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3">
  <p:sldMasterIdLst>
    <p:sldMasterId id="2147483648" r:id="rId1"/>
  </p:sldMasterIdLst>
  <p:notesMasterIdLst>
    <p:notesMasterId r:id="rId56"/>
  </p:notesMasterIdLst>
  <p:handoutMasterIdLst>
    <p:handoutMasterId r:id="rId57"/>
  </p:handoutMasterIdLst>
  <p:sldIdLst>
    <p:sldId id="256" r:id="rId2"/>
    <p:sldId id="260" r:id="rId3"/>
    <p:sldId id="2434" r:id="rId4"/>
    <p:sldId id="2493" r:id="rId5"/>
    <p:sldId id="2446" r:id="rId6"/>
    <p:sldId id="2443" r:id="rId7"/>
    <p:sldId id="2448" r:id="rId8"/>
    <p:sldId id="2449" r:id="rId9"/>
    <p:sldId id="2450" r:id="rId10"/>
    <p:sldId id="2451" r:id="rId11"/>
    <p:sldId id="2452" r:id="rId12"/>
    <p:sldId id="2454" r:id="rId13"/>
    <p:sldId id="2455" r:id="rId14"/>
    <p:sldId id="2456" r:id="rId15"/>
    <p:sldId id="2457" r:id="rId16"/>
    <p:sldId id="2460" r:id="rId17"/>
    <p:sldId id="2458" r:id="rId18"/>
    <p:sldId id="2465" r:id="rId19"/>
    <p:sldId id="2466" r:id="rId20"/>
    <p:sldId id="2467" r:id="rId21"/>
    <p:sldId id="2459" r:id="rId22"/>
    <p:sldId id="2469" r:id="rId23"/>
    <p:sldId id="2468" r:id="rId24"/>
    <p:sldId id="2486" r:id="rId25"/>
    <p:sldId id="2488" r:id="rId26"/>
    <p:sldId id="2489" r:id="rId27"/>
    <p:sldId id="2490" r:id="rId28"/>
    <p:sldId id="2491" r:id="rId29"/>
    <p:sldId id="2492" r:id="rId30"/>
    <p:sldId id="2495" r:id="rId31"/>
    <p:sldId id="2499" r:id="rId32"/>
    <p:sldId id="2500" r:id="rId33"/>
    <p:sldId id="2502" r:id="rId34"/>
    <p:sldId id="2504" r:id="rId35"/>
    <p:sldId id="2506" r:id="rId36"/>
    <p:sldId id="2507" r:id="rId37"/>
    <p:sldId id="2509" r:id="rId38"/>
    <p:sldId id="2508" r:id="rId39"/>
    <p:sldId id="2510" r:id="rId40"/>
    <p:sldId id="2511" r:id="rId41"/>
    <p:sldId id="2471" r:id="rId42"/>
    <p:sldId id="2472" r:id="rId43"/>
    <p:sldId id="2473" r:id="rId44"/>
    <p:sldId id="2474" r:id="rId45"/>
    <p:sldId id="2475" r:id="rId46"/>
    <p:sldId id="2479" r:id="rId47"/>
    <p:sldId id="2476" r:id="rId48"/>
    <p:sldId id="2477" r:id="rId49"/>
    <p:sldId id="2478" r:id="rId50"/>
    <p:sldId id="2494" r:id="rId51"/>
    <p:sldId id="2496" r:id="rId52"/>
    <p:sldId id="2481" r:id="rId53"/>
    <p:sldId id="2484" r:id="rId54"/>
    <p:sldId id="2441" r:id="rId5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353" autoAdjust="0"/>
  </p:normalViewPr>
  <p:slideViewPr>
    <p:cSldViewPr snapToGrid="0">
      <p:cViewPr varScale="1">
        <p:scale>
          <a:sx n="73" d="100"/>
          <a:sy n="73" d="100"/>
        </p:scale>
        <p:origin x="588" y="78"/>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B75F43-F187-44E4-864D-65678802FCC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fr-FR"/>
        </a:p>
      </dgm:t>
    </dgm:pt>
    <dgm:pt modelId="{12FF2DBA-9E1C-44A0-8B07-85F4CAB3E5A3}">
      <dgm:prSet phldrT="[Texte]"/>
      <dgm:spPr/>
      <dgm:t>
        <a:bodyPr/>
        <a:lstStyle/>
        <a:p>
          <a:r>
            <a:rPr lang="fr-FR" dirty="0" smtClean="0"/>
            <a:t>Longueur du bras</a:t>
          </a:r>
          <a:endParaRPr lang="fr-FR" dirty="0"/>
        </a:p>
      </dgm:t>
    </dgm:pt>
    <dgm:pt modelId="{1373FA7D-A1D4-4469-A744-FC20DD0E5B99}" type="parTrans" cxnId="{9570C4D7-7D0E-4E73-8DCC-1CBC741156AE}">
      <dgm:prSet/>
      <dgm:spPr/>
      <dgm:t>
        <a:bodyPr/>
        <a:lstStyle/>
        <a:p>
          <a:endParaRPr lang="fr-FR"/>
        </a:p>
      </dgm:t>
    </dgm:pt>
    <dgm:pt modelId="{EBF030D9-9A8B-4F14-A7A9-33D687D41812}" type="sibTrans" cxnId="{9570C4D7-7D0E-4E73-8DCC-1CBC741156AE}">
      <dgm:prSet/>
      <dgm:spPr/>
      <dgm:t>
        <a:bodyPr/>
        <a:lstStyle/>
        <a:p>
          <a:endParaRPr lang="fr-FR"/>
        </a:p>
      </dgm:t>
    </dgm:pt>
    <dgm:pt modelId="{2FBB3E64-8EAA-42F8-BB93-23F1C41C6A0E}">
      <dgm:prSet phldrT="[Texte]"/>
      <dgm:spPr/>
      <dgm:t>
        <a:bodyPr/>
        <a:lstStyle/>
        <a:p>
          <a:r>
            <a:rPr lang="fr-FR" b="1" u="none" dirty="0" smtClean="0"/>
            <a:t>La forme du bras</a:t>
          </a:r>
          <a:endParaRPr lang="fr-FR" u="none" dirty="0"/>
        </a:p>
      </dgm:t>
    </dgm:pt>
    <dgm:pt modelId="{6C2CD3AA-FFBE-4F8B-BEF4-9B83E5D15B3C}" type="parTrans" cxnId="{B28A785F-816C-4689-949E-F76D1635263E}">
      <dgm:prSet/>
      <dgm:spPr/>
      <dgm:t>
        <a:bodyPr/>
        <a:lstStyle/>
        <a:p>
          <a:endParaRPr lang="fr-FR"/>
        </a:p>
      </dgm:t>
    </dgm:pt>
    <dgm:pt modelId="{0D9B262F-7CEF-4B29-99B0-66B8DE85E005}" type="sibTrans" cxnId="{B28A785F-816C-4689-949E-F76D1635263E}">
      <dgm:prSet/>
      <dgm:spPr/>
      <dgm:t>
        <a:bodyPr/>
        <a:lstStyle/>
        <a:p>
          <a:endParaRPr lang="fr-FR"/>
        </a:p>
      </dgm:t>
    </dgm:pt>
    <dgm:pt modelId="{A54D333B-305A-4529-8F5E-A3B98FC70767}">
      <dgm:prSet phldrT="[Texte]"/>
      <dgm:spPr/>
      <dgm:t>
        <a:bodyPr/>
        <a:lstStyle/>
        <a:p>
          <a:r>
            <a:rPr lang="fr-FR" b="1" u="none" dirty="0" smtClean="0"/>
            <a:t>coup du drone</a:t>
          </a:r>
          <a:r>
            <a:rPr lang="fr-FR" dirty="0" smtClean="0"/>
            <a:t> </a:t>
          </a:r>
          <a:endParaRPr lang="fr-FR" dirty="0"/>
        </a:p>
      </dgm:t>
    </dgm:pt>
    <dgm:pt modelId="{38449F42-E624-49F4-A08A-D2B99309B84B}" type="parTrans" cxnId="{E906AAAD-EDD0-482F-B004-AC5CF8D704A3}">
      <dgm:prSet/>
      <dgm:spPr/>
      <dgm:t>
        <a:bodyPr/>
        <a:lstStyle/>
        <a:p>
          <a:endParaRPr lang="fr-FR"/>
        </a:p>
      </dgm:t>
    </dgm:pt>
    <dgm:pt modelId="{B7BC3A1B-26AC-4ADC-89B2-3B3D807DB271}" type="sibTrans" cxnId="{E906AAAD-EDD0-482F-B004-AC5CF8D704A3}">
      <dgm:prSet/>
      <dgm:spPr/>
      <dgm:t>
        <a:bodyPr/>
        <a:lstStyle/>
        <a:p>
          <a:endParaRPr lang="fr-FR"/>
        </a:p>
      </dgm:t>
    </dgm:pt>
    <dgm:pt modelId="{302795F8-4B18-46D4-86BA-D3CD6D1DCEF7}">
      <dgm:prSet phldrT="[Texte]"/>
      <dgm:spPr/>
      <dgm:t>
        <a:bodyPr/>
        <a:lstStyle/>
        <a:p>
          <a:r>
            <a:rPr lang="fr-FR" b="1" u="none" dirty="0" smtClean="0">
              <a:effectLst/>
            </a:rPr>
            <a:t>La compatibilité avec le reste du drone</a:t>
          </a:r>
          <a:endParaRPr lang="fr-FR" u="none" dirty="0">
            <a:effectLst/>
          </a:endParaRPr>
        </a:p>
      </dgm:t>
    </dgm:pt>
    <dgm:pt modelId="{D40AD38A-C8C2-411D-B6DE-2F0C007122EE}" type="parTrans" cxnId="{A8AA2F27-CDA4-44DB-B449-3E1CB8315DA3}">
      <dgm:prSet/>
      <dgm:spPr/>
      <dgm:t>
        <a:bodyPr/>
        <a:lstStyle/>
        <a:p>
          <a:endParaRPr lang="fr-FR"/>
        </a:p>
      </dgm:t>
    </dgm:pt>
    <dgm:pt modelId="{E06F3F0E-A66E-4A85-B198-9E1054E2B448}" type="sibTrans" cxnId="{A8AA2F27-CDA4-44DB-B449-3E1CB8315DA3}">
      <dgm:prSet/>
      <dgm:spPr/>
      <dgm:t>
        <a:bodyPr/>
        <a:lstStyle/>
        <a:p>
          <a:endParaRPr lang="fr-FR"/>
        </a:p>
      </dgm:t>
    </dgm:pt>
    <dgm:pt modelId="{5233A966-63E6-4825-B540-13A16765E725}">
      <dgm:prSet/>
      <dgm:spPr/>
      <dgm:t>
        <a:bodyPr/>
        <a:lstStyle/>
        <a:p>
          <a:r>
            <a:rPr lang="fr-FR" b="1" u="none" dirty="0" smtClean="0"/>
            <a:t>Le matériau du bras</a:t>
          </a:r>
          <a:endParaRPr lang="fr-FR" u="none" dirty="0"/>
        </a:p>
      </dgm:t>
    </dgm:pt>
    <dgm:pt modelId="{39B1B896-4150-403F-ABA4-87F51A1D4E3C}" type="parTrans" cxnId="{621AC63B-0C12-4435-807F-E206809A6CC8}">
      <dgm:prSet/>
      <dgm:spPr/>
      <dgm:t>
        <a:bodyPr/>
        <a:lstStyle/>
        <a:p>
          <a:endParaRPr lang="fr-FR"/>
        </a:p>
      </dgm:t>
    </dgm:pt>
    <dgm:pt modelId="{AE0FDCD9-9EC0-4843-96C4-35F802F0B854}" type="sibTrans" cxnId="{621AC63B-0C12-4435-807F-E206809A6CC8}">
      <dgm:prSet/>
      <dgm:spPr/>
      <dgm:t>
        <a:bodyPr/>
        <a:lstStyle/>
        <a:p>
          <a:endParaRPr lang="fr-FR"/>
        </a:p>
      </dgm:t>
    </dgm:pt>
    <dgm:pt modelId="{2899EDC6-4DD2-4D56-BC35-9C588CECFD9D}" type="pres">
      <dgm:prSet presAssocID="{ACB75F43-F187-44E4-864D-65678802FCC0}" presName="diagram" presStyleCnt="0">
        <dgm:presLayoutVars>
          <dgm:dir/>
          <dgm:resizeHandles val="exact"/>
        </dgm:presLayoutVars>
      </dgm:prSet>
      <dgm:spPr/>
      <dgm:t>
        <a:bodyPr/>
        <a:lstStyle/>
        <a:p>
          <a:endParaRPr lang="fr-FR"/>
        </a:p>
      </dgm:t>
    </dgm:pt>
    <dgm:pt modelId="{8AED3549-B35C-4347-9898-B8FC2F7286BA}" type="pres">
      <dgm:prSet presAssocID="{12FF2DBA-9E1C-44A0-8B07-85F4CAB3E5A3}" presName="node" presStyleLbl="node1" presStyleIdx="0" presStyleCnt="5">
        <dgm:presLayoutVars>
          <dgm:bulletEnabled val="1"/>
        </dgm:presLayoutVars>
      </dgm:prSet>
      <dgm:spPr/>
      <dgm:t>
        <a:bodyPr/>
        <a:lstStyle/>
        <a:p>
          <a:endParaRPr lang="fr-FR"/>
        </a:p>
      </dgm:t>
    </dgm:pt>
    <dgm:pt modelId="{791E055E-1A0D-479A-A913-C4ACDECD7064}" type="pres">
      <dgm:prSet presAssocID="{EBF030D9-9A8B-4F14-A7A9-33D687D41812}" presName="sibTrans" presStyleCnt="0"/>
      <dgm:spPr/>
    </dgm:pt>
    <dgm:pt modelId="{E0E25910-D451-4720-B0F5-41A85B1B2BD3}" type="pres">
      <dgm:prSet presAssocID="{2FBB3E64-8EAA-42F8-BB93-23F1C41C6A0E}" presName="node" presStyleLbl="node1" presStyleIdx="1" presStyleCnt="5">
        <dgm:presLayoutVars>
          <dgm:bulletEnabled val="1"/>
        </dgm:presLayoutVars>
      </dgm:prSet>
      <dgm:spPr/>
      <dgm:t>
        <a:bodyPr/>
        <a:lstStyle/>
        <a:p>
          <a:endParaRPr lang="fr-FR"/>
        </a:p>
      </dgm:t>
    </dgm:pt>
    <dgm:pt modelId="{B834E1E0-2E58-4590-B6B1-A6C4D38155C7}" type="pres">
      <dgm:prSet presAssocID="{0D9B262F-7CEF-4B29-99B0-66B8DE85E005}" presName="sibTrans" presStyleCnt="0"/>
      <dgm:spPr/>
    </dgm:pt>
    <dgm:pt modelId="{79288627-4F6D-4FCD-9700-55CEFAD3CC81}" type="pres">
      <dgm:prSet presAssocID="{5233A966-63E6-4825-B540-13A16765E725}" presName="node" presStyleLbl="node1" presStyleIdx="2" presStyleCnt="5">
        <dgm:presLayoutVars>
          <dgm:bulletEnabled val="1"/>
        </dgm:presLayoutVars>
      </dgm:prSet>
      <dgm:spPr/>
      <dgm:t>
        <a:bodyPr/>
        <a:lstStyle/>
        <a:p>
          <a:endParaRPr lang="fr-FR"/>
        </a:p>
      </dgm:t>
    </dgm:pt>
    <dgm:pt modelId="{DF89645C-6993-4DE2-872B-8E626AD3CD35}" type="pres">
      <dgm:prSet presAssocID="{AE0FDCD9-9EC0-4843-96C4-35F802F0B854}" presName="sibTrans" presStyleCnt="0"/>
      <dgm:spPr/>
    </dgm:pt>
    <dgm:pt modelId="{9059F9EF-3CE6-488A-B8BE-57BBE5F47905}" type="pres">
      <dgm:prSet presAssocID="{A54D333B-305A-4529-8F5E-A3B98FC70767}" presName="node" presStyleLbl="node1" presStyleIdx="3" presStyleCnt="5">
        <dgm:presLayoutVars>
          <dgm:bulletEnabled val="1"/>
        </dgm:presLayoutVars>
      </dgm:prSet>
      <dgm:spPr/>
      <dgm:t>
        <a:bodyPr/>
        <a:lstStyle/>
        <a:p>
          <a:endParaRPr lang="fr-FR"/>
        </a:p>
      </dgm:t>
    </dgm:pt>
    <dgm:pt modelId="{362F17A2-1A04-43CB-ADDE-AB2562903B29}" type="pres">
      <dgm:prSet presAssocID="{B7BC3A1B-26AC-4ADC-89B2-3B3D807DB271}" presName="sibTrans" presStyleCnt="0"/>
      <dgm:spPr/>
    </dgm:pt>
    <dgm:pt modelId="{2AB9483E-9505-442B-9FF7-9855EB1739A3}" type="pres">
      <dgm:prSet presAssocID="{302795F8-4B18-46D4-86BA-D3CD6D1DCEF7}" presName="node" presStyleLbl="node1" presStyleIdx="4" presStyleCnt="5">
        <dgm:presLayoutVars>
          <dgm:bulletEnabled val="1"/>
        </dgm:presLayoutVars>
      </dgm:prSet>
      <dgm:spPr/>
      <dgm:t>
        <a:bodyPr/>
        <a:lstStyle/>
        <a:p>
          <a:endParaRPr lang="fr-FR"/>
        </a:p>
      </dgm:t>
    </dgm:pt>
  </dgm:ptLst>
  <dgm:cxnLst>
    <dgm:cxn modelId="{1EDAB928-3153-4DB9-9B17-932B7E39C5D1}" type="presOf" srcId="{5233A966-63E6-4825-B540-13A16765E725}" destId="{79288627-4F6D-4FCD-9700-55CEFAD3CC81}" srcOrd="0" destOrd="0" presId="urn:microsoft.com/office/officeart/2005/8/layout/default"/>
    <dgm:cxn modelId="{200F25E6-83A7-4114-AAC4-743573B619B0}" type="presOf" srcId="{302795F8-4B18-46D4-86BA-D3CD6D1DCEF7}" destId="{2AB9483E-9505-442B-9FF7-9855EB1739A3}" srcOrd="0" destOrd="0" presId="urn:microsoft.com/office/officeart/2005/8/layout/default"/>
    <dgm:cxn modelId="{A8AA2F27-CDA4-44DB-B449-3E1CB8315DA3}" srcId="{ACB75F43-F187-44E4-864D-65678802FCC0}" destId="{302795F8-4B18-46D4-86BA-D3CD6D1DCEF7}" srcOrd="4" destOrd="0" parTransId="{D40AD38A-C8C2-411D-B6DE-2F0C007122EE}" sibTransId="{E06F3F0E-A66E-4A85-B198-9E1054E2B448}"/>
    <dgm:cxn modelId="{E906AAAD-EDD0-482F-B004-AC5CF8D704A3}" srcId="{ACB75F43-F187-44E4-864D-65678802FCC0}" destId="{A54D333B-305A-4529-8F5E-A3B98FC70767}" srcOrd="3" destOrd="0" parTransId="{38449F42-E624-49F4-A08A-D2B99309B84B}" sibTransId="{B7BC3A1B-26AC-4ADC-89B2-3B3D807DB271}"/>
    <dgm:cxn modelId="{B28A785F-816C-4689-949E-F76D1635263E}" srcId="{ACB75F43-F187-44E4-864D-65678802FCC0}" destId="{2FBB3E64-8EAA-42F8-BB93-23F1C41C6A0E}" srcOrd="1" destOrd="0" parTransId="{6C2CD3AA-FFBE-4F8B-BEF4-9B83E5D15B3C}" sibTransId="{0D9B262F-7CEF-4B29-99B0-66B8DE85E005}"/>
    <dgm:cxn modelId="{621AC63B-0C12-4435-807F-E206809A6CC8}" srcId="{ACB75F43-F187-44E4-864D-65678802FCC0}" destId="{5233A966-63E6-4825-B540-13A16765E725}" srcOrd="2" destOrd="0" parTransId="{39B1B896-4150-403F-ABA4-87F51A1D4E3C}" sibTransId="{AE0FDCD9-9EC0-4843-96C4-35F802F0B854}"/>
    <dgm:cxn modelId="{6A622F90-076C-49F3-855F-AEE2B905742A}" type="presOf" srcId="{12FF2DBA-9E1C-44A0-8B07-85F4CAB3E5A3}" destId="{8AED3549-B35C-4347-9898-B8FC2F7286BA}" srcOrd="0" destOrd="0" presId="urn:microsoft.com/office/officeart/2005/8/layout/default"/>
    <dgm:cxn modelId="{9570C4D7-7D0E-4E73-8DCC-1CBC741156AE}" srcId="{ACB75F43-F187-44E4-864D-65678802FCC0}" destId="{12FF2DBA-9E1C-44A0-8B07-85F4CAB3E5A3}" srcOrd="0" destOrd="0" parTransId="{1373FA7D-A1D4-4469-A744-FC20DD0E5B99}" sibTransId="{EBF030D9-9A8B-4F14-A7A9-33D687D41812}"/>
    <dgm:cxn modelId="{25DFCFE7-F2C2-4D77-930D-91303F77E3CA}" type="presOf" srcId="{A54D333B-305A-4529-8F5E-A3B98FC70767}" destId="{9059F9EF-3CE6-488A-B8BE-57BBE5F47905}" srcOrd="0" destOrd="0" presId="urn:microsoft.com/office/officeart/2005/8/layout/default"/>
    <dgm:cxn modelId="{4CEC4150-AEB0-4961-A639-D553596F6E08}" type="presOf" srcId="{ACB75F43-F187-44E4-864D-65678802FCC0}" destId="{2899EDC6-4DD2-4D56-BC35-9C588CECFD9D}" srcOrd="0" destOrd="0" presId="urn:microsoft.com/office/officeart/2005/8/layout/default"/>
    <dgm:cxn modelId="{93239A29-2D55-4BE0-BACD-A0D5EA042CBF}" type="presOf" srcId="{2FBB3E64-8EAA-42F8-BB93-23F1C41C6A0E}" destId="{E0E25910-D451-4720-B0F5-41A85B1B2BD3}" srcOrd="0" destOrd="0" presId="urn:microsoft.com/office/officeart/2005/8/layout/default"/>
    <dgm:cxn modelId="{837635EB-C385-4526-909D-4EB02BE1C88E}" type="presParOf" srcId="{2899EDC6-4DD2-4D56-BC35-9C588CECFD9D}" destId="{8AED3549-B35C-4347-9898-B8FC2F7286BA}" srcOrd="0" destOrd="0" presId="urn:microsoft.com/office/officeart/2005/8/layout/default"/>
    <dgm:cxn modelId="{3C2FB6DC-D888-4383-B7BE-D52963502660}" type="presParOf" srcId="{2899EDC6-4DD2-4D56-BC35-9C588CECFD9D}" destId="{791E055E-1A0D-479A-A913-C4ACDECD7064}" srcOrd="1" destOrd="0" presId="urn:microsoft.com/office/officeart/2005/8/layout/default"/>
    <dgm:cxn modelId="{89058C49-26AD-4AEA-A06F-318EAEFFF241}" type="presParOf" srcId="{2899EDC6-4DD2-4D56-BC35-9C588CECFD9D}" destId="{E0E25910-D451-4720-B0F5-41A85B1B2BD3}" srcOrd="2" destOrd="0" presId="urn:microsoft.com/office/officeart/2005/8/layout/default"/>
    <dgm:cxn modelId="{F7EB2463-C451-48BD-A4CB-FE981BE11D5D}" type="presParOf" srcId="{2899EDC6-4DD2-4D56-BC35-9C588CECFD9D}" destId="{B834E1E0-2E58-4590-B6B1-A6C4D38155C7}" srcOrd="3" destOrd="0" presId="urn:microsoft.com/office/officeart/2005/8/layout/default"/>
    <dgm:cxn modelId="{55D5B449-621B-4B81-AFA8-E6E57E31DD84}" type="presParOf" srcId="{2899EDC6-4DD2-4D56-BC35-9C588CECFD9D}" destId="{79288627-4F6D-4FCD-9700-55CEFAD3CC81}" srcOrd="4" destOrd="0" presId="urn:microsoft.com/office/officeart/2005/8/layout/default"/>
    <dgm:cxn modelId="{57C525F0-0192-487E-A451-033A71991E3D}" type="presParOf" srcId="{2899EDC6-4DD2-4D56-BC35-9C588CECFD9D}" destId="{DF89645C-6993-4DE2-872B-8E626AD3CD35}" srcOrd="5" destOrd="0" presId="urn:microsoft.com/office/officeart/2005/8/layout/default"/>
    <dgm:cxn modelId="{B151334D-4C4D-4C8C-90F1-F4F49357201D}" type="presParOf" srcId="{2899EDC6-4DD2-4D56-BC35-9C588CECFD9D}" destId="{9059F9EF-3CE6-488A-B8BE-57BBE5F47905}" srcOrd="6" destOrd="0" presId="urn:microsoft.com/office/officeart/2005/8/layout/default"/>
    <dgm:cxn modelId="{1D33CD9B-A50D-4C69-859A-BB6B142A4007}" type="presParOf" srcId="{2899EDC6-4DD2-4D56-BC35-9C588CECFD9D}" destId="{362F17A2-1A04-43CB-ADDE-AB2562903B29}" srcOrd="7" destOrd="0" presId="urn:microsoft.com/office/officeart/2005/8/layout/default"/>
    <dgm:cxn modelId="{EC163A06-30F9-4BB5-82CA-37BD40A73566}" type="presParOf" srcId="{2899EDC6-4DD2-4D56-BC35-9C588CECFD9D}" destId="{2AB9483E-9505-442B-9FF7-9855EB1739A3}"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D5BDDE-398F-40B7-AABF-34C3F017896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fr-FR"/>
        </a:p>
      </dgm:t>
    </dgm:pt>
    <dgm:pt modelId="{A3F028B1-E531-4AD5-BEB3-1AC8EA714AE2}">
      <dgm:prSet phldrT="[Texte]"/>
      <dgm:spPr/>
      <dgm:t>
        <a:bodyPr/>
        <a:lstStyle/>
        <a:p>
          <a:r>
            <a:rPr lang="fr-FR" dirty="0" smtClean="0"/>
            <a:t>L'énergie chimique</a:t>
          </a:r>
          <a:endParaRPr lang="fr-FR" dirty="0"/>
        </a:p>
      </dgm:t>
    </dgm:pt>
    <dgm:pt modelId="{5B8AE87B-4741-47E1-A59C-98513F8BFF00}" type="parTrans" cxnId="{2F6DB81C-9EA3-490C-839A-44A2FA117FC4}">
      <dgm:prSet/>
      <dgm:spPr/>
      <dgm:t>
        <a:bodyPr/>
        <a:lstStyle/>
        <a:p>
          <a:endParaRPr lang="fr-FR"/>
        </a:p>
      </dgm:t>
    </dgm:pt>
    <dgm:pt modelId="{E93A00D0-8F23-4096-91A3-5377DF8CB094}" type="sibTrans" cxnId="{2F6DB81C-9EA3-490C-839A-44A2FA117FC4}">
      <dgm:prSet/>
      <dgm:spPr/>
      <dgm:t>
        <a:bodyPr/>
        <a:lstStyle/>
        <a:p>
          <a:endParaRPr lang="fr-FR"/>
        </a:p>
      </dgm:t>
    </dgm:pt>
    <dgm:pt modelId="{17A4A36B-4F04-49D6-A79F-0490672CDB18}">
      <dgm:prSet phldrT="[Texte]"/>
      <dgm:spPr/>
      <dgm:t>
        <a:bodyPr/>
        <a:lstStyle/>
        <a:p>
          <a:r>
            <a:rPr lang="fr-FR" dirty="0" smtClean="0"/>
            <a:t>L'énergie électrique</a:t>
          </a:r>
          <a:endParaRPr lang="fr-FR" dirty="0"/>
        </a:p>
      </dgm:t>
    </dgm:pt>
    <dgm:pt modelId="{E1737852-05DB-4187-B08A-99D5A0C732AB}" type="parTrans" cxnId="{E2CAB2C4-3B41-475B-BB22-86B6BDB3AC58}">
      <dgm:prSet/>
      <dgm:spPr/>
      <dgm:t>
        <a:bodyPr/>
        <a:lstStyle/>
        <a:p>
          <a:endParaRPr lang="fr-FR"/>
        </a:p>
      </dgm:t>
    </dgm:pt>
    <dgm:pt modelId="{D08BBCA9-8A35-48A2-9BC3-1358883CB395}" type="sibTrans" cxnId="{E2CAB2C4-3B41-475B-BB22-86B6BDB3AC58}">
      <dgm:prSet/>
      <dgm:spPr/>
      <dgm:t>
        <a:bodyPr/>
        <a:lstStyle/>
        <a:p>
          <a:endParaRPr lang="fr-FR"/>
        </a:p>
      </dgm:t>
    </dgm:pt>
    <dgm:pt modelId="{B309A420-952B-4DB9-9ACC-543943433226}">
      <dgm:prSet phldrT="[Texte]"/>
      <dgm:spPr/>
      <dgm:t>
        <a:bodyPr/>
        <a:lstStyle/>
        <a:p>
          <a:r>
            <a:rPr lang="fr-FR" dirty="0" smtClean="0"/>
            <a:t>L'énergie thermique</a:t>
          </a:r>
          <a:endParaRPr lang="fr-FR" dirty="0"/>
        </a:p>
      </dgm:t>
    </dgm:pt>
    <dgm:pt modelId="{88208340-B4CA-4346-9AF4-13D37B7492BC}" type="parTrans" cxnId="{C1149224-8013-41BF-8D46-232A58618705}">
      <dgm:prSet/>
      <dgm:spPr/>
      <dgm:t>
        <a:bodyPr/>
        <a:lstStyle/>
        <a:p>
          <a:endParaRPr lang="fr-FR"/>
        </a:p>
      </dgm:t>
    </dgm:pt>
    <dgm:pt modelId="{85842FD0-642F-48D1-A386-71DAA744FEFC}" type="sibTrans" cxnId="{C1149224-8013-41BF-8D46-232A58618705}">
      <dgm:prSet/>
      <dgm:spPr/>
      <dgm:t>
        <a:bodyPr/>
        <a:lstStyle/>
        <a:p>
          <a:endParaRPr lang="fr-FR"/>
        </a:p>
      </dgm:t>
    </dgm:pt>
    <dgm:pt modelId="{03033869-A565-4346-99D2-3DE5AC9DBA58}">
      <dgm:prSet phldrT="[Texte]"/>
      <dgm:spPr/>
      <dgm:t>
        <a:bodyPr/>
        <a:lstStyle/>
        <a:p>
          <a:r>
            <a:rPr lang="fr-FR" dirty="0" smtClean="0"/>
            <a:t>L'énergie mécanique</a:t>
          </a:r>
          <a:endParaRPr lang="fr-FR" dirty="0"/>
        </a:p>
      </dgm:t>
    </dgm:pt>
    <dgm:pt modelId="{D6F6940A-FF4E-4ACA-B7BC-70714776FB58}" type="parTrans" cxnId="{90951FAA-8271-4CCB-93A5-CC2E4D0999B1}">
      <dgm:prSet/>
      <dgm:spPr/>
      <dgm:t>
        <a:bodyPr/>
        <a:lstStyle/>
        <a:p>
          <a:endParaRPr lang="fr-FR"/>
        </a:p>
      </dgm:t>
    </dgm:pt>
    <dgm:pt modelId="{22E650E5-12B1-4CA0-A481-A7919FA97A0E}" type="sibTrans" cxnId="{90951FAA-8271-4CCB-93A5-CC2E4D0999B1}">
      <dgm:prSet/>
      <dgm:spPr/>
      <dgm:t>
        <a:bodyPr/>
        <a:lstStyle/>
        <a:p>
          <a:endParaRPr lang="fr-FR"/>
        </a:p>
      </dgm:t>
    </dgm:pt>
    <dgm:pt modelId="{8F95F213-B696-4DA7-9F12-771AAB7241C7}">
      <dgm:prSet phldrT="[Texte]"/>
      <dgm:spPr/>
      <dgm:t>
        <a:bodyPr/>
        <a:lstStyle/>
        <a:p>
          <a:r>
            <a:rPr lang="fr-FR" dirty="0" smtClean="0"/>
            <a:t>L'énergie cinétique</a:t>
          </a:r>
          <a:endParaRPr lang="fr-FR" dirty="0"/>
        </a:p>
      </dgm:t>
    </dgm:pt>
    <dgm:pt modelId="{8DE318A5-5B24-4830-BD87-AC6D7FDA4E86}" type="parTrans" cxnId="{D2F36F06-E03F-406D-989B-EF1F01BB4727}">
      <dgm:prSet/>
      <dgm:spPr/>
      <dgm:t>
        <a:bodyPr/>
        <a:lstStyle/>
        <a:p>
          <a:endParaRPr lang="fr-FR"/>
        </a:p>
      </dgm:t>
    </dgm:pt>
    <dgm:pt modelId="{568A0077-B26B-4B5D-8915-F18CBF7CEB75}" type="sibTrans" cxnId="{D2F36F06-E03F-406D-989B-EF1F01BB4727}">
      <dgm:prSet/>
      <dgm:spPr/>
      <dgm:t>
        <a:bodyPr/>
        <a:lstStyle/>
        <a:p>
          <a:endParaRPr lang="fr-FR"/>
        </a:p>
      </dgm:t>
    </dgm:pt>
    <dgm:pt modelId="{49D24163-F221-4BAB-9451-C39018AB2834}" type="pres">
      <dgm:prSet presAssocID="{2DD5BDDE-398F-40B7-AABF-34C3F0178965}" presName="diagram" presStyleCnt="0">
        <dgm:presLayoutVars>
          <dgm:dir/>
          <dgm:resizeHandles val="exact"/>
        </dgm:presLayoutVars>
      </dgm:prSet>
      <dgm:spPr/>
      <dgm:t>
        <a:bodyPr/>
        <a:lstStyle/>
        <a:p>
          <a:endParaRPr lang="fr-FR"/>
        </a:p>
      </dgm:t>
    </dgm:pt>
    <dgm:pt modelId="{4AA18103-78BD-47F3-89F6-B841CA68DF4D}" type="pres">
      <dgm:prSet presAssocID="{A3F028B1-E531-4AD5-BEB3-1AC8EA714AE2}" presName="node" presStyleLbl="node1" presStyleIdx="0" presStyleCnt="5">
        <dgm:presLayoutVars>
          <dgm:bulletEnabled val="1"/>
        </dgm:presLayoutVars>
      </dgm:prSet>
      <dgm:spPr/>
      <dgm:t>
        <a:bodyPr/>
        <a:lstStyle/>
        <a:p>
          <a:endParaRPr lang="fr-FR"/>
        </a:p>
      </dgm:t>
    </dgm:pt>
    <dgm:pt modelId="{63E1F31F-ACDD-486C-844A-87F4F52013FD}" type="pres">
      <dgm:prSet presAssocID="{E93A00D0-8F23-4096-91A3-5377DF8CB094}" presName="sibTrans" presStyleCnt="0"/>
      <dgm:spPr/>
    </dgm:pt>
    <dgm:pt modelId="{3960B2FD-4808-41C3-82C1-2740A8BC82A9}" type="pres">
      <dgm:prSet presAssocID="{17A4A36B-4F04-49D6-A79F-0490672CDB18}" presName="node" presStyleLbl="node1" presStyleIdx="1" presStyleCnt="5">
        <dgm:presLayoutVars>
          <dgm:bulletEnabled val="1"/>
        </dgm:presLayoutVars>
      </dgm:prSet>
      <dgm:spPr/>
      <dgm:t>
        <a:bodyPr/>
        <a:lstStyle/>
        <a:p>
          <a:endParaRPr lang="fr-FR"/>
        </a:p>
      </dgm:t>
    </dgm:pt>
    <dgm:pt modelId="{EA02D43E-DDF5-47E3-A91B-D69D461258C1}" type="pres">
      <dgm:prSet presAssocID="{D08BBCA9-8A35-48A2-9BC3-1358883CB395}" presName="sibTrans" presStyleCnt="0"/>
      <dgm:spPr/>
    </dgm:pt>
    <dgm:pt modelId="{2EE23765-8099-47C0-950B-9EB7B2B8B18E}" type="pres">
      <dgm:prSet presAssocID="{B309A420-952B-4DB9-9ACC-543943433226}" presName="node" presStyleLbl="node1" presStyleIdx="2" presStyleCnt="5">
        <dgm:presLayoutVars>
          <dgm:bulletEnabled val="1"/>
        </dgm:presLayoutVars>
      </dgm:prSet>
      <dgm:spPr/>
      <dgm:t>
        <a:bodyPr/>
        <a:lstStyle/>
        <a:p>
          <a:endParaRPr lang="fr-FR"/>
        </a:p>
      </dgm:t>
    </dgm:pt>
    <dgm:pt modelId="{95264E6A-79DE-44AF-AAC2-9992BCED9529}" type="pres">
      <dgm:prSet presAssocID="{85842FD0-642F-48D1-A386-71DAA744FEFC}" presName="sibTrans" presStyleCnt="0"/>
      <dgm:spPr/>
    </dgm:pt>
    <dgm:pt modelId="{9BB38B8A-CEC0-448B-8857-8AFABEC52CCC}" type="pres">
      <dgm:prSet presAssocID="{03033869-A565-4346-99D2-3DE5AC9DBA58}" presName="node" presStyleLbl="node1" presStyleIdx="3" presStyleCnt="5">
        <dgm:presLayoutVars>
          <dgm:bulletEnabled val="1"/>
        </dgm:presLayoutVars>
      </dgm:prSet>
      <dgm:spPr/>
      <dgm:t>
        <a:bodyPr/>
        <a:lstStyle/>
        <a:p>
          <a:endParaRPr lang="fr-FR"/>
        </a:p>
      </dgm:t>
    </dgm:pt>
    <dgm:pt modelId="{BAEB9CF7-28E6-47FC-ACF2-8F177B4192C3}" type="pres">
      <dgm:prSet presAssocID="{22E650E5-12B1-4CA0-A481-A7919FA97A0E}" presName="sibTrans" presStyleCnt="0"/>
      <dgm:spPr/>
    </dgm:pt>
    <dgm:pt modelId="{C051809A-7FD5-495C-B6D4-69304862810E}" type="pres">
      <dgm:prSet presAssocID="{8F95F213-B696-4DA7-9F12-771AAB7241C7}" presName="node" presStyleLbl="node1" presStyleIdx="4" presStyleCnt="5">
        <dgm:presLayoutVars>
          <dgm:bulletEnabled val="1"/>
        </dgm:presLayoutVars>
      </dgm:prSet>
      <dgm:spPr/>
      <dgm:t>
        <a:bodyPr/>
        <a:lstStyle/>
        <a:p>
          <a:endParaRPr lang="fr-FR"/>
        </a:p>
      </dgm:t>
    </dgm:pt>
  </dgm:ptLst>
  <dgm:cxnLst>
    <dgm:cxn modelId="{C1149224-8013-41BF-8D46-232A58618705}" srcId="{2DD5BDDE-398F-40B7-AABF-34C3F0178965}" destId="{B309A420-952B-4DB9-9ACC-543943433226}" srcOrd="2" destOrd="0" parTransId="{88208340-B4CA-4346-9AF4-13D37B7492BC}" sibTransId="{85842FD0-642F-48D1-A386-71DAA744FEFC}"/>
    <dgm:cxn modelId="{E2CAB2C4-3B41-475B-BB22-86B6BDB3AC58}" srcId="{2DD5BDDE-398F-40B7-AABF-34C3F0178965}" destId="{17A4A36B-4F04-49D6-A79F-0490672CDB18}" srcOrd="1" destOrd="0" parTransId="{E1737852-05DB-4187-B08A-99D5A0C732AB}" sibTransId="{D08BBCA9-8A35-48A2-9BC3-1358883CB395}"/>
    <dgm:cxn modelId="{DC90DA21-623B-4DCA-B8D0-B78196A62364}" type="presOf" srcId="{8F95F213-B696-4DA7-9F12-771AAB7241C7}" destId="{C051809A-7FD5-495C-B6D4-69304862810E}" srcOrd="0" destOrd="0" presId="urn:microsoft.com/office/officeart/2005/8/layout/default"/>
    <dgm:cxn modelId="{D46B0072-F387-4551-823D-4EBE056918FD}" type="presOf" srcId="{B309A420-952B-4DB9-9ACC-543943433226}" destId="{2EE23765-8099-47C0-950B-9EB7B2B8B18E}" srcOrd="0" destOrd="0" presId="urn:microsoft.com/office/officeart/2005/8/layout/default"/>
    <dgm:cxn modelId="{A8D9734C-D61E-458D-A86A-5330B9772719}" type="presOf" srcId="{A3F028B1-E531-4AD5-BEB3-1AC8EA714AE2}" destId="{4AA18103-78BD-47F3-89F6-B841CA68DF4D}" srcOrd="0" destOrd="0" presId="urn:microsoft.com/office/officeart/2005/8/layout/default"/>
    <dgm:cxn modelId="{93C08F70-63E5-4C6B-B5B6-7DC72AD1434C}" type="presOf" srcId="{03033869-A565-4346-99D2-3DE5AC9DBA58}" destId="{9BB38B8A-CEC0-448B-8857-8AFABEC52CCC}" srcOrd="0" destOrd="0" presId="urn:microsoft.com/office/officeart/2005/8/layout/default"/>
    <dgm:cxn modelId="{2F6DB81C-9EA3-490C-839A-44A2FA117FC4}" srcId="{2DD5BDDE-398F-40B7-AABF-34C3F0178965}" destId="{A3F028B1-E531-4AD5-BEB3-1AC8EA714AE2}" srcOrd="0" destOrd="0" parTransId="{5B8AE87B-4741-47E1-A59C-98513F8BFF00}" sibTransId="{E93A00D0-8F23-4096-91A3-5377DF8CB094}"/>
    <dgm:cxn modelId="{D2F36F06-E03F-406D-989B-EF1F01BB4727}" srcId="{2DD5BDDE-398F-40B7-AABF-34C3F0178965}" destId="{8F95F213-B696-4DA7-9F12-771AAB7241C7}" srcOrd="4" destOrd="0" parTransId="{8DE318A5-5B24-4830-BD87-AC6D7FDA4E86}" sibTransId="{568A0077-B26B-4B5D-8915-F18CBF7CEB75}"/>
    <dgm:cxn modelId="{90951FAA-8271-4CCB-93A5-CC2E4D0999B1}" srcId="{2DD5BDDE-398F-40B7-AABF-34C3F0178965}" destId="{03033869-A565-4346-99D2-3DE5AC9DBA58}" srcOrd="3" destOrd="0" parTransId="{D6F6940A-FF4E-4ACA-B7BC-70714776FB58}" sibTransId="{22E650E5-12B1-4CA0-A481-A7919FA97A0E}"/>
    <dgm:cxn modelId="{38B1A538-7F3E-46E4-9D63-487F51CC489A}" type="presOf" srcId="{17A4A36B-4F04-49D6-A79F-0490672CDB18}" destId="{3960B2FD-4808-41C3-82C1-2740A8BC82A9}" srcOrd="0" destOrd="0" presId="urn:microsoft.com/office/officeart/2005/8/layout/default"/>
    <dgm:cxn modelId="{E1478A99-1D89-4E74-BC34-745F002A9555}" type="presOf" srcId="{2DD5BDDE-398F-40B7-AABF-34C3F0178965}" destId="{49D24163-F221-4BAB-9451-C39018AB2834}" srcOrd="0" destOrd="0" presId="urn:microsoft.com/office/officeart/2005/8/layout/default"/>
    <dgm:cxn modelId="{63FE9DDB-8EAA-4149-9348-B44EF0B754B8}" type="presParOf" srcId="{49D24163-F221-4BAB-9451-C39018AB2834}" destId="{4AA18103-78BD-47F3-89F6-B841CA68DF4D}" srcOrd="0" destOrd="0" presId="urn:microsoft.com/office/officeart/2005/8/layout/default"/>
    <dgm:cxn modelId="{F21757D5-703C-4015-AEA8-57B25645AB51}" type="presParOf" srcId="{49D24163-F221-4BAB-9451-C39018AB2834}" destId="{63E1F31F-ACDD-486C-844A-87F4F52013FD}" srcOrd="1" destOrd="0" presId="urn:microsoft.com/office/officeart/2005/8/layout/default"/>
    <dgm:cxn modelId="{8177C831-3F5D-4B17-AD4F-9875C36742ED}" type="presParOf" srcId="{49D24163-F221-4BAB-9451-C39018AB2834}" destId="{3960B2FD-4808-41C3-82C1-2740A8BC82A9}" srcOrd="2" destOrd="0" presId="urn:microsoft.com/office/officeart/2005/8/layout/default"/>
    <dgm:cxn modelId="{7B946E38-351D-48B4-A8FA-EDAFBCA9D1F4}" type="presParOf" srcId="{49D24163-F221-4BAB-9451-C39018AB2834}" destId="{EA02D43E-DDF5-47E3-A91B-D69D461258C1}" srcOrd="3" destOrd="0" presId="urn:microsoft.com/office/officeart/2005/8/layout/default"/>
    <dgm:cxn modelId="{DAD95CD2-86A5-4F46-8F00-3473761B681E}" type="presParOf" srcId="{49D24163-F221-4BAB-9451-C39018AB2834}" destId="{2EE23765-8099-47C0-950B-9EB7B2B8B18E}" srcOrd="4" destOrd="0" presId="urn:microsoft.com/office/officeart/2005/8/layout/default"/>
    <dgm:cxn modelId="{3C74B4D0-1D53-41EE-8BFC-A1641E782E33}" type="presParOf" srcId="{49D24163-F221-4BAB-9451-C39018AB2834}" destId="{95264E6A-79DE-44AF-AAC2-9992BCED9529}" srcOrd="5" destOrd="0" presId="urn:microsoft.com/office/officeart/2005/8/layout/default"/>
    <dgm:cxn modelId="{F35BBAB9-C877-4E06-A3ED-903D141B1432}" type="presParOf" srcId="{49D24163-F221-4BAB-9451-C39018AB2834}" destId="{9BB38B8A-CEC0-448B-8857-8AFABEC52CCC}" srcOrd="6" destOrd="0" presId="urn:microsoft.com/office/officeart/2005/8/layout/default"/>
    <dgm:cxn modelId="{910CE77B-17D9-48D0-9235-BC8214126366}" type="presParOf" srcId="{49D24163-F221-4BAB-9451-C39018AB2834}" destId="{BAEB9CF7-28E6-47FC-ACF2-8F177B4192C3}" srcOrd="7" destOrd="0" presId="urn:microsoft.com/office/officeart/2005/8/layout/default"/>
    <dgm:cxn modelId="{C209A466-5134-4601-A6D3-20F9F8D19C26}" type="presParOf" srcId="{49D24163-F221-4BAB-9451-C39018AB2834}" destId="{C051809A-7FD5-495C-B6D4-69304862810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06928E-5A5A-468B-BD92-25582C9D8D3E}" type="doc">
      <dgm:prSet loTypeId="urn:microsoft.com/office/officeart/2005/8/layout/hierarchy1" loCatId="hierarchy" qsTypeId="urn:microsoft.com/office/officeart/2005/8/quickstyle/simple5" qsCatId="simple" csTypeId="urn:microsoft.com/office/officeart/2005/8/colors/colorful5" csCatId="colorful" phldr="1"/>
      <dgm:spPr/>
      <dgm:t>
        <a:bodyPr/>
        <a:lstStyle/>
        <a:p>
          <a:endParaRPr lang="fr-FR"/>
        </a:p>
      </dgm:t>
    </dgm:pt>
    <dgm:pt modelId="{26B3DC8E-3E90-43C2-B9E1-7E922C543959}">
      <dgm:prSet phldrT="[Texte]"/>
      <dgm:spPr/>
      <dgm:t>
        <a:bodyPr/>
        <a:lstStyle/>
        <a:p>
          <a:r>
            <a:rPr lang="fr-FR" noProof="0" dirty="0" smtClean="0">
              <a:latin typeface="Rockwell" panose="02060603020205020403" pitchFamily="18" charset="0"/>
            </a:rPr>
            <a:t>Animateur</a:t>
          </a:r>
          <a:endParaRPr lang="fr-FR" noProof="0" dirty="0">
            <a:latin typeface="Rockwell" panose="02060603020205020403" pitchFamily="18" charset="0"/>
          </a:endParaRPr>
        </a:p>
      </dgm:t>
    </dgm:pt>
    <dgm:pt modelId="{AF8B455F-DBF3-47B8-8E1E-96474BC99360}" type="parTrans" cxnId="{806A55EC-6DCE-4B86-91E4-0170CFE3F69E}">
      <dgm:prSet/>
      <dgm:spPr/>
      <dgm:t>
        <a:bodyPr/>
        <a:lstStyle/>
        <a:p>
          <a:endParaRPr lang="fr-FR"/>
        </a:p>
      </dgm:t>
    </dgm:pt>
    <dgm:pt modelId="{FF15EA0B-2758-4994-AF71-7F2BF6A12D00}" type="sibTrans" cxnId="{806A55EC-6DCE-4B86-91E4-0170CFE3F69E}">
      <dgm:prSet/>
      <dgm:spPr/>
      <dgm:t>
        <a:bodyPr/>
        <a:lstStyle/>
        <a:p>
          <a:endParaRPr lang="fr-FR"/>
        </a:p>
      </dgm:t>
    </dgm:pt>
    <dgm:pt modelId="{7BA152B4-2A7C-436D-AB51-923C7EB5F21A}">
      <dgm:prSet phldrT="[Texte]"/>
      <dgm:spPr/>
      <dgm:t>
        <a:bodyPr/>
        <a:lstStyle/>
        <a:p>
          <a:r>
            <a:rPr lang="fr-FR" noProof="0" dirty="0" smtClean="0">
              <a:latin typeface="Rockwell" panose="02060603020205020403" pitchFamily="18" charset="0"/>
            </a:rPr>
            <a:t>Secrétaire </a:t>
          </a:r>
          <a:endParaRPr lang="fr-FR" noProof="0" dirty="0">
            <a:latin typeface="Rockwell" panose="02060603020205020403" pitchFamily="18" charset="0"/>
          </a:endParaRPr>
        </a:p>
      </dgm:t>
    </dgm:pt>
    <dgm:pt modelId="{DBF25D1A-0689-4056-B092-B9655DA09B8A}" type="parTrans" cxnId="{6CE5D23B-3C1E-493E-90FC-1B2AFF759FB6}">
      <dgm:prSet/>
      <dgm:spPr/>
      <dgm:t>
        <a:bodyPr/>
        <a:lstStyle/>
        <a:p>
          <a:endParaRPr lang="fr-FR"/>
        </a:p>
      </dgm:t>
    </dgm:pt>
    <dgm:pt modelId="{D6820999-DC22-433C-BAB0-21FA0757089D}" type="sibTrans" cxnId="{6CE5D23B-3C1E-493E-90FC-1B2AFF759FB6}">
      <dgm:prSet/>
      <dgm:spPr/>
      <dgm:t>
        <a:bodyPr/>
        <a:lstStyle/>
        <a:p>
          <a:endParaRPr lang="fr-FR"/>
        </a:p>
      </dgm:t>
    </dgm:pt>
    <dgm:pt modelId="{9447869F-0914-46F1-98C3-BD021CD8A5AE}">
      <dgm:prSet phldrT="[Texte]"/>
      <dgm:spPr/>
      <dgm:t>
        <a:bodyPr/>
        <a:lstStyle/>
        <a:p>
          <a:r>
            <a:rPr lang="fr-FR" noProof="0" dirty="0" smtClean="0">
              <a:latin typeface="Rockwell" panose="02060603020205020403" pitchFamily="18" charset="0"/>
            </a:rPr>
            <a:t>Membre</a:t>
          </a:r>
          <a:endParaRPr lang="fr-FR" noProof="0" dirty="0">
            <a:latin typeface="Rockwell" panose="02060603020205020403" pitchFamily="18" charset="0"/>
          </a:endParaRPr>
        </a:p>
      </dgm:t>
    </dgm:pt>
    <dgm:pt modelId="{57887D43-4217-45E8-A702-AAC10E0F24DD}" type="parTrans" cxnId="{6F6333DB-CE75-48D3-A46C-8786535D3F61}">
      <dgm:prSet/>
      <dgm:spPr/>
      <dgm:t>
        <a:bodyPr/>
        <a:lstStyle/>
        <a:p>
          <a:endParaRPr lang="fr-FR"/>
        </a:p>
      </dgm:t>
    </dgm:pt>
    <dgm:pt modelId="{B250A960-3CB0-4D08-8D51-F6E0BAC0DAD8}" type="sibTrans" cxnId="{6F6333DB-CE75-48D3-A46C-8786535D3F61}">
      <dgm:prSet/>
      <dgm:spPr/>
      <dgm:t>
        <a:bodyPr/>
        <a:lstStyle/>
        <a:p>
          <a:endParaRPr lang="fr-FR"/>
        </a:p>
      </dgm:t>
    </dgm:pt>
    <dgm:pt modelId="{AFA9CF92-D8EB-4720-B473-F397A3223A73}">
      <dgm:prSet phldrT="[Texte]"/>
      <dgm:spPr/>
      <dgm:t>
        <a:bodyPr/>
        <a:lstStyle/>
        <a:p>
          <a:r>
            <a:rPr lang="fr-FR" noProof="0" dirty="0" smtClean="0">
              <a:latin typeface="Rockwell" panose="02060603020205020403" pitchFamily="18" charset="0"/>
            </a:rPr>
            <a:t>Membre</a:t>
          </a:r>
          <a:endParaRPr lang="fr-FR" noProof="0" dirty="0">
            <a:latin typeface="Rockwell" panose="02060603020205020403" pitchFamily="18" charset="0"/>
          </a:endParaRPr>
        </a:p>
      </dgm:t>
    </dgm:pt>
    <dgm:pt modelId="{367950B3-DB99-424E-ABB9-C3800D760A11}" type="parTrans" cxnId="{C74E4ECD-60D1-46B0-A8BB-019065540248}">
      <dgm:prSet/>
      <dgm:spPr/>
      <dgm:t>
        <a:bodyPr/>
        <a:lstStyle/>
        <a:p>
          <a:endParaRPr lang="fr-FR"/>
        </a:p>
      </dgm:t>
    </dgm:pt>
    <dgm:pt modelId="{0B393982-9F36-4511-B38E-888EEFBBE720}" type="sibTrans" cxnId="{C74E4ECD-60D1-46B0-A8BB-019065540248}">
      <dgm:prSet/>
      <dgm:spPr/>
      <dgm:t>
        <a:bodyPr/>
        <a:lstStyle/>
        <a:p>
          <a:endParaRPr lang="fr-FR"/>
        </a:p>
      </dgm:t>
    </dgm:pt>
    <dgm:pt modelId="{F1BA5133-E73F-4952-A9D5-FB5F202A5D1D}">
      <dgm:prSet phldrT="[Texte]"/>
      <dgm:spPr/>
      <dgm:t>
        <a:bodyPr/>
        <a:lstStyle/>
        <a:p>
          <a:r>
            <a:rPr lang="fr-FR" noProof="0" dirty="0" smtClean="0">
              <a:latin typeface="Rockwell" panose="02060603020205020403" pitchFamily="18" charset="0"/>
            </a:rPr>
            <a:t>Timekeeper</a:t>
          </a:r>
          <a:endParaRPr lang="fr-FR" noProof="0" dirty="0">
            <a:latin typeface="Rockwell" panose="02060603020205020403" pitchFamily="18" charset="0"/>
          </a:endParaRPr>
        </a:p>
      </dgm:t>
    </dgm:pt>
    <dgm:pt modelId="{94990B98-009C-4A13-814A-B772C1BB87F2}" type="parTrans" cxnId="{F472DE6F-BEE0-4D0B-83A6-00920451F108}">
      <dgm:prSet/>
      <dgm:spPr/>
      <dgm:t>
        <a:bodyPr/>
        <a:lstStyle/>
        <a:p>
          <a:endParaRPr lang="fr-FR"/>
        </a:p>
      </dgm:t>
    </dgm:pt>
    <dgm:pt modelId="{8D3E64F1-A572-41FD-AF68-49FA63B76439}" type="sibTrans" cxnId="{F472DE6F-BEE0-4D0B-83A6-00920451F108}">
      <dgm:prSet/>
      <dgm:spPr/>
      <dgm:t>
        <a:bodyPr/>
        <a:lstStyle/>
        <a:p>
          <a:endParaRPr lang="fr-FR"/>
        </a:p>
      </dgm:t>
    </dgm:pt>
    <dgm:pt modelId="{B697BF42-DFBE-429D-9BCD-839E770ACBAC}">
      <dgm:prSet phldrT="[Texte]"/>
      <dgm:spPr/>
      <dgm:t>
        <a:bodyPr/>
        <a:lstStyle/>
        <a:p>
          <a:r>
            <a:rPr lang="fr-FR" noProof="0" dirty="0" smtClean="0">
              <a:latin typeface="Rockwell" panose="02060603020205020403" pitchFamily="18" charset="0"/>
            </a:rPr>
            <a:t>Membre</a:t>
          </a:r>
          <a:endParaRPr lang="fr-FR" noProof="0" dirty="0">
            <a:latin typeface="Rockwell" panose="02060603020205020403" pitchFamily="18" charset="0"/>
          </a:endParaRPr>
        </a:p>
      </dgm:t>
    </dgm:pt>
    <dgm:pt modelId="{7ED95A60-B5B7-455D-9DF1-F97AE0D6F536}" type="parTrans" cxnId="{8DD7FC23-F13A-475B-8BFC-D3603C1FF087}">
      <dgm:prSet/>
      <dgm:spPr/>
      <dgm:t>
        <a:bodyPr/>
        <a:lstStyle/>
        <a:p>
          <a:endParaRPr lang="fr-FR"/>
        </a:p>
      </dgm:t>
    </dgm:pt>
    <dgm:pt modelId="{EA5B69EB-A264-494D-840A-3F86CC6959CD}" type="sibTrans" cxnId="{8DD7FC23-F13A-475B-8BFC-D3603C1FF087}">
      <dgm:prSet/>
      <dgm:spPr/>
      <dgm:t>
        <a:bodyPr/>
        <a:lstStyle/>
        <a:p>
          <a:endParaRPr lang="fr-FR"/>
        </a:p>
      </dgm:t>
    </dgm:pt>
    <dgm:pt modelId="{5C28D509-69D5-4777-8E28-2A2F4F703FB0}" type="pres">
      <dgm:prSet presAssocID="{C906928E-5A5A-468B-BD92-25582C9D8D3E}" presName="hierChild1" presStyleCnt="0">
        <dgm:presLayoutVars>
          <dgm:chPref val="1"/>
          <dgm:dir/>
          <dgm:animOne val="branch"/>
          <dgm:animLvl val="lvl"/>
          <dgm:resizeHandles/>
        </dgm:presLayoutVars>
      </dgm:prSet>
      <dgm:spPr/>
      <dgm:t>
        <a:bodyPr/>
        <a:lstStyle/>
        <a:p>
          <a:endParaRPr lang="fr-FR"/>
        </a:p>
      </dgm:t>
    </dgm:pt>
    <dgm:pt modelId="{996BA6D6-8C29-475D-B85C-A3CF07145684}" type="pres">
      <dgm:prSet presAssocID="{26B3DC8E-3E90-43C2-B9E1-7E922C543959}" presName="hierRoot1" presStyleCnt="0"/>
      <dgm:spPr/>
    </dgm:pt>
    <dgm:pt modelId="{182DB843-3CE2-4AF9-B542-E4A318C8BE32}" type="pres">
      <dgm:prSet presAssocID="{26B3DC8E-3E90-43C2-B9E1-7E922C543959}" presName="composite" presStyleCnt="0"/>
      <dgm:spPr/>
    </dgm:pt>
    <dgm:pt modelId="{0AE5068D-9C81-4162-A083-E80705778D91}" type="pres">
      <dgm:prSet presAssocID="{26B3DC8E-3E90-43C2-B9E1-7E922C543959}" presName="background" presStyleLbl="node0" presStyleIdx="0" presStyleCnt="1"/>
      <dgm:spPr/>
    </dgm:pt>
    <dgm:pt modelId="{93B19200-3F43-4D28-8F32-8B40A602C5F5}" type="pres">
      <dgm:prSet presAssocID="{26B3DC8E-3E90-43C2-B9E1-7E922C543959}" presName="text" presStyleLbl="fgAcc0" presStyleIdx="0" presStyleCnt="1">
        <dgm:presLayoutVars>
          <dgm:chPref val="3"/>
        </dgm:presLayoutVars>
      </dgm:prSet>
      <dgm:spPr/>
      <dgm:t>
        <a:bodyPr/>
        <a:lstStyle/>
        <a:p>
          <a:endParaRPr lang="fr-FR"/>
        </a:p>
      </dgm:t>
    </dgm:pt>
    <dgm:pt modelId="{28D392FC-BC1A-4509-8528-FD2045DCD51E}" type="pres">
      <dgm:prSet presAssocID="{26B3DC8E-3E90-43C2-B9E1-7E922C543959}" presName="hierChild2" presStyleCnt="0"/>
      <dgm:spPr/>
    </dgm:pt>
    <dgm:pt modelId="{588E4513-6C47-4166-BF50-7C812D733F3C}" type="pres">
      <dgm:prSet presAssocID="{DBF25D1A-0689-4056-B092-B9655DA09B8A}" presName="Name10" presStyleLbl="parChTrans1D2" presStyleIdx="0" presStyleCnt="2"/>
      <dgm:spPr/>
      <dgm:t>
        <a:bodyPr/>
        <a:lstStyle/>
        <a:p>
          <a:endParaRPr lang="fr-FR"/>
        </a:p>
      </dgm:t>
    </dgm:pt>
    <dgm:pt modelId="{5F3BF1D8-54CB-4083-9B50-6D8833FA13F9}" type="pres">
      <dgm:prSet presAssocID="{7BA152B4-2A7C-436D-AB51-923C7EB5F21A}" presName="hierRoot2" presStyleCnt="0"/>
      <dgm:spPr/>
    </dgm:pt>
    <dgm:pt modelId="{1FB14334-9AC2-4B04-9329-B9391C970787}" type="pres">
      <dgm:prSet presAssocID="{7BA152B4-2A7C-436D-AB51-923C7EB5F21A}" presName="composite2" presStyleCnt="0"/>
      <dgm:spPr/>
    </dgm:pt>
    <dgm:pt modelId="{C9841F26-4770-494B-96CE-4E8AEBAE678D}" type="pres">
      <dgm:prSet presAssocID="{7BA152B4-2A7C-436D-AB51-923C7EB5F21A}" presName="background2" presStyleLbl="node2" presStyleIdx="0" presStyleCnt="2"/>
      <dgm:spPr/>
    </dgm:pt>
    <dgm:pt modelId="{593247A8-F6C4-4470-B44A-E4AE7D629CE7}" type="pres">
      <dgm:prSet presAssocID="{7BA152B4-2A7C-436D-AB51-923C7EB5F21A}" presName="text2" presStyleLbl="fgAcc2" presStyleIdx="0" presStyleCnt="2">
        <dgm:presLayoutVars>
          <dgm:chPref val="3"/>
        </dgm:presLayoutVars>
      </dgm:prSet>
      <dgm:spPr/>
      <dgm:t>
        <a:bodyPr/>
        <a:lstStyle/>
        <a:p>
          <a:endParaRPr lang="fr-FR"/>
        </a:p>
      </dgm:t>
    </dgm:pt>
    <dgm:pt modelId="{2D462F01-F2E9-4086-82DF-EF30E5C6E467}" type="pres">
      <dgm:prSet presAssocID="{7BA152B4-2A7C-436D-AB51-923C7EB5F21A}" presName="hierChild3" presStyleCnt="0"/>
      <dgm:spPr/>
    </dgm:pt>
    <dgm:pt modelId="{0861363E-DA40-41DA-B95E-94D03947965C}" type="pres">
      <dgm:prSet presAssocID="{57887D43-4217-45E8-A702-AAC10E0F24DD}" presName="Name17" presStyleLbl="parChTrans1D3" presStyleIdx="0" presStyleCnt="3"/>
      <dgm:spPr/>
      <dgm:t>
        <a:bodyPr/>
        <a:lstStyle/>
        <a:p>
          <a:endParaRPr lang="fr-FR"/>
        </a:p>
      </dgm:t>
    </dgm:pt>
    <dgm:pt modelId="{B4227B6B-EE3F-41D5-B535-7326451D5E0C}" type="pres">
      <dgm:prSet presAssocID="{9447869F-0914-46F1-98C3-BD021CD8A5AE}" presName="hierRoot3" presStyleCnt="0"/>
      <dgm:spPr/>
    </dgm:pt>
    <dgm:pt modelId="{B611424B-29A5-4957-A57B-3DF45FCCA71F}" type="pres">
      <dgm:prSet presAssocID="{9447869F-0914-46F1-98C3-BD021CD8A5AE}" presName="composite3" presStyleCnt="0"/>
      <dgm:spPr/>
    </dgm:pt>
    <dgm:pt modelId="{C9A45251-9836-47B9-8723-6BC809F0B135}" type="pres">
      <dgm:prSet presAssocID="{9447869F-0914-46F1-98C3-BD021CD8A5AE}" presName="background3" presStyleLbl="node3" presStyleIdx="0" presStyleCnt="3"/>
      <dgm:spPr/>
    </dgm:pt>
    <dgm:pt modelId="{E75E8C57-6EF5-481E-85A8-ED8023A0B1FB}" type="pres">
      <dgm:prSet presAssocID="{9447869F-0914-46F1-98C3-BD021CD8A5AE}" presName="text3" presStyleLbl="fgAcc3" presStyleIdx="0" presStyleCnt="3">
        <dgm:presLayoutVars>
          <dgm:chPref val="3"/>
        </dgm:presLayoutVars>
      </dgm:prSet>
      <dgm:spPr/>
      <dgm:t>
        <a:bodyPr/>
        <a:lstStyle/>
        <a:p>
          <a:endParaRPr lang="fr-FR"/>
        </a:p>
      </dgm:t>
    </dgm:pt>
    <dgm:pt modelId="{03D8A596-105B-43DA-8BA2-2A84EBAB61C2}" type="pres">
      <dgm:prSet presAssocID="{9447869F-0914-46F1-98C3-BD021CD8A5AE}" presName="hierChild4" presStyleCnt="0"/>
      <dgm:spPr/>
    </dgm:pt>
    <dgm:pt modelId="{CA0E66B0-3F4D-4317-8C0A-02742EEE9666}" type="pres">
      <dgm:prSet presAssocID="{367950B3-DB99-424E-ABB9-C3800D760A11}" presName="Name17" presStyleLbl="parChTrans1D3" presStyleIdx="1" presStyleCnt="3"/>
      <dgm:spPr/>
      <dgm:t>
        <a:bodyPr/>
        <a:lstStyle/>
        <a:p>
          <a:endParaRPr lang="fr-FR"/>
        </a:p>
      </dgm:t>
    </dgm:pt>
    <dgm:pt modelId="{52B6BB3D-DDF4-48FB-8FB6-848B3DF2496F}" type="pres">
      <dgm:prSet presAssocID="{AFA9CF92-D8EB-4720-B473-F397A3223A73}" presName="hierRoot3" presStyleCnt="0"/>
      <dgm:spPr/>
    </dgm:pt>
    <dgm:pt modelId="{513F6C7E-B9B0-44A1-8E1E-43D4E43B613B}" type="pres">
      <dgm:prSet presAssocID="{AFA9CF92-D8EB-4720-B473-F397A3223A73}" presName="composite3" presStyleCnt="0"/>
      <dgm:spPr/>
    </dgm:pt>
    <dgm:pt modelId="{ABB16F63-4AE7-4D7F-81C6-94AE8A758926}" type="pres">
      <dgm:prSet presAssocID="{AFA9CF92-D8EB-4720-B473-F397A3223A73}" presName="background3" presStyleLbl="node3" presStyleIdx="1" presStyleCnt="3"/>
      <dgm:spPr/>
    </dgm:pt>
    <dgm:pt modelId="{D248855C-B549-4006-AB11-0904E1427A4A}" type="pres">
      <dgm:prSet presAssocID="{AFA9CF92-D8EB-4720-B473-F397A3223A73}" presName="text3" presStyleLbl="fgAcc3" presStyleIdx="1" presStyleCnt="3">
        <dgm:presLayoutVars>
          <dgm:chPref val="3"/>
        </dgm:presLayoutVars>
      </dgm:prSet>
      <dgm:spPr/>
      <dgm:t>
        <a:bodyPr/>
        <a:lstStyle/>
        <a:p>
          <a:endParaRPr lang="fr-FR"/>
        </a:p>
      </dgm:t>
    </dgm:pt>
    <dgm:pt modelId="{972FC2F2-FBE8-4A39-A9CF-3ADD4EDCAF7B}" type="pres">
      <dgm:prSet presAssocID="{AFA9CF92-D8EB-4720-B473-F397A3223A73}" presName="hierChild4" presStyleCnt="0"/>
      <dgm:spPr/>
    </dgm:pt>
    <dgm:pt modelId="{69ABEBC4-1D8C-44CC-8A45-E996623E0E15}" type="pres">
      <dgm:prSet presAssocID="{94990B98-009C-4A13-814A-B772C1BB87F2}" presName="Name10" presStyleLbl="parChTrans1D2" presStyleIdx="1" presStyleCnt="2"/>
      <dgm:spPr/>
      <dgm:t>
        <a:bodyPr/>
        <a:lstStyle/>
        <a:p>
          <a:endParaRPr lang="fr-FR"/>
        </a:p>
      </dgm:t>
    </dgm:pt>
    <dgm:pt modelId="{8DD9CDD5-523C-4689-8B2C-82214D027155}" type="pres">
      <dgm:prSet presAssocID="{F1BA5133-E73F-4952-A9D5-FB5F202A5D1D}" presName="hierRoot2" presStyleCnt="0"/>
      <dgm:spPr/>
    </dgm:pt>
    <dgm:pt modelId="{45D79506-5A9B-40B8-8E1F-9BED2083F5EF}" type="pres">
      <dgm:prSet presAssocID="{F1BA5133-E73F-4952-A9D5-FB5F202A5D1D}" presName="composite2" presStyleCnt="0"/>
      <dgm:spPr/>
    </dgm:pt>
    <dgm:pt modelId="{5CDAAB5B-151F-4F82-9138-06285A98D79E}" type="pres">
      <dgm:prSet presAssocID="{F1BA5133-E73F-4952-A9D5-FB5F202A5D1D}" presName="background2" presStyleLbl="node2" presStyleIdx="1" presStyleCnt="2"/>
      <dgm:spPr/>
    </dgm:pt>
    <dgm:pt modelId="{1DB08C43-CCC5-4617-9AAF-369777E45B80}" type="pres">
      <dgm:prSet presAssocID="{F1BA5133-E73F-4952-A9D5-FB5F202A5D1D}" presName="text2" presStyleLbl="fgAcc2" presStyleIdx="1" presStyleCnt="2">
        <dgm:presLayoutVars>
          <dgm:chPref val="3"/>
        </dgm:presLayoutVars>
      </dgm:prSet>
      <dgm:spPr/>
      <dgm:t>
        <a:bodyPr/>
        <a:lstStyle/>
        <a:p>
          <a:endParaRPr lang="fr-FR"/>
        </a:p>
      </dgm:t>
    </dgm:pt>
    <dgm:pt modelId="{8C4A6A08-7CE3-4039-A3EB-DD557990802A}" type="pres">
      <dgm:prSet presAssocID="{F1BA5133-E73F-4952-A9D5-FB5F202A5D1D}" presName="hierChild3" presStyleCnt="0"/>
      <dgm:spPr/>
    </dgm:pt>
    <dgm:pt modelId="{B905A166-2462-4C3C-9B49-E4D0650CA9AE}" type="pres">
      <dgm:prSet presAssocID="{7ED95A60-B5B7-455D-9DF1-F97AE0D6F536}" presName="Name17" presStyleLbl="parChTrans1D3" presStyleIdx="2" presStyleCnt="3"/>
      <dgm:spPr/>
      <dgm:t>
        <a:bodyPr/>
        <a:lstStyle/>
        <a:p>
          <a:endParaRPr lang="fr-FR"/>
        </a:p>
      </dgm:t>
    </dgm:pt>
    <dgm:pt modelId="{1471CF71-1255-4F6E-B2A5-79D6EF856242}" type="pres">
      <dgm:prSet presAssocID="{B697BF42-DFBE-429D-9BCD-839E770ACBAC}" presName="hierRoot3" presStyleCnt="0"/>
      <dgm:spPr/>
    </dgm:pt>
    <dgm:pt modelId="{152E1920-7B0E-4DD2-A961-EF49F38E31AF}" type="pres">
      <dgm:prSet presAssocID="{B697BF42-DFBE-429D-9BCD-839E770ACBAC}" presName="composite3" presStyleCnt="0"/>
      <dgm:spPr/>
    </dgm:pt>
    <dgm:pt modelId="{03177B2F-BFDF-4241-A3AB-4E725AF4DDE9}" type="pres">
      <dgm:prSet presAssocID="{B697BF42-DFBE-429D-9BCD-839E770ACBAC}" presName="background3" presStyleLbl="node3" presStyleIdx="2" presStyleCnt="3"/>
      <dgm:spPr/>
    </dgm:pt>
    <dgm:pt modelId="{260A44B0-27D3-4B1B-974C-D039EAFBF965}" type="pres">
      <dgm:prSet presAssocID="{B697BF42-DFBE-429D-9BCD-839E770ACBAC}" presName="text3" presStyleLbl="fgAcc3" presStyleIdx="2" presStyleCnt="3">
        <dgm:presLayoutVars>
          <dgm:chPref val="3"/>
        </dgm:presLayoutVars>
      </dgm:prSet>
      <dgm:spPr/>
      <dgm:t>
        <a:bodyPr/>
        <a:lstStyle/>
        <a:p>
          <a:endParaRPr lang="fr-FR"/>
        </a:p>
      </dgm:t>
    </dgm:pt>
    <dgm:pt modelId="{411C6E6D-8695-4622-A5F8-0F12E57C3645}" type="pres">
      <dgm:prSet presAssocID="{B697BF42-DFBE-429D-9BCD-839E770ACBAC}" presName="hierChild4" presStyleCnt="0"/>
      <dgm:spPr/>
    </dgm:pt>
  </dgm:ptLst>
  <dgm:cxnLst>
    <dgm:cxn modelId="{1EDE2ABF-D7BB-4B5A-BB03-4DE152532554}" type="presOf" srcId="{7BA152B4-2A7C-436D-AB51-923C7EB5F21A}" destId="{593247A8-F6C4-4470-B44A-E4AE7D629CE7}" srcOrd="0" destOrd="0" presId="urn:microsoft.com/office/officeart/2005/8/layout/hierarchy1"/>
    <dgm:cxn modelId="{4677E3F2-4F16-4CBB-BC0D-D575BB2E6995}" type="presOf" srcId="{94990B98-009C-4A13-814A-B772C1BB87F2}" destId="{69ABEBC4-1D8C-44CC-8A45-E996623E0E15}" srcOrd="0" destOrd="0" presId="urn:microsoft.com/office/officeart/2005/8/layout/hierarchy1"/>
    <dgm:cxn modelId="{F472DE6F-BEE0-4D0B-83A6-00920451F108}" srcId="{26B3DC8E-3E90-43C2-B9E1-7E922C543959}" destId="{F1BA5133-E73F-4952-A9D5-FB5F202A5D1D}" srcOrd="1" destOrd="0" parTransId="{94990B98-009C-4A13-814A-B772C1BB87F2}" sibTransId="{8D3E64F1-A572-41FD-AF68-49FA63B76439}"/>
    <dgm:cxn modelId="{5E3544D3-0D99-4C1B-A964-D0864609A737}" type="presOf" srcId="{F1BA5133-E73F-4952-A9D5-FB5F202A5D1D}" destId="{1DB08C43-CCC5-4617-9AAF-369777E45B80}" srcOrd="0" destOrd="0" presId="urn:microsoft.com/office/officeart/2005/8/layout/hierarchy1"/>
    <dgm:cxn modelId="{F9CDA174-3DFC-499F-A713-98AEF492AE0E}" type="presOf" srcId="{367950B3-DB99-424E-ABB9-C3800D760A11}" destId="{CA0E66B0-3F4D-4317-8C0A-02742EEE9666}" srcOrd="0" destOrd="0" presId="urn:microsoft.com/office/officeart/2005/8/layout/hierarchy1"/>
    <dgm:cxn modelId="{8DD7FC23-F13A-475B-8BFC-D3603C1FF087}" srcId="{F1BA5133-E73F-4952-A9D5-FB5F202A5D1D}" destId="{B697BF42-DFBE-429D-9BCD-839E770ACBAC}" srcOrd="0" destOrd="0" parTransId="{7ED95A60-B5B7-455D-9DF1-F97AE0D6F536}" sibTransId="{EA5B69EB-A264-494D-840A-3F86CC6959CD}"/>
    <dgm:cxn modelId="{8D1E610E-81D1-4BDD-AB45-08A70943AE40}" type="presOf" srcId="{DBF25D1A-0689-4056-B092-B9655DA09B8A}" destId="{588E4513-6C47-4166-BF50-7C812D733F3C}" srcOrd="0" destOrd="0" presId="urn:microsoft.com/office/officeart/2005/8/layout/hierarchy1"/>
    <dgm:cxn modelId="{884B2EA5-7877-4557-BDD5-2307724A959F}" type="presOf" srcId="{26B3DC8E-3E90-43C2-B9E1-7E922C543959}" destId="{93B19200-3F43-4D28-8F32-8B40A602C5F5}" srcOrd="0" destOrd="0" presId="urn:microsoft.com/office/officeart/2005/8/layout/hierarchy1"/>
    <dgm:cxn modelId="{F0BBE803-AABF-47A2-A7AE-6DBE2338633E}" type="presOf" srcId="{9447869F-0914-46F1-98C3-BD021CD8A5AE}" destId="{E75E8C57-6EF5-481E-85A8-ED8023A0B1FB}" srcOrd="0" destOrd="0" presId="urn:microsoft.com/office/officeart/2005/8/layout/hierarchy1"/>
    <dgm:cxn modelId="{D765F3F6-930C-4862-A003-FD7BE764B285}" type="presOf" srcId="{57887D43-4217-45E8-A702-AAC10E0F24DD}" destId="{0861363E-DA40-41DA-B95E-94D03947965C}" srcOrd="0" destOrd="0" presId="urn:microsoft.com/office/officeart/2005/8/layout/hierarchy1"/>
    <dgm:cxn modelId="{19BC9618-F9F3-4480-B4B1-F9B81DB1EA46}" type="presOf" srcId="{7ED95A60-B5B7-455D-9DF1-F97AE0D6F536}" destId="{B905A166-2462-4C3C-9B49-E4D0650CA9AE}" srcOrd="0" destOrd="0" presId="urn:microsoft.com/office/officeart/2005/8/layout/hierarchy1"/>
    <dgm:cxn modelId="{FA6807C1-8250-42D5-B09C-BC864C7484A8}" type="presOf" srcId="{C906928E-5A5A-468B-BD92-25582C9D8D3E}" destId="{5C28D509-69D5-4777-8E28-2A2F4F703FB0}" srcOrd="0" destOrd="0" presId="urn:microsoft.com/office/officeart/2005/8/layout/hierarchy1"/>
    <dgm:cxn modelId="{9871D9A7-A040-45C2-AF15-6BB333076DCF}" type="presOf" srcId="{AFA9CF92-D8EB-4720-B473-F397A3223A73}" destId="{D248855C-B549-4006-AB11-0904E1427A4A}" srcOrd="0" destOrd="0" presId="urn:microsoft.com/office/officeart/2005/8/layout/hierarchy1"/>
    <dgm:cxn modelId="{6F6333DB-CE75-48D3-A46C-8786535D3F61}" srcId="{7BA152B4-2A7C-436D-AB51-923C7EB5F21A}" destId="{9447869F-0914-46F1-98C3-BD021CD8A5AE}" srcOrd="0" destOrd="0" parTransId="{57887D43-4217-45E8-A702-AAC10E0F24DD}" sibTransId="{B250A960-3CB0-4D08-8D51-F6E0BAC0DAD8}"/>
    <dgm:cxn modelId="{806A55EC-6DCE-4B86-91E4-0170CFE3F69E}" srcId="{C906928E-5A5A-468B-BD92-25582C9D8D3E}" destId="{26B3DC8E-3E90-43C2-B9E1-7E922C543959}" srcOrd="0" destOrd="0" parTransId="{AF8B455F-DBF3-47B8-8E1E-96474BC99360}" sibTransId="{FF15EA0B-2758-4994-AF71-7F2BF6A12D00}"/>
    <dgm:cxn modelId="{6CE5D23B-3C1E-493E-90FC-1B2AFF759FB6}" srcId="{26B3DC8E-3E90-43C2-B9E1-7E922C543959}" destId="{7BA152B4-2A7C-436D-AB51-923C7EB5F21A}" srcOrd="0" destOrd="0" parTransId="{DBF25D1A-0689-4056-B092-B9655DA09B8A}" sibTransId="{D6820999-DC22-433C-BAB0-21FA0757089D}"/>
    <dgm:cxn modelId="{5540BF0B-C1BF-4297-9B72-386311BDEC76}" type="presOf" srcId="{B697BF42-DFBE-429D-9BCD-839E770ACBAC}" destId="{260A44B0-27D3-4B1B-974C-D039EAFBF965}" srcOrd="0" destOrd="0" presId="urn:microsoft.com/office/officeart/2005/8/layout/hierarchy1"/>
    <dgm:cxn modelId="{C74E4ECD-60D1-46B0-A8BB-019065540248}" srcId="{7BA152B4-2A7C-436D-AB51-923C7EB5F21A}" destId="{AFA9CF92-D8EB-4720-B473-F397A3223A73}" srcOrd="1" destOrd="0" parTransId="{367950B3-DB99-424E-ABB9-C3800D760A11}" sibTransId="{0B393982-9F36-4511-B38E-888EEFBBE720}"/>
    <dgm:cxn modelId="{D6C2807F-5AB7-4B24-9C19-76355868B034}" type="presParOf" srcId="{5C28D509-69D5-4777-8E28-2A2F4F703FB0}" destId="{996BA6D6-8C29-475D-B85C-A3CF07145684}" srcOrd="0" destOrd="0" presId="urn:microsoft.com/office/officeart/2005/8/layout/hierarchy1"/>
    <dgm:cxn modelId="{4EE9266A-EABB-4771-BADE-07CF6362D1DC}" type="presParOf" srcId="{996BA6D6-8C29-475D-B85C-A3CF07145684}" destId="{182DB843-3CE2-4AF9-B542-E4A318C8BE32}" srcOrd="0" destOrd="0" presId="urn:microsoft.com/office/officeart/2005/8/layout/hierarchy1"/>
    <dgm:cxn modelId="{09FC133A-B00D-4174-ADDE-134D10DAAB87}" type="presParOf" srcId="{182DB843-3CE2-4AF9-B542-E4A318C8BE32}" destId="{0AE5068D-9C81-4162-A083-E80705778D91}" srcOrd="0" destOrd="0" presId="urn:microsoft.com/office/officeart/2005/8/layout/hierarchy1"/>
    <dgm:cxn modelId="{D99E2858-CEE7-4A41-9B0E-E534EB4A9549}" type="presParOf" srcId="{182DB843-3CE2-4AF9-B542-E4A318C8BE32}" destId="{93B19200-3F43-4D28-8F32-8B40A602C5F5}" srcOrd="1" destOrd="0" presId="urn:microsoft.com/office/officeart/2005/8/layout/hierarchy1"/>
    <dgm:cxn modelId="{1CB1160D-D1BB-4120-A9A1-F10961A65CFA}" type="presParOf" srcId="{996BA6D6-8C29-475D-B85C-A3CF07145684}" destId="{28D392FC-BC1A-4509-8528-FD2045DCD51E}" srcOrd="1" destOrd="0" presId="urn:microsoft.com/office/officeart/2005/8/layout/hierarchy1"/>
    <dgm:cxn modelId="{14A6F052-0076-4CBD-BE2D-9271EEFDD36D}" type="presParOf" srcId="{28D392FC-BC1A-4509-8528-FD2045DCD51E}" destId="{588E4513-6C47-4166-BF50-7C812D733F3C}" srcOrd="0" destOrd="0" presId="urn:microsoft.com/office/officeart/2005/8/layout/hierarchy1"/>
    <dgm:cxn modelId="{493DA749-E99E-45BE-A5B4-C9A445BB93D7}" type="presParOf" srcId="{28D392FC-BC1A-4509-8528-FD2045DCD51E}" destId="{5F3BF1D8-54CB-4083-9B50-6D8833FA13F9}" srcOrd="1" destOrd="0" presId="urn:microsoft.com/office/officeart/2005/8/layout/hierarchy1"/>
    <dgm:cxn modelId="{3A5D71CE-98B1-4833-B0CE-3ABEE96ACF87}" type="presParOf" srcId="{5F3BF1D8-54CB-4083-9B50-6D8833FA13F9}" destId="{1FB14334-9AC2-4B04-9329-B9391C970787}" srcOrd="0" destOrd="0" presId="urn:microsoft.com/office/officeart/2005/8/layout/hierarchy1"/>
    <dgm:cxn modelId="{F1E34F4A-BAAF-449C-9175-BC30412D7869}" type="presParOf" srcId="{1FB14334-9AC2-4B04-9329-B9391C970787}" destId="{C9841F26-4770-494B-96CE-4E8AEBAE678D}" srcOrd="0" destOrd="0" presId="urn:microsoft.com/office/officeart/2005/8/layout/hierarchy1"/>
    <dgm:cxn modelId="{D1D6BDBC-6F0C-4F8E-99D3-01739A31E278}" type="presParOf" srcId="{1FB14334-9AC2-4B04-9329-B9391C970787}" destId="{593247A8-F6C4-4470-B44A-E4AE7D629CE7}" srcOrd="1" destOrd="0" presId="urn:microsoft.com/office/officeart/2005/8/layout/hierarchy1"/>
    <dgm:cxn modelId="{C2D93483-8F9E-438F-887A-9C72240FDA1D}" type="presParOf" srcId="{5F3BF1D8-54CB-4083-9B50-6D8833FA13F9}" destId="{2D462F01-F2E9-4086-82DF-EF30E5C6E467}" srcOrd="1" destOrd="0" presId="urn:microsoft.com/office/officeart/2005/8/layout/hierarchy1"/>
    <dgm:cxn modelId="{9445A4CD-AB81-432A-929A-11981FECA8E8}" type="presParOf" srcId="{2D462F01-F2E9-4086-82DF-EF30E5C6E467}" destId="{0861363E-DA40-41DA-B95E-94D03947965C}" srcOrd="0" destOrd="0" presId="urn:microsoft.com/office/officeart/2005/8/layout/hierarchy1"/>
    <dgm:cxn modelId="{3ED17F30-F3A5-4F2F-BC35-E3BA8AA8BEEB}" type="presParOf" srcId="{2D462F01-F2E9-4086-82DF-EF30E5C6E467}" destId="{B4227B6B-EE3F-41D5-B535-7326451D5E0C}" srcOrd="1" destOrd="0" presId="urn:microsoft.com/office/officeart/2005/8/layout/hierarchy1"/>
    <dgm:cxn modelId="{E6460AD9-B20F-458D-AA48-CBA35D760F86}" type="presParOf" srcId="{B4227B6B-EE3F-41D5-B535-7326451D5E0C}" destId="{B611424B-29A5-4957-A57B-3DF45FCCA71F}" srcOrd="0" destOrd="0" presId="urn:microsoft.com/office/officeart/2005/8/layout/hierarchy1"/>
    <dgm:cxn modelId="{3111EC22-898F-4DF9-8025-4026234D056E}" type="presParOf" srcId="{B611424B-29A5-4957-A57B-3DF45FCCA71F}" destId="{C9A45251-9836-47B9-8723-6BC809F0B135}" srcOrd="0" destOrd="0" presId="urn:microsoft.com/office/officeart/2005/8/layout/hierarchy1"/>
    <dgm:cxn modelId="{86B2793D-C532-47D2-8C80-058425F0801D}" type="presParOf" srcId="{B611424B-29A5-4957-A57B-3DF45FCCA71F}" destId="{E75E8C57-6EF5-481E-85A8-ED8023A0B1FB}" srcOrd="1" destOrd="0" presId="urn:microsoft.com/office/officeart/2005/8/layout/hierarchy1"/>
    <dgm:cxn modelId="{9B6A2CA8-B57E-4788-8426-B1530D912936}" type="presParOf" srcId="{B4227B6B-EE3F-41D5-B535-7326451D5E0C}" destId="{03D8A596-105B-43DA-8BA2-2A84EBAB61C2}" srcOrd="1" destOrd="0" presId="urn:microsoft.com/office/officeart/2005/8/layout/hierarchy1"/>
    <dgm:cxn modelId="{BDE12925-D9BE-4318-967F-F143A7D311FA}" type="presParOf" srcId="{2D462F01-F2E9-4086-82DF-EF30E5C6E467}" destId="{CA0E66B0-3F4D-4317-8C0A-02742EEE9666}" srcOrd="2" destOrd="0" presId="urn:microsoft.com/office/officeart/2005/8/layout/hierarchy1"/>
    <dgm:cxn modelId="{83701189-1239-4832-8E71-5C8C0A0C7D8F}" type="presParOf" srcId="{2D462F01-F2E9-4086-82DF-EF30E5C6E467}" destId="{52B6BB3D-DDF4-48FB-8FB6-848B3DF2496F}" srcOrd="3" destOrd="0" presId="urn:microsoft.com/office/officeart/2005/8/layout/hierarchy1"/>
    <dgm:cxn modelId="{D1A8634D-7CDE-4815-BFAF-01630F0C466C}" type="presParOf" srcId="{52B6BB3D-DDF4-48FB-8FB6-848B3DF2496F}" destId="{513F6C7E-B9B0-44A1-8E1E-43D4E43B613B}" srcOrd="0" destOrd="0" presId="urn:microsoft.com/office/officeart/2005/8/layout/hierarchy1"/>
    <dgm:cxn modelId="{693648CA-06CE-41EB-93AB-74A4C1617BE5}" type="presParOf" srcId="{513F6C7E-B9B0-44A1-8E1E-43D4E43B613B}" destId="{ABB16F63-4AE7-4D7F-81C6-94AE8A758926}" srcOrd="0" destOrd="0" presId="urn:microsoft.com/office/officeart/2005/8/layout/hierarchy1"/>
    <dgm:cxn modelId="{99C2AD50-9914-4025-A7C5-020D39803FAE}" type="presParOf" srcId="{513F6C7E-B9B0-44A1-8E1E-43D4E43B613B}" destId="{D248855C-B549-4006-AB11-0904E1427A4A}" srcOrd="1" destOrd="0" presId="urn:microsoft.com/office/officeart/2005/8/layout/hierarchy1"/>
    <dgm:cxn modelId="{0AB7AEA1-0DBE-4CC2-861F-1836C7421FCF}" type="presParOf" srcId="{52B6BB3D-DDF4-48FB-8FB6-848B3DF2496F}" destId="{972FC2F2-FBE8-4A39-A9CF-3ADD4EDCAF7B}" srcOrd="1" destOrd="0" presId="urn:microsoft.com/office/officeart/2005/8/layout/hierarchy1"/>
    <dgm:cxn modelId="{42AF747A-35B2-456B-B42B-B15D08D77C94}" type="presParOf" srcId="{28D392FC-BC1A-4509-8528-FD2045DCD51E}" destId="{69ABEBC4-1D8C-44CC-8A45-E996623E0E15}" srcOrd="2" destOrd="0" presId="urn:microsoft.com/office/officeart/2005/8/layout/hierarchy1"/>
    <dgm:cxn modelId="{B8BA2149-B386-4AE8-8E09-2168859D721C}" type="presParOf" srcId="{28D392FC-BC1A-4509-8528-FD2045DCD51E}" destId="{8DD9CDD5-523C-4689-8B2C-82214D027155}" srcOrd="3" destOrd="0" presId="urn:microsoft.com/office/officeart/2005/8/layout/hierarchy1"/>
    <dgm:cxn modelId="{EF3A63B4-9C58-4DD2-BEAE-DA2BA15D74B7}" type="presParOf" srcId="{8DD9CDD5-523C-4689-8B2C-82214D027155}" destId="{45D79506-5A9B-40B8-8E1F-9BED2083F5EF}" srcOrd="0" destOrd="0" presId="urn:microsoft.com/office/officeart/2005/8/layout/hierarchy1"/>
    <dgm:cxn modelId="{CC05BA89-6AB5-4737-AF6C-CEC06202AB1B}" type="presParOf" srcId="{45D79506-5A9B-40B8-8E1F-9BED2083F5EF}" destId="{5CDAAB5B-151F-4F82-9138-06285A98D79E}" srcOrd="0" destOrd="0" presId="urn:microsoft.com/office/officeart/2005/8/layout/hierarchy1"/>
    <dgm:cxn modelId="{E87D1D2B-A185-4DBC-807C-709DB0086000}" type="presParOf" srcId="{45D79506-5A9B-40B8-8E1F-9BED2083F5EF}" destId="{1DB08C43-CCC5-4617-9AAF-369777E45B80}" srcOrd="1" destOrd="0" presId="urn:microsoft.com/office/officeart/2005/8/layout/hierarchy1"/>
    <dgm:cxn modelId="{9F17224A-B7A0-4509-932A-96E97BDB4995}" type="presParOf" srcId="{8DD9CDD5-523C-4689-8B2C-82214D027155}" destId="{8C4A6A08-7CE3-4039-A3EB-DD557990802A}" srcOrd="1" destOrd="0" presId="urn:microsoft.com/office/officeart/2005/8/layout/hierarchy1"/>
    <dgm:cxn modelId="{FE5BA673-008C-448C-A78B-3D0EA92EF3D7}" type="presParOf" srcId="{8C4A6A08-7CE3-4039-A3EB-DD557990802A}" destId="{B905A166-2462-4C3C-9B49-E4D0650CA9AE}" srcOrd="0" destOrd="0" presId="urn:microsoft.com/office/officeart/2005/8/layout/hierarchy1"/>
    <dgm:cxn modelId="{FAD15B99-DBA0-4121-8000-8A0F0EB7B6B7}" type="presParOf" srcId="{8C4A6A08-7CE3-4039-A3EB-DD557990802A}" destId="{1471CF71-1255-4F6E-B2A5-79D6EF856242}" srcOrd="1" destOrd="0" presId="urn:microsoft.com/office/officeart/2005/8/layout/hierarchy1"/>
    <dgm:cxn modelId="{68D01DAF-ED88-4D97-AD3B-87DAE8544DB9}" type="presParOf" srcId="{1471CF71-1255-4F6E-B2A5-79D6EF856242}" destId="{152E1920-7B0E-4DD2-A961-EF49F38E31AF}" srcOrd="0" destOrd="0" presId="urn:microsoft.com/office/officeart/2005/8/layout/hierarchy1"/>
    <dgm:cxn modelId="{3DF59E46-46F0-43EC-B520-E456B0424CEF}" type="presParOf" srcId="{152E1920-7B0E-4DD2-A961-EF49F38E31AF}" destId="{03177B2F-BFDF-4241-A3AB-4E725AF4DDE9}" srcOrd="0" destOrd="0" presId="urn:microsoft.com/office/officeart/2005/8/layout/hierarchy1"/>
    <dgm:cxn modelId="{B3B766CA-535D-4A46-9D4E-4F5E2E04BCCA}" type="presParOf" srcId="{152E1920-7B0E-4DD2-A961-EF49F38E31AF}" destId="{260A44B0-27D3-4B1B-974C-D039EAFBF965}" srcOrd="1" destOrd="0" presId="urn:microsoft.com/office/officeart/2005/8/layout/hierarchy1"/>
    <dgm:cxn modelId="{3219A6BA-BDB5-4B58-8F41-D7CF1A6EC66F}" type="presParOf" srcId="{1471CF71-1255-4F6E-B2A5-79D6EF856242}" destId="{411C6E6D-8695-4622-A5F8-0F12E57C364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D3549-B35C-4347-9898-B8FC2F7286BA}">
      <dsp:nvSpPr>
        <dsp:cNvPr id="0" name=""/>
        <dsp:cNvSpPr/>
      </dsp:nvSpPr>
      <dsp:spPr>
        <a:xfrm>
          <a:off x="183111" y="3055"/>
          <a:ext cx="3070094" cy="18420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fr-FR" sz="3300" kern="1200" dirty="0" smtClean="0"/>
            <a:t>Longueur du bras</a:t>
          </a:r>
          <a:endParaRPr lang="fr-FR" sz="3300" kern="1200" dirty="0"/>
        </a:p>
      </dsp:txBody>
      <dsp:txXfrm>
        <a:off x="183111" y="3055"/>
        <a:ext cx="3070094" cy="1842056"/>
      </dsp:txXfrm>
    </dsp:sp>
    <dsp:sp modelId="{E0E25910-D451-4720-B0F5-41A85B1B2BD3}">
      <dsp:nvSpPr>
        <dsp:cNvPr id="0" name=""/>
        <dsp:cNvSpPr/>
      </dsp:nvSpPr>
      <dsp:spPr>
        <a:xfrm>
          <a:off x="3560215" y="3055"/>
          <a:ext cx="3070094" cy="18420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fr-FR" sz="3300" b="1" u="none" kern="1200" dirty="0" smtClean="0"/>
            <a:t>La forme du bras</a:t>
          </a:r>
          <a:endParaRPr lang="fr-FR" sz="3300" u="none" kern="1200" dirty="0"/>
        </a:p>
      </dsp:txBody>
      <dsp:txXfrm>
        <a:off x="3560215" y="3055"/>
        <a:ext cx="3070094" cy="1842056"/>
      </dsp:txXfrm>
    </dsp:sp>
    <dsp:sp modelId="{79288627-4F6D-4FCD-9700-55CEFAD3CC81}">
      <dsp:nvSpPr>
        <dsp:cNvPr id="0" name=""/>
        <dsp:cNvSpPr/>
      </dsp:nvSpPr>
      <dsp:spPr>
        <a:xfrm>
          <a:off x="6937319" y="3055"/>
          <a:ext cx="3070094" cy="18420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fr-FR" sz="3300" b="1" u="none" kern="1200" dirty="0" smtClean="0"/>
            <a:t>Le matériau du bras</a:t>
          </a:r>
          <a:endParaRPr lang="fr-FR" sz="3300" u="none" kern="1200" dirty="0"/>
        </a:p>
      </dsp:txBody>
      <dsp:txXfrm>
        <a:off x="6937319" y="3055"/>
        <a:ext cx="3070094" cy="1842056"/>
      </dsp:txXfrm>
    </dsp:sp>
    <dsp:sp modelId="{9059F9EF-3CE6-488A-B8BE-57BBE5F47905}">
      <dsp:nvSpPr>
        <dsp:cNvPr id="0" name=""/>
        <dsp:cNvSpPr/>
      </dsp:nvSpPr>
      <dsp:spPr>
        <a:xfrm>
          <a:off x="1871663" y="2152121"/>
          <a:ext cx="3070094" cy="18420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fr-FR" sz="3300" b="1" u="none" kern="1200" dirty="0" smtClean="0"/>
            <a:t>coup du drone</a:t>
          </a:r>
          <a:r>
            <a:rPr lang="fr-FR" sz="3300" kern="1200" dirty="0" smtClean="0"/>
            <a:t> </a:t>
          </a:r>
          <a:endParaRPr lang="fr-FR" sz="3300" kern="1200" dirty="0"/>
        </a:p>
      </dsp:txBody>
      <dsp:txXfrm>
        <a:off x="1871663" y="2152121"/>
        <a:ext cx="3070094" cy="1842056"/>
      </dsp:txXfrm>
    </dsp:sp>
    <dsp:sp modelId="{2AB9483E-9505-442B-9FF7-9855EB1739A3}">
      <dsp:nvSpPr>
        <dsp:cNvPr id="0" name=""/>
        <dsp:cNvSpPr/>
      </dsp:nvSpPr>
      <dsp:spPr>
        <a:xfrm>
          <a:off x="5248767" y="2152121"/>
          <a:ext cx="3070094" cy="184205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fr-FR" sz="3300" b="1" u="none" kern="1200" dirty="0" smtClean="0">
              <a:effectLst/>
            </a:rPr>
            <a:t>La compatibilité avec le reste du drone</a:t>
          </a:r>
          <a:endParaRPr lang="fr-FR" sz="3300" u="none" kern="1200" dirty="0">
            <a:effectLst/>
          </a:endParaRPr>
        </a:p>
      </dsp:txBody>
      <dsp:txXfrm>
        <a:off x="5248767" y="2152121"/>
        <a:ext cx="3070094" cy="1842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18103-78BD-47F3-89F6-B841CA68DF4D}">
      <dsp:nvSpPr>
        <dsp:cNvPr id="0" name=""/>
        <dsp:cNvSpPr/>
      </dsp:nvSpPr>
      <dsp:spPr>
        <a:xfrm>
          <a:off x="780760" y="2109"/>
          <a:ext cx="1844108" cy="11064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t>L'énergie chimique</a:t>
          </a:r>
          <a:endParaRPr lang="fr-FR" sz="2800" kern="1200" dirty="0"/>
        </a:p>
      </dsp:txBody>
      <dsp:txXfrm>
        <a:off x="780760" y="2109"/>
        <a:ext cx="1844108" cy="1106464"/>
      </dsp:txXfrm>
    </dsp:sp>
    <dsp:sp modelId="{3960B2FD-4808-41C3-82C1-2740A8BC82A9}">
      <dsp:nvSpPr>
        <dsp:cNvPr id="0" name=""/>
        <dsp:cNvSpPr/>
      </dsp:nvSpPr>
      <dsp:spPr>
        <a:xfrm>
          <a:off x="2809279" y="2109"/>
          <a:ext cx="1844108" cy="11064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t>L'énergie électrique</a:t>
          </a:r>
          <a:endParaRPr lang="fr-FR" sz="2800" kern="1200" dirty="0"/>
        </a:p>
      </dsp:txBody>
      <dsp:txXfrm>
        <a:off x="2809279" y="2109"/>
        <a:ext cx="1844108" cy="1106464"/>
      </dsp:txXfrm>
    </dsp:sp>
    <dsp:sp modelId="{2EE23765-8099-47C0-950B-9EB7B2B8B18E}">
      <dsp:nvSpPr>
        <dsp:cNvPr id="0" name=""/>
        <dsp:cNvSpPr/>
      </dsp:nvSpPr>
      <dsp:spPr>
        <a:xfrm>
          <a:off x="780760" y="1292985"/>
          <a:ext cx="1844108" cy="11064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t>L'énergie thermique</a:t>
          </a:r>
          <a:endParaRPr lang="fr-FR" sz="2800" kern="1200" dirty="0"/>
        </a:p>
      </dsp:txBody>
      <dsp:txXfrm>
        <a:off x="780760" y="1292985"/>
        <a:ext cx="1844108" cy="1106464"/>
      </dsp:txXfrm>
    </dsp:sp>
    <dsp:sp modelId="{9BB38B8A-CEC0-448B-8857-8AFABEC52CCC}">
      <dsp:nvSpPr>
        <dsp:cNvPr id="0" name=""/>
        <dsp:cNvSpPr/>
      </dsp:nvSpPr>
      <dsp:spPr>
        <a:xfrm>
          <a:off x="2809279" y="1292985"/>
          <a:ext cx="1844108" cy="11064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t>L'énergie mécanique</a:t>
          </a:r>
          <a:endParaRPr lang="fr-FR" sz="2800" kern="1200" dirty="0"/>
        </a:p>
      </dsp:txBody>
      <dsp:txXfrm>
        <a:off x="2809279" y="1292985"/>
        <a:ext cx="1844108" cy="1106464"/>
      </dsp:txXfrm>
    </dsp:sp>
    <dsp:sp modelId="{C051809A-7FD5-495C-B6D4-69304862810E}">
      <dsp:nvSpPr>
        <dsp:cNvPr id="0" name=""/>
        <dsp:cNvSpPr/>
      </dsp:nvSpPr>
      <dsp:spPr>
        <a:xfrm>
          <a:off x="1795020" y="2583860"/>
          <a:ext cx="1844108" cy="11064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kern="1200" dirty="0" smtClean="0"/>
            <a:t>L'énergie cinétique</a:t>
          </a:r>
          <a:endParaRPr lang="fr-FR" sz="2800" kern="1200" dirty="0"/>
        </a:p>
      </dsp:txBody>
      <dsp:txXfrm>
        <a:off x="1795020" y="2583860"/>
        <a:ext cx="1844108" cy="1106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5A166-2462-4C3C-9B49-E4D0650CA9AE}">
      <dsp:nvSpPr>
        <dsp:cNvPr id="0" name=""/>
        <dsp:cNvSpPr/>
      </dsp:nvSpPr>
      <dsp:spPr>
        <a:xfrm>
          <a:off x="3816191" y="2443795"/>
          <a:ext cx="91440" cy="381454"/>
        </a:xfrm>
        <a:custGeom>
          <a:avLst/>
          <a:gdLst/>
          <a:ahLst/>
          <a:cxnLst/>
          <a:rect l="0" t="0" r="0" b="0"/>
          <a:pathLst>
            <a:path>
              <a:moveTo>
                <a:pt x="45720" y="0"/>
              </a:moveTo>
              <a:lnTo>
                <a:pt x="45720" y="38145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BEBC4-1D8C-44CC-8A45-E996623E0E15}">
      <dsp:nvSpPr>
        <dsp:cNvPr id="0" name=""/>
        <dsp:cNvSpPr/>
      </dsp:nvSpPr>
      <dsp:spPr>
        <a:xfrm>
          <a:off x="2659618" y="1229479"/>
          <a:ext cx="1202293" cy="381454"/>
        </a:xfrm>
        <a:custGeom>
          <a:avLst/>
          <a:gdLst/>
          <a:ahLst/>
          <a:cxnLst/>
          <a:rect l="0" t="0" r="0" b="0"/>
          <a:pathLst>
            <a:path>
              <a:moveTo>
                <a:pt x="0" y="0"/>
              </a:moveTo>
              <a:lnTo>
                <a:pt x="0" y="259950"/>
              </a:lnTo>
              <a:lnTo>
                <a:pt x="1202293" y="259950"/>
              </a:lnTo>
              <a:lnTo>
                <a:pt x="1202293" y="38145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0E66B0-3F4D-4317-8C0A-02742EEE9666}">
      <dsp:nvSpPr>
        <dsp:cNvPr id="0" name=""/>
        <dsp:cNvSpPr/>
      </dsp:nvSpPr>
      <dsp:spPr>
        <a:xfrm>
          <a:off x="1457324" y="2443795"/>
          <a:ext cx="801528" cy="381454"/>
        </a:xfrm>
        <a:custGeom>
          <a:avLst/>
          <a:gdLst/>
          <a:ahLst/>
          <a:cxnLst/>
          <a:rect l="0" t="0" r="0" b="0"/>
          <a:pathLst>
            <a:path>
              <a:moveTo>
                <a:pt x="0" y="0"/>
              </a:moveTo>
              <a:lnTo>
                <a:pt x="0" y="259950"/>
              </a:lnTo>
              <a:lnTo>
                <a:pt x="801528" y="259950"/>
              </a:lnTo>
              <a:lnTo>
                <a:pt x="801528" y="38145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61363E-DA40-41DA-B95E-94D03947965C}">
      <dsp:nvSpPr>
        <dsp:cNvPr id="0" name=""/>
        <dsp:cNvSpPr/>
      </dsp:nvSpPr>
      <dsp:spPr>
        <a:xfrm>
          <a:off x="655796" y="2443795"/>
          <a:ext cx="801528" cy="381454"/>
        </a:xfrm>
        <a:custGeom>
          <a:avLst/>
          <a:gdLst/>
          <a:ahLst/>
          <a:cxnLst/>
          <a:rect l="0" t="0" r="0" b="0"/>
          <a:pathLst>
            <a:path>
              <a:moveTo>
                <a:pt x="801528" y="0"/>
              </a:moveTo>
              <a:lnTo>
                <a:pt x="801528" y="259950"/>
              </a:lnTo>
              <a:lnTo>
                <a:pt x="0" y="259950"/>
              </a:lnTo>
              <a:lnTo>
                <a:pt x="0" y="38145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8E4513-6C47-4166-BF50-7C812D733F3C}">
      <dsp:nvSpPr>
        <dsp:cNvPr id="0" name=""/>
        <dsp:cNvSpPr/>
      </dsp:nvSpPr>
      <dsp:spPr>
        <a:xfrm>
          <a:off x="1457324" y="1229479"/>
          <a:ext cx="1202293" cy="381454"/>
        </a:xfrm>
        <a:custGeom>
          <a:avLst/>
          <a:gdLst/>
          <a:ahLst/>
          <a:cxnLst/>
          <a:rect l="0" t="0" r="0" b="0"/>
          <a:pathLst>
            <a:path>
              <a:moveTo>
                <a:pt x="1202293" y="0"/>
              </a:moveTo>
              <a:lnTo>
                <a:pt x="1202293" y="259950"/>
              </a:lnTo>
              <a:lnTo>
                <a:pt x="0" y="259950"/>
              </a:lnTo>
              <a:lnTo>
                <a:pt x="0" y="38145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E5068D-9C81-4162-A083-E80705778D91}">
      <dsp:nvSpPr>
        <dsp:cNvPr id="0" name=""/>
        <dsp:cNvSpPr/>
      </dsp:nvSpPr>
      <dsp:spPr>
        <a:xfrm>
          <a:off x="2003821" y="396618"/>
          <a:ext cx="1311592" cy="832861"/>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3B19200-3F43-4D28-8F32-8B40A602C5F5}">
      <dsp:nvSpPr>
        <dsp:cNvPr id="0" name=""/>
        <dsp:cNvSpPr/>
      </dsp:nvSpPr>
      <dsp:spPr>
        <a:xfrm>
          <a:off x="2149554" y="535064"/>
          <a:ext cx="1311592" cy="832861"/>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noProof="0" dirty="0" smtClean="0">
              <a:latin typeface="Rockwell" panose="02060603020205020403" pitchFamily="18" charset="0"/>
            </a:rPr>
            <a:t>Animateur</a:t>
          </a:r>
          <a:endParaRPr lang="fr-FR" sz="1600" kern="1200" noProof="0" dirty="0">
            <a:latin typeface="Rockwell" panose="02060603020205020403" pitchFamily="18" charset="0"/>
          </a:endParaRPr>
        </a:p>
      </dsp:txBody>
      <dsp:txXfrm>
        <a:off x="2173948" y="559458"/>
        <a:ext cx="1262804" cy="784073"/>
      </dsp:txXfrm>
    </dsp:sp>
    <dsp:sp modelId="{C9841F26-4770-494B-96CE-4E8AEBAE678D}">
      <dsp:nvSpPr>
        <dsp:cNvPr id="0" name=""/>
        <dsp:cNvSpPr/>
      </dsp:nvSpPr>
      <dsp:spPr>
        <a:xfrm>
          <a:off x="801528" y="1610934"/>
          <a:ext cx="1311592" cy="832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93247A8-F6C4-4470-B44A-E4AE7D629CE7}">
      <dsp:nvSpPr>
        <dsp:cNvPr id="0" name=""/>
        <dsp:cNvSpPr/>
      </dsp:nvSpPr>
      <dsp:spPr>
        <a:xfrm>
          <a:off x="947261" y="1749380"/>
          <a:ext cx="1311592" cy="832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noProof="0" dirty="0" smtClean="0">
              <a:latin typeface="Rockwell" panose="02060603020205020403" pitchFamily="18" charset="0"/>
            </a:rPr>
            <a:t>Secrétaire </a:t>
          </a:r>
          <a:endParaRPr lang="fr-FR" sz="1600" kern="1200" noProof="0" dirty="0">
            <a:latin typeface="Rockwell" panose="02060603020205020403" pitchFamily="18" charset="0"/>
          </a:endParaRPr>
        </a:p>
      </dsp:txBody>
      <dsp:txXfrm>
        <a:off x="971655" y="1773774"/>
        <a:ext cx="1262804" cy="784073"/>
      </dsp:txXfrm>
    </dsp:sp>
    <dsp:sp modelId="{C9A45251-9836-47B9-8723-6BC809F0B135}">
      <dsp:nvSpPr>
        <dsp:cNvPr id="0" name=""/>
        <dsp:cNvSpPr/>
      </dsp:nvSpPr>
      <dsp:spPr>
        <a:xfrm>
          <a:off x="0" y="2825250"/>
          <a:ext cx="1311592" cy="83286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75E8C57-6EF5-481E-85A8-ED8023A0B1FB}">
      <dsp:nvSpPr>
        <dsp:cNvPr id="0" name=""/>
        <dsp:cNvSpPr/>
      </dsp:nvSpPr>
      <dsp:spPr>
        <a:xfrm>
          <a:off x="145732" y="2963696"/>
          <a:ext cx="1311592" cy="83286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noProof="0" dirty="0" smtClean="0">
              <a:latin typeface="Rockwell" panose="02060603020205020403" pitchFamily="18" charset="0"/>
            </a:rPr>
            <a:t>Membre</a:t>
          </a:r>
          <a:endParaRPr lang="fr-FR" sz="1600" kern="1200" noProof="0" dirty="0">
            <a:latin typeface="Rockwell" panose="02060603020205020403" pitchFamily="18" charset="0"/>
          </a:endParaRPr>
        </a:p>
      </dsp:txBody>
      <dsp:txXfrm>
        <a:off x="170126" y="2988090"/>
        <a:ext cx="1262804" cy="784073"/>
      </dsp:txXfrm>
    </dsp:sp>
    <dsp:sp modelId="{ABB16F63-4AE7-4D7F-81C6-94AE8A758926}">
      <dsp:nvSpPr>
        <dsp:cNvPr id="0" name=""/>
        <dsp:cNvSpPr/>
      </dsp:nvSpPr>
      <dsp:spPr>
        <a:xfrm>
          <a:off x="1603057" y="2825250"/>
          <a:ext cx="1311592" cy="83286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248855C-B549-4006-AB11-0904E1427A4A}">
      <dsp:nvSpPr>
        <dsp:cNvPr id="0" name=""/>
        <dsp:cNvSpPr/>
      </dsp:nvSpPr>
      <dsp:spPr>
        <a:xfrm>
          <a:off x="1748789" y="2963696"/>
          <a:ext cx="1311592" cy="83286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noProof="0" dirty="0" smtClean="0">
              <a:latin typeface="Rockwell" panose="02060603020205020403" pitchFamily="18" charset="0"/>
            </a:rPr>
            <a:t>Membre</a:t>
          </a:r>
          <a:endParaRPr lang="fr-FR" sz="1600" kern="1200" noProof="0" dirty="0">
            <a:latin typeface="Rockwell" panose="02060603020205020403" pitchFamily="18" charset="0"/>
          </a:endParaRPr>
        </a:p>
      </dsp:txBody>
      <dsp:txXfrm>
        <a:off x="1773183" y="2988090"/>
        <a:ext cx="1262804" cy="784073"/>
      </dsp:txXfrm>
    </dsp:sp>
    <dsp:sp modelId="{5CDAAB5B-151F-4F82-9138-06285A98D79E}">
      <dsp:nvSpPr>
        <dsp:cNvPr id="0" name=""/>
        <dsp:cNvSpPr/>
      </dsp:nvSpPr>
      <dsp:spPr>
        <a:xfrm>
          <a:off x="3206114" y="1610934"/>
          <a:ext cx="1311592" cy="83286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DB08C43-CCC5-4617-9AAF-369777E45B80}">
      <dsp:nvSpPr>
        <dsp:cNvPr id="0" name=""/>
        <dsp:cNvSpPr/>
      </dsp:nvSpPr>
      <dsp:spPr>
        <a:xfrm>
          <a:off x="3351847" y="1749380"/>
          <a:ext cx="1311592" cy="832861"/>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noProof="0" dirty="0" smtClean="0">
              <a:latin typeface="Rockwell" panose="02060603020205020403" pitchFamily="18" charset="0"/>
            </a:rPr>
            <a:t>Timekeeper</a:t>
          </a:r>
          <a:endParaRPr lang="fr-FR" sz="1600" kern="1200" noProof="0" dirty="0">
            <a:latin typeface="Rockwell" panose="02060603020205020403" pitchFamily="18" charset="0"/>
          </a:endParaRPr>
        </a:p>
      </dsp:txBody>
      <dsp:txXfrm>
        <a:off x="3376241" y="1773774"/>
        <a:ext cx="1262804" cy="784073"/>
      </dsp:txXfrm>
    </dsp:sp>
    <dsp:sp modelId="{03177B2F-BFDF-4241-A3AB-4E725AF4DDE9}">
      <dsp:nvSpPr>
        <dsp:cNvPr id="0" name=""/>
        <dsp:cNvSpPr/>
      </dsp:nvSpPr>
      <dsp:spPr>
        <a:xfrm>
          <a:off x="3206114" y="2825250"/>
          <a:ext cx="1311592" cy="83286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60A44B0-27D3-4B1B-974C-D039EAFBF965}">
      <dsp:nvSpPr>
        <dsp:cNvPr id="0" name=""/>
        <dsp:cNvSpPr/>
      </dsp:nvSpPr>
      <dsp:spPr>
        <a:xfrm>
          <a:off x="3351847" y="2963696"/>
          <a:ext cx="1311592" cy="832861"/>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fr-FR" sz="1600" kern="1200" noProof="0" dirty="0" smtClean="0">
              <a:latin typeface="Rockwell" panose="02060603020205020403" pitchFamily="18" charset="0"/>
            </a:rPr>
            <a:t>Membre</a:t>
          </a:r>
          <a:endParaRPr lang="fr-FR" sz="1600" kern="1200" noProof="0" dirty="0">
            <a:latin typeface="Rockwell" panose="02060603020205020403" pitchFamily="18" charset="0"/>
          </a:endParaRPr>
        </a:p>
      </dsp:txBody>
      <dsp:txXfrm>
        <a:off x="3376241" y="2988090"/>
        <a:ext cx="1262804" cy="7840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7E76542-B352-43FB-BB84-C98836247367}" type="datetime1">
              <a:rPr lang="fr-FR" smtClean="0"/>
              <a:t>16/05/2023</a:t>
            </a:fld>
            <a:endParaRPr lang="fr-FR" dirty="0"/>
          </a:p>
        </p:txBody>
      </p:sp>
      <p:sp>
        <p:nvSpPr>
          <p:cNvPr id="4" name="Espace réservé du pied de page 3">
            <a:extLst>
              <a:ext uri="{FF2B5EF4-FFF2-40B4-BE49-F238E27FC236}">
                <a16:creationId xmlns=""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422B72-BD1C-4F41-B10E-CA0BEB17901E}" type="slidenum">
              <a:rPr lang="fr-FR" smtClean="0"/>
              <a:t>‹N°›</a:t>
            </a:fld>
            <a:endParaRPr lang="fr-FR"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A2511-F204-4F86-8416-164020DAC540}" type="datetime1">
              <a:rPr lang="fr-FR" smtClean="0"/>
              <a:pPr/>
              <a:t>16/05/2023</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A3BE989-76B8-4F13-9267-01FDA45C437A}" type="slidenum">
              <a:rPr lang="fr-FR" noProof="0" smtClean="0"/>
              <a:t>‹N°›</a:t>
            </a:fld>
            <a:endParaRPr lang="fr-FR" noProof="0"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1</a:t>
            </a:fld>
            <a:endParaRPr lang="fr-FR" dirty="0"/>
          </a:p>
        </p:txBody>
      </p:sp>
    </p:spTree>
    <p:extLst>
      <p:ext uri="{BB962C8B-B14F-4D97-AF65-F5344CB8AC3E}">
        <p14:creationId xmlns:p14="http://schemas.microsoft.com/office/powerpoint/2010/main" val="32282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2</a:t>
            </a:fld>
            <a:endParaRPr lang="fr-FR" dirty="0"/>
          </a:p>
        </p:txBody>
      </p:sp>
    </p:spTree>
    <p:extLst>
      <p:ext uri="{BB962C8B-B14F-4D97-AF65-F5344CB8AC3E}">
        <p14:creationId xmlns:p14="http://schemas.microsoft.com/office/powerpoint/2010/main" val="1727613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3</a:t>
            </a:fld>
            <a:endParaRPr lang="fr-FR" dirty="0"/>
          </a:p>
        </p:txBody>
      </p:sp>
    </p:spTree>
    <p:extLst>
      <p:ext uri="{BB962C8B-B14F-4D97-AF65-F5344CB8AC3E}">
        <p14:creationId xmlns:p14="http://schemas.microsoft.com/office/powerpoint/2010/main" val="321926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AA3BE989-76B8-4F13-9267-01FDA45C437A}" type="slidenum">
              <a:rPr lang="fr-FR" noProof="0" smtClean="0"/>
              <a:t>37</a:t>
            </a:fld>
            <a:endParaRPr lang="fr-FR" noProof="0" dirty="0"/>
          </a:p>
        </p:txBody>
      </p:sp>
    </p:spTree>
    <p:extLst>
      <p:ext uri="{BB962C8B-B14F-4D97-AF65-F5344CB8AC3E}">
        <p14:creationId xmlns:p14="http://schemas.microsoft.com/office/powerpoint/2010/main" val="79643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AA3BE989-76B8-4F13-9267-01FDA45C437A}" type="slidenum">
              <a:rPr lang="fr-FR" noProof="0" smtClean="0"/>
              <a:t>51</a:t>
            </a:fld>
            <a:endParaRPr lang="fr-FR" noProof="0" dirty="0"/>
          </a:p>
        </p:txBody>
      </p:sp>
    </p:spTree>
    <p:extLst>
      <p:ext uri="{BB962C8B-B14F-4D97-AF65-F5344CB8AC3E}">
        <p14:creationId xmlns:p14="http://schemas.microsoft.com/office/powerpoint/2010/main" val="3821762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AA3BE989-76B8-4F13-9267-01FDA45C437A}" type="slidenum">
              <a:rPr lang="fr-FR" smtClean="0"/>
              <a:t>54</a:t>
            </a:fld>
            <a:endParaRPr lang="fr-FR" dirty="0"/>
          </a:p>
        </p:txBody>
      </p:sp>
    </p:spTree>
    <p:extLst>
      <p:ext uri="{BB962C8B-B14F-4D97-AF65-F5344CB8AC3E}">
        <p14:creationId xmlns:p14="http://schemas.microsoft.com/office/powerpoint/2010/main" val="196019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couverture">
    <p:spTree>
      <p:nvGrpSpPr>
        <p:cNvPr id="1" name=""/>
        <p:cNvGrpSpPr/>
        <p:nvPr/>
      </p:nvGrpSpPr>
      <p:grpSpPr>
        <a:xfrm>
          <a:off x="0" y="0"/>
          <a:ext cx="0" cy="0"/>
          <a:chOff x="0" y="0"/>
          <a:chExt cx="0" cy="0"/>
        </a:xfrm>
      </p:grpSpPr>
      <p:sp>
        <p:nvSpPr>
          <p:cNvPr id="12" name="Espace réservé d’image 13">
            <a:extLst>
              <a:ext uri="{FF2B5EF4-FFF2-40B4-BE49-F238E27FC236}">
                <a16:creationId xmlns=""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rtlCol="0"/>
          <a:lstStyle/>
          <a:p>
            <a:pPr rtl="0"/>
            <a:r>
              <a:rPr lang="fr-FR" noProof="0" dirty="0" smtClean="0"/>
              <a:t>Cliquez sur l'icône pour ajouter une image</a:t>
            </a:r>
            <a:endParaRPr lang="fr-FR" noProof="0" dirty="0"/>
          </a:p>
        </p:txBody>
      </p:sp>
      <p:grpSp>
        <p:nvGrpSpPr>
          <p:cNvPr id="14" name="Groupe 13">
            <a:extLst>
              <a:ext uri="{FF2B5EF4-FFF2-40B4-BE49-F238E27FC236}">
                <a16:creationId xmlns=""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6" name="Rectangle 15">
              <a:extLst>
                <a:ext uri="{FF2B5EF4-FFF2-40B4-BE49-F238E27FC236}">
                  <a16:creationId xmlns=""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7" name="Rectangle 16">
              <a:extLst>
                <a:ext uri="{FF2B5EF4-FFF2-40B4-BE49-F238E27FC236}">
                  <a16:creationId xmlns=""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800" b="1">
                <a:solidFill>
                  <a:srgbClr val="2F3342"/>
                </a:solidFill>
                <a:latin typeface="+mj-lt"/>
              </a:defRPr>
            </a:lvl1pPr>
          </a:lstStyle>
          <a:p>
            <a:pPr rtl="0"/>
            <a:r>
              <a:rPr lang="fr-FR" noProof="0" dirty="0"/>
              <a:t>Cliquez pour modifier </a:t>
            </a:r>
            <a:br>
              <a:rPr lang="fr-FR" noProof="0" dirty="0"/>
            </a:br>
            <a:r>
              <a:rPr lang="fr-FR" noProof="0" dirty="0"/>
              <a:t>le style du titre du masque</a:t>
            </a:r>
          </a:p>
        </p:txBody>
      </p:sp>
      <p:sp>
        <p:nvSpPr>
          <p:cNvPr id="3" name="Sous-titre 2">
            <a:extLst>
              <a:ext uri="{FF2B5EF4-FFF2-40B4-BE49-F238E27FC236}">
                <a16:creationId xmlns=""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grpSp>
        <p:nvGrpSpPr>
          <p:cNvPr id="14" name="Groupe 13">
            <a:extLst>
              <a:ext uri="{FF2B5EF4-FFF2-40B4-BE49-F238E27FC236}">
                <a16:creationId xmlns=""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5" name="Rectangle 14">
              <a:extLst>
                <a:ext uri="{FF2B5EF4-FFF2-40B4-BE49-F238E27FC236}">
                  <a16:creationId xmlns=""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Rectangle 16">
              <a:extLst>
                <a:ext uri="{FF2B5EF4-FFF2-40B4-BE49-F238E27FC236}">
                  <a16:creationId xmlns=""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400" b="1">
                <a:solidFill>
                  <a:schemeClr val="tx1"/>
                </a:solidFill>
                <a:latin typeface="+mj-lt"/>
              </a:defRPr>
            </a:lvl1pPr>
          </a:lstStyle>
          <a:p>
            <a:pPr rtl="0"/>
            <a:r>
              <a:rPr lang="fr-FR" noProof="0" dirty="0"/>
              <a:t>Cliquez pour modifier </a:t>
            </a:r>
            <a:br>
              <a:rPr lang="fr-FR" noProof="0" dirty="0"/>
            </a:br>
            <a:r>
              <a:rPr lang="fr-FR" noProof="0" dirty="0"/>
              <a:t>le style du titre du masque</a:t>
            </a:r>
          </a:p>
        </p:txBody>
      </p:sp>
      <p:sp>
        <p:nvSpPr>
          <p:cNvPr id="3" name="Sous-titre 2">
            <a:extLst>
              <a:ext uri="{FF2B5EF4-FFF2-40B4-BE49-F238E27FC236}">
                <a16:creationId xmlns=""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smtClean="0"/>
              <a:t>Modifiez le style des sous-titres du masque</a:t>
            </a:r>
            <a:endParaRPr lang="fr-FR" noProof="0" dirty="0"/>
          </a:p>
        </p:txBody>
      </p:sp>
    </p:spTree>
    <p:extLst>
      <p:ext uri="{BB962C8B-B14F-4D97-AF65-F5344CB8AC3E}">
        <p14:creationId xmlns:p14="http://schemas.microsoft.com/office/powerpoint/2010/main" val="20461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grpSp>
        <p:nvGrpSpPr>
          <p:cNvPr id="14" name="Groupe 13">
            <a:extLst>
              <a:ext uri="{FF2B5EF4-FFF2-40B4-BE49-F238E27FC236}">
                <a16:creationId xmlns=""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7" name="Graphisme 16">
              <a:extLst>
                <a:ext uri="{FF2B5EF4-FFF2-40B4-BE49-F238E27FC236}">
                  <a16:creationId xmlns=""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8" name="Titre 1">
            <a:extLst>
              <a:ext uri="{FF2B5EF4-FFF2-40B4-BE49-F238E27FC236}">
                <a16:creationId xmlns=""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chemeClr val="tx1"/>
                </a:solidFill>
                <a:latin typeface="+mj-lt"/>
              </a:defRPr>
            </a:lvl1pPr>
          </a:lstStyle>
          <a:p>
            <a:pPr rtl="0"/>
            <a:r>
              <a:rPr lang="fr-FR" noProof="0" smtClean="0"/>
              <a:t>Modifiez le style du titre</a:t>
            </a:r>
            <a:endParaRPr lang="fr-FR" noProof="0" dirty="0"/>
          </a:p>
        </p:txBody>
      </p:sp>
      <p:sp>
        <p:nvSpPr>
          <p:cNvPr id="2" name="Espace réservé du pied de page 1">
            <a:extLst>
              <a:ext uri="{FF2B5EF4-FFF2-40B4-BE49-F238E27FC236}">
                <a16:creationId xmlns="" xmlns:a16="http://schemas.microsoft.com/office/drawing/2014/main" id="{C5F17219-39C2-44C1-BFC9-BA0D7ACD78D1}"/>
              </a:ext>
            </a:extLst>
          </p:cNvPr>
          <p:cNvSpPr>
            <a:spLocks noGrp="1"/>
          </p:cNvSpPr>
          <p:nvPr>
            <p:ph type="ftr" sz="quarter" idx="16"/>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 xmlns:a16="http://schemas.microsoft.com/office/drawing/2014/main" id="{5087118E-1B0A-407B-BDCE-B343BC9F92E9}"/>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1" name="Espace réservé du texte 2">
            <a:extLst>
              <a:ext uri="{FF2B5EF4-FFF2-40B4-BE49-F238E27FC236}">
                <a16:creationId xmlns=""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rtl="0"/>
            <a:r>
              <a:rPr lang="fr-FR" noProof="0" dirty="0"/>
              <a:t>MODIFIEZ LES STYLES DU TEXTE DU MASQUE</a:t>
            </a:r>
          </a:p>
        </p:txBody>
      </p:sp>
    </p:spTree>
    <p:extLst>
      <p:ext uri="{BB962C8B-B14F-4D97-AF65-F5344CB8AC3E}">
        <p14:creationId xmlns:p14="http://schemas.microsoft.com/office/powerpoint/2010/main" val="226372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a:extLst>
              <a:ext uri="{FF2B5EF4-FFF2-40B4-BE49-F238E27FC236}">
                <a16:creationId xmlns=""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rtlCol="0"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Modifiez les styles du texte du masque</a:t>
            </a:r>
          </a:p>
        </p:txBody>
      </p:sp>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 name="Titre 1">
            <a:extLst>
              <a:ext uri="{FF2B5EF4-FFF2-40B4-BE49-F238E27FC236}">
                <a16:creationId xmlns=""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fr-FR" noProof="0" smtClean="0"/>
              <a:t>Modifiez le style du titre</a:t>
            </a:r>
            <a:endParaRPr lang="fr-FR" noProof="0" dirty="0"/>
          </a:p>
        </p:txBody>
      </p:sp>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5" name="Espace réservé du pied de page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rtlCol="0"/>
          <a:lstStyle/>
          <a:p>
            <a:pPr rtl="0"/>
            <a:r>
              <a:rPr lang="fr-FR" noProof="0" dirty="0"/>
              <a:t>Ajouter un pied de page</a:t>
            </a:r>
          </a:p>
        </p:txBody>
      </p:sp>
      <p:sp>
        <p:nvSpPr>
          <p:cNvPr id="13" name="Rectangle 12">
            <a:extLst>
              <a:ext uri="{FF2B5EF4-FFF2-40B4-BE49-F238E27FC236}">
                <a16:creationId xmlns=""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6" name="Espace réservé du numéro de diapositive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4" name="Espace réservé du texte 4">
            <a:extLst>
              <a:ext uri="{FF2B5EF4-FFF2-40B4-BE49-F238E27FC236}">
                <a16:creationId xmlns=""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rtl="0"/>
            <a:r>
              <a:rPr lang="fr-FR" noProof="0" smtClean="0"/>
              <a:t>Modifiez les styles du texte du masque</a:t>
            </a:r>
          </a:p>
        </p:txBody>
      </p:sp>
      <p:sp>
        <p:nvSpPr>
          <p:cNvPr id="16" name="Espace réservé du contenu 5">
            <a:extLst>
              <a:ext uri="{FF2B5EF4-FFF2-40B4-BE49-F238E27FC236}">
                <a16:creationId xmlns="" xmlns:a16="http://schemas.microsoft.com/office/drawing/2014/main" id="{12AF2780-75D3-4992-93BC-8EA50C648A8E}"/>
              </a:ext>
            </a:extLst>
          </p:cNvPr>
          <p:cNvSpPr>
            <a:spLocks noGrp="1"/>
          </p:cNvSpPr>
          <p:nvPr>
            <p:ph sz="quarter" idx="4"/>
          </p:nvPr>
        </p:nvSpPr>
        <p:spPr>
          <a:xfrm>
            <a:off x="8153394" y="2108201"/>
            <a:ext cx="3464721" cy="3684588"/>
          </a:xfrm>
        </p:spPr>
        <p:txBody>
          <a:bodyPr rtlCol="0">
            <a:normAutofit/>
          </a:bodyPr>
          <a:lstStyle>
            <a:lvl1pPr>
              <a:defRPr sz="1600"/>
            </a:lvl1pPr>
            <a:lvl2pPr>
              <a:defRPr sz="1400"/>
            </a:lvl2pPr>
            <a:lvl3pPr>
              <a:defRPr sz="1200"/>
            </a:lvl3pPr>
            <a:lvl4pPr>
              <a:defRPr sz="1100"/>
            </a:lvl4pPr>
            <a:lvl5pPr>
              <a:defRPr sz="1100"/>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9" name="Espace réservé du contenu 3">
            <a:extLst>
              <a:ext uri="{FF2B5EF4-FFF2-40B4-BE49-F238E27FC236}">
                <a16:creationId xmlns="" xmlns:a16="http://schemas.microsoft.com/office/drawing/2014/main" id="{EAAE1C5B-7233-4F49-895F-7566CEB6D819}"/>
              </a:ext>
            </a:extLst>
          </p:cNvPr>
          <p:cNvSpPr>
            <a:spLocks noGrp="1"/>
          </p:cNvSpPr>
          <p:nvPr>
            <p:ph sz="half" idx="2"/>
          </p:nvPr>
        </p:nvSpPr>
        <p:spPr>
          <a:xfrm>
            <a:off x="573882" y="2108201"/>
            <a:ext cx="3464717" cy="3684588"/>
          </a:xfrm>
        </p:spPr>
        <p:txBody>
          <a:bodyPr rtlCol="0">
            <a:normAutofit/>
          </a:bodyPr>
          <a:lstStyle>
            <a:lvl1pPr>
              <a:defRPr sz="1600"/>
            </a:lvl1pPr>
            <a:lvl2pPr>
              <a:defRPr sz="1400"/>
            </a:lvl2pPr>
            <a:lvl3pPr>
              <a:defRPr sz="1200"/>
            </a:lvl3pPr>
            <a:lvl4pPr>
              <a:defRPr sz="1100"/>
            </a:lvl4pPr>
            <a:lvl5pPr>
              <a:defRPr sz="1100"/>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Tree>
    <p:extLst>
      <p:ext uri="{BB962C8B-B14F-4D97-AF65-F5344CB8AC3E}">
        <p14:creationId xmlns:p14="http://schemas.microsoft.com/office/powerpoint/2010/main" val="17210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 name="Titre 1">
            <a:extLst>
              <a:ext uri="{FF2B5EF4-FFF2-40B4-BE49-F238E27FC236}">
                <a16:creationId xmlns=""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fr-FR" noProof="0" smtClean="0"/>
              <a:t>Modifiez le style du titre</a:t>
            </a:r>
            <a:endParaRPr lang="fr-FR" noProof="0" dirty="0"/>
          </a:p>
        </p:txBody>
      </p:sp>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5" name="Espace réservé du pied de page 4">
            <a:extLst>
              <a:ext uri="{FF2B5EF4-FFF2-40B4-BE49-F238E27FC236}">
                <a16:creationId xmlns="" xmlns:a16="http://schemas.microsoft.com/office/drawing/2014/main" id="{750DA028-023B-4883-9A48-70FD7A2E5226}"/>
              </a:ext>
            </a:extLst>
          </p:cNvPr>
          <p:cNvSpPr>
            <a:spLocks noGrp="1"/>
          </p:cNvSpPr>
          <p:nvPr>
            <p:ph type="ftr" sz="quarter" idx="16"/>
          </p:nvPr>
        </p:nvSpPr>
        <p:spPr/>
        <p:txBody>
          <a:bodyPr rtlCol="0"/>
          <a:lstStyle/>
          <a:p>
            <a:pPr rtl="0"/>
            <a:r>
              <a:rPr lang="fr-FR" noProof="0" dirty="0"/>
              <a:t>Ajouter un pied de page</a:t>
            </a:r>
          </a:p>
        </p:txBody>
      </p:sp>
      <p:sp>
        <p:nvSpPr>
          <p:cNvPr id="13" name="Rectangle 12">
            <a:extLst>
              <a:ext uri="{FF2B5EF4-FFF2-40B4-BE49-F238E27FC236}">
                <a16:creationId xmlns=""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6" name="Espace réservé du numéro de diapositive 5">
            <a:extLst>
              <a:ext uri="{FF2B5EF4-FFF2-40B4-BE49-F238E27FC236}">
                <a16:creationId xmlns=""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16" name="Espace réservé du contenu 2">
            <a:extLst>
              <a:ext uri="{FF2B5EF4-FFF2-40B4-BE49-F238E27FC236}">
                <a16:creationId xmlns=""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fr-FR" noProof="0" smtClean="0"/>
              <a:t>Modifiez les styles du texte du masque</a:t>
            </a:r>
          </a:p>
          <a:p>
            <a:pPr lvl="1" rtl="0">
              <a:lnSpc>
                <a:spcPct val="150000"/>
              </a:lnSpc>
            </a:pPr>
            <a:r>
              <a:rPr lang="fr-FR" noProof="0" smtClean="0"/>
              <a:t>Deuxième niveau</a:t>
            </a:r>
          </a:p>
          <a:p>
            <a:pPr lvl="2" rtl="0">
              <a:lnSpc>
                <a:spcPct val="150000"/>
              </a:lnSpc>
            </a:pPr>
            <a:r>
              <a:rPr lang="fr-FR" noProof="0" smtClean="0"/>
              <a:t>Troisième niveau</a:t>
            </a:r>
          </a:p>
          <a:p>
            <a:pPr lvl="3" rtl="0">
              <a:lnSpc>
                <a:spcPct val="150000"/>
              </a:lnSpc>
            </a:pPr>
            <a:r>
              <a:rPr lang="fr-FR" noProof="0" smtClean="0"/>
              <a:t>Quatrième niveau</a:t>
            </a:r>
          </a:p>
          <a:p>
            <a:pPr lvl="4" rtl="0">
              <a:lnSpc>
                <a:spcPct val="150000"/>
              </a:lnSpc>
            </a:pPr>
            <a:r>
              <a:rPr lang="fr-FR" noProof="0" smtClean="0"/>
              <a:t>Cinquième niveau</a:t>
            </a:r>
            <a:endParaRPr lang="fr-FR" noProof="0" dirty="0"/>
          </a:p>
        </p:txBody>
      </p:sp>
      <p:sp>
        <p:nvSpPr>
          <p:cNvPr id="19" name="Espace réservé du contenu 3">
            <a:extLst>
              <a:ext uri="{FF2B5EF4-FFF2-40B4-BE49-F238E27FC236}">
                <a16:creationId xmlns=""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fr-FR" noProof="0" smtClean="0"/>
              <a:t>Modifiez les styles du texte du masque</a:t>
            </a:r>
          </a:p>
          <a:p>
            <a:pPr lvl="1" rtl="0">
              <a:lnSpc>
                <a:spcPct val="150000"/>
              </a:lnSpc>
            </a:pPr>
            <a:r>
              <a:rPr lang="fr-FR" noProof="0" smtClean="0"/>
              <a:t>Deuxième niveau</a:t>
            </a:r>
          </a:p>
          <a:p>
            <a:pPr lvl="2" rtl="0">
              <a:lnSpc>
                <a:spcPct val="150000"/>
              </a:lnSpc>
            </a:pPr>
            <a:r>
              <a:rPr lang="fr-FR" noProof="0" smtClean="0"/>
              <a:t>Troisième niveau</a:t>
            </a:r>
          </a:p>
          <a:p>
            <a:pPr lvl="3" rtl="0">
              <a:lnSpc>
                <a:spcPct val="150000"/>
              </a:lnSpc>
            </a:pPr>
            <a:r>
              <a:rPr lang="fr-FR" noProof="0" smtClean="0"/>
              <a:t>Quatrième niveau</a:t>
            </a:r>
          </a:p>
          <a:p>
            <a:pPr lvl="4" rtl="0">
              <a:lnSpc>
                <a:spcPct val="150000"/>
              </a:lnSpc>
            </a:pPr>
            <a:r>
              <a:rPr lang="fr-FR" noProof="0" smtClean="0"/>
              <a:t>Cinquième niveau</a:t>
            </a:r>
            <a:endParaRPr lang="fr-FR" noProof="0" dirty="0"/>
          </a:p>
        </p:txBody>
      </p:sp>
    </p:spTree>
    <p:extLst>
      <p:ext uri="{BB962C8B-B14F-4D97-AF65-F5344CB8AC3E}">
        <p14:creationId xmlns:p14="http://schemas.microsoft.com/office/powerpoint/2010/main" val="413098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8" name="Espace réservé du pied de page 7">
            <a:extLst>
              <a:ext uri="{FF2B5EF4-FFF2-40B4-BE49-F238E27FC236}">
                <a16:creationId xmlns="" xmlns:a16="http://schemas.microsoft.com/office/drawing/2014/main" id="{9B7F3105-8D8F-4FF3-9A7F-0F067BB810A1}"/>
              </a:ext>
            </a:extLst>
          </p:cNvPr>
          <p:cNvSpPr>
            <a:spLocks noGrp="1"/>
          </p:cNvSpPr>
          <p:nvPr>
            <p:ph type="ftr" sz="quarter" idx="14"/>
          </p:nvPr>
        </p:nvSpPr>
        <p:spPr/>
        <p:txBody>
          <a:bodyPr rtlCol="0"/>
          <a:lstStyle/>
          <a:p>
            <a:pPr rtl="0"/>
            <a:r>
              <a:rPr lang="fr-FR" noProof="0" dirty="0"/>
              <a:t>Ajouter un pied de page</a:t>
            </a:r>
          </a:p>
        </p:txBody>
      </p:sp>
      <p:sp>
        <p:nvSpPr>
          <p:cNvPr id="9" name="Espace réservé au numéro de diapositive 8">
            <a:extLst>
              <a:ext uri="{FF2B5EF4-FFF2-40B4-BE49-F238E27FC236}">
                <a16:creationId xmlns="" xmlns:a16="http://schemas.microsoft.com/office/drawing/2014/main" id="{BD117255-8347-4647-9EA2-7ED06A73C1A2}"/>
              </a:ext>
            </a:extLst>
          </p:cNvPr>
          <p:cNvSpPr>
            <a:spLocks noGrp="1"/>
          </p:cNvSpPr>
          <p:nvPr>
            <p:ph type="sldNum" sz="quarter" idx="15"/>
          </p:nvPr>
        </p:nvSpPr>
        <p:spPr/>
        <p:txBody>
          <a:bodyPr rtlCol="0"/>
          <a:lstStyle/>
          <a:p>
            <a:pPr rtl="0"/>
            <a:fld id="{8C2E478F-E849-4A8C-AF1F-CBCC78A7CBFA}" type="slidenum">
              <a:rPr lang="fr-FR" noProof="0" smtClean="0"/>
              <a:pPr rtl="0"/>
              <a:t>‹N°›</a:t>
            </a:fld>
            <a:endParaRPr lang="fr-FR" noProof="0" dirty="0"/>
          </a:p>
        </p:txBody>
      </p:sp>
      <p:sp>
        <p:nvSpPr>
          <p:cNvPr id="11" name="Espace réservé du contenu 2">
            <a:extLst>
              <a:ext uri="{FF2B5EF4-FFF2-40B4-BE49-F238E27FC236}">
                <a16:creationId xmlns="" xmlns:a16="http://schemas.microsoft.com/office/drawing/2014/main" id="{9F3E8482-B43D-4B69-8645-6B735F91B920}"/>
              </a:ext>
            </a:extLst>
          </p:cNvPr>
          <p:cNvSpPr>
            <a:spLocks noGrp="1"/>
          </p:cNvSpPr>
          <p:nvPr>
            <p:ph idx="1"/>
          </p:nvPr>
        </p:nvSpPr>
        <p:spPr>
          <a:xfrm>
            <a:off x="6294478" y="587829"/>
            <a:ext cx="5326022" cy="5273221"/>
          </a:xfrm>
        </p:spPr>
        <p:txBody>
          <a:bodyPr rtlCol="0">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5" name="Rectangle 14">
            <a:extLst>
              <a:ext uri="{FF2B5EF4-FFF2-40B4-BE49-F238E27FC236}">
                <a16:creationId xmlns=""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nvGrpSpPr>
          <p:cNvPr id="16" name="Groupe 15">
            <a:extLst>
              <a:ext uri="{FF2B5EF4-FFF2-40B4-BE49-F238E27FC236}">
                <a16:creationId xmlns=""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9" name="Rectangle 18">
              <a:extLst>
                <a:ext uri="{FF2B5EF4-FFF2-40B4-BE49-F238E27FC236}">
                  <a16:creationId xmlns=""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4" name="Espace réservé du texte 3">
            <a:extLst>
              <a:ext uri="{FF2B5EF4-FFF2-40B4-BE49-F238E27FC236}">
                <a16:creationId xmlns="" xmlns:a16="http://schemas.microsoft.com/office/drawing/2014/main" id="{F41E2B8D-1C12-403F-BE59-ECC565466CB0}"/>
              </a:ext>
            </a:extLst>
          </p:cNvPr>
          <p:cNvSpPr>
            <a:spLocks noGrp="1"/>
          </p:cNvSpPr>
          <p:nvPr>
            <p:ph type="body" sz="half" idx="2"/>
          </p:nvPr>
        </p:nvSpPr>
        <p:spPr>
          <a:xfrm>
            <a:off x="609601" y="2546851"/>
            <a:ext cx="4101084" cy="3396749"/>
          </a:xfrm>
        </p:spPr>
        <p:txBody>
          <a:bodyPr rtlCol="0"/>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Modifiez les styles du texte du masque</a:t>
            </a:r>
          </a:p>
        </p:txBody>
      </p:sp>
      <p:sp>
        <p:nvSpPr>
          <p:cNvPr id="2" name="Titre 1">
            <a:extLst>
              <a:ext uri="{FF2B5EF4-FFF2-40B4-BE49-F238E27FC236}">
                <a16:creationId xmlns="" xmlns:a16="http://schemas.microsoft.com/office/drawing/2014/main" id="{9AF0F519-65FC-434F-8F2F-F778A20A82ED}"/>
              </a:ext>
            </a:extLst>
          </p:cNvPr>
          <p:cNvSpPr>
            <a:spLocks noGrp="1"/>
          </p:cNvSpPr>
          <p:nvPr>
            <p:ph type="title"/>
          </p:nvPr>
        </p:nvSpPr>
        <p:spPr>
          <a:xfrm>
            <a:off x="609601" y="1480457"/>
            <a:ext cx="4101084" cy="979308"/>
          </a:xfrm>
        </p:spPr>
        <p:txBody>
          <a:bodyPr rtlCol="0" anchor="b"/>
          <a:lstStyle>
            <a:lvl1pPr>
              <a:defRPr sz="3200" b="1">
                <a:solidFill>
                  <a:schemeClr val="tx1"/>
                </a:solidFill>
                <a:latin typeface="+mn-lt"/>
              </a:defRPr>
            </a:lvl1pPr>
          </a:lstStyle>
          <a:p>
            <a:pPr rtl="0"/>
            <a:r>
              <a:rPr lang="fr-FR" noProof="0" smtClean="0"/>
              <a:t>Modifiez le style du titre</a:t>
            </a:r>
            <a:endParaRPr lang="fr-FR" noProof="0" dirty="0"/>
          </a:p>
        </p:txBody>
      </p:sp>
      <p:sp>
        <p:nvSpPr>
          <p:cNvPr id="13" name="Rectangle 12" hidden="1">
            <a:extLst>
              <a:ext uri="{FF2B5EF4-FFF2-40B4-BE49-F238E27FC236}">
                <a16:creationId xmlns=""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
              <a:t>2</a:t>
            </a:r>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endParaRPr lang="en-US" dirty="0"/>
          </a:p>
          <a:p>
            <a:pPr algn="ctr" rtl="0"/>
            <a:r>
              <a:rPr lang="fr"/>
              <a:t>+</a:t>
            </a:r>
          </a:p>
          <a:p>
            <a:pPr algn="ctr" rtl="0"/>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6" name="Espace réservé du pied de page 5">
            <a:extLst>
              <a:ext uri="{FF2B5EF4-FFF2-40B4-BE49-F238E27FC236}">
                <a16:creationId xmlns="" xmlns:a16="http://schemas.microsoft.com/office/drawing/2014/main" id="{11752D6C-9D51-45A1-A6B7-B21DC9A94A43}"/>
              </a:ext>
            </a:extLst>
          </p:cNvPr>
          <p:cNvSpPr>
            <a:spLocks noGrp="1"/>
          </p:cNvSpPr>
          <p:nvPr>
            <p:ph type="ftr" sz="quarter" idx="10"/>
          </p:nvPr>
        </p:nvSpPr>
        <p:spPr/>
        <p:txBody>
          <a:bodyPr rtlCol="0"/>
          <a:lstStyle/>
          <a:p>
            <a:pPr rtl="0"/>
            <a:r>
              <a:rPr lang="fr-FR" noProof="0" dirty="0"/>
              <a:t>Ajouter un pied de page</a:t>
            </a:r>
          </a:p>
        </p:txBody>
      </p:sp>
      <p:sp>
        <p:nvSpPr>
          <p:cNvPr id="11" name="Rectangle 10" descr="Bloc d’accentuation carré ouvert">
            <a:extLst>
              <a:ext uri="{FF2B5EF4-FFF2-40B4-BE49-F238E27FC236}">
                <a16:creationId xmlns=""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Rectangle 11">
            <a:extLst>
              <a:ext uri="{FF2B5EF4-FFF2-40B4-BE49-F238E27FC236}">
                <a16:creationId xmlns=""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0" name="Espace réservé du numéro de diapositive 9">
            <a:extLst>
              <a:ext uri="{FF2B5EF4-FFF2-40B4-BE49-F238E27FC236}">
                <a16:creationId xmlns="" xmlns:a16="http://schemas.microsoft.com/office/drawing/2014/main" id="{9DD85E79-8DB4-4D93-979C-171105321B3E}"/>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
        <p:nvSpPr>
          <p:cNvPr id="2" name="Rectangle 1">
            <a:extLst>
              <a:ext uri="{FF2B5EF4-FFF2-40B4-BE49-F238E27FC236}">
                <a16:creationId xmlns=""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3" name="Titre 2">
            <a:extLst>
              <a:ext uri="{FF2B5EF4-FFF2-40B4-BE49-F238E27FC236}">
                <a16:creationId xmlns="" xmlns:a16="http://schemas.microsoft.com/office/drawing/2014/main" id="{389ADD4C-B26C-41B3-B492-DC9D032ACC44}"/>
              </a:ext>
            </a:extLst>
          </p:cNvPr>
          <p:cNvSpPr>
            <a:spLocks noGrp="1"/>
          </p:cNvSpPr>
          <p:nvPr>
            <p:ph type="title"/>
          </p:nvPr>
        </p:nvSpPr>
        <p:spPr/>
        <p:txBody>
          <a:bodyPr rtlCol="0"/>
          <a:lstStyle/>
          <a:p>
            <a:pPr rtl="0"/>
            <a:r>
              <a:rPr lang="fr-FR" noProof="0" smtClean="0"/>
              <a:t>Modifiez le style du titre</a:t>
            </a:r>
            <a:endParaRPr lang="fr-FR" noProof="0" dirty="0"/>
          </a:p>
        </p:txBody>
      </p:sp>
    </p:spTree>
    <p:extLst>
      <p:ext uri="{BB962C8B-B14F-4D97-AF65-F5344CB8AC3E}">
        <p14:creationId xmlns:p14="http://schemas.microsoft.com/office/powerpoint/2010/main" val="233431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7" name="Espace réservé du pied de page 6">
            <a:extLst>
              <a:ext uri="{FF2B5EF4-FFF2-40B4-BE49-F238E27FC236}">
                <a16:creationId xmlns="" xmlns:a16="http://schemas.microsoft.com/office/drawing/2014/main" id="{A902D481-2888-4133-AD94-7700AA117DFE}"/>
              </a:ext>
            </a:extLst>
          </p:cNvPr>
          <p:cNvSpPr>
            <a:spLocks noGrp="1"/>
          </p:cNvSpPr>
          <p:nvPr>
            <p:ph type="ftr" sz="quarter" idx="10"/>
          </p:nvPr>
        </p:nvSpPr>
        <p:spPr/>
        <p:txBody>
          <a:bodyPr rtlCol="0"/>
          <a:lstStyle/>
          <a:p>
            <a:pPr rtl="0"/>
            <a:r>
              <a:rPr lang="fr-FR" noProof="0" dirty="0"/>
              <a:t>Ajouter un pied de page</a:t>
            </a:r>
          </a:p>
        </p:txBody>
      </p:sp>
      <p:sp>
        <p:nvSpPr>
          <p:cNvPr id="8" name="Espace réservé du numéro de diapositive 7">
            <a:extLst>
              <a:ext uri="{FF2B5EF4-FFF2-40B4-BE49-F238E27FC236}">
                <a16:creationId xmlns="" xmlns:a16="http://schemas.microsoft.com/office/drawing/2014/main" id="{D2B113A8-E04C-44C2-962F-5FFA40FB7866}"/>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7" name="Titre 1">
            <a:extLst>
              <a:ext uri="{FF2B5EF4-FFF2-40B4-BE49-F238E27FC236}">
                <a16:creationId xmlns="" xmlns:a16="http://schemas.microsoft.com/office/drawing/2014/main" id="{B44C8ED9-0534-4EC5-8080-49DFF65B3B51}"/>
              </a:ext>
            </a:extLst>
          </p:cNvPr>
          <p:cNvSpPr>
            <a:spLocks noGrp="1"/>
          </p:cNvSpPr>
          <p:nvPr>
            <p:ph type="title" hasCustomPrompt="1"/>
          </p:nvPr>
        </p:nvSpPr>
        <p:spPr>
          <a:xfrm>
            <a:off x="594519" y="0"/>
            <a:ext cx="11002962" cy="1189038"/>
          </a:xfrm>
        </p:spPr>
        <p:txBody>
          <a:bodyPr rtlCol="0">
            <a:normAutofit/>
          </a:bodyPr>
          <a:lstStyle>
            <a:lvl1pPr algn="ctr">
              <a:defRPr sz="3600" b="1" spc="0">
                <a:solidFill>
                  <a:srgbClr val="2F3342"/>
                </a:solidFill>
                <a:latin typeface="+mj-lt"/>
              </a:defRPr>
            </a:lvl1pPr>
          </a:lstStyle>
          <a:p>
            <a:pPr rtl="0"/>
            <a:r>
              <a:rPr lang="fr-FR" noProof="0" dirty="0"/>
              <a:t>CLIQUEZ POUR MODIFIER LE STYLE DU TITRE DE MASQUE</a:t>
            </a:r>
          </a:p>
        </p:txBody>
      </p:sp>
      <p:sp>
        <p:nvSpPr>
          <p:cNvPr id="8" name="Espace réservé du numéro de diapositive 5">
            <a:extLst>
              <a:ext uri="{FF2B5EF4-FFF2-40B4-BE49-F238E27FC236}">
                <a16:creationId xmlns=""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fr-FR" noProof="0" smtClean="0">
                <a:solidFill>
                  <a:srgbClr val="2F3342"/>
                </a:solidFill>
              </a:rPr>
              <a:pPr rtl="0"/>
              <a:t>‹N°›</a:t>
            </a:fld>
            <a:endParaRPr lang="fr-FR" noProof="0" dirty="0">
              <a:solidFill>
                <a:srgbClr val="2F3342"/>
              </a:solidFill>
            </a:endParaRPr>
          </a:p>
        </p:txBody>
      </p:sp>
      <p:sp>
        <p:nvSpPr>
          <p:cNvPr id="6" name="Espace réservé du pied de page 5">
            <a:extLst>
              <a:ext uri="{FF2B5EF4-FFF2-40B4-BE49-F238E27FC236}">
                <a16:creationId xmlns="" xmlns:a16="http://schemas.microsoft.com/office/drawing/2014/main" id="{11752D6C-9D51-45A1-A6B7-B21DC9A94A43}"/>
              </a:ext>
            </a:extLst>
          </p:cNvPr>
          <p:cNvSpPr>
            <a:spLocks noGrp="1"/>
          </p:cNvSpPr>
          <p:nvPr>
            <p:ph type="ftr" sz="quarter" idx="10"/>
          </p:nvPr>
        </p:nvSpPr>
        <p:spPr/>
        <p:txBody>
          <a:bodyPr rtlCol="0"/>
          <a:lstStyle/>
          <a:p>
            <a:pPr rtl="0"/>
            <a:r>
              <a:rPr lang="fr-FR" noProof="0" dirty="0"/>
              <a:t>Ajouter un pied de page</a:t>
            </a:r>
          </a:p>
        </p:txBody>
      </p:sp>
      <p:sp>
        <p:nvSpPr>
          <p:cNvPr id="11" name="Rectangle 10" descr="Bloc d’accentuation carré ouvert">
            <a:extLst>
              <a:ext uri="{FF2B5EF4-FFF2-40B4-BE49-F238E27FC236}">
                <a16:creationId xmlns=""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2" name="Rectangle 11">
            <a:extLst>
              <a:ext uri="{FF2B5EF4-FFF2-40B4-BE49-F238E27FC236}">
                <a16:creationId xmlns=""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0" name="Espace réservé du numéro de diapositive 9">
            <a:extLst>
              <a:ext uri="{FF2B5EF4-FFF2-40B4-BE49-F238E27FC236}">
                <a16:creationId xmlns="" xmlns:a16="http://schemas.microsoft.com/office/drawing/2014/main" id="{9DD85E79-8DB4-4D93-979C-171105321B3E}"/>
              </a:ext>
            </a:extLst>
          </p:cNvPr>
          <p:cNvSpPr>
            <a:spLocks noGrp="1"/>
          </p:cNvSpPr>
          <p:nvPr>
            <p:ph type="sldNum" sz="quarter" idx="11"/>
          </p:nvPr>
        </p:nvSpPr>
        <p:spPr/>
        <p:txBody>
          <a:bodyPr rtlCol="0"/>
          <a:lstStyle/>
          <a:p>
            <a:pPr rtl="0"/>
            <a:fld id="{8C2E478F-E849-4A8C-AF1F-CBCC78A7CBFA}" type="slidenum">
              <a:rPr lang="fr-FR" noProof="0" smtClean="0"/>
              <a:pPr rtl="0"/>
              <a:t>‹N°›</a:t>
            </a:fld>
            <a:endParaRPr lang="fr-FR" noProof="0" dirty="0"/>
          </a:p>
        </p:txBody>
      </p:sp>
      <p:sp>
        <p:nvSpPr>
          <p:cNvPr id="13" name="Espace réservé du contenu 2">
            <a:extLst>
              <a:ext uri="{FF2B5EF4-FFF2-40B4-BE49-F238E27FC236}">
                <a16:creationId xmlns="" xmlns:a16="http://schemas.microsoft.com/office/drawing/2014/main" id="{B5B32411-640A-47B5-9A67-FED6430E9A73}"/>
              </a:ext>
            </a:extLst>
          </p:cNvPr>
          <p:cNvSpPr>
            <a:spLocks noGrp="1"/>
          </p:cNvSpPr>
          <p:nvPr>
            <p:ph idx="1"/>
          </p:nvPr>
        </p:nvSpPr>
        <p:spPr>
          <a:xfrm>
            <a:off x="609600" y="1189038"/>
            <a:ext cx="10939668" cy="4834129"/>
          </a:xfrm>
          <a:solidFill>
            <a:schemeClr val="bg1"/>
          </a:solidFill>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Tree>
    <p:extLst>
      <p:ext uri="{BB962C8B-B14F-4D97-AF65-F5344CB8AC3E}">
        <p14:creationId xmlns:p14="http://schemas.microsoft.com/office/powerpoint/2010/main" val="1756861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et contenu avec image">
    <p:spTree>
      <p:nvGrpSpPr>
        <p:cNvPr id="1" name=""/>
        <p:cNvGrpSpPr/>
        <p:nvPr/>
      </p:nvGrpSpPr>
      <p:grpSpPr>
        <a:xfrm>
          <a:off x="0" y="0"/>
          <a:ext cx="0" cy="0"/>
          <a:chOff x="0" y="0"/>
          <a:chExt cx="0" cy="0"/>
        </a:xfrm>
      </p:grpSpPr>
      <p:sp>
        <p:nvSpPr>
          <p:cNvPr id="10" name="Espace réservé d’image 13">
            <a:extLst>
              <a:ext uri="{FF2B5EF4-FFF2-40B4-BE49-F238E27FC236}">
                <a16:creationId xmlns=""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rtlCol="0"/>
          <a:lstStyle/>
          <a:p>
            <a:pPr rtl="0"/>
            <a:r>
              <a:rPr lang="fr-FR" noProof="0" dirty="0" smtClean="0"/>
              <a:t>Cliquez sur l'icône pour ajouter une image</a:t>
            </a:r>
            <a:endParaRPr lang="fr-FR" noProof="0" dirty="0"/>
          </a:p>
        </p:txBody>
      </p:sp>
      <p:sp>
        <p:nvSpPr>
          <p:cNvPr id="2" name="Titre 1">
            <a:extLst>
              <a:ext uri="{FF2B5EF4-FFF2-40B4-BE49-F238E27FC236}">
                <a16:creationId xmlns="" xmlns:a16="http://schemas.microsoft.com/office/drawing/2014/main" id="{B42DCA22-1DF2-42CB-8741-F0CE575EAFE9}"/>
              </a:ext>
            </a:extLst>
          </p:cNvPr>
          <p:cNvSpPr>
            <a:spLocks noGrp="1"/>
          </p:cNvSpPr>
          <p:nvPr>
            <p:ph type="title"/>
          </p:nvPr>
        </p:nvSpPr>
        <p:spPr>
          <a:xfrm>
            <a:off x="437804" y="1676400"/>
            <a:ext cx="5196241" cy="3352800"/>
          </a:xfrm>
        </p:spPr>
        <p:txBody>
          <a:bodyPr rtlCol="0">
            <a:normAutofit/>
          </a:bodyPr>
          <a:lstStyle>
            <a:lvl1pPr>
              <a:defRPr sz="4400" b="1" spc="300">
                <a:solidFill>
                  <a:srgbClr val="2F3342"/>
                </a:solidFill>
                <a:latin typeface="+mj-lt"/>
              </a:defRPr>
            </a:lvl1pPr>
          </a:lstStyle>
          <a:p>
            <a:pPr rtl="0"/>
            <a:r>
              <a:rPr lang="fr-FR" noProof="0" smtClean="0"/>
              <a:t>Modifiez le style du titre</a:t>
            </a:r>
            <a:endParaRPr lang="fr-FR" noProof="0" dirty="0"/>
          </a:p>
        </p:txBody>
      </p:sp>
      <p:sp>
        <p:nvSpPr>
          <p:cNvPr id="3" name="Espace réservé du contenu 2">
            <a:extLst>
              <a:ext uri="{FF2B5EF4-FFF2-40B4-BE49-F238E27FC236}">
                <a16:creationId xmlns="" xmlns:a16="http://schemas.microsoft.com/office/drawing/2014/main" id="{ACDD89F3-6B87-4C54-83B9-A6481CB4FC3A}"/>
              </a:ext>
            </a:extLst>
          </p:cNvPr>
          <p:cNvSpPr>
            <a:spLocks noGrp="1"/>
          </p:cNvSpPr>
          <p:nvPr>
            <p:ph idx="1"/>
          </p:nvPr>
        </p:nvSpPr>
        <p:spPr>
          <a:xfrm>
            <a:off x="7639394" y="365125"/>
            <a:ext cx="4114801" cy="5811838"/>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pic>
        <p:nvPicPr>
          <p:cNvPr id="11" name="Graphisme 10">
            <a:extLst>
              <a:ext uri="{FF2B5EF4-FFF2-40B4-BE49-F238E27FC236}">
                <a16:creationId xmlns="" xmlns:a16="http://schemas.microsoft.com/office/drawing/2014/main" id="{479D679C-E90D-4916-BCE6-71C32B831EC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6" name="Espace réservé du pied de page 5">
            <a:extLst>
              <a:ext uri="{FF2B5EF4-FFF2-40B4-BE49-F238E27FC236}">
                <a16:creationId xmlns="" xmlns:a16="http://schemas.microsoft.com/office/drawing/2014/main" id="{75107A3F-3DCD-44DD-AF42-32098DCC3A78}"/>
              </a:ext>
            </a:extLst>
          </p:cNvPr>
          <p:cNvSpPr>
            <a:spLocks noGrp="1"/>
          </p:cNvSpPr>
          <p:nvPr>
            <p:ph type="ftr" sz="quarter" idx="16"/>
          </p:nvPr>
        </p:nvSpPr>
        <p:spPr/>
        <p:txBody>
          <a:bodyPr rtlCol="0"/>
          <a:lstStyle/>
          <a:p>
            <a:pPr rtl="0"/>
            <a:r>
              <a:rPr lang="fr-FR" noProof="0" dirty="0"/>
              <a:t>Ajouter un pied de page</a:t>
            </a:r>
          </a:p>
        </p:txBody>
      </p:sp>
      <p:sp>
        <p:nvSpPr>
          <p:cNvPr id="7" name="Espace réservé du numéro de diapositive 6">
            <a:extLst>
              <a:ext uri="{FF2B5EF4-FFF2-40B4-BE49-F238E27FC236}">
                <a16:creationId xmlns="" xmlns:a16="http://schemas.microsoft.com/office/drawing/2014/main" id="{CE1DB279-F403-4D2A-8D1B-FB3C81796B48}"/>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séparation">
    <p:spTree>
      <p:nvGrpSpPr>
        <p:cNvPr id="1" name=""/>
        <p:cNvGrpSpPr/>
        <p:nvPr/>
      </p:nvGrpSpPr>
      <p:grpSpPr>
        <a:xfrm>
          <a:off x="0" y="0"/>
          <a:ext cx="0" cy="0"/>
          <a:chOff x="0" y="0"/>
          <a:chExt cx="0" cy="0"/>
        </a:xfrm>
      </p:grpSpPr>
      <p:sp>
        <p:nvSpPr>
          <p:cNvPr id="10" name="Espace réservé d’image 13">
            <a:extLst>
              <a:ext uri="{FF2B5EF4-FFF2-40B4-BE49-F238E27FC236}">
                <a16:creationId xmlns=""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rtlCol="0"/>
          <a:lstStyle/>
          <a:p>
            <a:pPr rtl="0"/>
            <a:r>
              <a:rPr lang="fr-FR" noProof="0" dirty="0" smtClean="0"/>
              <a:t>Cliquez sur l'icône pour ajouter une image</a:t>
            </a:r>
            <a:endParaRPr lang="fr-FR" noProof="0" dirty="0"/>
          </a:p>
        </p:txBody>
      </p:sp>
      <p:grpSp>
        <p:nvGrpSpPr>
          <p:cNvPr id="12" name="Groupe 11">
            <a:extLst>
              <a:ext uri="{FF2B5EF4-FFF2-40B4-BE49-F238E27FC236}">
                <a16:creationId xmlns=""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5" name="Graphisme 14">
              <a:extLst>
                <a:ext uri="{FF2B5EF4-FFF2-40B4-BE49-F238E27FC236}">
                  <a16:creationId xmlns="" xmlns:a16="http://schemas.microsoft.com/office/drawing/2014/main"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16" name="Titre 1">
            <a:extLst>
              <a:ext uri="{FF2B5EF4-FFF2-40B4-BE49-F238E27FC236}">
                <a16:creationId xmlns="" xmlns:a16="http://schemas.microsoft.com/office/drawing/2014/main" id="{719FCC9B-E3B8-49CF-BD22-D553FFAAE5D5}"/>
              </a:ext>
            </a:extLst>
          </p:cNvPr>
          <p:cNvSpPr>
            <a:spLocks noGrp="1"/>
          </p:cNvSpPr>
          <p:nvPr>
            <p:ph type="title"/>
          </p:nvPr>
        </p:nvSpPr>
        <p:spPr>
          <a:xfrm>
            <a:off x="838200" y="1501775"/>
            <a:ext cx="4351911" cy="2384466"/>
          </a:xfrm>
        </p:spPr>
        <p:txBody>
          <a:bodyPr rtlCol="0">
            <a:normAutofit/>
          </a:bodyPr>
          <a:lstStyle>
            <a:lvl1pPr algn="ctr">
              <a:defRPr sz="4400" b="1" spc="300">
                <a:solidFill>
                  <a:srgbClr val="2F3342"/>
                </a:solidFill>
                <a:latin typeface="+mj-lt"/>
              </a:defRPr>
            </a:lvl1pPr>
          </a:lstStyle>
          <a:p>
            <a:pPr rtl="0"/>
            <a:r>
              <a:rPr lang="fr-FR" noProof="0" smtClean="0"/>
              <a:t>Modifiez le style du titre</a:t>
            </a:r>
            <a:endParaRPr lang="fr-FR" noProof="0" dirty="0"/>
          </a:p>
        </p:txBody>
      </p:sp>
      <p:sp>
        <p:nvSpPr>
          <p:cNvPr id="17" name="Espace réservé du texte 2">
            <a:extLst>
              <a:ext uri="{FF2B5EF4-FFF2-40B4-BE49-F238E27FC236}">
                <a16:creationId xmlns=""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rtlCol="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2" name="Espace réservé du pied de page 1">
            <a:extLst>
              <a:ext uri="{FF2B5EF4-FFF2-40B4-BE49-F238E27FC236}">
                <a16:creationId xmlns="" xmlns:a16="http://schemas.microsoft.com/office/drawing/2014/main" id="{1A26DCC3-B99B-481C-AC63-F17D5215DCC8}"/>
              </a:ext>
            </a:extLst>
          </p:cNvPr>
          <p:cNvSpPr>
            <a:spLocks noGrp="1"/>
          </p:cNvSpPr>
          <p:nvPr>
            <p:ph type="ftr" sz="quarter" idx="16"/>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 xmlns:a16="http://schemas.microsoft.com/office/drawing/2014/main" id="{40D24A36-5F75-40A5-8DA4-0364F4492FC6}"/>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de séparation 2">
    <p:spTree>
      <p:nvGrpSpPr>
        <p:cNvPr id="1" name=""/>
        <p:cNvGrpSpPr/>
        <p:nvPr/>
      </p:nvGrpSpPr>
      <p:grpSpPr>
        <a:xfrm>
          <a:off x="0" y="0"/>
          <a:ext cx="0" cy="0"/>
          <a:chOff x="0" y="0"/>
          <a:chExt cx="0" cy="0"/>
        </a:xfrm>
      </p:grpSpPr>
      <p:sp>
        <p:nvSpPr>
          <p:cNvPr id="7" name="Espace réservé d’image 13">
            <a:extLst>
              <a:ext uri="{FF2B5EF4-FFF2-40B4-BE49-F238E27FC236}">
                <a16:creationId xmlns=""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rtlCol="0"/>
          <a:lstStyle/>
          <a:p>
            <a:pPr rtl="0"/>
            <a:r>
              <a:rPr lang="fr-FR" noProof="0" dirty="0" smtClean="0"/>
              <a:t>Cliquez sur l'icône pour ajouter une image</a:t>
            </a:r>
            <a:endParaRPr lang="fr-FR" noProof="0" dirty="0"/>
          </a:p>
        </p:txBody>
      </p:sp>
      <p:grpSp>
        <p:nvGrpSpPr>
          <p:cNvPr id="14" name="Groupe 13">
            <a:extLst>
              <a:ext uri="{FF2B5EF4-FFF2-40B4-BE49-F238E27FC236}">
                <a16:creationId xmlns=""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pic>
          <p:nvPicPr>
            <p:cNvPr id="17" name="Graphisme 16">
              <a:extLst>
                <a:ext uri="{FF2B5EF4-FFF2-40B4-BE49-F238E27FC236}">
                  <a16:creationId xmlns=""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grpSp>
      <p:sp>
        <p:nvSpPr>
          <p:cNvPr id="8" name="Titre 1">
            <a:extLst>
              <a:ext uri="{FF2B5EF4-FFF2-40B4-BE49-F238E27FC236}">
                <a16:creationId xmlns=""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rgbClr val="2F3342"/>
                </a:solidFill>
                <a:latin typeface="+mj-lt"/>
              </a:defRPr>
            </a:lvl1pPr>
          </a:lstStyle>
          <a:p>
            <a:pPr rtl="0"/>
            <a:r>
              <a:rPr lang="fr-FR" noProof="0" smtClean="0"/>
              <a:t>Modifiez le style du titre</a:t>
            </a:r>
            <a:endParaRPr lang="fr-FR" noProof="0" dirty="0"/>
          </a:p>
        </p:txBody>
      </p:sp>
      <p:sp>
        <p:nvSpPr>
          <p:cNvPr id="22" name="Espace réservé du texte 2">
            <a:extLst>
              <a:ext uri="{FF2B5EF4-FFF2-40B4-BE49-F238E27FC236}">
                <a16:creationId xmlns=""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rtlCol="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3" name="Espace réservé du numéro de diapositive 2">
            <a:extLst>
              <a:ext uri="{FF2B5EF4-FFF2-40B4-BE49-F238E27FC236}">
                <a16:creationId xmlns="" xmlns:a16="http://schemas.microsoft.com/office/drawing/2014/main" id="{D11BF64E-D1E6-463D-B3F0-1491C107C8B1}"/>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2" name="Espace réservé du pied de page 1">
            <a:extLst>
              <a:ext uri="{FF2B5EF4-FFF2-40B4-BE49-F238E27FC236}">
                <a16:creationId xmlns="" xmlns:a16="http://schemas.microsoft.com/office/drawing/2014/main" id="{1149EC66-F633-4F8B-BA43-E48843E5AD21}"/>
              </a:ext>
            </a:extLst>
          </p:cNvPr>
          <p:cNvSpPr>
            <a:spLocks noGrp="1"/>
          </p:cNvSpPr>
          <p:nvPr>
            <p:ph type="ftr" sz="quarter" idx="16"/>
          </p:nvPr>
        </p:nvSpPr>
        <p:spPr/>
        <p:txBody>
          <a:bodyPr rtlCol="0"/>
          <a:lstStyle>
            <a:lvl1pPr>
              <a:defRPr>
                <a:solidFill>
                  <a:schemeClr val="bg1"/>
                </a:solidFill>
              </a:defRPr>
            </a:lvl1pPr>
          </a:lstStyle>
          <a:p>
            <a:pPr rtl="0"/>
            <a:r>
              <a:rPr lang="fr-FR" noProof="0" dirty="0"/>
              <a:t>Ajouter un pied de page</a:t>
            </a:r>
          </a:p>
        </p:txBody>
      </p:sp>
    </p:spTree>
    <p:extLst>
      <p:ext uri="{BB962C8B-B14F-4D97-AF65-F5344CB8AC3E}">
        <p14:creationId xmlns:p14="http://schemas.microsoft.com/office/powerpoint/2010/main" val="28995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avec l’image">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3" name="Espace réservé du texte 2">
            <a:extLst>
              <a:ext uri="{FF2B5EF4-FFF2-40B4-BE49-F238E27FC236}">
                <a16:creationId xmlns=""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rtlCol="0"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Modifiez les styles du texte du masque</a:t>
            </a:r>
          </a:p>
        </p:txBody>
      </p:sp>
      <p:sp>
        <p:nvSpPr>
          <p:cNvPr id="4" name="Espace réservé du contenu 3">
            <a:extLst>
              <a:ext uri="{FF2B5EF4-FFF2-40B4-BE49-F238E27FC236}">
                <a16:creationId xmlns="" xmlns:a16="http://schemas.microsoft.com/office/drawing/2014/main" id="{FECCBEC1-2F48-4E90-ADF0-BEE2B9E477B0}"/>
              </a:ext>
            </a:extLst>
          </p:cNvPr>
          <p:cNvSpPr>
            <a:spLocks noGrp="1"/>
          </p:cNvSpPr>
          <p:nvPr>
            <p:ph sz="half" idx="2"/>
          </p:nvPr>
        </p:nvSpPr>
        <p:spPr>
          <a:xfrm>
            <a:off x="573882" y="2108201"/>
            <a:ext cx="3464717" cy="3684588"/>
          </a:xfrm>
        </p:spPr>
        <p:txBody>
          <a:bodyPr rtlCol="0">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1" name="Espace réservé du texte 2">
            <a:extLst>
              <a:ext uri="{FF2B5EF4-FFF2-40B4-BE49-F238E27FC236}">
                <a16:creationId xmlns=""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rtlCol="0"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smtClean="0"/>
              <a:t>Modifiez les styles du texte du masque</a:t>
            </a:r>
          </a:p>
        </p:txBody>
      </p:sp>
      <p:sp>
        <p:nvSpPr>
          <p:cNvPr id="12" name="Espace réservé du contenu 3">
            <a:extLst>
              <a:ext uri="{FF2B5EF4-FFF2-40B4-BE49-F238E27FC236}">
                <a16:creationId xmlns="" xmlns:a16="http://schemas.microsoft.com/office/drawing/2014/main" id="{DA285A94-0E4E-47DC-8E61-41F684F37003}"/>
              </a:ext>
            </a:extLst>
          </p:cNvPr>
          <p:cNvSpPr>
            <a:spLocks noGrp="1"/>
          </p:cNvSpPr>
          <p:nvPr>
            <p:ph sz="half" idx="14"/>
          </p:nvPr>
        </p:nvSpPr>
        <p:spPr>
          <a:xfrm>
            <a:off x="8153400" y="2108201"/>
            <a:ext cx="3464717" cy="3684588"/>
          </a:xfrm>
        </p:spPr>
        <p:txBody>
          <a:bodyPr rtlCol="0">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18" name="Rectangle 17">
            <a:extLst>
              <a:ext uri="{FF2B5EF4-FFF2-40B4-BE49-F238E27FC236}">
                <a16:creationId xmlns=""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6" name="Espace réservé d’image 13">
            <a:extLst>
              <a:ext uri="{FF2B5EF4-FFF2-40B4-BE49-F238E27FC236}">
                <a16:creationId xmlns=""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rtlCol="0"/>
          <a:lstStyle/>
          <a:p>
            <a:pPr rtl="0"/>
            <a:r>
              <a:rPr lang="fr-FR" noProof="0" dirty="0" smtClean="0"/>
              <a:t>Cliquez sur l'icône pour ajouter une image</a:t>
            </a:r>
            <a:endParaRPr lang="fr-FR" noProof="0" dirty="0"/>
          </a:p>
        </p:txBody>
      </p:sp>
      <p:sp>
        <p:nvSpPr>
          <p:cNvPr id="2" name="Espace réservé du pied de page 1">
            <a:extLst>
              <a:ext uri="{FF2B5EF4-FFF2-40B4-BE49-F238E27FC236}">
                <a16:creationId xmlns="" xmlns:a16="http://schemas.microsoft.com/office/drawing/2014/main" id="{0C0FCBE5-63C0-4DC7-8687-C2C76ABBDDB2}"/>
              </a:ext>
            </a:extLst>
          </p:cNvPr>
          <p:cNvSpPr>
            <a:spLocks noGrp="1"/>
          </p:cNvSpPr>
          <p:nvPr>
            <p:ph type="ftr" sz="quarter" idx="16"/>
          </p:nvPr>
        </p:nvSpPr>
        <p:spPr/>
        <p:txBody>
          <a:bodyPr rtlCol="0"/>
          <a:lstStyle/>
          <a:p>
            <a:pPr rtl="0"/>
            <a:r>
              <a:rPr lang="fr-FR" noProof="0" dirty="0"/>
              <a:t>Ajouter un pied de page</a:t>
            </a:r>
          </a:p>
        </p:txBody>
      </p:sp>
      <p:sp>
        <p:nvSpPr>
          <p:cNvPr id="5" name="Espace réservé du numéro de diapositive 4">
            <a:extLst>
              <a:ext uri="{FF2B5EF4-FFF2-40B4-BE49-F238E27FC236}">
                <a16:creationId xmlns="" xmlns:a16="http://schemas.microsoft.com/office/drawing/2014/main" id="{D0F240C4-B3CD-49AA-8C48-9FE7AA1FE3D0}"/>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
        <p:nvSpPr>
          <p:cNvPr id="6" name="Title 5" hidden="1">
            <a:extLst>
              <a:ext uri="{FF2B5EF4-FFF2-40B4-BE49-F238E27FC236}">
                <a16:creationId xmlns="" xmlns:a16="http://schemas.microsoft.com/office/drawing/2014/main" id="{A43A44DE-9B7B-49B8-AE13-95164A3FA9F1}"/>
              </a:ext>
            </a:extLst>
          </p:cNvPr>
          <p:cNvSpPr>
            <a:spLocks noGrp="1"/>
          </p:cNvSpPr>
          <p:nvPr>
            <p:ph type="title"/>
          </p:nvPr>
        </p:nvSpPr>
        <p:spPr>
          <a:xfrm>
            <a:off x="595884" y="0"/>
            <a:ext cx="3605998" cy="1188720"/>
          </a:xfrm>
        </p:spPr>
        <p:txBody>
          <a:bodyPr rtlCol="0">
            <a:normAutofit/>
          </a:bodyPr>
          <a:lstStyle>
            <a:lvl1pPr>
              <a:defRPr sz="2800"/>
            </a:lvl1pPr>
          </a:lstStyle>
          <a:p>
            <a:pPr rtl="0"/>
            <a:r>
              <a:rPr lang="fr-FR" smtClean="0"/>
              <a:t>Modifiez le style du titre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vec contenu">
    <p:spTree>
      <p:nvGrpSpPr>
        <p:cNvPr id="1" name=""/>
        <p:cNvGrpSpPr/>
        <p:nvPr/>
      </p:nvGrpSpPr>
      <p:grpSpPr>
        <a:xfrm>
          <a:off x="0" y="0"/>
          <a:ext cx="0" cy="0"/>
          <a:chOff x="0" y="0"/>
          <a:chExt cx="0" cy="0"/>
        </a:xfrm>
      </p:grpSpPr>
      <p:sp>
        <p:nvSpPr>
          <p:cNvPr id="3" name="Espace réservé d’image 2">
            <a:extLst>
              <a:ext uri="{FF2B5EF4-FFF2-40B4-BE49-F238E27FC236}">
                <a16:creationId xmlns="" xmlns:a16="http://schemas.microsoft.com/office/drawing/2014/main" id="{CAE90E16-AEC5-4F82-85B0-DDEA26AA939A}"/>
              </a:ext>
            </a:extLst>
          </p:cNvPr>
          <p:cNvSpPr>
            <a:spLocks noGrp="1"/>
          </p:cNvSpPr>
          <p:nvPr>
            <p:ph type="pic" idx="1"/>
          </p:nvPr>
        </p:nvSpPr>
        <p:spPr>
          <a:xfrm>
            <a:off x="6727370" y="0"/>
            <a:ext cx="5464629" cy="685800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dirty="0" smtClean="0"/>
              <a:t>Cliquez sur l'icône pour ajouter une image</a:t>
            </a:r>
            <a:endParaRPr lang="fr-FR" noProof="0" dirty="0"/>
          </a:p>
        </p:txBody>
      </p:sp>
      <p:sp>
        <p:nvSpPr>
          <p:cNvPr id="10" name="Rectangle 9">
            <a:extLst>
              <a:ext uri="{FF2B5EF4-FFF2-40B4-BE49-F238E27FC236}">
                <a16:creationId xmlns=""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3" name="Rectangle 12">
            <a:extLst>
              <a:ext uri="{FF2B5EF4-FFF2-40B4-BE49-F238E27FC236}">
                <a16:creationId xmlns=""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14" name="Rectangle 13">
            <a:extLst>
              <a:ext uri="{FF2B5EF4-FFF2-40B4-BE49-F238E27FC236}">
                <a16:creationId xmlns=""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Titre 1">
            <a:extLst>
              <a:ext uri="{FF2B5EF4-FFF2-40B4-BE49-F238E27FC236}">
                <a16:creationId xmlns="" xmlns:a16="http://schemas.microsoft.com/office/drawing/2014/main" id="{9AF0F519-65FC-434F-8F2F-F778A20A82ED}"/>
              </a:ext>
            </a:extLst>
          </p:cNvPr>
          <p:cNvSpPr>
            <a:spLocks noGrp="1"/>
          </p:cNvSpPr>
          <p:nvPr>
            <p:ph type="title"/>
          </p:nvPr>
        </p:nvSpPr>
        <p:spPr>
          <a:xfrm>
            <a:off x="957943" y="1480457"/>
            <a:ext cx="5138057" cy="587876"/>
          </a:xfrm>
        </p:spPr>
        <p:txBody>
          <a:bodyPr rtlCol="0" anchor="b"/>
          <a:lstStyle>
            <a:lvl1pPr>
              <a:defRPr sz="3200" b="1">
                <a:solidFill>
                  <a:srgbClr val="2F3342"/>
                </a:solidFill>
                <a:latin typeface="+mj-lt"/>
              </a:defRPr>
            </a:lvl1pPr>
          </a:lstStyle>
          <a:p>
            <a:pPr rtl="0"/>
            <a:r>
              <a:rPr lang="fr-FR" noProof="0" smtClean="0"/>
              <a:t>Modifiez le style du titre</a:t>
            </a:r>
            <a:endParaRPr lang="fr-FR" noProof="0" dirty="0"/>
          </a:p>
        </p:txBody>
      </p:sp>
      <p:sp>
        <p:nvSpPr>
          <p:cNvPr id="4" name="Espace réservé du texte 3">
            <a:extLst>
              <a:ext uri="{FF2B5EF4-FFF2-40B4-BE49-F238E27FC236}">
                <a16:creationId xmlns="" xmlns:a16="http://schemas.microsoft.com/office/drawing/2014/main" id="{F41E2B8D-1C12-403F-BE59-ECC565466CB0}"/>
              </a:ext>
            </a:extLst>
          </p:cNvPr>
          <p:cNvSpPr>
            <a:spLocks noGrp="1"/>
          </p:cNvSpPr>
          <p:nvPr>
            <p:ph type="body" sz="half" idx="2"/>
          </p:nvPr>
        </p:nvSpPr>
        <p:spPr>
          <a:xfrm>
            <a:off x="957943" y="2546851"/>
            <a:ext cx="5138057" cy="3396749"/>
          </a:xfrm>
        </p:spPr>
        <p:txBody>
          <a:bodyPr rtlCol="0"/>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smtClean="0"/>
              <a:t>Modifiez les styles du texte du masque</a:t>
            </a:r>
          </a:p>
        </p:txBody>
      </p:sp>
      <p:sp>
        <p:nvSpPr>
          <p:cNvPr id="11" name="Espace réservé du texte 2">
            <a:extLst>
              <a:ext uri="{FF2B5EF4-FFF2-40B4-BE49-F238E27FC236}">
                <a16:creationId xmlns=""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8" name="Espace réservé du pied de page 7">
            <a:extLst>
              <a:ext uri="{FF2B5EF4-FFF2-40B4-BE49-F238E27FC236}">
                <a16:creationId xmlns="" xmlns:a16="http://schemas.microsoft.com/office/drawing/2014/main" id="{86AFC205-B079-430E-B82F-CBF6F56DE09D}"/>
              </a:ext>
            </a:extLst>
          </p:cNvPr>
          <p:cNvSpPr>
            <a:spLocks noGrp="1"/>
          </p:cNvSpPr>
          <p:nvPr>
            <p:ph type="ftr" sz="quarter" idx="14"/>
          </p:nvPr>
        </p:nvSpPr>
        <p:spPr/>
        <p:txBody>
          <a:bodyPr rtlCol="0"/>
          <a:lstStyle/>
          <a:p>
            <a:pPr rtl="0"/>
            <a:r>
              <a:rPr lang="fr-FR" noProof="0" dirty="0"/>
              <a:t>Ajouter un pied de page</a:t>
            </a:r>
          </a:p>
        </p:txBody>
      </p:sp>
      <p:sp>
        <p:nvSpPr>
          <p:cNvPr id="12" name="Espace réservé du numéro de diapositive 11">
            <a:extLst>
              <a:ext uri="{FF2B5EF4-FFF2-40B4-BE49-F238E27FC236}">
                <a16:creationId xmlns="" xmlns:a16="http://schemas.microsoft.com/office/drawing/2014/main" id="{E82B84E2-AAE4-4BC1-8C01-AF4ABADD6EDE}"/>
              </a:ext>
            </a:extLst>
          </p:cNvPr>
          <p:cNvSpPr>
            <a:spLocks noGrp="1"/>
          </p:cNvSpPr>
          <p:nvPr>
            <p:ph type="sldNum" sz="quarter" idx="15"/>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577251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9" name="Espace réservé d’image 13">
            <a:extLst>
              <a:ext uri="{FF2B5EF4-FFF2-40B4-BE49-F238E27FC236}">
                <a16:creationId xmlns=""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rtlCol="0"/>
          <a:lstStyle/>
          <a:p>
            <a:pPr rtl="0"/>
            <a:r>
              <a:rPr lang="fr-FR" noProof="0" dirty="0" smtClean="0"/>
              <a:t>Cliquez sur l'icône pour ajouter une image</a:t>
            </a:r>
            <a:endParaRPr lang="fr-FR" noProof="0" dirty="0"/>
          </a:p>
        </p:txBody>
      </p:sp>
      <p:grpSp>
        <p:nvGrpSpPr>
          <p:cNvPr id="5" name="Groupe 4">
            <a:extLst>
              <a:ext uri="{FF2B5EF4-FFF2-40B4-BE49-F238E27FC236}">
                <a16:creationId xmlns=""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4" name="Rectangle 23">
              <a:extLst>
                <a:ext uri="{FF2B5EF4-FFF2-40B4-BE49-F238E27FC236}">
                  <a16:creationId xmlns=""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5" name="Rectangle 24">
              <a:extLst>
                <a:ext uri="{FF2B5EF4-FFF2-40B4-BE49-F238E27FC236}">
                  <a16:creationId xmlns=""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rtlCol="0">
            <a:noAutofit/>
          </a:bodyPr>
          <a:lstStyle>
            <a:lvl1pPr>
              <a:defRPr sz="3200" b="1" spc="0">
                <a:solidFill>
                  <a:srgbClr val="2F3342"/>
                </a:solidFill>
                <a:latin typeface="+mj-lt"/>
              </a:defRPr>
            </a:lvl1pPr>
          </a:lstStyle>
          <a:p>
            <a:pPr rtl="0"/>
            <a:r>
              <a:rPr lang="fr-FR" noProof="0" dirty="0"/>
              <a:t>CLIQUEZ POUR MODIFIER LE MASQUE</a:t>
            </a:r>
          </a:p>
        </p:txBody>
      </p:sp>
      <p:sp>
        <p:nvSpPr>
          <p:cNvPr id="3" name="Espace réservé du contenu 2">
            <a:extLst>
              <a:ext uri="{FF2B5EF4-FFF2-40B4-BE49-F238E27FC236}">
                <a16:creationId xmlns="" xmlns:a16="http://schemas.microsoft.com/office/drawing/2014/main" id="{607D1B16-7058-45AD-9B19-E19CAF96683B}"/>
              </a:ext>
            </a:extLst>
          </p:cNvPr>
          <p:cNvSpPr>
            <a:spLocks noGrp="1"/>
          </p:cNvSpPr>
          <p:nvPr>
            <p:ph idx="1"/>
          </p:nvPr>
        </p:nvSpPr>
        <p:spPr>
          <a:xfrm>
            <a:off x="5510539" y="1962673"/>
            <a:ext cx="6117771" cy="3676128"/>
          </a:xfrm>
        </p:spPr>
        <p:txBody>
          <a:bodyPr lIns="0" rIns="0" rtlCol="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u texte 2">
            <a:extLst>
              <a:ext uri="{FF2B5EF4-FFF2-40B4-BE49-F238E27FC236}">
                <a16:creationId xmlns=""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6" name="Espace réservé du numéro de diapositive 5">
            <a:extLst>
              <a:ext uri="{FF2B5EF4-FFF2-40B4-BE49-F238E27FC236}">
                <a16:creationId xmlns="" xmlns:a16="http://schemas.microsoft.com/office/drawing/2014/main" id="{93F3FF75-3EF1-4F7E-9040-8B957B4D277C}"/>
              </a:ext>
            </a:extLst>
          </p:cNvPr>
          <p:cNvSpPr>
            <a:spLocks noGrp="1"/>
          </p:cNvSpPr>
          <p:nvPr>
            <p:ph type="sldNum" sz="quarter" idx="17"/>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sp>
        <p:nvSpPr>
          <p:cNvPr id="6" name="Espace réservé du contenu 5">
            <a:extLst>
              <a:ext uri="{FF2B5EF4-FFF2-40B4-BE49-F238E27FC236}">
                <a16:creationId xmlns="" xmlns:a16="http://schemas.microsoft.com/office/drawing/2014/main" id="{C42E9CCD-6BB8-4209-A6BA-851867956084}"/>
              </a:ext>
            </a:extLst>
          </p:cNvPr>
          <p:cNvSpPr>
            <a:spLocks noGrp="1"/>
          </p:cNvSpPr>
          <p:nvPr>
            <p:ph sz="quarter" idx="16"/>
          </p:nvPr>
        </p:nvSpPr>
        <p:spPr>
          <a:xfrm>
            <a:off x="6400191" y="470641"/>
            <a:ext cx="5220309" cy="5916718"/>
          </a:xfrm>
        </p:spPr>
        <p:txBody>
          <a:bodyPr rtlCol="0"/>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grpSp>
        <p:nvGrpSpPr>
          <p:cNvPr id="5" name="Groupe 4">
            <a:extLst>
              <a:ext uri="{FF2B5EF4-FFF2-40B4-BE49-F238E27FC236}">
                <a16:creationId xmlns=""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noProof="0" dirty="0"/>
                <a:t>2</a:t>
              </a:r>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endParaRPr lang="fr-FR" noProof="0" dirty="0"/>
            </a:p>
            <a:p>
              <a:pPr algn="ctr" rtl="0"/>
              <a:r>
                <a:rPr lang="fr-FR" noProof="0" dirty="0"/>
                <a:t>+</a:t>
              </a:r>
            </a:p>
            <a:p>
              <a:pPr algn="ctr" rtl="0"/>
              <a:endParaRPr lang="fr-FR" noProof="0" dirty="0"/>
            </a:p>
          </p:txBody>
        </p:sp>
        <p:sp>
          <p:nvSpPr>
            <p:cNvPr id="23" name="Rectangle 22">
              <a:extLst>
                <a:ext uri="{FF2B5EF4-FFF2-40B4-BE49-F238E27FC236}">
                  <a16:creationId xmlns=""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5" name="Rectangle 24">
              <a:extLst>
                <a:ext uri="{FF2B5EF4-FFF2-40B4-BE49-F238E27FC236}">
                  <a16:creationId xmlns=""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 name="Titre 1">
            <a:extLst>
              <a:ext uri="{FF2B5EF4-FFF2-40B4-BE49-F238E27FC236}">
                <a16:creationId xmlns=""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rtlCol="0">
            <a:noAutofit/>
          </a:bodyPr>
          <a:lstStyle>
            <a:lvl1pPr>
              <a:defRPr sz="3200" b="1" spc="0">
                <a:solidFill>
                  <a:srgbClr val="2F3342"/>
                </a:solidFill>
                <a:latin typeface="+mj-lt"/>
              </a:defRPr>
            </a:lvl1pPr>
          </a:lstStyle>
          <a:p>
            <a:pPr rtl="0"/>
            <a:r>
              <a:rPr lang="fr-FR" noProof="0" dirty="0"/>
              <a:t>CLIQUEZ POUR MODIFIER LE MASQUE</a:t>
            </a:r>
          </a:p>
        </p:txBody>
      </p:sp>
      <p:sp>
        <p:nvSpPr>
          <p:cNvPr id="3" name="Espace réservé du contenu 2">
            <a:extLst>
              <a:ext uri="{FF2B5EF4-FFF2-40B4-BE49-F238E27FC236}">
                <a16:creationId xmlns="" xmlns:a16="http://schemas.microsoft.com/office/drawing/2014/main" id="{607D1B16-7058-45AD-9B19-E19CAF96683B}"/>
              </a:ext>
            </a:extLst>
          </p:cNvPr>
          <p:cNvSpPr>
            <a:spLocks noGrp="1"/>
          </p:cNvSpPr>
          <p:nvPr>
            <p:ph idx="1"/>
          </p:nvPr>
        </p:nvSpPr>
        <p:spPr>
          <a:xfrm>
            <a:off x="599167" y="2145234"/>
            <a:ext cx="4226024" cy="3857329"/>
          </a:xfrm>
        </p:spPr>
        <p:txBody>
          <a:bodyPr lIns="0" rIns="0" rtlCol="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rtl="0"/>
            <a:r>
              <a:rPr lang="fr-FR" noProof="0" smtClean="0"/>
              <a:t>Modifiez les styles du texte du masque</a:t>
            </a:r>
          </a:p>
          <a:p>
            <a:pPr lvl="1" rtl="0"/>
            <a:r>
              <a:rPr lang="fr-FR" noProof="0" smtClean="0"/>
              <a:t>Deuxième niveau</a:t>
            </a:r>
          </a:p>
          <a:p>
            <a:pPr lvl="2" rtl="0"/>
            <a:r>
              <a:rPr lang="fr-FR" noProof="0" smtClean="0"/>
              <a:t>Troisième niveau</a:t>
            </a:r>
          </a:p>
          <a:p>
            <a:pPr lvl="3" rtl="0"/>
            <a:r>
              <a:rPr lang="fr-FR" noProof="0" smtClean="0"/>
              <a:t>Quatrième niveau</a:t>
            </a:r>
          </a:p>
          <a:p>
            <a:pPr lvl="4" rtl="0"/>
            <a:r>
              <a:rPr lang="fr-FR" noProof="0" smtClean="0"/>
              <a:t>Cinquième niveau</a:t>
            </a:r>
            <a:endParaRPr lang="fr-FR" noProof="0" dirty="0"/>
          </a:p>
        </p:txBody>
      </p:sp>
      <p:sp>
        <p:nvSpPr>
          <p:cNvPr id="7" name="Espace réservé du texte 2">
            <a:extLst>
              <a:ext uri="{FF2B5EF4-FFF2-40B4-BE49-F238E27FC236}">
                <a16:creationId xmlns=""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rtlCol="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MODIFIER LES STYLES DE MASQUE DES DIAPOSITIVES</a:t>
            </a:r>
          </a:p>
        </p:txBody>
      </p:sp>
      <p:sp>
        <p:nvSpPr>
          <p:cNvPr id="4" name="Espace réservé du pied de page 3">
            <a:extLst>
              <a:ext uri="{FF2B5EF4-FFF2-40B4-BE49-F238E27FC236}">
                <a16:creationId xmlns="" xmlns:a16="http://schemas.microsoft.com/office/drawing/2014/main" id="{01A066D4-321A-48BF-84C2-18FC1D7184A7}"/>
              </a:ext>
            </a:extLst>
          </p:cNvPr>
          <p:cNvSpPr>
            <a:spLocks noGrp="1"/>
          </p:cNvSpPr>
          <p:nvPr>
            <p:ph type="ftr" sz="quarter" idx="17"/>
          </p:nvPr>
        </p:nvSpPr>
        <p:spPr/>
        <p:txBody>
          <a:bodyPr rtlCol="0"/>
          <a:lstStyle/>
          <a:p>
            <a:pPr rtl="0"/>
            <a:r>
              <a:rPr lang="fr-FR" noProof="0" dirty="0"/>
              <a:t>Ajouter un pied de page</a:t>
            </a:r>
          </a:p>
        </p:txBody>
      </p:sp>
      <p:sp>
        <p:nvSpPr>
          <p:cNvPr id="8" name="Espace réservé du numéro de diapositive 7">
            <a:extLst>
              <a:ext uri="{FF2B5EF4-FFF2-40B4-BE49-F238E27FC236}">
                <a16:creationId xmlns="" xmlns:a16="http://schemas.microsoft.com/office/drawing/2014/main" id="{0CDB4336-A0EC-4019-904C-112405358769}"/>
              </a:ext>
            </a:extLst>
          </p:cNvPr>
          <p:cNvSpPr>
            <a:spLocks noGrp="1"/>
          </p:cNvSpPr>
          <p:nvPr>
            <p:ph type="sldNum" sz="quarter" idx="18"/>
          </p:nvPr>
        </p:nvSpPr>
        <p:spPr/>
        <p:txBody>
          <a:bodyPr rtlCol="0"/>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 Coin rogné 7">
            <a:extLst>
              <a:ext uri="{FF2B5EF4-FFF2-40B4-BE49-F238E27FC236}">
                <a16:creationId xmlns=""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 name="Espace réservé du titre 1">
            <a:extLst>
              <a:ext uri="{FF2B5EF4-FFF2-40B4-BE49-F238E27FC236}">
                <a16:creationId xmlns=""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a:extLst>
              <a:ext uri="{FF2B5EF4-FFF2-40B4-BE49-F238E27FC236}">
                <a16:creationId xmlns=""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fr-FR" noProof="0" dirty="0"/>
              <a:t>Ajouter un pied de page</a:t>
            </a:r>
          </a:p>
        </p:txBody>
      </p:sp>
      <p:sp>
        <p:nvSpPr>
          <p:cNvPr id="11" name="Espace réservé du numéro de diapositive 5">
            <a:extLst>
              <a:ext uri="{FF2B5EF4-FFF2-40B4-BE49-F238E27FC236}">
                <a16:creationId xmlns=""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noProof="0" smtClean="0"/>
              <a:pPr rtl="0"/>
              <a:t>‹N°›</a:t>
            </a:fld>
            <a:endParaRPr lang="fr-FR" noProof="0"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4" r:id="rId4"/>
    <p:sldLayoutId id="2147483651" r:id="rId5"/>
    <p:sldLayoutId id="2147483653" r:id="rId6"/>
    <p:sldLayoutId id="2147483657" r:id="rId7"/>
    <p:sldLayoutId id="2147483660" r:id="rId8"/>
    <p:sldLayoutId id="2147483663" r:id="rId9"/>
    <p:sldLayoutId id="2147483670" r:id="rId10"/>
    <p:sldLayoutId id="2147483669" r:id="rId11"/>
    <p:sldLayoutId id="2147483667" r:id="rId12"/>
    <p:sldLayoutId id="2147483668" r:id="rId13"/>
    <p:sldLayoutId id="2147483666"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g"/><Relationship Id="rId7"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hyperlink" Target="https://op-dev.icam.fr/~icam/Group_7.txt" TargetMode="External"/><Relationship Id="rId1" Type="http://schemas.openxmlformats.org/officeDocument/2006/relationships/slideLayout" Target="../slideLayouts/slideLayout2.xml"/><Relationship Id="rId4" Type="http://schemas.openxmlformats.org/officeDocument/2006/relationships/image" Target="../media/image37.tmp"/></Relationships>
</file>

<file path=ppt/slides/_rels/slide4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hyperlink" Target="https://prezi.com/view/MRfGgTcgol8eeKMXRYFn/" TargetMode="Externa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Espace réservé d’image 4" descr="Bâtiment abstrait" title="Bâtiment abstrait">
            <a:extLst>
              <a:ext uri="{FF2B5EF4-FFF2-40B4-BE49-F238E27FC236}">
                <a16:creationId xmlns="" xmlns:a16="http://schemas.microsoft.com/office/drawing/2014/main" id="{1805319F-612A-49F0-B6DA-8A214D5DBD2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 xmlns:a16="http://schemas.microsoft.com/office/drawing/2014/main" id="{B6C8E487-ADDC-4F1B-A30A-BAABB4998F49}"/>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grpSp>
        <p:nvGrpSpPr>
          <p:cNvPr id="40" name="Groupe 39" descr="Carrés d’accentuation : forme ouverte noire foncée, bloc vert ombré et bloc blanc avec espace réservé au texte.">
            <a:extLst>
              <a:ext uri="{FF2B5EF4-FFF2-40B4-BE49-F238E27FC236}">
                <a16:creationId xmlns=""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41" name="Rectangle 40">
              <a:extLst>
                <a:ext uri="{FF2B5EF4-FFF2-40B4-BE49-F238E27FC236}">
                  <a16:creationId xmlns=""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3" name="Rectangle 42">
              <a:extLst>
                <a:ext uri="{FF2B5EF4-FFF2-40B4-BE49-F238E27FC236}">
                  <a16:creationId xmlns=""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6" name="Titre 5">
            <a:extLst>
              <a:ext uri="{FF2B5EF4-FFF2-40B4-BE49-F238E27FC236}">
                <a16:creationId xmlns="" xmlns:a16="http://schemas.microsoft.com/office/drawing/2014/main" id="{7E0E8055-17FA-43CE-9F03-E712F496B7CF}"/>
              </a:ext>
            </a:extLst>
          </p:cNvPr>
          <p:cNvSpPr>
            <a:spLocks noGrp="1"/>
          </p:cNvSpPr>
          <p:nvPr>
            <p:ph type="ctrTitle"/>
          </p:nvPr>
        </p:nvSpPr>
        <p:spPr/>
        <p:txBody>
          <a:bodyPr rtlCol="0"/>
          <a:lstStyle/>
          <a:p>
            <a:pPr rtl="0"/>
            <a:r>
              <a:rPr lang="fr-FR" dirty="0" smtClean="0">
                <a:solidFill>
                  <a:srgbClr val="2F3342"/>
                </a:solidFill>
              </a:rPr>
              <a:t>PROJET DRONE</a:t>
            </a:r>
            <a:endParaRPr lang="fr-FR" dirty="0">
              <a:solidFill>
                <a:srgbClr val="2F3342"/>
              </a:solidFill>
            </a:endParaRPr>
          </a:p>
        </p:txBody>
      </p:sp>
      <p:sp>
        <p:nvSpPr>
          <p:cNvPr id="7" name="Sous-titre 6">
            <a:extLst>
              <a:ext uri="{FF2B5EF4-FFF2-40B4-BE49-F238E27FC236}">
                <a16:creationId xmlns="" xmlns:a16="http://schemas.microsoft.com/office/drawing/2014/main" id="{9935280A-EBD5-4EFA-81A0-313C85F987EC}"/>
              </a:ext>
            </a:extLst>
          </p:cNvPr>
          <p:cNvSpPr>
            <a:spLocks noGrp="1"/>
          </p:cNvSpPr>
          <p:nvPr>
            <p:ph type="subTitle" idx="1"/>
          </p:nvPr>
        </p:nvSpPr>
        <p:spPr/>
        <p:txBody>
          <a:bodyPr rtlCol="0"/>
          <a:lstStyle/>
          <a:p>
            <a:pPr rtl="0"/>
            <a:r>
              <a:rPr lang="fr-FR" dirty="0" smtClean="0">
                <a:solidFill>
                  <a:srgbClr val="2F3342"/>
                </a:solidFill>
              </a:rPr>
              <a:t>GROUPE 7</a:t>
            </a:r>
            <a:endParaRPr lang="fr-FR" dirty="0">
              <a:solidFill>
                <a:srgbClr val="2F3342"/>
              </a:solidFill>
            </a:endParaRP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10</a:t>
            </a:fld>
            <a:endParaRPr lang="fr-FR" noProof="0"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2424" y="1214846"/>
            <a:ext cx="5512842" cy="4373828"/>
          </a:xfrm>
        </p:spPr>
      </p:pic>
      <p:sp>
        <p:nvSpPr>
          <p:cNvPr id="5" name="Espace réservé du texte 4"/>
          <p:cNvSpPr>
            <a:spLocks noGrp="1"/>
          </p:cNvSpPr>
          <p:nvPr>
            <p:ph type="body" sz="half" idx="2"/>
          </p:nvPr>
        </p:nvSpPr>
        <p:spPr>
          <a:xfrm>
            <a:off x="143692" y="1515291"/>
            <a:ext cx="4566994" cy="4676503"/>
          </a:xfrm>
        </p:spPr>
        <p:txBody>
          <a:bodyPr/>
          <a:lstStyle/>
          <a:p>
            <a:r>
              <a:rPr lang="fr-FR" dirty="0" smtClean="0"/>
              <a:t>           C’est </a:t>
            </a:r>
            <a:r>
              <a:rPr lang="fr-FR" dirty="0"/>
              <a:t>un type de diagramme qui présente une manière de penser, </a:t>
            </a:r>
            <a:r>
              <a:rPr lang="fr-FR" dirty="0" smtClean="0"/>
              <a:t>d’agir ,ou </a:t>
            </a:r>
            <a:r>
              <a:rPr lang="fr-FR" dirty="0"/>
              <a:t>de </a:t>
            </a:r>
            <a:r>
              <a:rPr lang="fr-FR" dirty="0" smtClean="0"/>
              <a:t>parler</a:t>
            </a:r>
          </a:p>
          <a:p>
            <a:r>
              <a:rPr lang="fr-FR" dirty="0" smtClean="0"/>
              <a:t>Pour faire un diagramme fast, </a:t>
            </a:r>
            <a:r>
              <a:rPr lang="fr-FR" dirty="0"/>
              <a:t>il faut d’abord créer une liste de toutes les fonctions du produit. Ensuite, il faut organiser ces fonctions selon leurs hiérarchies et leurs valeurs. Enfin, il faut identifier les fonctions principales, les fonctions secondaires et les fonctions contraintes.</a:t>
            </a:r>
          </a:p>
          <a:p>
            <a:endParaRPr lang="fr-FR" dirty="0"/>
          </a:p>
        </p:txBody>
      </p:sp>
      <p:sp>
        <p:nvSpPr>
          <p:cNvPr id="6" name="Titre 5"/>
          <p:cNvSpPr>
            <a:spLocks noGrp="1"/>
          </p:cNvSpPr>
          <p:nvPr>
            <p:ph type="title"/>
          </p:nvPr>
        </p:nvSpPr>
        <p:spPr>
          <a:xfrm>
            <a:off x="714103" y="931817"/>
            <a:ext cx="4101084" cy="979308"/>
          </a:xfrm>
        </p:spPr>
        <p:txBody>
          <a:bodyPr/>
          <a:lstStyle/>
          <a:p>
            <a:r>
              <a:rPr lang="fr-FR" dirty="0" smtClean="0"/>
              <a:t>DIAGRAMME FAST</a:t>
            </a:r>
            <a:br>
              <a:rPr lang="fr-FR" dirty="0" smtClean="0"/>
            </a:br>
            <a:endParaRPr lang="fr-FR" dirty="0"/>
          </a:p>
        </p:txBody>
      </p:sp>
    </p:spTree>
    <p:extLst>
      <p:ext uri="{BB962C8B-B14F-4D97-AF65-F5344CB8AC3E}">
        <p14:creationId xmlns:p14="http://schemas.microsoft.com/office/powerpoint/2010/main" val="320679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11</a:t>
            </a:fld>
            <a:endParaRPr lang="fr-FR" noProof="0" dirty="0"/>
          </a:p>
        </p:txBody>
      </p:sp>
      <p:sp>
        <p:nvSpPr>
          <p:cNvPr id="5" name="Espace réservé du texte 4"/>
          <p:cNvSpPr>
            <a:spLocks noGrp="1"/>
          </p:cNvSpPr>
          <p:nvPr>
            <p:ph type="body" sz="half" idx="2"/>
          </p:nvPr>
        </p:nvSpPr>
        <p:spPr>
          <a:xfrm>
            <a:off x="609601" y="1841863"/>
            <a:ext cx="4101084" cy="4101737"/>
          </a:xfrm>
        </p:spPr>
        <p:txBody>
          <a:bodyPr/>
          <a:lstStyle/>
          <a:p>
            <a:r>
              <a:rPr lang="fr-FR" dirty="0"/>
              <a:t>SADT signifie ; Structured Analysis and Design Technique. C’est un outil graphique associé à une méthode d’analyse descendante modulaire et hiérarchisée (désigné traduit ici par conception. Il permet de représenter un modelé (image de la réalité) du système réel. En ce qui concerne notre drone, il permet de décrire le mode fonctionnement de la fonction principale. </a:t>
            </a:r>
          </a:p>
          <a:p>
            <a:endParaRPr lang="fr-FR" dirty="0"/>
          </a:p>
        </p:txBody>
      </p:sp>
      <p:sp>
        <p:nvSpPr>
          <p:cNvPr id="6" name="Titre 5"/>
          <p:cNvSpPr>
            <a:spLocks noGrp="1"/>
          </p:cNvSpPr>
          <p:nvPr>
            <p:ph type="title"/>
          </p:nvPr>
        </p:nvSpPr>
        <p:spPr>
          <a:xfrm>
            <a:off x="609601" y="1054815"/>
            <a:ext cx="4101084" cy="979308"/>
          </a:xfrm>
        </p:spPr>
        <p:txBody>
          <a:bodyPr/>
          <a:lstStyle/>
          <a:p>
            <a:r>
              <a:rPr lang="fr-FR" dirty="0" smtClean="0"/>
              <a:t>DIAGRAMME SADT</a:t>
            </a:r>
            <a:br>
              <a:rPr lang="fr-FR" dirty="0" smtClean="0"/>
            </a:br>
            <a:endParaRPr lang="fr-FR" dirty="0"/>
          </a:p>
        </p:txBody>
      </p:sp>
      <p:pic>
        <p:nvPicPr>
          <p:cNvPr id="8" name="Espace réservé pour une image  4"/>
          <p:cNvPicPr>
            <a:picLocks noGrp="1" noChangeAspect="1"/>
          </p:cNvPicPr>
          <p:nvPr>
            <p:ph idx="1"/>
          </p:nvPr>
        </p:nvPicPr>
        <p:blipFill>
          <a:blip r:embed="rId2">
            <a:extLst>
              <a:ext uri="{28A0092B-C50C-407E-A947-70E740481C1C}">
                <a14:useLocalDpi xmlns:a14="http://schemas.microsoft.com/office/drawing/2010/main" val="0"/>
              </a:ext>
            </a:extLst>
          </a:blip>
          <a:srcRect l="2550" r="2550"/>
          <a:stretch>
            <a:fillRect/>
          </a:stretch>
        </p:blipFill>
        <p:spPr>
          <a:xfrm>
            <a:off x="6622868" y="738351"/>
            <a:ext cx="5133703" cy="5004822"/>
          </a:xfrm>
        </p:spPr>
      </p:pic>
    </p:spTree>
    <p:extLst>
      <p:ext uri="{BB962C8B-B14F-4D97-AF65-F5344CB8AC3E}">
        <p14:creationId xmlns:p14="http://schemas.microsoft.com/office/powerpoint/2010/main" val="145296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5883" y="-313509"/>
            <a:ext cx="11001597" cy="1502547"/>
          </a:xfrm>
        </p:spPr>
        <p:txBody>
          <a:bodyPr/>
          <a:lstStyle/>
          <a:p>
            <a:r>
              <a:rPr lang="fr-FR" dirty="0"/>
              <a:t>Critères à considérer lors de l’optimisation du bras de drone.</a:t>
            </a:r>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12</a:t>
            </a:fld>
            <a:endParaRPr lang="fr-FR" noProof="0" dirty="0"/>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1034540673"/>
              </p:ext>
            </p:extLst>
          </p:nvPr>
        </p:nvGraphicFramePr>
        <p:xfrm>
          <a:off x="1358537" y="1724297"/>
          <a:ext cx="10190526" cy="3997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322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PROPRIETES DES MATERIAUX</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13</a:t>
            </a:fld>
            <a:endParaRPr lang="fr-FR" noProof="0"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154233536"/>
              </p:ext>
            </p:extLst>
          </p:nvPr>
        </p:nvGraphicFramePr>
        <p:xfrm>
          <a:off x="1018904" y="1084217"/>
          <a:ext cx="10530363" cy="4885508"/>
        </p:xfrm>
        <a:graphic>
          <a:graphicData uri="http://schemas.openxmlformats.org/drawingml/2006/table">
            <a:tbl>
              <a:tblPr firstRow="1" firstCol="1" bandRow="1">
                <a:tableStyleId>{5C22544A-7EE6-4342-B048-85BDC9FD1C3A}</a:tableStyleId>
              </a:tblPr>
              <a:tblGrid>
                <a:gridCol w="2776320"/>
                <a:gridCol w="1236716"/>
                <a:gridCol w="1277420"/>
                <a:gridCol w="1513761"/>
                <a:gridCol w="1605899"/>
                <a:gridCol w="1046979"/>
                <a:gridCol w="1073268"/>
              </a:tblGrid>
              <a:tr h="1395859">
                <a:tc>
                  <a:txBody>
                    <a:bodyPr/>
                    <a:lstStyle/>
                    <a:p>
                      <a:pPr marL="457200" algn="ctr">
                        <a:lnSpc>
                          <a:spcPct val="107000"/>
                        </a:lnSpc>
                        <a:spcAft>
                          <a:spcPts val="0"/>
                        </a:spcAft>
                      </a:pPr>
                      <a:r>
                        <a:rPr lang="fr-FR" sz="1600" kern="0" dirty="0">
                          <a:effectLst/>
                        </a:rPr>
                        <a:t>Matériaux\Propriétés</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gn="ctr">
                        <a:lnSpc>
                          <a:spcPct val="107000"/>
                        </a:lnSpc>
                        <a:spcAft>
                          <a:spcPts val="0"/>
                        </a:spcAft>
                      </a:pPr>
                      <a:r>
                        <a:rPr lang="fr-FR" sz="1400" kern="0" dirty="0">
                          <a:effectLst/>
                        </a:rPr>
                        <a:t>Résistance à la traction</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gn="ctr">
                        <a:lnSpc>
                          <a:spcPct val="107000"/>
                        </a:lnSpc>
                        <a:spcAft>
                          <a:spcPts val="0"/>
                        </a:spcAft>
                      </a:pPr>
                      <a:r>
                        <a:rPr lang="fr-FR" sz="1400" kern="0" dirty="0">
                          <a:effectLst/>
                        </a:rPr>
                        <a:t>Module de Young</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gn="ctr">
                        <a:lnSpc>
                          <a:spcPct val="107000"/>
                        </a:lnSpc>
                        <a:spcAft>
                          <a:spcPts val="0"/>
                        </a:spcAft>
                      </a:pPr>
                      <a:r>
                        <a:rPr lang="fr-FR" sz="1400" kern="0" dirty="0">
                          <a:effectLst/>
                        </a:rPr>
                        <a:t>Dureté</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gn="ctr">
                        <a:lnSpc>
                          <a:spcPct val="107000"/>
                        </a:lnSpc>
                        <a:spcAft>
                          <a:spcPts val="0"/>
                        </a:spcAft>
                      </a:pPr>
                      <a:r>
                        <a:rPr lang="fr-FR" sz="1400" kern="0" dirty="0">
                          <a:effectLst/>
                        </a:rPr>
                        <a:t>Masse Volumique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gn="ctr">
                        <a:lnSpc>
                          <a:spcPct val="107000"/>
                        </a:lnSpc>
                        <a:spcAft>
                          <a:spcPts val="0"/>
                        </a:spcAft>
                      </a:pPr>
                      <a:r>
                        <a:rPr lang="fr-FR" sz="1400" kern="0" dirty="0">
                          <a:effectLst/>
                        </a:rPr>
                        <a:t>Légèreté</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gn="ctr">
                        <a:lnSpc>
                          <a:spcPct val="107000"/>
                        </a:lnSpc>
                        <a:spcAft>
                          <a:spcPts val="0"/>
                        </a:spcAft>
                      </a:pPr>
                      <a:r>
                        <a:rPr lang="fr-FR" sz="1400" kern="0" dirty="0">
                          <a:effectLst/>
                        </a:rPr>
                        <a:t>Rigidité</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r>
              <a:tr h="959654">
                <a:tc>
                  <a:txBody>
                    <a:bodyPr/>
                    <a:lstStyle/>
                    <a:p>
                      <a:pPr marL="457200">
                        <a:lnSpc>
                          <a:spcPct val="107000"/>
                        </a:lnSpc>
                        <a:spcAft>
                          <a:spcPts val="0"/>
                        </a:spcAft>
                      </a:pPr>
                      <a:r>
                        <a:rPr lang="fr-FR" sz="1400" kern="0" dirty="0">
                          <a:effectLst/>
                        </a:rPr>
                        <a:t>Fibre de verre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1-4 </a:t>
                      </a:r>
                      <a:r>
                        <a:rPr lang="fr-FR" sz="1400" kern="0" dirty="0" smtClean="0">
                          <a:effectLst/>
                        </a:rPr>
                        <a:t>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10.1-10.3 </a:t>
                      </a:r>
                      <a:r>
                        <a:rPr lang="fr-FR" sz="1400" kern="0" dirty="0" smtClean="0">
                          <a:effectLst/>
                        </a:rPr>
                        <a:t>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32-35 HV</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1.47-1.49 Kg/m</a:t>
                      </a:r>
                      <a:r>
                        <a:rPr lang="fr-FR" sz="1400" kern="0" baseline="30000" dirty="0">
                          <a:effectLst/>
                        </a:rPr>
                        <a:t>3</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1.5-2.0 g/m</a:t>
                      </a:r>
                      <a:r>
                        <a:rPr lang="fr-FR" sz="1400" kern="0" baseline="30000" dirty="0">
                          <a:effectLst/>
                        </a:rPr>
                        <a:t>3</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30-40 </a:t>
                      </a:r>
                      <a:r>
                        <a:rPr lang="fr-FR" sz="1400" kern="0" dirty="0" smtClean="0">
                          <a:effectLst/>
                        </a:rPr>
                        <a:t>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r>
              <a:tr h="872412">
                <a:tc>
                  <a:txBody>
                    <a:bodyPr/>
                    <a:lstStyle/>
                    <a:p>
                      <a:pPr marL="457200">
                        <a:lnSpc>
                          <a:spcPct val="107000"/>
                        </a:lnSpc>
                        <a:spcAft>
                          <a:spcPts val="0"/>
                        </a:spcAft>
                      </a:pPr>
                      <a:r>
                        <a:rPr lang="fr-FR" sz="1400" kern="0" dirty="0">
                          <a:effectLst/>
                        </a:rPr>
                        <a:t>Fibre de carbone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150-600 </a:t>
                      </a:r>
                      <a:r>
                        <a:rPr lang="fr-FR" sz="1400" kern="0" dirty="0" smtClean="0">
                          <a:effectLst/>
                        </a:rPr>
                        <a:t>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90-100 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66.9-74.1 HV</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1.68-1.72 Kg/m</a:t>
                      </a:r>
                      <a:r>
                        <a:rPr lang="fr-FR" sz="1400" kern="0" baseline="30000" dirty="0">
                          <a:effectLst/>
                        </a:rPr>
                        <a:t>3</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1.6 g/m</a:t>
                      </a:r>
                      <a:r>
                        <a:rPr lang="fr-FR" sz="1400" kern="0" baseline="30000" dirty="0">
                          <a:effectLst/>
                        </a:rPr>
                        <a:t>3</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200-300 </a:t>
                      </a:r>
                      <a:r>
                        <a:rPr lang="fr-FR" sz="1400" kern="0" dirty="0" smtClean="0">
                          <a:effectLst/>
                        </a:rPr>
                        <a:t>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r>
              <a:tr h="872412">
                <a:tc>
                  <a:txBody>
                    <a:bodyPr/>
                    <a:lstStyle/>
                    <a:p>
                      <a:pPr marL="457200">
                        <a:lnSpc>
                          <a:spcPct val="107000"/>
                        </a:lnSpc>
                        <a:spcAft>
                          <a:spcPts val="0"/>
                        </a:spcAft>
                      </a:pPr>
                      <a:r>
                        <a:rPr lang="fr-FR" sz="1400" kern="0" dirty="0">
                          <a:effectLst/>
                        </a:rPr>
                        <a:t>Aluminium</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350-570 MPa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69.5-73 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38-42 HV</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2.66-2.72 Kg/m</a:t>
                      </a:r>
                      <a:r>
                        <a:rPr lang="fr-FR" sz="1400" kern="0" baseline="30000" dirty="0">
                          <a:effectLst/>
                        </a:rPr>
                        <a:t>3</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2.7 g/m</a:t>
                      </a:r>
                      <a:r>
                        <a:rPr lang="fr-FR" sz="1400" kern="0" baseline="30000" dirty="0">
                          <a:effectLst/>
                        </a:rPr>
                        <a:t>3</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70 </a:t>
                      </a:r>
                      <a:r>
                        <a:rPr lang="fr-FR" sz="1400" kern="0" dirty="0" smtClean="0">
                          <a:effectLst/>
                        </a:rPr>
                        <a:t>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r>
              <a:tr h="785171">
                <a:tc>
                  <a:txBody>
                    <a:bodyPr/>
                    <a:lstStyle/>
                    <a:p>
                      <a:pPr marL="457200">
                        <a:lnSpc>
                          <a:spcPct val="107000"/>
                        </a:lnSpc>
                        <a:spcAft>
                          <a:spcPts val="0"/>
                        </a:spcAft>
                      </a:pPr>
                      <a:r>
                        <a:rPr lang="fr-FR" sz="1400" kern="0" dirty="0">
                          <a:effectLst/>
                        </a:rPr>
                        <a:t>Plastique renforcé de fibre de verre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700 MPa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7.58-14.5 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29-48 HV</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1.6-1.67 Kg/m</a:t>
                      </a:r>
                      <a:r>
                        <a:rPr lang="fr-FR" sz="1400" kern="0" baseline="30000" dirty="0">
                          <a:effectLst/>
                        </a:rPr>
                        <a:t>3</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1.7 g/m</a:t>
                      </a:r>
                      <a:r>
                        <a:rPr lang="fr-FR" sz="1400" kern="0" baseline="30000" dirty="0">
                          <a:effectLst/>
                        </a:rPr>
                        <a:t>3</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400" kern="0" dirty="0">
                          <a:effectLst/>
                        </a:rPr>
                        <a:t>12 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r>
            </a:tbl>
          </a:graphicData>
        </a:graphic>
      </p:graphicFrame>
    </p:spTree>
    <p:extLst>
      <p:ext uri="{BB962C8B-B14F-4D97-AF65-F5344CB8AC3E}">
        <p14:creationId xmlns:p14="http://schemas.microsoft.com/office/powerpoint/2010/main" val="1800530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COMPARAISON</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14</a:t>
            </a:fld>
            <a:endParaRPr lang="fr-FR" noProof="0"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3946695995"/>
              </p:ext>
            </p:extLst>
          </p:nvPr>
        </p:nvGraphicFramePr>
        <p:xfrm>
          <a:off x="1123406" y="1189038"/>
          <a:ext cx="10425861" cy="4519432"/>
        </p:xfrm>
        <a:graphic>
          <a:graphicData uri="http://schemas.openxmlformats.org/drawingml/2006/table">
            <a:tbl>
              <a:tblPr firstRow="1" firstCol="1" bandRow="1">
                <a:tableStyleId>{5C22544A-7EE6-4342-B048-85BDC9FD1C3A}</a:tableStyleId>
              </a:tblPr>
              <a:tblGrid>
                <a:gridCol w="2748770"/>
                <a:gridCol w="1224441"/>
                <a:gridCol w="1260654"/>
                <a:gridCol w="1249337"/>
                <a:gridCol w="1843452"/>
                <a:gridCol w="1036589"/>
                <a:gridCol w="1062618"/>
              </a:tblGrid>
              <a:tr h="1606909">
                <a:tc>
                  <a:txBody>
                    <a:bodyPr/>
                    <a:lstStyle/>
                    <a:p>
                      <a:pPr marL="457200" algn="ctr">
                        <a:lnSpc>
                          <a:spcPct val="107000"/>
                        </a:lnSpc>
                        <a:spcAft>
                          <a:spcPts val="0"/>
                        </a:spcAft>
                      </a:pPr>
                      <a:r>
                        <a:rPr lang="fr-FR" sz="1600" kern="0" dirty="0">
                          <a:effectLst/>
                        </a:rPr>
                        <a:t>Matériaux\Propriétés</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gn="ctr">
                        <a:lnSpc>
                          <a:spcPct val="107000"/>
                        </a:lnSpc>
                        <a:spcAft>
                          <a:spcPts val="0"/>
                        </a:spcAft>
                      </a:pPr>
                      <a:r>
                        <a:rPr lang="fr-FR" sz="1400" kern="0" dirty="0">
                          <a:effectLst/>
                        </a:rPr>
                        <a:t>Résistance à la traction</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gn="ctr">
                        <a:lnSpc>
                          <a:spcPct val="107000"/>
                        </a:lnSpc>
                        <a:spcAft>
                          <a:spcPts val="0"/>
                        </a:spcAft>
                      </a:pPr>
                      <a:r>
                        <a:rPr lang="fr-FR" sz="1400" kern="0" dirty="0">
                          <a:effectLst/>
                        </a:rPr>
                        <a:t>Module de Young</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gn="ctr">
                        <a:lnSpc>
                          <a:spcPct val="107000"/>
                        </a:lnSpc>
                        <a:spcAft>
                          <a:spcPts val="0"/>
                        </a:spcAft>
                      </a:pPr>
                      <a:r>
                        <a:rPr lang="fr-FR" sz="1400" kern="0" dirty="0">
                          <a:effectLst/>
                        </a:rPr>
                        <a:t>Dureté</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gn="ctr">
                        <a:lnSpc>
                          <a:spcPct val="107000"/>
                        </a:lnSpc>
                        <a:spcAft>
                          <a:spcPts val="0"/>
                        </a:spcAft>
                      </a:pPr>
                      <a:r>
                        <a:rPr lang="fr-FR" sz="1400" kern="0" dirty="0">
                          <a:effectLst/>
                        </a:rPr>
                        <a:t>Masse Volumique</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gn="ctr">
                        <a:lnSpc>
                          <a:spcPct val="107000"/>
                        </a:lnSpc>
                        <a:spcAft>
                          <a:spcPts val="0"/>
                        </a:spcAft>
                      </a:pPr>
                      <a:r>
                        <a:rPr lang="fr-FR" sz="1400" kern="0" dirty="0">
                          <a:effectLst/>
                        </a:rPr>
                        <a:t>Légèreté</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gn="ctr">
                        <a:lnSpc>
                          <a:spcPct val="107000"/>
                        </a:lnSpc>
                        <a:spcAft>
                          <a:spcPts val="0"/>
                        </a:spcAft>
                      </a:pPr>
                      <a:r>
                        <a:rPr lang="fr-FR" sz="1400" kern="0" dirty="0">
                          <a:effectLst/>
                        </a:rPr>
                        <a:t>Rigidité</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r>
              <a:tr h="803455">
                <a:tc>
                  <a:txBody>
                    <a:bodyPr/>
                    <a:lstStyle/>
                    <a:p>
                      <a:pPr marL="457200">
                        <a:lnSpc>
                          <a:spcPct val="107000"/>
                        </a:lnSpc>
                        <a:spcAft>
                          <a:spcPts val="0"/>
                        </a:spcAft>
                      </a:pPr>
                      <a:r>
                        <a:rPr lang="fr-FR" sz="1400" kern="0" dirty="0">
                          <a:effectLst/>
                        </a:rPr>
                        <a:t>ABS</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25-60 MPa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2.0-2.9 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9-13 HV</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1.02-1.08 Kg/m</a:t>
                      </a:r>
                      <a:r>
                        <a:rPr lang="fr-FR" sz="1400" kern="0" baseline="30000" dirty="0">
                          <a:effectLst/>
                        </a:rPr>
                        <a:t>3</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1.05 g/m</a:t>
                      </a:r>
                      <a:r>
                        <a:rPr lang="fr-FR" sz="1400" kern="0" baseline="30000" dirty="0">
                          <a:effectLst/>
                        </a:rPr>
                        <a:t>3</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2.1 </a:t>
                      </a:r>
                      <a:r>
                        <a:rPr lang="fr-FR" sz="1400" kern="0" dirty="0" smtClean="0">
                          <a:effectLst/>
                        </a:rPr>
                        <a:t>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r>
              <a:tr h="1004318">
                <a:tc>
                  <a:txBody>
                    <a:bodyPr/>
                    <a:lstStyle/>
                    <a:p>
                      <a:pPr marL="457200">
                        <a:lnSpc>
                          <a:spcPct val="107000"/>
                        </a:lnSpc>
                        <a:spcAft>
                          <a:spcPts val="0"/>
                        </a:spcAft>
                      </a:pPr>
                      <a:r>
                        <a:rPr lang="fr-FR" sz="1400" kern="0" dirty="0">
                          <a:effectLst/>
                        </a:rPr>
                        <a:t>Fibre de carbone</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150-600 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20.7-21.4 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38-40 HV</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1.36-1.38 Kg/m</a:t>
                      </a:r>
                      <a:r>
                        <a:rPr lang="fr-FR" sz="1400" kern="0" baseline="30000" dirty="0">
                          <a:effectLst/>
                        </a:rPr>
                        <a:t>3</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1.6 g/m</a:t>
                      </a:r>
                      <a:r>
                        <a:rPr lang="fr-FR" sz="1400" kern="0" baseline="30000" dirty="0">
                          <a:effectLst/>
                        </a:rPr>
                        <a:t>3</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200-300 </a:t>
                      </a:r>
                      <a:r>
                        <a:rPr lang="fr-FR" sz="1400" kern="0" dirty="0" smtClean="0">
                          <a:effectLst/>
                        </a:rPr>
                        <a:t>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r>
              <a:tr h="1104750">
                <a:tc>
                  <a:txBody>
                    <a:bodyPr/>
                    <a:lstStyle/>
                    <a:p>
                      <a:pPr marL="457200">
                        <a:lnSpc>
                          <a:spcPct val="107000"/>
                        </a:lnSpc>
                        <a:spcAft>
                          <a:spcPts val="0"/>
                        </a:spcAft>
                      </a:pPr>
                      <a:r>
                        <a:rPr lang="fr-FR" sz="1400" kern="0" dirty="0">
                          <a:effectLst/>
                        </a:rPr>
                        <a:t>Polyamide (PA66 + 30GF)</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120-200 MPa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5.9-7.36 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36-40 HV</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1.36-1.39 Kg/m</a:t>
                      </a:r>
                      <a:r>
                        <a:rPr lang="fr-FR" sz="1400" kern="0" baseline="30000" dirty="0">
                          <a:effectLst/>
                        </a:rPr>
                        <a:t>3</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1.4-1.5g/m</a:t>
                      </a:r>
                      <a:r>
                        <a:rPr lang="fr-FR" sz="1400" kern="0" baseline="30000" dirty="0">
                          <a:effectLst/>
                        </a:rPr>
                        <a:t>3</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400" kern="0" dirty="0">
                          <a:effectLst/>
                        </a:rPr>
                        <a:t>6 </a:t>
                      </a:r>
                      <a:r>
                        <a:rPr lang="fr-FR" sz="1400" kern="0" dirty="0" smtClean="0">
                          <a:effectLst/>
                        </a:rPr>
                        <a:t>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r>
            </a:tbl>
          </a:graphicData>
        </a:graphic>
      </p:graphicFrame>
    </p:spTree>
    <p:extLst>
      <p:ext uri="{BB962C8B-B14F-4D97-AF65-F5344CB8AC3E}">
        <p14:creationId xmlns:p14="http://schemas.microsoft.com/office/powerpoint/2010/main" val="311252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4519" y="-235131"/>
            <a:ext cx="11002962" cy="1424169"/>
          </a:xfrm>
        </p:spPr>
        <p:txBody>
          <a:bodyPr/>
          <a:lstStyle/>
          <a:p>
            <a:r>
              <a:rPr lang="fr-FR" dirty="0" smtClean="0"/>
              <a:t>LOGICIEL DE CONCEPTION(SOLIDWORKS) ET IMPRIMANTE 3D</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15</a:t>
            </a:fld>
            <a:endParaRPr lang="fr-FR" noProof="0" dirty="0"/>
          </a:p>
        </p:txBody>
      </p:sp>
      <p:pic>
        <p:nvPicPr>
          <p:cNvPr id="6" name="Espace réservé du contenu 5" descr="E:\Nouveau\Bras de drone actuelle.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67889" y="1789610"/>
            <a:ext cx="4773343" cy="3069773"/>
          </a:xfrm>
          <a:prstGeom prst="rect">
            <a:avLst/>
          </a:prstGeom>
          <a:noFill/>
          <a:ln>
            <a:noFill/>
          </a:ln>
        </p:spPr>
      </p:pic>
      <p:pic>
        <p:nvPicPr>
          <p:cNvPr id="7" name="Picture 1"/>
          <p:cNvPicPr/>
          <p:nvPr/>
        </p:nvPicPr>
        <p:blipFill>
          <a:blip r:embed="rId3">
            <a:extLst>
              <a:ext uri="{28A0092B-C50C-407E-A947-70E740481C1C}">
                <a14:useLocalDpi xmlns:a14="http://schemas.microsoft.com/office/drawing/2010/main" val="0"/>
              </a:ext>
            </a:extLst>
          </a:blip>
          <a:srcRect/>
          <a:stretch>
            <a:fillRect/>
          </a:stretch>
        </p:blipFill>
        <p:spPr bwMode="auto">
          <a:xfrm>
            <a:off x="5958840" y="1789610"/>
            <a:ext cx="5209903" cy="3069773"/>
          </a:xfrm>
          <a:prstGeom prst="rect">
            <a:avLst/>
          </a:prstGeom>
          <a:noFill/>
          <a:ln>
            <a:noFill/>
          </a:ln>
        </p:spPr>
      </p:pic>
    </p:spTree>
    <p:extLst>
      <p:ext uri="{BB962C8B-B14F-4D97-AF65-F5344CB8AC3E}">
        <p14:creationId xmlns:p14="http://schemas.microsoft.com/office/powerpoint/2010/main" val="3463530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4519" y="-431074"/>
            <a:ext cx="11002962" cy="1620112"/>
          </a:xfrm>
        </p:spPr>
        <p:txBody>
          <a:bodyPr>
            <a:normAutofit fontScale="90000"/>
          </a:bodyPr>
          <a:lstStyle/>
          <a:p>
            <a:r>
              <a:rPr lang="fr-FR" dirty="0"/>
              <a:t> </a:t>
            </a:r>
            <a:br>
              <a:rPr lang="fr-FR" dirty="0"/>
            </a:br>
            <a:r>
              <a:rPr lang="fr-FR" dirty="0"/>
              <a:t>GRAPHIQUE POUR LE </a:t>
            </a:r>
            <a:r>
              <a:rPr lang="fr-FR" dirty="0" smtClean="0"/>
              <a:t>TEST </a:t>
            </a:r>
            <a:r>
              <a:rPr lang="fr-FR" dirty="0"/>
              <a:t>DU BRAS DE SUBSTITUTION DU DRONE </a:t>
            </a:r>
            <a:br>
              <a:rPr lang="fr-FR" dirty="0"/>
            </a:b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16</a:t>
            </a:fld>
            <a:endParaRPr lang="fr-FR" noProof="0" dirty="0"/>
          </a:p>
        </p:txBody>
      </p:sp>
      <p:pic>
        <p:nvPicPr>
          <p:cNvPr id="6" name="Picture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94519" y="1846247"/>
            <a:ext cx="5356860" cy="3707130"/>
          </a:xfrm>
          <a:prstGeom prst="rect">
            <a:avLst/>
          </a:prstGeom>
        </p:spPr>
      </p:pic>
      <p:pic>
        <p:nvPicPr>
          <p:cNvPr id="7" name="Picture 2"/>
          <p:cNvPicPr/>
          <p:nvPr/>
        </p:nvPicPr>
        <p:blipFill>
          <a:blip r:embed="rId3">
            <a:extLst>
              <a:ext uri="{28A0092B-C50C-407E-A947-70E740481C1C}">
                <a14:useLocalDpi xmlns:a14="http://schemas.microsoft.com/office/drawing/2010/main" val="0"/>
              </a:ext>
            </a:extLst>
          </a:blip>
          <a:stretch>
            <a:fillRect/>
          </a:stretch>
        </p:blipFill>
        <p:spPr>
          <a:xfrm>
            <a:off x="6443868" y="1832179"/>
            <a:ext cx="5105400" cy="3707130"/>
          </a:xfrm>
          <a:prstGeom prst="rect">
            <a:avLst/>
          </a:prstGeom>
        </p:spPr>
      </p:pic>
    </p:spTree>
    <p:extLst>
      <p:ext uri="{BB962C8B-B14F-4D97-AF65-F5344CB8AC3E}">
        <p14:creationId xmlns:p14="http://schemas.microsoft.com/office/powerpoint/2010/main" val="3473722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INTEGRATION EEM</a:t>
            </a:r>
            <a:endParaRPr lang="fr-FR" dirty="0"/>
          </a:p>
        </p:txBody>
      </p:sp>
      <p:sp>
        <p:nvSpPr>
          <p:cNvPr id="3" name="Sous-titre 2"/>
          <p:cNvSpPr>
            <a:spLocks noGrp="1"/>
          </p:cNvSpPr>
          <p:nvPr>
            <p:ph type="subTitle" idx="1"/>
          </p:nvPr>
        </p:nvSpPr>
        <p:spPr/>
        <p:txBody>
          <a:bodyPr/>
          <a:lstStyle/>
          <a:p>
            <a:r>
              <a:rPr lang="fr-FR" dirty="0" smtClean="0"/>
              <a:t>Supervisé </a:t>
            </a:r>
            <a:r>
              <a:rPr lang="fr-FR" dirty="0" smtClean="0"/>
              <a:t>par Mr Paul KOUTEU</a:t>
            </a:r>
            <a:endParaRPr lang="fr-FR" dirty="0"/>
          </a:p>
        </p:txBody>
      </p:sp>
    </p:spTree>
    <p:extLst>
      <p:ext uri="{BB962C8B-B14F-4D97-AF65-F5344CB8AC3E}">
        <p14:creationId xmlns:p14="http://schemas.microsoft.com/office/powerpoint/2010/main" val="2860847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0905" y="0"/>
            <a:ext cx="11002962" cy="1189038"/>
          </a:xfrm>
        </p:spPr>
        <p:txBody>
          <a:bodyPr/>
          <a:lstStyle/>
          <a:p>
            <a:pPr algn="r"/>
            <a:r>
              <a:rPr lang="fr-FR" dirty="0" smtClean="0"/>
              <a:t>IDENTIFICATION ET CLASSIFICATION DES MATERIAUX</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18</a:t>
            </a:fld>
            <a:endParaRPr lang="fr-FR" noProof="0"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1347544315"/>
              </p:ext>
            </p:extLst>
          </p:nvPr>
        </p:nvGraphicFramePr>
        <p:xfrm>
          <a:off x="376518" y="1627089"/>
          <a:ext cx="4961964" cy="4625792"/>
        </p:xfrm>
        <a:graphic>
          <a:graphicData uri="http://schemas.openxmlformats.org/drawingml/2006/table">
            <a:tbl>
              <a:tblPr/>
              <a:tblGrid>
                <a:gridCol w="1653988"/>
                <a:gridCol w="1653988"/>
                <a:gridCol w="1653988"/>
              </a:tblGrid>
              <a:tr h="525658">
                <a:tc>
                  <a:txBody>
                    <a:bodyPr/>
                    <a:lstStyle/>
                    <a:p>
                      <a:pPr algn="just" rtl="0" fontAlgn="t">
                        <a:spcBef>
                          <a:spcPts val="0"/>
                        </a:spcBef>
                        <a:spcAft>
                          <a:spcPts val="0"/>
                        </a:spcAft>
                      </a:pPr>
                      <a:r>
                        <a:rPr lang="fr-FR" sz="1200" b="0" i="0" u="sng" dirty="0">
                          <a:solidFill>
                            <a:srgbClr val="000000"/>
                          </a:solidFill>
                          <a:effectLst/>
                          <a:latin typeface="Times New Roman" panose="02020603050405020304" pitchFamily="18" charset="0"/>
                        </a:rPr>
                        <a:t>FAMILLES DES MATÉRIAUX</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sng" dirty="0">
                          <a:solidFill>
                            <a:srgbClr val="000000"/>
                          </a:solidFill>
                          <a:effectLst/>
                          <a:latin typeface="Times New Roman" panose="02020603050405020304" pitchFamily="18" charset="0"/>
                        </a:rPr>
                        <a:t>TYPES DE MATÉRIAUX</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sng" dirty="0">
                          <a:solidFill>
                            <a:srgbClr val="000000"/>
                          </a:solidFill>
                          <a:effectLst/>
                          <a:latin typeface="Times New Roman" panose="02020603050405020304" pitchFamily="18" charset="0"/>
                        </a:rPr>
                        <a:t>EXEMPLES</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946184">
                <a:tc rowSpan="3">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Métaux </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Métaux ferreux </a:t>
                      </a:r>
                      <a:endParaRPr lang="fr-FR" dirty="0">
                        <a:effectLst/>
                      </a:endParaRPr>
                    </a:p>
                    <a:p>
                      <a:pPr fontAlgn="t"/>
                      <a:r>
                        <a:rPr lang="fr-FR" dirty="0">
                          <a:effectLst/>
                        </a:rPr>
                        <a:t/>
                      </a:r>
                      <a:br>
                        <a:rPr lang="fr-FR" dirty="0">
                          <a:effectLst/>
                        </a:rPr>
                      </a:b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fer</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315395">
                <a:tc vMerge="1">
                  <a:txBody>
                    <a:bodyPr/>
                    <a:lstStyle/>
                    <a:p>
                      <a:endParaRPr lang="fr-FR"/>
                    </a:p>
                  </a:txBody>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Métaux non ferreux</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Cuivre, plomb, zinc</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315395">
                <a:tc vMerge="1">
                  <a:txBody>
                    <a:bodyPr/>
                    <a:lstStyle/>
                    <a:p>
                      <a:endParaRPr lang="fr-FR"/>
                    </a:p>
                  </a:txBody>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Alliages métalliques</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Acer, bronze</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315395">
                <a:tc rowSpan="3">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Matériaux plastique</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thermoplastiques</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sng" dirty="0">
                          <a:solidFill>
                            <a:srgbClr val="000000"/>
                          </a:solidFill>
                          <a:effectLst/>
                          <a:latin typeface="Times New Roman" panose="02020603050405020304" pitchFamily="18" charset="0"/>
                        </a:rPr>
                        <a:t>ABS</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315395">
                <a:tc vMerge="1">
                  <a:txBody>
                    <a:bodyPr/>
                    <a:lstStyle/>
                    <a:p>
                      <a:endParaRPr lang="fr-FR"/>
                    </a:p>
                  </a:txBody>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thermodurcissables</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silicone</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315395">
                <a:tc vMerge="1">
                  <a:txBody>
                    <a:bodyPr/>
                    <a:lstStyle/>
                    <a:p>
                      <a:endParaRPr lang="fr-FR"/>
                    </a:p>
                  </a:txBody>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Elastomère</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caoutchouc</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315395">
                <a:tc rowSpan="2">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Matériaux composites</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Céramiques</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Fibre céramiques</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315395">
                <a:tc vMerge="1">
                  <a:txBody>
                    <a:bodyPr/>
                    <a:lstStyle/>
                    <a:p>
                      <a:endParaRPr lang="fr-FR"/>
                    </a:p>
                  </a:txBody>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Métalliques</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Fibres métalliques</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315395">
                <a:tc rowSpan="3">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Matériaux inorganiques</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Céramiques</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porcelaines</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315395">
                <a:tc vMerge="1">
                  <a:txBody>
                    <a:bodyPr/>
                    <a:lstStyle/>
                    <a:p>
                      <a:endParaRPr lang="fr-FR"/>
                    </a:p>
                  </a:txBody>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Verres</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Verres borosilicate</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315395">
                <a:tc vMerge="1">
                  <a:txBody>
                    <a:bodyPr/>
                    <a:lstStyle/>
                    <a:p>
                      <a:endParaRPr lang="fr-FR"/>
                    </a:p>
                  </a:txBody>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Roches</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200" b="0" i="0" u="none" strike="noStrike" dirty="0">
                          <a:solidFill>
                            <a:srgbClr val="000000"/>
                          </a:solidFill>
                          <a:effectLst/>
                          <a:latin typeface="Times New Roman" panose="02020603050405020304" pitchFamily="18" charset="0"/>
                        </a:rPr>
                        <a:t>calcaire</a:t>
                      </a:r>
                      <a:endParaRPr lang="fr-FR" dirty="0">
                        <a:effectLst/>
                      </a:endParaRPr>
                    </a:p>
                  </a:txBody>
                  <a:tcPr marL="68580" marR="6858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bl>
          </a:graphicData>
        </a:graphic>
      </p:graphicFrame>
      <p:sp>
        <p:nvSpPr>
          <p:cNvPr id="12" name="Rectangle 2"/>
          <p:cNvSpPr>
            <a:spLocks noChangeArrowheads="1"/>
          </p:cNvSpPr>
          <p:nvPr/>
        </p:nvSpPr>
        <p:spPr bwMode="auto">
          <a:xfrm>
            <a:off x="9686997" y="508318"/>
            <a:ext cx="14078997" cy="4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graphicFrame>
        <p:nvGraphicFramePr>
          <p:cNvPr id="13" name="Tableau 12"/>
          <p:cNvGraphicFramePr>
            <a:graphicFrameLocks noGrp="1"/>
          </p:cNvGraphicFramePr>
          <p:nvPr>
            <p:extLst>
              <p:ext uri="{D42A27DB-BD31-4B8C-83A1-F6EECF244321}">
                <p14:modId xmlns:p14="http://schemas.microsoft.com/office/powerpoint/2010/main" val="4035172349"/>
              </p:ext>
            </p:extLst>
          </p:nvPr>
        </p:nvGraphicFramePr>
        <p:xfrm>
          <a:off x="5486399" y="1167841"/>
          <a:ext cx="6414249" cy="5841610"/>
        </p:xfrm>
        <a:graphic>
          <a:graphicData uri="http://schemas.openxmlformats.org/drawingml/2006/table">
            <a:tbl>
              <a:tblPr/>
              <a:tblGrid>
                <a:gridCol w="1525185"/>
                <a:gridCol w="1601444"/>
                <a:gridCol w="1525185"/>
                <a:gridCol w="1762435"/>
              </a:tblGrid>
              <a:tr h="0">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parties du drone</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Matériaux</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Famille des matériaux</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Propriétés des matériaux </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r>
              <a:tr h="748876">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Hélice</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Fibres de carbone</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composites</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Une excellente tenue à la température                  une forte résistance en traction et en compression  </a:t>
                      </a:r>
                      <a:endParaRPr lang="fr-FR" sz="1600" dirty="0">
                        <a:effectLst/>
                      </a:endParaRPr>
                    </a:p>
                    <a:p>
                      <a:pPr fontAlgn="t"/>
                      <a:r>
                        <a:rPr lang="fr-FR" sz="1600" dirty="0">
                          <a:effectLst/>
                        </a:rPr>
                        <a:t/>
                      </a:r>
                      <a:br>
                        <a:rPr lang="fr-FR" sz="1600" dirty="0">
                          <a:effectLst/>
                        </a:rPr>
                      </a:b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252119">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GPS</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Fer</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métal</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Généralement attiré par les aimants</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150510">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Batterie</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Polymère de lithium</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Matériaux minéraux</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La densité est faible</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252119">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Moteur</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Acier magnétique</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Alliage métallique</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Possède des propriétés magnétiques</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252119">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Contrôleur de vol</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Argent</a:t>
                      </a:r>
                      <a:endParaRPr lang="fr-FR" sz="1600" dirty="0">
                        <a:effectLst/>
                      </a:endParaRPr>
                    </a:p>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Aluminium ou cuivre</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Métaux</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Aide à conduire de l’électricité</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444048">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Télécommande</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Plastique</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céramique</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Bonne résistance mécanique</a:t>
                      </a:r>
                      <a:endParaRPr lang="fr-FR" sz="1600" dirty="0">
                        <a:effectLst/>
                      </a:endParaRPr>
                    </a:p>
                    <a:p>
                      <a:pPr fontAlgn="t"/>
                      <a:r>
                        <a:rPr lang="fr-FR" sz="1600" dirty="0">
                          <a:effectLst/>
                        </a:rPr>
                        <a:t/>
                      </a:r>
                      <a:br>
                        <a:rPr lang="fr-FR" sz="1600" dirty="0">
                          <a:effectLst/>
                        </a:rPr>
                      </a:b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150510">
                <a:tc>
                  <a:txBody>
                    <a:bodyPr/>
                    <a:lstStyle/>
                    <a:p>
                      <a:pPr indent="449580"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Bras de châssis</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Fibres de verre</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Matériaux composites</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Une forte densité</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545657">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Pieds de châssis</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ABS</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Polymère styrénique </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Léger</a:t>
                      </a:r>
                      <a:endParaRPr lang="fr-FR" sz="1600" dirty="0">
                        <a:effectLst/>
                      </a:endParaRPr>
                    </a:p>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Bonne résistance au choc</a:t>
                      </a:r>
                      <a:endParaRPr lang="fr-FR" sz="1600" dirty="0">
                        <a:effectLst/>
                      </a:endParaRPr>
                    </a:p>
                    <a:p>
                      <a:pPr fontAlgn="t"/>
                      <a:r>
                        <a:rPr lang="fr-FR" sz="1600" dirty="0">
                          <a:effectLst/>
                        </a:rPr>
                        <a:t/>
                      </a:r>
                      <a:br>
                        <a:rPr lang="fr-FR" sz="1600" dirty="0">
                          <a:effectLst/>
                        </a:rPr>
                      </a:b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150510">
                <a:tc>
                  <a:txBody>
                    <a:bodyPr/>
                    <a:lstStyle/>
                    <a:p>
                      <a:pPr indent="449580"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PDB</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Fibre de nylon</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polymère</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Assez dure et résistant</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150510">
                <a:tc>
                  <a:txBody>
                    <a:bodyPr/>
                    <a:lstStyle/>
                    <a:p>
                      <a:pPr indent="449580"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Fils PDB</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Argent</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Métal non ferreux</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Très bonne malléabilité</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252119">
                <a:tc>
                  <a:txBody>
                    <a:bodyPr/>
                    <a:lstStyle/>
                    <a:p>
                      <a:pPr indent="449580"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Fils d’ESC</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Argent</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Métal non ferreux</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Généralement attire par des aimants</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r h="252119">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Vis</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Acier inoxydable</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Alliage métallique</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c>
                  <a:txBody>
                    <a:bodyPr/>
                    <a:lstStyle/>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Résistant au feu</a:t>
                      </a:r>
                      <a:endParaRPr lang="fr-FR" sz="1600" dirty="0">
                        <a:effectLst/>
                      </a:endParaRPr>
                    </a:p>
                    <a:p>
                      <a:pPr algn="just" rtl="0" fontAlgn="t">
                        <a:spcBef>
                          <a:spcPts val="0"/>
                        </a:spcBef>
                        <a:spcAft>
                          <a:spcPts val="0"/>
                        </a:spcAft>
                      </a:pPr>
                      <a:r>
                        <a:rPr lang="fr-FR" sz="1050" b="0" i="0" u="none" strike="noStrike" dirty="0">
                          <a:solidFill>
                            <a:srgbClr val="000000"/>
                          </a:solidFill>
                          <a:effectLst/>
                          <a:latin typeface="Times New Roman" panose="02020603050405020304" pitchFamily="18" charset="0"/>
                        </a:rPr>
                        <a:t>Résistant à la rouille</a:t>
                      </a:r>
                      <a:endParaRPr lang="fr-FR" sz="1600" dirty="0">
                        <a:effectLst/>
                      </a:endParaRPr>
                    </a:p>
                  </a:txBody>
                  <a:tcPr marL="49508" marR="49508" marT="33005" marB="3300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chemeClr val="bg1"/>
                    </a:solidFill>
                  </a:tcPr>
                </a:tc>
              </a:tr>
            </a:tbl>
          </a:graphicData>
        </a:graphic>
      </p:graphicFrame>
      <p:sp>
        <p:nvSpPr>
          <p:cNvPr id="14" name="Rectangle 3"/>
          <p:cNvSpPr>
            <a:spLocks noChangeArrowheads="1"/>
          </p:cNvSpPr>
          <p:nvPr/>
        </p:nvSpPr>
        <p:spPr bwMode="auto">
          <a:xfrm>
            <a:off x="6029877" y="784590"/>
            <a:ext cx="1279215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Tree>
    <p:extLst>
      <p:ext uri="{BB962C8B-B14F-4D97-AF65-F5344CB8AC3E}">
        <p14:creationId xmlns:p14="http://schemas.microsoft.com/office/powerpoint/2010/main" val="3188365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19</a:t>
            </a:fld>
            <a:endParaRPr lang="fr-FR" noProof="0"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2279607466"/>
              </p:ext>
            </p:extLst>
          </p:nvPr>
        </p:nvGraphicFramePr>
        <p:xfrm>
          <a:off x="5943600" y="285390"/>
          <a:ext cx="6248398" cy="5902050"/>
        </p:xfrm>
        <a:graphic>
          <a:graphicData uri="http://schemas.openxmlformats.org/drawingml/2006/table">
            <a:tbl>
              <a:tblPr/>
              <a:tblGrid>
                <a:gridCol w="839578"/>
                <a:gridCol w="912236"/>
                <a:gridCol w="758850"/>
                <a:gridCol w="912236"/>
                <a:gridCol w="992960"/>
                <a:gridCol w="839578"/>
                <a:gridCol w="992960"/>
              </a:tblGrid>
              <a:tr h="770004">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Propriétés</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Fibres de verre</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Fibres de carbone</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Polyamide</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Plastique (polymère </a:t>
                      </a:r>
                      <a:r>
                        <a:rPr lang="fr-FR" sz="1400" b="0" i="0" u="none" strike="noStrike" dirty="0" smtClean="0">
                          <a:solidFill>
                            <a:srgbClr val="000000"/>
                          </a:solidFill>
                          <a:effectLst/>
                          <a:latin typeface="Times New Roman" panose="02020603050405020304" pitchFamily="18" charset="0"/>
                        </a:rPr>
                        <a:t>Stacy Mique)</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Acier </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Nylon naturel</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r>
              <a:tr h="548841">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Corrosion</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Non corrosif</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Corrosion faible</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Non corrosif</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Non corrosif</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corrosif</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Non corrosif</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r>
              <a:tr h="770004">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Thermique</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Faible conductivité</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Conducteur </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Faible conductivité</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Faible conductivité</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Conducteur (13,4 W/mk)</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Conducteur (0,25 W/mk)</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r>
              <a:tr h="548841">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Electrique</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Faible conductivité</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Conducteur électrique</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Isolant</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isolant</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Faible conductivité</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Non conducteur</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r>
              <a:tr h="548841">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Dureté</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330</a:t>
                      </a:r>
                      <a:endParaRPr lang="fr-FR" sz="2400" dirty="0">
                        <a:effectLst/>
                      </a:endParaRPr>
                    </a:p>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400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0,46 </a:t>
                      </a:r>
                      <a:r>
                        <a:rPr lang="fr-FR" sz="1400" b="0" i="0" u="none" strike="noStrike" dirty="0" smtClean="0">
                          <a:solidFill>
                            <a:srgbClr val="000000"/>
                          </a:solidFill>
                          <a:effectLst/>
                          <a:latin typeface="Times New Roman" panose="02020603050405020304" pitchFamily="18" charset="0"/>
                        </a:rPr>
                        <a:t>GPa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175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150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0,6</a:t>
                      </a:r>
                      <a:endParaRPr lang="fr-FR" sz="2400" dirty="0">
                        <a:effectLst/>
                      </a:endParaRPr>
                    </a:p>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0,7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175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r>
              <a:tr h="548841">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Traction</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260</a:t>
                      </a:r>
                      <a:endParaRPr lang="fr-FR" sz="2400" dirty="0">
                        <a:effectLst/>
                      </a:endParaRPr>
                    </a:p>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280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5407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3000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2000</a:t>
                      </a:r>
                      <a:endParaRPr lang="fr-FR" sz="2400" dirty="0">
                        <a:effectLst/>
                      </a:endParaRPr>
                    </a:p>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2800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1010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85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r>
              <a:tr h="548841">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Flexion</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270</a:t>
                      </a:r>
                      <a:endParaRPr lang="fr-FR" sz="2400" dirty="0">
                        <a:effectLst/>
                      </a:endParaRPr>
                    </a:p>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300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1847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60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2500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185</a:t>
                      </a:r>
                      <a:endParaRPr lang="fr-FR" sz="2400" dirty="0">
                        <a:effectLst/>
                      </a:endParaRPr>
                    </a:p>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355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110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r>
              <a:tr h="548841">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Elasticité</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210</a:t>
                      </a:r>
                      <a:endParaRPr lang="fr-FR" sz="2400" dirty="0">
                        <a:effectLst/>
                      </a:endParaRPr>
                    </a:p>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240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294 </a:t>
                      </a:r>
                      <a:r>
                        <a:rPr lang="fr-FR" sz="1400" b="0" i="0" u="none" strike="noStrike" dirty="0" smtClean="0">
                          <a:solidFill>
                            <a:srgbClr val="000000"/>
                          </a:solidFill>
                          <a:effectLst/>
                          <a:latin typeface="Times New Roman" panose="02020603050405020304" pitchFamily="18" charset="0"/>
                        </a:rPr>
                        <a:t>GPa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3300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1627</a:t>
                      </a:r>
                      <a:endParaRPr lang="fr-FR" sz="2400" dirty="0">
                        <a:effectLst/>
                      </a:endParaRPr>
                    </a:p>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1834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198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3500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r>
              <a:tr h="548841">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Composition</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270</a:t>
                      </a:r>
                      <a:endParaRPr lang="fr-FR" sz="2400" dirty="0">
                        <a:effectLst/>
                      </a:endParaRPr>
                    </a:p>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400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1847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91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70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195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algn="just" rtl="0" fontAlgn="t">
                        <a:spcBef>
                          <a:spcPts val="0"/>
                        </a:spcBef>
                        <a:spcAft>
                          <a:spcPts val="0"/>
                        </a:spcAft>
                      </a:pPr>
                      <a:r>
                        <a:rPr lang="fr-FR" sz="1400" b="0" i="0" u="none" strike="noStrike" dirty="0">
                          <a:solidFill>
                            <a:srgbClr val="000000"/>
                          </a:solidFill>
                          <a:effectLst/>
                          <a:latin typeface="Times New Roman" panose="02020603050405020304" pitchFamily="18" charset="0"/>
                        </a:rPr>
                        <a:t>20 Mpa</a:t>
                      </a:r>
                      <a:endParaRPr lang="fr-FR" sz="2400" dirty="0">
                        <a:effectLst/>
                      </a:endParaRPr>
                    </a:p>
                  </a:txBody>
                  <a:tcPr marL="49545" marR="49545" marT="33030" marB="33030">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r>
            </a:tbl>
          </a:graphicData>
        </a:graphic>
      </p:graphicFrame>
      <p:sp>
        <p:nvSpPr>
          <p:cNvPr id="5" name="Espace réservé du texte 4"/>
          <p:cNvSpPr>
            <a:spLocks noGrp="1"/>
          </p:cNvSpPr>
          <p:nvPr>
            <p:ph type="body" sz="half" idx="2"/>
          </p:nvPr>
        </p:nvSpPr>
        <p:spPr>
          <a:xfrm>
            <a:off x="595884" y="1963857"/>
            <a:ext cx="4101084" cy="3901366"/>
          </a:xfrm>
        </p:spPr>
        <p:txBody>
          <a:bodyPr>
            <a:normAutofit/>
          </a:bodyPr>
          <a:lstStyle/>
          <a:p>
            <a:r>
              <a:rPr lang="fr-FR" u="sng" dirty="0"/>
              <a:t>TEST ET PROPRIÉTÉS</a:t>
            </a:r>
            <a:endParaRPr lang="fr-FR" dirty="0"/>
          </a:p>
          <a:p>
            <a:pPr fontAlgn="base"/>
            <a:r>
              <a:rPr lang="fr-FR" dirty="0"/>
              <a:t>IR</a:t>
            </a:r>
            <a:endParaRPr lang="fr-FR" u="sng" dirty="0"/>
          </a:p>
          <a:p>
            <a:pPr fontAlgn="base"/>
            <a:r>
              <a:rPr lang="fr-FR" dirty="0"/>
              <a:t>DSC</a:t>
            </a:r>
            <a:endParaRPr lang="fr-FR" u="sng" dirty="0"/>
          </a:p>
          <a:p>
            <a:pPr fontAlgn="base"/>
            <a:r>
              <a:rPr lang="fr-FR" dirty="0"/>
              <a:t>DENSITÉ</a:t>
            </a:r>
            <a:endParaRPr lang="fr-FR" u="sng" dirty="0"/>
          </a:p>
          <a:p>
            <a:pPr fontAlgn="base"/>
            <a:r>
              <a:rPr lang="fr-FR" dirty="0"/>
              <a:t>DURETÉ</a:t>
            </a:r>
            <a:endParaRPr lang="fr-FR" u="sng" dirty="0"/>
          </a:p>
          <a:p>
            <a:pPr fontAlgn="base"/>
            <a:r>
              <a:rPr lang="fr-FR" dirty="0"/>
              <a:t>CONDUCTIVITÉ</a:t>
            </a:r>
            <a:endParaRPr lang="fr-FR" u="sng" dirty="0"/>
          </a:p>
          <a:p>
            <a:pPr fontAlgn="base"/>
            <a:r>
              <a:rPr lang="fr-FR" dirty="0"/>
              <a:t>VISUAL TEST</a:t>
            </a:r>
            <a:endParaRPr lang="fr-FR" u="sng" dirty="0"/>
          </a:p>
          <a:p>
            <a:endParaRPr lang="fr-FR" dirty="0"/>
          </a:p>
        </p:txBody>
      </p:sp>
      <p:sp>
        <p:nvSpPr>
          <p:cNvPr id="6" name="Titre 5"/>
          <p:cNvSpPr>
            <a:spLocks noGrp="1"/>
          </p:cNvSpPr>
          <p:nvPr>
            <p:ph type="title"/>
          </p:nvPr>
        </p:nvSpPr>
        <p:spPr>
          <a:xfrm>
            <a:off x="609601" y="821525"/>
            <a:ext cx="4101084" cy="979308"/>
          </a:xfrm>
        </p:spPr>
        <p:txBody>
          <a:bodyPr/>
          <a:lstStyle/>
          <a:p>
            <a:r>
              <a:rPr lang="fr-FR" dirty="0" smtClean="0"/>
              <a:t>TEST ET PROPRIETES DES MATERIAUX</a:t>
            </a:r>
            <a:endParaRPr lang="fr-FR" dirty="0"/>
          </a:p>
        </p:txBody>
      </p:sp>
      <p:sp>
        <p:nvSpPr>
          <p:cNvPr id="8" name="Rectangle 1"/>
          <p:cNvSpPr>
            <a:spLocks noChangeArrowheads="1"/>
          </p:cNvSpPr>
          <p:nvPr/>
        </p:nvSpPr>
        <p:spPr bwMode="auto">
          <a:xfrm>
            <a:off x="-354568" y="0"/>
            <a:ext cx="1254656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0545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image 4" descr="deux bâtiments" title="deux bâtiments">
            <a:extLst>
              <a:ext uri="{FF2B5EF4-FFF2-40B4-BE49-F238E27FC236}">
                <a16:creationId xmlns="" xmlns:a16="http://schemas.microsoft.com/office/drawing/2014/main" id="{59B4175B-2237-4E2B-8940-03CD8C850446}"/>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 xmlns:a16="http://schemas.microsoft.com/office/drawing/2014/main" id="{663F03C3-322B-449C-A477-EA1D99EDC624}"/>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13" name="Rectangle 12" descr="Carré d’arrière-plan blanc">
            <a:extLst>
              <a:ext uri="{FF2B5EF4-FFF2-40B4-BE49-F238E27FC236}">
                <a16:creationId xmlns="" xmlns:a16="http://schemas.microsoft.com/office/drawing/2014/main" id="{AA0E0CBA-1F82-43A8-9DE3-F0F883DB2D26}"/>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7" name="Titre 6">
            <a:extLst>
              <a:ext uri="{FF2B5EF4-FFF2-40B4-BE49-F238E27FC236}">
                <a16:creationId xmlns="" xmlns:a16="http://schemas.microsoft.com/office/drawing/2014/main" id="{D5445F47-6D74-450C-BC16-998D2021AD78}"/>
              </a:ext>
            </a:extLst>
          </p:cNvPr>
          <p:cNvSpPr>
            <a:spLocks noGrp="1"/>
          </p:cNvSpPr>
          <p:nvPr>
            <p:ph type="title"/>
          </p:nvPr>
        </p:nvSpPr>
        <p:spPr/>
        <p:txBody>
          <a:bodyPr rtlCol="0"/>
          <a:lstStyle/>
          <a:p>
            <a:pPr rtl="0"/>
            <a:r>
              <a:rPr lang="fr-FR" dirty="0" smtClean="0"/>
              <a:t>MEMBRES DU GROUPE</a:t>
            </a:r>
            <a:endParaRPr lang="fr-FR" dirty="0"/>
          </a:p>
        </p:txBody>
      </p:sp>
      <p:sp>
        <p:nvSpPr>
          <p:cNvPr id="8" name="Espace réservé du texte 7">
            <a:extLst>
              <a:ext uri="{FF2B5EF4-FFF2-40B4-BE49-F238E27FC236}">
                <a16:creationId xmlns="" xmlns:a16="http://schemas.microsoft.com/office/drawing/2014/main" id="{E79DECD2-B85E-4CB3-BBFB-C64131454B65}"/>
              </a:ext>
            </a:extLst>
          </p:cNvPr>
          <p:cNvSpPr>
            <a:spLocks noGrp="1"/>
          </p:cNvSpPr>
          <p:nvPr>
            <p:ph type="body" sz="half" idx="2"/>
          </p:nvPr>
        </p:nvSpPr>
        <p:spPr>
          <a:xfrm>
            <a:off x="957943" y="2167405"/>
            <a:ext cx="5138057" cy="3776196"/>
          </a:xfrm>
        </p:spPr>
        <p:txBody>
          <a:bodyPr rtlCol="0"/>
          <a:lstStyle/>
          <a:p>
            <a:pPr marL="285750" indent="-285750" rtl="0">
              <a:buFont typeface="Arial" panose="020B0604020202020204" pitchFamily="34" charset="0"/>
              <a:buChar char="•"/>
            </a:pPr>
            <a:r>
              <a:rPr lang="fr-FR" dirty="0" smtClean="0"/>
              <a:t>TSIO TCHIO Yvan Loïc</a:t>
            </a:r>
          </a:p>
          <a:p>
            <a:pPr marL="285750" indent="-285750" rtl="0">
              <a:buFont typeface="Arial" panose="020B0604020202020204" pitchFamily="34" charset="0"/>
              <a:buChar char="•"/>
            </a:pPr>
            <a:r>
              <a:rPr lang="fr-FR" dirty="0" smtClean="0"/>
              <a:t>NGUESSOM TAGNE Nadira irene</a:t>
            </a:r>
          </a:p>
          <a:p>
            <a:pPr marL="285750" indent="-285750" rtl="0">
              <a:buFont typeface="Arial" panose="020B0604020202020204" pitchFamily="34" charset="0"/>
              <a:buChar char="•"/>
            </a:pPr>
            <a:r>
              <a:rPr lang="fr-FR" dirty="0" smtClean="0"/>
              <a:t>NGUEKO KARL Friedrich</a:t>
            </a:r>
          </a:p>
          <a:p>
            <a:pPr marL="285750" indent="-285750" rtl="0">
              <a:buFont typeface="Arial" panose="020B0604020202020204" pitchFamily="34" charset="0"/>
              <a:buChar char="•"/>
            </a:pPr>
            <a:r>
              <a:rPr lang="fr-FR" dirty="0" smtClean="0"/>
              <a:t>MBIEMENI JUIMO Axel</a:t>
            </a:r>
          </a:p>
          <a:p>
            <a:pPr marL="285750" indent="-285750" rtl="0">
              <a:buFont typeface="Arial" panose="020B0604020202020204" pitchFamily="34" charset="0"/>
              <a:buChar char="•"/>
            </a:pPr>
            <a:r>
              <a:rPr lang="fr-FR" dirty="0" smtClean="0"/>
              <a:t>TCHIMOU Moise Landry</a:t>
            </a:r>
          </a:p>
          <a:p>
            <a:pPr marL="285750" indent="-285750" rtl="0">
              <a:buFont typeface="Arial" panose="020B0604020202020204" pitchFamily="34" charset="0"/>
              <a:buChar char="•"/>
            </a:pPr>
            <a:r>
              <a:rPr lang="fr-FR" dirty="0" smtClean="0"/>
              <a:t>NGOUONPE FEZEU Jeffrey</a:t>
            </a:r>
          </a:p>
          <a:p>
            <a:pPr algn="r" rtl="0"/>
            <a:r>
              <a:rPr lang="fr-FR" dirty="0" smtClean="0"/>
              <a:t>                                      </a:t>
            </a:r>
            <a:r>
              <a:rPr lang="fr-FR" dirty="0" smtClean="0"/>
              <a:t>Supervise par M. Barthelemy CHAGO</a:t>
            </a:r>
            <a:r>
              <a:rPr lang="fr-FR" dirty="0" smtClean="0"/>
              <a:t> </a:t>
            </a:r>
            <a:endParaRPr lang="fr-FR" dirty="0"/>
          </a:p>
        </p:txBody>
      </p:sp>
      <p:sp>
        <p:nvSpPr>
          <p:cNvPr id="2" name="Espace réservé du pied de page 1">
            <a:extLst>
              <a:ext uri="{FF2B5EF4-FFF2-40B4-BE49-F238E27FC236}">
                <a16:creationId xmlns="" xmlns:a16="http://schemas.microsoft.com/office/drawing/2014/main" id="{B9BB9BB1-292D-4569-BA74-3E766701DB15}"/>
              </a:ext>
            </a:extLst>
          </p:cNvPr>
          <p:cNvSpPr>
            <a:spLocks noGrp="1"/>
          </p:cNvSpPr>
          <p:nvPr>
            <p:ph type="ftr" sz="quarter" idx="14"/>
          </p:nvPr>
        </p:nvSpPr>
        <p:spPr/>
        <p:txBody>
          <a:bodyPr rtlCol="0"/>
          <a:lstStyle/>
          <a:p>
            <a:pPr rtl="0"/>
            <a:r>
              <a:rPr lang="fr-FR" dirty="0"/>
              <a:t>Ajouter un pied de page</a:t>
            </a:r>
          </a:p>
        </p:txBody>
      </p:sp>
      <p:sp>
        <p:nvSpPr>
          <p:cNvPr id="11" name="Rectangle : Coin rogné 10" descr="Bloc d’accentuation de pied de page">
            <a:extLst>
              <a:ext uri="{FF2B5EF4-FFF2-40B4-BE49-F238E27FC236}">
                <a16:creationId xmlns="" xmlns:a16="http://schemas.microsoft.com/office/drawing/2014/main" id="{85DF53DB-409B-49FA-A52D-E30AD84AED76}"/>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solidFill>
                <a:schemeClr val="bg1"/>
              </a:solidFill>
            </a:endParaRPr>
          </a:p>
        </p:txBody>
      </p:sp>
      <p:sp>
        <p:nvSpPr>
          <p:cNvPr id="4" name="Espace réservé du numéro de diapositive 3">
            <a:extLst>
              <a:ext uri="{FF2B5EF4-FFF2-40B4-BE49-F238E27FC236}">
                <a16:creationId xmlns="" xmlns:a16="http://schemas.microsoft.com/office/drawing/2014/main" id="{5564D90B-FC4E-4781-9E54-536CECF8BA47}"/>
              </a:ext>
            </a:extLst>
          </p:cNvPr>
          <p:cNvSpPr>
            <a:spLocks noGrp="1"/>
          </p:cNvSpPr>
          <p:nvPr>
            <p:ph type="sldNum" sz="quarter" idx="15"/>
          </p:nvPr>
        </p:nvSpPr>
        <p:spPr/>
        <p:txBody>
          <a:bodyPr rtlCol="0"/>
          <a:lstStyle/>
          <a:p>
            <a:pPr rtl="0"/>
            <a:fld id="{8C2E478F-E849-4A8C-AF1F-CBCC78A7CBFA}" type="slidenum">
              <a:rPr lang="fr-FR" smtClean="0"/>
              <a:pPr rtl="0"/>
              <a:t>2</a:t>
            </a:fld>
            <a:endParaRPr lang="fr-FR" dirty="0"/>
          </a:p>
        </p:txBody>
      </p:sp>
    </p:spTree>
    <p:extLst>
      <p:ext uri="{BB962C8B-B14F-4D97-AF65-F5344CB8AC3E}">
        <p14:creationId xmlns:p14="http://schemas.microsoft.com/office/powerpoint/2010/main" val="48532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20</a:t>
            </a:fld>
            <a:endParaRPr lang="fr-FR" noProof="0" dirty="0"/>
          </a:p>
        </p:txBody>
      </p:sp>
      <p:sp>
        <p:nvSpPr>
          <p:cNvPr id="4" name="Espace réservé du contenu 3"/>
          <p:cNvSpPr>
            <a:spLocks noGrp="1"/>
          </p:cNvSpPr>
          <p:nvPr>
            <p:ph idx="1"/>
          </p:nvPr>
        </p:nvSpPr>
        <p:spPr/>
        <p:txBody>
          <a:bodyPr>
            <a:normAutofit/>
          </a:bodyPr>
          <a:lstStyle/>
          <a:p>
            <a:endParaRPr lang="fr-FR" sz="1800" u="sng" dirty="0" smtClean="0"/>
          </a:p>
          <a:p>
            <a:endParaRPr lang="fr-FR" sz="1800" u="sng" dirty="0"/>
          </a:p>
          <a:p>
            <a:r>
              <a:rPr lang="fr-FR" sz="1800" u="sng" dirty="0" smtClean="0"/>
              <a:t>Formes;</a:t>
            </a:r>
          </a:p>
          <a:p>
            <a:pPr marL="0" indent="0">
              <a:buNone/>
            </a:pPr>
            <a:endParaRPr lang="fr-FR" sz="1800" u="sng" dirty="0"/>
          </a:p>
        </p:txBody>
      </p:sp>
      <p:sp>
        <p:nvSpPr>
          <p:cNvPr id="5" name="Espace réservé du texte 4"/>
          <p:cNvSpPr>
            <a:spLocks noGrp="1"/>
          </p:cNvSpPr>
          <p:nvPr>
            <p:ph type="body" sz="half" idx="2"/>
          </p:nvPr>
        </p:nvSpPr>
        <p:spPr>
          <a:xfrm>
            <a:off x="609601" y="2172383"/>
            <a:ext cx="4101084" cy="3771218"/>
          </a:xfrm>
        </p:spPr>
        <p:txBody>
          <a:bodyPr>
            <a:normAutofit fontScale="85000" lnSpcReduction="10000"/>
          </a:bodyPr>
          <a:lstStyle/>
          <a:p>
            <a:pPr fontAlgn="base"/>
            <a:r>
              <a:rPr lang="fr-FR" u="sng" dirty="0"/>
              <a:t>Sources ;</a:t>
            </a:r>
          </a:p>
          <a:p>
            <a:r>
              <a:rPr lang="fr-FR" dirty="0"/>
              <a:t>La source principale d’alimentation du drone c’est la batterie LIPO. Cette batterie alimente le contrôleur de vol qui redistribue cette énergie au reste des composants du drone connecté à lui, sa source d’énergie est donc secondaire. Lorsqu’elle décharge, elle exige d’être chargée avec l’énergie électrique.</a:t>
            </a:r>
          </a:p>
          <a:p>
            <a:pPr fontAlgn="base"/>
            <a:r>
              <a:rPr lang="fr-FR" dirty="0"/>
              <a:t>D’une batterie</a:t>
            </a:r>
          </a:p>
          <a:p>
            <a:pPr fontAlgn="base"/>
            <a:r>
              <a:rPr lang="fr-FR" dirty="0"/>
              <a:t>Du gaz</a:t>
            </a:r>
          </a:p>
          <a:p>
            <a:pPr fontAlgn="base"/>
            <a:r>
              <a:rPr lang="fr-FR" dirty="0"/>
              <a:t>Du soleil à l’aide d’une plaque solaire.</a:t>
            </a:r>
          </a:p>
          <a:p>
            <a:endParaRPr lang="fr-FR" dirty="0"/>
          </a:p>
        </p:txBody>
      </p:sp>
      <p:sp>
        <p:nvSpPr>
          <p:cNvPr id="6" name="Titre 5"/>
          <p:cNvSpPr>
            <a:spLocks noGrp="1"/>
          </p:cNvSpPr>
          <p:nvPr>
            <p:ph type="title"/>
          </p:nvPr>
        </p:nvSpPr>
        <p:spPr>
          <a:xfrm>
            <a:off x="609601" y="1193074"/>
            <a:ext cx="4101084" cy="979308"/>
          </a:xfrm>
        </p:spPr>
        <p:txBody>
          <a:bodyPr>
            <a:normAutofit fontScale="90000"/>
          </a:bodyPr>
          <a:lstStyle/>
          <a:p>
            <a:r>
              <a:rPr lang="fr-FR" dirty="0" smtClean="0"/>
              <a:t>SOURCES ET FORMES DENERGIES DANS LE DRONE </a:t>
            </a:r>
            <a:endParaRPr lang="fr-FR" dirty="0"/>
          </a:p>
        </p:txBody>
      </p:sp>
      <p:graphicFrame>
        <p:nvGraphicFramePr>
          <p:cNvPr id="8" name="Diagramme 7"/>
          <p:cNvGraphicFramePr/>
          <p:nvPr>
            <p:extLst>
              <p:ext uri="{D42A27DB-BD31-4B8C-83A1-F6EECF244321}">
                <p14:modId xmlns:p14="http://schemas.microsoft.com/office/powerpoint/2010/main" val="2516201835"/>
              </p:ext>
            </p:extLst>
          </p:nvPr>
        </p:nvGraphicFramePr>
        <p:xfrm>
          <a:off x="6186351" y="1963783"/>
          <a:ext cx="5434149" cy="3692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483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 processus des chaines de conversion d'énergies</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21</a:t>
            </a:fld>
            <a:endParaRPr lang="fr-FR" noProof="0" dirty="0"/>
          </a:p>
        </p:txBody>
      </p:sp>
      <p:sp>
        <p:nvSpPr>
          <p:cNvPr id="5" name="Espace réservé du contenu 4"/>
          <p:cNvSpPr>
            <a:spLocks noGrp="1"/>
          </p:cNvSpPr>
          <p:nvPr>
            <p:ph idx="1"/>
          </p:nvPr>
        </p:nvSpPr>
        <p:spPr>
          <a:xfrm>
            <a:off x="609600" y="1189038"/>
            <a:ext cx="10939668" cy="4834129"/>
          </a:xfrm>
        </p:spPr>
        <p:txBody>
          <a:bodyPr>
            <a:normAutofit/>
          </a:bodyPr>
          <a:lstStyle/>
          <a:p>
            <a:pPr>
              <a:lnSpc>
                <a:spcPct val="150000"/>
              </a:lnSpc>
            </a:pPr>
            <a:r>
              <a:rPr lang="en-GB" sz="1600" dirty="0">
                <a:latin typeface="Rockwell" panose="02060603020205020403" pitchFamily="18" charset="0"/>
              </a:rPr>
              <a:t>Ici l’energie electrochimique stockee dans la batterie du drone est transformer en energie electrique DC. Cette energie electrique est transformer en energie de rotation mecanique qui le transmet a helice et qui fera decoler le drone.</a:t>
            </a:r>
          </a:p>
          <a:p>
            <a:pPr>
              <a:lnSpc>
                <a:spcPct val="150000"/>
              </a:lnSpc>
            </a:pPr>
            <a:r>
              <a:rPr lang="en-GB" sz="1600" dirty="0">
                <a:latin typeface="Rockwell" panose="02060603020205020403" pitchFamily="18" charset="0"/>
              </a:rPr>
              <a:t>L’energie electrique recu per le controleur de vol alimente le GPS sous forms energies electromagnetique qui alimente LED qui est converti en energie lumineuse qui alimente le butzer qui est converti sous forme d’energie </a:t>
            </a:r>
            <a:r>
              <a:rPr lang="en-GB" sz="1600" dirty="0" smtClean="0">
                <a:latin typeface="Rockwell" panose="02060603020205020403" pitchFamily="18" charset="0"/>
              </a:rPr>
              <a:t>sonore</a:t>
            </a:r>
          </a:p>
          <a:p>
            <a:pPr>
              <a:lnSpc>
                <a:spcPct val="150000"/>
              </a:lnSpc>
            </a:pPr>
            <a:endParaRPr lang="en-GB" sz="1600" dirty="0">
              <a:latin typeface="Rockwell" panose="02060603020205020403" pitchFamily="18" charset="0"/>
            </a:endParaRPr>
          </a:p>
          <a:p>
            <a:endParaRPr lang="fr-FR" dirty="0"/>
          </a:p>
        </p:txBody>
      </p:sp>
      <p:grpSp>
        <p:nvGrpSpPr>
          <p:cNvPr id="6" name="Zone de dessin 20"/>
          <p:cNvGrpSpPr/>
          <p:nvPr/>
        </p:nvGrpSpPr>
        <p:grpSpPr>
          <a:xfrm>
            <a:off x="2286001" y="3317966"/>
            <a:ext cx="9141654" cy="3291839"/>
            <a:chOff x="0" y="0"/>
            <a:chExt cx="6497955" cy="4950460"/>
          </a:xfrm>
        </p:grpSpPr>
        <p:sp>
          <p:nvSpPr>
            <p:cNvPr id="7" name="Rectangle 6"/>
            <p:cNvSpPr/>
            <p:nvPr/>
          </p:nvSpPr>
          <p:spPr>
            <a:xfrm>
              <a:off x="0" y="0"/>
              <a:ext cx="6497955" cy="4950460"/>
            </a:xfrm>
            <a:prstGeom prst="rect">
              <a:avLst/>
            </a:prstGeom>
          </p:spPr>
        </p:sp>
        <p:sp>
          <p:nvSpPr>
            <p:cNvPr id="8" name="Ellipse 7"/>
            <p:cNvSpPr/>
            <p:nvPr/>
          </p:nvSpPr>
          <p:spPr>
            <a:xfrm>
              <a:off x="1" y="2714016"/>
              <a:ext cx="972770" cy="6322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dirty="0">
                  <a:solidFill>
                    <a:srgbClr val="000000"/>
                  </a:solidFill>
                  <a:effectLst/>
                  <a:ea typeface="Calibri" panose="020F0502020204030204" pitchFamily="34" charset="0"/>
                  <a:cs typeface="Times New Roman" panose="02020603050405020304" pitchFamily="18" charset="0"/>
                </a:rPr>
                <a:t>B</a:t>
              </a:r>
              <a:r>
                <a:rPr lang="en-GB" sz="1100" dirty="0">
                  <a:solidFill>
                    <a:srgbClr val="000000"/>
                  </a:solidFill>
                  <a:effectLst/>
                  <a:ea typeface="Calibri" panose="020F0502020204030204" pitchFamily="34" charset="0"/>
                  <a:cs typeface="Times New Roman" panose="02020603050405020304" pitchFamily="18" charset="0"/>
                </a:rPr>
                <a:t>atterie</a:t>
              </a:r>
              <a:endParaRPr lang="fr-FR" sz="1100" dirty="0">
                <a:effectLst/>
                <a:ea typeface="Calibri" panose="020F0502020204030204" pitchFamily="34" charset="0"/>
                <a:cs typeface="Times New Roman" panose="02020603050405020304" pitchFamily="18" charset="0"/>
              </a:endParaRPr>
            </a:p>
          </p:txBody>
        </p:sp>
        <p:cxnSp>
          <p:nvCxnSpPr>
            <p:cNvPr id="9" name="Connecteur droit avec flèche 8"/>
            <p:cNvCxnSpPr/>
            <p:nvPr/>
          </p:nvCxnSpPr>
          <p:spPr>
            <a:xfrm flipV="1">
              <a:off x="992152" y="3035029"/>
              <a:ext cx="612912" cy="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707419" y="2762345"/>
              <a:ext cx="870408" cy="5252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PDB</a:t>
              </a:r>
              <a:endParaRPr lang="fr-FR" sz="1100" dirty="0">
                <a:effectLst/>
                <a:ea typeface="Calibri" panose="020F0502020204030204" pitchFamily="34" charset="0"/>
                <a:cs typeface="Times New Roman" panose="02020603050405020304" pitchFamily="18" charset="0"/>
              </a:endParaRPr>
            </a:p>
          </p:txBody>
        </p:sp>
        <p:cxnSp>
          <p:nvCxnSpPr>
            <p:cNvPr id="11" name="Connecteur droit avec flèche 10"/>
            <p:cNvCxnSpPr/>
            <p:nvPr/>
          </p:nvCxnSpPr>
          <p:spPr>
            <a:xfrm flipV="1">
              <a:off x="2597228" y="3025301"/>
              <a:ext cx="700331" cy="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lipse 11"/>
            <p:cNvSpPr/>
            <p:nvPr/>
          </p:nvSpPr>
          <p:spPr>
            <a:xfrm>
              <a:off x="3406747" y="2832213"/>
              <a:ext cx="1106886" cy="48454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Moteur</a:t>
              </a:r>
              <a:endParaRPr lang="fr-FR" sz="1100" dirty="0">
                <a:effectLst/>
                <a:ea typeface="Calibri" panose="020F0502020204030204" pitchFamily="34" charset="0"/>
                <a:cs typeface="Times New Roman" panose="02020603050405020304" pitchFamily="18" charset="0"/>
              </a:endParaRPr>
            </a:p>
          </p:txBody>
        </p:sp>
        <p:cxnSp>
          <p:nvCxnSpPr>
            <p:cNvPr id="13" name="Connecteur droit avec flèche 12"/>
            <p:cNvCxnSpPr/>
            <p:nvPr/>
          </p:nvCxnSpPr>
          <p:spPr>
            <a:xfrm flipV="1">
              <a:off x="4542816" y="3025301"/>
              <a:ext cx="719760" cy="19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5252545" y="2733471"/>
              <a:ext cx="1216227" cy="58366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Helices</a:t>
              </a:r>
              <a:endParaRPr lang="fr-FR" sz="1100" dirty="0">
                <a:effectLst/>
                <a:ea typeface="Calibri" panose="020F0502020204030204" pitchFamily="34" charset="0"/>
                <a:cs typeface="Times New Roman" panose="02020603050405020304" pitchFamily="18" charset="0"/>
              </a:endParaRPr>
            </a:p>
          </p:txBody>
        </p:sp>
        <p:cxnSp>
          <p:nvCxnSpPr>
            <p:cNvPr id="15" name="Connecteur droit avec flèche 14"/>
            <p:cNvCxnSpPr/>
            <p:nvPr/>
          </p:nvCxnSpPr>
          <p:spPr>
            <a:xfrm flipV="1">
              <a:off x="2071952" y="2023353"/>
              <a:ext cx="0" cy="729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488301" y="1381327"/>
              <a:ext cx="1177078" cy="6225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dirty="0">
                  <a:solidFill>
                    <a:srgbClr val="000000"/>
                  </a:solidFill>
                  <a:effectLst/>
                  <a:ea typeface="Calibri" panose="020F0502020204030204" pitchFamily="34" charset="0"/>
                  <a:cs typeface="Times New Roman" panose="02020603050405020304" pitchFamily="18" charset="0"/>
                </a:rPr>
                <a:t>Contrôleur de vol</a:t>
              </a:r>
              <a:endParaRPr lang="fr-FR" sz="1100" dirty="0">
                <a:effectLst/>
                <a:ea typeface="Calibri" panose="020F0502020204030204" pitchFamily="34" charset="0"/>
                <a:cs typeface="Times New Roman" panose="02020603050405020304" pitchFamily="18" charset="0"/>
              </a:endParaRPr>
            </a:p>
          </p:txBody>
        </p:sp>
        <p:cxnSp>
          <p:nvCxnSpPr>
            <p:cNvPr id="17" name="Connecteur droit avec flèche 16"/>
            <p:cNvCxnSpPr/>
            <p:nvPr/>
          </p:nvCxnSpPr>
          <p:spPr>
            <a:xfrm flipV="1">
              <a:off x="2295685" y="836578"/>
              <a:ext cx="856076" cy="535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H="1" flipV="1">
              <a:off x="1177046" y="797667"/>
              <a:ext cx="583660" cy="593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a:off x="671340" y="369651"/>
              <a:ext cx="875360" cy="3988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dirty="0">
                  <a:solidFill>
                    <a:srgbClr val="000000"/>
                  </a:solidFill>
                  <a:effectLst/>
                  <a:ea typeface="Calibri" panose="020F0502020204030204" pitchFamily="34" charset="0"/>
                  <a:cs typeface="Times New Roman" panose="02020603050405020304" pitchFamily="18" charset="0"/>
                </a:rPr>
                <a:t>LED</a:t>
              </a:r>
              <a:endParaRPr lang="fr-FR" sz="1100" dirty="0">
                <a:effectLst/>
                <a:ea typeface="Calibri" panose="020F0502020204030204" pitchFamily="34" charset="0"/>
                <a:cs typeface="Times New Roman" panose="02020603050405020304" pitchFamily="18" charset="0"/>
              </a:endParaRPr>
            </a:p>
          </p:txBody>
        </p:sp>
        <p:sp>
          <p:nvSpPr>
            <p:cNvPr id="20" name="Ellipse 19"/>
            <p:cNvSpPr/>
            <p:nvPr/>
          </p:nvSpPr>
          <p:spPr>
            <a:xfrm>
              <a:off x="2811239" y="418289"/>
              <a:ext cx="787995" cy="3988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dirty="0">
                  <a:solidFill>
                    <a:srgbClr val="000000"/>
                  </a:solidFill>
                  <a:effectLst/>
                  <a:ea typeface="Calibri" panose="020F0502020204030204" pitchFamily="34" charset="0"/>
                  <a:cs typeface="Times New Roman" panose="02020603050405020304" pitchFamily="18" charset="0"/>
                </a:rPr>
                <a:t>GPS</a:t>
              </a:r>
              <a:endParaRPr lang="fr-FR" sz="1100" dirty="0">
                <a:effectLst/>
                <a:ea typeface="Calibri" panose="020F0502020204030204" pitchFamily="34" charset="0"/>
                <a:cs typeface="Times New Roman" panose="02020603050405020304" pitchFamily="18" charset="0"/>
              </a:endParaRPr>
            </a:p>
          </p:txBody>
        </p:sp>
        <p:sp>
          <p:nvSpPr>
            <p:cNvPr id="21" name="Rectangle 20"/>
            <p:cNvSpPr/>
            <p:nvPr/>
          </p:nvSpPr>
          <p:spPr>
            <a:xfrm>
              <a:off x="2879288" y="1060314"/>
              <a:ext cx="1449466" cy="3112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Energies electrique</a:t>
              </a:r>
              <a:endParaRPr lang="fr-FR" sz="1100" dirty="0">
                <a:effectLst/>
                <a:ea typeface="Calibri" panose="020F0502020204030204" pitchFamily="34" charset="0"/>
                <a:cs typeface="Times New Roman" panose="02020603050405020304" pitchFamily="18" charset="0"/>
              </a:endParaRPr>
            </a:p>
          </p:txBody>
        </p:sp>
        <p:sp>
          <p:nvSpPr>
            <p:cNvPr id="22" name="Rectangle 21"/>
            <p:cNvSpPr/>
            <p:nvPr/>
          </p:nvSpPr>
          <p:spPr>
            <a:xfrm>
              <a:off x="97276" y="1079769"/>
              <a:ext cx="1332659" cy="4085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Energies electrique</a:t>
              </a:r>
              <a:endParaRPr lang="fr-FR" sz="1100" dirty="0">
                <a:effectLst/>
                <a:ea typeface="Calibri" panose="020F0502020204030204" pitchFamily="34" charset="0"/>
                <a:cs typeface="Times New Roman" panose="02020603050405020304" pitchFamily="18" charset="0"/>
              </a:endParaRPr>
            </a:p>
          </p:txBody>
        </p:sp>
        <p:sp>
          <p:nvSpPr>
            <p:cNvPr id="23" name="Rectangle 22"/>
            <p:cNvSpPr/>
            <p:nvPr/>
          </p:nvSpPr>
          <p:spPr>
            <a:xfrm>
              <a:off x="2538820" y="107012"/>
              <a:ext cx="1828899" cy="2821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Energies electromagnetique</a:t>
              </a:r>
              <a:endParaRPr lang="fr-FR" sz="1100" dirty="0">
                <a:effectLst/>
                <a:ea typeface="Calibri" panose="020F0502020204030204" pitchFamily="34" charset="0"/>
                <a:cs typeface="Times New Roman" panose="02020603050405020304" pitchFamily="18" charset="0"/>
              </a:endParaRPr>
            </a:p>
          </p:txBody>
        </p:sp>
        <p:sp>
          <p:nvSpPr>
            <p:cNvPr id="24" name="Rectangle 23"/>
            <p:cNvSpPr/>
            <p:nvPr/>
          </p:nvSpPr>
          <p:spPr>
            <a:xfrm>
              <a:off x="301556" y="58319"/>
              <a:ext cx="1585610" cy="3015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Energies lumineuse</a:t>
              </a:r>
              <a:endParaRPr lang="fr-FR" sz="1100" dirty="0">
                <a:effectLst/>
                <a:ea typeface="Calibri" panose="020F0502020204030204" pitchFamily="34" charset="0"/>
                <a:cs typeface="Times New Roman" panose="02020603050405020304" pitchFamily="18" charset="0"/>
              </a:endParaRPr>
            </a:p>
          </p:txBody>
        </p:sp>
        <p:sp>
          <p:nvSpPr>
            <p:cNvPr id="25" name="Rectangle 24"/>
            <p:cNvSpPr/>
            <p:nvPr/>
          </p:nvSpPr>
          <p:spPr>
            <a:xfrm>
              <a:off x="1177046" y="2188480"/>
              <a:ext cx="865762" cy="2918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Energies </a:t>
              </a:r>
              <a:endParaRPr lang="fr-FR" sz="1100" dirty="0">
                <a:effectLst/>
                <a:ea typeface="Calibri" panose="020F0502020204030204" pitchFamily="34" charset="0"/>
                <a:cs typeface="Times New Roman" panose="02020603050405020304" pitchFamily="18" charset="0"/>
              </a:endParaRPr>
            </a:p>
          </p:txBody>
        </p:sp>
        <p:sp>
          <p:nvSpPr>
            <p:cNvPr id="26" name="Rectangle 25"/>
            <p:cNvSpPr/>
            <p:nvPr/>
          </p:nvSpPr>
          <p:spPr>
            <a:xfrm>
              <a:off x="2103930" y="2196295"/>
              <a:ext cx="1019596" cy="2994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Electrique</a:t>
              </a:r>
              <a:endParaRPr lang="fr-FR" sz="1100" dirty="0">
                <a:effectLst/>
                <a:ea typeface="Calibri" panose="020F0502020204030204" pitchFamily="34" charset="0"/>
                <a:cs typeface="Times New Roman" panose="02020603050405020304" pitchFamily="18" charset="0"/>
              </a:endParaRPr>
            </a:p>
          </p:txBody>
        </p:sp>
        <p:sp>
          <p:nvSpPr>
            <p:cNvPr id="27" name="Rectangle 26"/>
            <p:cNvSpPr/>
            <p:nvPr/>
          </p:nvSpPr>
          <p:spPr>
            <a:xfrm>
              <a:off x="992152" y="2732861"/>
              <a:ext cx="666715" cy="251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Energies</a:t>
              </a:r>
              <a:endParaRPr lang="fr-FR" sz="1100" dirty="0">
                <a:effectLst/>
                <a:ea typeface="Calibri" panose="020F0502020204030204" pitchFamily="34" charset="0"/>
                <a:cs typeface="Times New Roman" panose="02020603050405020304" pitchFamily="18" charset="0"/>
              </a:endParaRPr>
            </a:p>
          </p:txBody>
        </p:sp>
        <p:sp>
          <p:nvSpPr>
            <p:cNvPr id="28" name="Rectangle 27"/>
            <p:cNvSpPr/>
            <p:nvPr/>
          </p:nvSpPr>
          <p:spPr>
            <a:xfrm>
              <a:off x="954861" y="3130916"/>
              <a:ext cx="720190" cy="4619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29" name="Rectangle 28"/>
            <p:cNvSpPr/>
            <p:nvPr/>
          </p:nvSpPr>
          <p:spPr>
            <a:xfrm>
              <a:off x="882032" y="3236814"/>
              <a:ext cx="793020" cy="338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dirty="0">
                  <a:solidFill>
                    <a:srgbClr val="000000"/>
                  </a:solidFill>
                  <a:effectLst/>
                  <a:ea typeface="Calibri" panose="020F0502020204030204" pitchFamily="34" charset="0"/>
                  <a:cs typeface="Times New Roman" panose="02020603050405020304" pitchFamily="18" charset="0"/>
                </a:rPr>
                <a:t>Electrique</a:t>
              </a:r>
              <a:endParaRPr lang="fr-FR" sz="1100" dirty="0">
                <a:effectLst/>
                <a:ea typeface="Calibri" panose="020F0502020204030204" pitchFamily="34" charset="0"/>
                <a:cs typeface="Times New Roman" panose="02020603050405020304" pitchFamily="18" charset="0"/>
              </a:endParaRPr>
            </a:p>
          </p:txBody>
        </p:sp>
        <p:sp>
          <p:nvSpPr>
            <p:cNvPr id="30" name="Rectangle 29"/>
            <p:cNvSpPr/>
            <p:nvPr/>
          </p:nvSpPr>
          <p:spPr>
            <a:xfrm>
              <a:off x="2597228" y="3090868"/>
              <a:ext cx="781829" cy="388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Electrique</a:t>
              </a:r>
              <a:endParaRPr lang="fr-FR" sz="1100" dirty="0">
                <a:effectLst/>
                <a:ea typeface="Calibri" panose="020F0502020204030204" pitchFamily="34" charset="0"/>
                <a:cs typeface="Times New Roman" panose="02020603050405020304" pitchFamily="18" charset="0"/>
              </a:endParaRPr>
            </a:p>
          </p:txBody>
        </p:sp>
        <p:sp>
          <p:nvSpPr>
            <p:cNvPr id="31" name="Rectangle 30"/>
            <p:cNvSpPr/>
            <p:nvPr/>
          </p:nvSpPr>
          <p:spPr>
            <a:xfrm>
              <a:off x="2657287" y="2686556"/>
              <a:ext cx="733276" cy="2832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Energies</a:t>
              </a:r>
              <a:endParaRPr lang="fr-FR" sz="1100" dirty="0">
                <a:effectLst/>
                <a:ea typeface="Calibri" panose="020F0502020204030204" pitchFamily="34" charset="0"/>
                <a:cs typeface="Times New Roman" panose="02020603050405020304" pitchFamily="18" charset="0"/>
              </a:endParaRPr>
            </a:p>
          </p:txBody>
        </p:sp>
        <p:sp>
          <p:nvSpPr>
            <p:cNvPr id="32" name="Rectangle 31"/>
            <p:cNvSpPr/>
            <p:nvPr/>
          </p:nvSpPr>
          <p:spPr>
            <a:xfrm>
              <a:off x="4423846" y="2605231"/>
              <a:ext cx="863006" cy="34027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Energies de</a:t>
              </a:r>
              <a:endParaRPr lang="fr-FR" sz="1100" dirty="0">
                <a:effectLst/>
                <a:ea typeface="Calibri" panose="020F0502020204030204" pitchFamily="34" charset="0"/>
                <a:cs typeface="Times New Roman" panose="02020603050405020304" pitchFamily="18" charset="0"/>
              </a:endParaRPr>
            </a:p>
          </p:txBody>
        </p:sp>
        <p:sp>
          <p:nvSpPr>
            <p:cNvPr id="33" name="Rectangle 32"/>
            <p:cNvSpPr/>
            <p:nvPr/>
          </p:nvSpPr>
          <p:spPr>
            <a:xfrm>
              <a:off x="4531540" y="3107341"/>
              <a:ext cx="712100" cy="338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Rotation</a:t>
              </a:r>
              <a:endParaRPr lang="fr-FR" sz="1100" dirty="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48867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104503"/>
            <a:ext cx="11002962" cy="1189038"/>
          </a:xfrm>
        </p:spPr>
        <p:txBody>
          <a:bodyPr/>
          <a:lstStyle/>
          <a:p>
            <a:r>
              <a:rPr lang="fr-FR" dirty="0" smtClean="0"/>
              <a:t>PUISSANCE ET RENDEMENT</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22</a:t>
            </a:fld>
            <a:endParaRPr lang="fr-FR" noProof="0" dirty="0"/>
          </a:p>
        </p:txBody>
      </p:sp>
      <p:sp>
        <p:nvSpPr>
          <p:cNvPr id="5" name="Espace réservé du contenu 4"/>
          <p:cNvSpPr>
            <a:spLocks noGrp="1"/>
          </p:cNvSpPr>
          <p:nvPr>
            <p:ph idx="1"/>
          </p:nvPr>
        </p:nvSpPr>
        <p:spPr>
          <a:xfrm>
            <a:off x="595884" y="1436914"/>
            <a:ext cx="10896778" cy="4833256"/>
          </a:xfrm>
        </p:spPr>
        <p:txBody>
          <a:bodyPr>
            <a:normAutofit fontScale="77500" lnSpcReduction="20000"/>
          </a:bodyPr>
          <a:lstStyle/>
          <a:p>
            <a:pPr marL="0" indent="0">
              <a:buNone/>
            </a:pPr>
            <a:r>
              <a:rPr lang="fr-FR" sz="3100" u="sng" dirty="0"/>
              <a:t> La puissance (notions d’énergies) ; </a:t>
            </a:r>
            <a:endParaRPr lang="fr-FR" sz="3100" dirty="0"/>
          </a:p>
          <a:p>
            <a:r>
              <a:rPr lang="fr-FR" sz="3100" dirty="0"/>
              <a:t>La puissance d’un moteur se résume à l’énergie mécanique qu’il déploie. Elle est mesurée en multipliant la vitesse de rotation par son couple.</a:t>
            </a:r>
          </a:p>
          <a:p>
            <a:pPr marL="0" indent="0">
              <a:buNone/>
            </a:pPr>
            <a:r>
              <a:rPr lang="fr-FR" sz="3100" u="sng" dirty="0"/>
              <a:t>Le rendement</a:t>
            </a:r>
            <a:r>
              <a:rPr lang="fr-FR" sz="3100" dirty="0"/>
              <a:t> ;</a:t>
            </a:r>
          </a:p>
          <a:p>
            <a:r>
              <a:rPr lang="fr-FR" sz="3100" dirty="0"/>
              <a:t>Il y’a différentes catégories de rendement qui sont ;</a:t>
            </a:r>
          </a:p>
          <a:p>
            <a:pPr marL="0" indent="0">
              <a:buNone/>
            </a:pPr>
            <a:r>
              <a:rPr lang="fr-FR" sz="3100" u="sng" dirty="0"/>
              <a:t>Le rendement thermodynamique théorique ;</a:t>
            </a:r>
            <a:endParaRPr lang="fr-FR" sz="3100" dirty="0"/>
          </a:p>
          <a:p>
            <a:pPr fontAlgn="base"/>
            <a:r>
              <a:rPr lang="fr-FR" sz="3100" dirty="0"/>
              <a:t>Pour le cycle théorique, la combustion est parfaite sans imbrûlés</a:t>
            </a:r>
          </a:p>
          <a:p>
            <a:pPr fontAlgn="base"/>
            <a:r>
              <a:rPr lang="fr-FR" sz="3100" dirty="0"/>
              <a:t>Lors du cycle théorique, on ne comptabilise pas les pertes thermiques et mécaniques.</a:t>
            </a:r>
          </a:p>
          <a:p>
            <a:pPr fontAlgn="base"/>
            <a:r>
              <a:rPr lang="fr-FR" sz="3100" dirty="0"/>
              <a:t>Le   travail thermodynamique théorique du cycle noté W</a:t>
            </a:r>
            <a:r>
              <a:rPr lang="fr-FR" sz="3100" baseline="-25000" dirty="0"/>
              <a:t>th.th</a:t>
            </a:r>
            <a:r>
              <a:rPr lang="fr-FR" sz="3100" dirty="0"/>
              <a:t> est l’aire délimitée par le contour </a:t>
            </a:r>
            <a:r>
              <a:rPr lang="fr-FR" sz="3100" dirty="0" smtClean="0"/>
              <a:t>:</a:t>
            </a:r>
          </a:p>
          <a:p>
            <a:pPr fontAlgn="base"/>
            <a:endParaRPr lang="fr-FR" sz="3800" u="sng" dirty="0"/>
          </a:p>
          <a:p>
            <a:pPr marL="0" indent="0">
              <a:buNone/>
            </a:pPr>
            <a:r>
              <a:rPr lang="fr-FR" sz="1600" dirty="0"/>
              <a:t/>
            </a:r>
            <a:br>
              <a:rPr lang="fr-FR" sz="1600" dirty="0"/>
            </a:br>
            <a:r>
              <a:rPr lang="fr-FR" sz="1600" dirty="0"/>
              <a:t/>
            </a:r>
            <a:br>
              <a:rPr lang="fr-FR" sz="1600" dirty="0"/>
            </a:br>
            <a:endParaRPr lang="fr-FR" sz="1600" dirty="0" smtClean="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684" y="5003075"/>
            <a:ext cx="2819903" cy="999308"/>
          </a:xfrm>
          <a:prstGeom prst="rect">
            <a:avLst/>
          </a:prstGeom>
        </p:spPr>
      </p:pic>
    </p:spTree>
    <p:extLst>
      <p:ext uri="{BB962C8B-B14F-4D97-AF65-F5344CB8AC3E}">
        <p14:creationId xmlns:p14="http://schemas.microsoft.com/office/powerpoint/2010/main" val="1788386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DIAGRAMME DE SANKEY</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23</a:t>
            </a:fld>
            <a:endParaRPr lang="fr-FR" noProof="0" dirty="0"/>
          </a:p>
        </p:txBody>
      </p:sp>
      <p:sp>
        <p:nvSpPr>
          <p:cNvPr id="5" name="Espace réservé du contenu 4"/>
          <p:cNvSpPr>
            <a:spLocks noGrp="1"/>
          </p:cNvSpPr>
          <p:nvPr>
            <p:ph idx="1"/>
          </p:nvPr>
        </p:nvSpPr>
        <p:spPr/>
        <p:txBody>
          <a:bodyPr>
            <a:normAutofit/>
          </a:bodyPr>
          <a:lstStyle/>
          <a:p>
            <a:pPr>
              <a:lnSpc>
                <a:spcPct val="150000"/>
              </a:lnSpc>
            </a:pPr>
            <a:r>
              <a:rPr lang="fr-FR" sz="1600" dirty="0">
                <a:latin typeface="Rockwell" panose="02060603020205020403" pitchFamily="18" charset="0"/>
              </a:rPr>
              <a:t>Un diagramme de Sankey c’est un diagramme de flux dans lequel la largeur des flèches est proportionnel aux flux qu’il représente</a:t>
            </a:r>
            <a:r>
              <a:rPr lang="en-GB" sz="1600" dirty="0">
                <a:latin typeface="Rockwell" panose="02060603020205020403" pitchFamily="18" charset="0"/>
              </a:rPr>
              <a:t>.</a:t>
            </a:r>
            <a:endParaRPr lang="fr-FR" sz="1600" dirty="0">
              <a:latin typeface="Rockwell" panose="02060603020205020403" pitchFamily="18" charset="0"/>
            </a:endParaRPr>
          </a:p>
          <a:p>
            <a:pPr>
              <a:lnSpc>
                <a:spcPct val="150000"/>
              </a:lnSpc>
            </a:pPr>
            <a:r>
              <a:rPr lang="fr-FR" sz="1600" dirty="0">
                <a:latin typeface="Rockwell" panose="02060603020205020403" pitchFamily="18" charset="0"/>
              </a:rPr>
              <a:t>Lors d’une transformation d’énergie, l’énergie entrante n’est la même que l’énergie sortante. Une partie de ses formes d’énergie est dispersée dans </a:t>
            </a:r>
            <a:r>
              <a:rPr lang="fr-FR" sz="1600" dirty="0" smtClean="0">
                <a:latin typeface="Rockwell" panose="02060603020205020403" pitchFamily="18" charset="0"/>
              </a:rPr>
              <a:t>l’environnement</a:t>
            </a:r>
          </a:p>
          <a:p>
            <a:pPr>
              <a:lnSpc>
                <a:spcPct val="150000"/>
              </a:lnSpc>
            </a:pPr>
            <a:endParaRPr lang="fr-FR" sz="1600" dirty="0"/>
          </a:p>
        </p:txBody>
      </p:sp>
      <p:grpSp>
        <p:nvGrpSpPr>
          <p:cNvPr id="6" name="Zone de dessin 1"/>
          <p:cNvGrpSpPr/>
          <p:nvPr/>
        </p:nvGrpSpPr>
        <p:grpSpPr>
          <a:xfrm>
            <a:off x="1672046" y="2860767"/>
            <a:ext cx="9117874" cy="4401862"/>
            <a:chOff x="0" y="0"/>
            <a:chExt cx="6644245" cy="5024755"/>
          </a:xfrm>
        </p:grpSpPr>
        <p:sp>
          <p:nvSpPr>
            <p:cNvPr id="7" name="Rectangle 6"/>
            <p:cNvSpPr/>
            <p:nvPr/>
          </p:nvSpPr>
          <p:spPr>
            <a:xfrm>
              <a:off x="0" y="0"/>
              <a:ext cx="6539865" cy="5024755"/>
            </a:xfrm>
            <a:prstGeom prst="rect">
              <a:avLst/>
            </a:prstGeom>
          </p:spPr>
        </p:sp>
        <p:sp>
          <p:nvSpPr>
            <p:cNvPr id="8" name="Rectangle avec flèche vers le bas 7"/>
            <p:cNvSpPr/>
            <p:nvPr/>
          </p:nvSpPr>
          <p:spPr>
            <a:xfrm>
              <a:off x="134373" y="416043"/>
              <a:ext cx="1306952" cy="1184156"/>
            </a:xfrm>
            <a:prstGeom prst="downArrow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Energies</a:t>
              </a:r>
              <a:endParaRPr lang="fr-F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Electrochimique</a:t>
              </a:r>
              <a:endParaRPr lang="fr-FR" sz="1100" dirty="0">
                <a:effectLst/>
                <a:ea typeface="Calibri" panose="020F0502020204030204" pitchFamily="34" charset="0"/>
                <a:cs typeface="Times New Roman" panose="02020603050405020304" pitchFamily="18" charset="0"/>
              </a:endParaRPr>
            </a:p>
          </p:txBody>
        </p:sp>
        <p:sp>
          <p:nvSpPr>
            <p:cNvPr id="9" name="Flèche droite 8"/>
            <p:cNvSpPr/>
            <p:nvPr/>
          </p:nvSpPr>
          <p:spPr>
            <a:xfrm>
              <a:off x="1466741" y="599890"/>
              <a:ext cx="287261" cy="190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10" name="Rectangle avec flèche vers le bas 9"/>
            <p:cNvSpPr/>
            <p:nvPr/>
          </p:nvSpPr>
          <p:spPr>
            <a:xfrm>
              <a:off x="1764874" y="416044"/>
              <a:ext cx="968231" cy="1212731"/>
            </a:xfrm>
            <a:prstGeom prst="downArrow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Energies electrique</a:t>
              </a:r>
              <a:endParaRPr lang="fr-F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(PDB)</a:t>
              </a:r>
              <a:endParaRPr lang="fr-FR" sz="1100" dirty="0">
                <a:effectLst/>
                <a:ea typeface="Calibri" panose="020F0502020204030204" pitchFamily="34" charset="0"/>
                <a:cs typeface="Times New Roman" panose="02020603050405020304" pitchFamily="18" charset="0"/>
              </a:endParaRPr>
            </a:p>
          </p:txBody>
        </p:sp>
        <p:sp>
          <p:nvSpPr>
            <p:cNvPr id="11" name="Flèche droite 10"/>
            <p:cNvSpPr/>
            <p:nvPr/>
          </p:nvSpPr>
          <p:spPr>
            <a:xfrm>
              <a:off x="2732641" y="638175"/>
              <a:ext cx="372509" cy="152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12" name="Rectangle avec flèche vers le bas 11"/>
            <p:cNvSpPr/>
            <p:nvPr/>
          </p:nvSpPr>
          <p:spPr>
            <a:xfrm>
              <a:off x="3114444" y="276183"/>
              <a:ext cx="1212828" cy="1361937"/>
            </a:xfrm>
            <a:prstGeom prst="downArrow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100" dirty="0">
                  <a:solidFill>
                    <a:srgbClr val="000000"/>
                  </a:solidFill>
                  <a:effectLst/>
                  <a:ea typeface="Calibri" panose="020F0502020204030204" pitchFamily="34" charset="0"/>
                  <a:cs typeface="Times New Roman" panose="02020603050405020304" pitchFamily="18" charset="0"/>
                </a:rPr>
                <a:t>Energies électrique</a:t>
              </a:r>
              <a:endParaRPr lang="fr-FR" sz="11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fr-FR" sz="1100" dirty="0">
                  <a:solidFill>
                    <a:srgbClr val="000000"/>
                  </a:solidFill>
                  <a:effectLst/>
                  <a:ea typeface="Calibri" panose="020F0502020204030204" pitchFamily="34" charset="0"/>
                  <a:cs typeface="Times New Roman" panose="02020603050405020304" pitchFamily="18" charset="0"/>
                </a:rPr>
                <a:t>(Contrôleur de vol)</a:t>
              </a:r>
              <a:endParaRPr lang="fr-FR" sz="1100" dirty="0">
                <a:effectLst/>
                <a:ea typeface="Calibri" panose="020F0502020204030204" pitchFamily="34" charset="0"/>
                <a:cs typeface="Times New Roman" panose="02020603050405020304" pitchFamily="18" charset="0"/>
              </a:endParaRPr>
            </a:p>
          </p:txBody>
        </p:sp>
        <p:sp>
          <p:nvSpPr>
            <p:cNvPr id="13" name="Flèche droite 12"/>
            <p:cNvSpPr/>
            <p:nvPr/>
          </p:nvSpPr>
          <p:spPr>
            <a:xfrm>
              <a:off x="4390701" y="666751"/>
              <a:ext cx="267023" cy="1714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cxnSp>
          <p:nvCxnSpPr>
            <p:cNvPr id="14" name="Connecteur droit avec flèche 13"/>
            <p:cNvCxnSpPr/>
            <p:nvPr/>
          </p:nvCxnSpPr>
          <p:spPr>
            <a:xfrm flipV="1">
              <a:off x="1869" y="775322"/>
              <a:ext cx="138149" cy="723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avec flèche vers la droite 14"/>
            <p:cNvSpPr/>
            <p:nvPr/>
          </p:nvSpPr>
          <p:spPr>
            <a:xfrm>
              <a:off x="4645073" y="276183"/>
              <a:ext cx="1250902" cy="1030806"/>
            </a:xfrm>
            <a:prstGeom prst="rightArrowCallo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Energies mecanique </a:t>
              </a:r>
              <a:endParaRPr lang="fr-FR" sz="1100" dirty="0">
                <a:effectLst/>
                <a:ea typeface="Calibri" panose="020F0502020204030204" pitchFamily="34" charset="0"/>
                <a:cs typeface="Times New Roman" panose="02020603050405020304" pitchFamily="18" charset="0"/>
              </a:endParaRPr>
            </a:p>
          </p:txBody>
        </p:sp>
        <p:sp>
          <p:nvSpPr>
            <p:cNvPr id="16" name="Flèche vers le bas 15"/>
            <p:cNvSpPr/>
            <p:nvPr/>
          </p:nvSpPr>
          <p:spPr>
            <a:xfrm>
              <a:off x="4703767" y="1326150"/>
              <a:ext cx="287079" cy="5316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17" name="Flèche vers le bas 16"/>
            <p:cNvSpPr/>
            <p:nvPr/>
          </p:nvSpPr>
          <p:spPr>
            <a:xfrm>
              <a:off x="5238406" y="1326153"/>
              <a:ext cx="297148" cy="563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dirty="0"/>
            </a:p>
          </p:txBody>
        </p:sp>
        <p:sp>
          <p:nvSpPr>
            <p:cNvPr id="18" name="Rectangle 17"/>
            <p:cNvSpPr/>
            <p:nvPr/>
          </p:nvSpPr>
          <p:spPr>
            <a:xfrm>
              <a:off x="465737" y="2498587"/>
              <a:ext cx="1097214" cy="4891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Pertes thermique</a:t>
              </a:r>
              <a:endParaRPr lang="fr-FR" sz="1100" dirty="0">
                <a:effectLst/>
                <a:ea typeface="Calibri" panose="020F0502020204030204" pitchFamily="34" charset="0"/>
                <a:cs typeface="Times New Roman" panose="02020603050405020304" pitchFamily="18" charset="0"/>
              </a:endParaRPr>
            </a:p>
          </p:txBody>
        </p:sp>
        <p:sp>
          <p:nvSpPr>
            <p:cNvPr id="19" name="Rectangle 18"/>
            <p:cNvSpPr/>
            <p:nvPr/>
          </p:nvSpPr>
          <p:spPr>
            <a:xfrm>
              <a:off x="1742815" y="2524125"/>
              <a:ext cx="1228855" cy="46316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Pertes thermique</a:t>
              </a:r>
              <a:endParaRPr lang="fr-FR" sz="1100" dirty="0">
                <a:effectLst/>
                <a:ea typeface="Calibri" panose="020F0502020204030204" pitchFamily="34" charset="0"/>
                <a:cs typeface="Times New Roman" panose="02020603050405020304" pitchFamily="18" charset="0"/>
              </a:endParaRPr>
            </a:p>
          </p:txBody>
        </p:sp>
        <p:sp>
          <p:nvSpPr>
            <p:cNvPr id="20" name="Organigramme : Processus 19"/>
            <p:cNvSpPr/>
            <p:nvPr/>
          </p:nvSpPr>
          <p:spPr>
            <a:xfrm>
              <a:off x="3258182" y="2509939"/>
              <a:ext cx="1254895" cy="414796"/>
            </a:xfrm>
            <a:prstGeom prst="flowChartProcess">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Pertes thermique</a:t>
              </a:r>
              <a:endParaRPr lang="fr-FR" sz="1100" dirty="0">
                <a:effectLst/>
                <a:ea typeface="Calibri" panose="020F0502020204030204" pitchFamily="34" charset="0"/>
                <a:cs typeface="Times New Roman" panose="02020603050405020304" pitchFamily="18" charset="0"/>
              </a:endParaRPr>
            </a:p>
          </p:txBody>
        </p:sp>
        <p:sp>
          <p:nvSpPr>
            <p:cNvPr id="21" name="Organigramme : Processus 20"/>
            <p:cNvSpPr/>
            <p:nvPr/>
          </p:nvSpPr>
          <p:spPr>
            <a:xfrm>
              <a:off x="4513076" y="1857779"/>
              <a:ext cx="690040" cy="828238"/>
            </a:xfrm>
            <a:prstGeom prst="flowChartProcess">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Perte a effet joule</a:t>
              </a:r>
              <a:endParaRPr lang="fr-FR" sz="1100" dirty="0">
                <a:effectLst/>
                <a:ea typeface="Calibri" panose="020F0502020204030204" pitchFamily="34" charset="0"/>
                <a:cs typeface="Times New Roman" panose="02020603050405020304" pitchFamily="18" charset="0"/>
              </a:endParaRPr>
            </a:p>
          </p:txBody>
        </p:sp>
        <p:sp>
          <p:nvSpPr>
            <p:cNvPr id="22" name="Rectangle 21"/>
            <p:cNvSpPr/>
            <p:nvPr/>
          </p:nvSpPr>
          <p:spPr>
            <a:xfrm>
              <a:off x="5203136" y="1838617"/>
              <a:ext cx="901907" cy="57411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Pert a fer</a:t>
              </a:r>
              <a:endParaRPr lang="fr-FR" sz="1100" dirty="0">
                <a:effectLst/>
                <a:ea typeface="Calibri" panose="020F0502020204030204" pitchFamily="34" charset="0"/>
                <a:cs typeface="Times New Roman" panose="02020603050405020304" pitchFamily="18" charset="0"/>
              </a:endParaRPr>
            </a:p>
          </p:txBody>
        </p:sp>
        <p:sp>
          <p:nvSpPr>
            <p:cNvPr id="23" name="Organigramme : Processus 22"/>
            <p:cNvSpPr/>
            <p:nvPr/>
          </p:nvSpPr>
          <p:spPr>
            <a:xfrm>
              <a:off x="2" y="1488601"/>
              <a:ext cx="691116" cy="786767"/>
            </a:xfrm>
            <a:prstGeom prst="flowChartProcess">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Energies entrant</a:t>
              </a:r>
              <a:endParaRPr lang="fr-FR" sz="1100" dirty="0">
                <a:effectLst/>
                <a:ea typeface="Calibri" panose="020F0502020204030204" pitchFamily="34" charset="0"/>
                <a:cs typeface="Times New Roman" panose="02020603050405020304" pitchFamily="18" charset="0"/>
              </a:endParaRPr>
            </a:p>
          </p:txBody>
        </p:sp>
        <p:sp>
          <p:nvSpPr>
            <p:cNvPr id="24" name="Organigramme : Processus 23"/>
            <p:cNvSpPr/>
            <p:nvPr/>
          </p:nvSpPr>
          <p:spPr>
            <a:xfrm>
              <a:off x="5856516" y="416043"/>
              <a:ext cx="787729" cy="767235"/>
            </a:xfrm>
            <a:prstGeom prst="flowChartProcess">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solidFill>
                    <a:srgbClr val="000000"/>
                  </a:solidFill>
                  <a:effectLst/>
                  <a:ea typeface="Calibri" panose="020F0502020204030204" pitchFamily="34" charset="0"/>
                  <a:cs typeface="Times New Roman" panose="02020603050405020304" pitchFamily="18" charset="0"/>
                </a:rPr>
                <a:t>Energies utile</a:t>
              </a:r>
              <a:endParaRPr lang="fr-FR" sz="1100" dirty="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0559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24</a:t>
            </a:fld>
            <a:endParaRPr lang="fr-FR" noProof="0" dirty="0"/>
          </a:p>
        </p:txBody>
      </p:sp>
      <p:graphicFrame>
        <p:nvGraphicFramePr>
          <p:cNvPr id="8" name="Espace réservé du contenu 7"/>
          <p:cNvGraphicFramePr>
            <a:graphicFrameLocks noGrp="1"/>
          </p:cNvGraphicFramePr>
          <p:nvPr>
            <p:ph idx="1"/>
            <p:extLst>
              <p:ext uri="{D42A27DB-BD31-4B8C-83A1-F6EECF244321}">
                <p14:modId xmlns:p14="http://schemas.microsoft.com/office/powerpoint/2010/main" val="1686344264"/>
              </p:ext>
            </p:extLst>
          </p:nvPr>
        </p:nvGraphicFramePr>
        <p:xfrm>
          <a:off x="5799909" y="470264"/>
          <a:ext cx="6392090" cy="5839096"/>
        </p:xfrm>
        <a:graphic>
          <a:graphicData uri="http://schemas.openxmlformats.org/drawingml/2006/table">
            <a:tbl>
              <a:tblPr firstRow="1" firstCol="1" bandRow="1">
                <a:tableStyleId>{5C22544A-7EE6-4342-B048-85BDC9FD1C3A}</a:tableStyleId>
              </a:tblPr>
              <a:tblGrid>
                <a:gridCol w="1351651"/>
                <a:gridCol w="1274506"/>
                <a:gridCol w="699185"/>
                <a:gridCol w="679629"/>
                <a:gridCol w="846954"/>
                <a:gridCol w="846954"/>
                <a:gridCol w="693211"/>
              </a:tblGrid>
              <a:tr h="412579">
                <a:tc>
                  <a:txBody>
                    <a:bodyPr/>
                    <a:lstStyle/>
                    <a:p>
                      <a:pPr>
                        <a:lnSpc>
                          <a:spcPct val="107000"/>
                        </a:lnSpc>
                        <a:spcAft>
                          <a:spcPts val="0"/>
                        </a:spcAft>
                      </a:pPr>
                      <a:r>
                        <a:rPr lang="fr-FR" sz="1100" kern="100" dirty="0">
                          <a:effectLst/>
                        </a:rPr>
                        <a:t>Famille des matériaux</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Matériaux</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Résilience</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kern="100" dirty="0">
                          <a:effectLst/>
                        </a:rPr>
                        <a:t>Légèreté</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Dureté</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Durabilité</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Prix</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r>
              <a:tr h="627459">
                <a:tc rowSpan="7">
                  <a:txBody>
                    <a:bodyPr/>
                    <a:lstStyle/>
                    <a:p>
                      <a:pPr algn="ctr">
                        <a:lnSpc>
                          <a:spcPct val="107000"/>
                        </a:lnSpc>
                        <a:spcAft>
                          <a:spcPts val="0"/>
                        </a:spcAft>
                      </a:pPr>
                      <a:r>
                        <a:rPr lang="fr-FR" sz="1100" kern="100" dirty="0">
                          <a:effectLst/>
                        </a:rPr>
                        <a:t> </a:t>
                      </a:r>
                      <a:endParaRPr lang="fr-FR" sz="1050" kern="100" dirty="0">
                        <a:effectLst/>
                      </a:endParaRPr>
                    </a:p>
                    <a:p>
                      <a:pPr algn="ctr">
                        <a:lnSpc>
                          <a:spcPct val="107000"/>
                        </a:lnSpc>
                        <a:spcAft>
                          <a:spcPts val="0"/>
                        </a:spcAft>
                      </a:pPr>
                      <a:r>
                        <a:rPr lang="fr-FR" sz="1100" kern="100" dirty="0">
                          <a:effectLst/>
                        </a:rPr>
                        <a:t> </a:t>
                      </a:r>
                      <a:endParaRPr lang="fr-FR" sz="1050" kern="100" dirty="0">
                        <a:effectLst/>
                      </a:endParaRPr>
                    </a:p>
                    <a:p>
                      <a:pPr algn="ctr">
                        <a:lnSpc>
                          <a:spcPct val="107000"/>
                        </a:lnSpc>
                        <a:spcAft>
                          <a:spcPts val="0"/>
                        </a:spcAft>
                      </a:pPr>
                      <a:r>
                        <a:rPr lang="fr-FR" sz="1100" kern="100" dirty="0">
                          <a:effectLst/>
                        </a:rPr>
                        <a:t> </a:t>
                      </a:r>
                      <a:endParaRPr lang="fr-FR" sz="1050" kern="100" dirty="0">
                        <a:effectLst/>
                      </a:endParaRPr>
                    </a:p>
                    <a:p>
                      <a:pPr algn="ctr">
                        <a:lnSpc>
                          <a:spcPct val="107000"/>
                        </a:lnSpc>
                        <a:spcAft>
                          <a:spcPts val="0"/>
                        </a:spcAft>
                      </a:pPr>
                      <a:r>
                        <a:rPr lang="fr-FR" sz="1100" kern="100" dirty="0">
                          <a:effectLst/>
                        </a:rPr>
                        <a:t> </a:t>
                      </a:r>
                      <a:endParaRPr lang="fr-FR" sz="1050" kern="100" dirty="0">
                        <a:effectLst/>
                      </a:endParaRPr>
                    </a:p>
                    <a:p>
                      <a:pPr algn="ctr">
                        <a:lnSpc>
                          <a:spcPct val="107000"/>
                        </a:lnSpc>
                        <a:spcAft>
                          <a:spcPts val="0"/>
                        </a:spcAft>
                      </a:pPr>
                      <a:r>
                        <a:rPr lang="fr-FR" sz="1100" kern="100" dirty="0">
                          <a:effectLst/>
                        </a:rPr>
                        <a:t> </a:t>
                      </a:r>
                      <a:endParaRPr lang="fr-FR" sz="1050" kern="100" dirty="0">
                        <a:effectLst/>
                      </a:endParaRPr>
                    </a:p>
                    <a:p>
                      <a:pPr algn="ctr">
                        <a:lnSpc>
                          <a:spcPct val="107000"/>
                        </a:lnSpc>
                        <a:spcAft>
                          <a:spcPts val="0"/>
                        </a:spcAft>
                      </a:pPr>
                      <a:r>
                        <a:rPr lang="fr-FR" sz="1100" kern="100" dirty="0">
                          <a:effectLst/>
                        </a:rPr>
                        <a:t> </a:t>
                      </a:r>
                      <a:endParaRPr lang="fr-FR" sz="1050" kern="100" dirty="0">
                        <a:effectLst/>
                      </a:endParaRPr>
                    </a:p>
                    <a:p>
                      <a:pPr algn="ctr">
                        <a:lnSpc>
                          <a:spcPct val="107000"/>
                        </a:lnSpc>
                        <a:spcAft>
                          <a:spcPts val="0"/>
                        </a:spcAft>
                      </a:pPr>
                      <a:r>
                        <a:rPr lang="fr-FR" sz="1100" kern="100" dirty="0">
                          <a:effectLst/>
                        </a:rPr>
                        <a:t> </a:t>
                      </a:r>
                      <a:endParaRPr lang="fr-FR" sz="1050" kern="100" dirty="0">
                        <a:effectLst/>
                      </a:endParaRPr>
                    </a:p>
                    <a:p>
                      <a:pPr algn="ctr">
                        <a:lnSpc>
                          <a:spcPct val="107000"/>
                        </a:lnSpc>
                        <a:spcAft>
                          <a:spcPts val="0"/>
                        </a:spcAft>
                      </a:pPr>
                      <a:r>
                        <a:rPr lang="fr-FR" sz="1100" kern="100" dirty="0">
                          <a:effectLst/>
                        </a:rPr>
                        <a:t> </a:t>
                      </a:r>
                      <a:endParaRPr lang="fr-FR" sz="1050" kern="100" dirty="0">
                        <a:effectLst/>
                      </a:endParaRPr>
                    </a:p>
                    <a:p>
                      <a:pPr algn="ctr">
                        <a:lnSpc>
                          <a:spcPct val="107000"/>
                        </a:lnSpc>
                        <a:spcAft>
                          <a:spcPts val="0"/>
                        </a:spcAft>
                      </a:pPr>
                      <a:r>
                        <a:rPr lang="fr-FR" sz="1100" kern="100" dirty="0">
                          <a:effectLst/>
                        </a:rPr>
                        <a:t> </a:t>
                      </a:r>
                      <a:endParaRPr lang="fr-FR" sz="1050" kern="100" dirty="0">
                        <a:effectLst/>
                      </a:endParaRPr>
                    </a:p>
                    <a:p>
                      <a:pPr algn="ctr">
                        <a:lnSpc>
                          <a:spcPct val="107000"/>
                        </a:lnSpc>
                        <a:spcAft>
                          <a:spcPts val="0"/>
                        </a:spcAft>
                      </a:pPr>
                      <a:r>
                        <a:rPr lang="fr-FR" sz="1100" kern="100" dirty="0">
                          <a:effectLst/>
                        </a:rPr>
                        <a:t> </a:t>
                      </a:r>
                      <a:endParaRPr lang="fr-FR" sz="1050" kern="100" dirty="0">
                        <a:effectLst/>
                      </a:endParaRPr>
                    </a:p>
                    <a:p>
                      <a:pPr algn="ctr">
                        <a:lnSpc>
                          <a:spcPct val="107000"/>
                        </a:lnSpc>
                        <a:spcAft>
                          <a:spcPts val="0"/>
                        </a:spcAft>
                      </a:pPr>
                      <a:r>
                        <a:rPr lang="fr-FR" sz="1100" kern="100" dirty="0">
                          <a:effectLst/>
                        </a:rPr>
                        <a:t> </a:t>
                      </a:r>
                      <a:endParaRPr lang="fr-FR" sz="1050" kern="100" dirty="0">
                        <a:effectLst/>
                      </a:endParaRPr>
                    </a:p>
                    <a:p>
                      <a:pPr algn="ctr">
                        <a:lnSpc>
                          <a:spcPct val="107000"/>
                        </a:lnSpc>
                        <a:spcAft>
                          <a:spcPts val="0"/>
                        </a:spcAft>
                      </a:pPr>
                      <a:r>
                        <a:rPr lang="fr-FR" sz="1100" kern="100" dirty="0">
                          <a:effectLst/>
                        </a:rPr>
                        <a:t> </a:t>
                      </a:r>
                      <a:endParaRPr lang="fr-FR" sz="1050" kern="100" dirty="0">
                        <a:effectLst/>
                      </a:endParaRPr>
                    </a:p>
                    <a:p>
                      <a:pPr algn="ctr">
                        <a:lnSpc>
                          <a:spcPct val="107000"/>
                        </a:lnSpc>
                        <a:spcAft>
                          <a:spcPts val="0"/>
                        </a:spcAft>
                      </a:pPr>
                      <a:r>
                        <a:rPr lang="fr-FR" sz="1100" kern="100" dirty="0">
                          <a:effectLst/>
                        </a:rPr>
                        <a:t> </a:t>
                      </a:r>
                      <a:endParaRPr lang="fr-FR" sz="1050" kern="100" dirty="0">
                        <a:effectLst/>
                      </a:endParaRPr>
                    </a:p>
                    <a:p>
                      <a:pPr algn="ctr">
                        <a:lnSpc>
                          <a:spcPct val="107000"/>
                        </a:lnSpc>
                        <a:spcAft>
                          <a:spcPts val="0"/>
                        </a:spcAft>
                      </a:pPr>
                      <a:r>
                        <a:rPr lang="fr-FR" sz="1100" kern="100" dirty="0">
                          <a:effectLst/>
                        </a:rPr>
                        <a:t>Plastique(thermoplastique)</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POM (copolymère)</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10,4-13 Mpa</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kern="100" dirty="0">
                          <a:effectLst/>
                        </a:rPr>
                        <a:t>1,41 g/cm3</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17- 22 HV</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 Mauvaise durabilité au radiation UV</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1.5-1.25$</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r>
              <a:tr h="825159">
                <a:tc vMerge="1">
                  <a:txBody>
                    <a:bodyPr/>
                    <a:lstStyle/>
                    <a:p>
                      <a:endParaRPr lang="fr-FR"/>
                    </a:p>
                  </a:txBody>
                  <a:tcPr/>
                </a:tc>
                <a:tc>
                  <a:txBody>
                    <a:bodyPr/>
                    <a:lstStyle/>
                    <a:p>
                      <a:pPr>
                        <a:lnSpc>
                          <a:spcPct val="107000"/>
                        </a:lnSpc>
                        <a:spcAft>
                          <a:spcPts val="0"/>
                        </a:spcAft>
                      </a:pPr>
                      <a:r>
                        <a:rPr lang="fr-FR" sz="1100" u="sng" kern="100" dirty="0">
                          <a:effectLst/>
                        </a:rPr>
                        <a:t>POM (copolymère, 10-30% minéral)</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6,4-11,5 Mpa</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kern="100" dirty="0">
                          <a:effectLst/>
                        </a:rPr>
                        <a:t>1,5g/cm3-1,8g/cm3</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13- 20 HV</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Mauvaise durabilité a la radiation UV </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1,17-1,25$</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r>
              <a:tr h="836610">
                <a:tc vMerge="1">
                  <a:txBody>
                    <a:bodyPr/>
                    <a:lstStyle/>
                    <a:p>
                      <a:endParaRPr lang="fr-FR"/>
                    </a:p>
                  </a:txBody>
                  <a:tcPr/>
                </a:tc>
                <a:tc>
                  <a:txBody>
                    <a:bodyPr/>
                    <a:lstStyle/>
                    <a:p>
                      <a:pPr>
                        <a:lnSpc>
                          <a:spcPct val="107000"/>
                        </a:lnSpc>
                        <a:spcAft>
                          <a:spcPts val="0"/>
                        </a:spcAft>
                      </a:pPr>
                      <a:r>
                        <a:rPr lang="fr-FR" sz="1100" u="sng" kern="100" dirty="0">
                          <a:effectLst/>
                        </a:rPr>
                        <a:t>POM (copolymère, impact modifie)</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8,27-9,14 Mpa</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kern="100" dirty="0">
                          <a:effectLst/>
                        </a:rPr>
                        <a:t>1,41 g/cm3</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11- 27 HV</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Mauvaise durabilité avec la radiation UV</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1,43-1,52$</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r>
              <a:tr h="836610">
                <a:tc vMerge="1">
                  <a:txBody>
                    <a:bodyPr/>
                    <a:lstStyle/>
                    <a:p>
                      <a:endParaRPr lang="fr-FR"/>
                    </a:p>
                  </a:txBody>
                  <a:tcPr/>
                </a:tc>
                <a:tc>
                  <a:txBody>
                    <a:bodyPr/>
                    <a:lstStyle/>
                    <a:p>
                      <a:pPr>
                        <a:lnSpc>
                          <a:spcPct val="107000"/>
                        </a:lnSpc>
                        <a:spcAft>
                          <a:spcPts val="0"/>
                        </a:spcAft>
                      </a:pPr>
                      <a:r>
                        <a:rPr lang="fr-FR" sz="1100" u="sng" kern="100" dirty="0">
                          <a:effectLst/>
                        </a:rPr>
                        <a:t>POM (copolymère, UV stabilise)</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8,7-9,43 Mpa</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kern="100" dirty="0">
                          <a:effectLst/>
                        </a:rPr>
                        <a:t>1,41 g/cm3</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18-19HV</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Excellente durabilité avec la radiation UV</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1,15-1,25$</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r>
              <a:tr h="836610">
                <a:tc vMerge="1">
                  <a:txBody>
                    <a:bodyPr/>
                    <a:lstStyle/>
                    <a:p>
                      <a:endParaRPr lang="fr-FR"/>
                    </a:p>
                  </a:txBody>
                  <a:tcPr/>
                </a:tc>
                <a:tc>
                  <a:txBody>
                    <a:bodyPr/>
                    <a:lstStyle/>
                    <a:p>
                      <a:pPr>
                        <a:lnSpc>
                          <a:spcPct val="107000"/>
                        </a:lnSpc>
                        <a:spcAft>
                          <a:spcPts val="0"/>
                        </a:spcAft>
                      </a:pPr>
                      <a:r>
                        <a:rPr lang="fr-FR" sz="1100" u="sng" kern="100" dirty="0">
                          <a:effectLst/>
                        </a:rPr>
                        <a:t>POM (homopolymère)</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9,7 -10 Mpa</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kern="100" dirty="0">
                          <a:effectLst/>
                        </a:rPr>
                        <a:t>1,42 g/cm3</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20-25 HV</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Mauvaise durabilité avec la radiation UV </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1,37-1,59$</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r>
              <a:tr h="836610">
                <a:tc vMerge="1">
                  <a:txBody>
                    <a:bodyPr/>
                    <a:lstStyle/>
                    <a:p>
                      <a:endParaRPr lang="fr-FR"/>
                    </a:p>
                  </a:txBody>
                  <a:tcPr/>
                </a:tc>
                <a:tc>
                  <a:txBody>
                    <a:bodyPr/>
                    <a:lstStyle/>
                    <a:p>
                      <a:pPr>
                        <a:lnSpc>
                          <a:spcPct val="107000"/>
                        </a:lnSpc>
                        <a:spcAft>
                          <a:spcPts val="0"/>
                        </a:spcAft>
                      </a:pPr>
                      <a:r>
                        <a:rPr lang="fr-FR" sz="1100" u="sng" kern="100" dirty="0">
                          <a:effectLst/>
                        </a:rPr>
                        <a:t>POM (homopolymère, chemical lubri)</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9,05-9,98 MPa</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kern="100" dirty="0">
                          <a:effectLst/>
                        </a:rPr>
                        <a:t>1,42 g/cm3</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19- 21 HV</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Mauvaise durabilité avec la radiation UV</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1,37-1,59$</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r>
              <a:tr h="627459">
                <a:tc vMerge="1">
                  <a:txBody>
                    <a:bodyPr/>
                    <a:lstStyle/>
                    <a:p>
                      <a:endParaRPr lang="fr-FR"/>
                    </a:p>
                  </a:txBody>
                  <a:tcPr/>
                </a:tc>
                <a:tc>
                  <a:txBody>
                    <a:bodyPr/>
                    <a:lstStyle/>
                    <a:p>
                      <a:pPr>
                        <a:lnSpc>
                          <a:spcPct val="107000"/>
                        </a:lnSpc>
                        <a:spcAft>
                          <a:spcPts val="0"/>
                        </a:spcAft>
                      </a:pPr>
                      <a:r>
                        <a:rPr lang="fr-FR" sz="1100" u="sng" kern="100" dirty="0">
                          <a:effectLst/>
                        </a:rPr>
                        <a:t>POM (homopolymère, UV stabilise)</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9,53- 10,5 Mpa</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kern="100" dirty="0">
                          <a:effectLst/>
                        </a:rPr>
                        <a:t>1,42 g/cm3</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20- 22 HV</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Bonne durabilité au rayon UV</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c>
                  <a:txBody>
                    <a:bodyPr/>
                    <a:lstStyle/>
                    <a:p>
                      <a:pPr>
                        <a:lnSpc>
                          <a:spcPct val="107000"/>
                        </a:lnSpc>
                        <a:spcAft>
                          <a:spcPts val="0"/>
                        </a:spcAft>
                      </a:pPr>
                      <a:r>
                        <a:rPr lang="fr-FR" sz="1100" u="sng" kern="100" dirty="0">
                          <a:effectLst/>
                        </a:rPr>
                        <a:t>1,35- 1,59$</a:t>
                      </a:r>
                      <a:endParaRPr lang="fr-FR" sz="105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50720" marR="50720" marT="0" marB="0"/>
                </a:tc>
              </a:tr>
            </a:tbl>
          </a:graphicData>
        </a:graphic>
      </p:graphicFrame>
      <p:sp>
        <p:nvSpPr>
          <p:cNvPr id="5" name="Espace réservé du texte 4"/>
          <p:cNvSpPr>
            <a:spLocks noGrp="1"/>
          </p:cNvSpPr>
          <p:nvPr>
            <p:ph type="body" sz="half" idx="2"/>
          </p:nvPr>
        </p:nvSpPr>
        <p:spPr>
          <a:xfrm>
            <a:off x="609601" y="1844377"/>
            <a:ext cx="4101084" cy="4099224"/>
          </a:xfrm>
        </p:spPr>
        <p:txBody>
          <a:bodyPr/>
          <a:lstStyle/>
          <a:p>
            <a:r>
              <a:rPr lang="fr-FR" dirty="0" smtClean="0"/>
              <a:t>Nous allons produire un graphique pour les pieds du drone et ressortir les matériaux qui peuvent potentiellement utilise pour fabriquer les pieds</a:t>
            </a:r>
          </a:p>
          <a:p>
            <a:endParaRPr lang="fr-FR" dirty="0" smtClean="0"/>
          </a:p>
          <a:p>
            <a:endParaRPr lang="fr-FR" dirty="0"/>
          </a:p>
        </p:txBody>
      </p:sp>
      <p:sp>
        <p:nvSpPr>
          <p:cNvPr id="6" name="Titre 5"/>
          <p:cNvSpPr>
            <a:spLocks noGrp="1"/>
          </p:cNvSpPr>
          <p:nvPr>
            <p:ph type="title"/>
          </p:nvPr>
        </p:nvSpPr>
        <p:spPr>
          <a:xfrm>
            <a:off x="609601" y="865068"/>
            <a:ext cx="4101084" cy="979308"/>
          </a:xfrm>
        </p:spPr>
        <p:txBody>
          <a:bodyPr/>
          <a:lstStyle/>
          <a:p>
            <a:r>
              <a:rPr lang="fr-FR" dirty="0" smtClean="0"/>
              <a:t>GRAPHIQUE DES PIEDS DU DRONE </a:t>
            </a:r>
            <a:endParaRPr lang="fr-FR" dirty="0"/>
          </a:p>
        </p:txBody>
      </p:sp>
      <p:pic>
        <p:nvPicPr>
          <p:cNvPr id="9" name="Picture 10"/>
          <p:cNvPicPr/>
          <p:nvPr/>
        </p:nvPicPr>
        <p:blipFill>
          <a:blip r:embed="rId2">
            <a:extLst>
              <a:ext uri="{28A0092B-C50C-407E-A947-70E740481C1C}">
                <a14:useLocalDpi xmlns:a14="http://schemas.microsoft.com/office/drawing/2010/main" val="0"/>
              </a:ext>
            </a:extLst>
          </a:blip>
          <a:stretch>
            <a:fillRect/>
          </a:stretch>
        </p:blipFill>
        <p:spPr>
          <a:xfrm>
            <a:off x="352107" y="3331029"/>
            <a:ext cx="4703219" cy="2868936"/>
          </a:xfrm>
          <a:prstGeom prst="rect">
            <a:avLst/>
          </a:prstGeom>
        </p:spPr>
      </p:pic>
    </p:spTree>
    <p:extLst>
      <p:ext uri="{BB962C8B-B14F-4D97-AF65-F5344CB8AC3E}">
        <p14:creationId xmlns:p14="http://schemas.microsoft.com/office/powerpoint/2010/main" val="3007173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25</a:t>
            </a:fld>
            <a:endParaRPr lang="fr-FR" noProof="0" dirty="0"/>
          </a:p>
        </p:txBody>
      </p:sp>
      <p:sp>
        <p:nvSpPr>
          <p:cNvPr id="5" name="Espace réservé du texte 4"/>
          <p:cNvSpPr>
            <a:spLocks noGrp="1"/>
          </p:cNvSpPr>
          <p:nvPr>
            <p:ph type="body" sz="half" idx="2"/>
          </p:nvPr>
        </p:nvSpPr>
        <p:spPr>
          <a:xfrm>
            <a:off x="0" y="1162594"/>
            <a:ext cx="5225143" cy="5120641"/>
          </a:xfrm>
        </p:spPr>
        <p:txBody>
          <a:bodyPr>
            <a:normAutofit fontScale="92500" lnSpcReduction="10000"/>
          </a:bodyPr>
          <a:lstStyle/>
          <a:p>
            <a:r>
              <a:rPr lang="fr-FR" dirty="0"/>
              <a:t>En prenant les matériaux précédemment, traçons la courbe (E/p) = f ( impact strength, unnotched 23 dégrée celcus </a:t>
            </a:r>
            <a:endParaRPr lang="fr-FR" dirty="0" smtClean="0"/>
          </a:p>
          <a:p>
            <a:r>
              <a:rPr lang="fr-FR" dirty="0" smtClean="0"/>
              <a:t>Les matériaux restants après élimination( pour limite 23 degré celcus) sont;</a:t>
            </a:r>
            <a:endParaRPr lang="fr-FR" dirty="0"/>
          </a:p>
          <a:p>
            <a:pPr marL="285750" lvl="0" indent="-285750">
              <a:buFont typeface="Arial" panose="020B0604020202020204" pitchFamily="34" charset="0"/>
              <a:buChar char="•"/>
            </a:pPr>
            <a:r>
              <a:rPr lang="fr-FR" dirty="0"/>
              <a:t>Copolymère</a:t>
            </a:r>
          </a:p>
          <a:p>
            <a:pPr marL="285750" lvl="0" indent="-285750">
              <a:buFont typeface="Arial" panose="020B0604020202020204" pitchFamily="34" charset="0"/>
              <a:buChar char="•"/>
            </a:pPr>
            <a:r>
              <a:rPr lang="fr-FR" dirty="0"/>
              <a:t>Copolymère, 10 a 30% minéral</a:t>
            </a:r>
          </a:p>
          <a:p>
            <a:pPr marL="285750" lvl="0" indent="-285750">
              <a:buFont typeface="Arial" panose="020B0604020202020204" pitchFamily="34" charset="0"/>
              <a:buChar char="•"/>
            </a:pPr>
            <a:r>
              <a:rPr lang="fr-FR" dirty="0"/>
              <a:t>Copolymère impact modified</a:t>
            </a:r>
          </a:p>
          <a:p>
            <a:pPr marL="285750" lvl="0" indent="-285750">
              <a:buFont typeface="Arial" panose="020B0604020202020204" pitchFamily="34" charset="0"/>
              <a:buChar char="•"/>
            </a:pPr>
            <a:r>
              <a:rPr lang="fr-FR" dirty="0"/>
              <a:t>Copolymère UV stabilise</a:t>
            </a:r>
          </a:p>
          <a:p>
            <a:pPr marL="285750" lvl="0" indent="-285750">
              <a:buFont typeface="Arial" panose="020B0604020202020204" pitchFamily="34" charset="0"/>
              <a:buChar char="•"/>
            </a:pPr>
            <a:r>
              <a:rPr lang="fr-FR" dirty="0"/>
              <a:t>Homopolymère</a:t>
            </a:r>
          </a:p>
          <a:p>
            <a:pPr marL="285750" lvl="0" indent="-285750">
              <a:buFont typeface="Arial" panose="020B0604020202020204" pitchFamily="34" charset="0"/>
              <a:buChar char="•"/>
            </a:pPr>
            <a:r>
              <a:rPr lang="fr-FR" dirty="0"/>
              <a:t>Homopolymère, 1,5% PTFE</a:t>
            </a:r>
          </a:p>
          <a:p>
            <a:pPr marL="285750" lvl="0" indent="-285750">
              <a:buFont typeface="Arial" panose="020B0604020202020204" pitchFamily="34" charset="0"/>
              <a:buChar char="•"/>
            </a:pPr>
            <a:r>
              <a:rPr lang="fr-FR" dirty="0"/>
              <a:t>Homopolymer, chemical lubricated</a:t>
            </a:r>
          </a:p>
          <a:p>
            <a:pPr marL="285750" lvl="0" indent="-285750">
              <a:buFont typeface="Arial" panose="020B0604020202020204" pitchFamily="34" charset="0"/>
              <a:buChar char="•"/>
            </a:pPr>
            <a:r>
              <a:rPr lang="fr-FR" dirty="0" smtClean="0"/>
              <a:t>Homopolymère </a:t>
            </a:r>
            <a:r>
              <a:rPr lang="fr-FR" dirty="0"/>
              <a:t>UV stabilised</a:t>
            </a:r>
          </a:p>
          <a:p>
            <a:pPr marL="285750" indent="-285750">
              <a:buFont typeface="Arial" panose="020B0604020202020204" pitchFamily="34" charset="0"/>
              <a:buChar char="•"/>
            </a:pPr>
            <a:endParaRPr lang="fr-FR" dirty="0"/>
          </a:p>
          <a:p>
            <a:endParaRPr lang="fr-FR" dirty="0"/>
          </a:p>
        </p:txBody>
      </p:sp>
      <p:sp>
        <p:nvSpPr>
          <p:cNvPr id="6" name="Titre 5"/>
          <p:cNvSpPr>
            <a:spLocks noGrp="1"/>
          </p:cNvSpPr>
          <p:nvPr>
            <p:ph type="title"/>
          </p:nvPr>
        </p:nvSpPr>
        <p:spPr>
          <a:xfrm>
            <a:off x="143690" y="705394"/>
            <a:ext cx="4566994" cy="1649868"/>
          </a:xfrm>
        </p:spPr>
        <p:txBody>
          <a:bodyPr>
            <a:normAutofit fontScale="90000"/>
          </a:bodyPr>
          <a:lstStyle/>
          <a:p>
            <a:pPr algn="l"/>
            <a:r>
              <a:rPr lang="fr-FR" dirty="0" smtClean="0"/>
              <a:t>LA RESILIENCE</a:t>
            </a:r>
            <a:br>
              <a:rPr lang="fr-FR" dirty="0" smtClean="0"/>
            </a:br>
            <a:r>
              <a:rPr lang="fr-FR" dirty="0"/>
              <a:t/>
            </a:r>
            <a:br>
              <a:rPr lang="fr-FR" dirty="0"/>
            </a:br>
            <a:r>
              <a:rPr lang="fr-FR" dirty="0" smtClean="0"/>
              <a:t/>
            </a:r>
            <a:br>
              <a:rPr lang="fr-FR" dirty="0" smtClean="0"/>
            </a:br>
            <a:endParaRPr lang="fr-FR" dirty="0"/>
          </a:p>
        </p:txBody>
      </p:sp>
      <p:pic>
        <p:nvPicPr>
          <p:cNvPr id="7" name="Picture 2"/>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008915" y="705394"/>
            <a:ext cx="6183084" cy="5577839"/>
          </a:xfrm>
          <a:prstGeom prst="rect">
            <a:avLst/>
          </a:prstGeom>
        </p:spPr>
      </p:pic>
    </p:spTree>
    <p:extLst>
      <p:ext uri="{BB962C8B-B14F-4D97-AF65-F5344CB8AC3E}">
        <p14:creationId xmlns:p14="http://schemas.microsoft.com/office/powerpoint/2010/main" val="3656787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26</a:t>
            </a:fld>
            <a:endParaRPr lang="fr-FR" noProof="0" dirty="0"/>
          </a:p>
        </p:txBody>
      </p:sp>
      <p:sp>
        <p:nvSpPr>
          <p:cNvPr id="5" name="Espace réservé du texte 4"/>
          <p:cNvSpPr>
            <a:spLocks noGrp="1"/>
          </p:cNvSpPr>
          <p:nvPr>
            <p:ph type="body" sz="half" idx="2"/>
          </p:nvPr>
        </p:nvSpPr>
        <p:spPr>
          <a:xfrm>
            <a:off x="169818" y="1293223"/>
            <a:ext cx="4976948" cy="5120426"/>
          </a:xfrm>
        </p:spPr>
        <p:txBody>
          <a:bodyPr>
            <a:normAutofit fontScale="92500"/>
          </a:bodyPr>
          <a:lstStyle/>
          <a:p>
            <a:r>
              <a:rPr lang="fr-FR" dirty="0"/>
              <a:t>De cette même manière, après avoir éliminé les matériaux qui ne conviennent a la résilience, on peut regarder les matériaux les plus performants et les plus durs. Nous avons trace la courbe de (E/p) = f (hardness Vickers</a:t>
            </a:r>
            <a:r>
              <a:rPr lang="fr-FR" dirty="0" smtClean="0"/>
              <a:t>)</a:t>
            </a:r>
          </a:p>
          <a:p>
            <a:r>
              <a:rPr lang="fr-FR" dirty="0" smtClean="0"/>
              <a:t>Les matériaux restants après élimination(moins de 20 HV) sont;</a:t>
            </a:r>
          </a:p>
          <a:p>
            <a:pPr marL="285750" lvl="0" indent="-285750">
              <a:buFont typeface="Arial" panose="020B0604020202020204" pitchFamily="34" charset="0"/>
              <a:buChar char="•"/>
            </a:pPr>
            <a:r>
              <a:rPr lang="fr-FR" dirty="0" smtClean="0"/>
              <a:t>Copolymère</a:t>
            </a:r>
            <a:endParaRPr lang="fr-FR" dirty="0"/>
          </a:p>
          <a:p>
            <a:pPr marL="285750" lvl="0" indent="-285750">
              <a:buFont typeface="Arial" panose="020B0604020202020204" pitchFamily="34" charset="0"/>
              <a:buChar char="•"/>
            </a:pPr>
            <a:r>
              <a:rPr lang="fr-FR" dirty="0"/>
              <a:t>Compact impact modified</a:t>
            </a:r>
          </a:p>
          <a:p>
            <a:pPr marL="285750" lvl="0" indent="-285750">
              <a:buFont typeface="Arial" panose="020B0604020202020204" pitchFamily="34" charset="0"/>
              <a:buChar char="•"/>
            </a:pPr>
            <a:r>
              <a:rPr lang="fr-FR" dirty="0"/>
              <a:t>Homopolymer</a:t>
            </a:r>
          </a:p>
          <a:p>
            <a:pPr marL="285750" lvl="0" indent="-285750">
              <a:buFont typeface="Arial" panose="020B0604020202020204" pitchFamily="34" charset="0"/>
              <a:buChar char="•"/>
            </a:pPr>
            <a:r>
              <a:rPr lang="fr-FR" dirty="0"/>
              <a:t>Homopolymer,1,5% PTFE</a:t>
            </a:r>
          </a:p>
          <a:p>
            <a:pPr marL="285750" lvl="0" indent="-285750">
              <a:buFont typeface="Arial" panose="020B0604020202020204" pitchFamily="34" charset="0"/>
              <a:buChar char="•"/>
            </a:pPr>
            <a:r>
              <a:rPr lang="fr-FR" dirty="0"/>
              <a:t>Homopolymer, chemical lubricated</a:t>
            </a:r>
          </a:p>
          <a:p>
            <a:pPr marL="285750" lvl="0" indent="-285750">
              <a:buFont typeface="Arial" panose="020B0604020202020204" pitchFamily="34" charset="0"/>
              <a:buChar char="•"/>
            </a:pPr>
            <a:r>
              <a:rPr lang="fr-FR" dirty="0"/>
              <a:t>Homopolymer</a:t>
            </a:r>
          </a:p>
          <a:p>
            <a:endParaRPr lang="fr-FR" dirty="0"/>
          </a:p>
          <a:p>
            <a:endParaRPr lang="fr-FR" dirty="0"/>
          </a:p>
        </p:txBody>
      </p:sp>
      <p:sp>
        <p:nvSpPr>
          <p:cNvPr id="6" name="Titre 5"/>
          <p:cNvSpPr>
            <a:spLocks noGrp="1"/>
          </p:cNvSpPr>
          <p:nvPr>
            <p:ph type="title"/>
          </p:nvPr>
        </p:nvSpPr>
        <p:spPr>
          <a:xfrm>
            <a:off x="609601" y="821525"/>
            <a:ext cx="4101084" cy="979308"/>
          </a:xfrm>
        </p:spPr>
        <p:txBody>
          <a:bodyPr>
            <a:normAutofit/>
          </a:bodyPr>
          <a:lstStyle/>
          <a:p>
            <a:r>
              <a:rPr lang="fr-FR" dirty="0" smtClean="0"/>
              <a:t>La dureté</a:t>
            </a:r>
            <a:br>
              <a:rPr lang="fr-FR" dirty="0" smtClean="0"/>
            </a:br>
            <a:endParaRPr lang="fr-FR" dirty="0"/>
          </a:p>
        </p:txBody>
      </p:sp>
      <p:pic>
        <p:nvPicPr>
          <p:cNvPr id="8" name="Picture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048103" y="821525"/>
            <a:ext cx="6035039" cy="5551713"/>
          </a:xfrm>
          <a:prstGeom prst="rect">
            <a:avLst/>
          </a:prstGeom>
        </p:spPr>
      </p:pic>
    </p:spTree>
    <p:extLst>
      <p:ext uri="{BB962C8B-B14F-4D97-AF65-F5344CB8AC3E}">
        <p14:creationId xmlns:p14="http://schemas.microsoft.com/office/powerpoint/2010/main" val="3963319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27</a:t>
            </a:fld>
            <a:endParaRPr lang="fr-FR" noProof="0" dirty="0"/>
          </a:p>
        </p:txBody>
      </p:sp>
      <p:sp>
        <p:nvSpPr>
          <p:cNvPr id="5" name="Espace réservé du texte 4"/>
          <p:cNvSpPr>
            <a:spLocks noGrp="1"/>
          </p:cNvSpPr>
          <p:nvPr>
            <p:ph type="body" sz="half" idx="2"/>
          </p:nvPr>
        </p:nvSpPr>
        <p:spPr>
          <a:xfrm>
            <a:off x="169817" y="1293224"/>
            <a:ext cx="4911633" cy="4885508"/>
          </a:xfrm>
        </p:spPr>
        <p:txBody>
          <a:bodyPr>
            <a:normAutofit fontScale="25000" lnSpcReduction="20000"/>
          </a:bodyPr>
          <a:lstStyle/>
          <a:p>
            <a:pPr lvl="0"/>
            <a:endParaRPr lang="fr-FR" dirty="0" smtClean="0"/>
          </a:p>
          <a:p>
            <a:r>
              <a:rPr lang="fr-FR" sz="5600" dirty="0" smtClean="0"/>
              <a:t>Pour avoir un design similaire sur l’ensemble du drone, il est préférable que le matériau utilise pour les pieds soit transparent </a:t>
            </a:r>
          </a:p>
          <a:p>
            <a:r>
              <a:rPr lang="fr-FR" sz="5600" dirty="0" smtClean="0"/>
              <a:t>Nous </a:t>
            </a:r>
            <a:r>
              <a:rPr lang="fr-FR" sz="5600" dirty="0"/>
              <a:t>avons tracé la courbe(E/p) = f(transperancy)</a:t>
            </a:r>
          </a:p>
          <a:p>
            <a:r>
              <a:rPr lang="fr-FR" sz="5600" dirty="0"/>
              <a:t>Une grande partie des matériaux ne sont pas opaques et peuvent nuire à l’esthétique du drone. Nous avons éliminé les matériaux qui ne sont pas opaques </a:t>
            </a:r>
            <a:endParaRPr lang="fr-FR" sz="5600" dirty="0" smtClean="0"/>
          </a:p>
          <a:p>
            <a:pPr marL="285750" lvl="0" indent="-285750">
              <a:buFont typeface="Arial" panose="020B0604020202020204" pitchFamily="34" charset="0"/>
              <a:buChar char="•"/>
            </a:pPr>
            <a:r>
              <a:rPr lang="fr-FR" sz="5600" dirty="0" smtClean="0"/>
              <a:t>Copolymère </a:t>
            </a:r>
            <a:endParaRPr lang="fr-FR" sz="5600" dirty="0"/>
          </a:p>
          <a:p>
            <a:pPr marL="285750" lvl="0" indent="-285750">
              <a:buFont typeface="Arial" panose="020B0604020202020204" pitchFamily="34" charset="0"/>
              <a:buChar char="•"/>
            </a:pPr>
            <a:r>
              <a:rPr lang="fr-FR" sz="5600" dirty="0" smtClean="0"/>
              <a:t>Copolymère </a:t>
            </a:r>
            <a:r>
              <a:rPr lang="fr-FR" sz="5600" dirty="0"/>
              <a:t>impact modified</a:t>
            </a:r>
          </a:p>
          <a:p>
            <a:pPr marL="285750" lvl="0" indent="-285750">
              <a:buFont typeface="Arial" panose="020B0604020202020204" pitchFamily="34" charset="0"/>
              <a:buChar char="•"/>
            </a:pPr>
            <a:r>
              <a:rPr lang="fr-FR" sz="5600" dirty="0"/>
              <a:t>Homopolymer</a:t>
            </a:r>
          </a:p>
          <a:p>
            <a:pPr marL="285750" lvl="0" indent="-285750">
              <a:buFont typeface="Arial" panose="020B0604020202020204" pitchFamily="34" charset="0"/>
              <a:buChar char="•"/>
            </a:pPr>
            <a:r>
              <a:rPr lang="fr-FR" sz="5600" dirty="0"/>
              <a:t>Homopolymer,1,5% PTFE</a:t>
            </a:r>
          </a:p>
          <a:p>
            <a:pPr marL="285750" lvl="0" indent="-285750">
              <a:buFont typeface="Arial" panose="020B0604020202020204" pitchFamily="34" charset="0"/>
              <a:buChar char="•"/>
            </a:pPr>
            <a:r>
              <a:rPr lang="fr-FR" sz="5600" dirty="0"/>
              <a:t>Homopolymer, chemicallly lubricated</a:t>
            </a:r>
          </a:p>
          <a:p>
            <a:pPr marL="285750" lvl="0" indent="-285750">
              <a:buFont typeface="Arial" panose="020B0604020202020204" pitchFamily="34" charset="0"/>
              <a:buChar char="•"/>
            </a:pPr>
            <a:r>
              <a:rPr lang="fr-FR" sz="5600" dirty="0"/>
              <a:t>Homopolymer UV stabilise</a:t>
            </a:r>
          </a:p>
          <a:p>
            <a:endParaRPr lang="fr-FR" dirty="0"/>
          </a:p>
          <a:p>
            <a:r>
              <a:rPr lang="fr-FR" dirty="0"/>
              <a:t> </a:t>
            </a:r>
          </a:p>
          <a:p>
            <a:endParaRPr lang="fr-FR" dirty="0"/>
          </a:p>
        </p:txBody>
      </p:sp>
      <p:sp>
        <p:nvSpPr>
          <p:cNvPr id="6" name="Titre 5"/>
          <p:cNvSpPr>
            <a:spLocks noGrp="1"/>
          </p:cNvSpPr>
          <p:nvPr>
            <p:ph type="title"/>
          </p:nvPr>
        </p:nvSpPr>
        <p:spPr>
          <a:xfrm>
            <a:off x="575091" y="852543"/>
            <a:ext cx="4101084" cy="979308"/>
          </a:xfrm>
        </p:spPr>
        <p:txBody>
          <a:bodyPr/>
          <a:lstStyle/>
          <a:p>
            <a:pPr lvl="0"/>
            <a:r>
              <a:rPr lang="fr-FR" dirty="0"/>
              <a:t>Aspects esthétiques</a:t>
            </a:r>
            <a:br>
              <a:rPr lang="fr-FR" dirty="0"/>
            </a:br>
            <a:endParaRPr lang="fr-FR" dirty="0"/>
          </a:p>
        </p:txBody>
      </p:sp>
      <p:pic>
        <p:nvPicPr>
          <p:cNvPr id="7" name="Picture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891349" y="692331"/>
            <a:ext cx="6300649" cy="5721318"/>
          </a:xfrm>
          <a:prstGeom prst="rect">
            <a:avLst/>
          </a:prstGeom>
        </p:spPr>
      </p:pic>
    </p:spTree>
    <p:extLst>
      <p:ext uri="{BB962C8B-B14F-4D97-AF65-F5344CB8AC3E}">
        <p14:creationId xmlns:p14="http://schemas.microsoft.com/office/powerpoint/2010/main" val="3169946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28</a:t>
            </a:fld>
            <a:endParaRPr lang="fr-FR" noProof="0" dirty="0"/>
          </a:p>
        </p:txBody>
      </p:sp>
      <p:sp>
        <p:nvSpPr>
          <p:cNvPr id="5" name="Espace réservé du texte 4"/>
          <p:cNvSpPr>
            <a:spLocks noGrp="1"/>
          </p:cNvSpPr>
          <p:nvPr>
            <p:ph type="body" sz="half" idx="2"/>
          </p:nvPr>
        </p:nvSpPr>
        <p:spPr>
          <a:xfrm>
            <a:off x="609601" y="1227909"/>
            <a:ext cx="4101084" cy="4715691"/>
          </a:xfrm>
        </p:spPr>
        <p:txBody>
          <a:bodyPr>
            <a:normAutofit/>
          </a:bodyPr>
          <a:lstStyle/>
          <a:p>
            <a:r>
              <a:rPr lang="fr-FR" dirty="0"/>
              <a:t>L’utilisation normale du drone en extérieur implique une forte exposition au soleil. Pour éviter que le matériau de dégrade dans les temps sous l’effet des rayonnements du soleil, il convient de prendre un matériau pouvant le supporter </a:t>
            </a:r>
          </a:p>
          <a:p>
            <a:r>
              <a:rPr lang="fr-FR" dirty="0"/>
              <a:t> Nous avons tracer la courbe (E/p) = f (UV radiation</a:t>
            </a:r>
            <a:r>
              <a:rPr lang="fr-FR" dirty="0" smtClean="0"/>
              <a:t>)</a:t>
            </a:r>
          </a:p>
          <a:p>
            <a:r>
              <a:rPr lang="fr-FR" dirty="0" smtClean="0"/>
              <a:t>Le matériau restant après élimination est </a:t>
            </a:r>
            <a:endParaRPr lang="fr-FR" dirty="0"/>
          </a:p>
          <a:p>
            <a:pPr lvl="0"/>
            <a:r>
              <a:rPr lang="fr-FR" dirty="0"/>
              <a:t> </a:t>
            </a:r>
            <a:r>
              <a:rPr lang="fr-FR" b="1" dirty="0"/>
              <a:t>Homopolymer UV stabilise</a:t>
            </a:r>
            <a:endParaRPr lang="fr-FR" dirty="0"/>
          </a:p>
          <a:p>
            <a:endParaRPr lang="fr-FR" dirty="0"/>
          </a:p>
          <a:p>
            <a:endParaRPr lang="fr-FR" dirty="0"/>
          </a:p>
        </p:txBody>
      </p:sp>
      <p:sp>
        <p:nvSpPr>
          <p:cNvPr id="6" name="Titre 5"/>
          <p:cNvSpPr>
            <a:spLocks noGrp="1"/>
          </p:cNvSpPr>
          <p:nvPr>
            <p:ph type="title"/>
          </p:nvPr>
        </p:nvSpPr>
        <p:spPr>
          <a:xfrm>
            <a:off x="595884" y="587829"/>
            <a:ext cx="4101084" cy="979308"/>
          </a:xfrm>
        </p:spPr>
        <p:txBody>
          <a:bodyPr/>
          <a:lstStyle/>
          <a:p>
            <a:r>
              <a:rPr lang="fr-FR" dirty="0" smtClean="0"/>
              <a:t>DURABILITE</a:t>
            </a:r>
            <a:br>
              <a:rPr lang="fr-FR" dirty="0" smtClean="0"/>
            </a:br>
            <a:endParaRPr lang="fr-FR" dirty="0"/>
          </a:p>
        </p:txBody>
      </p:sp>
      <p:pic>
        <p:nvPicPr>
          <p:cNvPr id="7" name="Picture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982789" y="587829"/>
            <a:ext cx="6209210" cy="5868499"/>
          </a:xfrm>
          <a:prstGeom prst="rect">
            <a:avLst/>
          </a:prstGeom>
        </p:spPr>
      </p:pic>
    </p:spTree>
    <p:extLst>
      <p:ext uri="{BB962C8B-B14F-4D97-AF65-F5344CB8AC3E}">
        <p14:creationId xmlns:p14="http://schemas.microsoft.com/office/powerpoint/2010/main" val="591257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29</a:t>
            </a:fld>
            <a:endParaRPr lang="fr-FR" noProof="0" dirty="0"/>
          </a:p>
        </p:txBody>
      </p:sp>
      <p:sp>
        <p:nvSpPr>
          <p:cNvPr id="5" name="Espace réservé du texte 4"/>
          <p:cNvSpPr>
            <a:spLocks noGrp="1"/>
          </p:cNvSpPr>
          <p:nvPr>
            <p:ph type="body" sz="half" idx="2"/>
          </p:nvPr>
        </p:nvSpPr>
        <p:spPr>
          <a:xfrm>
            <a:off x="609601" y="1685109"/>
            <a:ext cx="4101084" cy="4258491"/>
          </a:xfrm>
        </p:spPr>
        <p:txBody>
          <a:bodyPr>
            <a:normAutofit/>
          </a:bodyPr>
          <a:lstStyle/>
          <a:p>
            <a:r>
              <a:rPr lang="fr-FR" dirty="0"/>
              <a:t>Un des arguments toujours très importants une fois que les principaux critères sont respectés et le prix </a:t>
            </a:r>
          </a:p>
          <a:p>
            <a:r>
              <a:rPr lang="fr-FR" dirty="0"/>
              <a:t>Nous avons tracé la courbe de (E/p) = f (Price)</a:t>
            </a:r>
          </a:p>
          <a:p>
            <a:r>
              <a:rPr lang="fr-FR" dirty="0"/>
              <a:t>Apres analyse de tous ses critères nous avons pu identifier le matériau de sélection pour les pieds du drone qui est le </a:t>
            </a:r>
          </a:p>
          <a:p>
            <a:pPr lvl="0"/>
            <a:r>
              <a:rPr lang="fr-FR" b="1" dirty="0"/>
              <a:t>HOMOPOLYMER UV STABILISE </a:t>
            </a:r>
            <a:endParaRPr lang="fr-FR" dirty="0"/>
          </a:p>
          <a:p>
            <a:r>
              <a:rPr lang="fr-FR" dirty="0"/>
              <a:t> </a:t>
            </a:r>
          </a:p>
          <a:p>
            <a:endParaRPr lang="fr-FR" dirty="0"/>
          </a:p>
        </p:txBody>
      </p:sp>
      <p:sp>
        <p:nvSpPr>
          <p:cNvPr id="6" name="Titre 5"/>
          <p:cNvSpPr>
            <a:spLocks noGrp="1"/>
          </p:cNvSpPr>
          <p:nvPr>
            <p:ph type="title"/>
          </p:nvPr>
        </p:nvSpPr>
        <p:spPr>
          <a:xfrm>
            <a:off x="595884" y="906637"/>
            <a:ext cx="4101084" cy="979308"/>
          </a:xfrm>
        </p:spPr>
        <p:txBody>
          <a:bodyPr/>
          <a:lstStyle/>
          <a:p>
            <a:r>
              <a:rPr lang="fr-FR" dirty="0" smtClean="0"/>
              <a:t>LE PRIX </a:t>
            </a:r>
            <a:br>
              <a:rPr lang="fr-FR" dirty="0" smtClean="0"/>
            </a:br>
            <a:endParaRPr lang="fr-FR" dirty="0"/>
          </a:p>
        </p:txBody>
      </p:sp>
      <p:pic>
        <p:nvPicPr>
          <p:cNvPr id="7" name="Picture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048104" y="640080"/>
            <a:ext cx="5822530" cy="5421086"/>
          </a:xfrm>
          <a:prstGeom prst="rect">
            <a:avLst/>
          </a:prstGeom>
        </p:spPr>
      </p:pic>
    </p:spTree>
    <p:extLst>
      <p:ext uri="{BB962C8B-B14F-4D97-AF65-F5344CB8AC3E}">
        <p14:creationId xmlns:p14="http://schemas.microsoft.com/office/powerpoint/2010/main" val="101831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image 5" descr="Paysage urbain" title="Paysage urbain">
            <a:extLst>
              <a:ext uri="{FF2B5EF4-FFF2-40B4-BE49-F238E27FC236}">
                <a16:creationId xmlns="" xmlns:a16="http://schemas.microsoft.com/office/drawing/2014/main" id="{5E06080F-9F80-49D4-9D28-F3FD457E4278}"/>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e 30" descr="Carrés d’accentuation : forme ouverte noire foncée, bloc vert ombré et bloc blanc avec espace réservé au texte.">
            <a:extLst>
              <a:ext uri="{FF2B5EF4-FFF2-40B4-BE49-F238E27FC236}">
                <a16:creationId xmlns="" xmlns:a16="http://schemas.microsoft.com/office/drawing/2014/main" id="{CDA17D7C-7C63-439C-8B50-C9B0F0F9AAF7}"/>
              </a:ext>
            </a:extLst>
          </p:cNvPr>
          <p:cNvGrpSpPr/>
          <p:nvPr/>
        </p:nvGrpSpPr>
        <p:grpSpPr>
          <a:xfrm flipH="1">
            <a:off x="4115985" y="323965"/>
            <a:ext cx="7433283" cy="5995838"/>
            <a:chOff x="252031" y="391887"/>
            <a:chExt cx="7433283" cy="6215741"/>
          </a:xfrm>
        </p:grpSpPr>
        <p:sp>
          <p:nvSpPr>
            <p:cNvPr id="32" name="Rectangle 31">
              <a:extLst>
                <a:ext uri="{FF2B5EF4-FFF2-40B4-BE49-F238E27FC236}">
                  <a16:creationId xmlns=""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3" name="Rectangle 32">
              <a:extLst>
                <a:ext uri="{FF2B5EF4-FFF2-40B4-BE49-F238E27FC236}">
                  <a16:creationId xmlns=""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34" name="Rectangle 33">
              <a:extLst>
                <a:ext uri="{FF2B5EF4-FFF2-40B4-BE49-F238E27FC236}">
                  <a16:creationId xmlns=""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7" name="Titre 6">
            <a:extLst>
              <a:ext uri="{FF2B5EF4-FFF2-40B4-BE49-F238E27FC236}">
                <a16:creationId xmlns="" xmlns:a16="http://schemas.microsoft.com/office/drawing/2014/main" id="{D5445F47-6D74-450C-BC16-998D2021AD78}"/>
              </a:ext>
            </a:extLst>
          </p:cNvPr>
          <p:cNvSpPr>
            <a:spLocks noGrp="1"/>
          </p:cNvSpPr>
          <p:nvPr>
            <p:ph type="title"/>
          </p:nvPr>
        </p:nvSpPr>
        <p:spPr/>
        <p:txBody>
          <a:bodyPr rtlCol="0"/>
          <a:lstStyle/>
          <a:p>
            <a:pPr rtl="0"/>
            <a:r>
              <a:rPr lang="fr-FR" dirty="0" smtClean="0"/>
              <a:t>SOMMAIRE</a:t>
            </a:r>
            <a:endParaRPr lang="fr-FR" dirty="0"/>
          </a:p>
        </p:txBody>
      </p:sp>
      <p:sp>
        <p:nvSpPr>
          <p:cNvPr id="4" name="Espace réservé du contenu 3">
            <a:extLst>
              <a:ext uri="{FF2B5EF4-FFF2-40B4-BE49-F238E27FC236}">
                <a16:creationId xmlns="" xmlns:a16="http://schemas.microsoft.com/office/drawing/2014/main" id="{2885A4AC-9AA0-4EFF-8162-609223BF5D70}"/>
              </a:ext>
            </a:extLst>
          </p:cNvPr>
          <p:cNvSpPr>
            <a:spLocks noGrp="1"/>
          </p:cNvSpPr>
          <p:nvPr>
            <p:ph idx="1"/>
          </p:nvPr>
        </p:nvSpPr>
        <p:spPr>
          <a:xfrm>
            <a:off x="5510539" y="1659356"/>
            <a:ext cx="6117771" cy="4179741"/>
          </a:xfrm>
        </p:spPr>
        <p:txBody>
          <a:bodyPr rtlCol="0">
            <a:normAutofit/>
          </a:bodyPr>
          <a:lstStyle/>
          <a:p>
            <a:pPr marL="342900" indent="-342900">
              <a:buFont typeface="+mj-lt"/>
              <a:buAutoNum type="alphaUcPeriod"/>
            </a:pPr>
            <a:r>
              <a:rPr lang="fr-FR" dirty="0" smtClean="0"/>
              <a:t>Introduction</a:t>
            </a:r>
          </a:p>
          <a:p>
            <a:pPr marL="342900" indent="-342900">
              <a:buFont typeface="+mj-lt"/>
              <a:buAutoNum type="alphaUcPeriod"/>
            </a:pPr>
            <a:r>
              <a:rPr lang="fr-FR" dirty="0" smtClean="0"/>
              <a:t>Les différents Intégration a </a:t>
            </a:r>
            <a:r>
              <a:rPr lang="fr-FR" dirty="0" smtClean="0"/>
              <a:t>présenter </a:t>
            </a:r>
            <a:endParaRPr lang="fr-FR" dirty="0" smtClean="0"/>
          </a:p>
          <a:p>
            <a:pPr lvl="1">
              <a:buFont typeface="Wingdings" panose="05000000000000000000" pitchFamily="2" charset="2"/>
              <a:buChar char="v"/>
            </a:pPr>
            <a:r>
              <a:rPr lang="fr-FR" dirty="0" smtClean="0"/>
              <a:t>MME( </a:t>
            </a:r>
            <a:r>
              <a:rPr lang="fr-FR" dirty="0" err="1" smtClean="0"/>
              <a:t>Mechanical</a:t>
            </a:r>
            <a:r>
              <a:rPr lang="fr-FR" dirty="0" smtClean="0"/>
              <a:t> </a:t>
            </a:r>
            <a:r>
              <a:rPr lang="fr-FR" dirty="0" smtClean="0"/>
              <a:t>and </a:t>
            </a:r>
            <a:r>
              <a:rPr lang="fr-FR" dirty="0" err="1" smtClean="0"/>
              <a:t>Material</a:t>
            </a:r>
            <a:r>
              <a:rPr lang="fr-FR" dirty="0" smtClean="0"/>
              <a:t> </a:t>
            </a:r>
            <a:r>
              <a:rPr lang="fr-FR" dirty="0"/>
              <a:t>E</a:t>
            </a:r>
            <a:r>
              <a:rPr lang="fr-FR" dirty="0" smtClean="0"/>
              <a:t>ngineering</a:t>
            </a:r>
            <a:r>
              <a:rPr lang="fr-FR" dirty="0" smtClean="0"/>
              <a:t>)</a:t>
            </a:r>
          </a:p>
          <a:p>
            <a:pPr lvl="1">
              <a:buFont typeface="Wingdings" panose="05000000000000000000" pitchFamily="2" charset="2"/>
              <a:buChar char="v"/>
            </a:pPr>
            <a:r>
              <a:rPr lang="fr-FR" dirty="0" smtClean="0"/>
              <a:t>EEM(Énergie</a:t>
            </a:r>
            <a:r>
              <a:rPr lang="fr-FR" dirty="0" smtClean="0"/>
              <a:t>, </a:t>
            </a:r>
            <a:r>
              <a:rPr lang="fr-FR" dirty="0" smtClean="0"/>
              <a:t>Environnement </a:t>
            </a:r>
            <a:r>
              <a:rPr lang="fr-FR" dirty="0" smtClean="0"/>
              <a:t>et </a:t>
            </a:r>
            <a:r>
              <a:rPr lang="fr-FR" dirty="0" smtClean="0"/>
              <a:t>Matériau</a:t>
            </a:r>
            <a:r>
              <a:rPr lang="fr-FR" dirty="0" smtClean="0"/>
              <a:t>)</a:t>
            </a:r>
          </a:p>
          <a:p>
            <a:pPr lvl="1">
              <a:buFont typeface="Wingdings" panose="05000000000000000000" pitchFamily="2" charset="2"/>
              <a:buChar char="v"/>
            </a:pPr>
            <a:r>
              <a:rPr lang="fr-FR" dirty="0" smtClean="0"/>
              <a:t>MIA(Mathématique</a:t>
            </a:r>
            <a:r>
              <a:rPr lang="fr-FR" dirty="0" smtClean="0"/>
              <a:t>, </a:t>
            </a:r>
            <a:r>
              <a:rPr lang="fr-FR" dirty="0" smtClean="0"/>
              <a:t>Informatique </a:t>
            </a:r>
            <a:r>
              <a:rPr lang="fr-FR" dirty="0" smtClean="0"/>
              <a:t>et </a:t>
            </a:r>
            <a:r>
              <a:rPr lang="fr-FR" dirty="0" smtClean="0"/>
              <a:t>Automatique</a:t>
            </a:r>
            <a:r>
              <a:rPr lang="fr-FR" dirty="0" smtClean="0"/>
              <a:t>)</a:t>
            </a:r>
          </a:p>
          <a:p>
            <a:pPr lvl="1">
              <a:buFont typeface="Wingdings" panose="05000000000000000000" pitchFamily="2" charset="2"/>
              <a:buChar char="v"/>
            </a:pPr>
            <a:r>
              <a:rPr lang="fr-FR" smtClean="0"/>
              <a:t>EEE</a:t>
            </a:r>
            <a:endParaRPr lang="fr-FR" dirty="0" smtClean="0"/>
          </a:p>
          <a:p>
            <a:pPr lvl="1">
              <a:buFont typeface="Wingdings" panose="05000000000000000000" pitchFamily="2" charset="2"/>
              <a:buChar char="v"/>
            </a:pPr>
            <a:r>
              <a:rPr lang="fr-FR" dirty="0" smtClean="0"/>
              <a:t>MHO(Management </a:t>
            </a:r>
            <a:r>
              <a:rPr lang="fr-FR" dirty="0" smtClean="0"/>
              <a:t>des </a:t>
            </a:r>
            <a:r>
              <a:rPr lang="fr-FR" dirty="0" smtClean="0"/>
              <a:t>Hommes </a:t>
            </a:r>
            <a:r>
              <a:rPr lang="fr-FR" dirty="0" smtClean="0"/>
              <a:t>et </a:t>
            </a:r>
            <a:r>
              <a:rPr lang="fr-FR" dirty="0" smtClean="0"/>
              <a:t>O</a:t>
            </a:r>
            <a:r>
              <a:rPr lang="fr-FR" dirty="0" smtClean="0"/>
              <a:t>rganisations</a:t>
            </a:r>
            <a:r>
              <a:rPr lang="fr-FR" dirty="0" smtClean="0"/>
              <a:t>)</a:t>
            </a:r>
          </a:p>
          <a:p>
            <a:pPr marL="342900" indent="-342900">
              <a:buFont typeface="+mj-lt"/>
              <a:buAutoNum type="alphaUcPeriod"/>
            </a:pPr>
            <a:r>
              <a:rPr lang="fr-FR" dirty="0" smtClean="0"/>
              <a:t>conclusion</a:t>
            </a:r>
            <a:endParaRPr lang="fr-FR" dirty="0"/>
          </a:p>
        </p:txBody>
      </p:sp>
      <p:sp>
        <p:nvSpPr>
          <p:cNvPr id="11" name="Rectangle : Coin rogné 10" descr="Zone d’accentuation de pied de page">
            <a:extLst>
              <a:ext uri="{FF2B5EF4-FFF2-40B4-BE49-F238E27FC236}">
                <a16:creationId xmlns="" xmlns:a16="http://schemas.microsoft.com/office/drawing/2014/main" id="{851F9C8F-B284-4FE9-A76C-49BE3BEE3853}"/>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2" name="Espace réservé du numéro de diapositive 5">
            <a:extLst>
              <a:ext uri="{FF2B5EF4-FFF2-40B4-BE49-F238E27FC236}">
                <a16:creationId xmlns=""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smtClean="0"/>
              <a:pPr rtl="0"/>
              <a:t>3</a:t>
            </a:fld>
            <a:endParaRPr lang="fr-FR" dirty="0"/>
          </a:p>
        </p:txBody>
      </p:sp>
    </p:spTree>
    <p:extLst>
      <p:ext uri="{BB962C8B-B14F-4D97-AF65-F5344CB8AC3E}">
        <p14:creationId xmlns:p14="http://schemas.microsoft.com/office/powerpoint/2010/main" val="259734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BILAN DES FORCES QUI AGISSENT SUR LE DROEN </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30</a:t>
            </a:fld>
            <a:endParaRPr lang="fr-FR" noProof="0" dirty="0"/>
          </a:p>
        </p:txBody>
      </p:sp>
      <p:sp>
        <p:nvSpPr>
          <p:cNvPr id="5" name="Espace réservé du contenu 4"/>
          <p:cNvSpPr>
            <a:spLocks noGrp="1"/>
          </p:cNvSpPr>
          <p:nvPr>
            <p:ph idx="1"/>
          </p:nvPr>
        </p:nvSpPr>
        <p:spPr/>
        <p:txBody>
          <a:bodyPr/>
          <a:lstStyle/>
          <a:p>
            <a:pPr marL="0" indent="0">
              <a:buNone/>
            </a:pPr>
            <a:r>
              <a:rPr lang="fr-FR" b="1" dirty="0"/>
              <a:t> </a:t>
            </a:r>
            <a:r>
              <a:rPr lang="fr-FR" sz="2000" b="1" dirty="0" smtClean="0"/>
              <a:t>Drone </a:t>
            </a:r>
            <a:r>
              <a:rPr lang="fr-FR" sz="2000" b="1" dirty="0"/>
              <a:t>stagnant dans les airs </a:t>
            </a:r>
            <a:endParaRPr lang="fr-FR" sz="2000" dirty="0"/>
          </a:p>
          <a:p>
            <a:r>
              <a:rPr lang="fr-FR" sz="2000" dirty="0"/>
              <a:t>Quand le drone stagne dans les airs il subit principalement deux forces physiques. La première est le poids qui attire le drone vers le bas. Ce qui permet au quadricoptère de voler et la deuxième force appelé la portance qui le tire vers le haut </a:t>
            </a:r>
            <a:endParaRPr lang="fr-FR" sz="2000" dirty="0" smtClean="0"/>
          </a:p>
        </p:txBody>
      </p:sp>
      <p:pic>
        <p:nvPicPr>
          <p:cNvPr id="6" name="Picture 16"/>
          <p:cNvPicPr/>
          <p:nvPr/>
        </p:nvPicPr>
        <p:blipFill>
          <a:blip r:embed="rId2">
            <a:extLst>
              <a:ext uri="{28A0092B-C50C-407E-A947-70E740481C1C}">
                <a14:useLocalDpi xmlns:a14="http://schemas.microsoft.com/office/drawing/2010/main" val="0"/>
              </a:ext>
            </a:extLst>
          </a:blip>
          <a:srcRect/>
          <a:stretch>
            <a:fillRect/>
          </a:stretch>
        </p:blipFill>
        <p:spPr bwMode="auto">
          <a:xfrm>
            <a:off x="4284617" y="2612570"/>
            <a:ext cx="4389120" cy="2560321"/>
          </a:xfrm>
          <a:prstGeom prst="rect">
            <a:avLst/>
          </a:prstGeom>
          <a:noFill/>
          <a:ln>
            <a:noFill/>
          </a:ln>
        </p:spPr>
      </p:pic>
    </p:spTree>
    <p:extLst>
      <p:ext uri="{BB962C8B-B14F-4D97-AF65-F5344CB8AC3E}">
        <p14:creationId xmlns:p14="http://schemas.microsoft.com/office/powerpoint/2010/main" val="2015825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POIDS</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31</a:t>
            </a:fld>
            <a:endParaRPr lang="fr-FR" noProof="0" dirty="0"/>
          </a:p>
        </p:txBody>
      </p:sp>
      <p:sp>
        <p:nvSpPr>
          <p:cNvPr id="5" name="Espace réservé du contenu 4"/>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fr-FR" sz="1800" dirty="0">
                <a:latin typeface="Arial" panose="020B0604020202020204" pitchFamily="34" charset="0"/>
                <a:ea typeface="Times New Roman" panose="02020603050405020304" pitchFamily="18" charset="0"/>
              </a:rPr>
              <a:t>Comme tous les corps possédants une masse le drone subit une attraction gravitationnelle exercée par la Terre. Plus, sa masse sera importante plus son poids plus sera élevé. Cette force maintient le drone sur le sol.</a:t>
            </a:r>
          </a:p>
          <a:p>
            <a:pPr marL="0" lvl="0" indent="0" eaLnBrk="0" fontAlgn="base" hangingPunct="0">
              <a:lnSpc>
                <a:spcPct val="100000"/>
              </a:lnSpc>
              <a:spcBef>
                <a:spcPct val="0"/>
              </a:spcBef>
              <a:spcAft>
                <a:spcPct val="0"/>
              </a:spcAft>
              <a:buNone/>
            </a:pPr>
            <a:r>
              <a:rPr lang="fr-FR" sz="1800" dirty="0">
                <a:latin typeface="Arial" panose="020B0604020202020204" pitchFamily="34" charset="0"/>
                <a:ea typeface="Times New Roman" panose="02020603050405020304" pitchFamily="18" charset="0"/>
              </a:rPr>
              <a:t>Elle s'exprime par la formule :</a:t>
            </a:r>
          </a:p>
          <a:p>
            <a:pPr marL="0" lvl="0" indent="0" eaLnBrk="0" fontAlgn="base" hangingPunct="0">
              <a:lnSpc>
                <a:spcPct val="100000"/>
              </a:lnSpc>
              <a:spcBef>
                <a:spcPct val="0"/>
              </a:spcBef>
              <a:spcAft>
                <a:spcPct val="0"/>
              </a:spcAft>
              <a:buNone/>
            </a:pPr>
            <a:r>
              <a:rPr lang="fr-FR" sz="1800" i="1" dirty="0">
                <a:latin typeface="Times New Roman" panose="02020603050405020304" pitchFamily="18" charset="0"/>
                <a:ea typeface="Corbel" panose="020B0503020204020204" pitchFamily="34" charset="0"/>
                <a:cs typeface="Times New Roman" panose="02020603050405020304" pitchFamily="18" charset="0"/>
              </a:rPr>
              <a:t>                              P = m × g</a:t>
            </a:r>
            <a:endParaRPr lang="fr-FR" sz="1800" dirty="0">
              <a:ea typeface="Times New Roman" panose="02020603050405020304" pitchFamily="18" charset="0"/>
            </a:endParaRPr>
          </a:p>
          <a:p>
            <a:pPr marL="0" lvl="0" indent="0" eaLnBrk="0" fontAlgn="base" hangingPunct="0">
              <a:lnSpc>
                <a:spcPct val="100000"/>
              </a:lnSpc>
              <a:spcBef>
                <a:spcPct val="0"/>
              </a:spcBef>
              <a:spcAft>
                <a:spcPct val="0"/>
              </a:spcAft>
              <a:buNone/>
            </a:pPr>
            <a:r>
              <a:rPr lang="fr-FR" sz="1800" dirty="0">
                <a:latin typeface="Times New Roman" panose="02020603050405020304" pitchFamily="18" charset="0"/>
                <a:ea typeface="Corbel" panose="020B0503020204020204" pitchFamily="34" charset="0"/>
                <a:cs typeface="Times New Roman" panose="02020603050405020304" pitchFamily="18" charset="0"/>
              </a:rPr>
              <a:t/>
            </a:r>
            <a:br>
              <a:rPr lang="fr-FR" sz="1800" dirty="0">
                <a:latin typeface="Times New Roman" panose="02020603050405020304" pitchFamily="18" charset="0"/>
                <a:ea typeface="Corbel" panose="020B0503020204020204" pitchFamily="34" charset="0"/>
                <a:cs typeface="Times New Roman" panose="02020603050405020304" pitchFamily="18" charset="0"/>
              </a:rPr>
            </a:br>
            <a:r>
              <a:rPr lang="fr-FR" sz="1800" dirty="0">
                <a:latin typeface="Times New Roman" panose="02020603050405020304" pitchFamily="18" charset="0"/>
                <a:ea typeface="Corbel" panose="020B0503020204020204" pitchFamily="34" charset="0"/>
                <a:cs typeface="Times New Roman" panose="02020603050405020304" pitchFamily="18" charset="0"/>
              </a:rPr>
              <a:t>Le poids en Newton</a:t>
            </a:r>
            <a:br>
              <a:rPr lang="fr-FR" sz="1800" dirty="0">
                <a:latin typeface="Times New Roman" panose="02020603050405020304" pitchFamily="18" charset="0"/>
                <a:ea typeface="Corbel" panose="020B0503020204020204" pitchFamily="34" charset="0"/>
                <a:cs typeface="Times New Roman" panose="02020603050405020304" pitchFamily="18" charset="0"/>
              </a:rPr>
            </a:br>
            <a:r>
              <a:rPr lang="fr-FR" sz="1800" dirty="0">
                <a:latin typeface="Times New Roman" panose="02020603050405020304" pitchFamily="18" charset="0"/>
                <a:ea typeface="Corbel" panose="020B0503020204020204" pitchFamily="34" charset="0"/>
                <a:cs typeface="Times New Roman" panose="02020603050405020304" pitchFamily="18" charset="0"/>
              </a:rPr>
              <a:t>La masse en Kg</a:t>
            </a:r>
            <a:br>
              <a:rPr lang="fr-FR" sz="1800" dirty="0">
                <a:latin typeface="Times New Roman" panose="02020603050405020304" pitchFamily="18" charset="0"/>
                <a:ea typeface="Corbel" panose="020B0503020204020204" pitchFamily="34" charset="0"/>
                <a:cs typeface="Times New Roman" panose="02020603050405020304" pitchFamily="18" charset="0"/>
              </a:rPr>
            </a:br>
            <a:r>
              <a:rPr lang="fr-FR" sz="1800" dirty="0">
                <a:latin typeface="Times New Roman" panose="02020603050405020304" pitchFamily="18" charset="0"/>
                <a:ea typeface="Corbel" panose="020B0503020204020204" pitchFamily="34" charset="0"/>
                <a:cs typeface="Times New Roman" panose="02020603050405020304" pitchFamily="18" charset="0"/>
              </a:rPr>
              <a:t>L'intensit</a:t>
            </a:r>
            <a:r>
              <a:rPr lang="fr-FR" sz="1800" dirty="0">
                <a:latin typeface="Corbel" panose="020B0503020204020204" pitchFamily="34" charset="0"/>
                <a:ea typeface="Corbel" panose="020B0503020204020204" pitchFamily="34" charset="0"/>
                <a:cs typeface="Times New Roman" panose="02020603050405020304" pitchFamily="18" charset="0"/>
              </a:rPr>
              <a:t>é</a:t>
            </a:r>
            <a:r>
              <a:rPr lang="fr-FR" sz="1800" dirty="0">
                <a:latin typeface="Times New Roman" panose="02020603050405020304" pitchFamily="18" charset="0"/>
                <a:ea typeface="Corbel" panose="020B0503020204020204" pitchFamily="34" charset="0"/>
                <a:cs typeface="Times New Roman" panose="02020603050405020304" pitchFamily="18" charset="0"/>
              </a:rPr>
              <a:t> de pesanteur en N/Kg</a:t>
            </a:r>
            <a:endParaRPr lang="fr-FR" sz="1800" dirty="0">
              <a:ea typeface="Times New Roman" panose="02020603050405020304" pitchFamily="18" charset="0"/>
            </a:endParaRPr>
          </a:p>
          <a:p>
            <a:pPr marL="0" lvl="0" indent="0" eaLnBrk="0" fontAlgn="base" hangingPunct="0">
              <a:lnSpc>
                <a:spcPct val="100000"/>
              </a:lnSpc>
              <a:spcBef>
                <a:spcPct val="0"/>
              </a:spcBef>
              <a:spcAft>
                <a:spcPct val="0"/>
              </a:spcAft>
              <a:buNone/>
            </a:pPr>
            <a:r>
              <a:rPr lang="fr-FR" sz="1800" dirty="0">
                <a:latin typeface="Times New Roman" panose="02020603050405020304" pitchFamily="18" charset="0"/>
                <a:ea typeface="Corbel" panose="020B0503020204020204" pitchFamily="34" charset="0"/>
                <a:cs typeface="Times New Roman" panose="02020603050405020304" pitchFamily="18" charset="0"/>
              </a:rPr>
              <a:t>Le poids est la force de pesanteur d</a:t>
            </a:r>
            <a:r>
              <a:rPr lang="fr-FR" sz="1800" dirty="0">
                <a:latin typeface="Corbel" panose="020B0503020204020204" pitchFamily="34" charset="0"/>
                <a:ea typeface="Corbel" panose="020B0503020204020204" pitchFamily="34" charset="0"/>
                <a:cs typeface="Times New Roman" panose="02020603050405020304" pitchFamily="18" charset="0"/>
              </a:rPr>
              <a:t>’</a:t>
            </a:r>
            <a:r>
              <a:rPr lang="fr-FR" sz="1800" dirty="0">
                <a:latin typeface="Times New Roman" panose="02020603050405020304" pitchFamily="18" charset="0"/>
                <a:ea typeface="Corbel" panose="020B0503020204020204" pitchFamily="34" charset="0"/>
                <a:cs typeface="Times New Roman" panose="02020603050405020304" pitchFamily="18" charset="0"/>
              </a:rPr>
              <a:t>origine gravitationnelle et inertielle exerc</a:t>
            </a:r>
            <a:r>
              <a:rPr lang="fr-FR" sz="1800" dirty="0">
                <a:latin typeface="Corbel" panose="020B0503020204020204" pitchFamily="34" charset="0"/>
                <a:ea typeface="Corbel" panose="020B0503020204020204" pitchFamily="34" charset="0"/>
                <a:cs typeface="Times New Roman" panose="02020603050405020304" pitchFamily="18" charset="0"/>
              </a:rPr>
              <a:t>é</a:t>
            </a:r>
            <a:r>
              <a:rPr lang="fr-FR" sz="1800" dirty="0">
                <a:latin typeface="Times New Roman" panose="02020603050405020304" pitchFamily="18" charset="0"/>
                <a:ea typeface="Corbel" panose="020B0503020204020204" pitchFamily="34" charset="0"/>
                <a:cs typeface="Times New Roman" panose="02020603050405020304" pitchFamily="18" charset="0"/>
              </a:rPr>
              <a:t>e. C</a:t>
            </a:r>
            <a:r>
              <a:rPr lang="fr-FR" sz="1800" dirty="0">
                <a:latin typeface="Corbel" panose="020B0503020204020204" pitchFamily="34" charset="0"/>
                <a:ea typeface="Corbel" panose="020B0503020204020204" pitchFamily="34" charset="0"/>
                <a:cs typeface="Times New Roman" panose="02020603050405020304" pitchFamily="18" charset="0"/>
              </a:rPr>
              <a:t>’</a:t>
            </a:r>
            <a:r>
              <a:rPr lang="fr-FR" sz="1800" dirty="0">
                <a:latin typeface="Times New Roman" panose="02020603050405020304" pitchFamily="18" charset="0"/>
                <a:ea typeface="Corbel" panose="020B0503020204020204" pitchFamily="34" charset="0"/>
                <a:cs typeface="Times New Roman" panose="02020603050405020304" pitchFamily="18" charset="0"/>
              </a:rPr>
              <a:t>est la force qui attire le drone vers le bas </a:t>
            </a:r>
            <a:endParaRPr lang="fr-FR" dirty="0">
              <a:latin typeface="Arial" panose="020B0604020202020204" pitchFamily="34" charset="0"/>
            </a:endParaRPr>
          </a:p>
          <a:p>
            <a:pPr marL="0" indent="0">
              <a:buNone/>
            </a:pPr>
            <a:endParaRPr lang="fr-FR" sz="1800" dirty="0"/>
          </a:p>
        </p:txBody>
      </p:sp>
      <p:graphicFrame>
        <p:nvGraphicFramePr>
          <p:cNvPr id="6" name="Tableau 5"/>
          <p:cNvGraphicFramePr>
            <a:graphicFrameLocks noGrp="1"/>
          </p:cNvGraphicFramePr>
          <p:nvPr>
            <p:extLst>
              <p:ext uri="{D42A27DB-BD31-4B8C-83A1-F6EECF244321}">
                <p14:modId xmlns:p14="http://schemas.microsoft.com/office/powerpoint/2010/main" val="3677524097"/>
              </p:ext>
            </p:extLst>
          </p:nvPr>
        </p:nvGraphicFramePr>
        <p:xfrm>
          <a:off x="2403567" y="4127864"/>
          <a:ext cx="7471952" cy="1332410"/>
        </p:xfrm>
        <a:graphic>
          <a:graphicData uri="http://schemas.openxmlformats.org/drawingml/2006/table">
            <a:tbl>
              <a:tblPr firstRow="1" firstCol="1" bandRow="1">
                <a:tableStyleId>{5C22544A-7EE6-4342-B048-85BDC9FD1C3A}</a:tableStyleId>
              </a:tblPr>
              <a:tblGrid>
                <a:gridCol w="1867988"/>
                <a:gridCol w="1867988"/>
                <a:gridCol w="1867988"/>
                <a:gridCol w="1867988"/>
              </a:tblGrid>
              <a:tr h="582644">
                <a:tc>
                  <a:txBody>
                    <a:bodyPr/>
                    <a:lstStyle/>
                    <a:p>
                      <a:pPr>
                        <a:lnSpc>
                          <a:spcPct val="107000"/>
                        </a:lnSpc>
                        <a:spcAft>
                          <a:spcPts val="0"/>
                        </a:spcAft>
                      </a:pPr>
                      <a:r>
                        <a:rPr lang="fr-FR" sz="1800" kern="100" dirty="0">
                          <a:effectLst/>
                        </a:rPr>
                        <a:t>FORCE</a:t>
                      </a:r>
                      <a:endParaRPr lang="fr-FR" sz="16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800" kern="100" dirty="0">
                          <a:effectLst/>
                        </a:rPr>
                        <a:t>SENS</a:t>
                      </a:r>
                      <a:endParaRPr lang="fr-FR" sz="16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800" kern="100" dirty="0">
                          <a:effectLst/>
                        </a:rPr>
                        <a:t>DIRECTION</a:t>
                      </a:r>
                      <a:endParaRPr lang="fr-FR" sz="16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800" kern="100" dirty="0">
                          <a:effectLst/>
                        </a:rPr>
                        <a:t>MODULE</a:t>
                      </a:r>
                      <a:endParaRPr lang="fr-FR" sz="16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r>
              <a:tr h="749766">
                <a:tc>
                  <a:txBody>
                    <a:bodyPr/>
                    <a:lstStyle/>
                    <a:p>
                      <a:pPr>
                        <a:lnSpc>
                          <a:spcPct val="107000"/>
                        </a:lnSpc>
                        <a:spcAft>
                          <a:spcPts val="0"/>
                        </a:spcAft>
                      </a:pPr>
                      <a:r>
                        <a:rPr lang="fr-FR" sz="1800" kern="100" dirty="0">
                          <a:effectLst/>
                        </a:rPr>
                        <a:t>Poids</a:t>
                      </a:r>
                      <a:endParaRPr lang="fr-FR" sz="16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800" u="none" kern="100" dirty="0">
                          <a:effectLst/>
                        </a:rPr>
                        <a:t>Positive</a:t>
                      </a:r>
                      <a:endParaRPr lang="fr-FR" sz="1600" u="none"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800" kern="100" dirty="0">
                          <a:effectLst/>
                        </a:rPr>
                        <a:t>Vers le bas</a:t>
                      </a:r>
                      <a:endParaRPr lang="fr-FR" sz="16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800" u="none" kern="100" dirty="0">
                          <a:effectLst/>
                        </a:rPr>
                        <a:t>7840N</a:t>
                      </a:r>
                      <a:endParaRPr lang="fr-FR" sz="1600" u="none"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388194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PORTANCE </a:t>
            </a:r>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32</a:t>
            </a:fld>
            <a:endParaRPr lang="fr-FR" noProof="0" dirty="0"/>
          </a:p>
        </p:txBody>
      </p:sp>
      <p:sp>
        <p:nvSpPr>
          <p:cNvPr id="5" name="Espace réservé du contenu 4"/>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fr-FR" sz="2000" dirty="0">
                <a:latin typeface="Times New Roman" panose="02020603050405020304" pitchFamily="18" charset="0"/>
                <a:ea typeface="Corbel" panose="020B0503020204020204" pitchFamily="34" charset="0"/>
                <a:cs typeface="Times New Roman" panose="02020603050405020304" pitchFamily="18" charset="0"/>
              </a:rPr>
              <a:t>Composante de la r</a:t>
            </a:r>
            <a:r>
              <a:rPr lang="fr-FR" sz="2000" dirty="0">
                <a:latin typeface="Corbel" panose="020B0503020204020204" pitchFamily="34" charset="0"/>
                <a:ea typeface="Corbel" panose="020B0503020204020204" pitchFamily="34" charset="0"/>
                <a:cs typeface="Times New Roman" panose="02020603050405020304" pitchFamily="18" charset="0"/>
              </a:rPr>
              <a:t>é</a:t>
            </a:r>
            <a:r>
              <a:rPr lang="fr-FR" sz="2000" dirty="0">
                <a:latin typeface="Times New Roman" panose="02020603050405020304" pitchFamily="18" charset="0"/>
                <a:ea typeface="Corbel" panose="020B0503020204020204" pitchFamily="34" charset="0"/>
                <a:cs typeface="Times New Roman" panose="02020603050405020304" pitchFamily="18" charset="0"/>
              </a:rPr>
              <a:t>sultante des forces de pression qui s</a:t>
            </a:r>
            <a:r>
              <a:rPr lang="fr-FR" sz="2000" dirty="0">
                <a:latin typeface="Corbel" panose="020B0503020204020204" pitchFamily="34" charset="0"/>
                <a:ea typeface="Corbel" panose="020B0503020204020204" pitchFamily="34" charset="0"/>
                <a:cs typeface="Times New Roman" panose="02020603050405020304" pitchFamily="18" charset="0"/>
              </a:rPr>
              <a:t>’</a:t>
            </a:r>
            <a:r>
              <a:rPr lang="fr-FR" sz="2000" dirty="0">
                <a:latin typeface="Times New Roman" panose="02020603050405020304" pitchFamily="18" charset="0"/>
                <a:ea typeface="Corbel" panose="020B0503020204020204" pitchFamily="34" charset="0"/>
                <a:cs typeface="Times New Roman" panose="02020603050405020304" pitchFamily="18" charset="0"/>
              </a:rPr>
              <a:t>exerce sur un corps en mouvement dans un fluide, perpendiculaire </a:t>
            </a:r>
            <a:r>
              <a:rPr lang="fr-FR" sz="2000" dirty="0">
                <a:latin typeface="Corbel" panose="020B0503020204020204" pitchFamily="34" charset="0"/>
                <a:ea typeface="Corbel" panose="020B0503020204020204" pitchFamily="34" charset="0"/>
                <a:cs typeface="Times New Roman" panose="02020603050405020304" pitchFamily="18" charset="0"/>
              </a:rPr>
              <a:t>à</a:t>
            </a:r>
            <a:r>
              <a:rPr lang="fr-FR" sz="2000" dirty="0">
                <a:latin typeface="Times New Roman" panose="02020603050405020304" pitchFamily="18" charset="0"/>
                <a:ea typeface="Corbel" panose="020B0503020204020204" pitchFamily="34" charset="0"/>
                <a:cs typeface="Times New Roman" panose="02020603050405020304" pitchFamily="18" charset="0"/>
              </a:rPr>
              <a:t> la direction de la vitesse. Cette force attire le drone vers le haut et le permet de voler  </a:t>
            </a:r>
            <a:endParaRPr lang="fr-FR" sz="1800" dirty="0" smtClean="0">
              <a:ea typeface="Corbel" panose="020B050302020402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fr-FR" sz="1800" dirty="0" smtClean="0">
                <a:latin typeface="Arial" panose="020B0604020202020204" pitchFamily="34" charset="0"/>
                <a:ea typeface="Corbel" panose="020B0503020204020204" pitchFamily="34" charset="0"/>
                <a:cs typeface="Times New Roman" panose="02020603050405020304" pitchFamily="18" charset="0"/>
              </a:rPr>
              <a:t>             </a:t>
            </a:r>
            <a:r>
              <a:rPr lang="fr-FR" sz="1800" dirty="0">
                <a:latin typeface="Arial" panose="020B0604020202020204" pitchFamily="34" charset="0"/>
                <a:ea typeface="Corbel" panose="020B0503020204020204" pitchFamily="34" charset="0"/>
                <a:cs typeface="Times New Roman" panose="02020603050405020304" pitchFamily="18" charset="0"/>
              </a:rPr>
              <a:t>C'est une force qui permet au drone de décoller lorsqu'elle devient supérieure à son poids </a:t>
            </a:r>
            <a:r>
              <a:rPr lang="fr-FR" sz="1800" dirty="0" smtClean="0">
                <a:latin typeface="Arial" panose="020B0604020202020204" pitchFamily="34" charset="0"/>
                <a:ea typeface="Corbel" panose="020B0503020204020204" pitchFamily="34" charset="0"/>
                <a:cs typeface="Times New Roman" panose="02020603050405020304" pitchFamily="18" charset="0"/>
              </a:rPr>
              <a:t>.</a:t>
            </a:r>
          </a:p>
          <a:p>
            <a:pPr marL="0" indent="0">
              <a:buNone/>
            </a:pPr>
            <a:r>
              <a:rPr lang="fr-FR" sz="1800" dirty="0">
                <a:latin typeface="Arial" panose="020B0604020202020204" pitchFamily="34" charset="0"/>
                <a:ea typeface="Corbel" panose="020B0503020204020204" pitchFamily="34" charset="0"/>
                <a:cs typeface="Times New Roman" panose="02020603050405020304" pitchFamily="18" charset="0"/>
              </a:rPr>
              <a:t/>
            </a:r>
            <a:br>
              <a:rPr lang="fr-FR" sz="1800" dirty="0">
                <a:latin typeface="Arial" panose="020B0604020202020204" pitchFamily="34" charset="0"/>
                <a:ea typeface="Corbel" panose="020B0503020204020204" pitchFamily="34" charset="0"/>
                <a:cs typeface="Times New Roman" panose="02020603050405020304" pitchFamily="18" charset="0"/>
              </a:rPr>
            </a:br>
            <a:r>
              <a:rPr lang="fr-FR" sz="1800" dirty="0" smtClean="0">
                <a:latin typeface="Arial" panose="020B0604020202020204" pitchFamily="34" charset="0"/>
                <a:ea typeface="Corbel" panose="020B0503020204020204" pitchFamily="34" charset="0"/>
                <a:cs typeface="Times New Roman" panose="02020603050405020304" pitchFamily="18" charset="0"/>
              </a:rPr>
              <a:t>                                                                          </a:t>
            </a:r>
            <a:r>
              <a:rPr lang="fr-FR" sz="1800" i="1" dirty="0" smtClean="0"/>
              <a:t>Fz=1/2*ρ*S*v²*Cz</a:t>
            </a:r>
            <a:endParaRPr lang="fr-FR" sz="1800" dirty="0" smtClean="0"/>
          </a:p>
          <a:p>
            <a:pPr marL="0" indent="0">
              <a:buNone/>
            </a:pPr>
            <a:endParaRPr lang="fr-FR" sz="2000" dirty="0" smtClean="0"/>
          </a:p>
          <a:p>
            <a:r>
              <a:rPr lang="fr-FR" sz="1600" dirty="0" smtClean="0"/>
              <a:t>S=surface </a:t>
            </a:r>
            <a:r>
              <a:rPr lang="fr-FR" sz="1600" dirty="0"/>
              <a:t>des hélices</a:t>
            </a:r>
          </a:p>
          <a:p>
            <a:r>
              <a:rPr lang="fr-FR" sz="1600" dirty="0" smtClean="0"/>
              <a:t>V=Vitesse </a:t>
            </a:r>
            <a:endParaRPr lang="fr-FR" sz="1600" dirty="0"/>
          </a:p>
          <a:p>
            <a:r>
              <a:rPr lang="fr-FR" sz="1600" dirty="0"/>
              <a:t>Cz=coefficient de portance</a:t>
            </a:r>
          </a:p>
          <a:p>
            <a:r>
              <a:rPr lang="fr-FR" sz="1600" dirty="0"/>
              <a:t>Fz=Portance en hauteur</a:t>
            </a:r>
          </a:p>
          <a:p>
            <a:r>
              <a:rPr lang="fr-FR" sz="1600" dirty="0"/>
              <a:t>Rho ρ= densité de l’air</a:t>
            </a:r>
          </a:p>
          <a:p>
            <a:pPr marL="0" lvl="0" indent="0" eaLnBrk="0" fontAlgn="base" hangingPunct="0">
              <a:lnSpc>
                <a:spcPct val="100000"/>
              </a:lnSpc>
              <a:spcBef>
                <a:spcPct val="0"/>
              </a:spcBef>
              <a:spcAft>
                <a:spcPct val="0"/>
              </a:spcAft>
              <a:buNone/>
            </a:pPr>
            <a:r>
              <a:rPr lang="fr-FR" sz="1600" dirty="0">
                <a:latin typeface="Arial" panose="020B0604020202020204" pitchFamily="34" charset="0"/>
                <a:ea typeface="Corbel" panose="020B0503020204020204" pitchFamily="34" charset="0"/>
                <a:cs typeface="Times New Roman" panose="02020603050405020304" pitchFamily="18" charset="0"/>
              </a:rPr>
              <a:t/>
            </a:r>
            <a:br>
              <a:rPr lang="fr-FR" sz="1600" dirty="0">
                <a:latin typeface="Arial" panose="020B0604020202020204" pitchFamily="34" charset="0"/>
                <a:ea typeface="Corbel" panose="020B0503020204020204" pitchFamily="34" charset="0"/>
                <a:cs typeface="Times New Roman" panose="02020603050405020304" pitchFamily="18" charset="0"/>
              </a:rPr>
            </a:br>
            <a:endParaRPr lang="fr-FR" dirty="0">
              <a:latin typeface="Arial" panose="020B0604020202020204" pitchFamily="34" charset="0"/>
            </a:endParaRPr>
          </a:p>
          <a:p>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3219133793"/>
              </p:ext>
            </p:extLst>
          </p:nvPr>
        </p:nvGraphicFramePr>
        <p:xfrm>
          <a:off x="4193175" y="4362994"/>
          <a:ext cx="5042264" cy="1200350"/>
        </p:xfrm>
        <a:graphic>
          <a:graphicData uri="http://schemas.openxmlformats.org/drawingml/2006/table">
            <a:tbl>
              <a:tblPr firstRow="1" firstCol="1" bandRow="1">
                <a:tableStyleId>{5C22544A-7EE6-4342-B048-85BDC9FD1C3A}</a:tableStyleId>
              </a:tblPr>
              <a:tblGrid>
                <a:gridCol w="1260566"/>
                <a:gridCol w="1260566"/>
                <a:gridCol w="1260566"/>
                <a:gridCol w="1260566"/>
              </a:tblGrid>
              <a:tr h="600175">
                <a:tc>
                  <a:txBody>
                    <a:bodyPr/>
                    <a:lstStyle/>
                    <a:p>
                      <a:pPr>
                        <a:lnSpc>
                          <a:spcPct val="107000"/>
                        </a:lnSpc>
                        <a:spcAft>
                          <a:spcPts val="0"/>
                        </a:spcAft>
                      </a:pPr>
                      <a:r>
                        <a:rPr lang="fr-FR" sz="1600" kern="100" dirty="0">
                          <a:effectLst/>
                        </a:rPr>
                        <a:t>FORCE</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kern="100" dirty="0">
                          <a:effectLst/>
                        </a:rPr>
                        <a:t>SENS</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kern="100" dirty="0">
                          <a:effectLst/>
                        </a:rPr>
                        <a:t>DIRECTION</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kern="100" dirty="0">
                          <a:effectLst/>
                        </a:rPr>
                        <a:t>MODULE</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r>
              <a:tr h="600175">
                <a:tc>
                  <a:txBody>
                    <a:bodyPr/>
                    <a:lstStyle/>
                    <a:p>
                      <a:pPr>
                        <a:lnSpc>
                          <a:spcPct val="107000"/>
                        </a:lnSpc>
                        <a:spcAft>
                          <a:spcPts val="0"/>
                        </a:spcAft>
                      </a:pPr>
                      <a:r>
                        <a:rPr lang="fr-FR" sz="1600" u="none" kern="100" dirty="0">
                          <a:effectLst/>
                        </a:rPr>
                        <a:t>Portance</a:t>
                      </a:r>
                      <a:endParaRPr lang="fr-FR" sz="1400" u="none"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u="none" kern="100" dirty="0">
                          <a:effectLst/>
                        </a:rPr>
                        <a:t>Négative</a:t>
                      </a:r>
                      <a:endParaRPr lang="fr-FR" sz="1400" u="none"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kern="100" dirty="0">
                          <a:effectLst/>
                        </a:rPr>
                        <a:t>Vers le haut</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u="none" kern="100" dirty="0">
                          <a:effectLst/>
                        </a:rPr>
                        <a:t>918.8N</a:t>
                      </a:r>
                      <a:endParaRPr lang="fr-FR" sz="1400" u="none"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r>
            </a:tbl>
          </a:graphicData>
        </a:graphic>
      </p:graphicFrame>
      <p:sp>
        <p:nvSpPr>
          <p:cNvPr id="8" name="Rectangle 2"/>
          <p:cNvSpPr>
            <a:spLocks noChangeArrowheads="1"/>
          </p:cNvSpPr>
          <p:nvPr/>
        </p:nvSpPr>
        <p:spPr bwMode="auto">
          <a:xfrm>
            <a:off x="3842275" y="4780961"/>
            <a:ext cx="816133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Tree>
    <p:extLst>
      <p:ext uri="{BB962C8B-B14F-4D97-AF65-F5344CB8AC3E}">
        <p14:creationId xmlns:p14="http://schemas.microsoft.com/office/powerpoint/2010/main" val="870234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33</a:t>
            </a:fld>
            <a:endParaRPr lang="fr-FR" noProof="0" dirty="0"/>
          </a:p>
        </p:txBody>
      </p:sp>
      <p:sp>
        <p:nvSpPr>
          <p:cNvPr id="5" name="Espace réservé du texte 4"/>
          <p:cNvSpPr>
            <a:spLocks noGrp="1"/>
          </p:cNvSpPr>
          <p:nvPr>
            <p:ph type="body" sz="half" idx="2"/>
          </p:nvPr>
        </p:nvSpPr>
        <p:spPr>
          <a:xfrm>
            <a:off x="0" y="1136469"/>
            <a:ext cx="5094514" cy="4807131"/>
          </a:xfrm>
        </p:spPr>
        <p:txBody>
          <a:bodyPr>
            <a:normAutofit/>
          </a:bodyPr>
          <a:lstStyle/>
          <a:p>
            <a:pPr lvl="0"/>
            <a:r>
              <a:rPr lang="fr-FR" sz="1800" b="1" dirty="0"/>
              <a:t>Drone en mouvement dans les airs </a:t>
            </a:r>
            <a:endParaRPr lang="fr-FR" sz="1800" dirty="0"/>
          </a:p>
          <a:p>
            <a:r>
              <a:rPr lang="fr-FR" sz="1800" dirty="0"/>
              <a:t>               Quand le drone est en mouvement dans les airs, deux autres forces viennent s’ajouter au poids et a la portance. La force qui fait avance le drone est la poussée. Elle est produite par l’accélération du moteur. La dernière force est la trainé. C’est résistance de l’appareil conte la poussée. Elle entraine ce dernier vers l’arrière. </a:t>
            </a:r>
          </a:p>
          <a:p>
            <a:endParaRPr lang="fr-FR" sz="1800" dirty="0"/>
          </a:p>
          <a:p>
            <a:endParaRPr lang="fr-FR" dirty="0"/>
          </a:p>
        </p:txBody>
      </p:sp>
      <p:pic>
        <p:nvPicPr>
          <p:cNvPr id="8" name="Picture 1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139543" y="1358537"/>
            <a:ext cx="5603965" cy="4362994"/>
          </a:xfrm>
          <a:prstGeom prst="rect">
            <a:avLst/>
          </a:prstGeom>
        </p:spPr>
      </p:pic>
    </p:spTree>
    <p:extLst>
      <p:ext uri="{BB962C8B-B14F-4D97-AF65-F5344CB8AC3E}">
        <p14:creationId xmlns:p14="http://schemas.microsoft.com/office/powerpoint/2010/main" val="334392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poussée </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34</a:t>
            </a:fld>
            <a:endParaRPr lang="fr-FR" noProof="0" dirty="0"/>
          </a:p>
        </p:txBody>
      </p:sp>
      <p:sp>
        <p:nvSpPr>
          <p:cNvPr id="5" name="Espace réservé du contenu 4"/>
          <p:cNvSpPr>
            <a:spLocks noGrp="1"/>
          </p:cNvSpPr>
          <p:nvPr>
            <p:ph idx="1"/>
          </p:nvPr>
        </p:nvSpPr>
        <p:spPr>
          <a:xfrm>
            <a:off x="372194" y="1299273"/>
            <a:ext cx="10939668" cy="4834129"/>
          </a:xfrm>
        </p:spPr>
        <p:txBody>
          <a:bodyPr>
            <a:normAutofit/>
          </a:bodyPr>
          <a:lstStyle/>
          <a:p>
            <a:pPr marL="0" lvl="0" indent="0" eaLnBrk="0" fontAlgn="base" hangingPunct="0">
              <a:lnSpc>
                <a:spcPct val="100000"/>
              </a:lnSpc>
              <a:spcBef>
                <a:spcPct val="0"/>
              </a:spcBef>
              <a:spcAft>
                <a:spcPct val="0"/>
              </a:spcAft>
              <a:buNone/>
            </a:pPr>
            <a:r>
              <a:rPr lang="fr-FR" sz="1800" dirty="0">
                <a:latin typeface="Arial" panose="020B0604020202020204" pitchFamily="34" charset="0"/>
                <a:ea typeface="Times New Roman" panose="02020603050405020304" pitchFamily="18" charset="0"/>
              </a:rPr>
              <a:t>Cette force est créée par le moteur. Elle résulte de l'accélération des deux moteurs arrières permettant lorsqu'elle est supérieure à la force de trainée de faire avancer le drone, elle s'oppose donc à la force de trainée.</a:t>
            </a:r>
            <a:br>
              <a:rPr lang="fr-FR" sz="1800" dirty="0">
                <a:latin typeface="Arial" panose="020B0604020202020204" pitchFamily="34" charset="0"/>
                <a:ea typeface="Times New Roman" panose="02020603050405020304" pitchFamily="18" charset="0"/>
              </a:rPr>
            </a:br>
            <a:r>
              <a:rPr lang="fr-FR" sz="1800" dirty="0">
                <a:latin typeface="Arial" panose="020B0604020202020204" pitchFamily="34" charset="0"/>
                <a:ea typeface="Times New Roman" panose="02020603050405020304" pitchFamily="18" charset="0"/>
              </a:rPr>
              <a:t>Elle peut être déterminée par la formule suivante :</a:t>
            </a:r>
          </a:p>
          <a:p>
            <a:pPr marL="0" lvl="0" indent="0" eaLnBrk="0" fontAlgn="base" hangingPunct="0">
              <a:lnSpc>
                <a:spcPct val="100000"/>
              </a:lnSpc>
              <a:spcBef>
                <a:spcPct val="0"/>
              </a:spcBef>
              <a:spcAft>
                <a:spcPct val="0"/>
              </a:spcAft>
              <a:buNone/>
            </a:pPr>
            <a:endParaRPr lang="fr-FR" sz="1600" dirty="0">
              <a:latin typeface="Arial" panose="020B0604020202020204" pitchFamily="34" charset="0"/>
              <a:ea typeface="Corbel" panose="020B0503020204020204" pitchFamily="34"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fr-FR" sz="1600" dirty="0" smtClean="0">
                <a:solidFill>
                  <a:srgbClr val="008080"/>
                </a:solidFill>
                <a:latin typeface="Arial" panose="020B0604020202020204" pitchFamily="34" charset="0"/>
                <a:ea typeface="Times New Roman" panose="02020603050405020304" pitchFamily="18" charset="0"/>
              </a:rPr>
              <a:t>                                                </a:t>
            </a:r>
            <a:r>
              <a:rPr lang="fr-FR" sz="1800" dirty="0">
                <a:latin typeface="Arial" panose="020B0604020202020204" pitchFamily="34" charset="0"/>
                <a:ea typeface="Times New Roman" panose="02020603050405020304" pitchFamily="18" charset="0"/>
              </a:rPr>
              <a:t>Ft= ρ x Ct x n² x D^4</a:t>
            </a:r>
          </a:p>
          <a:p>
            <a:pPr marL="0" lvl="0" indent="0" eaLnBrk="0" fontAlgn="base" hangingPunct="0">
              <a:lnSpc>
                <a:spcPct val="100000"/>
              </a:lnSpc>
              <a:spcBef>
                <a:spcPct val="0"/>
              </a:spcBef>
              <a:spcAft>
                <a:spcPct val="0"/>
              </a:spcAft>
              <a:buNone/>
            </a:pPr>
            <a:r>
              <a:rPr lang="fr-FR" sz="1800" dirty="0" smtClean="0">
                <a:latin typeface="Arial" panose="020B0604020202020204" pitchFamily="34" charset="0"/>
                <a:ea typeface="Times New Roman" panose="02020603050405020304" pitchFamily="18" charset="0"/>
              </a:rPr>
              <a:t/>
            </a:r>
            <a:br>
              <a:rPr lang="fr-FR" sz="1800" dirty="0" smtClean="0">
                <a:latin typeface="Arial" panose="020B0604020202020204" pitchFamily="34" charset="0"/>
                <a:ea typeface="Times New Roman" panose="02020603050405020304" pitchFamily="18" charset="0"/>
              </a:rPr>
            </a:br>
            <a:r>
              <a:rPr lang="fr-FR" sz="1800" dirty="0" smtClean="0">
                <a:latin typeface="Arial" panose="020B0604020202020204" pitchFamily="34" charset="0"/>
                <a:ea typeface="Times New Roman" panose="02020603050405020304" pitchFamily="18" charset="0"/>
              </a:rPr>
              <a:t>n² vitesse de rotation de l'hélice en tours / seconde</a:t>
            </a:r>
            <a:br>
              <a:rPr lang="fr-FR" sz="1800" dirty="0" smtClean="0">
                <a:latin typeface="Arial" panose="020B0604020202020204" pitchFamily="34" charset="0"/>
                <a:ea typeface="Times New Roman" panose="02020603050405020304" pitchFamily="18" charset="0"/>
              </a:rPr>
            </a:br>
            <a:r>
              <a:rPr lang="fr-FR" sz="1800" dirty="0" smtClean="0">
                <a:latin typeface="Arial" panose="020B0604020202020204" pitchFamily="34" charset="0"/>
                <a:ea typeface="Times New Roman" panose="02020603050405020304" pitchFamily="18" charset="0"/>
              </a:rPr>
              <a:t>D diamètre de l'hélice</a:t>
            </a:r>
            <a:br>
              <a:rPr lang="fr-FR" sz="1800" dirty="0" smtClean="0">
                <a:latin typeface="Arial" panose="020B0604020202020204" pitchFamily="34" charset="0"/>
                <a:ea typeface="Times New Roman" panose="02020603050405020304" pitchFamily="18" charset="0"/>
              </a:rPr>
            </a:br>
            <a:r>
              <a:rPr lang="fr-FR" sz="1800" dirty="0" smtClean="0">
                <a:latin typeface="Arial" panose="020B0604020202020204" pitchFamily="34" charset="0"/>
                <a:ea typeface="Times New Roman" panose="02020603050405020304" pitchFamily="18" charset="0"/>
              </a:rPr>
              <a:t>Ct coefficient de traction</a:t>
            </a:r>
            <a:r>
              <a:rPr lang="fr-FR" sz="1800" dirty="0" smtClean="0">
                <a:latin typeface="Arial" panose="020B0604020202020204" pitchFamily="34" charset="0"/>
                <a:ea typeface="Corbel" panose="020B0503020204020204" pitchFamily="34" charset="0"/>
                <a:cs typeface="Times New Roman" panose="02020603050405020304" pitchFamily="18" charset="0"/>
              </a:rPr>
              <a:t/>
            </a:r>
            <a:br>
              <a:rPr lang="fr-FR" sz="1800" dirty="0" smtClean="0">
                <a:latin typeface="Arial" panose="020B0604020202020204" pitchFamily="34" charset="0"/>
                <a:ea typeface="Corbel" panose="020B0503020204020204" pitchFamily="34" charset="0"/>
                <a:cs typeface="Times New Roman" panose="02020603050405020304" pitchFamily="18" charset="0"/>
              </a:rPr>
            </a:br>
            <a:r>
              <a:rPr lang="fr-FR" sz="2000" dirty="0" smtClean="0">
                <a:solidFill>
                  <a:srgbClr val="008080"/>
                </a:solidFill>
                <a:latin typeface="Arial" panose="020B0604020202020204" pitchFamily="34" charset="0"/>
                <a:ea typeface="Corbel" panose="020B0503020204020204" pitchFamily="34" charset="0"/>
                <a:cs typeface="Times New Roman" panose="02020603050405020304" pitchFamily="18" charset="0"/>
              </a:rPr>
              <a:t/>
            </a:r>
            <a:br>
              <a:rPr lang="fr-FR" sz="2000" dirty="0" smtClean="0">
                <a:solidFill>
                  <a:srgbClr val="008080"/>
                </a:solidFill>
                <a:latin typeface="Arial" panose="020B0604020202020204" pitchFamily="34" charset="0"/>
                <a:ea typeface="Corbel" panose="020B0503020204020204" pitchFamily="34" charset="0"/>
                <a:cs typeface="Times New Roman" panose="02020603050405020304" pitchFamily="18" charset="0"/>
              </a:rPr>
            </a:br>
            <a:endParaRPr lang="fr-FR" sz="3600" dirty="0" smtClean="0">
              <a:latin typeface="Arial" panose="020B0604020202020204" pitchFamily="34" charset="0"/>
            </a:endParaRPr>
          </a:p>
          <a:p>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3587899621"/>
              </p:ext>
            </p:extLst>
          </p:nvPr>
        </p:nvGraphicFramePr>
        <p:xfrm>
          <a:off x="3926539" y="3901004"/>
          <a:ext cx="5660636" cy="1878084"/>
        </p:xfrm>
        <a:graphic>
          <a:graphicData uri="http://schemas.openxmlformats.org/drawingml/2006/table">
            <a:tbl>
              <a:tblPr firstRow="1" firstCol="1" bandRow="1">
                <a:tableStyleId>{5C22544A-7EE6-4342-B048-85BDC9FD1C3A}</a:tableStyleId>
              </a:tblPr>
              <a:tblGrid>
                <a:gridCol w="1415159"/>
                <a:gridCol w="1415159"/>
                <a:gridCol w="1415159"/>
                <a:gridCol w="1415159"/>
              </a:tblGrid>
              <a:tr h="939042">
                <a:tc>
                  <a:txBody>
                    <a:bodyPr/>
                    <a:lstStyle/>
                    <a:p>
                      <a:pPr>
                        <a:lnSpc>
                          <a:spcPct val="107000"/>
                        </a:lnSpc>
                        <a:spcAft>
                          <a:spcPts val="0"/>
                        </a:spcAft>
                      </a:pPr>
                      <a:r>
                        <a:rPr lang="fr-FR" sz="1600" kern="100" dirty="0">
                          <a:effectLst/>
                        </a:rPr>
                        <a:t>FORCE</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kern="100" dirty="0">
                          <a:effectLst/>
                        </a:rPr>
                        <a:t>SENS</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kern="100" dirty="0">
                          <a:effectLst/>
                        </a:rPr>
                        <a:t>DIRECTION</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kern="100" dirty="0">
                          <a:effectLst/>
                        </a:rPr>
                        <a:t>MODULE</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r>
              <a:tr h="939042">
                <a:tc>
                  <a:txBody>
                    <a:bodyPr/>
                    <a:lstStyle/>
                    <a:p>
                      <a:pPr>
                        <a:lnSpc>
                          <a:spcPct val="107000"/>
                        </a:lnSpc>
                        <a:spcAft>
                          <a:spcPts val="0"/>
                        </a:spcAft>
                      </a:pPr>
                      <a:r>
                        <a:rPr lang="fr-FR" sz="1600" kern="100" dirty="0">
                          <a:effectLst/>
                        </a:rPr>
                        <a:t>Poussée </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kern="100" dirty="0">
                          <a:effectLst/>
                        </a:rPr>
                        <a:t>Positive</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kern="100" dirty="0">
                          <a:effectLst/>
                        </a:rPr>
                        <a:t>Vers l’avant</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kern="100" dirty="0">
                          <a:effectLst/>
                        </a:rPr>
                        <a:t> </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r>
            </a:tbl>
          </a:graphicData>
        </a:graphic>
      </p:graphicFrame>
      <p:sp>
        <p:nvSpPr>
          <p:cNvPr id="7" name="Rectangle 1"/>
          <p:cNvSpPr>
            <a:spLocks noChangeArrowheads="1"/>
          </p:cNvSpPr>
          <p:nvPr/>
        </p:nvSpPr>
        <p:spPr bwMode="auto">
          <a:xfrm>
            <a:off x="7186875" y="3531672"/>
            <a:ext cx="82499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1796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TRAINEE</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35</a:t>
            </a:fld>
            <a:endParaRPr lang="fr-FR" noProof="0" dirty="0"/>
          </a:p>
        </p:txBody>
      </p:sp>
      <p:sp>
        <p:nvSpPr>
          <p:cNvPr id="5" name="Espace réservé du contenu 4"/>
          <p:cNvSpPr>
            <a:spLocks noGrp="1"/>
          </p:cNvSpPr>
          <p:nvPr>
            <p:ph idx="1"/>
          </p:nvPr>
        </p:nvSpPr>
        <p:spPr/>
        <p:txBody>
          <a:bodyPr>
            <a:normAutofit/>
          </a:bodyPr>
          <a:lstStyle/>
          <a:p>
            <a:r>
              <a:rPr lang="fr-FR" sz="1800" dirty="0">
                <a:cs typeface="Arial" panose="020B0604020202020204" pitchFamily="34" charset="0"/>
              </a:rPr>
              <a:t>La trainée est la force qui oppose la poussée. C’est la force qui entraine le drone vers l’arrière.</a:t>
            </a:r>
          </a:p>
          <a:p>
            <a:pPr lvl="0" eaLnBrk="0" fontAlgn="base" hangingPunct="0">
              <a:lnSpc>
                <a:spcPct val="100000"/>
              </a:lnSpc>
              <a:spcBef>
                <a:spcPct val="0"/>
              </a:spcBef>
              <a:spcAft>
                <a:spcPct val="0"/>
              </a:spcAft>
            </a:pPr>
            <a:r>
              <a:rPr lang="fr-FR" sz="1800" b="1" dirty="0">
                <a:ea typeface="Times New Roman" panose="02020603050405020304" pitchFamily="18" charset="0"/>
              </a:rPr>
              <a:t> </a:t>
            </a:r>
            <a:r>
              <a:rPr lang="fr-FR" sz="1800" dirty="0">
                <a:ea typeface="Times New Roman" panose="02020603050405020304" pitchFamily="18" charset="0"/>
              </a:rPr>
              <a:t>C'est une force de résistance exercée par le vent sur un corps s'opposant à son déplacement. Elle permet ainsi de faire reculer le drone en augmentant la vitesse des moteurs avants. Elle est parallèle au vent qui s'oppose au déplacement. C’est la force qui entraine le drone vers l’arrière.</a:t>
            </a:r>
            <a:br>
              <a:rPr lang="fr-FR" sz="1800" dirty="0">
                <a:ea typeface="Times New Roman" panose="02020603050405020304" pitchFamily="18" charset="0"/>
              </a:rPr>
            </a:br>
            <a:r>
              <a:rPr lang="fr-FR" sz="1800" dirty="0">
                <a:ea typeface="Times New Roman" panose="02020603050405020304" pitchFamily="18" charset="0"/>
              </a:rPr>
              <a:t>La formule qui permet de calculer cette force est la suivante :</a:t>
            </a:r>
          </a:p>
          <a:p>
            <a:pPr marL="0" lvl="0" indent="0" eaLnBrk="0" fontAlgn="base" hangingPunct="0">
              <a:lnSpc>
                <a:spcPct val="100000"/>
              </a:lnSpc>
              <a:spcBef>
                <a:spcPct val="0"/>
              </a:spcBef>
              <a:spcAft>
                <a:spcPct val="0"/>
              </a:spcAft>
              <a:buNone/>
            </a:pPr>
            <a:r>
              <a:rPr lang="fr-FR" sz="1800" dirty="0">
                <a:ea typeface="Times New Roman" panose="02020603050405020304" pitchFamily="18" charset="0"/>
              </a:rPr>
              <a:t/>
            </a:r>
            <a:br>
              <a:rPr lang="fr-FR" sz="1800" dirty="0">
                <a:ea typeface="Times New Roman" panose="02020603050405020304" pitchFamily="18" charset="0"/>
              </a:rPr>
            </a:br>
            <a:r>
              <a:rPr lang="fr-FR" sz="1800" dirty="0">
                <a:ea typeface="Times New Roman" panose="02020603050405020304" pitchFamily="18" charset="0"/>
              </a:rPr>
              <a:t>                                      Ft=1/2 ρ x V² x S x Ct</a:t>
            </a:r>
          </a:p>
          <a:p>
            <a:pPr marL="0" lvl="0" indent="0" eaLnBrk="0" fontAlgn="base" hangingPunct="0">
              <a:lnSpc>
                <a:spcPct val="100000"/>
              </a:lnSpc>
              <a:spcBef>
                <a:spcPct val="0"/>
              </a:spcBef>
              <a:spcAft>
                <a:spcPct val="0"/>
              </a:spcAft>
              <a:buNone/>
            </a:pPr>
            <a:r>
              <a:rPr lang="fr-FR" sz="1800" dirty="0">
                <a:ea typeface="Times New Roman" panose="02020603050405020304" pitchFamily="18" charset="0"/>
              </a:rPr>
              <a:t/>
            </a:r>
            <a:br>
              <a:rPr lang="fr-FR" sz="1800" dirty="0">
                <a:ea typeface="Times New Roman" panose="02020603050405020304" pitchFamily="18" charset="0"/>
              </a:rPr>
            </a:br>
            <a:r>
              <a:rPr lang="fr-FR" sz="1800" dirty="0">
                <a:ea typeface="Times New Roman" panose="02020603050405020304" pitchFamily="18" charset="0"/>
              </a:rPr>
              <a:t>Ft Force de trainée en N</a:t>
            </a:r>
          </a:p>
          <a:p>
            <a:pPr marL="0" lvl="0" indent="0" eaLnBrk="0" fontAlgn="base" hangingPunct="0">
              <a:lnSpc>
                <a:spcPct val="100000"/>
              </a:lnSpc>
              <a:spcBef>
                <a:spcPct val="0"/>
              </a:spcBef>
              <a:spcAft>
                <a:spcPct val="0"/>
              </a:spcAft>
              <a:buNone/>
            </a:pPr>
            <a:r>
              <a:rPr lang="fr-FR" sz="1800" dirty="0">
                <a:ea typeface="Times New Roman" panose="02020603050405020304" pitchFamily="18" charset="0"/>
              </a:rPr>
              <a:t>Ct Coefficient de trainée</a:t>
            </a:r>
            <a:br>
              <a:rPr lang="fr-FR" sz="1800" dirty="0">
                <a:ea typeface="Times New Roman" panose="02020603050405020304" pitchFamily="18" charset="0"/>
              </a:rPr>
            </a:br>
            <a:r>
              <a:rPr lang="fr-FR" sz="1800" dirty="0">
                <a:ea typeface="Times New Roman" panose="02020603050405020304" pitchFamily="18" charset="0"/>
              </a:rPr>
              <a:t>V vitesse du vent</a:t>
            </a:r>
            <a:r>
              <a:rPr lang="fr-FR" sz="1800" b="1" dirty="0">
                <a:ea typeface="Times New Roman" panose="02020603050405020304" pitchFamily="18" charset="0"/>
              </a:rPr>
              <a:t> </a:t>
            </a:r>
            <a:endParaRPr lang="fr-FR" sz="1800" b="1" dirty="0" smtClean="0">
              <a:ea typeface="Times New Roman" panose="02020603050405020304" pitchFamily="18" charset="0"/>
            </a:endParaRPr>
          </a:p>
          <a:p>
            <a:pPr marL="0" lvl="0" indent="0" eaLnBrk="0" fontAlgn="base" hangingPunct="0">
              <a:lnSpc>
                <a:spcPct val="100000"/>
              </a:lnSpc>
              <a:spcBef>
                <a:spcPct val="0"/>
              </a:spcBef>
              <a:spcAft>
                <a:spcPct val="0"/>
              </a:spcAft>
              <a:buNone/>
            </a:pPr>
            <a:endParaRPr lang="fr-FR" sz="1800" dirty="0"/>
          </a:p>
          <a:p>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3143877446"/>
              </p:ext>
            </p:extLst>
          </p:nvPr>
        </p:nvGraphicFramePr>
        <p:xfrm>
          <a:off x="3910782" y="3899647"/>
          <a:ext cx="5085300" cy="1507476"/>
        </p:xfrm>
        <a:graphic>
          <a:graphicData uri="http://schemas.openxmlformats.org/drawingml/2006/table">
            <a:tbl>
              <a:tblPr firstRow="1" firstCol="1" bandRow="1">
                <a:tableStyleId>{5C22544A-7EE6-4342-B048-85BDC9FD1C3A}</a:tableStyleId>
              </a:tblPr>
              <a:tblGrid>
                <a:gridCol w="1271325"/>
                <a:gridCol w="1250079"/>
                <a:gridCol w="1292571"/>
                <a:gridCol w="1271325"/>
              </a:tblGrid>
              <a:tr h="602991">
                <a:tc>
                  <a:txBody>
                    <a:bodyPr/>
                    <a:lstStyle/>
                    <a:p>
                      <a:pPr>
                        <a:lnSpc>
                          <a:spcPct val="107000"/>
                        </a:lnSpc>
                        <a:spcAft>
                          <a:spcPts val="0"/>
                        </a:spcAft>
                      </a:pPr>
                      <a:r>
                        <a:rPr lang="fr-FR" sz="1600" kern="100" dirty="0">
                          <a:effectLst/>
                        </a:rPr>
                        <a:t>FORCE</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u="none" kern="100" dirty="0">
                          <a:effectLst/>
                        </a:rPr>
                        <a:t>SENS</a:t>
                      </a:r>
                      <a:endParaRPr lang="fr-FR" sz="1400" u="none"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kern="100" dirty="0">
                          <a:effectLst/>
                        </a:rPr>
                        <a:t>DIRECTION</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kern="100" dirty="0">
                          <a:effectLst/>
                        </a:rPr>
                        <a:t>MODULE</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r>
              <a:tr h="904485">
                <a:tc>
                  <a:txBody>
                    <a:bodyPr/>
                    <a:lstStyle/>
                    <a:p>
                      <a:pPr>
                        <a:lnSpc>
                          <a:spcPct val="107000"/>
                        </a:lnSpc>
                        <a:spcAft>
                          <a:spcPts val="0"/>
                        </a:spcAft>
                      </a:pPr>
                      <a:r>
                        <a:rPr lang="fr-FR" sz="1600" kern="100" dirty="0">
                          <a:effectLst/>
                        </a:rPr>
                        <a:t>Trainée</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u="none" kern="100" dirty="0">
                          <a:effectLst/>
                        </a:rPr>
                        <a:t>Négative</a:t>
                      </a:r>
                      <a:endParaRPr lang="fr-FR" sz="1400" u="none"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kern="100" dirty="0">
                          <a:effectLst/>
                        </a:rPr>
                        <a:t>Vers l’arrière</a:t>
                      </a:r>
                      <a:endParaRPr lang="fr-FR" sz="1400"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u="none" kern="100" dirty="0">
                          <a:effectLst/>
                        </a:rPr>
                        <a:t>20.9N</a:t>
                      </a:r>
                      <a:endParaRPr lang="fr-FR" sz="1400" u="none" kern="100" dirty="0">
                        <a:effectLst/>
                        <a:latin typeface="Corbel" panose="020B0503020204020204" pitchFamily="34" charset="0"/>
                        <a:ea typeface="Corbel" panose="020B0503020204020204" pitchFamily="34" charset="0"/>
                        <a:cs typeface="Times New Roman" panose="02020603050405020304" pitchFamily="18" charset="0"/>
                      </a:endParaRPr>
                    </a:p>
                  </a:txBody>
                  <a:tcPr marL="68580" marR="68580" marT="0" marB="0"/>
                </a:tc>
              </a:tr>
            </a:tbl>
          </a:graphicData>
        </a:graphic>
      </p:graphicFrame>
      <p:sp>
        <p:nvSpPr>
          <p:cNvPr id="7" name="Rectangle 1"/>
          <p:cNvSpPr>
            <a:spLocks noChangeArrowheads="1"/>
          </p:cNvSpPr>
          <p:nvPr/>
        </p:nvSpPr>
        <p:spPr bwMode="auto">
          <a:xfrm>
            <a:off x="3910782" y="4429032"/>
            <a:ext cx="1364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Tree>
    <p:extLst>
      <p:ext uri="{BB962C8B-B14F-4D97-AF65-F5344CB8AC3E}">
        <p14:creationId xmlns:p14="http://schemas.microsoft.com/office/powerpoint/2010/main" val="705235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PHASE DE VOL DU DRONE </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36</a:t>
            </a:fld>
            <a:endParaRPr lang="fr-FR" noProof="0" dirty="0"/>
          </a:p>
        </p:txBody>
      </p:sp>
      <p:sp>
        <p:nvSpPr>
          <p:cNvPr id="5" name="Espace réservé du contenu 4"/>
          <p:cNvSpPr>
            <a:spLocks noGrp="1"/>
          </p:cNvSpPr>
          <p:nvPr>
            <p:ph idx="1"/>
          </p:nvPr>
        </p:nvSpPr>
        <p:spPr>
          <a:xfrm>
            <a:off x="609600" y="1189038"/>
            <a:ext cx="11251474" cy="4834129"/>
          </a:xfrm>
        </p:spPr>
        <p:txBody>
          <a:bodyPr/>
          <a:lstStyle/>
          <a:p>
            <a:pPr marL="0" lvl="0" indent="0">
              <a:buNone/>
            </a:pPr>
            <a:endParaRPr lang="fr-FR" sz="2000" b="1" dirty="0"/>
          </a:p>
          <a:p>
            <a:pPr marL="0" lvl="0" indent="0" eaLnBrk="0" fontAlgn="base" hangingPunct="0">
              <a:lnSpc>
                <a:spcPct val="100000"/>
              </a:lnSpc>
              <a:spcBef>
                <a:spcPct val="0"/>
              </a:spcBef>
              <a:spcAft>
                <a:spcPct val="0"/>
              </a:spcAft>
              <a:buNone/>
            </a:pPr>
            <a:r>
              <a:rPr lang="fr-FR" sz="1800" dirty="0" smtClean="0">
                <a:latin typeface="Times New Roman" panose="02020603050405020304" pitchFamily="18" charset="0"/>
                <a:ea typeface="Corbel" panose="020B0503020204020204" pitchFamily="34" charset="0"/>
                <a:cs typeface="Times New Roman" panose="02020603050405020304" pitchFamily="18" charset="0"/>
              </a:rPr>
              <a:t>                            Le </a:t>
            </a:r>
            <a:r>
              <a:rPr lang="fr-FR" sz="1800" dirty="0">
                <a:latin typeface="Times New Roman" panose="02020603050405020304" pitchFamily="18" charset="0"/>
                <a:ea typeface="Corbel" panose="020B0503020204020204" pitchFamily="34" charset="0"/>
                <a:cs typeface="Times New Roman" panose="02020603050405020304" pitchFamily="18" charset="0"/>
              </a:rPr>
              <a:t>comportement des diff</a:t>
            </a:r>
            <a:r>
              <a:rPr lang="fr-FR" sz="1800" dirty="0">
                <a:latin typeface="Corbel" panose="020B0503020204020204" pitchFamily="34" charset="0"/>
                <a:ea typeface="Corbel" panose="020B0503020204020204" pitchFamily="34" charset="0"/>
                <a:cs typeface="Times New Roman" panose="02020603050405020304" pitchFamily="18" charset="0"/>
              </a:rPr>
              <a:t>é</a:t>
            </a:r>
            <a:r>
              <a:rPr lang="fr-FR" sz="1800" dirty="0">
                <a:latin typeface="Times New Roman" panose="02020603050405020304" pitchFamily="18" charset="0"/>
                <a:ea typeface="Corbel" panose="020B0503020204020204" pitchFamily="34" charset="0"/>
                <a:cs typeface="Times New Roman" panose="02020603050405020304" pitchFamily="18" charset="0"/>
              </a:rPr>
              <a:t>rentes forces qui agissent sur un drone varie en fonction de la phase de vol. Voici comment se comportent ces forces pour chaque phase. Trois phases existent l</a:t>
            </a:r>
            <a:r>
              <a:rPr lang="fr-FR" sz="1800" dirty="0">
                <a:latin typeface="Corbel" panose="020B0503020204020204" pitchFamily="34" charset="0"/>
                <a:ea typeface="Corbel" panose="020B0503020204020204" pitchFamily="34" charset="0"/>
                <a:cs typeface="Times New Roman" panose="02020603050405020304" pitchFamily="18" charset="0"/>
              </a:rPr>
              <a:t>’</a:t>
            </a:r>
            <a:r>
              <a:rPr lang="fr-FR" sz="1800" dirty="0">
                <a:latin typeface="Times New Roman" panose="02020603050405020304" pitchFamily="18" charset="0"/>
                <a:ea typeface="Corbel" panose="020B0503020204020204" pitchFamily="34" charset="0"/>
                <a:cs typeface="Times New Roman" panose="02020603050405020304" pitchFamily="18" charset="0"/>
              </a:rPr>
              <a:t>hors du vol du drone qui sont</a:t>
            </a:r>
            <a:r>
              <a:rPr lang="fr-FR" sz="1800" dirty="0">
                <a:latin typeface="Corbel" panose="020B0503020204020204" pitchFamily="34" charset="0"/>
                <a:ea typeface="Corbel" panose="020B0503020204020204" pitchFamily="34" charset="0"/>
                <a:cs typeface="Times New Roman" panose="02020603050405020304" pitchFamily="18" charset="0"/>
              </a:rPr>
              <a:t> </a:t>
            </a:r>
            <a:r>
              <a:rPr lang="fr-FR" sz="1800" dirty="0">
                <a:latin typeface="Times New Roman" panose="02020603050405020304" pitchFamily="18" charset="0"/>
                <a:ea typeface="Corbel" panose="020B0503020204020204" pitchFamily="34" charset="0"/>
                <a:cs typeface="Times New Roman" panose="02020603050405020304" pitchFamily="18" charset="0"/>
              </a:rPr>
              <a:t>:</a:t>
            </a:r>
            <a:endParaRPr lang="fr-FR" sz="1600" dirty="0"/>
          </a:p>
          <a:p>
            <a:pPr marL="0" lvl="0" indent="0" eaLnBrk="0" fontAlgn="base" hangingPunct="0">
              <a:lnSpc>
                <a:spcPct val="100000"/>
              </a:lnSpc>
              <a:spcBef>
                <a:spcPct val="0"/>
              </a:spcBef>
              <a:spcAft>
                <a:spcPct val="0"/>
              </a:spcAft>
              <a:buFontTx/>
              <a:buChar char="•"/>
            </a:pPr>
            <a:r>
              <a:rPr lang="fr-FR" sz="1800" dirty="0">
                <a:latin typeface="Times New Roman" panose="02020603050405020304" pitchFamily="18" charset="0"/>
                <a:ea typeface="Corbel" panose="020B0503020204020204" pitchFamily="34" charset="0"/>
                <a:cs typeface="Times New Roman" panose="02020603050405020304" pitchFamily="18" charset="0"/>
              </a:rPr>
              <a:t>Le d</a:t>
            </a:r>
            <a:r>
              <a:rPr lang="fr-FR" sz="1800" dirty="0">
                <a:latin typeface="Corbel" panose="020B0503020204020204" pitchFamily="34" charset="0"/>
                <a:ea typeface="Corbel" panose="020B0503020204020204" pitchFamily="34" charset="0"/>
                <a:cs typeface="Times New Roman" panose="02020603050405020304" pitchFamily="18" charset="0"/>
              </a:rPr>
              <a:t>é</a:t>
            </a:r>
            <a:r>
              <a:rPr lang="fr-FR" sz="1800" dirty="0">
                <a:latin typeface="Times New Roman" panose="02020603050405020304" pitchFamily="18" charset="0"/>
                <a:ea typeface="Corbel" panose="020B0503020204020204" pitchFamily="34" charset="0"/>
                <a:cs typeface="Times New Roman" panose="02020603050405020304" pitchFamily="18" charset="0"/>
              </a:rPr>
              <a:t>collage</a:t>
            </a:r>
            <a:endParaRPr lang="fr-FR" sz="1600" dirty="0"/>
          </a:p>
          <a:p>
            <a:pPr marL="0" lvl="0" indent="0" eaLnBrk="0" fontAlgn="base" hangingPunct="0">
              <a:lnSpc>
                <a:spcPct val="100000"/>
              </a:lnSpc>
              <a:spcBef>
                <a:spcPct val="0"/>
              </a:spcBef>
              <a:spcAft>
                <a:spcPct val="0"/>
              </a:spcAft>
              <a:buFontTx/>
              <a:buChar char="•"/>
            </a:pPr>
            <a:r>
              <a:rPr lang="fr-FR" sz="1800" dirty="0">
                <a:latin typeface="Times New Roman" panose="02020603050405020304" pitchFamily="18" charset="0"/>
                <a:ea typeface="Corbel" panose="020B0503020204020204" pitchFamily="34" charset="0"/>
                <a:cs typeface="Times New Roman" panose="02020603050405020304" pitchFamily="18" charset="0"/>
              </a:rPr>
              <a:t>Le vol</a:t>
            </a:r>
            <a:endParaRPr lang="fr-FR" sz="1600" dirty="0"/>
          </a:p>
          <a:p>
            <a:pPr marL="0" lvl="0" indent="0" eaLnBrk="0" fontAlgn="base" hangingPunct="0">
              <a:lnSpc>
                <a:spcPct val="100000"/>
              </a:lnSpc>
              <a:spcBef>
                <a:spcPct val="0"/>
              </a:spcBef>
              <a:spcAft>
                <a:spcPct val="0"/>
              </a:spcAft>
              <a:buFontTx/>
              <a:buChar char="•"/>
            </a:pPr>
            <a:r>
              <a:rPr lang="fr-FR" sz="1800" dirty="0" smtClean="0">
                <a:latin typeface="Times New Roman" panose="02020603050405020304" pitchFamily="18" charset="0"/>
                <a:ea typeface="Corbel" panose="020B0503020204020204" pitchFamily="34" charset="0"/>
                <a:cs typeface="Times New Roman" panose="02020603050405020304" pitchFamily="18" charset="0"/>
              </a:rPr>
              <a:t>L</a:t>
            </a:r>
            <a:r>
              <a:rPr lang="fr-FR" sz="1800" dirty="0" smtClean="0">
                <a:latin typeface="Corbel" panose="020B0503020204020204" pitchFamily="34" charset="0"/>
                <a:ea typeface="Corbel" panose="020B0503020204020204" pitchFamily="34" charset="0"/>
                <a:cs typeface="Times New Roman" panose="02020603050405020304" pitchFamily="18" charset="0"/>
              </a:rPr>
              <a:t>’</a:t>
            </a:r>
            <a:r>
              <a:rPr lang="fr-FR" sz="1800" dirty="0" smtClean="0">
                <a:latin typeface="Times New Roman" panose="02020603050405020304" pitchFamily="18" charset="0"/>
                <a:ea typeface="Corbel" panose="020B0503020204020204" pitchFamily="34" charset="0"/>
                <a:cs typeface="Times New Roman" panose="02020603050405020304" pitchFamily="18" charset="0"/>
              </a:rPr>
              <a:t>atterrissage</a:t>
            </a:r>
            <a:endParaRPr lang="fr-FR" sz="1800" b="1" dirty="0"/>
          </a:p>
          <a:p>
            <a:pPr marL="0" lvl="0" indent="0">
              <a:buNone/>
            </a:pPr>
            <a:r>
              <a:rPr lang="fr-FR" sz="2000" b="1" dirty="0" smtClean="0"/>
              <a:t>              LE </a:t>
            </a:r>
            <a:r>
              <a:rPr lang="fr-FR" sz="2000" b="1" dirty="0"/>
              <a:t>DECOLLAGE</a:t>
            </a:r>
            <a:endParaRPr lang="fr-FR" sz="2000" dirty="0"/>
          </a:p>
          <a:p>
            <a:r>
              <a:rPr lang="fr-FR" sz="1800" dirty="0"/>
              <a:t>L’hors du décollage, les hélices du drone doivent générer autant de force pour surmonter le poids du drone.  On peut écrire comme : La poussée &gt; Poids</a:t>
            </a:r>
            <a:r>
              <a:rPr lang="fr-FR" sz="1800" dirty="0" smtClean="0"/>
              <a:t>.</a:t>
            </a:r>
          </a:p>
          <a:p>
            <a:endParaRPr lang="fr-FR" sz="1800" dirty="0"/>
          </a:p>
          <a:p>
            <a:pPr marL="0" indent="0">
              <a:buNone/>
            </a:pPr>
            <a:endParaRPr lang="fr-FR" dirty="0"/>
          </a:p>
          <a:p>
            <a:endParaRPr lang="fr-FR" dirty="0"/>
          </a:p>
        </p:txBody>
      </p:sp>
      <p:pic>
        <p:nvPicPr>
          <p:cNvPr id="6" name="Picture 22"/>
          <p:cNvPicPr/>
          <p:nvPr/>
        </p:nvPicPr>
        <p:blipFill>
          <a:blip r:embed="rId2">
            <a:extLst>
              <a:ext uri="{28A0092B-C50C-407E-A947-70E740481C1C}">
                <a14:useLocalDpi xmlns:a14="http://schemas.microsoft.com/office/drawing/2010/main" val="0"/>
              </a:ext>
            </a:extLst>
          </a:blip>
          <a:srcRect/>
          <a:stretch>
            <a:fillRect/>
          </a:stretch>
        </p:blipFill>
        <p:spPr bwMode="auto">
          <a:xfrm>
            <a:off x="4823505" y="4122340"/>
            <a:ext cx="2685659" cy="1738133"/>
          </a:xfrm>
          <a:prstGeom prst="rect">
            <a:avLst/>
          </a:prstGeom>
          <a:noFill/>
          <a:ln>
            <a:noFill/>
          </a:ln>
        </p:spPr>
      </p:pic>
    </p:spTree>
    <p:extLst>
      <p:ext uri="{BB962C8B-B14F-4D97-AF65-F5344CB8AC3E}">
        <p14:creationId xmlns:p14="http://schemas.microsoft.com/office/powerpoint/2010/main" val="3403984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37</a:t>
            </a:fld>
            <a:endParaRPr lang="fr-FR" noProof="0" dirty="0"/>
          </a:p>
        </p:txBody>
      </p:sp>
      <p:sp>
        <p:nvSpPr>
          <p:cNvPr id="5" name="Espace réservé du contenu 4"/>
          <p:cNvSpPr>
            <a:spLocks noGrp="1"/>
          </p:cNvSpPr>
          <p:nvPr>
            <p:ph idx="1"/>
          </p:nvPr>
        </p:nvSpPr>
        <p:spPr>
          <a:xfrm>
            <a:off x="750277" y="1432688"/>
            <a:ext cx="10939668" cy="4834129"/>
          </a:xfrm>
        </p:spPr>
        <p:txBody>
          <a:bodyPr/>
          <a:lstStyle/>
          <a:p>
            <a:r>
              <a:rPr lang="fr-FR" dirty="0">
                <a:latin typeface="Times New Roman" panose="02020603050405020304" pitchFamily="18" charset="0"/>
                <a:ea typeface="Corbel" panose="020B0503020204020204" pitchFamily="34" charset="0"/>
                <a:cs typeface="Times New Roman" panose="02020603050405020304" pitchFamily="18" charset="0"/>
              </a:rPr>
              <a:t> </a:t>
            </a:r>
            <a:r>
              <a:rPr lang="fr-FR" sz="2000" dirty="0">
                <a:latin typeface="Times New Roman" panose="02020603050405020304" pitchFamily="18" charset="0"/>
                <a:ea typeface="Corbel" panose="020B0503020204020204" pitchFamily="34" charset="0"/>
                <a:cs typeface="Times New Roman" panose="02020603050405020304" pitchFamily="18" charset="0"/>
              </a:rPr>
              <a:t>L’hors du vol, le drone peut se mouvoir en plusieurs façons. Il peut soit avancer, reculer, partir à droite comme à gauche. Force de traction est égale à la force de gravite L’hors du vol, le drone peut se mouvoir en plusieurs façons. Il peut soit avancer, reculer, partir à </a:t>
            </a:r>
            <a:r>
              <a:rPr lang="fr-FR" sz="2000" dirty="0" smtClean="0">
                <a:latin typeface="Times New Roman" panose="02020603050405020304" pitchFamily="18" charset="0"/>
                <a:ea typeface="Corbel" panose="020B0503020204020204" pitchFamily="34" charset="0"/>
                <a:cs typeface="Times New Roman" panose="02020603050405020304" pitchFamily="18" charset="0"/>
              </a:rPr>
              <a:t>droite </a:t>
            </a:r>
            <a:r>
              <a:rPr lang="fr-FR" sz="2000" dirty="0">
                <a:latin typeface="Times New Roman" panose="02020603050405020304" pitchFamily="18" charset="0"/>
                <a:ea typeface="Corbel" panose="020B0503020204020204" pitchFamily="34" charset="0"/>
                <a:cs typeface="Times New Roman" panose="02020603050405020304" pitchFamily="18" charset="0"/>
              </a:rPr>
              <a:t>comme à </a:t>
            </a:r>
            <a:r>
              <a:rPr lang="fr-FR" sz="2000" dirty="0" smtClean="0">
                <a:latin typeface="Times New Roman" panose="02020603050405020304" pitchFamily="18" charset="0"/>
                <a:ea typeface="Corbel" panose="020B0503020204020204" pitchFamily="34" charset="0"/>
                <a:cs typeface="Times New Roman" panose="02020603050405020304" pitchFamily="18" charset="0"/>
              </a:rPr>
              <a:t>gauche</a:t>
            </a:r>
          </a:p>
          <a:p>
            <a:endParaRPr lang="fr-FR" sz="2000" dirty="0"/>
          </a:p>
        </p:txBody>
      </p:sp>
      <p:sp>
        <p:nvSpPr>
          <p:cNvPr id="6" name="Rectangle 1"/>
          <p:cNvSpPr>
            <a:spLocks noGrp="1" noChangeArrowheads="1"/>
          </p:cNvSpPr>
          <p:nvPr>
            <p:ph type="title"/>
          </p:nvPr>
        </p:nvSpPr>
        <p:spPr bwMode="auto">
          <a:xfrm>
            <a:off x="594519" y="332910"/>
            <a:ext cx="39563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sz="2800" b="0" i="0"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Corbel" panose="020B0503020204020204" pitchFamily="34" charset="0"/>
                <a:cs typeface="Times New Roman" panose="02020603050405020304" pitchFamily="18" charset="0"/>
              </a:rPr>
              <a:t>LE VOL STATIONAIRE</a:t>
            </a:r>
            <a:endParaRPr kumimoji="0" lang="fr-FR" sz="4000" b="0" i="0"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pic>
        <p:nvPicPr>
          <p:cNvPr id="8" name="Picture 26"/>
          <p:cNvPicPr/>
          <p:nvPr/>
        </p:nvPicPr>
        <p:blipFill>
          <a:blip r:embed="rId3">
            <a:extLst>
              <a:ext uri="{28A0092B-C50C-407E-A947-70E740481C1C}">
                <a14:useLocalDpi xmlns:a14="http://schemas.microsoft.com/office/drawing/2010/main" val="0"/>
              </a:ext>
            </a:extLst>
          </a:blip>
          <a:stretch>
            <a:fillRect/>
          </a:stretch>
        </p:blipFill>
        <p:spPr>
          <a:xfrm>
            <a:off x="1228285" y="2494964"/>
            <a:ext cx="2476500" cy="967740"/>
          </a:xfrm>
          <a:prstGeom prst="rect">
            <a:avLst/>
          </a:prstGeom>
        </p:spPr>
      </p:pic>
      <p:pic>
        <p:nvPicPr>
          <p:cNvPr id="9" name="Picture 27"/>
          <p:cNvPicPr/>
          <p:nvPr/>
        </p:nvPicPr>
        <p:blipFill>
          <a:blip r:embed="rId4">
            <a:extLst>
              <a:ext uri="{28A0092B-C50C-407E-A947-70E740481C1C}">
                <a14:useLocalDpi xmlns:a14="http://schemas.microsoft.com/office/drawing/2010/main" val="0"/>
              </a:ext>
            </a:extLst>
          </a:blip>
          <a:stretch>
            <a:fillRect/>
          </a:stretch>
        </p:blipFill>
        <p:spPr>
          <a:xfrm>
            <a:off x="4423996" y="2456864"/>
            <a:ext cx="2415540" cy="1005840"/>
          </a:xfrm>
          <a:prstGeom prst="rect">
            <a:avLst/>
          </a:prstGeom>
        </p:spPr>
      </p:pic>
      <p:pic>
        <p:nvPicPr>
          <p:cNvPr id="10" name="Picture 28"/>
          <p:cNvPicPr/>
          <p:nvPr/>
        </p:nvPicPr>
        <p:blipFill>
          <a:blip r:embed="rId5">
            <a:extLst>
              <a:ext uri="{28A0092B-C50C-407E-A947-70E740481C1C}">
                <a14:useLocalDpi xmlns:a14="http://schemas.microsoft.com/office/drawing/2010/main" val="0"/>
              </a:ext>
            </a:extLst>
          </a:blip>
          <a:stretch>
            <a:fillRect/>
          </a:stretch>
        </p:blipFill>
        <p:spPr>
          <a:xfrm>
            <a:off x="8007025" y="2494964"/>
            <a:ext cx="2487295" cy="1021715"/>
          </a:xfrm>
          <a:prstGeom prst="rect">
            <a:avLst/>
          </a:prstGeom>
        </p:spPr>
      </p:pic>
      <p:pic>
        <p:nvPicPr>
          <p:cNvPr id="11" name="Picture 29"/>
          <p:cNvPicPr/>
          <p:nvPr/>
        </p:nvPicPr>
        <p:blipFill>
          <a:blip r:embed="rId6">
            <a:extLst>
              <a:ext uri="{28A0092B-C50C-407E-A947-70E740481C1C}">
                <a14:useLocalDpi xmlns:a14="http://schemas.microsoft.com/office/drawing/2010/main" val="0"/>
              </a:ext>
            </a:extLst>
          </a:blip>
          <a:stretch>
            <a:fillRect/>
          </a:stretch>
        </p:blipFill>
        <p:spPr>
          <a:xfrm>
            <a:off x="1174369" y="4036744"/>
            <a:ext cx="2957830" cy="1176020"/>
          </a:xfrm>
          <a:prstGeom prst="rect">
            <a:avLst/>
          </a:prstGeom>
        </p:spPr>
      </p:pic>
      <p:pic>
        <p:nvPicPr>
          <p:cNvPr id="12" name="Picture 3"/>
          <p:cNvPicPr/>
          <p:nvPr/>
        </p:nvPicPr>
        <p:blipFill>
          <a:blip r:embed="rId7">
            <a:extLst>
              <a:ext uri="{28A0092B-C50C-407E-A947-70E740481C1C}">
                <a14:useLocalDpi xmlns:a14="http://schemas.microsoft.com/office/drawing/2010/main" val="0"/>
              </a:ext>
            </a:extLst>
          </a:blip>
          <a:srcRect/>
          <a:stretch>
            <a:fillRect/>
          </a:stretch>
        </p:blipFill>
        <p:spPr bwMode="auto">
          <a:xfrm>
            <a:off x="5022118" y="3849753"/>
            <a:ext cx="2686978" cy="1539142"/>
          </a:xfrm>
          <a:prstGeom prst="rect">
            <a:avLst/>
          </a:prstGeom>
          <a:noFill/>
          <a:ln>
            <a:noFill/>
          </a:ln>
        </p:spPr>
      </p:pic>
      <p:pic>
        <p:nvPicPr>
          <p:cNvPr id="13" name="Picture 2"/>
          <p:cNvPicPr/>
          <p:nvPr/>
        </p:nvPicPr>
        <p:blipFill>
          <a:blip r:embed="rId8">
            <a:extLst>
              <a:ext uri="{28A0092B-C50C-407E-A947-70E740481C1C}">
                <a14:useLocalDpi xmlns:a14="http://schemas.microsoft.com/office/drawing/2010/main" val="0"/>
              </a:ext>
            </a:extLst>
          </a:blip>
          <a:srcRect/>
          <a:stretch>
            <a:fillRect/>
          </a:stretch>
        </p:blipFill>
        <p:spPr bwMode="auto">
          <a:xfrm>
            <a:off x="8289525" y="4039262"/>
            <a:ext cx="2148524" cy="1173501"/>
          </a:xfrm>
          <a:prstGeom prst="rect">
            <a:avLst/>
          </a:prstGeom>
          <a:noFill/>
          <a:ln>
            <a:noFill/>
          </a:ln>
        </p:spPr>
      </p:pic>
    </p:spTree>
    <p:extLst>
      <p:ext uri="{BB962C8B-B14F-4D97-AF65-F5344CB8AC3E}">
        <p14:creationId xmlns:p14="http://schemas.microsoft.com/office/powerpoint/2010/main" val="2963735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38</a:t>
            </a:fld>
            <a:endParaRPr lang="fr-FR" noProof="0" dirty="0"/>
          </a:p>
        </p:txBody>
      </p:sp>
      <p:sp>
        <p:nvSpPr>
          <p:cNvPr id="6" name="Titre 5"/>
          <p:cNvSpPr>
            <a:spLocks noGrp="1"/>
          </p:cNvSpPr>
          <p:nvPr>
            <p:ph type="title"/>
          </p:nvPr>
        </p:nvSpPr>
        <p:spPr>
          <a:xfrm>
            <a:off x="609600" y="1106331"/>
            <a:ext cx="4101084" cy="979308"/>
          </a:xfrm>
        </p:spPr>
        <p:txBody>
          <a:bodyPr/>
          <a:lstStyle/>
          <a:p>
            <a:r>
              <a:rPr lang="fr-FR" dirty="0" smtClean="0"/>
              <a:t>L’ATTERRISSAGE</a:t>
            </a:r>
            <a:br>
              <a:rPr lang="fr-FR" dirty="0" smtClean="0"/>
            </a:br>
            <a:endParaRPr lang="fr-FR" dirty="0"/>
          </a:p>
        </p:txBody>
      </p:sp>
      <p:sp>
        <p:nvSpPr>
          <p:cNvPr id="7" name="Rectangle 1"/>
          <p:cNvSpPr>
            <a:spLocks noGrp="1" noChangeArrowheads="1"/>
          </p:cNvSpPr>
          <p:nvPr>
            <p:ph type="body" sz="half" idx="2"/>
          </p:nvPr>
        </p:nvSpPr>
        <p:spPr bwMode="auto">
          <a:xfrm>
            <a:off x="6096000" y="880293"/>
            <a:ext cx="545326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L</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hors de l</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atterrissage, la force de traction des h</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é</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lices est r</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é</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duite pour permettre au drone de se poser en douceur, tandis que les ailes sont utilis</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é</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es pour fournir une portance finale pour r</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é</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duire la vitesse de descente. Aussi l</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hors de l</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atterrissage, le poids du drone est sup</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é</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rieur </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à</a:t>
            </a:r>
            <a:r>
              <a:rPr lang="fr-FR" sz="2400" dirty="0">
                <a:latin typeface="Times New Roman" panose="02020603050405020304" pitchFamily="18" charset="0"/>
                <a:ea typeface="Corbel" panose="020B0503020204020204" pitchFamily="34" charset="0"/>
                <a:cs typeface="Times New Roman" panose="02020603050405020304" pitchFamily="18" charset="0"/>
              </a:rPr>
              <a:t> </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la pouss</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é</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e faisant le drone descendre. Don l</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hors de l</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atterrissage, Poids &gt; Pouss</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é</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e Poids &gt; Pouss</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é</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e</a:t>
            </a:r>
            <a:endParaRPr kumimoji="0" lang="fr-FR" sz="2000" b="0" i="0"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Durant l</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atterrissage la force de gravite est sup</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é</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rieur </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à</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 la force de traction et Poids &gt; Pouss</a:t>
            </a:r>
            <a:r>
              <a:rPr kumimoji="0" lang="fr-FR" sz="2400" b="0" i="0" strike="noStrike" cap="none" normalizeH="0" baseline="0" dirty="0" smtClean="0">
                <a:ln>
                  <a:noFill/>
                </a:ln>
                <a:effectLst/>
                <a:latin typeface="Corbel" panose="020B0503020204020204" pitchFamily="34" charset="0"/>
                <a:ea typeface="Corbel" panose="020B0503020204020204" pitchFamily="34" charset="0"/>
                <a:cs typeface="Times New Roman" panose="02020603050405020304" pitchFamily="18" charset="0"/>
              </a:rPr>
              <a:t>é</a:t>
            </a:r>
            <a:r>
              <a:rPr kumimoji="0" lang="fr-FR" sz="2400" b="0" i="0" strike="noStrike" cap="none" normalizeH="0" baseline="0" dirty="0" smtClean="0">
                <a:ln>
                  <a:noFill/>
                </a:ln>
                <a:effectLst/>
                <a:latin typeface="Times New Roman" panose="02020603050405020304" pitchFamily="18" charset="0"/>
                <a:ea typeface="Corbel" panose="020B0503020204020204" pitchFamily="34" charset="0"/>
                <a:cs typeface="Times New Roman" panose="02020603050405020304" pitchFamily="18" charset="0"/>
              </a:rPr>
              <a:t>e</a:t>
            </a:r>
            <a:endParaRPr kumimoji="0" lang="fr-FR" sz="2000" b="0" i="0"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029" y="2085639"/>
            <a:ext cx="4904510" cy="3622435"/>
          </a:xfrm>
          <a:prstGeom prst="rect">
            <a:avLst/>
          </a:prstGeom>
          <a:noFill/>
          <a:ln>
            <a:noFill/>
          </a:ln>
        </p:spPr>
      </p:pic>
    </p:spTree>
    <p:extLst>
      <p:ext uri="{BB962C8B-B14F-4D97-AF65-F5344CB8AC3E}">
        <p14:creationId xmlns:p14="http://schemas.microsoft.com/office/powerpoint/2010/main" val="1152146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5884" y="-70338"/>
            <a:ext cx="11002962" cy="1189038"/>
          </a:xfrm>
        </p:spPr>
        <p:txBody>
          <a:bodyPr>
            <a:normAutofit/>
          </a:bodyPr>
          <a:lstStyle/>
          <a:p>
            <a:r>
              <a:rPr lang="fr-FR" sz="3200" dirty="0" smtClean="0"/>
              <a:t>CRITERE DE CHOIX POUR LE BRAS DU DRONE</a:t>
            </a:r>
            <a:endParaRPr lang="fr-FR" sz="3200"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39</a:t>
            </a:fld>
            <a:endParaRPr lang="fr-FR" noProof="0"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279353727"/>
              </p:ext>
            </p:extLst>
          </p:nvPr>
        </p:nvGraphicFramePr>
        <p:xfrm>
          <a:off x="594519" y="1056356"/>
          <a:ext cx="10518959" cy="5049021"/>
        </p:xfrm>
        <a:graphic>
          <a:graphicData uri="http://schemas.openxmlformats.org/drawingml/2006/table">
            <a:tbl>
              <a:tblPr firstRow="1" firstCol="1" bandRow="1">
                <a:tableStyleId>{5C22544A-7EE6-4342-B048-85BDC9FD1C3A}</a:tableStyleId>
              </a:tblPr>
              <a:tblGrid>
                <a:gridCol w="2773315"/>
                <a:gridCol w="1235376"/>
                <a:gridCol w="1271911"/>
                <a:gridCol w="1516247"/>
                <a:gridCol w="1604160"/>
                <a:gridCol w="1045845"/>
                <a:gridCol w="1072105"/>
              </a:tblGrid>
              <a:tr h="1044892">
                <a:tc>
                  <a:txBody>
                    <a:bodyPr/>
                    <a:lstStyle/>
                    <a:p>
                      <a:pPr marL="457200" algn="ctr">
                        <a:lnSpc>
                          <a:spcPct val="107000"/>
                        </a:lnSpc>
                        <a:spcAft>
                          <a:spcPts val="0"/>
                        </a:spcAft>
                      </a:pPr>
                      <a:r>
                        <a:rPr lang="fr-FR" sz="1400" kern="0" dirty="0">
                          <a:effectLst/>
                        </a:rPr>
                        <a:t>Matériaux\Propriétés</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gn="ctr">
                        <a:lnSpc>
                          <a:spcPct val="107000"/>
                        </a:lnSpc>
                        <a:spcAft>
                          <a:spcPts val="0"/>
                        </a:spcAft>
                      </a:pPr>
                      <a:r>
                        <a:rPr lang="fr-FR" sz="1200" kern="0" dirty="0">
                          <a:effectLst/>
                        </a:rPr>
                        <a:t>Résistance à la traction</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gn="ctr">
                        <a:lnSpc>
                          <a:spcPct val="107000"/>
                        </a:lnSpc>
                        <a:spcAft>
                          <a:spcPts val="0"/>
                        </a:spcAft>
                      </a:pPr>
                      <a:r>
                        <a:rPr lang="fr-FR" sz="1200" kern="0" dirty="0">
                          <a:effectLst/>
                        </a:rPr>
                        <a:t>Module de Young</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gn="ctr">
                        <a:lnSpc>
                          <a:spcPct val="107000"/>
                        </a:lnSpc>
                        <a:spcAft>
                          <a:spcPts val="0"/>
                        </a:spcAft>
                      </a:pPr>
                      <a:r>
                        <a:rPr lang="fr-FR" sz="1200" kern="0" dirty="0">
                          <a:effectLst/>
                        </a:rPr>
                        <a:t>Dureté</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gn="ctr">
                        <a:lnSpc>
                          <a:spcPct val="107000"/>
                        </a:lnSpc>
                        <a:spcAft>
                          <a:spcPts val="0"/>
                        </a:spcAft>
                      </a:pPr>
                      <a:r>
                        <a:rPr lang="fr-FR" sz="1200" kern="0" dirty="0">
                          <a:effectLst/>
                        </a:rPr>
                        <a:t>Masse Volumique</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gn="ctr">
                        <a:lnSpc>
                          <a:spcPct val="107000"/>
                        </a:lnSpc>
                        <a:spcAft>
                          <a:spcPts val="0"/>
                        </a:spcAft>
                      </a:pPr>
                      <a:r>
                        <a:rPr lang="fr-FR" sz="1200" kern="0" dirty="0">
                          <a:effectLst/>
                        </a:rPr>
                        <a:t>Légèreté</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gn="ctr">
                        <a:lnSpc>
                          <a:spcPct val="107000"/>
                        </a:lnSpc>
                        <a:spcAft>
                          <a:spcPts val="0"/>
                        </a:spcAft>
                      </a:pPr>
                      <a:r>
                        <a:rPr lang="fr-FR" sz="1200" kern="0" dirty="0">
                          <a:effectLst/>
                        </a:rPr>
                        <a:t>Rigidité</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r>
              <a:tr h="1220331">
                <a:tc>
                  <a:txBody>
                    <a:bodyPr/>
                    <a:lstStyle/>
                    <a:p>
                      <a:pPr marL="457200">
                        <a:lnSpc>
                          <a:spcPct val="107000"/>
                        </a:lnSpc>
                        <a:spcAft>
                          <a:spcPts val="0"/>
                        </a:spcAft>
                      </a:pPr>
                      <a:r>
                        <a:rPr lang="fr-FR" sz="1200" kern="0" dirty="0">
                          <a:effectLst/>
                        </a:rPr>
                        <a:t>Fibre de verre</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1-4 </a:t>
                      </a:r>
                      <a:r>
                        <a:rPr lang="fr-FR" sz="1200" kern="0" dirty="0" smtClean="0">
                          <a:effectLst/>
                        </a:rPr>
                        <a:t>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10.1-10.3 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32-35 HV</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1.47-1.49 Kg/m</a:t>
                      </a:r>
                      <a:r>
                        <a:rPr lang="fr-FR" sz="1200" kern="0" baseline="30000" dirty="0">
                          <a:effectLst/>
                        </a:rPr>
                        <a:t>3</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1.5-2.0 g/m</a:t>
                      </a:r>
                      <a:r>
                        <a:rPr lang="fr-FR" sz="1200" kern="0" baseline="30000" dirty="0">
                          <a:effectLst/>
                        </a:rPr>
                        <a:t>3</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30-40 </a:t>
                      </a:r>
                      <a:r>
                        <a:rPr lang="fr-FR" sz="1200" kern="0" dirty="0" smtClean="0">
                          <a:effectLst/>
                        </a:rPr>
                        <a:t>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r>
              <a:tr h="1044892">
                <a:tc>
                  <a:txBody>
                    <a:bodyPr/>
                    <a:lstStyle/>
                    <a:p>
                      <a:pPr marL="457200">
                        <a:lnSpc>
                          <a:spcPct val="107000"/>
                        </a:lnSpc>
                        <a:spcAft>
                          <a:spcPts val="0"/>
                        </a:spcAft>
                      </a:pPr>
                      <a:r>
                        <a:rPr lang="fr-FR" sz="1200" kern="0" dirty="0">
                          <a:effectLst/>
                        </a:rPr>
                        <a:t>Fibre de carbone</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150-600 </a:t>
                      </a:r>
                      <a:r>
                        <a:rPr lang="fr-FR" sz="1200" kern="0" dirty="0" smtClean="0">
                          <a:effectLst/>
                        </a:rPr>
                        <a:t>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90-100 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66.9-74.1 HV</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1.68-1.72 Kg/m</a:t>
                      </a:r>
                      <a:r>
                        <a:rPr lang="fr-FR" sz="1200" kern="0" baseline="30000" dirty="0">
                          <a:effectLst/>
                        </a:rPr>
                        <a:t>3</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1.6 g/m</a:t>
                      </a:r>
                      <a:r>
                        <a:rPr lang="fr-FR" sz="1200" kern="0" baseline="30000" dirty="0">
                          <a:effectLst/>
                        </a:rPr>
                        <a:t>3</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200-300 </a:t>
                      </a:r>
                      <a:r>
                        <a:rPr lang="fr-FR" sz="1200" kern="0" dirty="0" smtClean="0">
                          <a:effectLst/>
                        </a:rPr>
                        <a:t>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r>
              <a:tr h="869453">
                <a:tc>
                  <a:txBody>
                    <a:bodyPr/>
                    <a:lstStyle/>
                    <a:p>
                      <a:pPr marL="457200">
                        <a:lnSpc>
                          <a:spcPct val="107000"/>
                        </a:lnSpc>
                        <a:spcAft>
                          <a:spcPts val="0"/>
                        </a:spcAft>
                      </a:pPr>
                      <a:r>
                        <a:rPr lang="fr-FR" sz="1200" kern="0" dirty="0">
                          <a:effectLst/>
                        </a:rPr>
                        <a:t>Aluminium</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350-570 MPa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69.5-73 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38-42 HV</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2.66-2.72 Kg/m</a:t>
                      </a:r>
                      <a:r>
                        <a:rPr lang="fr-FR" sz="1200" kern="0" baseline="30000" dirty="0">
                          <a:effectLst/>
                        </a:rPr>
                        <a:t>3</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2.7 g/m</a:t>
                      </a:r>
                      <a:r>
                        <a:rPr lang="fr-FR" sz="1200" kern="0" baseline="30000" dirty="0">
                          <a:effectLst/>
                        </a:rPr>
                        <a:t>3</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70 </a:t>
                      </a:r>
                      <a:r>
                        <a:rPr lang="fr-FR" sz="1200" kern="0" dirty="0" smtClean="0">
                          <a:effectLst/>
                        </a:rPr>
                        <a:t>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r>
              <a:tr h="869453">
                <a:tc>
                  <a:txBody>
                    <a:bodyPr/>
                    <a:lstStyle/>
                    <a:p>
                      <a:pPr marL="457200">
                        <a:lnSpc>
                          <a:spcPct val="107000"/>
                        </a:lnSpc>
                        <a:spcAft>
                          <a:spcPts val="0"/>
                        </a:spcAft>
                      </a:pPr>
                      <a:r>
                        <a:rPr lang="fr-FR" sz="1200" kern="0" dirty="0">
                          <a:effectLst/>
                        </a:rPr>
                        <a:t>Plastique renforcé de fibre de verre</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700 MPa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7.58-14.5 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29-48 HV</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1.6-1.67 Kg/m</a:t>
                      </a:r>
                      <a:r>
                        <a:rPr lang="fr-FR" sz="1200" kern="0" baseline="30000" dirty="0">
                          <a:effectLst/>
                        </a:rPr>
                        <a:t>3</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1.7 g/m</a:t>
                      </a:r>
                      <a:r>
                        <a:rPr lang="fr-FR" sz="1200" kern="0" baseline="30000" dirty="0">
                          <a:effectLst/>
                        </a:rPr>
                        <a:t>3</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c>
                  <a:txBody>
                    <a:bodyPr/>
                    <a:lstStyle/>
                    <a:p>
                      <a:pPr marL="457200">
                        <a:lnSpc>
                          <a:spcPct val="107000"/>
                        </a:lnSpc>
                        <a:spcAft>
                          <a:spcPts val="0"/>
                        </a:spcAft>
                      </a:pPr>
                      <a:r>
                        <a:rPr lang="fr-FR" sz="1200" kern="0" dirty="0">
                          <a:effectLst/>
                        </a:rPr>
                        <a:t>12 GPa</a:t>
                      </a:r>
                      <a:endParaRPr lang="fr-FR"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303" marR="36303" marT="0" marB="0"/>
                </a:tc>
              </a:tr>
            </a:tbl>
          </a:graphicData>
        </a:graphic>
      </p:graphicFrame>
    </p:spTree>
    <p:extLst>
      <p:ext uri="{BB962C8B-B14F-4D97-AF65-F5344CB8AC3E}">
        <p14:creationId xmlns:p14="http://schemas.microsoft.com/office/powerpoint/2010/main" val="147387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INTRODUCTION</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4</a:t>
            </a:fld>
            <a:endParaRPr lang="fr-FR" noProof="0" dirty="0"/>
          </a:p>
        </p:txBody>
      </p:sp>
      <p:sp>
        <p:nvSpPr>
          <p:cNvPr id="5" name="Espace réservé du contenu 4"/>
          <p:cNvSpPr>
            <a:spLocks noGrp="1"/>
          </p:cNvSpPr>
          <p:nvPr>
            <p:ph idx="1"/>
          </p:nvPr>
        </p:nvSpPr>
        <p:spPr/>
        <p:txBody>
          <a:bodyPr>
            <a:normAutofit/>
          </a:bodyPr>
          <a:lstStyle/>
          <a:p>
            <a:pPr marL="0" indent="0">
              <a:buNone/>
            </a:pPr>
            <a:endParaRPr lang="fr-FR" dirty="0"/>
          </a:p>
          <a:p>
            <a:pPr marL="0" indent="0">
              <a:buNone/>
            </a:pPr>
            <a:r>
              <a:rPr lang="fr-FR" dirty="0" smtClean="0"/>
              <a:t>         </a:t>
            </a:r>
            <a:r>
              <a:rPr lang="fr-FR" sz="2400" dirty="0" smtClean="0"/>
              <a:t>Utilisés </a:t>
            </a:r>
            <a:r>
              <a:rPr lang="fr-FR" sz="2400" dirty="0"/>
              <a:t>dans des zones joyeuses comme dans des zones de guerres le drone peut procurer beaucoup de plaisir à certains tant dès qu’ils peuvent aussi bien être le pire cauchemar autres. Cet engin a utilité ambiguë est la saison même de notre prescience car en tant qu’ingénieur généraliste parcours ouvert ils nous a été demande de conception à réaliser un drone. Ceci requise des compétences autant sur le plan technique qu’humanitaire. Concernant le cote technique de la chose, la conception </a:t>
            </a:r>
            <a:r>
              <a:rPr lang="fr-FR" sz="2400" dirty="0" smtClean="0"/>
              <a:t>d'un </a:t>
            </a:r>
            <a:r>
              <a:rPr lang="fr-FR" sz="2400" dirty="0"/>
              <a:t>drone commence par la définition des exigences fonctionnelles et des spécifications de performance, puis se poursuive avec la conception du système de propulsion sur le plan humanitaire, le </a:t>
            </a:r>
            <a:r>
              <a:rPr lang="fr-FR" sz="2400" dirty="0" smtClean="0"/>
              <a:t>conception aire </a:t>
            </a:r>
            <a:r>
              <a:rPr lang="fr-FR" sz="2400" dirty="0"/>
              <a:t>doit évaluer tous les risques de sa machine et se rassure qu’il ne tombe pas entre de mauvaises mains. Dans cette présentation nous allons partager les détails de notre méthode et raconter notre expérience de conception du drone en équipe</a:t>
            </a:r>
          </a:p>
          <a:p>
            <a:endParaRPr lang="fr-FR" dirty="0"/>
          </a:p>
          <a:p>
            <a:endParaRPr lang="fr-FR" dirty="0"/>
          </a:p>
        </p:txBody>
      </p:sp>
    </p:spTree>
    <p:extLst>
      <p:ext uri="{BB962C8B-B14F-4D97-AF65-F5344CB8AC3E}">
        <p14:creationId xmlns:p14="http://schemas.microsoft.com/office/powerpoint/2010/main" val="1567574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TABLEAU DE COMPARAISON </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40</a:t>
            </a:fld>
            <a:endParaRPr lang="fr-FR" noProof="0" dirty="0"/>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3411973149"/>
              </p:ext>
            </p:extLst>
          </p:nvPr>
        </p:nvGraphicFramePr>
        <p:xfrm>
          <a:off x="594518" y="1307107"/>
          <a:ext cx="10954749" cy="4833937"/>
        </p:xfrm>
        <a:graphic>
          <a:graphicData uri="http://schemas.openxmlformats.org/drawingml/2006/table">
            <a:tbl>
              <a:tblPr firstRow="1" firstCol="1" bandRow="1">
                <a:tableStyleId>{5C22544A-7EE6-4342-B048-85BDC9FD1C3A}</a:tableStyleId>
              </a:tblPr>
              <a:tblGrid>
                <a:gridCol w="2888211"/>
                <a:gridCol w="1286555"/>
                <a:gridCol w="1324606"/>
                <a:gridCol w="1312715"/>
                <a:gridCol w="1936967"/>
                <a:gridCol w="1089174"/>
                <a:gridCol w="1116521"/>
              </a:tblGrid>
              <a:tr h="1718733">
                <a:tc>
                  <a:txBody>
                    <a:bodyPr/>
                    <a:lstStyle/>
                    <a:p>
                      <a:pPr marL="457200" algn="ctr">
                        <a:lnSpc>
                          <a:spcPct val="107000"/>
                        </a:lnSpc>
                        <a:spcAft>
                          <a:spcPts val="0"/>
                        </a:spcAft>
                      </a:pPr>
                      <a:r>
                        <a:rPr lang="fr-FR" sz="1800" kern="0" dirty="0">
                          <a:effectLst/>
                        </a:rPr>
                        <a:t>Matériaux\Propriétés</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gn="ctr">
                        <a:lnSpc>
                          <a:spcPct val="107000"/>
                        </a:lnSpc>
                        <a:spcAft>
                          <a:spcPts val="0"/>
                        </a:spcAft>
                      </a:pPr>
                      <a:r>
                        <a:rPr lang="fr-FR" sz="1600" kern="0" dirty="0">
                          <a:effectLst/>
                        </a:rPr>
                        <a:t>Résistance à la traction</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gn="ctr">
                        <a:lnSpc>
                          <a:spcPct val="107000"/>
                        </a:lnSpc>
                        <a:spcAft>
                          <a:spcPts val="0"/>
                        </a:spcAft>
                      </a:pPr>
                      <a:r>
                        <a:rPr lang="fr-FR" sz="1600" kern="0" dirty="0">
                          <a:effectLst/>
                        </a:rPr>
                        <a:t>Module de Young</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gn="ctr">
                        <a:lnSpc>
                          <a:spcPct val="107000"/>
                        </a:lnSpc>
                        <a:spcAft>
                          <a:spcPts val="0"/>
                        </a:spcAft>
                      </a:pPr>
                      <a:r>
                        <a:rPr lang="fr-FR" sz="1600" kern="0" dirty="0">
                          <a:effectLst/>
                        </a:rPr>
                        <a:t>Dureté</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gn="ctr">
                        <a:lnSpc>
                          <a:spcPct val="107000"/>
                        </a:lnSpc>
                        <a:spcAft>
                          <a:spcPts val="0"/>
                        </a:spcAft>
                      </a:pPr>
                      <a:r>
                        <a:rPr lang="fr-FR" sz="1600" kern="0" dirty="0">
                          <a:effectLst/>
                        </a:rPr>
                        <a:t>Masse Volumique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gn="ctr">
                        <a:lnSpc>
                          <a:spcPct val="107000"/>
                        </a:lnSpc>
                        <a:spcAft>
                          <a:spcPts val="0"/>
                        </a:spcAft>
                      </a:pPr>
                      <a:r>
                        <a:rPr lang="fr-FR" sz="1600" kern="0" dirty="0">
                          <a:effectLst/>
                        </a:rPr>
                        <a:t>Légèreté</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gn="ctr">
                        <a:lnSpc>
                          <a:spcPct val="107000"/>
                        </a:lnSpc>
                        <a:spcAft>
                          <a:spcPts val="0"/>
                        </a:spcAft>
                      </a:pPr>
                      <a:r>
                        <a:rPr lang="fr-FR" sz="1600" kern="0" dirty="0">
                          <a:effectLst/>
                        </a:rPr>
                        <a:t>Rigidité</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r>
              <a:tr h="859367">
                <a:tc>
                  <a:txBody>
                    <a:bodyPr/>
                    <a:lstStyle/>
                    <a:p>
                      <a:pPr marL="457200">
                        <a:lnSpc>
                          <a:spcPct val="107000"/>
                        </a:lnSpc>
                        <a:spcAft>
                          <a:spcPts val="0"/>
                        </a:spcAft>
                      </a:pPr>
                      <a:r>
                        <a:rPr lang="fr-FR" sz="1600" kern="0" dirty="0">
                          <a:effectLst/>
                        </a:rPr>
                        <a:t>ABS</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25-60 MPa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2.0-2.9 </a:t>
                      </a:r>
                      <a:r>
                        <a:rPr lang="fr-FR" sz="1600" kern="0" dirty="0" smtClean="0">
                          <a:effectLst/>
                        </a:rPr>
                        <a:t>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9-13 HV</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1.02-1.08 Kg/m</a:t>
                      </a:r>
                      <a:r>
                        <a:rPr lang="fr-FR" sz="1600" kern="0" baseline="30000" dirty="0">
                          <a:effectLst/>
                        </a:rPr>
                        <a:t>3</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1.05 g/m</a:t>
                      </a:r>
                      <a:r>
                        <a:rPr lang="fr-FR" sz="1600" kern="0" baseline="30000" dirty="0">
                          <a:effectLst/>
                        </a:rPr>
                        <a:t>3</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2.1 </a:t>
                      </a:r>
                      <a:r>
                        <a:rPr lang="fr-FR" sz="1600" kern="0" dirty="0" smtClean="0">
                          <a:effectLst/>
                        </a:rPr>
                        <a:t>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r>
              <a:tr h="1074208">
                <a:tc>
                  <a:txBody>
                    <a:bodyPr/>
                    <a:lstStyle/>
                    <a:p>
                      <a:pPr marL="457200">
                        <a:lnSpc>
                          <a:spcPct val="107000"/>
                        </a:lnSpc>
                        <a:spcAft>
                          <a:spcPts val="0"/>
                        </a:spcAft>
                      </a:pPr>
                      <a:r>
                        <a:rPr lang="fr-FR" sz="1600" kern="0" dirty="0">
                          <a:effectLst/>
                        </a:rPr>
                        <a:t>Fibre de carbone</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150-600 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20.7-21.4 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38-40 HV</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1.36-1.38 Kg/m</a:t>
                      </a:r>
                      <a:r>
                        <a:rPr lang="fr-FR" sz="1600" kern="0" baseline="30000" dirty="0">
                          <a:effectLst/>
                        </a:rPr>
                        <a:t>3</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1.6 g/m</a:t>
                      </a:r>
                      <a:r>
                        <a:rPr lang="fr-FR" sz="1600" kern="0" baseline="30000" dirty="0">
                          <a:effectLst/>
                        </a:rPr>
                        <a:t>3</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200-300 </a:t>
                      </a:r>
                      <a:r>
                        <a:rPr lang="fr-FR" sz="1600" kern="0" dirty="0" smtClean="0">
                          <a:effectLst/>
                        </a:rPr>
                        <a:t>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r>
              <a:tr h="1181629">
                <a:tc>
                  <a:txBody>
                    <a:bodyPr/>
                    <a:lstStyle/>
                    <a:p>
                      <a:pPr marL="457200">
                        <a:lnSpc>
                          <a:spcPct val="107000"/>
                        </a:lnSpc>
                        <a:spcAft>
                          <a:spcPts val="0"/>
                        </a:spcAft>
                      </a:pPr>
                      <a:r>
                        <a:rPr lang="fr-FR" sz="1600" kern="0" dirty="0">
                          <a:effectLst/>
                        </a:rPr>
                        <a:t>Polyamide (PA66 + 30GF)</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120-200 MPa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5.9-7.36 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36-40 HV</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1.36-1.39 Kg/m</a:t>
                      </a:r>
                      <a:r>
                        <a:rPr lang="fr-FR" sz="1600" kern="0" baseline="30000" dirty="0">
                          <a:effectLst/>
                        </a:rPr>
                        <a:t>3</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1.4-1.5g/m</a:t>
                      </a:r>
                      <a:r>
                        <a:rPr lang="fr-FR" sz="1600" kern="0" baseline="30000" dirty="0">
                          <a:effectLst/>
                        </a:rPr>
                        <a:t>3</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c>
                  <a:txBody>
                    <a:bodyPr/>
                    <a:lstStyle/>
                    <a:p>
                      <a:pPr marL="457200">
                        <a:lnSpc>
                          <a:spcPct val="107000"/>
                        </a:lnSpc>
                        <a:spcAft>
                          <a:spcPts val="0"/>
                        </a:spcAft>
                      </a:pPr>
                      <a:r>
                        <a:rPr lang="fr-FR" sz="1600" kern="0" dirty="0">
                          <a:effectLst/>
                        </a:rPr>
                        <a:t>6 </a:t>
                      </a:r>
                      <a:r>
                        <a:rPr lang="fr-FR" sz="1600" kern="0" dirty="0" smtClean="0">
                          <a:effectLst/>
                        </a:rPr>
                        <a:t>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5177" marR="45177" marT="0" marB="0"/>
                </a:tc>
              </a:tr>
            </a:tbl>
          </a:graphicData>
        </a:graphic>
      </p:graphicFrame>
      <p:sp>
        <p:nvSpPr>
          <p:cNvPr id="10" name="Rectangle 2"/>
          <p:cNvSpPr>
            <a:spLocks noChangeArrowheads="1"/>
          </p:cNvSpPr>
          <p:nvPr/>
        </p:nvSpPr>
        <p:spPr bwMode="auto">
          <a:xfrm>
            <a:off x="-10250811" y="783771"/>
            <a:ext cx="3465635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dirty="0"/>
          </a:p>
        </p:txBody>
      </p:sp>
    </p:spTree>
    <p:extLst>
      <p:ext uri="{BB962C8B-B14F-4D97-AF65-F5344CB8AC3E}">
        <p14:creationId xmlns:p14="http://schemas.microsoft.com/office/powerpoint/2010/main" val="4152406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INTEGRATION MIA</a:t>
            </a:r>
            <a:endParaRPr lang="fr-FR" dirty="0"/>
          </a:p>
        </p:txBody>
      </p:sp>
      <p:sp>
        <p:nvSpPr>
          <p:cNvPr id="3" name="Sous-titre 2"/>
          <p:cNvSpPr>
            <a:spLocks noGrp="1"/>
          </p:cNvSpPr>
          <p:nvPr>
            <p:ph type="subTitle" idx="1"/>
          </p:nvPr>
        </p:nvSpPr>
        <p:spPr/>
        <p:txBody>
          <a:bodyPr/>
          <a:lstStyle/>
          <a:p>
            <a:r>
              <a:rPr lang="fr-FR" dirty="0" smtClean="0"/>
              <a:t>Supervisé </a:t>
            </a:r>
            <a:r>
              <a:rPr lang="fr-FR" dirty="0" smtClean="0"/>
              <a:t>par Mr Aloys NGUEPI</a:t>
            </a:r>
            <a:endParaRPr lang="fr-FR" dirty="0"/>
          </a:p>
        </p:txBody>
      </p:sp>
    </p:spTree>
    <p:extLst>
      <p:ext uri="{BB962C8B-B14F-4D97-AF65-F5344CB8AC3E}">
        <p14:creationId xmlns:p14="http://schemas.microsoft.com/office/powerpoint/2010/main" val="4109621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Rockwell" panose="02060603020205020403" pitchFamily="18" charset="0"/>
              </a:rPr>
              <a:t> </a:t>
            </a:r>
            <a:r>
              <a:rPr lang="fr-FR" dirty="0">
                <a:latin typeface="Rockwell" panose="02060603020205020403" pitchFamily="18" charset="0"/>
              </a:rPr>
              <a:t>Fonctions des </a:t>
            </a:r>
            <a:r>
              <a:rPr lang="fr-FR" dirty="0" smtClean="0">
                <a:latin typeface="Rockwell" panose="02060603020205020403" pitchFamily="18" charset="0"/>
              </a:rPr>
              <a:t>différents </a:t>
            </a:r>
            <a:r>
              <a:rPr lang="fr-FR" dirty="0">
                <a:latin typeface="Rockwell" panose="02060603020205020403" pitchFamily="18" charset="0"/>
              </a:rPr>
              <a:t>logiciels.</a:t>
            </a:r>
            <a:br>
              <a:rPr lang="fr-FR" dirty="0">
                <a:latin typeface="Rockwell" panose="02060603020205020403" pitchFamily="18" charset="0"/>
              </a:rPr>
            </a:b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42</a:t>
            </a:fld>
            <a:endParaRPr lang="fr-FR" noProof="0" dirty="0"/>
          </a:p>
        </p:txBody>
      </p:sp>
      <p:sp>
        <p:nvSpPr>
          <p:cNvPr id="5" name="Espace réservé du contenu 4"/>
          <p:cNvSpPr>
            <a:spLocks noGrp="1"/>
          </p:cNvSpPr>
          <p:nvPr>
            <p:ph idx="1"/>
          </p:nvPr>
        </p:nvSpPr>
        <p:spPr>
          <a:xfrm>
            <a:off x="594519" y="1189038"/>
            <a:ext cx="10939668" cy="4834129"/>
          </a:xfrm>
        </p:spPr>
        <p:txBody>
          <a:bodyPr>
            <a:normAutofit fontScale="92500" lnSpcReduction="20000"/>
          </a:bodyPr>
          <a:lstStyle/>
          <a:p>
            <a:pPr lvl="0" algn="ctr">
              <a:lnSpc>
                <a:spcPct val="150000"/>
              </a:lnSpc>
              <a:buFont typeface="Wingdings" panose="05000000000000000000" pitchFamily="2" charset="2"/>
              <a:buChar char="§"/>
            </a:pPr>
            <a:r>
              <a:rPr lang="en-US" sz="2000" u="sng" dirty="0">
                <a:latin typeface="Rockwell" panose="02060603020205020403" pitchFamily="18" charset="0"/>
              </a:rPr>
              <a:t>Python.</a:t>
            </a:r>
            <a:endParaRPr lang="fr-FR" sz="2000" u="sng" dirty="0">
              <a:latin typeface="Rockwell" panose="02060603020205020403" pitchFamily="18" charset="0"/>
            </a:endParaRPr>
          </a:p>
          <a:p>
            <a:pPr>
              <a:lnSpc>
                <a:spcPct val="150000"/>
              </a:lnSpc>
            </a:pPr>
            <a:r>
              <a:rPr lang="fr-FR" sz="1800" dirty="0">
                <a:latin typeface="Rockwell" panose="02060603020205020403" pitchFamily="18" charset="0"/>
              </a:rPr>
              <a:t>La session avec python nous apprend a écrit des codes selon leurs utilité dans un contexte défini</a:t>
            </a:r>
            <a:r>
              <a:rPr lang="en-US" sz="1800" dirty="0">
                <a:latin typeface="Rockwell" panose="02060603020205020403" pitchFamily="18" charset="0"/>
              </a:rPr>
              <a:t>.</a:t>
            </a:r>
            <a:endParaRPr lang="fr-FR" sz="1800" dirty="0">
              <a:latin typeface="Rockwell" panose="02060603020205020403" pitchFamily="18" charset="0"/>
            </a:endParaRPr>
          </a:p>
          <a:p>
            <a:pPr algn="ctr">
              <a:lnSpc>
                <a:spcPct val="150000"/>
              </a:lnSpc>
              <a:buFont typeface="Wingdings" panose="05000000000000000000" pitchFamily="2" charset="2"/>
              <a:buChar char="§"/>
            </a:pPr>
            <a:r>
              <a:rPr lang="en-US" sz="2000" u="sng" dirty="0" smtClean="0">
                <a:latin typeface="Rockwell" panose="02060603020205020403" pitchFamily="18" charset="0"/>
              </a:rPr>
              <a:t>Mission Planner.</a:t>
            </a:r>
            <a:endParaRPr lang="en-US" sz="2000" dirty="0">
              <a:latin typeface="Rockwell" panose="02060603020205020403" pitchFamily="18" charset="0"/>
            </a:endParaRPr>
          </a:p>
          <a:p>
            <a:pPr>
              <a:lnSpc>
                <a:spcPct val="150000"/>
              </a:lnSpc>
            </a:pPr>
            <a:r>
              <a:rPr lang="fr-FR" sz="1800" dirty="0">
                <a:latin typeface="Rockwell" panose="02060603020205020403" pitchFamily="18" charset="0"/>
              </a:rPr>
              <a:t>Il nous permet de simuler le vol du drone.</a:t>
            </a:r>
          </a:p>
          <a:p>
            <a:pPr algn="ctr">
              <a:lnSpc>
                <a:spcPct val="150000"/>
              </a:lnSpc>
              <a:buFont typeface="Wingdings" panose="05000000000000000000" pitchFamily="2" charset="2"/>
              <a:buChar char="§"/>
            </a:pPr>
            <a:r>
              <a:rPr lang="fr-FR" sz="1800" u="sng" dirty="0">
                <a:latin typeface="Rockwell" panose="02060603020205020403" pitchFamily="18" charset="0"/>
              </a:rPr>
              <a:t>Eclipse&amp;pydev.</a:t>
            </a:r>
          </a:p>
          <a:p>
            <a:pPr>
              <a:lnSpc>
                <a:spcPct val="150000"/>
              </a:lnSpc>
            </a:pPr>
            <a:r>
              <a:rPr lang="fr-FR" sz="1800" dirty="0">
                <a:latin typeface="Rockwell" panose="02060603020205020403" pitchFamily="18" charset="0"/>
              </a:rPr>
              <a:t>Il nous permet de développé le code du géocodage.</a:t>
            </a:r>
          </a:p>
          <a:p>
            <a:pPr>
              <a:lnSpc>
                <a:spcPct val="150000"/>
              </a:lnSpc>
            </a:pPr>
            <a:r>
              <a:rPr lang="fr-FR" sz="1800" dirty="0">
                <a:latin typeface="Rockwell" panose="02060603020205020403" pitchFamily="18" charset="0"/>
              </a:rPr>
              <a:t>PyDev sert a lancer(Run) les </a:t>
            </a:r>
            <a:r>
              <a:rPr lang="fr-FR" sz="1800" dirty="0" smtClean="0">
                <a:latin typeface="Rockwell" panose="02060603020205020403" pitchFamily="18" charset="0"/>
              </a:rPr>
              <a:t>différents </a:t>
            </a:r>
            <a:r>
              <a:rPr lang="fr-FR" sz="1800" dirty="0">
                <a:latin typeface="Rockwell" panose="02060603020205020403" pitchFamily="18" charset="0"/>
              </a:rPr>
              <a:t>codes et les relies a MissionPlanner pour faire une simulation</a:t>
            </a:r>
            <a:r>
              <a:rPr lang="en-US" sz="1800" dirty="0">
                <a:latin typeface="Rockwell" panose="02060603020205020403" pitchFamily="18" charset="0"/>
              </a:rPr>
              <a:t> du </a:t>
            </a:r>
            <a:r>
              <a:rPr lang="en-US" sz="1800" dirty="0" smtClean="0">
                <a:latin typeface="Rockwell" panose="02060603020205020403" pitchFamily="18" charset="0"/>
              </a:rPr>
              <a:t>drone.</a:t>
            </a:r>
          </a:p>
          <a:p>
            <a:pPr algn="ctr">
              <a:lnSpc>
                <a:spcPct val="150000"/>
              </a:lnSpc>
            </a:pPr>
            <a:r>
              <a:rPr lang="fr-FR" sz="2400" b="1" u="sng" dirty="0" smtClean="0"/>
              <a:t>MIT </a:t>
            </a:r>
            <a:r>
              <a:rPr lang="fr-FR" sz="2400" b="1" u="sng" dirty="0"/>
              <a:t>App Inventor</a:t>
            </a:r>
            <a:r>
              <a:rPr lang="fr-FR" sz="2400" u="sng" dirty="0"/>
              <a:t> </a:t>
            </a:r>
            <a:r>
              <a:rPr lang="fr-FR" sz="2400" u="sng" dirty="0" smtClean="0"/>
              <a:t>:</a:t>
            </a:r>
          </a:p>
          <a:p>
            <a:pPr>
              <a:lnSpc>
                <a:spcPct val="150000"/>
              </a:lnSpc>
            </a:pPr>
            <a:r>
              <a:rPr lang="fr-FR" dirty="0" smtClean="0"/>
              <a:t> </a:t>
            </a:r>
            <a:r>
              <a:rPr lang="fr-FR" sz="2200" dirty="0">
                <a:latin typeface="Rockwell" panose="02060603020205020403" pitchFamily="18" charset="0"/>
              </a:rPr>
              <a:t>C’est le logiciel qui nous sert a créé l’application mobile.</a:t>
            </a:r>
          </a:p>
          <a:p>
            <a:pPr>
              <a:lnSpc>
                <a:spcPct val="150000"/>
              </a:lnSpc>
            </a:pPr>
            <a:endParaRPr lang="fr-FR" sz="1700" dirty="0">
              <a:latin typeface="Rockwell" panose="02060603020205020403" pitchFamily="18" charset="0"/>
            </a:endParaRPr>
          </a:p>
        </p:txBody>
      </p:sp>
    </p:spTree>
    <p:extLst>
      <p:ext uri="{BB962C8B-B14F-4D97-AF65-F5344CB8AC3E}">
        <p14:creationId xmlns:p14="http://schemas.microsoft.com/office/powerpoint/2010/main" val="3572101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4519" y="-117566"/>
            <a:ext cx="11002962" cy="1306604"/>
          </a:xfrm>
        </p:spPr>
        <p:txBody>
          <a:bodyPr/>
          <a:lstStyle/>
          <a:p>
            <a:r>
              <a:rPr lang="fr-FR" dirty="0"/>
              <a:t>Description et Fonctionnement de l’application mobile</a:t>
            </a:r>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43</a:t>
            </a:fld>
            <a:endParaRPr lang="fr-FR" noProof="0" dirty="0"/>
          </a:p>
        </p:txBody>
      </p:sp>
      <p:sp>
        <p:nvSpPr>
          <p:cNvPr id="5" name="Espace réservé du contenu 4"/>
          <p:cNvSpPr>
            <a:spLocks noGrp="1"/>
          </p:cNvSpPr>
          <p:nvPr>
            <p:ph idx="1"/>
          </p:nvPr>
        </p:nvSpPr>
        <p:spPr/>
        <p:txBody>
          <a:bodyPr/>
          <a:lstStyle/>
          <a:p>
            <a:pPr marL="0" indent="0">
              <a:buNone/>
            </a:pPr>
            <a:r>
              <a:rPr lang="fr-FR" sz="1800" dirty="0" smtClean="0"/>
              <a:t>                 </a:t>
            </a:r>
          </a:p>
          <a:p>
            <a:pPr marL="0" indent="0">
              <a:buNone/>
            </a:pPr>
            <a:endParaRPr lang="fr-FR" sz="1800" dirty="0"/>
          </a:p>
          <a:p>
            <a:pPr marL="0" indent="0">
              <a:buNone/>
            </a:pPr>
            <a:r>
              <a:rPr lang="fr-FR" sz="1800" dirty="0"/>
              <a:t> </a:t>
            </a:r>
            <a:r>
              <a:rPr lang="fr-FR" sz="1800" dirty="0" smtClean="0"/>
              <a:t>             Notre </a:t>
            </a:r>
            <a:r>
              <a:rPr lang="fr-FR" sz="1800" dirty="0"/>
              <a:t>programme embarqué dans le drone va nous permettre de ;</a:t>
            </a:r>
          </a:p>
          <a:p>
            <a:pPr lvl="0"/>
            <a:r>
              <a:rPr lang="fr-FR" sz="1800" dirty="0"/>
              <a:t>Demander à l’utilisateur d’ouvrir et d’activer l’application.</a:t>
            </a:r>
          </a:p>
          <a:p>
            <a:pPr lvl="0"/>
            <a:r>
              <a:rPr lang="fr-FR" sz="1800" dirty="0"/>
              <a:t>Récupérer les coordonnées GPS de l’utilisateur et le transmettre au serveur.</a:t>
            </a:r>
          </a:p>
          <a:p>
            <a:pPr lvl="0"/>
            <a:r>
              <a:rPr lang="fr-FR" sz="1800" dirty="0"/>
              <a:t>Le programme récupérer les coordonnées GPS du serveur.</a:t>
            </a:r>
          </a:p>
          <a:p>
            <a:pPr lvl="0"/>
            <a:r>
              <a:rPr lang="fr-FR" sz="1800" dirty="0"/>
              <a:t>Faire décoller le drone et suivre l’utilisateur.</a:t>
            </a:r>
          </a:p>
          <a:p>
            <a:pPr lvl="0"/>
            <a:r>
              <a:rPr lang="fr-FR" sz="1800" dirty="0"/>
              <a:t>Revenir se poser sur le lieu de départ. </a:t>
            </a:r>
          </a:p>
          <a:p>
            <a:pPr marL="0" indent="0">
              <a:buNone/>
            </a:pPr>
            <a:endParaRPr lang="fr-FR" sz="1800" dirty="0"/>
          </a:p>
          <a:p>
            <a:endParaRPr lang="fr-FR" dirty="0"/>
          </a:p>
        </p:txBody>
      </p:sp>
    </p:spTree>
    <p:extLst>
      <p:ext uri="{BB962C8B-B14F-4D97-AF65-F5344CB8AC3E}">
        <p14:creationId xmlns:p14="http://schemas.microsoft.com/office/powerpoint/2010/main" val="22529254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CREATION DE L’APPLICATION MOBILE</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44</a:t>
            </a:fld>
            <a:endParaRPr lang="fr-FR" noProof="0" dirty="0"/>
          </a:p>
        </p:txBody>
      </p:sp>
      <p:sp>
        <p:nvSpPr>
          <p:cNvPr id="5" name="Espace réservé du contenu 4"/>
          <p:cNvSpPr>
            <a:spLocks noGrp="1"/>
          </p:cNvSpPr>
          <p:nvPr>
            <p:ph idx="1"/>
          </p:nvPr>
        </p:nvSpPr>
        <p:spPr>
          <a:xfrm>
            <a:off x="626166" y="1189038"/>
            <a:ext cx="10939668" cy="4834129"/>
          </a:xfrm>
        </p:spPr>
        <p:txBody>
          <a:bodyPr>
            <a:normAutofit/>
          </a:bodyPr>
          <a:lstStyle/>
          <a:p>
            <a:pPr marL="0" indent="0">
              <a:buNone/>
            </a:pPr>
            <a:r>
              <a:rPr lang="fr-FR" sz="1800" dirty="0" smtClean="0"/>
              <a:t>                    Le Création de l’application est divisé en 3 parties qui sont ;</a:t>
            </a:r>
          </a:p>
          <a:p>
            <a:pPr lvl="0"/>
            <a:r>
              <a:rPr lang="fr-FR" sz="1800" b="1" dirty="0" smtClean="0"/>
              <a:t>Le recueil des coordonnes et le positionnement sur la carte du monde</a:t>
            </a:r>
            <a:r>
              <a:rPr lang="fr-FR" sz="1800" dirty="0" smtClean="0"/>
              <a:t> : Ici l’application recueille les coordonnées et les stocks dans une variable, en même temps un bonhomme indique la position de l’utilisateur sur la carte.</a:t>
            </a:r>
          </a:p>
          <a:p>
            <a:pPr marL="0" indent="0">
              <a:buNone/>
            </a:pPr>
            <a:endParaRPr lang="fr-FR" sz="1800" dirty="0"/>
          </a:p>
        </p:txBody>
      </p:sp>
      <p:pic>
        <p:nvPicPr>
          <p:cNvPr id="6" name="Image 5"/>
          <p:cNvPicPr/>
          <p:nvPr/>
        </p:nvPicPr>
        <p:blipFill>
          <a:blip r:embed="rId2">
            <a:extLst>
              <a:ext uri="{28A0092B-C50C-407E-A947-70E740481C1C}">
                <a14:useLocalDpi xmlns:a14="http://schemas.microsoft.com/office/drawing/2010/main" val="0"/>
              </a:ext>
            </a:extLst>
          </a:blip>
          <a:stretch>
            <a:fillRect/>
          </a:stretch>
        </p:blipFill>
        <p:spPr>
          <a:xfrm>
            <a:off x="829991" y="2378076"/>
            <a:ext cx="5620385" cy="2638382"/>
          </a:xfrm>
          <a:prstGeom prst="rect">
            <a:avLst/>
          </a:prstGeom>
        </p:spPr>
      </p:pic>
      <p:pic>
        <p:nvPicPr>
          <p:cNvPr id="7" name="Image 6"/>
          <p:cNvPicPr/>
          <p:nvPr/>
        </p:nvPicPr>
        <p:blipFill>
          <a:blip r:embed="rId3">
            <a:extLst>
              <a:ext uri="{28A0092B-C50C-407E-A947-70E740481C1C}">
                <a14:useLocalDpi xmlns:a14="http://schemas.microsoft.com/office/drawing/2010/main" val="0"/>
              </a:ext>
            </a:extLst>
          </a:blip>
          <a:stretch>
            <a:fillRect/>
          </a:stretch>
        </p:blipFill>
        <p:spPr>
          <a:xfrm>
            <a:off x="6348464" y="2686372"/>
            <a:ext cx="5319283" cy="2455502"/>
          </a:xfrm>
          <a:prstGeom prst="rect">
            <a:avLst/>
          </a:prstGeom>
        </p:spPr>
      </p:pic>
    </p:spTree>
    <p:extLst>
      <p:ext uri="{BB962C8B-B14F-4D97-AF65-F5344CB8AC3E}">
        <p14:creationId xmlns:p14="http://schemas.microsoft.com/office/powerpoint/2010/main" val="3121701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4519" y="117566"/>
            <a:ext cx="11002962" cy="1071472"/>
          </a:xfrm>
        </p:spPr>
        <p:txBody>
          <a:bodyPr>
            <a:normAutofit fontScale="90000"/>
          </a:bodyPr>
          <a:lstStyle/>
          <a:p>
            <a:pPr lvl="0"/>
            <a:r>
              <a:rPr lang="fr-FR" dirty="0"/>
              <a:t>Processus d’échange entre le serveur et le programme.</a:t>
            </a:r>
            <a:br>
              <a:rPr lang="fr-FR" dirty="0"/>
            </a:b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45</a:t>
            </a:fld>
            <a:endParaRPr lang="fr-FR" noProof="0" dirty="0"/>
          </a:p>
        </p:txBody>
      </p:sp>
      <p:sp>
        <p:nvSpPr>
          <p:cNvPr id="5" name="Espace réservé du contenu 4"/>
          <p:cNvSpPr>
            <a:spLocks noGrp="1"/>
          </p:cNvSpPr>
          <p:nvPr>
            <p:ph idx="1"/>
          </p:nvPr>
        </p:nvSpPr>
        <p:spPr>
          <a:xfrm>
            <a:off x="609600" y="1189038"/>
            <a:ext cx="10939668" cy="4834129"/>
          </a:xfrm>
        </p:spPr>
        <p:txBody>
          <a:bodyPr>
            <a:normAutofit/>
          </a:bodyPr>
          <a:lstStyle/>
          <a:p>
            <a:pPr lvl="0"/>
            <a:r>
              <a:rPr lang="fr-FR" sz="1800" dirty="0"/>
              <a:t>Nous avons principalement utilisé la version 3 de python qui facilite la récupération des données. Dans les lignes de code, il se trouve l’emplacement d’une url où nous plaçons le nôtre c’est-à-dire «</a:t>
            </a:r>
            <a:r>
              <a:rPr lang="fr-FR" sz="1800" u="sng" dirty="0">
                <a:hlinkClick r:id="rId2"/>
              </a:rPr>
              <a:t>https://op-dev.icam.fr/~icam/Group_7.txt</a:t>
            </a:r>
            <a:r>
              <a:rPr lang="fr-FR" sz="2000" dirty="0"/>
              <a:t>»</a:t>
            </a:r>
          </a:p>
          <a:p>
            <a:endParaRPr lang="fr-FR" sz="2000" dirty="0" smtClean="0"/>
          </a:p>
          <a:p>
            <a:endParaRPr lang="fr-FR" sz="2000" dirty="0"/>
          </a:p>
          <a:p>
            <a:endParaRPr lang="fr-FR" sz="2000" dirty="0" smtClean="0"/>
          </a:p>
          <a:p>
            <a:pPr lvl="0"/>
            <a:r>
              <a:rPr lang="fr-FR" sz="1800" dirty="0"/>
              <a:t>Le programme ressemble à celui du premier semestre « simple_goto » mais performe la même action tanque l’action est invoquer ou active.</a:t>
            </a:r>
          </a:p>
          <a:p>
            <a:endParaRPr lang="fr-FR" sz="1800" dirty="0"/>
          </a:p>
        </p:txBody>
      </p:sp>
      <p:pic>
        <p:nvPicPr>
          <p:cNvPr id="6" name="Image 5"/>
          <p:cNvPicPr/>
          <p:nvPr/>
        </p:nvPicPr>
        <p:blipFill>
          <a:blip r:embed="rId3">
            <a:extLst>
              <a:ext uri="{28A0092B-C50C-407E-A947-70E740481C1C}">
                <a14:useLocalDpi xmlns:a14="http://schemas.microsoft.com/office/drawing/2010/main" val="0"/>
              </a:ext>
            </a:extLst>
          </a:blip>
          <a:stretch>
            <a:fillRect/>
          </a:stretch>
        </p:blipFill>
        <p:spPr>
          <a:xfrm>
            <a:off x="1118371" y="2260510"/>
            <a:ext cx="4655412" cy="1044393"/>
          </a:xfrm>
          <a:prstGeom prst="rect">
            <a:avLst/>
          </a:prstGeom>
        </p:spPr>
      </p:pic>
      <p:pic>
        <p:nvPicPr>
          <p:cNvPr id="7" name="Image 6"/>
          <p:cNvPicPr/>
          <p:nvPr/>
        </p:nvPicPr>
        <p:blipFill>
          <a:blip r:embed="rId4">
            <a:extLst>
              <a:ext uri="{28A0092B-C50C-407E-A947-70E740481C1C}">
                <a14:useLocalDpi xmlns:a14="http://schemas.microsoft.com/office/drawing/2010/main" val="0"/>
              </a:ext>
            </a:extLst>
          </a:blip>
          <a:stretch>
            <a:fillRect/>
          </a:stretch>
        </p:blipFill>
        <p:spPr>
          <a:xfrm>
            <a:off x="1005840" y="3944983"/>
            <a:ext cx="9836331" cy="1541417"/>
          </a:xfrm>
          <a:prstGeom prst="rect">
            <a:avLst/>
          </a:prstGeom>
          <a:solidFill>
            <a:schemeClr val="tx1"/>
          </a:solidFill>
        </p:spPr>
      </p:pic>
    </p:spTree>
    <p:extLst>
      <p:ext uri="{BB962C8B-B14F-4D97-AF65-F5344CB8AC3E}">
        <p14:creationId xmlns:p14="http://schemas.microsoft.com/office/powerpoint/2010/main" val="8302801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46</a:t>
            </a:fld>
            <a:endParaRPr lang="fr-FR" noProof="0"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0354" y="365760"/>
            <a:ext cx="5812972" cy="6047889"/>
          </a:xfrm>
        </p:spPr>
      </p:pic>
      <p:sp>
        <p:nvSpPr>
          <p:cNvPr id="5" name="Espace réservé du texte 4"/>
          <p:cNvSpPr>
            <a:spLocks noGrp="1"/>
          </p:cNvSpPr>
          <p:nvPr>
            <p:ph type="body" sz="half" idx="2"/>
          </p:nvPr>
        </p:nvSpPr>
        <p:spPr>
          <a:xfrm>
            <a:off x="609601" y="1724297"/>
            <a:ext cx="4101084" cy="4219303"/>
          </a:xfrm>
        </p:spPr>
        <p:txBody>
          <a:bodyPr/>
          <a:lstStyle/>
          <a:p>
            <a:pPr lvl="0"/>
            <a:r>
              <a:rPr lang="fr-FR" dirty="0" smtClean="0"/>
              <a:t>L’application </a:t>
            </a:r>
            <a:r>
              <a:rPr lang="fr-FR" dirty="0"/>
              <a:t>nommée “ </a:t>
            </a:r>
            <a:r>
              <a:rPr lang="fr-FR" dirty="0" smtClean="0"/>
              <a:t>Géolocalisation” </a:t>
            </a:r>
            <a:r>
              <a:rPr lang="fr-FR" dirty="0"/>
              <a:t>que nous avons réalisé nous a permis de récupérer les coordonnées GPS de l’utilisateur e de les envoyés a un serveur prédéfini qui sont à leur tour envoyé au </a:t>
            </a:r>
            <a:r>
              <a:rPr lang="fr-FR" dirty="0" smtClean="0"/>
              <a:t>drone par le code </a:t>
            </a:r>
            <a:r>
              <a:rPr lang="fr-FR" dirty="0"/>
              <a:t>pour une suivi a temps réel ou une suivie à temps partielle de l’utilisateur.</a:t>
            </a:r>
          </a:p>
          <a:p>
            <a:endParaRPr lang="fr-FR" dirty="0"/>
          </a:p>
        </p:txBody>
      </p:sp>
      <p:sp>
        <p:nvSpPr>
          <p:cNvPr id="6" name="Titre 5"/>
          <p:cNvSpPr>
            <a:spLocks noGrp="1"/>
          </p:cNvSpPr>
          <p:nvPr>
            <p:ph type="title"/>
          </p:nvPr>
        </p:nvSpPr>
        <p:spPr>
          <a:xfrm>
            <a:off x="492035" y="957943"/>
            <a:ext cx="4101084" cy="979308"/>
          </a:xfrm>
        </p:spPr>
        <p:txBody>
          <a:bodyPr/>
          <a:lstStyle/>
          <a:p>
            <a:r>
              <a:rPr lang="fr-FR" dirty="0" smtClean="0"/>
              <a:t>FOLLOW ME </a:t>
            </a:r>
            <a:br>
              <a:rPr lang="fr-FR" dirty="0" smtClean="0"/>
            </a:br>
            <a:endParaRPr lang="fr-FR" dirty="0"/>
          </a:p>
        </p:txBody>
      </p:sp>
    </p:spTree>
    <p:extLst>
      <p:ext uri="{BB962C8B-B14F-4D97-AF65-F5344CB8AC3E}">
        <p14:creationId xmlns:p14="http://schemas.microsoft.com/office/powerpoint/2010/main" val="42080629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INTEGRATION MHO</a:t>
            </a:r>
            <a:endParaRPr lang="fr-FR" dirty="0"/>
          </a:p>
        </p:txBody>
      </p:sp>
      <p:sp>
        <p:nvSpPr>
          <p:cNvPr id="3" name="Sous-titre 2"/>
          <p:cNvSpPr>
            <a:spLocks noGrp="1"/>
          </p:cNvSpPr>
          <p:nvPr>
            <p:ph type="subTitle" idx="1"/>
          </p:nvPr>
        </p:nvSpPr>
        <p:spPr/>
        <p:txBody>
          <a:bodyPr/>
          <a:lstStyle/>
          <a:p>
            <a:r>
              <a:rPr lang="fr-FR" dirty="0" smtClean="0"/>
              <a:t>Supervisé </a:t>
            </a:r>
            <a:r>
              <a:rPr lang="fr-FR" dirty="0" smtClean="0"/>
              <a:t>par Mr Eric FOUDA </a:t>
            </a:r>
            <a:endParaRPr lang="fr-FR" dirty="0"/>
          </a:p>
        </p:txBody>
      </p:sp>
    </p:spTree>
    <p:extLst>
      <p:ext uri="{BB962C8B-B14F-4D97-AF65-F5344CB8AC3E}">
        <p14:creationId xmlns:p14="http://schemas.microsoft.com/office/powerpoint/2010/main" val="14306619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48</a:t>
            </a:fld>
            <a:endParaRPr lang="fr-FR" noProof="0" dirty="0"/>
          </a:p>
        </p:txBody>
      </p:sp>
      <p:sp>
        <p:nvSpPr>
          <p:cNvPr id="4" name="Espace réservé du contenu 3"/>
          <p:cNvSpPr>
            <a:spLocks noGrp="1"/>
          </p:cNvSpPr>
          <p:nvPr>
            <p:ph idx="1"/>
          </p:nvPr>
        </p:nvSpPr>
        <p:spPr/>
        <p:txBody>
          <a:bodyPr>
            <a:normAutofit/>
          </a:bodyPr>
          <a:lstStyle/>
          <a:p>
            <a:pPr lvl="0"/>
            <a:r>
              <a:rPr lang="fr-FR" u="sng" dirty="0">
                <a:latin typeface="Rockwell" panose="02060603020205020403" pitchFamily="18" charset="0"/>
              </a:rPr>
              <a:t>Rôles des membres actifs</a:t>
            </a:r>
            <a:r>
              <a:rPr lang="fr-FR" dirty="0" smtClean="0">
                <a:latin typeface="Rockwell" panose="02060603020205020403" pitchFamily="18" charset="0"/>
              </a:rPr>
              <a:t>;</a:t>
            </a:r>
          </a:p>
          <a:p>
            <a:pPr marL="0" lvl="0" indent="0">
              <a:buNone/>
            </a:pPr>
            <a:endParaRPr lang="fr-FR" dirty="0">
              <a:latin typeface="Rockwell" panose="02060603020205020403" pitchFamily="18" charset="0"/>
            </a:endParaRPr>
          </a:p>
          <a:p>
            <a:pPr marL="800100" lvl="1" indent="-342900">
              <a:buFont typeface="+mj-lt"/>
              <a:buAutoNum type="alphaLcPeriod"/>
            </a:pPr>
            <a:r>
              <a:rPr lang="fr-FR" sz="2000" dirty="0" smtClean="0">
                <a:latin typeface="Rockwell" panose="02060603020205020403" pitchFamily="18" charset="0"/>
              </a:rPr>
              <a:t>L’animateur </a:t>
            </a:r>
            <a:r>
              <a:rPr lang="fr-FR" sz="2000" dirty="0">
                <a:latin typeface="Rockwell" panose="02060603020205020403" pitchFamily="18" charset="0"/>
              </a:rPr>
              <a:t>est celui/celle qui manage(diriger</a:t>
            </a:r>
            <a:r>
              <a:rPr lang="en-US" sz="2000" dirty="0">
                <a:latin typeface="Rockwell" panose="02060603020205020403" pitchFamily="18" charset="0"/>
              </a:rPr>
              <a:t>)</a:t>
            </a:r>
            <a:r>
              <a:rPr lang="fr-FR" sz="2000" dirty="0">
                <a:latin typeface="Rockwell" panose="02060603020205020403" pitchFamily="18" charset="0"/>
              </a:rPr>
              <a:t> l’équipe.</a:t>
            </a:r>
          </a:p>
          <a:p>
            <a:pPr marL="800100" lvl="1" indent="-342900">
              <a:buFont typeface="+mj-lt"/>
              <a:buAutoNum type="alphaLcPeriod"/>
            </a:pPr>
            <a:r>
              <a:rPr lang="fr-FR" sz="2000" dirty="0">
                <a:latin typeface="Rockwell" panose="02060603020205020403" pitchFamily="18" charset="0"/>
              </a:rPr>
              <a:t>Le/La secrétaire est celui/celle qui rédiger les rapports des intégrations du groupe.</a:t>
            </a:r>
          </a:p>
          <a:p>
            <a:pPr marL="800100" lvl="1" indent="-342900">
              <a:buFont typeface="+mj-lt"/>
              <a:buAutoNum type="alphaLcPeriod"/>
            </a:pPr>
            <a:r>
              <a:rPr lang="fr-FR" sz="2000" dirty="0">
                <a:latin typeface="Rockwell" panose="02060603020205020403" pitchFamily="18" charset="0"/>
              </a:rPr>
              <a:t>Le Timekeeper est celui/celle qui s’assure que nous envoyons nos livrables à temps requis.</a:t>
            </a:r>
          </a:p>
          <a:p>
            <a:pPr marL="800100" lvl="1" indent="-342900">
              <a:buFont typeface="+mj-lt"/>
              <a:buAutoNum type="alphaLcPeriod"/>
            </a:pPr>
            <a:r>
              <a:rPr lang="fr-FR" sz="2000" dirty="0">
                <a:latin typeface="Rockwell" panose="02060603020205020403" pitchFamily="18" charset="0"/>
              </a:rPr>
              <a:t>Les membres sont ceux qui travaillent en continuelle dans l’équipe pour produire des livrables.</a:t>
            </a:r>
          </a:p>
          <a:p>
            <a:pPr marL="457200" lvl="1" indent="0">
              <a:buNone/>
            </a:pPr>
            <a:endParaRPr lang="en-US" dirty="0"/>
          </a:p>
          <a:p>
            <a:pPr marL="0" indent="0">
              <a:buNone/>
            </a:pPr>
            <a:endParaRPr lang="fr-FR" dirty="0"/>
          </a:p>
        </p:txBody>
      </p:sp>
      <p:sp>
        <p:nvSpPr>
          <p:cNvPr id="6" name="Titre 5"/>
          <p:cNvSpPr>
            <a:spLocks noGrp="1"/>
          </p:cNvSpPr>
          <p:nvPr>
            <p:ph type="title"/>
          </p:nvPr>
        </p:nvSpPr>
        <p:spPr>
          <a:xfrm>
            <a:off x="609601" y="918754"/>
            <a:ext cx="4101084" cy="979308"/>
          </a:xfrm>
        </p:spPr>
        <p:txBody>
          <a:bodyPr/>
          <a:lstStyle/>
          <a:p>
            <a:r>
              <a:rPr lang="fr-FR" dirty="0" smtClean="0"/>
              <a:t>HIERACHY DU GROUPE PROJET </a:t>
            </a:r>
            <a:endParaRPr lang="fr-FR" dirty="0"/>
          </a:p>
        </p:txBody>
      </p:sp>
      <p:graphicFrame>
        <p:nvGraphicFramePr>
          <p:cNvPr id="8" name="Diagramme 7"/>
          <p:cNvGraphicFramePr/>
          <p:nvPr>
            <p:extLst>
              <p:ext uri="{D42A27DB-BD31-4B8C-83A1-F6EECF244321}">
                <p14:modId xmlns:p14="http://schemas.microsoft.com/office/powerpoint/2010/main" val="690210949"/>
              </p:ext>
            </p:extLst>
          </p:nvPr>
        </p:nvGraphicFramePr>
        <p:xfrm>
          <a:off x="248194" y="2037807"/>
          <a:ext cx="4663440" cy="4193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64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u="sng" dirty="0">
                <a:latin typeface="Rockwell" panose="02060603020205020403" pitchFamily="18" charset="0"/>
              </a:rPr>
              <a:t>Les fonctions du management</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49</a:t>
            </a:fld>
            <a:endParaRPr lang="fr-FR" noProof="0" dirty="0"/>
          </a:p>
        </p:txBody>
      </p:sp>
      <p:sp>
        <p:nvSpPr>
          <p:cNvPr id="5" name="Espace réservé du contenu 4"/>
          <p:cNvSpPr>
            <a:spLocks noGrp="1"/>
          </p:cNvSpPr>
          <p:nvPr>
            <p:ph idx="1"/>
          </p:nvPr>
        </p:nvSpPr>
        <p:spPr/>
        <p:txBody>
          <a:bodyPr>
            <a:normAutofit/>
          </a:bodyPr>
          <a:lstStyle/>
          <a:p>
            <a:pPr marL="0" indent="0">
              <a:buNone/>
            </a:pPr>
            <a:endParaRPr lang="fr-FR" sz="2400" dirty="0" smtClean="0">
              <a:latin typeface="Rockwell" panose="02060603020205020403" pitchFamily="18" charset="0"/>
            </a:endParaRPr>
          </a:p>
          <a:p>
            <a:pPr marL="0" indent="0">
              <a:buNone/>
            </a:pPr>
            <a:r>
              <a:rPr lang="fr-FR" sz="2400" dirty="0" smtClean="0">
                <a:latin typeface="Rockwell" panose="02060603020205020403" pitchFamily="18" charset="0"/>
              </a:rPr>
              <a:t>Le </a:t>
            </a:r>
            <a:r>
              <a:rPr lang="fr-FR" sz="2400" dirty="0">
                <a:latin typeface="Rockwell" panose="02060603020205020403" pitchFamily="18" charset="0"/>
              </a:rPr>
              <a:t>management est axé sur six points ;</a:t>
            </a:r>
          </a:p>
          <a:p>
            <a:pPr lvl="0">
              <a:buFont typeface="+mj-lt"/>
              <a:buAutoNum type="arabicPeriod"/>
            </a:pPr>
            <a:r>
              <a:rPr lang="fr-FR" sz="2400" b="1" dirty="0">
                <a:latin typeface="Rockwell" panose="02060603020205020403" pitchFamily="18" charset="0"/>
              </a:rPr>
              <a:t>Piloter</a:t>
            </a:r>
            <a:r>
              <a:rPr lang="fr-FR" sz="2400" dirty="0">
                <a:latin typeface="Rockwell" panose="02060603020205020403" pitchFamily="18" charset="0"/>
              </a:rPr>
              <a:t>, c’est-à-dire fixer des objectifs à l’organisation et les contrôler.</a:t>
            </a:r>
          </a:p>
          <a:p>
            <a:pPr lvl="0">
              <a:buFont typeface="+mj-lt"/>
              <a:buAutoNum type="arabicPeriod"/>
            </a:pPr>
            <a:r>
              <a:rPr lang="fr-FR" sz="2400" b="1" dirty="0">
                <a:latin typeface="Rockwell" panose="02060603020205020403" pitchFamily="18" charset="0"/>
              </a:rPr>
              <a:t>Organiser</a:t>
            </a:r>
            <a:r>
              <a:rPr lang="fr-FR" sz="2400" dirty="0">
                <a:latin typeface="Rockwell" panose="02060603020205020403" pitchFamily="18" charset="0"/>
              </a:rPr>
              <a:t>, en répartissant et coordonnant le travail de son équipe ;</a:t>
            </a:r>
          </a:p>
          <a:p>
            <a:pPr lvl="0">
              <a:buFont typeface="+mj-lt"/>
              <a:buAutoNum type="arabicPeriod"/>
            </a:pPr>
            <a:r>
              <a:rPr lang="fr-FR" sz="2400" b="1" dirty="0">
                <a:latin typeface="Rockwell" panose="02060603020205020403" pitchFamily="18" charset="0"/>
              </a:rPr>
              <a:t>Animer</a:t>
            </a:r>
            <a:r>
              <a:rPr lang="fr-FR" sz="2400" dirty="0">
                <a:latin typeface="Rockwell" panose="02060603020205020403" pitchFamily="18" charset="0"/>
              </a:rPr>
              <a:t> en mobilisant les individus autour d’objectifs communs</a:t>
            </a:r>
          </a:p>
          <a:p>
            <a:pPr lvl="0">
              <a:buFont typeface="+mj-lt"/>
              <a:buAutoNum type="arabicPeriod"/>
            </a:pPr>
            <a:r>
              <a:rPr lang="fr-FR" sz="2400" b="1" dirty="0">
                <a:latin typeface="Rockwell" panose="02060603020205020403" pitchFamily="18" charset="0"/>
              </a:rPr>
              <a:t>Diriger</a:t>
            </a:r>
            <a:r>
              <a:rPr lang="fr-FR" sz="2400" dirty="0">
                <a:latin typeface="Rockwell" panose="02060603020205020403" pitchFamily="18" charset="0"/>
              </a:rPr>
              <a:t>, en prenant des décisions pour réaliser les objectifs</a:t>
            </a:r>
          </a:p>
          <a:p>
            <a:pPr lvl="0">
              <a:buFont typeface="+mj-lt"/>
              <a:buAutoNum type="arabicPeriod"/>
            </a:pPr>
            <a:r>
              <a:rPr lang="fr-FR" sz="2400" b="1" dirty="0">
                <a:latin typeface="Rockwell" panose="02060603020205020403" pitchFamily="18" charset="0"/>
              </a:rPr>
              <a:t>Déléguer</a:t>
            </a:r>
            <a:r>
              <a:rPr lang="fr-FR" sz="2400" dirty="0">
                <a:latin typeface="Rockwell" panose="02060603020205020403" pitchFamily="18" charset="0"/>
              </a:rPr>
              <a:t>,</a:t>
            </a:r>
            <a:r>
              <a:rPr lang="fr-FR" sz="2400" b="1" dirty="0">
                <a:latin typeface="Rockwell" panose="02060603020205020403" pitchFamily="18" charset="0"/>
              </a:rPr>
              <a:t> </a:t>
            </a:r>
            <a:r>
              <a:rPr lang="fr-FR" sz="2400" dirty="0">
                <a:latin typeface="Rockwell" panose="02060603020205020403" pitchFamily="18" charset="0"/>
              </a:rPr>
              <a:t>il doit donc savoir déléguer des taches aux membres de son équipe qu’il juge capable.</a:t>
            </a:r>
          </a:p>
          <a:p>
            <a:pPr lvl="0">
              <a:buFont typeface="+mj-lt"/>
              <a:buAutoNum type="arabicPeriod"/>
            </a:pPr>
            <a:r>
              <a:rPr lang="fr-FR" sz="2400" b="1" dirty="0">
                <a:latin typeface="Rockwell" panose="02060603020205020403" pitchFamily="18" charset="0"/>
              </a:rPr>
              <a:t>Contrôler</a:t>
            </a:r>
            <a:r>
              <a:rPr lang="fr-FR" sz="2400" dirty="0">
                <a:latin typeface="Rockwell" panose="02060603020205020403" pitchFamily="18" charset="0"/>
              </a:rPr>
              <a:t>, le management doit contrôler l’état d’avancement des missions de son équipe.</a:t>
            </a:r>
          </a:p>
          <a:p>
            <a:endParaRPr lang="fr-FR" sz="2400" dirty="0"/>
          </a:p>
        </p:txBody>
      </p:sp>
    </p:spTree>
    <p:extLst>
      <p:ext uri="{BB962C8B-B14F-4D97-AF65-F5344CB8AC3E}">
        <p14:creationId xmlns:p14="http://schemas.microsoft.com/office/powerpoint/2010/main" val="148148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INTEGRATION MME </a:t>
            </a:r>
            <a:endParaRPr lang="fr-FR" dirty="0"/>
          </a:p>
        </p:txBody>
      </p:sp>
      <p:sp>
        <p:nvSpPr>
          <p:cNvPr id="3" name="Sous-titre 2"/>
          <p:cNvSpPr>
            <a:spLocks noGrp="1"/>
          </p:cNvSpPr>
          <p:nvPr>
            <p:ph type="subTitle" idx="1"/>
          </p:nvPr>
        </p:nvSpPr>
        <p:spPr/>
        <p:txBody>
          <a:bodyPr>
            <a:normAutofit/>
          </a:bodyPr>
          <a:lstStyle/>
          <a:p>
            <a:r>
              <a:rPr lang="fr-FR" dirty="0" smtClean="0"/>
              <a:t>Supervisé </a:t>
            </a:r>
            <a:r>
              <a:rPr lang="fr-FR" dirty="0" smtClean="0"/>
              <a:t>par Mr André marie MBAKOP</a:t>
            </a:r>
            <a:endParaRPr lang="fr-FR" dirty="0"/>
          </a:p>
        </p:txBody>
      </p:sp>
    </p:spTree>
    <p:extLst>
      <p:ext uri="{BB962C8B-B14F-4D97-AF65-F5344CB8AC3E}">
        <p14:creationId xmlns:p14="http://schemas.microsoft.com/office/powerpoint/2010/main" val="6408579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Cahier de charge </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50</a:t>
            </a:fld>
            <a:endParaRPr lang="fr-FR" noProof="0"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2973691020"/>
              </p:ext>
            </p:extLst>
          </p:nvPr>
        </p:nvGraphicFramePr>
        <p:xfrm>
          <a:off x="496389" y="1189037"/>
          <a:ext cx="10437221" cy="2817643"/>
        </p:xfrm>
        <a:graphic>
          <a:graphicData uri="http://schemas.openxmlformats.org/drawingml/2006/table">
            <a:tbl>
              <a:tblPr firstRow="1" firstCol="1" bandRow="1">
                <a:tableStyleId>{5C22544A-7EE6-4342-B048-85BDC9FD1C3A}</a:tableStyleId>
              </a:tblPr>
              <a:tblGrid>
                <a:gridCol w="832721"/>
                <a:gridCol w="958262"/>
                <a:gridCol w="2848293"/>
                <a:gridCol w="1723028"/>
                <a:gridCol w="2689352"/>
                <a:gridCol w="1385565"/>
              </a:tblGrid>
              <a:tr h="379243">
                <a:tc>
                  <a:txBody>
                    <a:bodyPr/>
                    <a:lstStyle/>
                    <a:p>
                      <a:pPr algn="ctr">
                        <a:lnSpc>
                          <a:spcPct val="150000"/>
                        </a:lnSpc>
                        <a:spcAft>
                          <a:spcPts val="0"/>
                        </a:spcAft>
                      </a:pPr>
                      <a:r>
                        <a:rPr lang="fr-FR" sz="1600" dirty="0">
                          <a:effectLst/>
                        </a:rPr>
                        <a:t>FS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50000"/>
                        </a:lnSpc>
                        <a:spcAft>
                          <a:spcPts val="0"/>
                        </a:spcAft>
                      </a:pPr>
                      <a:r>
                        <a:rPr lang="fr-FR" sz="1600" dirty="0">
                          <a:effectLst/>
                        </a:rPr>
                        <a:t>FP ou FC</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50000"/>
                        </a:lnSpc>
                        <a:spcAft>
                          <a:spcPts val="0"/>
                        </a:spcAft>
                      </a:pPr>
                      <a:r>
                        <a:rPr lang="fr-FR" sz="1600" dirty="0">
                          <a:effectLst/>
                        </a:rPr>
                        <a:t>Désignation de la fonction</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50000"/>
                        </a:lnSpc>
                        <a:spcAft>
                          <a:spcPts val="0"/>
                        </a:spcAft>
                      </a:pPr>
                      <a:r>
                        <a:rPr lang="fr-FR" sz="1600" dirty="0">
                          <a:effectLst/>
                        </a:rPr>
                        <a:t>Critères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50000"/>
                        </a:lnSpc>
                        <a:spcAft>
                          <a:spcPts val="0"/>
                        </a:spcAft>
                      </a:pPr>
                      <a:r>
                        <a:rPr lang="fr-FR" sz="1600" dirty="0" smtClean="0">
                          <a:effectLst/>
                        </a:rPr>
                        <a:t>Flexibilité</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50000"/>
                        </a:lnSpc>
                        <a:spcAft>
                          <a:spcPts val="0"/>
                        </a:spcAft>
                      </a:pPr>
                      <a:r>
                        <a:rPr lang="fr-FR" sz="1600" dirty="0" smtClean="0">
                          <a:effectLst/>
                        </a:rPr>
                        <a:t>Niveau</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r>
              <a:tr h="475896">
                <a:tc>
                  <a:txBody>
                    <a:bodyPr/>
                    <a:lstStyle/>
                    <a:p>
                      <a:pPr algn="ctr">
                        <a:lnSpc>
                          <a:spcPct val="150000"/>
                        </a:lnSpc>
                        <a:spcAft>
                          <a:spcPts val="0"/>
                        </a:spcAft>
                      </a:pPr>
                      <a:r>
                        <a:rPr lang="fr-FR" sz="1600" dirty="0">
                          <a:effectLst/>
                        </a:rPr>
                        <a:t>FS1</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50000"/>
                        </a:lnSpc>
                        <a:spcAft>
                          <a:spcPts val="0"/>
                        </a:spcAft>
                      </a:pPr>
                      <a:r>
                        <a:rPr lang="fr-FR" sz="1600" dirty="0">
                          <a:effectLst/>
                        </a:rPr>
                        <a:t>FC</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00000"/>
                        </a:lnSpc>
                        <a:spcAft>
                          <a:spcPts val="0"/>
                        </a:spcAft>
                      </a:pPr>
                      <a:r>
                        <a:rPr lang="fr-FR" sz="1600" dirty="0">
                          <a:effectLst/>
                        </a:rPr>
                        <a:t> </a:t>
                      </a:r>
                      <a:r>
                        <a:rPr lang="fr-FR" sz="1600" dirty="0" smtClean="0">
                          <a:effectLst/>
                        </a:rPr>
                        <a:t>Les</a:t>
                      </a:r>
                      <a:r>
                        <a:rPr lang="fr-FR" sz="1600" baseline="0" dirty="0" smtClean="0">
                          <a:effectLst/>
                        </a:rPr>
                        <a:t> commandes sont les actionneurs du drone.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00000"/>
                        </a:lnSpc>
                        <a:spcAft>
                          <a:spcPts val="0"/>
                        </a:spcAft>
                      </a:pPr>
                      <a:r>
                        <a:rPr lang="fr-FR" sz="1600" dirty="0">
                          <a:effectLst/>
                        </a:rPr>
                        <a:t> </a:t>
                      </a:r>
                      <a:r>
                        <a:rPr lang="fr-FR" sz="1600" dirty="0" smtClean="0">
                          <a:effectLst/>
                        </a:rPr>
                        <a:t>L’exécution</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00000"/>
                        </a:lnSpc>
                        <a:spcAft>
                          <a:spcPts val="0"/>
                        </a:spcAft>
                      </a:pPr>
                      <a:r>
                        <a:rPr lang="fr-FR" sz="1600" dirty="0">
                          <a:effectLst/>
                        </a:rPr>
                        <a:t> </a:t>
                      </a:r>
                      <a:r>
                        <a:rPr lang="fr-FR" sz="1600" dirty="0" smtClean="0">
                          <a:effectLst/>
                        </a:rPr>
                        <a:t>F0</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00000"/>
                        </a:lnSpc>
                        <a:spcAft>
                          <a:spcPts val="0"/>
                        </a:spcAft>
                      </a:pPr>
                      <a:r>
                        <a:rPr lang="fr-FR" sz="1600" dirty="0" smtClean="0">
                          <a:effectLst/>
                        </a:rPr>
                        <a:t>1s</a:t>
                      </a:r>
                      <a:r>
                        <a:rPr lang="fr-FR" sz="1600" dirty="0">
                          <a:effectLst/>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r>
              <a:tr h="379243">
                <a:tc>
                  <a:txBody>
                    <a:bodyPr/>
                    <a:lstStyle/>
                    <a:p>
                      <a:pPr algn="ctr">
                        <a:lnSpc>
                          <a:spcPct val="150000"/>
                        </a:lnSpc>
                        <a:spcAft>
                          <a:spcPts val="0"/>
                        </a:spcAft>
                      </a:pPr>
                      <a:r>
                        <a:rPr lang="fr-FR" sz="1600" dirty="0">
                          <a:effectLst/>
                        </a:rPr>
                        <a:t>FS2</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50000"/>
                        </a:lnSpc>
                        <a:spcAft>
                          <a:spcPts val="0"/>
                        </a:spcAft>
                      </a:pPr>
                      <a:r>
                        <a:rPr lang="fr-FR" sz="1600" dirty="0">
                          <a:effectLst/>
                        </a:rPr>
                        <a:t>FC</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00000"/>
                        </a:lnSpc>
                        <a:spcAft>
                          <a:spcPts val="0"/>
                        </a:spcAft>
                      </a:pPr>
                      <a:r>
                        <a:rPr lang="fr-FR" sz="1600" dirty="0" smtClean="0">
                          <a:effectLst/>
                          <a:latin typeface="+mn-lt"/>
                          <a:ea typeface="+mn-ea"/>
                          <a:cs typeface="+mn-cs"/>
                        </a:rPr>
                        <a:t>Les</a:t>
                      </a:r>
                      <a:r>
                        <a:rPr lang="fr-FR" sz="1600" baseline="0" dirty="0" smtClean="0">
                          <a:effectLst/>
                          <a:latin typeface="+mn-lt"/>
                          <a:ea typeface="+mn-ea"/>
                          <a:cs typeface="+mn-cs"/>
                        </a:rPr>
                        <a:t> batteries doive être capable de soulever le drone.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00000"/>
                        </a:lnSpc>
                        <a:spcAft>
                          <a:spcPts val="0"/>
                        </a:spcAft>
                      </a:pPr>
                      <a:r>
                        <a:rPr lang="fr-FR" sz="1600" dirty="0">
                          <a:effectLst/>
                        </a:rPr>
                        <a:t> </a:t>
                      </a:r>
                      <a:r>
                        <a:rPr lang="fr-FR" sz="1600" dirty="0" smtClean="0">
                          <a:effectLst/>
                        </a:rPr>
                        <a:t>La vitesse de charge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effectLst/>
                        </a:rPr>
                        <a:t> F0</a:t>
                      </a:r>
                      <a:endParaRPr lang="fr-FR"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0"/>
                        </a:spcAft>
                      </a:pPr>
                      <a:r>
                        <a:rPr lang="fr-FR" sz="1600" dirty="0">
                          <a:effectLst/>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00000"/>
                        </a:lnSpc>
                        <a:spcAft>
                          <a:spcPts val="0"/>
                        </a:spcAft>
                      </a:pPr>
                      <a:r>
                        <a:rPr lang="fr-FR" sz="1600" dirty="0">
                          <a:effectLst/>
                        </a:rPr>
                        <a:t> </a:t>
                      </a:r>
                      <a:r>
                        <a:rPr lang="fr-FR" sz="1600" dirty="0" smtClean="0">
                          <a:effectLst/>
                        </a:rPr>
                        <a:t>1min/260mA</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r>
              <a:tr h="376209">
                <a:tc>
                  <a:txBody>
                    <a:bodyPr/>
                    <a:lstStyle/>
                    <a:p>
                      <a:pPr algn="ctr">
                        <a:lnSpc>
                          <a:spcPct val="150000"/>
                        </a:lnSpc>
                        <a:spcAft>
                          <a:spcPts val="0"/>
                        </a:spcAft>
                      </a:pPr>
                      <a:r>
                        <a:rPr lang="fr-FR" sz="1600" dirty="0">
                          <a:effectLst/>
                        </a:rPr>
                        <a:t>FS3</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50000"/>
                        </a:lnSpc>
                        <a:spcAft>
                          <a:spcPts val="0"/>
                        </a:spcAft>
                      </a:pPr>
                      <a:r>
                        <a:rPr lang="fr-FR" sz="1600" dirty="0">
                          <a:effectLst/>
                        </a:rPr>
                        <a:t>FC</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00000"/>
                        </a:lnSpc>
                        <a:spcAft>
                          <a:spcPts val="0"/>
                        </a:spcAft>
                      </a:pPr>
                      <a:r>
                        <a:rPr lang="fr-FR" sz="1600" dirty="0">
                          <a:effectLst/>
                        </a:rPr>
                        <a:t> </a:t>
                      </a:r>
                      <a:r>
                        <a:rPr lang="fr-FR" sz="1600" dirty="0" smtClean="0">
                          <a:effectLst/>
                        </a:rPr>
                        <a:t>Le GPS détecter les obstacle</a:t>
                      </a:r>
                      <a:r>
                        <a:rPr lang="fr-FR" sz="1600" baseline="0" dirty="0" smtClean="0">
                          <a:effectLst/>
                        </a:rPr>
                        <a:t> a éviter par le drone.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00000"/>
                        </a:lnSpc>
                        <a:spcAft>
                          <a:spcPts val="0"/>
                        </a:spcAft>
                      </a:pPr>
                      <a:r>
                        <a:rPr lang="fr-FR" sz="1600" dirty="0">
                          <a:effectLst/>
                        </a:rPr>
                        <a:t> </a:t>
                      </a:r>
                      <a:r>
                        <a:rPr lang="fr-FR" sz="1600" dirty="0" smtClean="0">
                          <a:effectLst/>
                        </a:rPr>
                        <a:t>La linéarité</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effectLst/>
                        </a:rPr>
                        <a:t> F0</a:t>
                      </a:r>
                      <a:endParaRPr lang="fr-FR"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0"/>
                        </a:spcAft>
                      </a:pPr>
                      <a:r>
                        <a:rPr lang="fr-FR" sz="1600" dirty="0">
                          <a:effectLst/>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00000"/>
                        </a:lnSpc>
                        <a:spcAft>
                          <a:spcPts val="0"/>
                        </a:spcAft>
                      </a:pPr>
                      <a:r>
                        <a:rPr lang="fr-FR" sz="1600" dirty="0">
                          <a:effectLst/>
                        </a:rPr>
                        <a:t> </a:t>
                      </a:r>
                      <a:r>
                        <a:rPr lang="fr-FR" sz="1600" dirty="0" smtClean="0">
                          <a:effectLst/>
                        </a:rPr>
                        <a:t>Latitude et longitude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r>
              <a:tr h="379243">
                <a:tc>
                  <a:txBody>
                    <a:bodyPr/>
                    <a:lstStyle/>
                    <a:p>
                      <a:pPr algn="ctr">
                        <a:lnSpc>
                          <a:spcPct val="150000"/>
                        </a:lnSpc>
                        <a:spcAft>
                          <a:spcPts val="0"/>
                        </a:spcAft>
                      </a:pPr>
                      <a:r>
                        <a:rPr lang="fr-FR" sz="1600" dirty="0">
                          <a:effectLst/>
                        </a:rPr>
                        <a:t>FS4</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50000"/>
                        </a:lnSpc>
                        <a:spcAft>
                          <a:spcPts val="0"/>
                        </a:spcAft>
                      </a:pPr>
                      <a:r>
                        <a:rPr lang="fr-FR" sz="1600" dirty="0">
                          <a:effectLst/>
                        </a:rPr>
                        <a:t>FC</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00000"/>
                        </a:lnSpc>
                        <a:spcAft>
                          <a:spcPts val="0"/>
                        </a:spcAft>
                      </a:pPr>
                      <a:r>
                        <a:rPr lang="fr-FR" sz="1600" dirty="0">
                          <a:effectLst/>
                        </a:rPr>
                        <a:t> </a:t>
                      </a:r>
                      <a:r>
                        <a:rPr lang="fr-FR" sz="1600" dirty="0" smtClean="0">
                          <a:effectLst/>
                        </a:rPr>
                        <a:t>Etre autonome</a:t>
                      </a:r>
                      <a:r>
                        <a:rPr lang="fr-FR" sz="1600" baseline="0" dirty="0" smtClean="0">
                          <a:effectLst/>
                        </a:rPr>
                        <a:t> en certains temps.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00000"/>
                        </a:lnSpc>
                        <a:spcAft>
                          <a:spcPts val="0"/>
                        </a:spcAft>
                      </a:pPr>
                      <a:r>
                        <a:rPr lang="fr-FR" sz="1600" dirty="0">
                          <a:effectLst/>
                        </a:rPr>
                        <a:t> </a:t>
                      </a:r>
                      <a:r>
                        <a:rPr lang="fr-FR" sz="1600" dirty="0" smtClean="0">
                          <a:effectLst/>
                        </a:rPr>
                        <a:t>Possibilité de mobilité extensible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effectLst/>
                        </a:rPr>
                        <a:t> F0</a:t>
                      </a:r>
                      <a:endParaRPr lang="fr-FR"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0000"/>
                        </a:lnSpc>
                        <a:spcAft>
                          <a:spcPts val="0"/>
                        </a:spcAft>
                      </a:pPr>
                      <a:r>
                        <a:rPr lang="fr-FR" sz="1600" dirty="0">
                          <a:effectLst/>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00000"/>
                        </a:lnSpc>
                        <a:spcAft>
                          <a:spcPts val="0"/>
                        </a:spcAft>
                      </a:pPr>
                      <a:r>
                        <a:rPr lang="fr-FR" sz="1600" dirty="0">
                          <a:effectLst/>
                        </a:rPr>
                        <a:t> </a:t>
                      </a:r>
                      <a:r>
                        <a:rPr lang="fr-FR" sz="1600" dirty="0" smtClean="0">
                          <a:effectLst/>
                        </a:rPr>
                        <a:t>Bonne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r>
              <a:tr h="379243">
                <a:tc>
                  <a:txBody>
                    <a:bodyPr/>
                    <a:lstStyle/>
                    <a:p>
                      <a:pPr algn="ctr">
                        <a:lnSpc>
                          <a:spcPct val="150000"/>
                        </a:lnSpc>
                        <a:spcAft>
                          <a:spcPts val="0"/>
                        </a:spcAft>
                      </a:pPr>
                      <a:r>
                        <a:rPr lang="fr-FR" sz="1600" dirty="0">
                          <a:effectLst/>
                        </a:rPr>
                        <a:t>FS5</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50000"/>
                        </a:lnSpc>
                        <a:spcAft>
                          <a:spcPts val="0"/>
                        </a:spcAft>
                      </a:pPr>
                      <a:r>
                        <a:rPr lang="fr-FR" sz="1600" dirty="0">
                          <a:effectLst/>
                        </a:rPr>
                        <a:t>FC</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00000"/>
                        </a:lnSpc>
                        <a:spcAft>
                          <a:spcPts val="0"/>
                        </a:spcAft>
                      </a:pPr>
                      <a:r>
                        <a:rPr lang="fr-FR" sz="1600" dirty="0">
                          <a:effectLst/>
                        </a:rPr>
                        <a:t> </a:t>
                      </a:r>
                      <a:r>
                        <a:rPr lang="fr-FR" sz="1600" dirty="0" smtClean="0">
                          <a:effectLst/>
                        </a:rPr>
                        <a:t>La piste doit être</a:t>
                      </a:r>
                      <a:r>
                        <a:rPr lang="fr-FR" sz="1600" baseline="0" dirty="0" smtClean="0">
                          <a:effectLst/>
                        </a:rPr>
                        <a:t> apte pour le drone.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00000"/>
                        </a:lnSpc>
                        <a:spcAft>
                          <a:spcPts val="0"/>
                        </a:spcAft>
                      </a:pPr>
                      <a:r>
                        <a:rPr lang="fr-FR" sz="1600" dirty="0">
                          <a:effectLst/>
                        </a:rPr>
                        <a:t> </a:t>
                      </a:r>
                      <a:r>
                        <a:rPr lang="fr-FR" sz="1600" dirty="0" smtClean="0">
                          <a:effectLst/>
                        </a:rPr>
                        <a:t>Support d’atterrissage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600" dirty="0" smtClean="0">
                          <a:effectLst/>
                        </a:rPr>
                        <a:t> F2</a:t>
                      </a:r>
                      <a:r>
                        <a:rPr lang="fr-FR" sz="1600" dirty="0">
                          <a:effectLst/>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c>
                  <a:txBody>
                    <a:bodyPr/>
                    <a:lstStyle/>
                    <a:p>
                      <a:pPr algn="ctr">
                        <a:lnSpc>
                          <a:spcPct val="100000"/>
                        </a:lnSpc>
                        <a:spcAft>
                          <a:spcPts val="0"/>
                        </a:spcAft>
                      </a:pPr>
                      <a:r>
                        <a:rPr lang="fr-FR" sz="1600" dirty="0">
                          <a:effectLst/>
                        </a:rPr>
                        <a:t> </a:t>
                      </a:r>
                      <a:r>
                        <a:rPr lang="fr-FR" sz="1600" dirty="0" smtClean="0">
                          <a:effectLst/>
                        </a:rPr>
                        <a:t>Très bonne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6809" marR="46809" marT="0" marB="0" anchor="ctr"/>
                </a:tc>
              </a:tr>
            </a:tbl>
          </a:graphicData>
        </a:graphic>
      </p:graphicFrame>
    </p:spTree>
    <p:extLst>
      <p:ext uri="{BB962C8B-B14F-4D97-AF65-F5344CB8AC3E}">
        <p14:creationId xmlns:p14="http://schemas.microsoft.com/office/powerpoint/2010/main" val="14479371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ETUDE DE LA FAISABILITE</a:t>
            </a:r>
            <a:endParaRPr lang="fr-FR"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51</a:t>
            </a:fld>
            <a:endParaRPr lang="fr-FR" noProof="0" dirty="0"/>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2814554485"/>
              </p:ext>
            </p:extLst>
          </p:nvPr>
        </p:nvGraphicFramePr>
        <p:xfrm>
          <a:off x="594519" y="1189038"/>
          <a:ext cx="9393348" cy="5521224"/>
        </p:xfrm>
        <a:graphic>
          <a:graphicData uri="http://schemas.openxmlformats.org/drawingml/2006/table">
            <a:tbl>
              <a:tblPr firstRow="1" firstCol="1" bandRow="1">
                <a:tableStyleId>{5C22544A-7EE6-4342-B048-85BDC9FD1C3A}</a:tableStyleId>
              </a:tblPr>
              <a:tblGrid>
                <a:gridCol w="524893"/>
                <a:gridCol w="594547"/>
                <a:gridCol w="1174167"/>
                <a:gridCol w="594547"/>
                <a:gridCol w="594547"/>
                <a:gridCol w="778632"/>
                <a:gridCol w="778632"/>
                <a:gridCol w="630618"/>
                <a:gridCol w="616937"/>
                <a:gridCol w="721418"/>
                <a:gridCol w="721418"/>
                <a:gridCol w="991328"/>
                <a:gridCol w="671664"/>
              </a:tblGrid>
              <a:tr h="351228">
                <a:tc>
                  <a:txBody>
                    <a:bodyPr/>
                    <a:lstStyle/>
                    <a:p>
                      <a:pPr algn="ctr">
                        <a:lnSpc>
                          <a:spcPct val="150000"/>
                        </a:lnSpc>
                        <a:spcAft>
                          <a:spcPts val="0"/>
                        </a:spcAft>
                      </a:pPr>
                      <a:r>
                        <a:rPr lang="fr-FR" sz="1400" dirty="0">
                          <a:effectLst/>
                        </a:rPr>
                        <a:t>FS1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FS2</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FS3</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pPr algn="ctr">
                        <a:lnSpc>
                          <a:spcPct val="150000"/>
                        </a:lnSpc>
                        <a:spcAft>
                          <a:spcPts val="0"/>
                        </a:spcAft>
                      </a:pPr>
                      <a:r>
                        <a:rPr lang="fr-FR" sz="1400" dirty="0">
                          <a:effectLst/>
                        </a:rPr>
                        <a:t>TOTAL</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r>
              <a:tr h="306999">
                <a:tc>
                  <a:txBody>
                    <a:bodyPr/>
                    <a:lstStyle/>
                    <a:p>
                      <a:pPr algn="ctr">
                        <a:lnSpc>
                          <a:spcPct val="150000"/>
                        </a:lnSpc>
                        <a:spcAft>
                          <a:spcPts val="0"/>
                        </a:spcAft>
                      </a:pPr>
                      <a:r>
                        <a:rPr lang="fr-FR" sz="1400" dirty="0">
                          <a:effectLst/>
                        </a:rPr>
                        <a:t>FS1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FS1-4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FS1-3</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FS1-3</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FS5-4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pPr algn="ctr">
                        <a:lnSpc>
                          <a:spcPct val="150000"/>
                        </a:lnSpc>
                        <a:spcAft>
                          <a:spcPts val="0"/>
                        </a:spcAft>
                      </a:pPr>
                      <a:r>
                        <a:rPr lang="fr-FR" sz="1400" dirty="0" smtClean="0">
                          <a:effectLst/>
                        </a:rPr>
                        <a:t>10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smtClean="0">
                          <a:effectLst/>
                          <a:latin typeface="Calibri" panose="020F0502020204030204" pitchFamily="34" charset="0"/>
                          <a:ea typeface="Calibri" panose="020F0502020204030204" pitchFamily="34" charset="0"/>
                          <a:cs typeface="Times New Roman" panose="02020603050405020304" pitchFamily="18" charset="0"/>
                        </a:rPr>
                        <a:t>50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r>
              <a:tr h="306999">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FS2</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FS3-4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FS4-4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FS2-3</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pPr algn="ctr">
                        <a:lnSpc>
                          <a:spcPct val="150000"/>
                        </a:lnSpc>
                        <a:spcAft>
                          <a:spcPts val="0"/>
                        </a:spcAft>
                      </a:pPr>
                      <a:r>
                        <a:rPr lang="fr-FR" sz="1400" dirty="0" smtClean="0">
                          <a:effectLst/>
                          <a:latin typeface="+mn-lt"/>
                          <a:ea typeface="+mn-ea"/>
                          <a:cs typeface="+mn-cs"/>
                        </a:rPr>
                        <a:t>3</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smtClean="0">
                          <a:effectLst/>
                          <a:latin typeface="Calibri" panose="020F0502020204030204" pitchFamily="34" charset="0"/>
                          <a:ea typeface="Calibri" panose="020F0502020204030204" pitchFamily="34" charset="0"/>
                          <a:cs typeface="Times New Roman" panose="02020603050405020304" pitchFamily="18" charset="0"/>
                        </a:rPr>
                        <a:t>15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r>
              <a:tr h="306999">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FS3</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FS4-3</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FS3-3</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pPr algn="ctr">
                        <a:lnSpc>
                          <a:spcPct val="150000"/>
                        </a:lnSpc>
                        <a:spcAft>
                          <a:spcPts val="0"/>
                        </a:spcAft>
                      </a:pPr>
                      <a:r>
                        <a:rPr lang="fr-FR" sz="1400" dirty="0" smtClean="0">
                          <a:effectLst/>
                          <a:latin typeface="+mn-lt"/>
                          <a:ea typeface="+mn-ea"/>
                          <a:cs typeface="+mn-cs"/>
                        </a:rPr>
                        <a:t>3</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smtClean="0">
                          <a:effectLst/>
                          <a:latin typeface="Calibri" panose="020F0502020204030204" pitchFamily="34" charset="0"/>
                          <a:ea typeface="Calibri" panose="020F0502020204030204" pitchFamily="34" charset="0"/>
                          <a:cs typeface="Times New Roman" panose="02020603050405020304" pitchFamily="18" charset="0"/>
                        </a:rPr>
                        <a:t>15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r>
              <a:tr h="306999">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FS4-4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pPr algn="ctr">
                        <a:lnSpc>
                          <a:spcPct val="150000"/>
                        </a:lnSpc>
                        <a:spcAft>
                          <a:spcPts val="0"/>
                        </a:spcAft>
                      </a:pPr>
                      <a:r>
                        <a:rPr lang="fr-FR" sz="1400" dirty="0" smtClean="0">
                          <a:effectLst/>
                          <a:latin typeface="+mn-lt"/>
                          <a:ea typeface="+mn-ea"/>
                          <a:cs typeface="+mn-cs"/>
                        </a:rPr>
                        <a:t>4</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smtClean="0">
                          <a:effectLst/>
                          <a:latin typeface="Calibri" panose="020F0502020204030204" pitchFamily="34" charset="0"/>
                          <a:ea typeface="Calibri" panose="020F0502020204030204" pitchFamily="34" charset="0"/>
                          <a:cs typeface="Times New Roman" panose="02020603050405020304" pitchFamily="18" charset="0"/>
                        </a:rPr>
                        <a:t>20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r>
              <a:tr h="306999">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FS5</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pPr algn="ctr">
                        <a:lnSpc>
                          <a:spcPct val="150000"/>
                        </a:lnSpc>
                        <a:spcAft>
                          <a:spcPts val="0"/>
                        </a:spcAft>
                      </a:pP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r>
              <a:tr h="306999">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pPr algn="ctr">
                        <a:lnSpc>
                          <a:spcPct val="150000"/>
                        </a:lnSpc>
                        <a:spcAft>
                          <a:spcPts val="0"/>
                        </a:spcAft>
                      </a:pP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r>
              <a:tr h="306999">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dirty="0"/>
                    </a:p>
                  </a:txBody>
                  <a:tcPr marL="13008" marR="13008" marT="13008" marB="13008" anchor="ctr"/>
                </a:tc>
                <a:tc>
                  <a:txBody>
                    <a:bodyPr/>
                    <a:lstStyle/>
                    <a:p>
                      <a:endParaRPr lang="fr-FR"/>
                    </a:p>
                  </a:txBody>
                  <a:tcPr marL="13008" marR="13008" marT="13008" marB="13008" anchor="ctr"/>
                </a:tc>
                <a:tc>
                  <a:txBody>
                    <a:bodyPr/>
                    <a:lstStyle/>
                    <a:p>
                      <a:pPr algn="ctr">
                        <a:lnSpc>
                          <a:spcPct val="150000"/>
                        </a:lnSpc>
                        <a:spcAft>
                          <a:spcPts val="0"/>
                        </a:spcAft>
                      </a:pP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r>
              <a:tr h="306999">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pPr algn="ctr">
                        <a:lnSpc>
                          <a:spcPct val="150000"/>
                        </a:lnSpc>
                        <a:spcAft>
                          <a:spcPts val="0"/>
                        </a:spcAft>
                      </a:pP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r>
              <a:tr h="306999">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pPr algn="ctr">
                        <a:lnSpc>
                          <a:spcPct val="150000"/>
                        </a:lnSpc>
                        <a:spcAft>
                          <a:spcPts val="0"/>
                        </a:spcAft>
                      </a:pP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r>
              <a:tr h="306999">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pPr algn="ctr">
                        <a:lnSpc>
                          <a:spcPct val="150000"/>
                        </a:lnSpc>
                        <a:spcAft>
                          <a:spcPts val="0"/>
                        </a:spcAft>
                      </a:pP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r>
              <a:tr h="306999">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a:p>
                  </a:txBody>
                  <a:tcPr marL="13008" marR="13008" marT="13008" marB="13008" anchor="ctr"/>
                </a:tc>
                <a:tc>
                  <a:txBody>
                    <a:bodyPr/>
                    <a:lstStyle/>
                    <a:p>
                      <a:endParaRPr lang="fr-FR" dirty="0"/>
                    </a:p>
                  </a:txBody>
                  <a:tcPr marL="13008" marR="13008" marT="13008" marB="13008" anchor="ctr"/>
                </a:tc>
                <a:tc>
                  <a:txBody>
                    <a:bodyPr/>
                    <a:lstStyle/>
                    <a:p>
                      <a:pPr algn="ctr">
                        <a:lnSpc>
                          <a:spcPct val="150000"/>
                        </a:lnSpc>
                        <a:spcAft>
                          <a:spcPts val="0"/>
                        </a:spcAft>
                      </a:pP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r>
              <a:tr h="351228">
                <a:tc gridSpan="10">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a:txBody>
                    <a:bodyPr/>
                    <a:lstStyle/>
                    <a:p>
                      <a:pPr algn="ctr">
                        <a:lnSpc>
                          <a:spcPct val="150000"/>
                        </a:lnSpc>
                        <a:spcAft>
                          <a:spcPts val="0"/>
                        </a:spcAft>
                      </a:pPr>
                      <a:r>
                        <a:rPr lang="fr-FR" sz="1400" dirty="0">
                          <a:effectLst/>
                        </a:rPr>
                        <a:t>Total</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smtClean="0">
                          <a:effectLst/>
                          <a:latin typeface="+mn-lt"/>
                          <a:ea typeface="+mn-ea"/>
                          <a:cs typeface="+mn-cs"/>
                        </a:rPr>
                        <a:t>20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100</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r>
              <a:tr h="166508">
                <a:tc gridSpan="13">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587982">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a:txBody>
                    <a:bodyPr/>
                    <a:lstStyle/>
                    <a:p>
                      <a:pPr algn="ctr">
                        <a:lnSpc>
                          <a:spcPct val="150000"/>
                        </a:lnSpc>
                        <a:spcAft>
                          <a:spcPts val="0"/>
                        </a:spcAft>
                      </a:pPr>
                      <a:r>
                        <a:rPr lang="fr-FR" sz="1400" dirty="0">
                          <a:effectLst/>
                        </a:rPr>
                        <a:t>(1= pas du tout important)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gridSpan="2">
                  <a:txBody>
                    <a:bodyPr/>
                    <a:lstStyle/>
                    <a:p>
                      <a:pPr algn="ctr">
                        <a:lnSpc>
                          <a:spcPct val="150000"/>
                        </a:lnSpc>
                        <a:spcAft>
                          <a:spcPts val="0"/>
                        </a:spcAft>
                      </a:pPr>
                      <a:r>
                        <a:rPr lang="fr-FR" sz="1400" dirty="0">
                          <a:effectLst/>
                        </a:rPr>
                        <a:t>2 = peu important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hMerge="1">
                  <a:txBody>
                    <a:bodyPr/>
                    <a:lstStyle/>
                    <a:p>
                      <a:endParaRPr lang="fr-FR"/>
                    </a:p>
                  </a:txBody>
                  <a:tcPr/>
                </a:tc>
                <a:tc gridSpan="2">
                  <a:txBody>
                    <a:bodyPr/>
                    <a:lstStyle/>
                    <a:p>
                      <a:pPr algn="ctr">
                        <a:lnSpc>
                          <a:spcPct val="150000"/>
                        </a:lnSpc>
                        <a:spcAft>
                          <a:spcPts val="0"/>
                        </a:spcAft>
                      </a:pPr>
                      <a:r>
                        <a:rPr lang="fr-FR" sz="1400" dirty="0">
                          <a:effectLst/>
                        </a:rPr>
                        <a:t>3 = moyennement important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hMerge="1">
                  <a:txBody>
                    <a:bodyPr/>
                    <a:lstStyle/>
                    <a:p>
                      <a:endParaRPr lang="fr-FR"/>
                    </a:p>
                  </a:txBody>
                  <a:tcPr/>
                </a:tc>
                <a:tc gridSpan="2">
                  <a:txBody>
                    <a:bodyPr/>
                    <a:lstStyle/>
                    <a:p>
                      <a:pPr algn="ctr">
                        <a:lnSpc>
                          <a:spcPct val="150000"/>
                        </a:lnSpc>
                        <a:spcAft>
                          <a:spcPts val="0"/>
                        </a:spcAft>
                      </a:pPr>
                      <a:r>
                        <a:rPr lang="fr-FR" sz="1400" dirty="0">
                          <a:effectLst/>
                        </a:rPr>
                        <a:t>4 =important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hMerge="1">
                  <a:txBody>
                    <a:bodyPr/>
                    <a:lstStyle/>
                    <a:p>
                      <a:endParaRPr lang="fr-FR"/>
                    </a:p>
                  </a:txBody>
                  <a:tcPr/>
                </a:tc>
                <a:tc gridSpan="3">
                  <a:txBody>
                    <a:bodyPr/>
                    <a:lstStyle/>
                    <a:p>
                      <a:pPr algn="ctr">
                        <a:lnSpc>
                          <a:spcPct val="150000"/>
                        </a:lnSpc>
                        <a:spcAft>
                          <a:spcPts val="0"/>
                        </a:spcAft>
                      </a:pPr>
                      <a:r>
                        <a:rPr lang="fr-FR" sz="1400" dirty="0">
                          <a:effectLst/>
                        </a:rPr>
                        <a:t>5= très important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c hMerge="1">
                  <a:txBody>
                    <a:bodyPr/>
                    <a:lstStyle/>
                    <a:p>
                      <a:endParaRPr lang="fr-FR"/>
                    </a:p>
                  </a:txBody>
                  <a:tcPr/>
                </a:tc>
                <a:tc hMerge="1">
                  <a:txBody>
                    <a:bodyPr/>
                    <a:lstStyle/>
                    <a:p>
                      <a:endParaRPr lang="fr-FR"/>
                    </a:p>
                  </a:txBody>
                  <a:tcPr/>
                </a:tc>
                <a:tc>
                  <a:txBody>
                    <a:bodyPr/>
                    <a:lstStyle/>
                    <a:p>
                      <a:pPr>
                        <a:lnSpc>
                          <a:spcPct val="150000"/>
                        </a:lnSpc>
                        <a:spcAft>
                          <a:spcPts val="0"/>
                        </a:spcAft>
                      </a:pPr>
                      <a:r>
                        <a:rPr lang="fr-FR" sz="1400" dirty="0">
                          <a:effectLst/>
                        </a:rPr>
                        <a:t> </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3008" marR="13008" marT="13008" marB="13008" anchor="ctr"/>
                </a:tc>
              </a:tr>
            </a:tbl>
          </a:graphicData>
        </a:graphic>
      </p:graphicFrame>
    </p:spTree>
    <p:extLst>
      <p:ext uri="{BB962C8B-B14F-4D97-AF65-F5344CB8AC3E}">
        <p14:creationId xmlns:p14="http://schemas.microsoft.com/office/powerpoint/2010/main" val="31692749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52</a:t>
            </a:fld>
            <a:endParaRPr lang="fr-FR" noProof="0" dirty="0"/>
          </a:p>
        </p:txBody>
      </p:sp>
      <p:sp>
        <p:nvSpPr>
          <p:cNvPr id="5" name="Espace réservé du texte 4"/>
          <p:cNvSpPr>
            <a:spLocks noGrp="1"/>
          </p:cNvSpPr>
          <p:nvPr>
            <p:ph type="body" sz="half" idx="2"/>
          </p:nvPr>
        </p:nvSpPr>
        <p:spPr>
          <a:xfrm>
            <a:off x="609601" y="2246811"/>
            <a:ext cx="4101084" cy="3696789"/>
          </a:xfrm>
        </p:spPr>
        <p:txBody>
          <a:bodyPr/>
          <a:lstStyle/>
          <a:p>
            <a:pPr marL="342900" lvl="0" indent="-342900">
              <a:buFont typeface="+mj-lt"/>
              <a:buAutoNum type="arabicPeriod"/>
            </a:pPr>
            <a:r>
              <a:rPr lang="fr-CM" dirty="0"/>
              <a:t>Contexte et définition du problème</a:t>
            </a:r>
            <a:endParaRPr lang="fr-FR" dirty="0"/>
          </a:p>
          <a:p>
            <a:pPr marL="342900" lvl="0" indent="-342900">
              <a:buFont typeface="+mj-lt"/>
              <a:buAutoNum type="arabicPeriod"/>
            </a:pPr>
            <a:r>
              <a:rPr lang="fr-CM" dirty="0"/>
              <a:t>Objectif du projet</a:t>
            </a:r>
            <a:endParaRPr lang="fr-FR" dirty="0"/>
          </a:p>
          <a:p>
            <a:pPr marL="342900" lvl="0" indent="-342900">
              <a:buFont typeface="+mj-lt"/>
              <a:buAutoNum type="arabicPeriod"/>
            </a:pPr>
            <a:r>
              <a:rPr lang="fr-CM" dirty="0"/>
              <a:t>Périmètre du projet</a:t>
            </a:r>
            <a:endParaRPr lang="fr-FR" dirty="0"/>
          </a:p>
          <a:p>
            <a:pPr marL="342900" lvl="0" indent="-342900">
              <a:buFont typeface="+mj-lt"/>
              <a:buAutoNum type="arabicPeriod"/>
            </a:pPr>
            <a:r>
              <a:rPr lang="fr-CM" dirty="0"/>
              <a:t>Description fonctionnelle des besoins</a:t>
            </a:r>
            <a:endParaRPr lang="fr-FR" dirty="0"/>
          </a:p>
          <a:p>
            <a:pPr marL="342900" lvl="0" indent="-342900">
              <a:buFont typeface="+mj-lt"/>
              <a:buAutoNum type="arabicPeriod"/>
            </a:pPr>
            <a:r>
              <a:rPr lang="fr-CM" dirty="0"/>
              <a:t>Enveloppe budgétaire</a:t>
            </a:r>
            <a:endParaRPr lang="fr-FR" dirty="0"/>
          </a:p>
          <a:p>
            <a:pPr marL="342900" lvl="0" indent="-342900">
              <a:buFont typeface="+mj-lt"/>
              <a:buAutoNum type="arabicPeriod"/>
            </a:pPr>
            <a:r>
              <a:rPr lang="fr-CM" dirty="0"/>
              <a:t>Délais (date de réalisation attendue)</a:t>
            </a:r>
            <a:endParaRPr lang="fr-FR" dirty="0"/>
          </a:p>
          <a:p>
            <a:pPr marL="342900" indent="-342900">
              <a:buFont typeface="+mj-lt"/>
              <a:buAutoNum type="arabicPeriod"/>
            </a:pPr>
            <a:endParaRPr lang="fr-FR" dirty="0"/>
          </a:p>
        </p:txBody>
      </p:sp>
      <p:sp>
        <p:nvSpPr>
          <p:cNvPr id="6" name="Titre 5"/>
          <p:cNvSpPr>
            <a:spLocks noGrp="1"/>
          </p:cNvSpPr>
          <p:nvPr>
            <p:ph type="title"/>
          </p:nvPr>
        </p:nvSpPr>
        <p:spPr>
          <a:xfrm>
            <a:off x="609601" y="1054815"/>
            <a:ext cx="4101084" cy="979308"/>
          </a:xfrm>
        </p:spPr>
        <p:txBody>
          <a:bodyPr/>
          <a:lstStyle/>
          <a:p>
            <a:r>
              <a:rPr lang="fr-FR" dirty="0" smtClean="0"/>
              <a:t>Diagramme</a:t>
            </a:r>
            <a:endParaRPr lang="fr-FR" dirty="0"/>
          </a:p>
        </p:txBody>
      </p:sp>
      <p:pic>
        <p:nvPicPr>
          <p:cNvPr id="7" name="Espace réservé du contenu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917475" y="444138"/>
            <a:ext cx="6274524" cy="6012190"/>
          </a:xfrm>
          <a:prstGeom prst="rect">
            <a:avLst/>
          </a:prstGeom>
        </p:spPr>
      </p:pic>
    </p:spTree>
    <p:extLst>
      <p:ext uri="{BB962C8B-B14F-4D97-AF65-F5344CB8AC3E}">
        <p14:creationId xmlns:p14="http://schemas.microsoft.com/office/powerpoint/2010/main" val="7885168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INTEGRATION EEE</a:t>
            </a:r>
            <a:endParaRPr lang="fr-FR" dirty="0"/>
          </a:p>
        </p:txBody>
      </p:sp>
      <p:sp>
        <p:nvSpPr>
          <p:cNvPr id="3" name="Espace réservé du pied de page 2"/>
          <p:cNvSpPr>
            <a:spLocks noGrp="1"/>
          </p:cNvSpPr>
          <p:nvPr>
            <p:ph type="ftr" sz="quarter" idx="16"/>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7"/>
          </p:nvPr>
        </p:nvSpPr>
        <p:spPr/>
        <p:txBody>
          <a:bodyPr/>
          <a:lstStyle/>
          <a:p>
            <a:pPr rtl="0"/>
            <a:fld id="{8C2E478F-E849-4A8C-AF1F-CBCC78A7CBFA}" type="slidenum">
              <a:rPr lang="fr-FR" noProof="0" smtClean="0"/>
              <a:pPr rtl="0"/>
              <a:t>53</a:t>
            </a:fld>
            <a:endParaRPr lang="fr-FR" noProof="0" dirty="0"/>
          </a:p>
        </p:txBody>
      </p:sp>
      <p:sp>
        <p:nvSpPr>
          <p:cNvPr id="5" name="Espace réservé du texte 4"/>
          <p:cNvSpPr>
            <a:spLocks noGrp="1"/>
          </p:cNvSpPr>
          <p:nvPr>
            <p:ph type="body" idx="1"/>
          </p:nvPr>
        </p:nvSpPr>
        <p:spPr>
          <a:xfrm>
            <a:off x="4506094" y="4218895"/>
            <a:ext cx="4351911" cy="296437"/>
          </a:xfrm>
        </p:spPr>
        <p:txBody>
          <a:bodyPr/>
          <a:lstStyle/>
          <a:p>
            <a:r>
              <a:rPr lang="fr-FR" dirty="0">
                <a:hlinkClick r:id="rId2"/>
              </a:rPr>
              <a:t>https://prezi.com/view/MRfGgTcgol8eeKMXRYFn</a:t>
            </a:r>
            <a:r>
              <a:rPr lang="fr-FR" dirty="0" smtClean="0">
                <a:hlinkClick r:id="rId2"/>
              </a:rPr>
              <a:t>/</a:t>
            </a:r>
            <a:endParaRPr lang="fr-FR" dirty="0" smtClean="0"/>
          </a:p>
          <a:p>
            <a:endParaRPr lang="fr-FR" dirty="0"/>
          </a:p>
        </p:txBody>
      </p:sp>
    </p:spTree>
    <p:extLst>
      <p:ext uri="{BB962C8B-B14F-4D97-AF65-F5344CB8AC3E}">
        <p14:creationId xmlns:p14="http://schemas.microsoft.com/office/powerpoint/2010/main" val="3406466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Espace réservé d’image 4" descr="image abstraite" title="image abstraite">
            <a:extLst>
              <a:ext uri="{FF2B5EF4-FFF2-40B4-BE49-F238E27FC236}">
                <a16:creationId xmlns="" xmlns:a16="http://schemas.microsoft.com/office/drawing/2014/main" id="{BCF9593D-B6BD-4208-A4FF-8CFFE503475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 xmlns:a16="http://schemas.microsoft.com/office/drawing/2014/main" id="{4273BD65-CFF3-40DD-939C-97A942BD80EE}"/>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grpSp>
        <p:nvGrpSpPr>
          <p:cNvPr id="40" name="Groupe 39" descr="Carrés d’accentuation : forme ouverte noire foncée, bloc vert ombré et bloc blanc avec espace réservé au texte.">
            <a:extLst>
              <a:ext uri="{FF2B5EF4-FFF2-40B4-BE49-F238E27FC236}">
                <a16:creationId xmlns="" xmlns:a16="http://schemas.microsoft.com/office/drawing/2014/main"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dirty="0"/>
                <a:t>2</a:t>
              </a:r>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endParaRPr lang="fr-FR" dirty="0"/>
            </a:p>
            <a:p>
              <a:pPr algn="ctr" rtl="0"/>
              <a:r>
                <a:rPr lang="fr-FR" dirty="0"/>
                <a:t>+</a:t>
              </a:r>
            </a:p>
            <a:p>
              <a:pPr algn="ctr" rtl="0"/>
              <a:endParaRPr lang="fr-FR" dirty="0"/>
            </a:p>
          </p:txBody>
        </p:sp>
        <p:sp>
          <p:nvSpPr>
            <p:cNvPr id="41" name="Rectangle 40">
              <a:extLst>
                <a:ext uri="{FF2B5EF4-FFF2-40B4-BE49-F238E27FC236}">
                  <a16:creationId xmlns=""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3" name="Rectangle 42">
              <a:extLst>
                <a:ext uri="{FF2B5EF4-FFF2-40B4-BE49-F238E27FC236}">
                  <a16:creationId xmlns=""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6" name="Titre 5">
            <a:extLst>
              <a:ext uri="{FF2B5EF4-FFF2-40B4-BE49-F238E27FC236}">
                <a16:creationId xmlns="" xmlns:a16="http://schemas.microsoft.com/office/drawing/2014/main" id="{7E0E8055-17FA-43CE-9F03-E712F496B7CF}"/>
              </a:ext>
            </a:extLst>
          </p:cNvPr>
          <p:cNvSpPr>
            <a:spLocks noGrp="1"/>
          </p:cNvSpPr>
          <p:nvPr>
            <p:ph type="ctrTitle"/>
          </p:nvPr>
        </p:nvSpPr>
        <p:spPr>
          <a:xfrm>
            <a:off x="2858329" y="2489891"/>
            <a:ext cx="6609256" cy="1508126"/>
          </a:xfrm>
        </p:spPr>
        <p:txBody>
          <a:bodyPr rtlCol="0" anchor="ctr"/>
          <a:lstStyle/>
          <a:p>
            <a:pPr rtl="0"/>
            <a:r>
              <a:rPr lang="fr-FR" dirty="0"/>
              <a:t>MERCI</a:t>
            </a:r>
          </a:p>
        </p:txBody>
      </p:sp>
      <p:sp>
        <p:nvSpPr>
          <p:cNvPr id="29" name="Rectangle : Coin rogné 28" descr="Carré d’accentuation de pied de page">
            <a:extLst>
              <a:ext uri="{FF2B5EF4-FFF2-40B4-BE49-F238E27FC236}">
                <a16:creationId xmlns="" xmlns:a16="http://schemas.microsoft.com/office/drawing/2014/main" id="{E01195D9-1845-4282-BE5B-F6B840BE40E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0" name="Espace réservé du numéro de diapositive 5">
            <a:extLst>
              <a:ext uri="{FF2B5EF4-FFF2-40B4-BE49-F238E27FC236}">
                <a16:creationId xmlns=""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fr-FR" smtClean="0"/>
              <a:pPr rtl="0"/>
              <a:t>54</a:t>
            </a:fld>
            <a:endParaRPr lang="fr-FR" dirty="0"/>
          </a:p>
        </p:txBody>
      </p:sp>
    </p:spTree>
    <p:extLst>
      <p:ext uri="{BB962C8B-B14F-4D97-AF65-F5344CB8AC3E}">
        <p14:creationId xmlns:p14="http://schemas.microsoft.com/office/powerpoint/2010/main" val="20707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400" dirty="0" smtClean="0"/>
              <a:t>DEMONTAGE ET REMONTAGE</a:t>
            </a:r>
            <a:endParaRPr lang="fr-FR" sz="4400"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6</a:t>
            </a:fld>
            <a:endParaRPr lang="fr-FR" noProof="0" dirty="0"/>
          </a:p>
        </p:txBody>
      </p:sp>
      <p:sp>
        <p:nvSpPr>
          <p:cNvPr id="5" name="Espace réservé du contenu 4"/>
          <p:cNvSpPr>
            <a:spLocks noGrp="1"/>
          </p:cNvSpPr>
          <p:nvPr>
            <p:ph idx="1"/>
          </p:nvPr>
        </p:nvSpPr>
        <p:spPr/>
        <p:txBody>
          <a:bodyPr>
            <a:normAutofit/>
          </a:bodyPr>
          <a:lstStyle/>
          <a:p>
            <a:pPr>
              <a:spcBef>
                <a:spcPts val="0"/>
              </a:spcBef>
              <a:spcAft>
                <a:spcPts val="800"/>
              </a:spcAft>
            </a:pPr>
            <a:r>
              <a:rPr lang="fr-FR" sz="1600" dirty="0" smtClean="0"/>
              <a:t>Ce domaine nous permet de </a:t>
            </a:r>
            <a:r>
              <a:rPr lang="fr-FR" sz="1600" dirty="0">
                <a:solidFill>
                  <a:srgbClr val="000000"/>
                </a:solidFill>
                <a:latin typeface="Times New Roman" panose="02020603050405020304" pitchFamily="18" charset="0"/>
              </a:rPr>
              <a:t>de maîtriser les parties physique du châssis d’un drone et l’emplacement exact de toute les parties qu’elles soient physiques ou </a:t>
            </a:r>
            <a:r>
              <a:rPr lang="fr-FR" sz="1600" dirty="0" smtClean="0">
                <a:solidFill>
                  <a:srgbClr val="000000"/>
                </a:solidFill>
                <a:latin typeface="Times New Roman" panose="02020603050405020304" pitchFamily="18" charset="0"/>
              </a:rPr>
              <a:t>mécaniques. Ceci </a:t>
            </a:r>
            <a:r>
              <a:rPr lang="fr-FR" sz="1600" dirty="0">
                <a:solidFill>
                  <a:srgbClr val="000000"/>
                </a:solidFill>
                <a:latin typeface="Times New Roman" panose="02020603050405020304" pitchFamily="18" charset="0"/>
              </a:rPr>
              <a:t>a pu se faire à travers le démontage et le remontage effectué pendant notre temps expert. </a:t>
            </a:r>
            <a:endParaRPr lang="fr-FR" sz="1600" dirty="0"/>
          </a:p>
          <a:p>
            <a:pPr marL="0" indent="0">
              <a:buNone/>
            </a:pPr>
            <a:r>
              <a:rPr lang="fr-FR" sz="1600" dirty="0"/>
              <a:t/>
            </a:r>
            <a:br>
              <a:rPr lang="fr-FR" sz="1600" dirty="0"/>
            </a:br>
            <a:endParaRPr lang="fr-FR" sz="16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39" y="2022082"/>
            <a:ext cx="3749036" cy="2811777"/>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0284" y="1987537"/>
            <a:ext cx="3760775" cy="2820581"/>
          </a:xfrm>
          <a:prstGeom prst="rect">
            <a:avLst/>
          </a:prstGeom>
        </p:spPr>
      </p:pic>
    </p:spTree>
    <p:extLst>
      <p:ext uri="{BB962C8B-B14F-4D97-AF65-F5344CB8AC3E}">
        <p14:creationId xmlns:p14="http://schemas.microsoft.com/office/powerpoint/2010/main" val="3178286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TABLEAU D'analyse fonctionnel</a:t>
            </a:r>
            <a:endParaRPr lang="fr-FR" sz="4000" dirty="0"/>
          </a:p>
        </p:txBody>
      </p:sp>
      <p:sp>
        <p:nvSpPr>
          <p:cNvPr id="3" name="Espace réservé du pied de page 2"/>
          <p:cNvSpPr>
            <a:spLocks noGrp="1"/>
          </p:cNvSpPr>
          <p:nvPr>
            <p:ph type="ftr" sz="quarter" idx="10"/>
          </p:nvPr>
        </p:nvSpPr>
        <p:spPr/>
        <p:txBody>
          <a:bodyPr/>
          <a:lstStyle/>
          <a:p>
            <a:pPr rtl="0"/>
            <a:r>
              <a:rPr lang="fr-FR" noProof="0" dirty="0" smtClean="0"/>
              <a:t>Ajouter un pied de page</a:t>
            </a:r>
            <a:endParaRPr lang="fr-FR" noProof="0" dirty="0"/>
          </a:p>
        </p:txBody>
      </p:sp>
      <p:sp>
        <p:nvSpPr>
          <p:cNvPr id="4" name="Espace réservé du numéro de diapositive 3"/>
          <p:cNvSpPr>
            <a:spLocks noGrp="1"/>
          </p:cNvSpPr>
          <p:nvPr>
            <p:ph type="sldNum" sz="quarter" idx="11"/>
          </p:nvPr>
        </p:nvSpPr>
        <p:spPr/>
        <p:txBody>
          <a:bodyPr/>
          <a:lstStyle/>
          <a:p>
            <a:pPr rtl="0"/>
            <a:fld id="{8C2E478F-E849-4A8C-AF1F-CBCC78A7CBFA}" type="slidenum">
              <a:rPr lang="fr-FR" noProof="0" smtClean="0"/>
              <a:pPr rtl="0"/>
              <a:t>7</a:t>
            </a:fld>
            <a:endParaRPr lang="fr-FR" noProof="0" dirty="0"/>
          </a:p>
        </p:txBody>
      </p:sp>
      <p:sp>
        <p:nvSpPr>
          <p:cNvPr id="10" name="Espace réservé du contenu 9"/>
          <p:cNvSpPr>
            <a:spLocks noGrp="1"/>
          </p:cNvSpPr>
          <p:nvPr>
            <p:ph idx="1"/>
          </p:nvPr>
        </p:nvSpPr>
        <p:spPr/>
        <p:txBody>
          <a:bodyPr/>
          <a:lstStyle/>
          <a:p>
            <a:endParaRPr lang="fr-FR" dirty="0"/>
          </a:p>
        </p:txBody>
      </p:sp>
      <p:graphicFrame>
        <p:nvGraphicFramePr>
          <p:cNvPr id="11" name="Espace réservé du contenu 5"/>
          <p:cNvGraphicFramePr>
            <a:graphicFrameLocks/>
          </p:cNvGraphicFramePr>
          <p:nvPr>
            <p:extLst>
              <p:ext uri="{D42A27DB-BD31-4B8C-83A1-F6EECF244321}">
                <p14:modId xmlns:p14="http://schemas.microsoft.com/office/powerpoint/2010/main" val="2818203609"/>
              </p:ext>
            </p:extLst>
          </p:nvPr>
        </p:nvGraphicFramePr>
        <p:xfrm>
          <a:off x="609600" y="1189037"/>
          <a:ext cx="10987880" cy="4835120"/>
        </p:xfrm>
        <a:graphic>
          <a:graphicData uri="http://schemas.openxmlformats.org/drawingml/2006/table">
            <a:tbl>
              <a:tblPr/>
              <a:tblGrid>
                <a:gridCol w="1752164"/>
                <a:gridCol w="1834043"/>
                <a:gridCol w="1817668"/>
                <a:gridCol w="1768541"/>
                <a:gridCol w="1752164"/>
                <a:gridCol w="2063300"/>
              </a:tblGrid>
              <a:tr h="268644">
                <a:tc>
                  <a:txBody>
                    <a:bodyPr/>
                    <a:lstStyle/>
                    <a:p>
                      <a:pPr rtl="0" fontAlgn="t">
                        <a:spcBef>
                          <a:spcPts val="0"/>
                        </a:spcBef>
                        <a:spcAft>
                          <a:spcPts val="0"/>
                        </a:spcAft>
                      </a:pPr>
                      <a:r>
                        <a:rPr lang="fr-FR" sz="1100" b="1" i="0" u="none" strike="noStrike" dirty="0">
                          <a:solidFill>
                            <a:srgbClr val="FFFFFF"/>
                          </a:solidFill>
                          <a:effectLst/>
                          <a:latin typeface="Times New Roman" panose="02020603050405020304" pitchFamily="18" charset="0"/>
                        </a:rPr>
                        <a:t>Fonctions</a:t>
                      </a:r>
                      <a:endParaRPr lang="fr-FR" sz="1600" dirty="0">
                        <a:effectLst/>
                      </a:endParaRPr>
                    </a:p>
                  </a:txBody>
                  <a:tcPr marL="37478" marR="37478" marT="24985" marB="24985">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fr-FR" sz="1100" b="1" i="0" u="none" strike="noStrike" dirty="0">
                          <a:solidFill>
                            <a:srgbClr val="FFFFFF"/>
                          </a:solidFill>
                          <a:effectLst/>
                          <a:latin typeface="Times New Roman" panose="02020603050405020304" pitchFamily="18" charset="0"/>
                        </a:rPr>
                        <a:t>Descriptions</a:t>
                      </a:r>
                      <a:endParaRPr lang="fr-FR" sz="1600" dirty="0">
                        <a:effectLst/>
                      </a:endParaRPr>
                    </a:p>
                  </a:txBody>
                  <a:tcPr marL="37478" marR="37478" marT="24985" marB="24985">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fr-FR" sz="1100" b="1" i="0" u="none" strike="noStrike" dirty="0">
                          <a:solidFill>
                            <a:srgbClr val="FFFFFF"/>
                          </a:solidFill>
                          <a:effectLst/>
                          <a:latin typeface="Times New Roman" panose="02020603050405020304" pitchFamily="18" charset="0"/>
                        </a:rPr>
                        <a:t>Critères</a:t>
                      </a:r>
                      <a:endParaRPr lang="fr-FR" sz="1600" dirty="0">
                        <a:effectLst/>
                      </a:endParaRPr>
                    </a:p>
                  </a:txBody>
                  <a:tcPr marL="37478" marR="37478" marT="24985" marB="24985">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fr-FR" sz="1100" b="1" i="0" u="none" strike="noStrike" dirty="0">
                          <a:solidFill>
                            <a:srgbClr val="FFFFFF"/>
                          </a:solidFill>
                          <a:effectLst/>
                          <a:latin typeface="Times New Roman" panose="02020603050405020304" pitchFamily="18" charset="0"/>
                        </a:rPr>
                        <a:t>Niveaux </a:t>
                      </a:r>
                      <a:endParaRPr lang="fr-FR" sz="1600" dirty="0">
                        <a:effectLst/>
                      </a:endParaRPr>
                    </a:p>
                  </a:txBody>
                  <a:tcPr marL="37478" marR="37478" marT="24985" marB="24985">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fr-FR" sz="1100" b="1" i="0" u="none" strike="noStrike" dirty="0">
                          <a:solidFill>
                            <a:srgbClr val="FFFFFF"/>
                          </a:solidFill>
                          <a:effectLst/>
                          <a:latin typeface="Times New Roman" panose="02020603050405020304" pitchFamily="18" charset="0"/>
                        </a:rPr>
                        <a:t>Flexibilité </a:t>
                      </a:r>
                      <a:endParaRPr lang="fr-FR" sz="1600" dirty="0">
                        <a:effectLst/>
                      </a:endParaRPr>
                    </a:p>
                  </a:txBody>
                  <a:tcPr marL="37478" marR="37478" marT="24985" marB="24985">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c>
                  <a:txBody>
                    <a:bodyPr/>
                    <a:lstStyle/>
                    <a:p>
                      <a:pPr rtl="0" fontAlgn="t">
                        <a:spcBef>
                          <a:spcPts val="0"/>
                        </a:spcBef>
                        <a:spcAft>
                          <a:spcPts val="0"/>
                        </a:spcAft>
                      </a:pPr>
                      <a:r>
                        <a:rPr lang="fr-FR" sz="1100" b="1" i="0" u="none" strike="noStrike" dirty="0">
                          <a:solidFill>
                            <a:srgbClr val="FFFFFF"/>
                          </a:solidFill>
                          <a:effectLst/>
                          <a:latin typeface="Times New Roman" panose="02020603050405020304" pitchFamily="18" charset="0"/>
                        </a:rPr>
                        <a:t>Justification </a:t>
                      </a:r>
                      <a:endParaRPr lang="fr-FR" sz="1600" dirty="0">
                        <a:effectLst/>
                      </a:endParaRPr>
                    </a:p>
                  </a:txBody>
                  <a:tcPr marL="37478" marR="37478" marT="24985" marB="24985">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4472C4"/>
                    </a:solidFill>
                  </a:tcPr>
                </a:tc>
              </a:tr>
              <a:tr h="608841">
                <a:tc>
                  <a:txBody>
                    <a:bodyPr/>
                    <a:lstStyle/>
                    <a:p>
                      <a:pPr algn="ctr" rtl="0" fontAlgn="t">
                        <a:spcBef>
                          <a:spcPts val="0"/>
                        </a:spcBef>
                        <a:spcAft>
                          <a:spcPts val="0"/>
                        </a:spcAft>
                      </a:pPr>
                      <a:r>
                        <a:rPr lang="fr-FR" sz="1100" b="1" i="0" u="none" strike="noStrike" dirty="0">
                          <a:solidFill>
                            <a:srgbClr val="000000"/>
                          </a:solidFill>
                          <a:effectLst/>
                          <a:latin typeface="Times New Roman" panose="02020603050405020304" pitchFamily="18" charset="0"/>
                        </a:rPr>
                        <a:t>FP1</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L'utilisateur doit pouvoir voir les images grâce à la télécommande.</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Vitesse d’exécution </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0.5s</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F3</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Car l’image doit se visualiser directement.</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r>
              <a:tr h="796178">
                <a:tc>
                  <a:txBody>
                    <a:bodyPr/>
                    <a:lstStyle/>
                    <a:p>
                      <a:pPr algn="ctr" rtl="0" fontAlgn="t">
                        <a:spcBef>
                          <a:spcPts val="0"/>
                        </a:spcBef>
                        <a:spcAft>
                          <a:spcPts val="0"/>
                        </a:spcAft>
                      </a:pPr>
                      <a:r>
                        <a:rPr lang="fr-FR" sz="1100" b="1" i="0" u="none" strike="noStrike" dirty="0">
                          <a:solidFill>
                            <a:srgbClr val="000000"/>
                          </a:solidFill>
                          <a:effectLst/>
                          <a:latin typeface="Times New Roman" panose="02020603050405020304" pitchFamily="18" charset="0"/>
                        </a:rPr>
                        <a:t>FP2</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Le drone doit pouvoir fonctionner grâce aux différentes commandes qu'exécute l’utilisateur.</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Vivacité </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Exécutable.</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F0</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Le programme doit automatiquement fonctionné </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r>
              <a:tr h="704962">
                <a:tc>
                  <a:txBody>
                    <a:bodyPr/>
                    <a:lstStyle/>
                    <a:p>
                      <a:pPr algn="ctr" rtl="0" fontAlgn="t">
                        <a:spcBef>
                          <a:spcPts val="0"/>
                        </a:spcBef>
                        <a:spcAft>
                          <a:spcPts val="0"/>
                        </a:spcAft>
                      </a:pPr>
                      <a:r>
                        <a:rPr lang="fr-FR" sz="1100" b="1" i="0" u="none" strike="noStrike" dirty="0">
                          <a:solidFill>
                            <a:srgbClr val="000000"/>
                          </a:solidFill>
                          <a:effectLst/>
                          <a:latin typeface="Times New Roman" panose="02020603050405020304" pitchFamily="18" charset="0"/>
                        </a:rPr>
                        <a:t>FS1</a:t>
                      </a:r>
                      <a:endParaRPr lang="fr-FR" sz="1600" dirty="0">
                        <a:effectLst/>
                      </a:endParaRPr>
                    </a:p>
                    <a:p>
                      <a:pPr fontAlgn="t"/>
                      <a:r>
                        <a:rPr lang="fr-FR" sz="1600" dirty="0">
                          <a:effectLst/>
                        </a:rPr>
                        <a:t/>
                      </a:r>
                      <a:br>
                        <a:rPr lang="fr-FR" sz="1600" dirty="0">
                          <a:effectLst/>
                        </a:rPr>
                      </a:b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Les commandes font fonctionner le drone.</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L’exécution</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1s</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F0</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Les commandes control ou ordonne le déplacement du drone.</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r>
              <a:tr h="704962">
                <a:tc>
                  <a:txBody>
                    <a:bodyPr/>
                    <a:lstStyle/>
                    <a:p>
                      <a:pPr algn="ctr" rtl="0" fontAlgn="t">
                        <a:spcBef>
                          <a:spcPts val="0"/>
                        </a:spcBef>
                        <a:spcAft>
                          <a:spcPts val="0"/>
                        </a:spcAft>
                      </a:pPr>
                      <a:r>
                        <a:rPr lang="fr-FR" sz="1100" b="1" i="0" u="none" strike="noStrike" dirty="0">
                          <a:solidFill>
                            <a:srgbClr val="000000"/>
                          </a:solidFill>
                          <a:effectLst/>
                          <a:latin typeface="Times New Roman" panose="02020603050405020304" pitchFamily="18" charset="0"/>
                        </a:rPr>
                        <a:t>FS2</a:t>
                      </a:r>
                      <a:endParaRPr lang="fr-FR" sz="1600" dirty="0">
                        <a:effectLst/>
                      </a:endParaRPr>
                    </a:p>
                    <a:p>
                      <a:pPr fontAlgn="t"/>
                      <a:r>
                        <a:rPr lang="fr-FR" sz="1600" dirty="0">
                          <a:effectLst/>
                        </a:rPr>
                        <a:t/>
                      </a:r>
                      <a:br>
                        <a:rPr lang="fr-FR" sz="1600" dirty="0">
                          <a:effectLst/>
                        </a:rPr>
                      </a:b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L’énergie externe doit être capable de recharger l’énergie du drone.</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La vitesse de charge.</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1 min / 260mA</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F0</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L’énergie doit recharger le drone directement.</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r>
              <a:tr h="720195">
                <a:tc>
                  <a:txBody>
                    <a:bodyPr/>
                    <a:lstStyle/>
                    <a:p>
                      <a:pPr algn="ctr" rtl="0" fontAlgn="t">
                        <a:spcBef>
                          <a:spcPts val="0"/>
                        </a:spcBef>
                        <a:spcAft>
                          <a:spcPts val="0"/>
                        </a:spcAft>
                      </a:pPr>
                      <a:r>
                        <a:rPr lang="fr-FR" sz="1100" b="1" i="0" u="none" strike="noStrike" dirty="0">
                          <a:solidFill>
                            <a:srgbClr val="000000"/>
                          </a:solidFill>
                          <a:effectLst/>
                          <a:latin typeface="Times New Roman" panose="02020603050405020304" pitchFamily="18" charset="0"/>
                        </a:rPr>
                        <a:t>FS3</a:t>
                      </a:r>
                      <a:endParaRPr lang="fr-FR" sz="1600" dirty="0">
                        <a:effectLst/>
                      </a:endParaRPr>
                    </a:p>
                    <a:p>
                      <a:pPr fontAlgn="t"/>
                      <a:r>
                        <a:rPr lang="fr-FR" sz="1600" dirty="0">
                          <a:effectLst/>
                        </a:rPr>
                        <a:t/>
                      </a:r>
                      <a:br>
                        <a:rPr lang="fr-FR" sz="1600" dirty="0">
                          <a:effectLst/>
                        </a:rPr>
                      </a:b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Le drone doit être capable d’éviter certains obstacles alentour.</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La linéarité </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Latitude et longitude</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F0</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Car le drone pour envoyer les images à l’utilisateur doit s’appréhender de ce qui l’entoure.   </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r>
              <a:tr h="608841">
                <a:tc>
                  <a:txBody>
                    <a:bodyPr/>
                    <a:lstStyle/>
                    <a:p>
                      <a:pPr algn="ctr" rtl="0" fontAlgn="t">
                        <a:spcBef>
                          <a:spcPts val="0"/>
                        </a:spcBef>
                        <a:spcAft>
                          <a:spcPts val="0"/>
                        </a:spcAft>
                      </a:pPr>
                      <a:r>
                        <a:rPr lang="fr-FR" sz="1100" b="1" i="0" u="none" strike="noStrike" dirty="0">
                          <a:solidFill>
                            <a:srgbClr val="000000"/>
                          </a:solidFill>
                          <a:effectLst/>
                          <a:latin typeface="Times New Roman" panose="02020603050405020304" pitchFamily="18" charset="0"/>
                        </a:rPr>
                        <a:t>FS4</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Le drone doit pouvoir effectuer certains tâche dont l’homme n’est capable</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Possibilité de mobilité extensible.</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Bonne </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F0</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Car le drone doit pouvoir voler sans contraintes.</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tcPr>
                </a:tc>
              </a:tr>
              <a:tr h="421506">
                <a:tc>
                  <a:txBody>
                    <a:bodyPr/>
                    <a:lstStyle/>
                    <a:p>
                      <a:pPr algn="ctr" rtl="0" fontAlgn="t">
                        <a:spcBef>
                          <a:spcPts val="0"/>
                        </a:spcBef>
                        <a:spcAft>
                          <a:spcPts val="0"/>
                        </a:spcAft>
                      </a:pPr>
                      <a:r>
                        <a:rPr lang="fr-FR" sz="1100" b="1" i="0" u="none" strike="noStrike" dirty="0">
                          <a:solidFill>
                            <a:srgbClr val="000000"/>
                          </a:solidFill>
                          <a:effectLst/>
                          <a:latin typeface="Times New Roman" panose="02020603050405020304" pitchFamily="18" charset="0"/>
                        </a:rPr>
                        <a:t>FS5</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La piste doit pouvoir être apte pour le drone.</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Support d’atterrissage.</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Bonne </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F2</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c>
                  <a:txBody>
                    <a:bodyPr/>
                    <a:lstStyle/>
                    <a:p>
                      <a:pPr rtl="0" fontAlgn="t">
                        <a:spcBef>
                          <a:spcPts val="0"/>
                        </a:spcBef>
                        <a:spcAft>
                          <a:spcPts val="0"/>
                        </a:spcAft>
                      </a:pPr>
                      <a:r>
                        <a:rPr lang="fr-FR" sz="1100" b="0" i="0" u="none" strike="noStrike" dirty="0">
                          <a:solidFill>
                            <a:srgbClr val="000000"/>
                          </a:solidFill>
                          <a:effectLst/>
                          <a:latin typeface="Times New Roman" panose="02020603050405020304" pitchFamily="18" charset="0"/>
                        </a:rPr>
                        <a:t>Car le drone n'atterrit pas uniquement sur le sol.</a:t>
                      </a:r>
                      <a:endParaRPr lang="fr-FR" sz="1600" dirty="0">
                        <a:effectLst/>
                      </a:endParaRPr>
                    </a:p>
                  </a:txBody>
                  <a:tcPr marL="37478" marR="37478" marT="24985" marB="24985">
                    <a:lnL w="6350" cap="flat" cmpd="sng" algn="ctr">
                      <a:solidFill>
                        <a:srgbClr val="8EAADB"/>
                      </a:solidFill>
                      <a:prstDash val="solid"/>
                      <a:round/>
                      <a:headEnd type="none" w="med" len="med"/>
                      <a:tailEnd type="none" w="med" len="med"/>
                    </a:lnL>
                    <a:lnR w="6350" cap="flat" cmpd="sng" algn="ctr">
                      <a:solidFill>
                        <a:srgbClr val="8EAADB"/>
                      </a:solidFill>
                      <a:prstDash val="solid"/>
                      <a:round/>
                      <a:headEnd type="none" w="med" len="med"/>
                      <a:tailEnd type="none" w="med" len="med"/>
                    </a:lnR>
                    <a:lnT w="6350" cap="flat" cmpd="sng" algn="ctr">
                      <a:solidFill>
                        <a:srgbClr val="8EAADB"/>
                      </a:solidFill>
                      <a:prstDash val="solid"/>
                      <a:round/>
                      <a:headEnd type="none" w="med" len="med"/>
                      <a:tailEnd type="none" w="med" len="med"/>
                    </a:lnT>
                    <a:lnB w="6350" cap="flat" cmpd="sng" algn="ctr">
                      <a:solidFill>
                        <a:srgbClr val="8EAADB"/>
                      </a:solidFill>
                      <a:prstDash val="solid"/>
                      <a:round/>
                      <a:headEnd type="none" w="med" len="med"/>
                      <a:tailEnd type="none" w="med" len="med"/>
                    </a:lnB>
                    <a:solidFill>
                      <a:srgbClr val="D9E2F3"/>
                    </a:solidFill>
                  </a:tcPr>
                </a:tc>
              </a:tr>
            </a:tbl>
          </a:graphicData>
        </a:graphic>
      </p:graphicFrame>
    </p:spTree>
    <p:extLst>
      <p:ext uri="{BB962C8B-B14F-4D97-AF65-F5344CB8AC3E}">
        <p14:creationId xmlns:p14="http://schemas.microsoft.com/office/powerpoint/2010/main" val="3024622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8</a:t>
            </a:fld>
            <a:endParaRPr lang="fr-FR" noProof="0" dirty="0"/>
          </a:p>
        </p:txBody>
      </p:sp>
      <p:sp>
        <p:nvSpPr>
          <p:cNvPr id="5" name="Espace réservé du texte 4"/>
          <p:cNvSpPr>
            <a:spLocks noGrp="1"/>
          </p:cNvSpPr>
          <p:nvPr>
            <p:ph type="body" sz="half" idx="2"/>
          </p:nvPr>
        </p:nvSpPr>
        <p:spPr>
          <a:xfrm>
            <a:off x="235131" y="1824627"/>
            <a:ext cx="4846320" cy="4406356"/>
          </a:xfrm>
        </p:spPr>
        <p:txBody>
          <a:bodyPr>
            <a:normAutofit/>
          </a:bodyPr>
          <a:lstStyle/>
          <a:p>
            <a:r>
              <a:rPr lang="fr-FR" dirty="0" smtClean="0"/>
              <a:t>          Ce diagramme </a:t>
            </a:r>
            <a:r>
              <a:rPr lang="fr-FR" dirty="0"/>
              <a:t>permet de savoir si un produit ou service répond aux besoins des utilisateurs. Elle est appelée bête à corne, car elle ressemble à une bulle en haut du diagramme.</a:t>
            </a:r>
          </a:p>
          <a:p>
            <a:r>
              <a:rPr lang="fr-FR" dirty="0"/>
              <a:t>Pour pouvoir constituer le diagramme bête à corne nous devons pouvoir répondre aux 3 questions principales sur le drone qui sont ?</a:t>
            </a:r>
          </a:p>
          <a:p>
            <a:pPr fontAlgn="base"/>
            <a:r>
              <a:rPr lang="fr-FR" dirty="0"/>
              <a:t>A qui rend-il service ?</a:t>
            </a:r>
          </a:p>
          <a:p>
            <a:pPr fontAlgn="base"/>
            <a:r>
              <a:rPr lang="fr-FR" dirty="0"/>
              <a:t>Sur quoi agit-il ?</a:t>
            </a:r>
          </a:p>
          <a:p>
            <a:pPr fontAlgn="base"/>
            <a:r>
              <a:rPr lang="fr-FR" dirty="0"/>
              <a:t>Dans quel but a- t-il été créé ?</a:t>
            </a:r>
          </a:p>
          <a:p>
            <a:endParaRPr lang="fr-FR" dirty="0"/>
          </a:p>
        </p:txBody>
      </p:sp>
      <p:sp>
        <p:nvSpPr>
          <p:cNvPr id="6" name="Titre 5"/>
          <p:cNvSpPr>
            <a:spLocks noGrp="1"/>
          </p:cNvSpPr>
          <p:nvPr>
            <p:ph type="title"/>
          </p:nvPr>
        </p:nvSpPr>
        <p:spPr>
          <a:xfrm>
            <a:off x="609601" y="821525"/>
            <a:ext cx="4101084" cy="979308"/>
          </a:xfrm>
        </p:spPr>
        <p:txBody>
          <a:bodyPr/>
          <a:lstStyle/>
          <a:p>
            <a:r>
              <a:rPr lang="fr-FR" dirty="0" smtClean="0"/>
              <a:t>Diagramme bête a corne </a:t>
            </a:r>
            <a:endParaRPr lang="fr-FR" dirty="0"/>
          </a:p>
        </p:txBody>
      </p:sp>
      <p:pic>
        <p:nvPicPr>
          <p:cNvPr id="12" name="Espace réservé du contenu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4438" y="1590258"/>
            <a:ext cx="5326062" cy="3267908"/>
          </a:xfrm>
        </p:spPr>
      </p:pic>
    </p:spTree>
    <p:extLst>
      <p:ext uri="{BB962C8B-B14F-4D97-AF65-F5344CB8AC3E}">
        <p14:creationId xmlns:p14="http://schemas.microsoft.com/office/powerpoint/2010/main" val="418054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pied de page 1"/>
          <p:cNvSpPr>
            <a:spLocks noGrp="1"/>
          </p:cNvSpPr>
          <p:nvPr>
            <p:ph type="ftr" sz="quarter" idx="14"/>
          </p:nvPr>
        </p:nvSpPr>
        <p:spPr/>
        <p:txBody>
          <a:bodyPr/>
          <a:lstStyle/>
          <a:p>
            <a:pPr rtl="0"/>
            <a:r>
              <a:rPr lang="fr-FR" noProof="0" dirty="0" smtClean="0"/>
              <a:t>Ajouter un pied de page</a:t>
            </a:r>
            <a:endParaRPr lang="fr-FR" noProof="0" dirty="0"/>
          </a:p>
        </p:txBody>
      </p:sp>
      <p:sp>
        <p:nvSpPr>
          <p:cNvPr id="3" name="Espace réservé du numéro de diapositive 2"/>
          <p:cNvSpPr>
            <a:spLocks noGrp="1"/>
          </p:cNvSpPr>
          <p:nvPr>
            <p:ph type="sldNum" sz="quarter" idx="15"/>
          </p:nvPr>
        </p:nvSpPr>
        <p:spPr/>
        <p:txBody>
          <a:bodyPr/>
          <a:lstStyle/>
          <a:p>
            <a:pPr rtl="0"/>
            <a:fld id="{8C2E478F-E849-4A8C-AF1F-CBCC78A7CBFA}" type="slidenum">
              <a:rPr lang="fr-FR" noProof="0" smtClean="0"/>
              <a:pPr rtl="0"/>
              <a:t>9</a:t>
            </a:fld>
            <a:endParaRPr lang="fr-FR" noProof="0"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4438" y="1462458"/>
            <a:ext cx="5326062" cy="3523508"/>
          </a:xfrm>
        </p:spPr>
      </p:pic>
      <p:sp>
        <p:nvSpPr>
          <p:cNvPr id="5" name="Espace réservé du texte 4"/>
          <p:cNvSpPr>
            <a:spLocks noGrp="1"/>
          </p:cNvSpPr>
          <p:nvPr>
            <p:ph type="body" sz="half" idx="2"/>
          </p:nvPr>
        </p:nvSpPr>
        <p:spPr>
          <a:xfrm>
            <a:off x="242860" y="1711235"/>
            <a:ext cx="4807131" cy="4532810"/>
          </a:xfrm>
        </p:spPr>
        <p:txBody>
          <a:bodyPr>
            <a:normAutofit fontScale="92500"/>
          </a:bodyPr>
          <a:lstStyle/>
          <a:p>
            <a:r>
              <a:rPr lang="fr-FR" dirty="0" smtClean="0"/>
              <a:t>              Encore </a:t>
            </a:r>
            <a:r>
              <a:rPr lang="fr-FR" dirty="0"/>
              <a:t>appelé graphe des interactions, le diagramme pieuvre est un schéma qui représente la relation entre un produit/service et son environnement. C’est un outil d’analyse utilisé dans le cadre de la méthode APTE (Application aux Technique d’entreprise</a:t>
            </a:r>
            <a:r>
              <a:rPr lang="fr-FR" dirty="0" smtClean="0"/>
              <a:t>).</a:t>
            </a:r>
          </a:p>
          <a:p>
            <a:pPr>
              <a:lnSpc>
                <a:spcPct val="115000"/>
              </a:lnSpc>
              <a:spcAft>
                <a:spcPts val="800"/>
              </a:spcAft>
              <a:tabLst>
                <a:tab pos="642620" algn="l"/>
              </a:tabLst>
            </a:pPr>
            <a:r>
              <a:rPr lang="fr-FR" dirty="0">
                <a:latin typeface="Times New Roman" panose="02020603050405020304" pitchFamily="18" charset="0"/>
                <a:ea typeface="Times New Roman" panose="02020603050405020304" pitchFamily="18" charset="0"/>
              </a:rPr>
              <a:t>Pour pouvoir constituer un diagramme pieuvre, nous devons suivre 4 étapes importantes qui sont :</a:t>
            </a:r>
            <a:endParaRPr lang="fr-FR" sz="1400" dirty="0">
              <a:latin typeface="Calibri" panose="020F0502020204030204" pitchFamily="34" charset="0"/>
              <a:ea typeface="Calibri" panose="020F0502020204030204" pitchFamily="34" charset="0"/>
            </a:endParaRPr>
          </a:p>
          <a:p>
            <a:pPr marL="342900" lvl="0" indent="-342900">
              <a:lnSpc>
                <a:spcPct val="115000"/>
              </a:lnSpc>
              <a:buFont typeface="Arial" panose="020B0604020202020204" pitchFamily="34" charset="0"/>
              <a:buChar char="✔"/>
              <a:tabLst>
                <a:tab pos="642620" algn="l"/>
              </a:tabLst>
            </a:pPr>
            <a:r>
              <a:rPr lang="fr-FR" dirty="0">
                <a:solidFill>
                  <a:srgbClr val="000000"/>
                </a:solidFill>
                <a:latin typeface="Times New Roman" panose="02020603050405020304" pitchFamily="18" charset="0"/>
                <a:ea typeface="Times New Roman" panose="02020603050405020304" pitchFamily="18" charset="0"/>
                <a:cs typeface="Noto Sans Symbols"/>
              </a:rPr>
              <a:t>Isoler le produit</a:t>
            </a:r>
            <a:endParaRPr lang="fr-FR" sz="1400" dirty="0">
              <a:latin typeface="Noto Sans Symbols"/>
              <a:ea typeface="Noto Sans Symbols"/>
              <a:cs typeface="Noto Sans Symbols"/>
            </a:endParaRPr>
          </a:p>
          <a:p>
            <a:pPr marL="342900" lvl="0" indent="-342900">
              <a:lnSpc>
                <a:spcPct val="115000"/>
              </a:lnSpc>
              <a:buFont typeface="Arial" panose="020B0604020202020204" pitchFamily="34" charset="0"/>
              <a:buChar char="✔"/>
              <a:tabLst>
                <a:tab pos="642620" algn="l"/>
              </a:tabLst>
            </a:pPr>
            <a:r>
              <a:rPr lang="fr-FR" dirty="0">
                <a:solidFill>
                  <a:srgbClr val="000000"/>
                </a:solidFill>
                <a:latin typeface="Times New Roman" panose="02020603050405020304" pitchFamily="18" charset="0"/>
                <a:ea typeface="Times New Roman" panose="02020603050405020304" pitchFamily="18" charset="0"/>
                <a:cs typeface="Noto Sans Symbols"/>
              </a:rPr>
              <a:t>Recenser les éléments du milieu extérieur en relation avec le produit </a:t>
            </a:r>
            <a:endParaRPr lang="fr-FR" sz="1400" dirty="0">
              <a:latin typeface="Noto Sans Symbols"/>
              <a:ea typeface="Noto Sans Symbols"/>
              <a:cs typeface="Noto Sans Symbols"/>
            </a:endParaRPr>
          </a:p>
          <a:p>
            <a:pPr marL="342900" lvl="0" indent="-342900">
              <a:lnSpc>
                <a:spcPct val="115000"/>
              </a:lnSpc>
              <a:buFont typeface="Arial" panose="020B0604020202020204" pitchFamily="34" charset="0"/>
              <a:buChar char="✔"/>
              <a:tabLst>
                <a:tab pos="642620" algn="l"/>
              </a:tabLst>
            </a:pPr>
            <a:r>
              <a:rPr lang="fr-FR" dirty="0">
                <a:solidFill>
                  <a:srgbClr val="000000"/>
                </a:solidFill>
                <a:latin typeface="Times New Roman" panose="02020603050405020304" pitchFamily="18" charset="0"/>
                <a:ea typeface="Times New Roman" panose="02020603050405020304" pitchFamily="18" charset="0"/>
                <a:cs typeface="Noto Sans Symbols"/>
              </a:rPr>
              <a:t>Placer et lister la ou les fonctions principales</a:t>
            </a:r>
            <a:endParaRPr lang="fr-FR" sz="1400" dirty="0">
              <a:latin typeface="Noto Sans Symbols"/>
              <a:ea typeface="Noto Sans Symbols"/>
              <a:cs typeface="Noto Sans Symbols"/>
            </a:endParaRPr>
          </a:p>
          <a:p>
            <a:pPr marL="342900" lvl="0" indent="-342900">
              <a:lnSpc>
                <a:spcPct val="115000"/>
              </a:lnSpc>
              <a:spcAft>
                <a:spcPts val="800"/>
              </a:spcAft>
              <a:buFont typeface="Arial" panose="020B0604020202020204" pitchFamily="34" charset="0"/>
              <a:buChar char="✔"/>
              <a:tabLst>
                <a:tab pos="642620" algn="l"/>
              </a:tabLst>
            </a:pPr>
            <a:r>
              <a:rPr lang="fr-FR" dirty="0">
                <a:solidFill>
                  <a:srgbClr val="000000"/>
                </a:solidFill>
                <a:latin typeface="Times New Roman" panose="02020603050405020304" pitchFamily="18" charset="0"/>
                <a:ea typeface="Times New Roman" panose="02020603050405020304" pitchFamily="18" charset="0"/>
                <a:cs typeface="Noto Sans Symbols"/>
              </a:rPr>
              <a:t>Placer et lister les fonctions contraintes </a:t>
            </a:r>
            <a:endParaRPr lang="fr-FR" sz="1400" dirty="0">
              <a:latin typeface="Noto Sans Symbols"/>
              <a:ea typeface="Noto Sans Symbols"/>
              <a:cs typeface="Noto Sans Symbols"/>
            </a:endParaRPr>
          </a:p>
          <a:p>
            <a:endParaRPr lang="fr-FR" dirty="0" smtClean="0"/>
          </a:p>
          <a:p>
            <a:endParaRPr lang="fr-FR" dirty="0"/>
          </a:p>
        </p:txBody>
      </p:sp>
      <p:sp>
        <p:nvSpPr>
          <p:cNvPr id="6" name="Titre 5"/>
          <p:cNvSpPr>
            <a:spLocks noGrp="1"/>
          </p:cNvSpPr>
          <p:nvPr>
            <p:ph type="title"/>
          </p:nvPr>
        </p:nvSpPr>
        <p:spPr>
          <a:xfrm>
            <a:off x="595884" y="1054815"/>
            <a:ext cx="4101084" cy="979308"/>
          </a:xfrm>
        </p:spPr>
        <p:txBody>
          <a:bodyPr>
            <a:normAutofit fontScale="90000"/>
          </a:bodyPr>
          <a:lstStyle/>
          <a:p>
            <a:r>
              <a:rPr lang="fr-FR" dirty="0" smtClean="0"/>
              <a:t/>
            </a:r>
            <a:br>
              <a:rPr lang="fr-FR" dirty="0" smtClean="0"/>
            </a:br>
            <a:r>
              <a:rPr lang="fr-FR" dirty="0"/>
              <a:t/>
            </a:r>
            <a:br>
              <a:rPr lang="fr-FR" dirty="0"/>
            </a:br>
            <a:r>
              <a:rPr lang="fr-FR" dirty="0"/>
              <a:t/>
            </a:r>
            <a:br>
              <a:rPr lang="fr-FR" dirty="0"/>
            </a:br>
            <a:r>
              <a:rPr lang="fr-FR" dirty="0" smtClean="0"/>
              <a:t/>
            </a:r>
            <a:br>
              <a:rPr lang="fr-FR" dirty="0" smtClean="0"/>
            </a:br>
            <a:r>
              <a:rPr lang="fr-FR" dirty="0"/>
              <a:t/>
            </a:r>
            <a:br>
              <a:rPr lang="fr-FR" dirty="0"/>
            </a:br>
            <a:r>
              <a:rPr lang="fr-FR" dirty="0" smtClean="0"/>
              <a:t/>
            </a:r>
            <a:br>
              <a:rPr lang="fr-FR" dirty="0" smtClean="0"/>
            </a:br>
            <a:r>
              <a:rPr lang="fr-FR" dirty="0"/>
              <a:t/>
            </a:r>
            <a:br>
              <a:rPr lang="fr-FR" dirty="0"/>
            </a:br>
            <a:r>
              <a:rPr lang="fr-FR" dirty="0" smtClean="0"/>
              <a:t>Diagramme pieuvre </a:t>
            </a:r>
            <a:br>
              <a:rPr lang="fr-FR" dirty="0" smtClean="0"/>
            </a:br>
            <a:endParaRPr lang="fr-FR" dirty="0"/>
          </a:p>
        </p:txBody>
      </p:sp>
    </p:spTree>
    <p:extLst>
      <p:ext uri="{BB962C8B-B14F-4D97-AF65-F5344CB8AC3E}">
        <p14:creationId xmlns:p14="http://schemas.microsoft.com/office/powerpoint/2010/main" val="3164334175"/>
      </p:ext>
    </p:extLst>
  </p:cSld>
  <p:clrMapOvr>
    <a:masterClrMapping/>
  </p:clrMapOvr>
</p:sld>
</file>

<file path=ppt/theme/theme1.xml><?xml version="1.0" encoding="utf-8"?>
<a:theme xmlns:a="http://schemas.openxmlformats.org/drawingml/2006/main" name="Thème Offic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43_TF56051434" id="{01ADD60D-5610-4F37-B50B-BCD016EB7696}" vid="{777D2B92-24FF-4737-AB79-5362D5E308B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Présentation moderniste claire</Template>
  <TotalTime>0</TotalTime>
  <Words>3326</Words>
  <Application>Microsoft Office PowerPoint</Application>
  <PresentationFormat>Grand écran</PresentationFormat>
  <Paragraphs>1352</Paragraphs>
  <Slides>54</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54</vt:i4>
      </vt:variant>
    </vt:vector>
  </HeadingPairs>
  <TitlesOfParts>
    <vt:vector size="62" baseType="lpstr">
      <vt:lpstr>Arial</vt:lpstr>
      <vt:lpstr>Calibri</vt:lpstr>
      <vt:lpstr>Corbel</vt:lpstr>
      <vt:lpstr>Noto Sans Symbols</vt:lpstr>
      <vt:lpstr>Rockwell</vt:lpstr>
      <vt:lpstr>Times New Roman</vt:lpstr>
      <vt:lpstr>Wingdings</vt:lpstr>
      <vt:lpstr>Thème Office</vt:lpstr>
      <vt:lpstr>PROJET DRONE</vt:lpstr>
      <vt:lpstr>MEMBRES DU GROUPE</vt:lpstr>
      <vt:lpstr>SOMMAIRE</vt:lpstr>
      <vt:lpstr>INTRODUCTION</vt:lpstr>
      <vt:lpstr>INTEGRATION MME </vt:lpstr>
      <vt:lpstr>DEMONTAGE ET REMONTAGE</vt:lpstr>
      <vt:lpstr>TABLEAU D'analyse fonctionnel</vt:lpstr>
      <vt:lpstr>Diagramme bête a corne </vt:lpstr>
      <vt:lpstr>       Diagramme pieuvre  </vt:lpstr>
      <vt:lpstr>DIAGRAMME FAST </vt:lpstr>
      <vt:lpstr>DIAGRAMME SADT </vt:lpstr>
      <vt:lpstr>Critères à considérer lors de l’optimisation du bras de drone.</vt:lpstr>
      <vt:lpstr>PROPRIETES DES MATERIAUX</vt:lpstr>
      <vt:lpstr>COMPARAISON</vt:lpstr>
      <vt:lpstr>LOGICIEL DE CONCEPTION(SOLIDWORKS) ET IMPRIMANTE 3D</vt:lpstr>
      <vt:lpstr>  GRAPHIQUE POUR LE TEST DU BRAS DE SUBSTITUTION DU DRONE  </vt:lpstr>
      <vt:lpstr>INTEGRATION EEM</vt:lpstr>
      <vt:lpstr>IDENTIFICATION ET CLASSIFICATION DES MATERIAUX</vt:lpstr>
      <vt:lpstr>TEST ET PROPRIETES DES MATERIAUX</vt:lpstr>
      <vt:lpstr>SOURCES ET FORMES DENERGIES DANS LE DRONE </vt:lpstr>
      <vt:lpstr> processus des chaines de conversion d'énergies</vt:lpstr>
      <vt:lpstr>PUISSANCE ET RENDEMENT</vt:lpstr>
      <vt:lpstr>DIAGRAMME DE SANKEY</vt:lpstr>
      <vt:lpstr>GRAPHIQUE DES PIEDS DU DRONE </vt:lpstr>
      <vt:lpstr>LA RESILIENCE   </vt:lpstr>
      <vt:lpstr>La dureté </vt:lpstr>
      <vt:lpstr>Aspects esthétiques </vt:lpstr>
      <vt:lpstr>DURABILITE </vt:lpstr>
      <vt:lpstr>LE PRIX  </vt:lpstr>
      <vt:lpstr>BILAN DES FORCES QUI AGISSENT SUR LE DROEN </vt:lpstr>
      <vt:lpstr>LE POIDS</vt:lpstr>
      <vt:lpstr>LE PORTANCE </vt:lpstr>
      <vt:lpstr>Présentation PowerPoint</vt:lpstr>
      <vt:lpstr>LA poussée </vt:lpstr>
      <vt:lpstr>LA TRAINEE</vt:lpstr>
      <vt:lpstr>PHASE DE VOL DU DRONE </vt:lpstr>
      <vt:lpstr>LE VOL STATIONAIRE</vt:lpstr>
      <vt:lpstr>L’ATTERRISSAGE </vt:lpstr>
      <vt:lpstr>CRITERE DE CHOIX POUR LE BRAS DU DRONE</vt:lpstr>
      <vt:lpstr>TABLEAU DE COMPARAISON </vt:lpstr>
      <vt:lpstr>INTEGRATION MIA</vt:lpstr>
      <vt:lpstr> Fonctions des différents logiciels. </vt:lpstr>
      <vt:lpstr>Description et Fonctionnement de l’application mobile</vt:lpstr>
      <vt:lpstr>CREATION DE L’APPLICATION MOBILE</vt:lpstr>
      <vt:lpstr>Processus d’échange entre le serveur et le programme. </vt:lpstr>
      <vt:lpstr>FOLLOW ME  </vt:lpstr>
      <vt:lpstr>INTEGRATION MHO</vt:lpstr>
      <vt:lpstr>HIERACHY DU GROUPE PROJET </vt:lpstr>
      <vt:lpstr>Les fonctions du management</vt:lpstr>
      <vt:lpstr>Cahier de charge </vt:lpstr>
      <vt:lpstr>ETUDE DE LA FAISABILITE</vt:lpstr>
      <vt:lpstr>Diagramme</vt:lpstr>
      <vt:lpstr>INTEGRATION EEE</vt:lpstr>
      <vt:lpstr>MERCI</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2023-05-15T16:30:23Z</dcterms:created>
  <dcterms:modified xsi:type="dcterms:W3CDTF">2023-05-16T09:21:14Z</dcterms:modified>
</cp:coreProperties>
</file>