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80" r:id="rId5"/>
    <p:sldId id="260" r:id="rId6"/>
    <p:sldId id="262"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5" r:id="rId29"/>
    <p:sldId id="284" r:id="rId30"/>
    <p:sldId id="261" r:id="rId3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76" autoAdjust="0"/>
  </p:normalViewPr>
  <p:slideViewPr>
    <p:cSldViewPr>
      <p:cViewPr varScale="1">
        <p:scale>
          <a:sx n="87" d="100"/>
          <a:sy n="87" d="100"/>
        </p:scale>
        <p:origin x="-1044" y="-84"/>
      </p:cViewPr>
      <p:guideLst>
        <p:guide orient="horz" pos="2160"/>
        <p:guide pos="2880"/>
      </p:guideLst>
    </p:cSldViewPr>
  </p:slideViewPr>
  <p:outlineViewPr>
    <p:cViewPr>
      <p:scale>
        <a:sx n="33" d="100"/>
        <a:sy n="33" d="100"/>
      </p:scale>
      <p:origin x="30" y="78066"/>
    </p:cViewPr>
  </p:outlineViewPr>
  <p:notesTextViewPr>
    <p:cViewPr>
      <p:scale>
        <a:sx n="1" d="1"/>
        <a:sy n="1" d="1"/>
      </p:scale>
      <p:origin x="0" y="0"/>
    </p:cViewPr>
  </p:notesTextViewPr>
  <p:notesViewPr>
    <p:cSldViewPr>
      <p:cViewPr varScale="1">
        <p:scale>
          <a:sx n="70" d="100"/>
          <a:sy n="70" d="100"/>
        </p:scale>
        <p:origin x="-276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DCFA15-E20C-4A4A-A980-3932A34E90B9}" type="datetimeFigureOut">
              <a:rPr lang="pt-BR" smtClean="0"/>
              <a:t>08/12/2013</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B9A657-F3AB-4C48-BDD6-3DB6D6D66FE9}" type="slidenum">
              <a:rPr lang="pt-BR" smtClean="0"/>
              <a:t>‹#›</a:t>
            </a:fld>
            <a:endParaRPr lang="pt-BR"/>
          </a:p>
        </p:txBody>
      </p:sp>
    </p:spTree>
    <p:extLst>
      <p:ext uri="{BB962C8B-B14F-4D97-AF65-F5344CB8AC3E}">
        <p14:creationId xmlns:p14="http://schemas.microsoft.com/office/powerpoint/2010/main" val="4069879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B5C608-F995-4588-9542-C82A7A5EEC08}" type="datetimeFigureOut">
              <a:rPr lang="pt-BR" smtClean="0"/>
              <a:t>08/12/2013</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A6B893-9000-49B2-8C88-B8D6DFBD6444}" type="slidenum">
              <a:rPr lang="pt-BR" smtClean="0"/>
              <a:t>‹#›</a:t>
            </a:fld>
            <a:endParaRPr lang="pt-BR"/>
          </a:p>
        </p:txBody>
      </p:sp>
    </p:spTree>
    <p:extLst>
      <p:ext uri="{BB962C8B-B14F-4D97-AF65-F5344CB8AC3E}">
        <p14:creationId xmlns:p14="http://schemas.microsoft.com/office/powerpoint/2010/main" val="292443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47A6B893-9000-49B2-8C88-B8D6DFBD6444}" type="slidenum">
              <a:rPr lang="pt-BR" smtClean="0"/>
              <a:t>12</a:t>
            </a:fld>
            <a:endParaRPr lang="pt-BR"/>
          </a:p>
        </p:txBody>
      </p:sp>
    </p:spTree>
    <p:extLst>
      <p:ext uri="{BB962C8B-B14F-4D97-AF65-F5344CB8AC3E}">
        <p14:creationId xmlns:p14="http://schemas.microsoft.com/office/powerpoint/2010/main" val="270817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8E6573F9-E6E8-49AD-91E1-A7637DC1D710}" type="datetimeFigureOut">
              <a:rPr lang="pt-BR" smtClean="0"/>
              <a:t>08/12/2013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7CC02-E058-4FB0-9BBE-1E9E683067B1}" type="slidenum">
              <a:rPr lang="pt-BR" smtClean="0"/>
              <a:t>‹#›</a:t>
            </a:fld>
            <a:endParaRPr lang="pt-BR"/>
          </a:p>
        </p:txBody>
      </p:sp>
    </p:spTree>
    <p:extLst>
      <p:ext uri="{BB962C8B-B14F-4D97-AF65-F5344CB8AC3E}">
        <p14:creationId xmlns:p14="http://schemas.microsoft.com/office/powerpoint/2010/main" val="401431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8E6573F9-E6E8-49AD-91E1-A7637DC1D710}" type="datetimeFigureOut">
              <a:rPr lang="pt-BR" smtClean="0"/>
              <a:t>08/12/2013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7CC02-E058-4FB0-9BBE-1E9E683067B1}" type="slidenum">
              <a:rPr lang="pt-BR" smtClean="0"/>
              <a:t>‹#›</a:t>
            </a:fld>
            <a:endParaRPr lang="pt-BR"/>
          </a:p>
        </p:txBody>
      </p:sp>
    </p:spTree>
    <p:extLst>
      <p:ext uri="{BB962C8B-B14F-4D97-AF65-F5344CB8AC3E}">
        <p14:creationId xmlns:p14="http://schemas.microsoft.com/office/powerpoint/2010/main" val="3654966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8E6573F9-E6E8-49AD-91E1-A7637DC1D710}" type="datetimeFigureOut">
              <a:rPr lang="pt-BR" smtClean="0"/>
              <a:t>08/12/2013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7CC02-E058-4FB0-9BBE-1E9E683067B1}" type="slidenum">
              <a:rPr lang="pt-BR" smtClean="0"/>
              <a:t>‹#›</a:t>
            </a:fld>
            <a:endParaRPr lang="pt-BR"/>
          </a:p>
        </p:txBody>
      </p:sp>
    </p:spTree>
    <p:extLst>
      <p:ext uri="{BB962C8B-B14F-4D97-AF65-F5344CB8AC3E}">
        <p14:creationId xmlns:p14="http://schemas.microsoft.com/office/powerpoint/2010/main" val="112683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8E6573F9-E6E8-49AD-91E1-A7637DC1D710}" type="datetimeFigureOut">
              <a:rPr lang="pt-BR" smtClean="0"/>
              <a:t>08/12/2013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7CC02-E058-4FB0-9BBE-1E9E683067B1}" type="slidenum">
              <a:rPr lang="pt-BR" smtClean="0"/>
              <a:t>‹#›</a:t>
            </a:fld>
            <a:endParaRPr lang="pt-BR"/>
          </a:p>
        </p:txBody>
      </p:sp>
    </p:spTree>
    <p:extLst>
      <p:ext uri="{BB962C8B-B14F-4D97-AF65-F5344CB8AC3E}">
        <p14:creationId xmlns:p14="http://schemas.microsoft.com/office/powerpoint/2010/main" val="407438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573F9-E6E8-49AD-91E1-A7637DC1D710}" type="datetimeFigureOut">
              <a:rPr lang="pt-BR" smtClean="0"/>
              <a:t>08/12/2013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7CC02-E058-4FB0-9BBE-1E9E683067B1}" type="slidenum">
              <a:rPr lang="pt-BR" smtClean="0"/>
              <a:t>‹#›</a:t>
            </a:fld>
            <a:endParaRPr lang="pt-BR"/>
          </a:p>
        </p:txBody>
      </p:sp>
    </p:spTree>
    <p:extLst>
      <p:ext uri="{BB962C8B-B14F-4D97-AF65-F5344CB8AC3E}">
        <p14:creationId xmlns:p14="http://schemas.microsoft.com/office/powerpoint/2010/main" val="106083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8E6573F9-E6E8-49AD-91E1-A7637DC1D710}" type="datetimeFigureOut">
              <a:rPr lang="pt-BR" smtClean="0"/>
              <a:t>08/12/2013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47CC02-E058-4FB0-9BBE-1E9E683067B1}" type="slidenum">
              <a:rPr lang="pt-BR" smtClean="0"/>
              <a:t>‹#›</a:t>
            </a:fld>
            <a:endParaRPr lang="pt-BR"/>
          </a:p>
        </p:txBody>
      </p:sp>
    </p:spTree>
    <p:extLst>
      <p:ext uri="{BB962C8B-B14F-4D97-AF65-F5344CB8AC3E}">
        <p14:creationId xmlns:p14="http://schemas.microsoft.com/office/powerpoint/2010/main" val="420625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8E6573F9-E6E8-49AD-91E1-A7637DC1D710}" type="datetimeFigureOut">
              <a:rPr lang="pt-BR" smtClean="0"/>
              <a:t>08/12/2013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947CC02-E058-4FB0-9BBE-1E9E683067B1}" type="slidenum">
              <a:rPr lang="pt-BR" smtClean="0"/>
              <a:t>‹#›</a:t>
            </a:fld>
            <a:endParaRPr lang="pt-BR"/>
          </a:p>
        </p:txBody>
      </p:sp>
    </p:spTree>
    <p:extLst>
      <p:ext uri="{BB962C8B-B14F-4D97-AF65-F5344CB8AC3E}">
        <p14:creationId xmlns:p14="http://schemas.microsoft.com/office/powerpoint/2010/main" val="272038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8E6573F9-E6E8-49AD-91E1-A7637DC1D710}" type="datetimeFigureOut">
              <a:rPr lang="pt-BR" smtClean="0"/>
              <a:t>08/12/2013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947CC02-E058-4FB0-9BBE-1E9E683067B1}" type="slidenum">
              <a:rPr lang="pt-BR" smtClean="0"/>
              <a:t>‹#›</a:t>
            </a:fld>
            <a:endParaRPr lang="pt-BR"/>
          </a:p>
        </p:txBody>
      </p:sp>
    </p:spTree>
    <p:extLst>
      <p:ext uri="{BB962C8B-B14F-4D97-AF65-F5344CB8AC3E}">
        <p14:creationId xmlns:p14="http://schemas.microsoft.com/office/powerpoint/2010/main" val="191211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573F9-E6E8-49AD-91E1-A7637DC1D710}" type="datetimeFigureOut">
              <a:rPr lang="pt-BR" smtClean="0"/>
              <a:t>08/12/2013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947CC02-E058-4FB0-9BBE-1E9E683067B1}" type="slidenum">
              <a:rPr lang="pt-BR" smtClean="0"/>
              <a:t>‹#›</a:t>
            </a:fld>
            <a:endParaRPr lang="pt-BR"/>
          </a:p>
        </p:txBody>
      </p:sp>
    </p:spTree>
    <p:extLst>
      <p:ext uri="{BB962C8B-B14F-4D97-AF65-F5344CB8AC3E}">
        <p14:creationId xmlns:p14="http://schemas.microsoft.com/office/powerpoint/2010/main" val="65256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573F9-E6E8-49AD-91E1-A7637DC1D710}" type="datetimeFigureOut">
              <a:rPr lang="pt-BR" smtClean="0"/>
              <a:t>08/12/2013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47CC02-E058-4FB0-9BBE-1E9E683067B1}" type="slidenum">
              <a:rPr lang="pt-BR" smtClean="0"/>
              <a:t>‹#›</a:t>
            </a:fld>
            <a:endParaRPr lang="pt-BR"/>
          </a:p>
        </p:txBody>
      </p:sp>
    </p:spTree>
    <p:extLst>
      <p:ext uri="{BB962C8B-B14F-4D97-AF65-F5344CB8AC3E}">
        <p14:creationId xmlns:p14="http://schemas.microsoft.com/office/powerpoint/2010/main" val="158850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573F9-E6E8-49AD-91E1-A7637DC1D710}" type="datetimeFigureOut">
              <a:rPr lang="pt-BR" smtClean="0"/>
              <a:t>08/12/2013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47CC02-E058-4FB0-9BBE-1E9E683067B1}" type="slidenum">
              <a:rPr lang="pt-BR" smtClean="0"/>
              <a:t>‹#›</a:t>
            </a:fld>
            <a:endParaRPr lang="pt-BR"/>
          </a:p>
        </p:txBody>
      </p:sp>
    </p:spTree>
    <p:extLst>
      <p:ext uri="{BB962C8B-B14F-4D97-AF65-F5344CB8AC3E}">
        <p14:creationId xmlns:p14="http://schemas.microsoft.com/office/powerpoint/2010/main" val="11422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573F9-E6E8-49AD-91E1-A7637DC1D710}" type="datetimeFigureOut">
              <a:rPr lang="pt-BR" smtClean="0"/>
              <a:t>08/12/2013</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7CC02-E058-4FB0-9BBE-1E9E683067B1}" type="slidenum">
              <a:rPr lang="pt-BR" smtClean="0"/>
              <a:t>‹#›</a:t>
            </a:fld>
            <a:endParaRPr lang="pt-BR"/>
          </a:p>
        </p:txBody>
      </p:sp>
    </p:spTree>
    <p:extLst>
      <p:ext uri="{BB962C8B-B14F-4D97-AF65-F5344CB8AC3E}">
        <p14:creationId xmlns:p14="http://schemas.microsoft.com/office/powerpoint/2010/main" val="3089804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git.yoctoproject.org/git/meta-raspberrypi" TargetMode="External"/><Relationship Id="rId2" Type="http://schemas.openxmlformats.org/officeDocument/2006/relationships/hyperlink" Target="https://github.com/djwillis/meta-raspberrypi"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yoctoproject.org/docs/current/yocto-project-qs/yocto-project-qs.html" TargetMode="External"/><Relationship Id="rId2" Type="http://schemas.openxmlformats.org/officeDocument/2006/relationships/hyperlink" Target="http://en.wikipedia.org/wiki/Raspberry_Pi" TargetMode="External"/><Relationship Id="rId1" Type="http://schemas.openxmlformats.org/officeDocument/2006/relationships/slideLayout" Target="../slideLayouts/slideLayout2.xml"/><Relationship Id="rId6" Type="http://schemas.openxmlformats.org/officeDocument/2006/relationships/hyperlink" Target="https://wiki.yoctoproject.org/wiki/FAQ#How_can_I_add_a_package_to_my_project.3F" TargetMode="External"/><Relationship Id="rId5" Type="http://schemas.openxmlformats.org/officeDocument/2006/relationships/hyperlink" Target="https://github.com/djwillis/meta-raspberrypi" TargetMode="External"/><Relationship Id="rId4" Type="http://schemas.openxmlformats.org/officeDocument/2006/relationships/hyperlink" Target="http://www.pimpmypi.com/blog/blogPost.php?blogPostID=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Final Project – Linux build for Raspberry Pi based on Yocto</a:t>
            </a:r>
            <a:endParaRPr lang="pt-BR" dirty="0"/>
          </a:p>
        </p:txBody>
      </p:sp>
      <p:sp>
        <p:nvSpPr>
          <p:cNvPr id="3" name="Subtitle 2"/>
          <p:cNvSpPr>
            <a:spLocks noGrp="1"/>
          </p:cNvSpPr>
          <p:nvPr>
            <p:ph type="subTitle" idx="1"/>
          </p:nvPr>
        </p:nvSpPr>
        <p:spPr/>
        <p:txBody>
          <a:bodyPr/>
          <a:lstStyle/>
          <a:p>
            <a:r>
              <a:rPr lang="pt-BR" dirty="0" smtClean="0"/>
              <a:t>For EECS_X497.10/LEC/1(FALL 2013,UNEX,00103)</a:t>
            </a:r>
          </a:p>
          <a:p>
            <a:r>
              <a:rPr lang="pt-BR" dirty="0" smtClean="0"/>
              <a:t>By Karl Stiller</a:t>
            </a:r>
            <a:endParaRPr lang="pt-BR" dirty="0"/>
          </a:p>
        </p:txBody>
      </p:sp>
    </p:spTree>
    <p:extLst>
      <p:ext uri="{BB962C8B-B14F-4D97-AF65-F5344CB8AC3E}">
        <p14:creationId xmlns:p14="http://schemas.microsoft.com/office/powerpoint/2010/main" val="3288399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1</a:t>
            </a:r>
            <a:endParaRPr lang="pt-BR" dirty="0"/>
          </a:p>
        </p:txBody>
      </p:sp>
      <p:sp>
        <p:nvSpPr>
          <p:cNvPr id="3" name="Content Placeholder 2"/>
          <p:cNvSpPr>
            <a:spLocks noGrp="1"/>
          </p:cNvSpPr>
          <p:nvPr>
            <p:ph idx="1"/>
          </p:nvPr>
        </p:nvSpPr>
        <p:spPr/>
        <p:txBody>
          <a:bodyPr>
            <a:normAutofit/>
          </a:bodyPr>
          <a:lstStyle/>
          <a:p>
            <a:r>
              <a:rPr lang="pt-BR" dirty="0" smtClean="0"/>
              <a:t>Then download the Raspberry Pi Layer (do this in the yoctoProject folder created earlier)</a:t>
            </a:r>
          </a:p>
          <a:p>
            <a:pPr marL="0" indent="0">
              <a:buNone/>
            </a:pPr>
            <a:r>
              <a:rPr lang="pt-BR" sz="1400" dirty="0" smtClean="0">
                <a:latin typeface="Courier New" pitchFamily="49" charset="0"/>
                <a:cs typeface="Courier New" pitchFamily="49" charset="0"/>
              </a:rPr>
              <a:t>$ git clone https://github.com/djwillis/meta-raspberrypi.git </a:t>
            </a:r>
          </a:p>
          <a:p>
            <a:pPr marL="0" indent="0">
              <a:buNone/>
            </a:pPr>
            <a:r>
              <a:rPr lang="pt-BR" sz="1400" dirty="0" smtClean="0">
                <a:latin typeface="Courier New" pitchFamily="49" charset="0"/>
                <a:cs typeface="Courier New" pitchFamily="49" charset="0"/>
              </a:rPr>
              <a:t>Cloning into 'meta-raspberrypi'...</a:t>
            </a:r>
          </a:p>
          <a:p>
            <a:pPr marL="0" indent="0">
              <a:buNone/>
            </a:pPr>
            <a:r>
              <a:rPr lang="pt-BR" sz="1400" dirty="0" smtClean="0">
                <a:latin typeface="Courier New" pitchFamily="49" charset="0"/>
                <a:cs typeface="Courier New" pitchFamily="49" charset="0"/>
              </a:rPr>
              <a:t>remote: Counting objects: 1059, done.</a:t>
            </a:r>
          </a:p>
          <a:p>
            <a:pPr marL="0" indent="0">
              <a:buNone/>
            </a:pPr>
            <a:r>
              <a:rPr lang="pt-BR" sz="1400" dirty="0" smtClean="0">
                <a:latin typeface="Courier New" pitchFamily="49" charset="0"/>
                <a:cs typeface="Courier New" pitchFamily="49" charset="0"/>
              </a:rPr>
              <a:t>remote: Compressing objects: 100% (679/679), done.</a:t>
            </a:r>
          </a:p>
          <a:p>
            <a:pPr marL="0" indent="0">
              <a:buNone/>
            </a:pPr>
            <a:r>
              <a:rPr lang="pt-BR" sz="1400" dirty="0" smtClean="0">
                <a:latin typeface="Courier New" pitchFamily="49" charset="0"/>
                <a:cs typeface="Courier New" pitchFamily="49" charset="0"/>
              </a:rPr>
              <a:t>remote: Total 1059 (delta 380), reused 893 (delta 284)</a:t>
            </a:r>
          </a:p>
          <a:p>
            <a:pPr marL="0" indent="0">
              <a:buNone/>
            </a:pPr>
            <a:r>
              <a:rPr lang="pt-BR" sz="1400" dirty="0" smtClean="0">
                <a:latin typeface="Courier New" pitchFamily="49" charset="0"/>
                <a:cs typeface="Courier New" pitchFamily="49" charset="0"/>
              </a:rPr>
              <a:t>Receiving objects: 100% (1059/1059), 229.71 KiB | 39 KiB/s, done.</a:t>
            </a:r>
          </a:p>
          <a:p>
            <a:pPr marL="0" indent="0">
              <a:buNone/>
            </a:pPr>
            <a:r>
              <a:rPr lang="pt-BR" sz="1400" dirty="0" smtClean="0">
                <a:latin typeface="Courier New" pitchFamily="49" charset="0"/>
                <a:cs typeface="Courier New" pitchFamily="49" charset="0"/>
              </a:rPr>
              <a:t>Resolving deltas: 100% (380/380), done.</a:t>
            </a:r>
          </a:p>
          <a:p>
            <a:r>
              <a:rPr lang="pt-BR" dirty="0"/>
              <a:t>Checkout the known working version</a:t>
            </a:r>
          </a:p>
          <a:p>
            <a:pPr marL="0" indent="0">
              <a:buNone/>
            </a:pPr>
            <a:r>
              <a:rPr lang="pt-BR" sz="1400" dirty="0" smtClean="0">
                <a:latin typeface="Courier New" pitchFamily="49" charset="0"/>
                <a:cs typeface="Courier New" pitchFamily="49" charset="0"/>
              </a:rPr>
              <a:t>$ cd meta-raspberrypi</a:t>
            </a:r>
          </a:p>
          <a:p>
            <a:pPr marL="0" indent="0">
              <a:buNone/>
            </a:pPr>
            <a:r>
              <a:rPr lang="pt-BR" sz="1400" dirty="0" smtClean="0">
                <a:latin typeface="Courier New" pitchFamily="49" charset="0"/>
                <a:cs typeface="Courier New" pitchFamily="49" charset="0"/>
              </a:rPr>
              <a:t>$ git checkout 305c5259e24eaa9fb285ca983dc4f9454743fa0c</a:t>
            </a:r>
            <a:endParaRPr lang="pt-BR" sz="1400" dirty="0">
              <a:latin typeface="Courier New" pitchFamily="49" charset="0"/>
              <a:cs typeface="Courier New" pitchFamily="49" charset="0"/>
            </a:endParaRPr>
          </a:p>
        </p:txBody>
      </p:sp>
    </p:spTree>
    <p:extLst>
      <p:ext uri="{BB962C8B-B14F-4D97-AF65-F5344CB8AC3E}">
        <p14:creationId xmlns:p14="http://schemas.microsoft.com/office/powerpoint/2010/main" val="2776682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1.</a:t>
            </a:r>
            <a:endParaRPr lang="pt-BR" dirty="0"/>
          </a:p>
        </p:txBody>
      </p:sp>
      <p:sp>
        <p:nvSpPr>
          <p:cNvPr id="3" name="Content Placeholder 2"/>
          <p:cNvSpPr>
            <a:spLocks noGrp="1"/>
          </p:cNvSpPr>
          <p:nvPr>
            <p:ph idx="1"/>
          </p:nvPr>
        </p:nvSpPr>
        <p:spPr/>
        <p:txBody>
          <a:bodyPr/>
          <a:lstStyle/>
          <a:p>
            <a:r>
              <a:rPr lang="pt-BR" dirty="0" smtClean="0"/>
              <a:t>Returning to the yoctoProject folder, I setup the build variables using</a:t>
            </a:r>
          </a:p>
          <a:p>
            <a:pPr marL="0" indent="0">
              <a:buNone/>
            </a:pPr>
            <a:r>
              <a:rPr lang="pt-BR" sz="1400" dirty="0" smtClean="0">
                <a:latin typeface="Courier New" pitchFamily="49" charset="0"/>
                <a:cs typeface="Courier New" pitchFamily="49" charset="0"/>
              </a:rPr>
              <a:t>$ source oe-init-build-env raspberryPiBuild/</a:t>
            </a:r>
          </a:p>
          <a:p>
            <a:r>
              <a:rPr lang="pt-BR" dirty="0" smtClean="0"/>
              <a:t>This creates a new folder with default scripts which will need to be edited in order to create a raspberry pi image.</a:t>
            </a:r>
          </a:p>
        </p:txBody>
      </p:sp>
    </p:spTree>
    <p:extLst>
      <p:ext uri="{BB962C8B-B14F-4D97-AF65-F5344CB8AC3E}">
        <p14:creationId xmlns:p14="http://schemas.microsoft.com/office/powerpoint/2010/main" val="2310493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1</a:t>
            </a:r>
            <a:endParaRPr lang="pt-BR" dirty="0"/>
          </a:p>
        </p:txBody>
      </p:sp>
      <p:sp>
        <p:nvSpPr>
          <p:cNvPr id="3" name="Content Placeholder 2"/>
          <p:cNvSpPr>
            <a:spLocks noGrp="1"/>
          </p:cNvSpPr>
          <p:nvPr>
            <p:ph idx="1"/>
          </p:nvPr>
        </p:nvSpPr>
        <p:spPr/>
        <p:txBody>
          <a:bodyPr>
            <a:normAutofit fontScale="85000" lnSpcReduction="20000"/>
          </a:bodyPr>
          <a:lstStyle/>
          <a:p>
            <a:r>
              <a:rPr lang="pt-BR" dirty="0" smtClean="0"/>
              <a:t>I changed or included the following lines in the local configuration file conf/local.conf (I am using a netbook as my host so the parallel build is limited):</a:t>
            </a:r>
          </a:p>
          <a:p>
            <a:pPr marL="0" indent="0">
              <a:buNone/>
            </a:pPr>
            <a:r>
              <a:rPr lang="pt-BR" sz="1600" dirty="0" smtClean="0">
                <a:latin typeface="Courier New" pitchFamily="49" charset="0"/>
                <a:cs typeface="Courier New" pitchFamily="49" charset="0"/>
              </a:rPr>
              <a:t>BB_NUMBER_THREADS = “2“</a:t>
            </a:r>
          </a:p>
          <a:p>
            <a:pPr marL="0" indent="0">
              <a:buNone/>
            </a:pPr>
            <a:r>
              <a:rPr lang="pt-BR" sz="1600" dirty="0">
                <a:latin typeface="Courier New" pitchFamily="49" charset="0"/>
                <a:cs typeface="Courier New" pitchFamily="49" charset="0"/>
              </a:rPr>
              <a:t>PARALLEL_MAKE = "-j 2</a:t>
            </a:r>
            <a:r>
              <a:rPr lang="pt-BR" sz="1600" dirty="0" smtClean="0">
                <a:latin typeface="Courier New" pitchFamily="49" charset="0"/>
                <a:cs typeface="Courier New" pitchFamily="49" charset="0"/>
              </a:rPr>
              <a:t>“</a:t>
            </a:r>
          </a:p>
          <a:p>
            <a:pPr marL="0" indent="0">
              <a:buNone/>
            </a:pPr>
            <a:r>
              <a:rPr lang="pt-BR" sz="1600" dirty="0">
                <a:latin typeface="Courier New" pitchFamily="49" charset="0"/>
                <a:cs typeface="Courier New" pitchFamily="49" charset="0"/>
              </a:rPr>
              <a:t>MACHINE ?= "</a:t>
            </a:r>
            <a:r>
              <a:rPr lang="pt-BR" sz="1600" dirty="0" smtClean="0">
                <a:latin typeface="Courier New" pitchFamily="49" charset="0"/>
                <a:cs typeface="Courier New" pitchFamily="49" charset="0"/>
              </a:rPr>
              <a:t>raspberrypi“</a:t>
            </a:r>
          </a:p>
          <a:p>
            <a:pPr marL="0" indent="0">
              <a:buNone/>
            </a:pPr>
            <a:r>
              <a:rPr lang="pt-BR" sz="1600" dirty="0">
                <a:latin typeface="Courier New" pitchFamily="49" charset="0"/>
                <a:cs typeface="Courier New" pitchFamily="49" charset="0"/>
              </a:rPr>
              <a:t>BBMASK = "</a:t>
            </a:r>
            <a:r>
              <a:rPr lang="pt-BR" sz="1600" dirty="0" smtClean="0">
                <a:latin typeface="Courier New" pitchFamily="49" charset="0"/>
                <a:cs typeface="Courier New" pitchFamily="49" charset="0"/>
              </a:rPr>
              <a:t>meta-raspberrypi/recipes-multimedia/libav|meta-raspberrypi/recipes-core/systemd“</a:t>
            </a:r>
          </a:p>
          <a:p>
            <a:pPr marL="0" indent="0">
              <a:buNone/>
            </a:pPr>
            <a:r>
              <a:rPr lang="pt-BR" sz="1600" dirty="0" smtClean="0">
                <a:latin typeface="Courier New" pitchFamily="49" charset="0"/>
                <a:cs typeface="Courier New" pitchFamily="49" charset="0"/>
              </a:rPr>
              <a:t>PACKAGE_CLASSES ?= "package_deb“</a:t>
            </a:r>
          </a:p>
          <a:p>
            <a:r>
              <a:rPr lang="pt-BR" dirty="0"/>
              <a:t>I </a:t>
            </a:r>
            <a:r>
              <a:rPr lang="pt-BR" dirty="0" smtClean="0"/>
              <a:t>added the raspberrypi layer to the  conf/bblayers.conf file</a:t>
            </a:r>
          </a:p>
          <a:p>
            <a:pPr marL="0" indent="0">
              <a:buNone/>
            </a:pPr>
            <a:r>
              <a:rPr lang="pt-BR" sz="1600" dirty="0" smtClean="0">
                <a:latin typeface="Courier New" pitchFamily="49" charset="0"/>
                <a:cs typeface="Courier New" pitchFamily="49" charset="0"/>
              </a:rPr>
              <a:t>BBLAYERS ?= " \</a:t>
            </a:r>
          </a:p>
          <a:p>
            <a:pPr marL="0" indent="0">
              <a:buNone/>
            </a:pPr>
            <a:r>
              <a:rPr lang="pt-BR" sz="1600" dirty="0" smtClean="0">
                <a:latin typeface="Courier New" pitchFamily="49" charset="0"/>
                <a:cs typeface="Courier New" pitchFamily="49" charset="0"/>
              </a:rPr>
              <a:t>		/mnt/yoctoProject/meta \</a:t>
            </a:r>
          </a:p>
          <a:p>
            <a:pPr marL="0" indent="0">
              <a:buNone/>
            </a:pPr>
            <a:r>
              <a:rPr lang="pt-BR" sz="1600" dirty="0" smtClean="0">
                <a:latin typeface="Courier New" pitchFamily="49" charset="0"/>
                <a:cs typeface="Courier New" pitchFamily="49" charset="0"/>
              </a:rPr>
              <a:t>		/mnt/yoctoProject/meta-yocto \</a:t>
            </a:r>
          </a:p>
          <a:p>
            <a:pPr marL="0" indent="0">
              <a:buNone/>
            </a:pPr>
            <a:r>
              <a:rPr lang="pt-BR" sz="1600" dirty="0" smtClean="0">
                <a:latin typeface="Courier New" pitchFamily="49" charset="0"/>
                <a:cs typeface="Courier New" pitchFamily="49" charset="0"/>
              </a:rPr>
              <a:t>		/mnt/yoctoProject/meta-yocto-bsp \</a:t>
            </a:r>
          </a:p>
          <a:p>
            <a:pPr marL="0" indent="0">
              <a:buNone/>
            </a:pPr>
            <a:r>
              <a:rPr lang="pt-BR" sz="1600" dirty="0" smtClean="0">
                <a:latin typeface="Courier New" pitchFamily="49" charset="0"/>
                <a:cs typeface="Courier New" pitchFamily="49" charset="0"/>
              </a:rPr>
              <a:t>		/mnt/yoctoProject/meta-raspberrypi \</a:t>
            </a:r>
          </a:p>
          <a:p>
            <a:pPr marL="0" indent="0">
              <a:buNone/>
            </a:pPr>
            <a:r>
              <a:rPr lang="pt-BR" sz="1600" dirty="0" smtClean="0">
                <a:latin typeface="Courier New" pitchFamily="49" charset="0"/>
                <a:cs typeface="Courier New" pitchFamily="49" charset="0"/>
              </a:rPr>
              <a:t>		"</a:t>
            </a:r>
            <a:endParaRPr lang="pt-BR" sz="1600" dirty="0">
              <a:latin typeface="Courier New" pitchFamily="49" charset="0"/>
              <a:cs typeface="Courier New" pitchFamily="49" charset="0"/>
            </a:endParaRPr>
          </a:p>
        </p:txBody>
      </p:sp>
    </p:spTree>
    <p:extLst>
      <p:ext uri="{BB962C8B-B14F-4D97-AF65-F5344CB8AC3E}">
        <p14:creationId xmlns:p14="http://schemas.microsoft.com/office/powerpoint/2010/main" val="2931562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1</a:t>
            </a:r>
            <a:endParaRPr lang="pt-BR" dirty="0"/>
          </a:p>
        </p:txBody>
      </p:sp>
      <p:sp>
        <p:nvSpPr>
          <p:cNvPr id="3" name="Content Placeholder 2"/>
          <p:cNvSpPr>
            <a:spLocks noGrp="1"/>
          </p:cNvSpPr>
          <p:nvPr>
            <p:ph idx="1"/>
          </p:nvPr>
        </p:nvSpPr>
        <p:spPr>
          <a:xfrm>
            <a:off x="457200" y="1600200"/>
            <a:ext cx="8229600" cy="4525963"/>
          </a:xfrm>
        </p:spPr>
        <p:txBody>
          <a:bodyPr>
            <a:normAutofit/>
          </a:bodyPr>
          <a:lstStyle/>
          <a:p>
            <a:r>
              <a:rPr lang="pt-BR" dirty="0" smtClean="0"/>
              <a:t>I then ran the build command </a:t>
            </a:r>
          </a:p>
          <a:p>
            <a:pPr marL="0" indent="0">
              <a:buNone/>
            </a:pPr>
            <a:r>
              <a:rPr lang="pt-BR" sz="1400" dirty="0" smtClean="0">
                <a:latin typeface="Courier New" pitchFamily="49" charset="0"/>
                <a:cs typeface="Courier New" pitchFamily="49" charset="0"/>
              </a:rPr>
              <a:t>bitbake rpi-basic-image</a:t>
            </a:r>
          </a:p>
          <a:p>
            <a:r>
              <a:rPr lang="pt-BR" dirty="0" smtClean="0"/>
              <a:t>Then went to bed </a:t>
            </a:r>
            <a:r>
              <a:rPr lang="pt-BR" dirty="0" smtClean="0">
                <a:sym typeface="Wingdings" pitchFamily="2" charset="2"/>
              </a:rPr>
              <a:t>  On a netbook it took many hours to compile and build the image. </a:t>
            </a:r>
          </a:p>
          <a:p>
            <a:r>
              <a:rPr lang="pt-BR" dirty="0" smtClean="0">
                <a:sym typeface="Wingdings" pitchFamily="2" charset="2"/>
              </a:rPr>
              <a:t>After a good night sleep... I copied the image to a SD card using the following command:</a:t>
            </a:r>
          </a:p>
          <a:p>
            <a:pPr marL="0" indent="0">
              <a:buNone/>
            </a:pPr>
            <a:r>
              <a:rPr lang="en-US" sz="1500" dirty="0" smtClean="0">
                <a:latin typeface="Courier New" pitchFamily="49" charset="0"/>
                <a:cs typeface="Courier New" pitchFamily="49" charset="0"/>
                <a:sym typeface="Wingdings" pitchFamily="2" charset="2"/>
              </a:rPr>
              <a:t>$ </a:t>
            </a:r>
            <a:r>
              <a:rPr lang="en-US" sz="1500" dirty="0" err="1" smtClean="0">
                <a:latin typeface="Courier New" pitchFamily="49" charset="0"/>
                <a:cs typeface="Courier New" pitchFamily="49" charset="0"/>
                <a:sym typeface="Wingdings" pitchFamily="2" charset="2"/>
              </a:rPr>
              <a:t>dd</a:t>
            </a:r>
            <a:r>
              <a:rPr lang="en-US" sz="1500" dirty="0" smtClean="0">
                <a:latin typeface="Courier New" pitchFamily="49" charset="0"/>
                <a:cs typeface="Courier New" pitchFamily="49" charset="0"/>
                <a:sym typeface="Wingdings" pitchFamily="2" charset="2"/>
              </a:rPr>
              <a:t> if=</a:t>
            </a:r>
            <a:r>
              <a:rPr lang="en-US" sz="1500" dirty="0" err="1" smtClean="0">
                <a:latin typeface="Courier New" pitchFamily="49" charset="0"/>
                <a:cs typeface="Courier New" pitchFamily="49" charset="0"/>
                <a:sym typeface="Wingdings" pitchFamily="2" charset="2"/>
              </a:rPr>
              <a:t>tmp</a:t>
            </a:r>
            <a:r>
              <a:rPr lang="en-US" sz="1500" dirty="0" smtClean="0">
                <a:latin typeface="Courier New" pitchFamily="49" charset="0"/>
                <a:cs typeface="Courier New" pitchFamily="49" charset="0"/>
                <a:sym typeface="Wingdings" pitchFamily="2" charset="2"/>
              </a:rPr>
              <a:t>/deploy/images/</a:t>
            </a:r>
            <a:r>
              <a:rPr lang="en-US" sz="1500" dirty="0" err="1" smtClean="0">
                <a:latin typeface="Courier New" pitchFamily="49" charset="0"/>
                <a:cs typeface="Courier New" pitchFamily="49" charset="0"/>
                <a:sym typeface="Wingdings" pitchFamily="2" charset="2"/>
              </a:rPr>
              <a:t>raspberrypi</a:t>
            </a:r>
            <a:r>
              <a:rPr lang="en-US" sz="1500" dirty="0" smtClean="0">
                <a:latin typeface="Courier New" pitchFamily="49" charset="0"/>
                <a:cs typeface="Courier New" pitchFamily="49" charset="0"/>
                <a:sym typeface="Wingdings" pitchFamily="2" charset="2"/>
              </a:rPr>
              <a:t>/</a:t>
            </a:r>
            <a:r>
              <a:rPr lang="en-US" sz="1500" dirty="0" err="1" smtClean="0">
                <a:latin typeface="Courier New" pitchFamily="49" charset="0"/>
                <a:cs typeface="Courier New" pitchFamily="49" charset="0"/>
                <a:sym typeface="Wingdings" pitchFamily="2" charset="2"/>
              </a:rPr>
              <a:t>rpi</a:t>
            </a:r>
            <a:r>
              <a:rPr lang="en-US" sz="1500" dirty="0" smtClean="0">
                <a:latin typeface="Courier New" pitchFamily="49" charset="0"/>
                <a:cs typeface="Courier New" pitchFamily="49" charset="0"/>
                <a:sym typeface="Wingdings" pitchFamily="2" charset="2"/>
              </a:rPr>
              <a:t>-basic-image-</a:t>
            </a:r>
            <a:r>
              <a:rPr lang="en-US" sz="1500" dirty="0" err="1" smtClean="0">
                <a:latin typeface="Courier New" pitchFamily="49" charset="0"/>
                <a:cs typeface="Courier New" pitchFamily="49" charset="0"/>
                <a:sym typeface="Wingdings" pitchFamily="2" charset="2"/>
              </a:rPr>
              <a:t>raspberrypi.rpi</a:t>
            </a:r>
            <a:r>
              <a:rPr lang="en-US" sz="1500" dirty="0" smtClean="0">
                <a:latin typeface="Courier New" pitchFamily="49" charset="0"/>
                <a:cs typeface="Courier New" pitchFamily="49" charset="0"/>
                <a:sym typeface="Wingdings" pitchFamily="2" charset="2"/>
              </a:rPr>
              <a:t>-</a:t>
            </a:r>
            <a:r>
              <a:rPr lang="en-US" sz="1500" dirty="0" err="1" smtClean="0">
                <a:latin typeface="Courier New" pitchFamily="49" charset="0"/>
                <a:cs typeface="Courier New" pitchFamily="49" charset="0"/>
                <a:sym typeface="Wingdings" pitchFamily="2" charset="2"/>
              </a:rPr>
              <a:t>sdimg</a:t>
            </a:r>
            <a:r>
              <a:rPr lang="en-US" sz="1500" dirty="0" smtClean="0">
                <a:latin typeface="Courier New" pitchFamily="49" charset="0"/>
                <a:cs typeface="Courier New" pitchFamily="49" charset="0"/>
                <a:sym typeface="Wingdings" pitchFamily="2" charset="2"/>
              </a:rPr>
              <a:t> of=/</a:t>
            </a:r>
            <a:r>
              <a:rPr lang="en-US" sz="1500" dirty="0" err="1" smtClean="0">
                <a:latin typeface="Courier New" pitchFamily="49" charset="0"/>
                <a:cs typeface="Courier New" pitchFamily="49" charset="0"/>
                <a:sym typeface="Wingdings" pitchFamily="2" charset="2"/>
              </a:rPr>
              <a:t>dev</a:t>
            </a:r>
            <a:r>
              <a:rPr lang="en-US" sz="1500" dirty="0" smtClean="0">
                <a:latin typeface="Courier New" pitchFamily="49" charset="0"/>
                <a:cs typeface="Courier New" pitchFamily="49" charset="0"/>
                <a:sym typeface="Wingdings" pitchFamily="2" charset="2"/>
              </a:rPr>
              <a:t>/</a:t>
            </a:r>
            <a:r>
              <a:rPr lang="en-US" sz="1500" dirty="0" err="1" smtClean="0">
                <a:latin typeface="Courier New" pitchFamily="49" charset="0"/>
                <a:cs typeface="Courier New" pitchFamily="49" charset="0"/>
                <a:sym typeface="Wingdings" pitchFamily="2" charset="2"/>
              </a:rPr>
              <a:t>sdb</a:t>
            </a:r>
            <a:endParaRPr lang="en-US" sz="1500" dirty="0" smtClean="0">
              <a:latin typeface="Courier New" pitchFamily="49" charset="0"/>
              <a:cs typeface="Courier New" pitchFamily="49" charset="0"/>
              <a:sym typeface="Wingdings" pitchFamily="2" charset="2"/>
            </a:endParaRPr>
          </a:p>
          <a:p>
            <a:pPr marL="0" indent="0">
              <a:buNone/>
            </a:pPr>
            <a:r>
              <a:rPr lang="en-US" sz="1500" dirty="0" smtClean="0">
                <a:latin typeface="Courier New" pitchFamily="49" charset="0"/>
                <a:cs typeface="Courier New" pitchFamily="49" charset="0"/>
                <a:sym typeface="Wingdings" pitchFamily="2" charset="2"/>
              </a:rPr>
              <a:t>229376+0 records in</a:t>
            </a:r>
          </a:p>
          <a:p>
            <a:pPr marL="0" indent="0">
              <a:buNone/>
            </a:pPr>
            <a:r>
              <a:rPr lang="en-US" sz="1500" dirty="0" smtClean="0">
                <a:latin typeface="Courier New" pitchFamily="49" charset="0"/>
                <a:cs typeface="Courier New" pitchFamily="49" charset="0"/>
                <a:sym typeface="Wingdings" pitchFamily="2" charset="2"/>
              </a:rPr>
              <a:t>229376+0 records out</a:t>
            </a:r>
          </a:p>
          <a:p>
            <a:pPr marL="0" indent="0">
              <a:buNone/>
            </a:pPr>
            <a:r>
              <a:rPr lang="en-US" sz="1500" dirty="0" smtClean="0">
                <a:latin typeface="Courier New" pitchFamily="49" charset="0"/>
                <a:cs typeface="Courier New" pitchFamily="49" charset="0"/>
                <a:sym typeface="Wingdings" pitchFamily="2" charset="2"/>
              </a:rPr>
              <a:t>117440512 bytes (117 MB) copied, 67.9435 s, 1.7 MB/s</a:t>
            </a:r>
            <a:endParaRPr lang="pt-BR" sz="1500" dirty="0" smtClean="0">
              <a:latin typeface="Courier New" pitchFamily="49" charset="0"/>
              <a:cs typeface="Courier New" pitchFamily="49" charset="0"/>
              <a:sym typeface="Wingdings" pitchFamily="2" charset="2"/>
            </a:endParaRPr>
          </a:p>
        </p:txBody>
      </p:sp>
    </p:spTree>
    <p:extLst>
      <p:ext uri="{BB962C8B-B14F-4D97-AF65-F5344CB8AC3E}">
        <p14:creationId xmlns:p14="http://schemas.microsoft.com/office/powerpoint/2010/main" val="3368963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1</a:t>
            </a:r>
            <a:endParaRPr lang="pt-BR" dirty="0"/>
          </a:p>
        </p:txBody>
      </p:sp>
      <p:sp>
        <p:nvSpPr>
          <p:cNvPr id="3" name="Content Placeholder 2"/>
          <p:cNvSpPr>
            <a:spLocks noGrp="1"/>
          </p:cNvSpPr>
          <p:nvPr>
            <p:ph idx="1"/>
          </p:nvPr>
        </p:nvSpPr>
        <p:spPr/>
        <p:txBody>
          <a:bodyPr>
            <a:normAutofit fontScale="62500" lnSpcReduction="20000"/>
          </a:bodyPr>
          <a:lstStyle/>
          <a:p>
            <a:r>
              <a:rPr lang="pt-BR" dirty="0" smtClean="0"/>
              <a:t>Result: Working System.</a:t>
            </a:r>
          </a:p>
          <a:p>
            <a:endParaRPr lang="pt-BR" dirty="0"/>
          </a:p>
          <a:p>
            <a:endParaRPr lang="pt-BR" dirty="0" smtClean="0"/>
          </a:p>
          <a:p>
            <a:pPr marL="0" indent="0">
              <a:buNone/>
            </a:pPr>
            <a:endParaRPr lang="pt-BR" dirty="0" smtClean="0"/>
          </a:p>
          <a:p>
            <a:pPr marL="0" indent="0">
              <a:buNone/>
            </a:pPr>
            <a:endParaRPr lang="pt-BR" dirty="0"/>
          </a:p>
          <a:p>
            <a:r>
              <a:rPr lang="pt-BR" dirty="0" smtClean="0"/>
              <a:t>Some detail:</a:t>
            </a:r>
          </a:p>
          <a:p>
            <a:pPr marL="0" indent="0">
              <a:buNone/>
            </a:pPr>
            <a:r>
              <a:rPr lang="pt-BR" sz="2500" dirty="0" smtClean="0">
                <a:latin typeface="Courier New" pitchFamily="49" charset="0"/>
                <a:cs typeface="Courier New" pitchFamily="49" charset="0"/>
              </a:rPr>
              <a:t>Poky 8.0 (Yocto Project 1.3 Reference Distro) 1.3+snapshot-20131124 tty1</a:t>
            </a:r>
          </a:p>
          <a:p>
            <a:pPr marL="0" indent="0">
              <a:buNone/>
            </a:pPr>
            <a:r>
              <a:rPr lang="pt-BR" sz="2500" dirty="0" smtClean="0">
                <a:latin typeface="Courier New" pitchFamily="49" charset="0"/>
                <a:cs typeface="Courier New" pitchFamily="49" charset="0"/>
              </a:rPr>
              <a:t>root@raspberrypi:~# uname –a</a:t>
            </a:r>
          </a:p>
          <a:p>
            <a:pPr marL="0" indent="0">
              <a:buNone/>
            </a:pPr>
            <a:r>
              <a:rPr lang="pt-BR" sz="2500" dirty="0" smtClean="0">
                <a:latin typeface="Courier New" pitchFamily="49" charset="0"/>
                <a:cs typeface="Courier New" pitchFamily="49" charset="0"/>
              </a:rPr>
              <a:t>Linux raspberrypi 3.2.27 #1 PREEMPT Sun Nov 24 07:36:31 BRST 2013 armv6l GNU/Linux</a:t>
            </a:r>
          </a:p>
          <a:p>
            <a:pPr marL="0" indent="0">
              <a:buNone/>
            </a:pPr>
            <a:r>
              <a:rPr lang="pt-BR" sz="2500" dirty="0" smtClean="0">
                <a:latin typeface="Courier New" pitchFamily="49" charset="0"/>
                <a:cs typeface="Courier New" pitchFamily="49" charset="0"/>
              </a:rPr>
              <a:t>root@raspberrypi:~# cat /proc/version</a:t>
            </a:r>
          </a:p>
          <a:p>
            <a:pPr marL="0" indent="0">
              <a:buNone/>
            </a:pPr>
            <a:r>
              <a:rPr lang="pt-BR" sz="2500" dirty="0" smtClean="0">
                <a:latin typeface="Courier New" pitchFamily="49" charset="0"/>
                <a:cs typeface="Courier New" pitchFamily="49" charset="0"/>
              </a:rPr>
              <a:t>Linux version 3.2.27 (karl@crunchbang) (gcc version 4.7.2 (GCC) ) #1 PREEMPT Sun Nov 24 07:36:31 BRST 2013</a:t>
            </a:r>
          </a:p>
          <a:p>
            <a:pPr marL="0" indent="0">
              <a:buNone/>
            </a:pPr>
            <a:r>
              <a:rPr lang="pt-BR" sz="2500" dirty="0" smtClean="0">
                <a:latin typeface="Courier New" pitchFamily="49" charset="0"/>
                <a:cs typeface="Courier New" pitchFamily="49" charset="0"/>
              </a:rPr>
              <a:t>root@raspberrypi:~# cat /etc/issue</a:t>
            </a:r>
          </a:p>
          <a:p>
            <a:pPr marL="0" indent="0">
              <a:buNone/>
            </a:pPr>
            <a:r>
              <a:rPr lang="pt-BR" sz="2500" dirty="0" smtClean="0">
                <a:latin typeface="Courier New" pitchFamily="49" charset="0"/>
                <a:cs typeface="Courier New" pitchFamily="49" charset="0"/>
              </a:rPr>
              <a:t>Poky 8.0 (Yocto Project 1.3 Reference Distro) 1.3+snapshot20131124 \l</a:t>
            </a:r>
          </a:p>
          <a:p>
            <a:endParaRPr lang="pt-BR"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4896534" cy="924054"/>
          </a:xfrm>
          <a:prstGeom prst="rect">
            <a:avLst/>
          </a:prstGeom>
        </p:spPr>
      </p:pic>
    </p:spTree>
    <p:extLst>
      <p:ext uri="{BB962C8B-B14F-4D97-AF65-F5344CB8AC3E}">
        <p14:creationId xmlns:p14="http://schemas.microsoft.com/office/powerpoint/2010/main" val="3260030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smtClean="0"/>
              <a:t>Problems encountered during Part 1</a:t>
            </a:r>
            <a:endParaRPr lang="pt-BR" dirty="0"/>
          </a:p>
        </p:txBody>
      </p:sp>
      <p:sp>
        <p:nvSpPr>
          <p:cNvPr id="3" name="Content Placeholder 2"/>
          <p:cNvSpPr>
            <a:spLocks noGrp="1"/>
          </p:cNvSpPr>
          <p:nvPr>
            <p:ph idx="1"/>
          </p:nvPr>
        </p:nvSpPr>
        <p:spPr/>
        <p:txBody>
          <a:bodyPr>
            <a:normAutofit fontScale="92500" lnSpcReduction="20000"/>
          </a:bodyPr>
          <a:lstStyle/>
          <a:p>
            <a:r>
              <a:rPr lang="pt-BR" dirty="0" smtClean="0"/>
              <a:t>Linux was allocated a measly 10G worth of space which I thought would have been adequate for the class, though I didnt think of the final project.  Oops.</a:t>
            </a:r>
          </a:p>
          <a:p>
            <a:r>
              <a:rPr lang="pt-BR" dirty="0" smtClean="0"/>
              <a:t>I tried fixing this by mounting a thumb drive to a handly location (such as the tmp folder in the build directory) to extend the availiable space. </a:t>
            </a:r>
            <a:r>
              <a:rPr lang="pt-BR" dirty="0"/>
              <a:t>H</a:t>
            </a:r>
            <a:r>
              <a:rPr lang="pt-BR" dirty="0" smtClean="0"/>
              <a:t>owever this proved to be a real pain to re-setup for each build and I ended up creating </a:t>
            </a:r>
            <a:r>
              <a:rPr lang="pt-BR" dirty="0"/>
              <a:t>a partition </a:t>
            </a:r>
            <a:r>
              <a:rPr lang="pt-BR" dirty="0" smtClean="0"/>
              <a:t>with the recomended size of 32G just for the builds on my hard drive.</a:t>
            </a:r>
            <a:endParaRPr lang="pt-BR" dirty="0"/>
          </a:p>
        </p:txBody>
      </p:sp>
    </p:spTree>
    <p:extLst>
      <p:ext uri="{BB962C8B-B14F-4D97-AF65-F5344CB8AC3E}">
        <p14:creationId xmlns:p14="http://schemas.microsoft.com/office/powerpoint/2010/main" val="2576187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smtClean="0"/>
              <a:t>Problems encountered during Part 1</a:t>
            </a:r>
            <a:endParaRPr lang="pt-BR" dirty="0"/>
          </a:p>
        </p:txBody>
      </p:sp>
      <p:sp>
        <p:nvSpPr>
          <p:cNvPr id="3" name="Content Placeholder 2"/>
          <p:cNvSpPr>
            <a:spLocks noGrp="1"/>
          </p:cNvSpPr>
          <p:nvPr>
            <p:ph idx="1"/>
          </p:nvPr>
        </p:nvSpPr>
        <p:spPr/>
        <p:txBody>
          <a:bodyPr>
            <a:normAutofit/>
          </a:bodyPr>
          <a:lstStyle/>
          <a:p>
            <a:r>
              <a:rPr lang="pt-BR" dirty="0" smtClean="0"/>
              <a:t>I was receiving the following warning during the build, though I ignored it.  It didn’t seem to cause any problems.  This error disappeared in part 2.</a:t>
            </a:r>
          </a:p>
          <a:p>
            <a:pPr marL="0" indent="0">
              <a:buNone/>
            </a:pPr>
            <a:r>
              <a:rPr lang="en-US" sz="2200" dirty="0" smtClean="0">
                <a:latin typeface="Courier New" pitchFamily="49" charset="0"/>
                <a:cs typeface="Courier New" pitchFamily="49" charset="0"/>
              </a:rPr>
              <a:t>WARNING: Host distribution "</a:t>
            </a:r>
            <a:r>
              <a:rPr lang="en-US" sz="2200" dirty="0" err="1" smtClean="0">
                <a:latin typeface="Courier New" pitchFamily="49" charset="0"/>
                <a:cs typeface="Courier New" pitchFamily="49" charset="0"/>
              </a:rPr>
              <a:t>Debian</a:t>
            </a:r>
            <a:r>
              <a:rPr lang="en-US" sz="2200" dirty="0" smtClean="0">
                <a:latin typeface="Courier New" pitchFamily="49" charset="0"/>
                <a:cs typeface="Courier New" pitchFamily="49" charset="0"/>
              </a:rPr>
              <a:t> GNU/Linux 7.2 (wheezy)" has not been validated with this version of the build system; you may possibly experience unexpected failures. It is recommended that you use a tested distribution.</a:t>
            </a:r>
            <a:endParaRPr lang="pt-BR" sz="2200" dirty="0">
              <a:latin typeface="Courier New" pitchFamily="49" charset="0"/>
              <a:cs typeface="Courier New" pitchFamily="49" charset="0"/>
            </a:endParaRPr>
          </a:p>
        </p:txBody>
      </p:sp>
    </p:spTree>
    <p:extLst>
      <p:ext uri="{BB962C8B-B14F-4D97-AF65-F5344CB8AC3E}">
        <p14:creationId xmlns:p14="http://schemas.microsoft.com/office/powerpoint/2010/main" val="3121260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2.</a:t>
            </a:r>
            <a:endParaRPr lang="pt-BR" dirty="0"/>
          </a:p>
        </p:txBody>
      </p:sp>
      <p:sp>
        <p:nvSpPr>
          <p:cNvPr id="3" name="Content Placeholder 2"/>
          <p:cNvSpPr>
            <a:spLocks noGrp="1"/>
          </p:cNvSpPr>
          <p:nvPr>
            <p:ph idx="1"/>
          </p:nvPr>
        </p:nvSpPr>
        <p:spPr/>
        <p:txBody>
          <a:bodyPr/>
          <a:lstStyle/>
          <a:p>
            <a:r>
              <a:rPr lang="pt-BR" dirty="0" smtClean="0"/>
              <a:t>Build the bleeding edge version...</a:t>
            </a:r>
          </a:p>
          <a:p>
            <a:r>
              <a:rPr lang="pt-BR" dirty="0" smtClean="0"/>
              <a:t>I ran the following command to get back to the bleeding edge:</a:t>
            </a:r>
          </a:p>
          <a:p>
            <a:pPr marL="0" indent="0">
              <a:buNone/>
            </a:pPr>
            <a:r>
              <a:rPr lang="en-US" sz="1400" dirty="0" err="1" smtClean="0">
                <a:latin typeface="Courier New" pitchFamily="49" charset="0"/>
                <a:cs typeface="Courier New" pitchFamily="49" charset="0"/>
              </a:rPr>
              <a:t>karl@crunchbang</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mnt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yoctoProject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git</a:t>
            </a:r>
            <a:r>
              <a:rPr lang="en-US" sz="1400" dirty="0" smtClean="0">
                <a:latin typeface="Courier New" pitchFamily="49" charset="0"/>
                <a:cs typeface="Courier New" pitchFamily="49" charset="0"/>
              </a:rPr>
              <a:t> checkout master</a:t>
            </a:r>
          </a:p>
          <a:p>
            <a:pPr marL="0" indent="0">
              <a:buNone/>
            </a:pPr>
            <a:r>
              <a:rPr lang="en-US" sz="1400" dirty="0" smtClean="0">
                <a:latin typeface="Courier New" pitchFamily="49" charset="0"/>
                <a:cs typeface="Courier New" pitchFamily="49" charset="0"/>
              </a:rPr>
              <a:t>Previous HEAD position was 4a36a32... </a:t>
            </a:r>
            <a:r>
              <a:rPr lang="en-US" sz="1400" dirty="0" err="1" smtClean="0">
                <a:latin typeface="Courier New" pitchFamily="49" charset="0"/>
                <a:cs typeface="Courier New" pitchFamily="49" charset="0"/>
              </a:rPr>
              <a:t>libpng</a:t>
            </a:r>
            <a:r>
              <a:rPr lang="en-US" sz="1400" dirty="0" smtClean="0">
                <a:latin typeface="Courier New" pitchFamily="49" charset="0"/>
                <a:cs typeface="Courier New" pitchFamily="49" charset="0"/>
              </a:rPr>
              <a:t>: fix packaging</a:t>
            </a:r>
          </a:p>
          <a:p>
            <a:pPr marL="0" indent="0">
              <a:buNone/>
            </a:pPr>
            <a:r>
              <a:rPr lang="en-US" sz="1400" dirty="0" smtClean="0">
                <a:latin typeface="Courier New" pitchFamily="49" charset="0"/>
                <a:cs typeface="Courier New" pitchFamily="49" charset="0"/>
              </a:rPr>
              <a:t>Switched to branch 'master‘</a:t>
            </a:r>
          </a:p>
          <a:p>
            <a:pPr marL="0" indent="0">
              <a:buNone/>
            </a:pPr>
            <a:r>
              <a:rPr lang="en-US" sz="1400" dirty="0" err="1" smtClean="0">
                <a:latin typeface="Courier New" pitchFamily="49" charset="0"/>
                <a:cs typeface="Courier New" pitchFamily="49" charset="0"/>
              </a:rPr>
              <a:t>karl@crunchbang</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mnt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yoctoProject</a:t>
            </a:r>
            <a:r>
              <a:rPr lang="en-US" sz="1400" dirty="0" smtClean="0">
                <a:latin typeface="Courier New" pitchFamily="49" charset="0"/>
                <a:cs typeface="Courier New" pitchFamily="49" charset="0"/>
              </a:rPr>
              <a:t>$ cd meta-</a:t>
            </a:r>
            <a:r>
              <a:rPr lang="en-US" sz="1400" dirty="0" err="1" smtClean="0">
                <a:latin typeface="Courier New" pitchFamily="49" charset="0"/>
                <a:cs typeface="Courier New" pitchFamily="49" charset="0"/>
              </a:rPr>
              <a:t>raspberrypi</a:t>
            </a:r>
            <a:r>
              <a:rPr lang="en-US" sz="1400" dirty="0" smtClean="0">
                <a:latin typeface="Courier New" pitchFamily="49" charset="0"/>
                <a:cs typeface="Courier New" pitchFamily="49" charset="0"/>
              </a:rPr>
              <a:t>/</a:t>
            </a:r>
          </a:p>
          <a:p>
            <a:pPr marL="0" indent="0">
              <a:buNone/>
            </a:pPr>
            <a:r>
              <a:rPr lang="en-US" sz="1400" dirty="0" err="1" smtClean="0">
                <a:latin typeface="Courier New" pitchFamily="49" charset="0"/>
                <a:cs typeface="Courier New" pitchFamily="49" charset="0"/>
              </a:rPr>
              <a:t>karl@crunchbang</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mnt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yoctoProject</a:t>
            </a:r>
            <a:r>
              <a:rPr lang="en-US" sz="1400" dirty="0" smtClean="0">
                <a:latin typeface="Courier New" pitchFamily="49" charset="0"/>
                <a:cs typeface="Courier New" pitchFamily="49" charset="0"/>
              </a:rPr>
              <a:t>/meta-</a:t>
            </a:r>
            <a:r>
              <a:rPr lang="en-US" sz="1400" dirty="0" err="1" smtClean="0">
                <a:latin typeface="Courier New" pitchFamily="49" charset="0"/>
                <a:cs typeface="Courier New" pitchFamily="49" charset="0"/>
              </a:rPr>
              <a:t>raspberrypi</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git</a:t>
            </a:r>
            <a:r>
              <a:rPr lang="en-US" sz="1400" dirty="0" smtClean="0">
                <a:latin typeface="Courier New" pitchFamily="49" charset="0"/>
                <a:cs typeface="Courier New" pitchFamily="49" charset="0"/>
              </a:rPr>
              <a:t> checkout master</a:t>
            </a:r>
          </a:p>
          <a:p>
            <a:pPr marL="0" indent="0">
              <a:buNone/>
            </a:pPr>
            <a:r>
              <a:rPr lang="en-US" sz="1400" dirty="0" smtClean="0">
                <a:latin typeface="Courier New" pitchFamily="49" charset="0"/>
                <a:cs typeface="Courier New" pitchFamily="49" charset="0"/>
              </a:rPr>
              <a:t>Previous HEAD position was 305c525... arch-arm: define different ARMPKGARCH when different CCARGS are used</a:t>
            </a:r>
          </a:p>
          <a:p>
            <a:pPr marL="0" indent="0">
              <a:buNone/>
            </a:pPr>
            <a:r>
              <a:rPr lang="en-US" sz="1400" dirty="0" smtClean="0">
                <a:latin typeface="Courier New" pitchFamily="49" charset="0"/>
                <a:cs typeface="Courier New" pitchFamily="49" charset="0"/>
              </a:rPr>
              <a:t>Switched to branch 'master'</a:t>
            </a:r>
            <a:endParaRPr lang="pt-BR" sz="1400" dirty="0">
              <a:latin typeface="Courier New" pitchFamily="49" charset="0"/>
              <a:cs typeface="Courier New" pitchFamily="49" charset="0"/>
            </a:endParaRPr>
          </a:p>
        </p:txBody>
      </p:sp>
    </p:spTree>
    <p:extLst>
      <p:ext uri="{BB962C8B-B14F-4D97-AF65-F5344CB8AC3E}">
        <p14:creationId xmlns:p14="http://schemas.microsoft.com/office/powerpoint/2010/main" val="2388884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2 – Build #2</a:t>
            </a:r>
            <a:endParaRPr lang="pt-BR" dirty="0"/>
          </a:p>
        </p:txBody>
      </p:sp>
      <p:sp>
        <p:nvSpPr>
          <p:cNvPr id="3" name="Content Placeholder 2"/>
          <p:cNvSpPr>
            <a:spLocks noGrp="1"/>
          </p:cNvSpPr>
          <p:nvPr>
            <p:ph idx="1"/>
          </p:nvPr>
        </p:nvSpPr>
        <p:spPr/>
        <p:txBody>
          <a:bodyPr>
            <a:normAutofit lnSpcReduction="10000"/>
          </a:bodyPr>
          <a:lstStyle/>
          <a:p>
            <a:r>
              <a:rPr lang="pt-BR" dirty="0" smtClean="0"/>
              <a:t>I promptly ran into a whole pile of problems </a:t>
            </a:r>
            <a:r>
              <a:rPr lang="pt-BR" dirty="0" smtClean="0">
                <a:sym typeface="Wingdings" pitchFamily="2" charset="2"/>
              </a:rPr>
              <a:t> </a:t>
            </a:r>
          </a:p>
          <a:p>
            <a:pPr marL="0" indent="0">
              <a:buNone/>
            </a:pPr>
            <a:r>
              <a:rPr lang="en-US" sz="1400" dirty="0" smtClean="0">
                <a:latin typeface="Courier New" pitchFamily="49" charset="0"/>
                <a:cs typeface="Courier New" pitchFamily="49" charset="0"/>
              </a:rPr>
              <a:t>ERROR: Function failed: Fetcher failure: Fetch command failed with exit code 128, output:</a:t>
            </a:r>
          </a:p>
          <a:p>
            <a:pPr marL="0" indent="0">
              <a:buNone/>
            </a:pPr>
            <a:r>
              <a:rPr lang="en-US" sz="1400" dirty="0" smtClean="0">
                <a:latin typeface="Courier New" pitchFamily="49" charset="0"/>
                <a:cs typeface="Courier New" pitchFamily="49" charset="0"/>
              </a:rPr>
              <a:t>fatal: reference is not a tree: ae937f99fee8a37f2ddd7270f6bcc0e497e8c903</a:t>
            </a:r>
          </a:p>
          <a:p>
            <a:r>
              <a:rPr lang="en-US" dirty="0" smtClean="0"/>
              <a:t>My first work around was simply to mask out the recipes that weren’t working by masking them out by adding the following in </a:t>
            </a:r>
            <a:r>
              <a:rPr lang="en-US" dirty="0" err="1" smtClean="0"/>
              <a:t>conf</a:t>
            </a:r>
            <a:r>
              <a:rPr lang="en-US" dirty="0" smtClean="0"/>
              <a:t>/</a:t>
            </a:r>
            <a:r>
              <a:rPr lang="en-US" dirty="0" err="1" smtClean="0"/>
              <a:t>local.conf</a:t>
            </a:r>
            <a:r>
              <a:rPr lang="en-US" dirty="0" smtClean="0"/>
              <a:t> </a:t>
            </a:r>
          </a:p>
          <a:p>
            <a:pPr marL="0" indent="0">
              <a:buNone/>
            </a:pPr>
            <a:r>
              <a:rPr lang="en-US" sz="1500" dirty="0" smtClean="0">
                <a:latin typeface="Courier New" pitchFamily="49" charset="0"/>
                <a:cs typeface="Courier New" pitchFamily="49" charset="0"/>
              </a:rPr>
              <a:t>BBMASK =  "meta-</a:t>
            </a:r>
            <a:r>
              <a:rPr lang="en-US" sz="1500" dirty="0" err="1" smtClean="0">
                <a:latin typeface="Courier New" pitchFamily="49" charset="0"/>
                <a:cs typeface="Courier New" pitchFamily="49" charset="0"/>
              </a:rPr>
              <a:t>raspberrypi</a:t>
            </a:r>
            <a:r>
              <a:rPr lang="en-US" sz="1500" dirty="0" smtClean="0">
                <a:latin typeface="Courier New" pitchFamily="49" charset="0"/>
                <a:cs typeface="Courier New" pitchFamily="49" charset="0"/>
              </a:rPr>
              <a:t>/recipes-multimedia/</a:t>
            </a:r>
            <a:r>
              <a:rPr lang="en-US" sz="1500" dirty="0" err="1" smtClean="0">
                <a:latin typeface="Courier New" pitchFamily="49" charset="0"/>
                <a:cs typeface="Courier New" pitchFamily="49" charset="0"/>
              </a:rPr>
              <a:t>libav|meta-raspberrypi</a:t>
            </a:r>
            <a:r>
              <a:rPr lang="en-US" sz="1500" dirty="0" smtClean="0">
                <a:latin typeface="Courier New" pitchFamily="49" charset="0"/>
                <a:cs typeface="Courier New" pitchFamily="49" charset="0"/>
              </a:rPr>
              <a:t>/recipes-core/</a:t>
            </a:r>
            <a:r>
              <a:rPr lang="en-US" sz="1500" dirty="0" err="1" smtClean="0">
                <a:latin typeface="Courier New" pitchFamily="49" charset="0"/>
                <a:cs typeface="Courier New" pitchFamily="49" charset="0"/>
              </a:rPr>
              <a:t>systemd</a:t>
            </a:r>
            <a:r>
              <a:rPr lang="en-US" sz="1500" dirty="0" smtClean="0">
                <a:latin typeface="Courier New" pitchFamily="49" charset="0"/>
                <a:cs typeface="Courier New" pitchFamily="49" charset="0"/>
              </a:rPr>
              <a:t>“</a:t>
            </a:r>
          </a:p>
          <a:p>
            <a:pPr marL="0" indent="0">
              <a:buNone/>
            </a:pPr>
            <a:r>
              <a:rPr lang="en-US" sz="1500" dirty="0" smtClean="0">
                <a:latin typeface="Courier New" pitchFamily="49" charset="0"/>
                <a:cs typeface="Courier New" pitchFamily="49" charset="0"/>
              </a:rPr>
              <a:t>BBMASK .= "|meta-</a:t>
            </a:r>
            <a:r>
              <a:rPr lang="en-US" sz="1500" dirty="0" err="1" smtClean="0">
                <a:latin typeface="Courier New" pitchFamily="49" charset="0"/>
                <a:cs typeface="Courier New" pitchFamily="49" charset="0"/>
              </a:rPr>
              <a:t>raspberrypi</a:t>
            </a:r>
            <a:r>
              <a:rPr lang="en-US" sz="1500" dirty="0" smtClean="0">
                <a:latin typeface="Courier New" pitchFamily="49" charset="0"/>
                <a:cs typeface="Courier New" pitchFamily="49" charset="0"/>
              </a:rPr>
              <a:t>/recipes-kernel/</a:t>
            </a:r>
            <a:r>
              <a:rPr lang="en-US" sz="1500" dirty="0" err="1" smtClean="0">
                <a:latin typeface="Courier New" pitchFamily="49" charset="0"/>
                <a:cs typeface="Courier New" pitchFamily="49" charset="0"/>
              </a:rPr>
              <a:t>linux</a:t>
            </a:r>
            <a:r>
              <a:rPr lang="en-US" sz="1500" dirty="0" smtClean="0">
                <a:latin typeface="Courier New" pitchFamily="49" charset="0"/>
                <a:cs typeface="Courier New" pitchFamily="49" charset="0"/>
              </a:rPr>
              <a:t>/linux-raspberrypi_3.10.18.bb“</a:t>
            </a:r>
          </a:p>
          <a:p>
            <a:pPr marL="0" indent="0">
              <a:buNone/>
            </a:pPr>
            <a:r>
              <a:rPr lang="en-US" sz="1500" dirty="0" smtClean="0">
                <a:latin typeface="Courier New" pitchFamily="49" charset="0"/>
                <a:cs typeface="Courier New" pitchFamily="49" charset="0"/>
              </a:rPr>
              <a:t>BBMASK .= "|meta-</a:t>
            </a:r>
            <a:r>
              <a:rPr lang="en-US" sz="1500" dirty="0" err="1" smtClean="0">
                <a:latin typeface="Courier New" pitchFamily="49" charset="0"/>
                <a:cs typeface="Courier New" pitchFamily="49" charset="0"/>
              </a:rPr>
              <a:t>raspberrypi</a:t>
            </a:r>
            <a:r>
              <a:rPr lang="en-US" sz="1500" dirty="0" smtClean="0">
                <a:latin typeface="Courier New" pitchFamily="49" charset="0"/>
                <a:cs typeface="Courier New" pitchFamily="49" charset="0"/>
              </a:rPr>
              <a:t>/recipes-kernel/</a:t>
            </a:r>
            <a:r>
              <a:rPr lang="en-US" sz="1500" dirty="0" err="1" smtClean="0">
                <a:latin typeface="Courier New" pitchFamily="49" charset="0"/>
                <a:cs typeface="Courier New" pitchFamily="49" charset="0"/>
              </a:rPr>
              <a:t>linux</a:t>
            </a:r>
            <a:r>
              <a:rPr lang="en-US" sz="1500" dirty="0" smtClean="0">
                <a:latin typeface="Courier New" pitchFamily="49" charset="0"/>
                <a:cs typeface="Courier New" pitchFamily="49" charset="0"/>
              </a:rPr>
              <a:t>/linux-raspberrypi_3.12.0.bb"</a:t>
            </a:r>
          </a:p>
          <a:p>
            <a:pPr marL="0" indent="0">
              <a:buNone/>
            </a:pPr>
            <a:endParaRPr lang="pt-BR" dirty="0"/>
          </a:p>
        </p:txBody>
      </p:sp>
    </p:spTree>
    <p:extLst>
      <p:ext uri="{BB962C8B-B14F-4D97-AF65-F5344CB8AC3E}">
        <p14:creationId xmlns:p14="http://schemas.microsoft.com/office/powerpoint/2010/main" val="2668186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2 – Build #2</a:t>
            </a:r>
            <a:endParaRPr lang="pt-BR" dirty="0"/>
          </a:p>
        </p:txBody>
      </p:sp>
      <p:sp>
        <p:nvSpPr>
          <p:cNvPr id="3" name="Content Placeholder 2"/>
          <p:cNvSpPr>
            <a:spLocks noGrp="1"/>
          </p:cNvSpPr>
          <p:nvPr>
            <p:ph idx="1"/>
          </p:nvPr>
        </p:nvSpPr>
        <p:spPr/>
        <p:txBody>
          <a:bodyPr>
            <a:normAutofit fontScale="55000" lnSpcReduction="20000"/>
          </a:bodyPr>
          <a:lstStyle/>
          <a:p>
            <a:r>
              <a:rPr lang="pt-BR" dirty="0" smtClean="0"/>
              <a:t>Rerunning the build command generated a working image</a:t>
            </a:r>
          </a:p>
          <a:p>
            <a:endParaRPr lang="pt-BR" dirty="0"/>
          </a:p>
          <a:p>
            <a:endParaRPr lang="pt-BR" dirty="0" smtClean="0"/>
          </a:p>
          <a:p>
            <a:endParaRPr lang="pt-BR" dirty="0"/>
          </a:p>
          <a:p>
            <a:endParaRPr lang="pt-BR" dirty="0" smtClean="0"/>
          </a:p>
          <a:p>
            <a:endParaRPr lang="pt-BR" dirty="0" smtClean="0"/>
          </a:p>
          <a:p>
            <a:endParaRPr lang="pt-BR" dirty="0" smtClean="0"/>
          </a:p>
          <a:p>
            <a:endParaRPr lang="pt-BR" dirty="0" smtClean="0"/>
          </a:p>
          <a:p>
            <a:r>
              <a:rPr lang="pt-BR" dirty="0" smtClean="0"/>
              <a:t>Some detail:</a:t>
            </a:r>
          </a:p>
          <a:p>
            <a:pPr marL="0" indent="0">
              <a:buNone/>
            </a:pPr>
            <a:r>
              <a:rPr lang="pt-BR" sz="2500" dirty="0" smtClean="0">
                <a:latin typeface="Courier New" pitchFamily="49" charset="0"/>
                <a:cs typeface="Courier New" pitchFamily="49" charset="0"/>
              </a:rPr>
              <a:t>Poky (Yocto Project Reference Distro) 1.5+snapshot-20131126 raspberrypi /dev/tty1</a:t>
            </a:r>
          </a:p>
          <a:p>
            <a:pPr marL="0" indent="0">
              <a:buNone/>
            </a:pPr>
            <a:r>
              <a:rPr lang="pt-BR" sz="2500" dirty="0" smtClean="0">
                <a:latin typeface="Courier New" pitchFamily="49" charset="0"/>
                <a:cs typeface="Courier New" pitchFamily="49" charset="0"/>
              </a:rPr>
              <a:t>root@raspberrypi:~# uname –a</a:t>
            </a:r>
          </a:p>
          <a:p>
            <a:pPr marL="0" indent="0">
              <a:buNone/>
            </a:pPr>
            <a:r>
              <a:rPr lang="pt-BR" sz="2500" dirty="0" smtClean="0">
                <a:latin typeface="Courier New" pitchFamily="49" charset="0"/>
                <a:cs typeface="Courier New" pitchFamily="49" charset="0"/>
              </a:rPr>
              <a:t>Linux raspberrypi 3.11.7 #1 Tue Nov 26 00:18:03 BRST 2013 armv6l GNU/Linux</a:t>
            </a:r>
          </a:p>
          <a:p>
            <a:pPr marL="0" indent="0">
              <a:buNone/>
            </a:pPr>
            <a:r>
              <a:rPr lang="pt-BR" sz="2500" dirty="0" smtClean="0">
                <a:latin typeface="Courier New" pitchFamily="49" charset="0"/>
                <a:cs typeface="Courier New" pitchFamily="49" charset="0"/>
              </a:rPr>
              <a:t>root@raspberrypi:~# cat /proc/version</a:t>
            </a:r>
          </a:p>
          <a:p>
            <a:pPr marL="0" indent="0">
              <a:buNone/>
            </a:pPr>
            <a:r>
              <a:rPr lang="pt-BR" sz="2500" dirty="0" smtClean="0">
                <a:latin typeface="Courier New" pitchFamily="49" charset="0"/>
                <a:cs typeface="Courier New" pitchFamily="49" charset="0"/>
              </a:rPr>
              <a:t>Linux version 3.11.7 (karl@crunchbang) (gcc version 4.8.2 (GCC) ) #1 Tue Nov 26 00:18:03 BRST 2013</a:t>
            </a:r>
          </a:p>
          <a:p>
            <a:pPr marL="0" indent="0">
              <a:buNone/>
            </a:pPr>
            <a:r>
              <a:rPr lang="pt-BR" sz="2500" dirty="0" smtClean="0">
                <a:latin typeface="Courier New" pitchFamily="49" charset="0"/>
                <a:cs typeface="Courier New" pitchFamily="49" charset="0"/>
              </a:rPr>
              <a:t>root@raspberrypi:~# cat /etc/issuePoky (Yocto Project Reference Distro) 1.5+snapshot20131126 \n \l </a:t>
            </a:r>
            <a:endParaRPr lang="pt-BR" sz="2500" dirty="0">
              <a:latin typeface="Courier New" pitchFamily="49" charset="0"/>
              <a:cs typeface="Courier New"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988840"/>
            <a:ext cx="5879365" cy="1841270"/>
          </a:xfrm>
          <a:prstGeom prst="rect">
            <a:avLst/>
          </a:prstGeom>
        </p:spPr>
      </p:pic>
    </p:spTree>
    <p:extLst>
      <p:ext uri="{BB962C8B-B14F-4D97-AF65-F5344CB8AC3E}">
        <p14:creationId xmlns:p14="http://schemas.microsoft.com/office/powerpoint/2010/main" val="2764727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Introduction</a:t>
            </a:r>
            <a:endParaRPr lang="pt-BR" dirty="0"/>
          </a:p>
        </p:txBody>
      </p:sp>
      <p:sp>
        <p:nvSpPr>
          <p:cNvPr id="3" name="Content Placeholder 2"/>
          <p:cNvSpPr>
            <a:spLocks noGrp="1"/>
          </p:cNvSpPr>
          <p:nvPr>
            <p:ph idx="1"/>
          </p:nvPr>
        </p:nvSpPr>
        <p:spPr/>
        <p:txBody>
          <a:bodyPr>
            <a:normAutofit fontScale="92500"/>
          </a:bodyPr>
          <a:lstStyle/>
          <a:p>
            <a:pPr marL="0" indent="0">
              <a:buNone/>
            </a:pPr>
            <a:r>
              <a:rPr lang="en-US" dirty="0" smtClean="0"/>
              <a:t>For this final project I attempted a build for the raspberry pi board using the </a:t>
            </a:r>
            <a:r>
              <a:rPr lang="en-US" dirty="0" err="1" smtClean="0"/>
              <a:t>Yocto</a:t>
            </a:r>
            <a:r>
              <a:rPr lang="en-US" dirty="0" smtClean="0"/>
              <a:t> build system.  I planned the project with three stages which were:</a:t>
            </a:r>
            <a:endParaRPr lang="en-US" dirty="0"/>
          </a:p>
          <a:p>
            <a:r>
              <a:rPr lang="en-US" dirty="0"/>
              <a:t>1. Build and test of old but known working versions of </a:t>
            </a:r>
            <a:r>
              <a:rPr lang="en-US" dirty="0" err="1"/>
              <a:t>Yocto</a:t>
            </a:r>
            <a:r>
              <a:rPr lang="en-US" dirty="0"/>
              <a:t> and Raspberry Pi layer.</a:t>
            </a:r>
          </a:p>
          <a:p>
            <a:r>
              <a:rPr lang="en-US" dirty="0"/>
              <a:t>2. Build and test of </a:t>
            </a:r>
            <a:r>
              <a:rPr lang="en-US" dirty="0" smtClean="0"/>
              <a:t>the latest </a:t>
            </a:r>
            <a:r>
              <a:rPr lang="en-US" dirty="0"/>
              <a:t>version of </a:t>
            </a:r>
            <a:r>
              <a:rPr lang="en-US" dirty="0" err="1"/>
              <a:t>Yocto</a:t>
            </a:r>
            <a:r>
              <a:rPr lang="en-US" dirty="0"/>
              <a:t> and Raspberry Pi layer</a:t>
            </a:r>
            <a:r>
              <a:rPr lang="en-US" dirty="0" smtClean="0"/>
              <a:t>.</a:t>
            </a:r>
            <a:endParaRPr lang="en-US" dirty="0"/>
          </a:p>
          <a:p>
            <a:r>
              <a:rPr lang="en-US" dirty="0"/>
              <a:t>3. Build and test of modified version of </a:t>
            </a:r>
            <a:r>
              <a:rPr lang="en-US" dirty="0" err="1"/>
              <a:t>Yocto</a:t>
            </a:r>
            <a:r>
              <a:rPr lang="en-US" dirty="0"/>
              <a:t> / Raspberry Pi layer</a:t>
            </a:r>
            <a:r>
              <a:rPr lang="en-US" dirty="0" smtClean="0"/>
              <a:t>.</a:t>
            </a:r>
            <a:endParaRPr lang="en-US" dirty="0"/>
          </a:p>
          <a:p>
            <a:endParaRPr lang="pt-BR" dirty="0"/>
          </a:p>
        </p:txBody>
      </p:sp>
    </p:spTree>
    <p:extLst>
      <p:ext uri="{BB962C8B-B14F-4D97-AF65-F5344CB8AC3E}">
        <p14:creationId xmlns:p14="http://schemas.microsoft.com/office/powerpoint/2010/main" val="11385698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2 – Build #3</a:t>
            </a:r>
            <a:endParaRPr lang="pt-BR" dirty="0"/>
          </a:p>
        </p:txBody>
      </p:sp>
      <p:sp>
        <p:nvSpPr>
          <p:cNvPr id="3" name="Content Placeholder 2"/>
          <p:cNvSpPr>
            <a:spLocks noGrp="1"/>
          </p:cNvSpPr>
          <p:nvPr>
            <p:ph idx="1"/>
          </p:nvPr>
        </p:nvSpPr>
        <p:spPr/>
        <p:txBody>
          <a:bodyPr>
            <a:normAutofit fontScale="92500" lnSpcReduction="10000"/>
          </a:bodyPr>
          <a:lstStyle/>
          <a:p>
            <a:r>
              <a:rPr lang="pt-BR" dirty="0" smtClean="0"/>
              <a:t>As I am an engineer and programmer (and a very stubborn one at that!) I felt that simply masking out a broken recipe was an easy way out.  I also had quite some time left and decided that I would try and get it working.</a:t>
            </a:r>
          </a:p>
          <a:p>
            <a:r>
              <a:rPr lang="pt-BR" dirty="0" smtClean="0"/>
              <a:t>I cloned the git repository for the linux branch which was giving the problem and tried to find the revision it was referring to.  In the history there were no references with the revision it was referring to.</a:t>
            </a:r>
          </a:p>
          <a:p>
            <a:endParaRPr lang="pt-BR" dirty="0"/>
          </a:p>
        </p:txBody>
      </p:sp>
    </p:spTree>
    <p:extLst>
      <p:ext uri="{BB962C8B-B14F-4D97-AF65-F5344CB8AC3E}">
        <p14:creationId xmlns:p14="http://schemas.microsoft.com/office/powerpoint/2010/main" val="56761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a:t>
            </a:r>
            <a:r>
              <a:rPr lang="pt-BR" dirty="0"/>
              <a:t>2 – Build #3</a:t>
            </a:r>
          </a:p>
        </p:txBody>
      </p:sp>
      <p:sp>
        <p:nvSpPr>
          <p:cNvPr id="3" name="Content Placeholder 2"/>
          <p:cNvSpPr>
            <a:spLocks noGrp="1"/>
          </p:cNvSpPr>
          <p:nvPr>
            <p:ph idx="1"/>
          </p:nvPr>
        </p:nvSpPr>
        <p:spPr/>
        <p:txBody>
          <a:bodyPr>
            <a:normAutofit fontScale="62500" lnSpcReduction="20000"/>
          </a:bodyPr>
          <a:lstStyle/>
          <a:p>
            <a:r>
              <a:rPr lang="en-US" dirty="0" smtClean="0"/>
              <a:t>I searched for the error on Google and after reading a bit I guessed that it was probably due to the developer using a reference from his local </a:t>
            </a:r>
            <a:r>
              <a:rPr lang="en-US" dirty="0" err="1" smtClean="0"/>
              <a:t>git</a:t>
            </a:r>
            <a:r>
              <a:rPr lang="en-US" dirty="0" smtClean="0"/>
              <a:t> repository.</a:t>
            </a:r>
          </a:p>
          <a:p>
            <a:r>
              <a:rPr lang="en-US" dirty="0" smtClean="0"/>
              <a:t>On the </a:t>
            </a:r>
            <a:r>
              <a:rPr lang="pt-BR" dirty="0" smtClean="0">
                <a:hlinkClick r:id="rId2"/>
              </a:rPr>
              <a:t>https://github.com/djwillis/meta-raspberrypi</a:t>
            </a:r>
            <a:r>
              <a:rPr lang="pt-BR" dirty="0" smtClean="0"/>
              <a:t> website[4] it indicated to use the </a:t>
            </a:r>
            <a:r>
              <a:rPr lang="pt-BR" sz="1800" dirty="0" smtClean="0">
                <a:latin typeface="Courier New" pitchFamily="49" charset="0"/>
                <a:cs typeface="Courier New" pitchFamily="49" charset="0"/>
              </a:rPr>
              <a:t>bitbake rpi-hwup-image </a:t>
            </a:r>
            <a:r>
              <a:rPr lang="pt-BR" dirty="0" smtClean="0"/>
              <a:t>command, tried it but gave me the same error (all future builds used this command).  </a:t>
            </a:r>
            <a:r>
              <a:rPr lang="pt-BR" dirty="0"/>
              <a:t>It also said that the repository had moved to </a:t>
            </a:r>
            <a:r>
              <a:rPr lang="pt-BR" dirty="0">
                <a:hlinkClick r:id="rId3"/>
              </a:rPr>
              <a:t>http://</a:t>
            </a:r>
            <a:r>
              <a:rPr lang="pt-BR" dirty="0" smtClean="0">
                <a:hlinkClick r:id="rId3"/>
              </a:rPr>
              <a:t>git.yoctoproject.org/git/meta-raspberrypi</a:t>
            </a:r>
            <a:r>
              <a:rPr lang="pt-BR" dirty="0" smtClean="0"/>
              <a:t>.  Tried this repository but the error was the same.</a:t>
            </a:r>
            <a:endParaRPr lang="en-US" dirty="0"/>
          </a:p>
          <a:p>
            <a:r>
              <a:rPr lang="en-US" dirty="0" smtClean="0"/>
              <a:t>Digging a bit deeper, I had a look at the recipe and saw that it was simply applying a patch to a single file - an i2c driver file. In the history of the </a:t>
            </a:r>
            <a:r>
              <a:rPr lang="en-US" dirty="0" err="1" smtClean="0"/>
              <a:t>git</a:t>
            </a:r>
            <a:r>
              <a:rPr lang="en-US" dirty="0" smtClean="0"/>
              <a:t> repository there was only one version of this patch, and only one version of the file being patched.  I assumed that the head revision of that branch was probably going to work.</a:t>
            </a:r>
          </a:p>
          <a:p>
            <a:r>
              <a:rPr lang="pt-BR" dirty="0"/>
              <a:t>I edited the recipe to fetch the master </a:t>
            </a:r>
            <a:r>
              <a:rPr lang="pt-BR" dirty="0" smtClean="0"/>
              <a:t>(head) reference </a:t>
            </a:r>
            <a:r>
              <a:rPr lang="pt-BR" dirty="0"/>
              <a:t>of the linux </a:t>
            </a:r>
            <a:r>
              <a:rPr lang="pt-BR" dirty="0" smtClean="0"/>
              <a:t>repository</a:t>
            </a:r>
            <a:endParaRPr lang="pt-BR" dirty="0"/>
          </a:p>
        </p:txBody>
      </p:sp>
    </p:spTree>
    <p:extLst>
      <p:ext uri="{BB962C8B-B14F-4D97-AF65-F5344CB8AC3E}">
        <p14:creationId xmlns:p14="http://schemas.microsoft.com/office/powerpoint/2010/main" val="850105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a:t>
            </a:r>
            <a:r>
              <a:rPr lang="pt-BR" dirty="0"/>
              <a:t>2 – Build #</a:t>
            </a:r>
            <a:r>
              <a:rPr lang="pt-BR" dirty="0" smtClean="0"/>
              <a:t>3</a:t>
            </a:r>
            <a:endParaRPr lang="pt-BR" dirty="0"/>
          </a:p>
        </p:txBody>
      </p:sp>
      <p:sp>
        <p:nvSpPr>
          <p:cNvPr id="3" name="Content Placeholder 2"/>
          <p:cNvSpPr>
            <a:spLocks noGrp="1"/>
          </p:cNvSpPr>
          <p:nvPr>
            <p:ph idx="1"/>
          </p:nvPr>
        </p:nvSpPr>
        <p:spPr/>
        <p:txBody>
          <a:bodyPr>
            <a:normAutofit fontScale="47500" lnSpcReduction="20000"/>
          </a:bodyPr>
          <a:lstStyle/>
          <a:p>
            <a:r>
              <a:rPr lang="pt-BR" sz="5900" dirty="0" smtClean="0"/>
              <a:t>Success!  A </a:t>
            </a:r>
            <a:r>
              <a:rPr lang="pt-BR" sz="5900" b="1" dirty="0" smtClean="0"/>
              <a:t>*new*</a:t>
            </a:r>
            <a:r>
              <a:rPr lang="pt-BR" sz="5900" dirty="0" smtClean="0"/>
              <a:t> </a:t>
            </a:r>
            <a:r>
              <a:rPr lang="pt-BR" sz="5900" u="sng" dirty="0" smtClean="0"/>
              <a:t>different</a:t>
            </a:r>
            <a:r>
              <a:rPr lang="pt-BR" sz="5900" dirty="0" smtClean="0"/>
              <a:t> error! </a:t>
            </a:r>
            <a:r>
              <a:rPr lang="pt-BR" sz="5900" dirty="0" smtClean="0">
                <a:sym typeface="Wingdings" pitchFamily="2" charset="2"/>
              </a:rPr>
              <a:t></a:t>
            </a:r>
          </a:p>
          <a:p>
            <a:pPr marL="0" indent="0">
              <a:buNone/>
            </a:pPr>
            <a:r>
              <a:rPr lang="pt-BR" dirty="0">
                <a:latin typeface="Courier New" pitchFamily="49" charset="0"/>
                <a:cs typeface="Courier New" pitchFamily="49" charset="0"/>
              </a:rPr>
              <a:t>ERROR: Command Error: exit status: 1  Output</a:t>
            </a:r>
            <a:r>
              <a:rPr lang="pt-BR" dirty="0" smtClean="0">
                <a:latin typeface="Courier New" pitchFamily="49" charset="0"/>
                <a:cs typeface="Courier New" pitchFamily="49" charset="0"/>
              </a:rPr>
              <a:t>:</a:t>
            </a:r>
          </a:p>
          <a:p>
            <a:pPr marL="0" indent="0">
              <a:buNone/>
            </a:pPr>
            <a:r>
              <a:rPr lang="pt-BR" dirty="0" smtClean="0">
                <a:latin typeface="Courier New" pitchFamily="49" charset="0"/>
                <a:cs typeface="Courier New" pitchFamily="49" charset="0"/>
              </a:rPr>
              <a:t>Applying </a:t>
            </a:r>
            <a:r>
              <a:rPr lang="pt-BR" dirty="0">
                <a:latin typeface="Courier New" pitchFamily="49" charset="0"/>
                <a:cs typeface="Courier New" pitchFamily="49" charset="0"/>
              </a:rPr>
              <a:t>patch </a:t>
            </a:r>
            <a:r>
              <a:rPr lang="pt-BR" dirty="0" smtClean="0">
                <a:latin typeface="Courier New" pitchFamily="49" charset="0"/>
                <a:cs typeface="Courier New" pitchFamily="49" charset="0"/>
              </a:rPr>
              <a:t>sl030raspberrypii2ckernel.patch</a:t>
            </a:r>
          </a:p>
          <a:p>
            <a:pPr marL="0" indent="0">
              <a:buNone/>
            </a:pPr>
            <a:r>
              <a:rPr lang="pt-BR" dirty="0" smtClean="0">
                <a:latin typeface="Courier New" pitchFamily="49" charset="0"/>
                <a:cs typeface="Courier New" pitchFamily="49" charset="0"/>
              </a:rPr>
              <a:t>can't </a:t>
            </a:r>
            <a:r>
              <a:rPr lang="pt-BR" dirty="0">
                <a:latin typeface="Courier New" pitchFamily="49" charset="0"/>
                <a:cs typeface="Courier New" pitchFamily="49" charset="0"/>
              </a:rPr>
              <a:t>find file to patch at input line </a:t>
            </a:r>
            <a:r>
              <a:rPr lang="pt-BR" dirty="0" smtClean="0">
                <a:latin typeface="Courier New" pitchFamily="49" charset="0"/>
                <a:cs typeface="Courier New" pitchFamily="49" charset="0"/>
              </a:rPr>
              <a:t>14</a:t>
            </a:r>
          </a:p>
          <a:p>
            <a:pPr marL="0" indent="0">
              <a:buNone/>
            </a:pPr>
            <a:r>
              <a:rPr lang="pt-BR" dirty="0" smtClean="0">
                <a:latin typeface="Courier New" pitchFamily="49" charset="0"/>
                <a:cs typeface="Courier New" pitchFamily="49" charset="0"/>
              </a:rPr>
              <a:t>Perhaps </a:t>
            </a:r>
            <a:r>
              <a:rPr lang="pt-BR" dirty="0">
                <a:latin typeface="Courier New" pitchFamily="49" charset="0"/>
                <a:cs typeface="Courier New" pitchFamily="49" charset="0"/>
              </a:rPr>
              <a:t>you used the wrong -p or --strip option</a:t>
            </a:r>
            <a:r>
              <a:rPr lang="pt-BR" dirty="0" smtClean="0">
                <a:latin typeface="Courier New" pitchFamily="49" charset="0"/>
                <a:cs typeface="Courier New" pitchFamily="49" charset="0"/>
              </a:rPr>
              <a:t>?</a:t>
            </a:r>
          </a:p>
          <a:p>
            <a:pPr marL="0" indent="0">
              <a:buNone/>
            </a:pPr>
            <a:r>
              <a:rPr lang="pt-BR" dirty="0" smtClean="0">
                <a:latin typeface="Courier New" pitchFamily="49" charset="0"/>
                <a:cs typeface="Courier New" pitchFamily="49" charset="0"/>
              </a:rPr>
              <a:t>The </a:t>
            </a:r>
            <a:r>
              <a:rPr lang="pt-BR" dirty="0">
                <a:latin typeface="Courier New" pitchFamily="49" charset="0"/>
                <a:cs typeface="Courier New" pitchFamily="49" charset="0"/>
              </a:rPr>
              <a:t>text leading up to this was</a:t>
            </a:r>
            <a:r>
              <a:rPr lang="pt-BR" dirty="0" smtClean="0">
                <a:latin typeface="Courier New" pitchFamily="49" charset="0"/>
                <a:cs typeface="Courier New" pitchFamily="49" charset="0"/>
              </a:rPr>
              <a:t>:</a:t>
            </a:r>
          </a:p>
          <a:p>
            <a:pPr marL="0" indent="0">
              <a:buNone/>
            </a:pPr>
            <a:r>
              <a:rPr lang="pt-BR" sz="2300" i="1" dirty="0" smtClean="0">
                <a:latin typeface="Courier New" pitchFamily="49" charset="0"/>
                <a:cs typeface="Courier New" pitchFamily="49" charset="0"/>
              </a:rPr>
              <a:t>... (omitting patch for reasons of space)</a:t>
            </a:r>
          </a:p>
          <a:p>
            <a:pPr marL="0" indent="0">
              <a:buNone/>
            </a:pPr>
            <a:r>
              <a:rPr lang="pt-BR" dirty="0" smtClean="0">
                <a:latin typeface="Courier New" pitchFamily="49" charset="0"/>
                <a:cs typeface="Courier New" pitchFamily="49" charset="0"/>
              </a:rPr>
              <a:t>----</a:t>
            </a:r>
            <a:r>
              <a:rPr lang="pt-BR" dirty="0">
                <a:latin typeface="Courier New" pitchFamily="49" charset="0"/>
                <a:cs typeface="Courier New" pitchFamily="49" charset="0"/>
              </a:rPr>
              <a:t>No file to patch.  Skipping patch</a:t>
            </a:r>
            <a:r>
              <a:rPr lang="pt-BR" dirty="0" smtClean="0">
                <a:latin typeface="Courier New" pitchFamily="49" charset="0"/>
                <a:cs typeface="Courier New" pitchFamily="49" charset="0"/>
              </a:rPr>
              <a:t>.</a:t>
            </a:r>
          </a:p>
          <a:p>
            <a:pPr marL="0" indent="0">
              <a:buNone/>
            </a:pPr>
            <a:r>
              <a:rPr lang="pt-BR" dirty="0" smtClean="0">
                <a:latin typeface="Courier New" pitchFamily="49" charset="0"/>
                <a:cs typeface="Courier New" pitchFamily="49" charset="0"/>
              </a:rPr>
              <a:t>2 </a:t>
            </a:r>
            <a:r>
              <a:rPr lang="pt-BR" dirty="0">
                <a:latin typeface="Courier New" pitchFamily="49" charset="0"/>
                <a:cs typeface="Courier New" pitchFamily="49" charset="0"/>
              </a:rPr>
              <a:t>out of 2 hunks </a:t>
            </a:r>
            <a:r>
              <a:rPr lang="pt-BR" dirty="0" smtClean="0">
                <a:latin typeface="Courier New" pitchFamily="49" charset="0"/>
                <a:cs typeface="Courier New" pitchFamily="49" charset="0"/>
              </a:rPr>
              <a:t>ignored</a:t>
            </a:r>
          </a:p>
          <a:p>
            <a:pPr marL="0" indent="0">
              <a:buNone/>
            </a:pPr>
            <a:r>
              <a:rPr lang="pt-BR" dirty="0" smtClean="0">
                <a:latin typeface="Courier New" pitchFamily="49" charset="0"/>
                <a:cs typeface="Courier New" pitchFamily="49" charset="0"/>
              </a:rPr>
              <a:t>Patch </a:t>
            </a:r>
            <a:r>
              <a:rPr lang="pt-BR" dirty="0">
                <a:latin typeface="Courier New" pitchFamily="49" charset="0"/>
                <a:cs typeface="Courier New" pitchFamily="49" charset="0"/>
              </a:rPr>
              <a:t>sl030raspberrypii2ckernel.patch does not apply (enforce with -f</a:t>
            </a:r>
            <a:r>
              <a:rPr lang="pt-BR" dirty="0" smtClean="0">
                <a:latin typeface="Courier New" pitchFamily="49" charset="0"/>
                <a:cs typeface="Courier New" pitchFamily="49" charset="0"/>
              </a:rPr>
              <a:t>)</a:t>
            </a:r>
          </a:p>
          <a:p>
            <a:pPr marL="0" indent="0">
              <a:buNone/>
            </a:pPr>
            <a:r>
              <a:rPr lang="pt-BR" dirty="0" smtClean="0">
                <a:latin typeface="Courier New" pitchFamily="49" charset="0"/>
                <a:cs typeface="Courier New" pitchFamily="49" charset="0"/>
              </a:rPr>
              <a:t>ERROR</a:t>
            </a:r>
            <a:r>
              <a:rPr lang="pt-BR" dirty="0">
                <a:latin typeface="Courier New" pitchFamily="49" charset="0"/>
                <a:cs typeface="Courier New" pitchFamily="49" charset="0"/>
              </a:rPr>
              <a:t>: Function failed: </a:t>
            </a:r>
            <a:r>
              <a:rPr lang="pt-BR" dirty="0" smtClean="0">
                <a:latin typeface="Courier New" pitchFamily="49" charset="0"/>
                <a:cs typeface="Courier New" pitchFamily="49" charset="0"/>
              </a:rPr>
              <a:t>patch_do_patch</a:t>
            </a:r>
          </a:p>
          <a:p>
            <a:pPr marL="0" indent="0">
              <a:buNone/>
            </a:pPr>
            <a:r>
              <a:rPr lang="pt-BR" dirty="0" smtClean="0">
                <a:latin typeface="Courier New" pitchFamily="49" charset="0"/>
                <a:cs typeface="Courier New" pitchFamily="49" charset="0"/>
              </a:rPr>
              <a:t>ERROR</a:t>
            </a:r>
            <a:r>
              <a:rPr lang="pt-BR" dirty="0">
                <a:latin typeface="Courier New" pitchFamily="49" charset="0"/>
                <a:cs typeface="Courier New" pitchFamily="49" charset="0"/>
              </a:rPr>
              <a:t>: Logfile of failure stored in: /</a:t>
            </a:r>
            <a:r>
              <a:rPr lang="pt-BR" dirty="0" smtClean="0">
                <a:latin typeface="Courier New" pitchFamily="49" charset="0"/>
                <a:cs typeface="Courier New" pitchFamily="49" charset="0"/>
              </a:rPr>
              <a:t>mnt/yoctoProject/raspberryPiBuild/tmp/work/raspberrypi-poky-linux-gnueabi/linux-raspberrypi/3.12.0+gitmaster-r0/temp/log.do_patch.9795</a:t>
            </a:r>
          </a:p>
          <a:p>
            <a:pPr marL="0" indent="0">
              <a:buNone/>
            </a:pPr>
            <a:r>
              <a:rPr lang="pt-BR" dirty="0" smtClean="0">
                <a:latin typeface="Courier New" pitchFamily="49" charset="0"/>
                <a:cs typeface="Courier New" pitchFamily="49" charset="0"/>
              </a:rPr>
              <a:t>NOTE</a:t>
            </a:r>
            <a:r>
              <a:rPr lang="pt-BR" dirty="0">
                <a:latin typeface="Courier New" pitchFamily="49" charset="0"/>
                <a:cs typeface="Courier New" pitchFamily="49" charset="0"/>
              </a:rPr>
              <a:t>: recipe linux-raspberrypi-3.12.0+gitmaster-r0: task do_patch: </a:t>
            </a:r>
            <a:r>
              <a:rPr lang="pt-BR" dirty="0" smtClean="0">
                <a:latin typeface="Courier New" pitchFamily="49" charset="0"/>
                <a:cs typeface="Courier New" pitchFamily="49" charset="0"/>
              </a:rPr>
              <a:t>Failed</a:t>
            </a:r>
          </a:p>
          <a:p>
            <a:pPr marL="0" indent="0">
              <a:buNone/>
            </a:pPr>
            <a:r>
              <a:rPr lang="pt-BR" dirty="0" smtClean="0">
                <a:latin typeface="Courier New" pitchFamily="49" charset="0"/>
                <a:cs typeface="Courier New" pitchFamily="49" charset="0"/>
              </a:rPr>
              <a:t>ERROR</a:t>
            </a:r>
            <a:r>
              <a:rPr lang="pt-BR" dirty="0">
                <a:latin typeface="Courier New" pitchFamily="49" charset="0"/>
                <a:cs typeface="Courier New" pitchFamily="49" charset="0"/>
              </a:rPr>
              <a:t>: Task 82 (/mnt/yoctoProject/meta-raspberrypi/recipes-kernel/linux/linux-raspberrypi_3.12.0.bb, do_patch) failed with exit code </a:t>
            </a:r>
            <a:r>
              <a:rPr lang="pt-BR" dirty="0" smtClean="0">
                <a:latin typeface="Courier New" pitchFamily="49" charset="0"/>
                <a:cs typeface="Courier New" pitchFamily="49" charset="0"/>
              </a:rPr>
              <a:t>'1‘</a:t>
            </a:r>
          </a:p>
        </p:txBody>
      </p:sp>
    </p:spTree>
    <p:extLst>
      <p:ext uri="{BB962C8B-B14F-4D97-AF65-F5344CB8AC3E}">
        <p14:creationId xmlns:p14="http://schemas.microsoft.com/office/powerpoint/2010/main" val="296607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a:t>
            </a:r>
            <a:r>
              <a:rPr lang="pt-BR" dirty="0"/>
              <a:t>2 – Build #3</a:t>
            </a:r>
          </a:p>
        </p:txBody>
      </p:sp>
      <p:sp>
        <p:nvSpPr>
          <p:cNvPr id="3" name="Content Placeholder 2"/>
          <p:cNvSpPr>
            <a:spLocks noGrp="1"/>
          </p:cNvSpPr>
          <p:nvPr>
            <p:ph idx="1"/>
          </p:nvPr>
        </p:nvSpPr>
        <p:spPr/>
        <p:txBody>
          <a:bodyPr>
            <a:normAutofit fontScale="70000" lnSpcReduction="20000"/>
          </a:bodyPr>
          <a:lstStyle/>
          <a:p>
            <a:r>
              <a:rPr lang="pt-BR" dirty="0" smtClean="0"/>
              <a:t>Somehow, the script couldn’t find the file to apply the patch.  </a:t>
            </a:r>
            <a:r>
              <a:rPr lang="pt-BR" dirty="0"/>
              <a:t>I looked at the </a:t>
            </a:r>
            <a:r>
              <a:rPr lang="pt-BR" dirty="0" smtClean="0"/>
              <a:t>patch in the repository I cloned, </a:t>
            </a:r>
            <a:r>
              <a:rPr lang="pt-BR" dirty="0"/>
              <a:t>I looked at the </a:t>
            </a:r>
            <a:r>
              <a:rPr lang="pt-BR" dirty="0" smtClean="0"/>
              <a:t>driver file</a:t>
            </a:r>
            <a:r>
              <a:rPr lang="pt-BR" dirty="0"/>
              <a:t>. </a:t>
            </a:r>
            <a:r>
              <a:rPr lang="pt-BR" dirty="0" smtClean="0"/>
              <a:t>It </a:t>
            </a:r>
            <a:r>
              <a:rPr lang="pt-BR" dirty="0"/>
              <a:t>looked perfect.  I compared the lines.  </a:t>
            </a:r>
            <a:r>
              <a:rPr lang="pt-BR" dirty="0" smtClean="0"/>
              <a:t>They </a:t>
            </a:r>
            <a:r>
              <a:rPr lang="pt-BR" dirty="0"/>
              <a:t>were.  The line numbers were a little different.  I changed them to be </a:t>
            </a:r>
            <a:r>
              <a:rPr lang="pt-BR" dirty="0" smtClean="0"/>
              <a:t>correct.</a:t>
            </a:r>
            <a:endParaRPr lang="pt-BR" dirty="0"/>
          </a:p>
          <a:p>
            <a:r>
              <a:rPr lang="pt-BR" dirty="0" smtClean="0"/>
              <a:t>Trying again it still would not patch the file.  I looked at the driver file in the branch that was able to apply the patch and the branch that was not able to apply the patch.  They were the same file, and all branches use the same patch file.  The path looked correct.  I pleaded with the build script to try again.  It game me the same error.</a:t>
            </a:r>
          </a:p>
          <a:p>
            <a:r>
              <a:rPr lang="pt-BR" dirty="0" smtClean="0"/>
              <a:t>Sidestepping insanity I edited the recipe so that it wouldn’t patch the file.</a:t>
            </a:r>
          </a:p>
          <a:p>
            <a:r>
              <a:rPr lang="pt-BR" dirty="0" smtClean="0"/>
              <a:t>Building again – Success!</a:t>
            </a:r>
            <a:endParaRPr lang="pt-BR" dirty="0"/>
          </a:p>
        </p:txBody>
      </p:sp>
    </p:spTree>
    <p:extLst>
      <p:ext uri="{BB962C8B-B14F-4D97-AF65-F5344CB8AC3E}">
        <p14:creationId xmlns:p14="http://schemas.microsoft.com/office/powerpoint/2010/main" val="3466995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a:t>
            </a:r>
            <a:r>
              <a:rPr lang="pt-BR" dirty="0"/>
              <a:t>2 – Build #3</a:t>
            </a:r>
          </a:p>
        </p:txBody>
      </p:sp>
      <p:sp>
        <p:nvSpPr>
          <p:cNvPr id="3" name="Content Placeholder 2"/>
          <p:cNvSpPr>
            <a:spLocks noGrp="1"/>
          </p:cNvSpPr>
          <p:nvPr>
            <p:ph idx="1"/>
          </p:nvPr>
        </p:nvSpPr>
        <p:spPr>
          <a:xfrm>
            <a:off x="457200" y="2636912"/>
            <a:ext cx="8229600" cy="3489251"/>
          </a:xfrm>
        </p:spPr>
        <p:txBody>
          <a:bodyPr>
            <a:normAutofit/>
          </a:bodyPr>
          <a:lstStyle/>
          <a:p>
            <a:r>
              <a:rPr lang="pt-BR" sz="3500" dirty="0" smtClean="0">
                <a:cs typeface="Courier New" pitchFamily="49" charset="0"/>
              </a:rPr>
              <a:t>Some detail:</a:t>
            </a:r>
          </a:p>
          <a:p>
            <a:pPr marL="0" indent="0">
              <a:buNone/>
            </a:pPr>
            <a:r>
              <a:rPr lang="pt-BR" sz="1400" dirty="0" smtClean="0">
                <a:latin typeface="Courier New" pitchFamily="49" charset="0"/>
                <a:cs typeface="Courier New" pitchFamily="49" charset="0"/>
              </a:rPr>
              <a:t>Poky </a:t>
            </a:r>
            <a:r>
              <a:rPr lang="pt-BR" sz="1400" dirty="0">
                <a:latin typeface="Courier New" pitchFamily="49" charset="0"/>
                <a:cs typeface="Courier New" pitchFamily="49" charset="0"/>
              </a:rPr>
              <a:t>(Yocto Project Reference Distro) 1.5+snapshot-20131202 raspberrypi /</a:t>
            </a:r>
            <a:r>
              <a:rPr lang="pt-BR" sz="1400" dirty="0" smtClean="0">
                <a:latin typeface="Courier New" pitchFamily="49" charset="0"/>
                <a:cs typeface="Courier New" pitchFamily="49" charset="0"/>
              </a:rPr>
              <a:t>dev/tty1</a:t>
            </a:r>
          </a:p>
          <a:p>
            <a:pPr marL="0" indent="0">
              <a:buNone/>
            </a:pPr>
            <a:r>
              <a:rPr lang="pt-BR" sz="1400" dirty="0" smtClean="0">
                <a:latin typeface="Courier New" pitchFamily="49" charset="0"/>
                <a:cs typeface="Courier New" pitchFamily="49" charset="0"/>
              </a:rPr>
              <a:t>root@raspberrypi</a:t>
            </a:r>
            <a:r>
              <a:rPr lang="pt-BR" sz="1400" dirty="0">
                <a:latin typeface="Courier New" pitchFamily="49" charset="0"/>
                <a:cs typeface="Courier New" pitchFamily="49" charset="0"/>
              </a:rPr>
              <a:t>:~# uname </a:t>
            </a:r>
            <a:r>
              <a:rPr lang="pt-BR" sz="1400" dirty="0" smtClean="0">
                <a:latin typeface="Courier New" pitchFamily="49" charset="0"/>
                <a:cs typeface="Courier New" pitchFamily="49" charset="0"/>
              </a:rPr>
              <a:t>–a</a:t>
            </a:r>
          </a:p>
          <a:p>
            <a:pPr marL="0" indent="0">
              <a:buNone/>
            </a:pPr>
            <a:r>
              <a:rPr lang="pt-BR" sz="1400" dirty="0" smtClean="0">
                <a:latin typeface="Courier New" pitchFamily="49" charset="0"/>
                <a:cs typeface="Courier New" pitchFamily="49" charset="0"/>
              </a:rPr>
              <a:t>Linux </a:t>
            </a:r>
            <a:r>
              <a:rPr lang="pt-BR" sz="1400" dirty="0">
                <a:latin typeface="Courier New" pitchFamily="49" charset="0"/>
                <a:cs typeface="Courier New" pitchFamily="49" charset="0"/>
              </a:rPr>
              <a:t>raspberrypi 3.11.7 #1 Tue Dec 2 20:20:13 BRST 2013 armv6l </a:t>
            </a:r>
            <a:r>
              <a:rPr lang="pt-BR" sz="1400" dirty="0" smtClean="0">
                <a:latin typeface="Courier New" pitchFamily="49" charset="0"/>
                <a:cs typeface="Courier New" pitchFamily="49" charset="0"/>
              </a:rPr>
              <a:t>GNU/Linux</a:t>
            </a:r>
          </a:p>
          <a:p>
            <a:pPr marL="0" indent="0">
              <a:buNone/>
            </a:pPr>
            <a:r>
              <a:rPr lang="pt-BR" sz="1400" dirty="0" smtClean="0">
                <a:latin typeface="Courier New" pitchFamily="49" charset="0"/>
                <a:cs typeface="Courier New" pitchFamily="49" charset="0"/>
              </a:rPr>
              <a:t>root@raspberrypi</a:t>
            </a:r>
            <a:r>
              <a:rPr lang="pt-BR" sz="1400" dirty="0">
                <a:latin typeface="Courier New" pitchFamily="49" charset="0"/>
                <a:cs typeface="Courier New" pitchFamily="49" charset="0"/>
              </a:rPr>
              <a:t>:~# cat /</a:t>
            </a:r>
            <a:r>
              <a:rPr lang="pt-BR" sz="1400" dirty="0" smtClean="0">
                <a:latin typeface="Courier New" pitchFamily="49" charset="0"/>
                <a:cs typeface="Courier New" pitchFamily="49" charset="0"/>
              </a:rPr>
              <a:t>proc/version</a:t>
            </a:r>
          </a:p>
          <a:p>
            <a:pPr marL="0" indent="0">
              <a:buNone/>
            </a:pPr>
            <a:r>
              <a:rPr lang="pt-BR" sz="1400" dirty="0" smtClean="0">
                <a:latin typeface="Courier New" pitchFamily="49" charset="0"/>
                <a:cs typeface="Courier New" pitchFamily="49" charset="0"/>
              </a:rPr>
              <a:t>Linux </a:t>
            </a:r>
            <a:r>
              <a:rPr lang="pt-BR" sz="1400" dirty="0">
                <a:latin typeface="Courier New" pitchFamily="49" charset="0"/>
                <a:cs typeface="Courier New" pitchFamily="49" charset="0"/>
              </a:rPr>
              <a:t>version 3.11.7 (karl@crunchbang) (gcc version 4.8.2 (GCC) ) #1 Mon Dec 2 20:20:18 BRST </a:t>
            </a:r>
            <a:r>
              <a:rPr lang="pt-BR" sz="1400" dirty="0" smtClean="0">
                <a:latin typeface="Courier New" pitchFamily="49" charset="0"/>
                <a:cs typeface="Courier New" pitchFamily="49" charset="0"/>
              </a:rPr>
              <a:t>2013</a:t>
            </a:r>
          </a:p>
          <a:p>
            <a:pPr marL="0" indent="0">
              <a:buNone/>
            </a:pPr>
            <a:r>
              <a:rPr lang="pt-BR" sz="1400" dirty="0" smtClean="0">
                <a:latin typeface="Courier New" pitchFamily="49" charset="0"/>
                <a:cs typeface="Courier New" pitchFamily="49" charset="0"/>
              </a:rPr>
              <a:t>root@raspberrypi</a:t>
            </a:r>
            <a:r>
              <a:rPr lang="pt-BR" sz="1400" dirty="0">
                <a:latin typeface="Courier New" pitchFamily="49" charset="0"/>
                <a:cs typeface="Courier New" pitchFamily="49" charset="0"/>
              </a:rPr>
              <a:t>:~# cat /etc/issuePoky (Yocto Project Reference Distro) 1.5+snapshot20131202 \n \</a:t>
            </a:r>
            <a:r>
              <a:rPr lang="pt-BR" sz="1400" dirty="0" smtClean="0">
                <a:latin typeface="Courier New" pitchFamily="49" charset="0"/>
                <a:cs typeface="Courier New" pitchFamily="49" charset="0"/>
              </a:rPr>
              <a:t>l</a:t>
            </a:r>
            <a:endParaRPr lang="pt-BR" sz="1500" dirty="0" smtClean="0">
              <a:latin typeface="Courier New" pitchFamily="49" charset="0"/>
              <a:cs typeface="Courier New"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96752"/>
            <a:ext cx="4915328" cy="1440160"/>
          </a:xfrm>
          <a:prstGeom prst="rect">
            <a:avLst/>
          </a:prstGeom>
        </p:spPr>
      </p:pic>
    </p:spTree>
    <p:extLst>
      <p:ext uri="{BB962C8B-B14F-4D97-AF65-F5344CB8AC3E}">
        <p14:creationId xmlns:p14="http://schemas.microsoft.com/office/powerpoint/2010/main" val="2137068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Build #4</a:t>
            </a:r>
            <a:endParaRPr lang="pt-BR" dirty="0"/>
          </a:p>
        </p:txBody>
      </p:sp>
      <p:sp>
        <p:nvSpPr>
          <p:cNvPr id="3" name="Content Placeholder 2"/>
          <p:cNvSpPr>
            <a:spLocks noGrp="1"/>
          </p:cNvSpPr>
          <p:nvPr>
            <p:ph idx="1"/>
          </p:nvPr>
        </p:nvSpPr>
        <p:spPr/>
        <p:txBody>
          <a:bodyPr>
            <a:normAutofit fontScale="70000" lnSpcReduction="20000"/>
          </a:bodyPr>
          <a:lstStyle/>
          <a:p>
            <a:r>
              <a:rPr lang="en-US" dirty="0" smtClean="0"/>
              <a:t>In build #3 it is using the 3.11.7 kernel even though it built the 3.12.0 version kernel. Tried forcing the latest kernel version, masking all recipes, leaving only the (3.12.0) version and applying the patch.  I thought that maybe there was a conflict in patching all of these kernel versions.  Patch still did not apply.</a:t>
            </a:r>
          </a:p>
          <a:p>
            <a:r>
              <a:rPr lang="en-US" dirty="0" smtClean="0"/>
              <a:t>I then looked at the </a:t>
            </a:r>
            <a:r>
              <a:rPr lang="en-US" dirty="0" err="1" smtClean="0"/>
              <a:t>git</a:t>
            </a:r>
            <a:r>
              <a:rPr lang="en-US" dirty="0"/>
              <a:t> </a:t>
            </a:r>
            <a:r>
              <a:rPr lang="en-US" dirty="0" smtClean="0"/>
              <a:t>repository that </a:t>
            </a:r>
            <a:r>
              <a:rPr lang="en-US" dirty="0" err="1" smtClean="0"/>
              <a:t>yocto</a:t>
            </a:r>
            <a:r>
              <a:rPr lang="en-US" dirty="0" smtClean="0"/>
              <a:t> had cloned in the </a:t>
            </a:r>
            <a:r>
              <a:rPr lang="en-US" dirty="0" err="1" smtClean="0"/>
              <a:t>raspberryPiBuild</a:t>
            </a:r>
            <a:r>
              <a:rPr lang="en-US" dirty="0" smtClean="0"/>
              <a:t>/</a:t>
            </a:r>
            <a:r>
              <a:rPr lang="en-US" dirty="0" err="1" smtClean="0"/>
              <a:t>tmp</a:t>
            </a:r>
            <a:r>
              <a:rPr lang="en-US" dirty="0" smtClean="0"/>
              <a:t>/work/</a:t>
            </a:r>
            <a:r>
              <a:rPr lang="en-US" dirty="0" err="1" smtClean="0"/>
              <a:t>raspberrypi</a:t>
            </a:r>
            <a:r>
              <a:rPr lang="en-US" dirty="0" smtClean="0"/>
              <a:t>-poky-</a:t>
            </a:r>
            <a:r>
              <a:rPr lang="en-US" dirty="0" err="1" smtClean="0"/>
              <a:t>linux</a:t>
            </a:r>
            <a:r>
              <a:rPr lang="en-US" dirty="0" smtClean="0"/>
              <a:t>-</a:t>
            </a:r>
            <a:r>
              <a:rPr lang="en-US" dirty="0" err="1" smtClean="0"/>
              <a:t>gnueabi</a:t>
            </a:r>
            <a:r>
              <a:rPr lang="en-US" dirty="0" smtClean="0"/>
              <a:t>/</a:t>
            </a:r>
            <a:r>
              <a:rPr lang="en-US" dirty="0" err="1" smtClean="0"/>
              <a:t>linux-raspberrypi</a:t>
            </a:r>
            <a:r>
              <a:rPr lang="en-US" dirty="0" smtClean="0"/>
              <a:t>/ directory.  Searching for the i2c driver file I discovered that the local </a:t>
            </a:r>
            <a:r>
              <a:rPr lang="en-US" dirty="0" err="1" smtClean="0"/>
              <a:t>git</a:t>
            </a:r>
            <a:r>
              <a:rPr lang="en-US" dirty="0" smtClean="0"/>
              <a:t> repository had a problem.  It was missing the whole drivers directory. Looking at the remote repository via a browser it is clearly there.  I tried forcing the build to re-fetch the repository by deleting the </a:t>
            </a:r>
            <a:r>
              <a:rPr lang="en-US" dirty="0" err="1" smtClean="0"/>
              <a:t>linux-raspberrypi</a:t>
            </a:r>
            <a:r>
              <a:rPr lang="en-US" dirty="0" smtClean="0"/>
              <a:t> directory and relevant files and directories in </a:t>
            </a:r>
            <a:r>
              <a:rPr lang="en-US" dirty="0" err="1" smtClean="0"/>
              <a:t>raspberryPiBuild</a:t>
            </a:r>
            <a:r>
              <a:rPr lang="en-US" dirty="0" smtClean="0"/>
              <a:t>/downloads/git2., but it would not re-fetch.  As a last resort I deleted all files and directories in </a:t>
            </a:r>
            <a:r>
              <a:rPr lang="en-US" dirty="0" err="1" smtClean="0"/>
              <a:t>raspberryPiBuild</a:t>
            </a:r>
            <a:r>
              <a:rPr lang="en-US" dirty="0" smtClean="0"/>
              <a:t>, leaving only the </a:t>
            </a:r>
            <a:r>
              <a:rPr lang="en-US" dirty="0" err="1" smtClean="0"/>
              <a:t>conf</a:t>
            </a:r>
            <a:r>
              <a:rPr lang="en-US" dirty="0" smtClean="0"/>
              <a:t> folder.  Ready for a fresh build.</a:t>
            </a:r>
            <a:endParaRPr lang="en-US" dirty="0"/>
          </a:p>
          <a:p>
            <a:endParaRPr lang="pt-BR" dirty="0"/>
          </a:p>
        </p:txBody>
      </p:sp>
    </p:spTree>
    <p:extLst>
      <p:ext uri="{BB962C8B-B14F-4D97-AF65-F5344CB8AC3E}">
        <p14:creationId xmlns:p14="http://schemas.microsoft.com/office/powerpoint/2010/main" val="127533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Build #4</a:t>
            </a:r>
            <a:endParaRPr lang="pt-BR" dirty="0"/>
          </a:p>
        </p:txBody>
      </p:sp>
      <p:sp>
        <p:nvSpPr>
          <p:cNvPr id="3" name="Content Placeholder 2"/>
          <p:cNvSpPr>
            <a:spLocks noGrp="1"/>
          </p:cNvSpPr>
          <p:nvPr>
            <p:ph idx="1"/>
          </p:nvPr>
        </p:nvSpPr>
        <p:spPr/>
        <p:txBody>
          <a:bodyPr>
            <a:normAutofit fontScale="85000" lnSpcReduction="20000"/>
          </a:bodyPr>
          <a:lstStyle/>
          <a:p>
            <a:r>
              <a:rPr lang="pt-BR" dirty="0" smtClean="0"/>
              <a:t>Errors continued in the fresh build using the </a:t>
            </a:r>
            <a:r>
              <a:rPr lang="en-US" dirty="0"/>
              <a:t>3.12.0 version </a:t>
            </a:r>
            <a:r>
              <a:rPr lang="en-US" dirty="0" smtClean="0"/>
              <a:t>kernel.  Though, a different error.  Looking again at the local repository fetched by </a:t>
            </a:r>
            <a:r>
              <a:rPr lang="en-US" dirty="0" err="1" smtClean="0"/>
              <a:t>yocto</a:t>
            </a:r>
            <a:r>
              <a:rPr lang="en-US" dirty="0" smtClean="0"/>
              <a:t>, it again was missing some files. I don’t know why </a:t>
            </a:r>
            <a:r>
              <a:rPr lang="en-US" dirty="0" err="1" smtClean="0"/>
              <a:t>yocto</a:t>
            </a:r>
            <a:r>
              <a:rPr lang="en-US" dirty="0" smtClean="0"/>
              <a:t> wasn’t able to fetch the repository successfully and didn’t give any errors about this.  Perhaps my partition is corrupted, my internet connection is bad, or perhaps the </a:t>
            </a:r>
            <a:r>
              <a:rPr lang="en-US" dirty="0" err="1" smtClean="0"/>
              <a:t>git</a:t>
            </a:r>
            <a:r>
              <a:rPr lang="en-US" dirty="0" smtClean="0"/>
              <a:t> server was overloaded at the time.</a:t>
            </a:r>
          </a:p>
          <a:p>
            <a:r>
              <a:rPr lang="en-US" dirty="0" smtClean="0"/>
              <a:t>I was now running out of time, and wouldn’t be able to do another fresh build.  I decided to use </a:t>
            </a:r>
            <a:r>
              <a:rPr lang="en-US" dirty="0"/>
              <a:t>the 3.11.7 </a:t>
            </a:r>
            <a:r>
              <a:rPr lang="en-US" dirty="0" smtClean="0"/>
              <a:t>kernel, hoping that the local repository for this version was complete.  It was.</a:t>
            </a:r>
            <a:endParaRPr lang="pt-BR" dirty="0"/>
          </a:p>
        </p:txBody>
      </p:sp>
    </p:spTree>
    <p:extLst>
      <p:ext uri="{BB962C8B-B14F-4D97-AF65-F5344CB8AC3E}">
        <p14:creationId xmlns:p14="http://schemas.microsoft.com/office/powerpoint/2010/main" val="2315109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3 – Build #4</a:t>
            </a:r>
            <a:endParaRPr lang="pt-BR" dirty="0"/>
          </a:p>
        </p:txBody>
      </p:sp>
      <p:sp>
        <p:nvSpPr>
          <p:cNvPr id="3" name="Content Placeholder 2"/>
          <p:cNvSpPr>
            <a:spLocks noGrp="1"/>
          </p:cNvSpPr>
          <p:nvPr>
            <p:ph idx="1"/>
          </p:nvPr>
        </p:nvSpPr>
        <p:spPr>
          <a:xfrm>
            <a:off x="457200" y="1600201"/>
            <a:ext cx="8229600" cy="4493095"/>
          </a:xfrm>
        </p:spPr>
        <p:txBody>
          <a:bodyPr>
            <a:normAutofit/>
          </a:bodyPr>
          <a:lstStyle/>
          <a:p>
            <a:r>
              <a:rPr lang="pt-BR" dirty="0" smtClean="0"/>
              <a:t>I continued on using build #4, as a base for part 3 which was to modify the build in some way.  I decided on adding the perl package.</a:t>
            </a:r>
          </a:p>
          <a:p>
            <a:r>
              <a:rPr lang="pt-BR" dirty="0" smtClean="0"/>
              <a:t>To find out how to add a package to the generated image I had a look at the Yocto wiki[5].  Which said the easiest way was to add the following to the local.conf file in the local build folder:</a:t>
            </a:r>
          </a:p>
          <a:p>
            <a:pPr marL="0" indent="0">
              <a:buNone/>
            </a:pPr>
            <a:r>
              <a:rPr lang="pt-BR" sz="2000" dirty="0" smtClean="0">
                <a:latin typeface="Courier New" pitchFamily="49" charset="0"/>
                <a:cs typeface="Courier New" pitchFamily="49" charset="0"/>
              </a:rPr>
              <a:t>IMAGE_INSTALL_append += “ perl”</a:t>
            </a:r>
          </a:p>
          <a:p>
            <a:pPr marL="0" indent="0">
              <a:buNone/>
            </a:pPr>
            <a:endParaRPr lang="pt-BR" sz="1600" dirty="0" smtClean="0">
              <a:latin typeface="Courier New" pitchFamily="49" charset="0"/>
              <a:cs typeface="Courier New" pitchFamily="49" charset="0"/>
            </a:endParaRPr>
          </a:p>
        </p:txBody>
      </p:sp>
    </p:spTree>
    <p:extLst>
      <p:ext uri="{BB962C8B-B14F-4D97-AF65-F5344CB8AC3E}">
        <p14:creationId xmlns:p14="http://schemas.microsoft.com/office/powerpoint/2010/main" val="517748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Build #4</a:t>
            </a:r>
            <a:endParaRPr lang="pt-BR" dirty="0"/>
          </a:p>
        </p:txBody>
      </p:sp>
      <p:sp>
        <p:nvSpPr>
          <p:cNvPr id="3" name="Content Placeholder 2"/>
          <p:cNvSpPr>
            <a:spLocks noGrp="1"/>
          </p:cNvSpPr>
          <p:nvPr>
            <p:ph idx="1"/>
          </p:nvPr>
        </p:nvSpPr>
        <p:spPr/>
        <p:txBody>
          <a:bodyPr>
            <a:normAutofit fontScale="70000" lnSpcReduction="20000"/>
          </a:bodyPr>
          <a:lstStyle/>
          <a:p>
            <a:r>
              <a:rPr lang="pt-BR" dirty="0"/>
              <a:t>Building again and running the overused phrase at the prompt gave</a:t>
            </a:r>
            <a:r>
              <a:rPr lang="pt-BR" dirty="0" smtClean="0"/>
              <a:t>:</a:t>
            </a:r>
          </a:p>
          <a:p>
            <a:endParaRPr lang="pt-BR" dirty="0"/>
          </a:p>
          <a:p>
            <a:endParaRPr lang="pt-BR" dirty="0" smtClean="0"/>
          </a:p>
          <a:p>
            <a:endParaRPr lang="pt-BR" dirty="0"/>
          </a:p>
          <a:p>
            <a:endParaRPr lang="pt-BR" dirty="0" smtClean="0"/>
          </a:p>
          <a:p>
            <a:endParaRPr lang="pt-BR" dirty="0"/>
          </a:p>
          <a:p>
            <a:endParaRPr lang="pt-BR" dirty="0" smtClean="0"/>
          </a:p>
          <a:p>
            <a:endParaRPr lang="pt-BR" dirty="0" smtClean="0"/>
          </a:p>
          <a:p>
            <a:pPr marL="0" indent="0">
              <a:buNone/>
            </a:pPr>
            <a:endParaRPr lang="pt-BR" dirty="0"/>
          </a:p>
          <a:p>
            <a:pPr marL="0" indent="0">
              <a:buNone/>
            </a:pPr>
            <a:endParaRPr lang="pt-BR" sz="2000" dirty="0" smtClean="0">
              <a:latin typeface="Courier New" pitchFamily="49" charset="0"/>
              <a:cs typeface="Courier New" pitchFamily="49" charset="0"/>
            </a:endParaRPr>
          </a:p>
          <a:p>
            <a:pPr marL="0" indent="0">
              <a:buNone/>
            </a:pPr>
            <a:endParaRPr lang="pt-BR" sz="2000" dirty="0">
              <a:latin typeface="Courier New" pitchFamily="49" charset="0"/>
              <a:cs typeface="Courier New" pitchFamily="49" charset="0"/>
            </a:endParaRPr>
          </a:p>
          <a:p>
            <a:pPr marL="0" indent="0">
              <a:buNone/>
            </a:pPr>
            <a:endParaRPr lang="pt-BR" sz="2000" dirty="0">
              <a:latin typeface="Courier New" pitchFamily="49" charset="0"/>
              <a:cs typeface="Courier New" pitchFamily="49" charset="0"/>
            </a:endParaRPr>
          </a:p>
          <a:p>
            <a:r>
              <a:rPr lang="pt-BR" dirty="0" smtClean="0"/>
              <a:t>When using </a:t>
            </a:r>
            <a:r>
              <a:rPr lang="pt-BR" dirty="0"/>
              <a:t>builds 1, 2 and 3 gave the following error, so perl was added successfuly:</a:t>
            </a:r>
          </a:p>
          <a:p>
            <a:pPr marL="0" indent="0">
              <a:buNone/>
            </a:pPr>
            <a:r>
              <a:rPr lang="pt-BR" sz="2000" dirty="0">
                <a:latin typeface="Courier New" pitchFamily="49" charset="0"/>
                <a:cs typeface="Courier New" pitchFamily="49" charset="0"/>
              </a:rPr>
              <a:t>Perl: not </a:t>
            </a:r>
            <a:r>
              <a:rPr lang="pt-BR" sz="2000" dirty="0" smtClean="0">
                <a:latin typeface="Courier New" pitchFamily="49" charset="0"/>
                <a:cs typeface="Courier New" pitchFamily="49" charset="0"/>
              </a:rPr>
              <a:t>found</a:t>
            </a:r>
            <a:endParaRPr lang="pt-BR" sz="2000" dirty="0">
              <a:latin typeface="Courier New" pitchFamily="49" charset="0"/>
              <a:cs typeface="Courier New"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132856"/>
            <a:ext cx="7810500" cy="2781300"/>
          </a:xfrm>
          <a:prstGeom prst="rect">
            <a:avLst/>
          </a:prstGeom>
        </p:spPr>
      </p:pic>
    </p:spTree>
    <p:extLst>
      <p:ext uri="{BB962C8B-B14F-4D97-AF65-F5344CB8AC3E}">
        <p14:creationId xmlns:p14="http://schemas.microsoft.com/office/powerpoint/2010/main" val="3712475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Closing Remarks</a:t>
            </a:r>
            <a:endParaRPr lang="pt-BR" dirty="0"/>
          </a:p>
        </p:txBody>
      </p:sp>
      <p:sp>
        <p:nvSpPr>
          <p:cNvPr id="3" name="Content Placeholder 2"/>
          <p:cNvSpPr>
            <a:spLocks noGrp="1"/>
          </p:cNvSpPr>
          <p:nvPr>
            <p:ph idx="1"/>
          </p:nvPr>
        </p:nvSpPr>
        <p:spPr/>
        <p:txBody>
          <a:bodyPr>
            <a:normAutofit fontScale="70000" lnSpcReduction="20000"/>
          </a:bodyPr>
          <a:lstStyle/>
          <a:p>
            <a:r>
              <a:rPr lang="pt-BR" dirty="0" smtClean="0"/>
              <a:t>The Yocto build system is very easy to use and well documented, however for somebody just starting out the documentation is a little </a:t>
            </a:r>
            <a:r>
              <a:rPr lang="pt-BR" dirty="0" smtClean="0"/>
              <a:t>daunting.</a:t>
            </a:r>
            <a:endParaRPr lang="pt-BR" dirty="0" smtClean="0"/>
          </a:p>
          <a:p>
            <a:r>
              <a:rPr lang="pt-BR" dirty="0" smtClean="0"/>
              <a:t>There is much to learn about the build system, I have only just started learning about this great system.</a:t>
            </a:r>
          </a:p>
          <a:p>
            <a:r>
              <a:rPr lang="pt-BR" dirty="0" smtClean="0"/>
              <a:t>If I were to redo this project I would use a faster computer, as the netbook struggled to compile the image, even with Linux installed natively.  A fresh build on it took over 8 hours.  </a:t>
            </a:r>
          </a:p>
          <a:p>
            <a:r>
              <a:rPr lang="pt-BR" dirty="0" smtClean="0"/>
              <a:t>It was a shame that the local repository of the linux source had a problem after spending so long to discover what the problem was.  </a:t>
            </a:r>
            <a:r>
              <a:rPr lang="pt-BR" smtClean="0"/>
              <a:t>Perhaps </a:t>
            </a:r>
            <a:r>
              <a:rPr lang="pt-BR" smtClean="0"/>
              <a:t>reformatting the hard drive and using </a:t>
            </a:r>
            <a:r>
              <a:rPr lang="pt-BR" smtClean="0"/>
              <a:t>a </a:t>
            </a:r>
            <a:r>
              <a:rPr lang="pt-BR" smtClean="0"/>
              <a:t>network cable rather </a:t>
            </a:r>
            <a:r>
              <a:rPr lang="pt-BR" dirty="0" smtClean="0"/>
              <a:t>than Wi-Fi would be a good idea if I were to retry a fresh build in the future.</a:t>
            </a:r>
          </a:p>
          <a:p>
            <a:endParaRPr lang="pt-BR" dirty="0"/>
          </a:p>
        </p:txBody>
      </p:sp>
    </p:spTree>
    <p:extLst>
      <p:ext uri="{BB962C8B-B14F-4D97-AF65-F5344CB8AC3E}">
        <p14:creationId xmlns:p14="http://schemas.microsoft.com/office/powerpoint/2010/main" val="164033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Raspberry Pi Board (Model B)</a:t>
            </a:r>
            <a:endParaRPr lang="pt-BR"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48064" y="2276872"/>
            <a:ext cx="3787080" cy="2523142"/>
          </a:xfrm>
        </p:spPr>
      </p:pic>
      <p:graphicFrame>
        <p:nvGraphicFramePr>
          <p:cNvPr id="6" name="Table 5"/>
          <p:cNvGraphicFramePr>
            <a:graphicFrameLocks noGrp="1"/>
          </p:cNvGraphicFramePr>
          <p:nvPr>
            <p:extLst>
              <p:ext uri="{D42A27DB-BD31-4B8C-83A1-F6EECF244321}">
                <p14:modId xmlns:p14="http://schemas.microsoft.com/office/powerpoint/2010/main" val="2533318782"/>
              </p:ext>
            </p:extLst>
          </p:nvPr>
        </p:nvGraphicFramePr>
        <p:xfrm>
          <a:off x="971600" y="1268760"/>
          <a:ext cx="4032448" cy="4671432"/>
        </p:xfrm>
        <a:graphic>
          <a:graphicData uri="http://schemas.openxmlformats.org/drawingml/2006/table">
            <a:tbl>
              <a:tblPr firstRow="1" bandRow="1">
                <a:tableStyleId>{5C22544A-7EE6-4342-B048-85BDC9FD1C3A}</a:tableStyleId>
              </a:tblPr>
              <a:tblGrid>
                <a:gridCol w="1008112"/>
                <a:gridCol w="3024336"/>
              </a:tblGrid>
              <a:tr h="648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b="0" dirty="0" smtClean="0">
                          <a:solidFill>
                            <a:schemeClr val="tx1"/>
                          </a:solidFill>
                        </a:rPr>
                        <a:t>Chip</a:t>
                      </a: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Broadcom BCM2835 </a:t>
                      </a:r>
                      <a:r>
                        <a:rPr lang="en-US" sz="1800" b="0" kern="1200" dirty="0" err="1" smtClean="0">
                          <a:solidFill>
                            <a:schemeClr val="tx1"/>
                          </a:solidFill>
                          <a:latin typeface="+mn-lt"/>
                          <a:ea typeface="+mn-ea"/>
                          <a:cs typeface="+mn-cs"/>
                        </a:rPr>
                        <a:t>SoC</a:t>
                      </a:r>
                      <a:r>
                        <a:rPr lang="en-US" sz="1800" b="0" kern="1200" dirty="0" smtClean="0">
                          <a:solidFill>
                            <a:schemeClr val="tx1"/>
                          </a:solidFill>
                          <a:latin typeface="+mn-lt"/>
                          <a:ea typeface="+mn-ea"/>
                          <a:cs typeface="+mn-cs"/>
                        </a:rPr>
                        <a:t> full HD processor</a:t>
                      </a:r>
                      <a:endParaRPr lang="pt-BR" sz="1800" b="0" kern="1200" dirty="0" smtClean="0">
                        <a:solidFill>
                          <a:schemeClr val="tx1"/>
                        </a:solidFill>
                        <a:latin typeface="+mn-lt"/>
                        <a:ea typeface="+mn-ea"/>
                        <a:cs typeface="+mn-cs"/>
                      </a:endParaRPr>
                    </a:p>
                  </a:txBody>
                  <a:tcPr>
                    <a:solidFill>
                      <a:schemeClr val="accent1">
                        <a:lumMod val="20000"/>
                        <a:lumOff val="80000"/>
                      </a:schemeClr>
                    </a:solidFill>
                  </a:tcPr>
                </a:tc>
              </a:tr>
              <a:tr h="0">
                <a:tc>
                  <a:txBody>
                    <a:bodyPr/>
                    <a:lstStyle/>
                    <a:p>
                      <a:r>
                        <a:rPr lang="pt-BR" dirty="0" smtClean="0"/>
                        <a:t>CPU</a:t>
                      </a:r>
                      <a:endParaRPr lang="pt-BR" dirty="0"/>
                    </a:p>
                  </a:txBody>
                  <a:tcPr>
                    <a:solidFill>
                      <a:schemeClr val="accent1">
                        <a:lumMod val="20000"/>
                        <a:lumOff val="80000"/>
                      </a:schemeClr>
                    </a:solidFill>
                  </a:tcPr>
                </a:tc>
                <a:tc>
                  <a:txBody>
                    <a:bodyPr/>
                    <a:lstStyle/>
                    <a:p>
                      <a:r>
                        <a:rPr lang="en-US" dirty="0" smtClean="0"/>
                        <a:t>700 MHz Low Power ARM1176JZ-F Applications Processor</a:t>
                      </a:r>
                      <a:endParaRPr lang="pt-BR" dirty="0"/>
                    </a:p>
                  </a:txBody>
                  <a:tcPr>
                    <a:solidFill>
                      <a:schemeClr val="accent1">
                        <a:lumMod val="20000"/>
                        <a:lumOff val="80000"/>
                      </a:schemeClr>
                    </a:solidFill>
                  </a:tcPr>
                </a:tc>
              </a:tr>
              <a:tr h="305861">
                <a:tc>
                  <a:txBody>
                    <a:bodyPr/>
                    <a:lstStyle/>
                    <a:p>
                      <a:r>
                        <a:rPr lang="pt-BR" dirty="0" smtClean="0"/>
                        <a:t>GPU</a:t>
                      </a:r>
                      <a:endParaRPr lang="pt-BR" dirty="0"/>
                    </a:p>
                  </a:txBody>
                  <a:tcPr>
                    <a:solidFill>
                      <a:schemeClr val="accent1">
                        <a:lumMod val="20000"/>
                        <a:lumOff val="80000"/>
                      </a:schemeClr>
                    </a:solidFill>
                  </a:tcPr>
                </a:tc>
                <a:tc>
                  <a:txBody>
                    <a:bodyPr/>
                    <a:lstStyle/>
                    <a:p>
                      <a:r>
                        <a:rPr lang="pt-BR" dirty="0" smtClean="0"/>
                        <a:t>Dual Core VideoCore IV® Multimedia Co-Processor</a:t>
                      </a:r>
                      <a:endParaRPr lang="pt-BR" dirty="0"/>
                    </a:p>
                  </a:txBody>
                  <a:tcPr>
                    <a:solidFill>
                      <a:schemeClr val="accent1">
                        <a:lumMod val="20000"/>
                        <a:lumOff val="80000"/>
                      </a:schemeClr>
                    </a:solidFill>
                  </a:tcPr>
                </a:tc>
              </a:tr>
              <a:tr h="305861">
                <a:tc>
                  <a:txBody>
                    <a:bodyPr/>
                    <a:lstStyle/>
                    <a:p>
                      <a:r>
                        <a:rPr lang="pt-BR" dirty="0" smtClean="0"/>
                        <a:t>Memory</a:t>
                      </a:r>
                      <a:endParaRPr lang="pt-BR" dirty="0"/>
                    </a:p>
                  </a:txBody>
                  <a:tcPr>
                    <a:solidFill>
                      <a:schemeClr val="accent1">
                        <a:lumMod val="20000"/>
                        <a:lumOff val="80000"/>
                      </a:schemeClr>
                    </a:solidFill>
                  </a:tcPr>
                </a:tc>
                <a:tc>
                  <a:txBody>
                    <a:bodyPr/>
                    <a:lstStyle/>
                    <a:p>
                      <a:r>
                        <a:rPr lang="pt-BR" dirty="0" smtClean="0"/>
                        <a:t>512MB SDRAM</a:t>
                      </a:r>
                      <a:endParaRPr lang="pt-BR" dirty="0"/>
                    </a:p>
                  </a:txBody>
                  <a:tcPr>
                    <a:solidFill>
                      <a:schemeClr val="accent1">
                        <a:lumMod val="20000"/>
                        <a:lumOff val="80000"/>
                      </a:schemeClr>
                    </a:solidFill>
                  </a:tcPr>
                </a:tc>
              </a:tr>
              <a:tr h="305861">
                <a:tc>
                  <a:txBody>
                    <a:bodyPr/>
                    <a:lstStyle/>
                    <a:p>
                      <a:r>
                        <a:rPr lang="pt-BR" dirty="0" smtClean="0"/>
                        <a:t>Ethernet</a:t>
                      </a:r>
                      <a:endParaRPr lang="pt-BR" dirty="0"/>
                    </a:p>
                  </a:txBody>
                  <a:tcPr>
                    <a:solidFill>
                      <a:schemeClr val="accent1">
                        <a:lumMod val="20000"/>
                        <a:lumOff val="80000"/>
                      </a:schemeClr>
                    </a:solidFill>
                  </a:tcPr>
                </a:tc>
                <a:tc>
                  <a:txBody>
                    <a:bodyPr/>
                    <a:lstStyle/>
                    <a:p>
                      <a:r>
                        <a:rPr lang="en-US" dirty="0" smtClean="0"/>
                        <a:t>onboard 10/100 Ethernet RJ45 jack</a:t>
                      </a:r>
                      <a:endParaRPr lang="pt-BR" dirty="0"/>
                    </a:p>
                  </a:txBody>
                  <a:tcPr>
                    <a:solidFill>
                      <a:schemeClr val="accent1">
                        <a:lumMod val="20000"/>
                        <a:lumOff val="80000"/>
                      </a:schemeClr>
                    </a:solidFill>
                  </a:tcPr>
                </a:tc>
              </a:tr>
              <a:tr h="305861">
                <a:tc>
                  <a:txBody>
                    <a:bodyPr/>
                    <a:lstStyle/>
                    <a:p>
                      <a:r>
                        <a:rPr lang="pt-BR" dirty="0" smtClean="0"/>
                        <a:t>Video</a:t>
                      </a:r>
                      <a:endParaRPr lang="pt-BR" dirty="0"/>
                    </a:p>
                  </a:txBody>
                  <a:tcPr>
                    <a:solidFill>
                      <a:schemeClr val="accent1">
                        <a:lumMod val="20000"/>
                        <a:lumOff val="80000"/>
                      </a:schemeClr>
                    </a:solidFill>
                  </a:tcPr>
                </a:tc>
                <a:tc>
                  <a:txBody>
                    <a:bodyPr/>
                    <a:lstStyle/>
                    <a:p>
                      <a:r>
                        <a:rPr lang="pt-BR" dirty="0" smtClean="0"/>
                        <a:t>HDMI, Composite RCA</a:t>
                      </a:r>
                      <a:endParaRPr lang="pt-BR" dirty="0"/>
                    </a:p>
                  </a:txBody>
                  <a:tcPr>
                    <a:solidFill>
                      <a:schemeClr val="accent1">
                        <a:lumMod val="20000"/>
                        <a:lumOff val="80000"/>
                      </a:schemeClr>
                    </a:solidFill>
                  </a:tcPr>
                </a:tc>
              </a:tr>
              <a:tr h="305861">
                <a:tc>
                  <a:txBody>
                    <a:bodyPr/>
                    <a:lstStyle/>
                    <a:p>
                      <a:r>
                        <a:rPr lang="pt-BR" dirty="0" smtClean="0"/>
                        <a:t>Audio</a:t>
                      </a:r>
                      <a:endParaRPr lang="pt-BR" dirty="0"/>
                    </a:p>
                  </a:txBody>
                  <a:tcPr>
                    <a:solidFill>
                      <a:schemeClr val="accent1">
                        <a:lumMod val="20000"/>
                        <a:lumOff val="80000"/>
                      </a:schemeClr>
                    </a:solidFill>
                  </a:tcPr>
                </a:tc>
                <a:tc>
                  <a:txBody>
                    <a:bodyPr/>
                    <a:lstStyle/>
                    <a:p>
                      <a:r>
                        <a:rPr lang="pt-BR" dirty="0" smtClean="0"/>
                        <a:t>3.5mm jack, HDMI</a:t>
                      </a:r>
                      <a:endParaRPr lang="pt-BR" dirty="0"/>
                    </a:p>
                  </a:txBody>
                  <a:tcPr>
                    <a:solidFill>
                      <a:schemeClr val="accent1">
                        <a:lumMod val="20000"/>
                        <a:lumOff val="80000"/>
                      </a:schemeClr>
                    </a:solidFill>
                  </a:tcPr>
                </a:tc>
              </a:tr>
              <a:tr h="305861">
                <a:tc>
                  <a:txBody>
                    <a:bodyPr/>
                    <a:lstStyle/>
                    <a:p>
                      <a:r>
                        <a:rPr lang="pt-BR" dirty="0" smtClean="0"/>
                        <a:t>Storage</a:t>
                      </a:r>
                      <a:endParaRPr lang="pt-BR" dirty="0"/>
                    </a:p>
                  </a:txBody>
                  <a:tcPr>
                    <a:solidFill>
                      <a:schemeClr val="accent1">
                        <a:lumMod val="20000"/>
                        <a:lumOff val="80000"/>
                      </a:schemeClr>
                    </a:solidFill>
                  </a:tcPr>
                </a:tc>
                <a:tc>
                  <a:txBody>
                    <a:bodyPr/>
                    <a:lstStyle/>
                    <a:p>
                      <a:r>
                        <a:rPr lang="en-US" dirty="0" smtClean="0"/>
                        <a:t>SD, MMC, SDIO card slot</a:t>
                      </a:r>
                      <a:endParaRPr lang="pt-BR" dirty="0"/>
                    </a:p>
                  </a:txBody>
                  <a:tcPr>
                    <a:solidFill>
                      <a:schemeClr val="accent1">
                        <a:lumMod val="20000"/>
                        <a:lumOff val="80000"/>
                      </a:schemeClr>
                    </a:solidFill>
                  </a:tcPr>
                </a:tc>
              </a:tr>
              <a:tr h="305861">
                <a:tc>
                  <a:txBody>
                    <a:bodyPr/>
                    <a:lstStyle/>
                    <a:p>
                      <a:r>
                        <a:rPr lang="pt-BR" dirty="0" smtClean="0"/>
                        <a:t>Size</a:t>
                      </a:r>
                      <a:endParaRPr lang="pt-BR" dirty="0"/>
                    </a:p>
                  </a:txBody>
                  <a:tcPr>
                    <a:solidFill>
                      <a:schemeClr val="accent1">
                        <a:lumMod val="20000"/>
                        <a:lumOff val="80000"/>
                      </a:schemeClr>
                    </a:solidFill>
                  </a:tcPr>
                </a:tc>
                <a:tc>
                  <a:txBody>
                    <a:bodyPr/>
                    <a:lstStyle/>
                    <a:p>
                      <a:r>
                        <a:rPr lang="pt-BR" dirty="0" smtClean="0"/>
                        <a:t>8.6cm x 5.4cm x 1.7cm</a:t>
                      </a:r>
                      <a:endParaRPr lang="pt-BR"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272939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References</a:t>
            </a:r>
            <a:endParaRPr lang="pt-BR" dirty="0"/>
          </a:p>
        </p:txBody>
      </p:sp>
      <p:sp>
        <p:nvSpPr>
          <p:cNvPr id="3" name="Content Placeholder 2"/>
          <p:cNvSpPr>
            <a:spLocks noGrp="1"/>
          </p:cNvSpPr>
          <p:nvPr>
            <p:ph idx="1"/>
          </p:nvPr>
        </p:nvSpPr>
        <p:spPr/>
        <p:txBody>
          <a:bodyPr>
            <a:normAutofit/>
          </a:bodyPr>
          <a:lstStyle/>
          <a:p>
            <a:r>
              <a:rPr lang="pt-BR" sz="2000" dirty="0" smtClean="0"/>
              <a:t>[1] </a:t>
            </a:r>
            <a:r>
              <a:rPr lang="pt-BR" sz="2000" dirty="0" smtClean="0">
                <a:hlinkClick r:id="rId2"/>
              </a:rPr>
              <a:t>http://en.wikipedia.org/wiki/Raspberry_Pi</a:t>
            </a:r>
            <a:endParaRPr lang="pt-BR" sz="2000" dirty="0" smtClean="0"/>
          </a:p>
          <a:p>
            <a:r>
              <a:rPr lang="pt-BR" sz="2000" dirty="0" smtClean="0"/>
              <a:t>[2] </a:t>
            </a:r>
            <a:r>
              <a:rPr lang="pt-BR" sz="2000" dirty="0" smtClean="0">
                <a:hlinkClick r:id="rId3"/>
              </a:rPr>
              <a:t>http://www.yoctoproject.org/docs/current/yocto-project-qs/yocto-project-qs.html</a:t>
            </a:r>
            <a:endParaRPr lang="pt-BR" sz="2000" dirty="0" smtClean="0"/>
          </a:p>
          <a:p>
            <a:r>
              <a:rPr lang="pt-BR" sz="2000" dirty="0" smtClean="0"/>
              <a:t>[3] </a:t>
            </a:r>
            <a:r>
              <a:rPr lang="pt-BR" sz="2000" dirty="0" smtClean="0">
                <a:hlinkClick r:id="rId4"/>
              </a:rPr>
              <a:t>http://www.pimpmypi.com/blog/blogPost.php?blogPostID=7</a:t>
            </a:r>
            <a:endParaRPr lang="pt-BR" sz="2000" dirty="0" smtClean="0"/>
          </a:p>
          <a:p>
            <a:r>
              <a:rPr lang="pt-BR" sz="2000" dirty="0" smtClean="0"/>
              <a:t>[4] </a:t>
            </a:r>
            <a:r>
              <a:rPr lang="pt-BR" sz="2000" dirty="0">
                <a:hlinkClick r:id="rId5"/>
              </a:rPr>
              <a:t>https://</a:t>
            </a:r>
            <a:r>
              <a:rPr lang="pt-BR" sz="2000" dirty="0" smtClean="0">
                <a:hlinkClick r:id="rId5"/>
              </a:rPr>
              <a:t>github.com/djwillis/meta-raspberrypi</a:t>
            </a:r>
            <a:endParaRPr lang="pt-BR" sz="2000" dirty="0"/>
          </a:p>
          <a:p>
            <a:r>
              <a:rPr lang="pt-BR" sz="2000" dirty="0" smtClean="0"/>
              <a:t>[5] </a:t>
            </a:r>
            <a:r>
              <a:rPr lang="pt-BR" sz="2000" dirty="0">
                <a:hlinkClick r:id="rId6"/>
              </a:rPr>
              <a:t>https://wiki.yoctoproject.org/wiki/FAQ#How_can_I_add_a_package_to_my_project.3F</a:t>
            </a:r>
            <a:endParaRPr lang="pt-BR" sz="2000" dirty="0"/>
          </a:p>
        </p:txBody>
      </p:sp>
    </p:spTree>
    <p:extLst>
      <p:ext uri="{BB962C8B-B14F-4D97-AF65-F5344CB8AC3E}">
        <p14:creationId xmlns:p14="http://schemas.microsoft.com/office/powerpoint/2010/main" val="282734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smtClean="0"/>
              <a:t>Required hardware</a:t>
            </a:r>
            <a:endParaRPr lang="pt-BR" dirty="0"/>
          </a:p>
        </p:txBody>
      </p:sp>
      <p:sp>
        <p:nvSpPr>
          <p:cNvPr id="4" name="Content Placeholder 3"/>
          <p:cNvSpPr>
            <a:spLocks noGrp="1"/>
          </p:cNvSpPr>
          <p:nvPr>
            <p:ph sz="half" idx="1"/>
          </p:nvPr>
        </p:nvSpPr>
        <p:spPr/>
        <p:txBody>
          <a:bodyPr>
            <a:normAutofit lnSpcReduction="10000"/>
          </a:bodyPr>
          <a:lstStyle/>
          <a:p>
            <a:r>
              <a:rPr lang="pt-BR" dirty="0" smtClean="0"/>
              <a:t>HDMI to DVI conversion cable</a:t>
            </a:r>
          </a:p>
          <a:p>
            <a:r>
              <a:rPr lang="pt-BR" dirty="0" smtClean="0"/>
              <a:t>5v 700mA (min) Phone </a:t>
            </a:r>
            <a:r>
              <a:rPr lang="pt-BR" dirty="0"/>
              <a:t>charger </a:t>
            </a:r>
            <a:endParaRPr lang="pt-BR" dirty="0" smtClean="0"/>
          </a:p>
          <a:p>
            <a:r>
              <a:rPr lang="pt-BR" dirty="0" smtClean="0"/>
              <a:t>SD card</a:t>
            </a:r>
          </a:p>
          <a:p>
            <a:r>
              <a:rPr lang="pt-BR" dirty="0" smtClean="0"/>
              <a:t>Raspberry Pi</a:t>
            </a:r>
          </a:p>
          <a:p>
            <a:r>
              <a:rPr lang="pt-BR" dirty="0" smtClean="0"/>
              <a:t>Anti-Idiot protector box (optional)</a:t>
            </a:r>
          </a:p>
          <a:p>
            <a:r>
              <a:rPr lang="pt-BR" dirty="0" smtClean="0"/>
              <a:t>Monitor and USB keyboard (not shown</a:t>
            </a:r>
            <a:r>
              <a:rPr lang="pt-BR" dirty="0"/>
              <a:t>)</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70323" y="1600200"/>
            <a:ext cx="2794354" cy="4525963"/>
          </a:xfrm>
        </p:spPr>
      </p:pic>
    </p:spTree>
    <p:extLst>
      <p:ext uri="{BB962C8B-B14F-4D97-AF65-F5344CB8AC3E}">
        <p14:creationId xmlns:p14="http://schemas.microsoft.com/office/powerpoint/2010/main" val="72040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smtClean="0"/>
              <a:t>Introduction to Yocto</a:t>
            </a:r>
            <a:endParaRPr lang="pt-BR" dirty="0"/>
          </a:p>
        </p:txBody>
      </p:sp>
      <p:sp>
        <p:nvSpPr>
          <p:cNvPr id="5" name="Content Placeholder 4"/>
          <p:cNvSpPr>
            <a:spLocks noGrp="1"/>
          </p:cNvSpPr>
          <p:nvPr>
            <p:ph idx="1"/>
          </p:nvPr>
        </p:nvSpPr>
        <p:spPr/>
        <p:txBody>
          <a:bodyPr>
            <a:normAutofit lnSpcReduction="10000"/>
          </a:bodyPr>
          <a:lstStyle/>
          <a:p>
            <a:r>
              <a:rPr lang="en-US" dirty="0" err="1" smtClean="0"/>
              <a:t>Yocto</a:t>
            </a:r>
            <a:r>
              <a:rPr lang="en-US" dirty="0" smtClean="0"/>
              <a:t> is a prefix meaning 10</a:t>
            </a:r>
            <a:r>
              <a:rPr lang="en-US" baseline="30000" dirty="0" smtClean="0"/>
              <a:t>-24 </a:t>
            </a:r>
            <a:r>
              <a:rPr lang="en-US" dirty="0" smtClean="0"/>
              <a:t>. Something very tiny indeed. </a:t>
            </a:r>
            <a:endParaRPr lang="en-US" baseline="30000" dirty="0" smtClean="0"/>
          </a:p>
          <a:p>
            <a:r>
              <a:rPr lang="en-US" dirty="0" smtClean="0"/>
              <a:t>“The </a:t>
            </a:r>
            <a:r>
              <a:rPr lang="en-US" dirty="0" err="1" smtClean="0"/>
              <a:t>Yocto</a:t>
            </a:r>
            <a:r>
              <a:rPr lang="en-US" dirty="0" smtClean="0"/>
              <a:t> Project is an open-source collaboration project focused on embedded Linux developers. The </a:t>
            </a:r>
            <a:r>
              <a:rPr lang="en-US" dirty="0" err="1" smtClean="0"/>
              <a:t>Yocto</a:t>
            </a:r>
            <a:r>
              <a:rPr lang="en-US" dirty="0" smtClean="0"/>
              <a:t> Project uses a build system based on the Poky project to construct complete Linux images. The Poky project, in turn, draws from and contributes back to the </a:t>
            </a:r>
            <a:r>
              <a:rPr lang="en-US" dirty="0" err="1" smtClean="0"/>
              <a:t>OpenEmbedded</a:t>
            </a:r>
            <a:r>
              <a:rPr lang="en-US" dirty="0" smtClean="0"/>
              <a:t> project.” [2]</a:t>
            </a:r>
            <a:endParaRPr lang="pt-BR" dirty="0"/>
          </a:p>
        </p:txBody>
      </p:sp>
    </p:spTree>
    <p:extLst>
      <p:ext uri="{BB962C8B-B14F-4D97-AF65-F5344CB8AC3E}">
        <p14:creationId xmlns:p14="http://schemas.microsoft.com/office/powerpoint/2010/main" val="278393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smtClean="0"/>
              <a:t>Yocto build system</a:t>
            </a:r>
            <a:endParaRPr lang="pt-BR" dirty="0"/>
          </a:p>
        </p:txBody>
      </p:sp>
      <p:sp>
        <p:nvSpPr>
          <p:cNvPr id="8" name="Content Placeholder 7"/>
          <p:cNvSpPr>
            <a:spLocks noGrp="1"/>
          </p:cNvSpPr>
          <p:nvPr>
            <p:ph idx="1"/>
          </p:nvPr>
        </p:nvSpPr>
        <p:spPr/>
        <p:txBody>
          <a:bodyPr>
            <a:normAutofit fontScale="92500" lnSpcReduction="20000"/>
          </a:bodyPr>
          <a:lstStyle/>
          <a:p>
            <a:r>
              <a:rPr lang="pt-BR" dirty="0" smtClean="0"/>
              <a:t>Poky, the OpenEmbedded projects upon which Yocto is based, and Yocto itself is very mature.  Yocto started in 2010.</a:t>
            </a:r>
          </a:p>
          <a:p>
            <a:r>
              <a:rPr lang="pt-BR" dirty="0" smtClean="0"/>
              <a:t>If you are building under linux its a simple matter of downloading the project, installing some necessary tools and you are ready to build a image.</a:t>
            </a:r>
          </a:p>
          <a:p>
            <a:r>
              <a:rPr lang="pt-BR" dirty="0" smtClean="0"/>
              <a:t>It is also possible to build an image using Windows and the Yocto Project Build Appliance.</a:t>
            </a:r>
          </a:p>
          <a:p>
            <a:r>
              <a:rPr lang="pt-BR" dirty="0" smtClean="0"/>
              <a:t>An overview of the system is shown on the next slide.</a:t>
            </a:r>
            <a:endParaRPr lang="pt-BR" dirty="0"/>
          </a:p>
        </p:txBody>
      </p:sp>
    </p:spTree>
    <p:extLst>
      <p:ext uri="{BB962C8B-B14F-4D97-AF65-F5344CB8AC3E}">
        <p14:creationId xmlns:p14="http://schemas.microsoft.com/office/powerpoint/2010/main" val="206593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smtClean="0"/>
              <a:t>Yocto Project Development Environment</a:t>
            </a:r>
            <a:endParaRPr lang="pt-BR"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5601"/>
            <a:ext cx="8229600" cy="4215160"/>
          </a:xfrm>
        </p:spPr>
      </p:pic>
      <p:sp>
        <p:nvSpPr>
          <p:cNvPr id="7" name="TextBox 6"/>
          <p:cNvSpPr txBox="1"/>
          <p:nvPr/>
        </p:nvSpPr>
        <p:spPr>
          <a:xfrm>
            <a:off x="539552" y="1444134"/>
            <a:ext cx="7848872" cy="369332"/>
          </a:xfrm>
          <a:prstGeom prst="rect">
            <a:avLst/>
          </a:prstGeom>
          <a:noFill/>
        </p:spPr>
        <p:txBody>
          <a:bodyPr wrap="square" rtlCol="0">
            <a:spAutoFit/>
          </a:bodyPr>
          <a:lstStyle/>
          <a:p>
            <a:r>
              <a:rPr lang="pt-BR" dirty="0" smtClean="0"/>
              <a:t>Overview of the Yocto build system [2]</a:t>
            </a:r>
            <a:endParaRPr lang="pt-BR" dirty="0"/>
          </a:p>
        </p:txBody>
      </p:sp>
    </p:spTree>
    <p:extLst>
      <p:ext uri="{BB962C8B-B14F-4D97-AF65-F5344CB8AC3E}">
        <p14:creationId xmlns:p14="http://schemas.microsoft.com/office/powerpoint/2010/main" val="68832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1.</a:t>
            </a:r>
            <a:endParaRPr lang="pt-BR" dirty="0"/>
          </a:p>
        </p:txBody>
      </p:sp>
      <p:sp>
        <p:nvSpPr>
          <p:cNvPr id="3" name="Content Placeholder 2"/>
          <p:cNvSpPr>
            <a:spLocks noGrp="1"/>
          </p:cNvSpPr>
          <p:nvPr>
            <p:ph idx="1"/>
          </p:nvPr>
        </p:nvSpPr>
        <p:spPr/>
        <p:txBody>
          <a:bodyPr>
            <a:normAutofit/>
          </a:bodyPr>
          <a:lstStyle/>
          <a:p>
            <a:r>
              <a:rPr lang="pt-BR" dirty="0" smtClean="0"/>
              <a:t>To make a start on building an image for the Raspberry Pi, I followed the recipe that I found on a blog. (see [3])</a:t>
            </a:r>
          </a:p>
          <a:p>
            <a:r>
              <a:rPr lang="pt-BR" dirty="0" smtClean="0"/>
              <a:t>I am using a Debian based Linux distribution (Crunchbang) so I first installed the necessary tools for Debian.</a:t>
            </a:r>
          </a:p>
          <a:p>
            <a:pPr marL="0" indent="0">
              <a:buNone/>
            </a:pPr>
            <a:r>
              <a:rPr lang="pt-BR" sz="2200" dirty="0" smtClean="0">
                <a:latin typeface="Courier New" pitchFamily="49" charset="0"/>
                <a:cs typeface="Courier New" pitchFamily="49" charset="0"/>
              </a:rPr>
              <a:t>sudo apt-get install gawk wget git-core \</a:t>
            </a:r>
          </a:p>
          <a:p>
            <a:pPr marL="0" indent="0">
              <a:buNone/>
            </a:pPr>
            <a:r>
              <a:rPr lang="pt-BR" sz="2200" dirty="0" smtClean="0">
                <a:latin typeface="Courier New" pitchFamily="49" charset="0"/>
                <a:cs typeface="Courier New" pitchFamily="49" charset="0"/>
              </a:rPr>
              <a:t>diffstat unzip texinfo build-essential \</a:t>
            </a:r>
          </a:p>
          <a:p>
            <a:pPr marL="0" indent="0">
              <a:buNone/>
            </a:pPr>
            <a:r>
              <a:rPr lang="pt-BR" sz="2200" dirty="0" smtClean="0">
                <a:latin typeface="Courier New" pitchFamily="49" charset="0"/>
                <a:cs typeface="Courier New" pitchFamily="49" charset="0"/>
              </a:rPr>
              <a:t>chrpath libsdl1.2-dev xterm</a:t>
            </a:r>
            <a:endParaRPr lang="pt-BR" sz="2200" dirty="0">
              <a:latin typeface="Courier New" pitchFamily="49" charset="0"/>
              <a:cs typeface="Courier New" pitchFamily="49" charset="0"/>
            </a:endParaRPr>
          </a:p>
        </p:txBody>
      </p:sp>
    </p:spTree>
    <p:extLst>
      <p:ext uri="{BB962C8B-B14F-4D97-AF65-F5344CB8AC3E}">
        <p14:creationId xmlns:p14="http://schemas.microsoft.com/office/powerpoint/2010/main" val="19289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Part 1.</a:t>
            </a:r>
            <a:endParaRPr lang="pt-BR" dirty="0"/>
          </a:p>
        </p:txBody>
      </p:sp>
      <p:sp>
        <p:nvSpPr>
          <p:cNvPr id="3" name="Content Placeholder 2"/>
          <p:cNvSpPr>
            <a:spLocks noGrp="1"/>
          </p:cNvSpPr>
          <p:nvPr>
            <p:ph idx="1"/>
          </p:nvPr>
        </p:nvSpPr>
        <p:spPr/>
        <p:txBody>
          <a:bodyPr>
            <a:normAutofit/>
          </a:bodyPr>
          <a:lstStyle/>
          <a:p>
            <a:r>
              <a:rPr lang="pt-BR" dirty="0" smtClean="0"/>
              <a:t>Next step is to download Yocto, Poky and OpenEmbedded</a:t>
            </a:r>
          </a:p>
          <a:p>
            <a:pPr marL="0" indent="0">
              <a:buNone/>
            </a:pPr>
            <a:r>
              <a:rPr lang="pt-BR" sz="1400" dirty="0" smtClean="0">
                <a:latin typeface="Courier New" pitchFamily="49" charset="0"/>
                <a:cs typeface="Courier New" pitchFamily="49" charset="0"/>
              </a:rPr>
              <a:t>$ git clone git://git.yoctoproject.org/poky yoctoProject </a:t>
            </a:r>
          </a:p>
          <a:p>
            <a:pPr marL="0" indent="0">
              <a:buNone/>
            </a:pPr>
            <a:r>
              <a:rPr lang="pt-BR" sz="1400" dirty="0" smtClean="0">
                <a:latin typeface="Courier New" pitchFamily="49" charset="0"/>
                <a:cs typeface="Courier New" pitchFamily="49" charset="0"/>
              </a:rPr>
              <a:t>Cloning into 'yoctoProject'...</a:t>
            </a:r>
          </a:p>
          <a:p>
            <a:pPr marL="0" indent="0">
              <a:buNone/>
            </a:pPr>
            <a:r>
              <a:rPr lang="pt-BR" sz="1400" dirty="0" smtClean="0">
                <a:latin typeface="Courier New" pitchFamily="49" charset="0"/>
                <a:cs typeface="Courier New" pitchFamily="49" charset="0"/>
              </a:rPr>
              <a:t>remote: Counting objects: 209629, done.</a:t>
            </a:r>
          </a:p>
          <a:p>
            <a:pPr marL="0" indent="0">
              <a:buNone/>
            </a:pPr>
            <a:r>
              <a:rPr lang="pt-BR" sz="1400" dirty="0" smtClean="0">
                <a:latin typeface="Courier New" pitchFamily="49" charset="0"/>
                <a:cs typeface="Courier New" pitchFamily="49" charset="0"/>
              </a:rPr>
              <a:t>remote: Compressing objects: 100% (53241/53241), done.</a:t>
            </a:r>
          </a:p>
          <a:p>
            <a:pPr marL="0" indent="0">
              <a:buNone/>
            </a:pPr>
            <a:r>
              <a:rPr lang="pt-BR" sz="1400" dirty="0" smtClean="0">
                <a:latin typeface="Courier New" pitchFamily="49" charset="0"/>
                <a:cs typeface="Courier New" pitchFamily="49" charset="0"/>
              </a:rPr>
              <a:t>remote: Total 209629 (delta 151862), reused 209317 (delta 151556)</a:t>
            </a:r>
          </a:p>
          <a:p>
            <a:pPr marL="0" indent="0">
              <a:buNone/>
            </a:pPr>
            <a:r>
              <a:rPr lang="pt-BR" sz="1400" dirty="0" smtClean="0">
                <a:latin typeface="Courier New" pitchFamily="49" charset="0"/>
                <a:cs typeface="Courier New" pitchFamily="49" charset="0"/>
              </a:rPr>
              <a:t>Receiving objects: 100% (209629/209629), 97.17 MiB | 51 KiB/s, done.</a:t>
            </a:r>
          </a:p>
          <a:p>
            <a:pPr marL="0" indent="0">
              <a:buNone/>
            </a:pPr>
            <a:r>
              <a:rPr lang="pt-BR" sz="1400" dirty="0" smtClean="0">
                <a:latin typeface="Courier New" pitchFamily="49" charset="0"/>
                <a:cs typeface="Courier New" pitchFamily="49" charset="0"/>
              </a:rPr>
              <a:t>Resolving deltas: 100% (151862/151862), done.</a:t>
            </a:r>
          </a:p>
          <a:p>
            <a:r>
              <a:rPr lang="pt-BR" dirty="0"/>
              <a:t>Then checkout the known working </a:t>
            </a:r>
            <a:r>
              <a:rPr lang="pt-BR" dirty="0" smtClean="0"/>
              <a:t>version</a:t>
            </a:r>
          </a:p>
          <a:p>
            <a:pPr marL="0" indent="0">
              <a:buNone/>
            </a:pPr>
            <a:r>
              <a:rPr lang="pt-BR" sz="1400" dirty="0">
                <a:latin typeface="Courier New" pitchFamily="49" charset="0"/>
                <a:cs typeface="Courier New" pitchFamily="49" charset="0"/>
              </a:rPr>
              <a:t>$ cd yoctoProject</a:t>
            </a:r>
          </a:p>
          <a:p>
            <a:pPr marL="0" indent="0">
              <a:buNone/>
            </a:pPr>
            <a:r>
              <a:rPr lang="pt-BR" sz="1400" dirty="0">
                <a:latin typeface="Courier New" pitchFamily="49" charset="0"/>
                <a:cs typeface="Courier New" pitchFamily="49" charset="0"/>
              </a:rPr>
              <a:t>$ git checkout 4a36a32567ecfbc7ce7b967803e6e23314953ef5</a:t>
            </a:r>
          </a:p>
          <a:p>
            <a:endParaRPr lang="pt-BR" sz="1400" dirty="0">
              <a:latin typeface="Courier New" pitchFamily="49" charset="0"/>
              <a:cs typeface="Courier New" pitchFamily="49" charset="0"/>
            </a:endParaRPr>
          </a:p>
        </p:txBody>
      </p:sp>
    </p:spTree>
    <p:extLst>
      <p:ext uri="{BB962C8B-B14F-4D97-AF65-F5344CB8AC3E}">
        <p14:creationId xmlns:p14="http://schemas.microsoft.com/office/powerpoint/2010/main" val="3446671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1128</TotalTime>
  <Words>2562</Words>
  <Application>Microsoft Office PowerPoint</Application>
  <PresentationFormat>On-screen Show (4:3)</PresentationFormat>
  <Paragraphs>228</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Final Project – Linux build for Raspberry Pi based on Yocto</vt:lpstr>
      <vt:lpstr>Introduction</vt:lpstr>
      <vt:lpstr>Raspberry Pi Board (Model B)</vt:lpstr>
      <vt:lpstr>Required hardware</vt:lpstr>
      <vt:lpstr>Introduction to Yocto</vt:lpstr>
      <vt:lpstr>Yocto build system</vt:lpstr>
      <vt:lpstr>Yocto Project Development Environment</vt:lpstr>
      <vt:lpstr>Part 1.</vt:lpstr>
      <vt:lpstr>Part 1.</vt:lpstr>
      <vt:lpstr>Part 1</vt:lpstr>
      <vt:lpstr>Part 1.</vt:lpstr>
      <vt:lpstr>Part 1</vt:lpstr>
      <vt:lpstr>Part 1</vt:lpstr>
      <vt:lpstr>Part 1</vt:lpstr>
      <vt:lpstr>Problems encountered during Part 1</vt:lpstr>
      <vt:lpstr>Problems encountered during Part 1</vt:lpstr>
      <vt:lpstr>Part 2.</vt:lpstr>
      <vt:lpstr>Part 2 – Build #2</vt:lpstr>
      <vt:lpstr>Part 2 – Build #2</vt:lpstr>
      <vt:lpstr>Part 2 – Build #3</vt:lpstr>
      <vt:lpstr>Part 2 – Build #3</vt:lpstr>
      <vt:lpstr>Part 2 – Build #3</vt:lpstr>
      <vt:lpstr>Part 2 – Build #3</vt:lpstr>
      <vt:lpstr>Part 2 – Build #3</vt:lpstr>
      <vt:lpstr>Build #4</vt:lpstr>
      <vt:lpstr>Build #4</vt:lpstr>
      <vt:lpstr>Part 3 – Build #4</vt:lpstr>
      <vt:lpstr>Build #4</vt:lpstr>
      <vt:lpstr>Closing Remarks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Linux build for Raspberry Pi based on Yocto</dc:title>
  <dc:creator>Karl Stiller</dc:creator>
  <cp:lastModifiedBy>Karl Stiller</cp:lastModifiedBy>
  <cp:revision>47</cp:revision>
  <dcterms:created xsi:type="dcterms:W3CDTF">2013-12-04T00:13:34Z</dcterms:created>
  <dcterms:modified xsi:type="dcterms:W3CDTF">2013-12-08T13:53:34Z</dcterms:modified>
</cp:coreProperties>
</file>