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81" r:id="rId2"/>
    <p:sldId id="282" r:id="rId3"/>
    <p:sldId id="304" r:id="rId4"/>
    <p:sldId id="305" r:id="rId5"/>
    <p:sldId id="285" r:id="rId6"/>
    <p:sldId id="283" r:id="rId7"/>
    <p:sldId id="284" r:id="rId8"/>
    <p:sldId id="303" r:id="rId9"/>
    <p:sldId id="286" r:id="rId10"/>
    <p:sldId id="287" r:id="rId11"/>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310" r:id="rId30"/>
    <p:sldId id="275" r:id="rId31"/>
    <p:sldId id="276" r:id="rId32"/>
    <p:sldId id="277" r:id="rId33"/>
    <p:sldId id="278" r:id="rId34"/>
    <p:sldId id="308" r:id="rId35"/>
    <p:sldId id="279" r:id="rId36"/>
    <p:sldId id="306" r:id="rId37"/>
    <p:sldId id="288" r:id="rId38"/>
    <p:sldId id="289" r:id="rId39"/>
    <p:sldId id="290" r:id="rId40"/>
    <p:sldId id="291" r:id="rId41"/>
    <p:sldId id="292" r:id="rId42"/>
    <p:sldId id="293" r:id="rId43"/>
    <p:sldId id="294" r:id="rId44"/>
    <p:sldId id="309" r:id="rId45"/>
    <p:sldId id="295" r:id="rId46"/>
    <p:sldId id="297" r:id="rId47"/>
    <p:sldId id="298" r:id="rId48"/>
    <p:sldId id="307" r:id="rId49"/>
    <p:sldId id="299" r:id="rId50"/>
    <p:sldId id="302" r:id="rId51"/>
    <p:sldId id="300" r:id="rId52"/>
    <p:sldId id="301" r:id="rId53"/>
    <p:sldId id="280" r:id="rId54"/>
  </p:sldIdLst>
  <p:sldSz cx="9144000" cy="6858000" type="screen4x3"/>
  <p:notesSz cx="6934200" cy="91186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72">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89515" autoAdjust="0"/>
  </p:normalViewPr>
  <p:slideViewPr>
    <p:cSldViewPr>
      <p:cViewPr varScale="1">
        <p:scale>
          <a:sx n="108" d="100"/>
          <a:sy n="108" d="100"/>
        </p:scale>
        <p:origin x="185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0" d="100"/>
          <a:sy n="100" d="100"/>
        </p:scale>
        <p:origin x="-2640" y="-78"/>
      </p:cViewPr>
      <p:guideLst>
        <p:guide orient="horz" pos="2872"/>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087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96975" y="690563"/>
            <a:ext cx="4541838" cy="340677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23925" y="4330700"/>
            <a:ext cx="5086350" cy="410368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ChangeArrowheads="1"/>
          </p:cNvSpPr>
          <p:nvPr/>
        </p:nvSpPr>
        <p:spPr bwMode="auto">
          <a:xfrm>
            <a:off x="6149975" y="223838"/>
            <a:ext cx="558800" cy="452437"/>
          </a:xfrm>
          <a:prstGeom prst="rect">
            <a:avLst/>
          </a:prstGeom>
          <a:noFill/>
          <a:ln w="12700">
            <a:noFill/>
            <a:miter lim="800000"/>
            <a:headEnd/>
            <a:tailEnd/>
          </a:ln>
          <a:effectLst/>
        </p:spPr>
        <p:txBody>
          <a:bodyPr wrap="none" lIns="90488" tIns="44450" rIns="90488" bIns="44450">
            <a:spAutoFit/>
          </a:bodyPr>
          <a:lstStyle/>
          <a:p>
            <a:fld id="{BE62D11A-CBCA-4B16-A056-2E640C8D3AF4}" type="slidenum">
              <a:rPr lang="en-US">
                <a:effectLst>
                  <a:outerShdw blurRad="38100" dist="38100" dir="2700000" algn="tl">
                    <a:srgbClr val="C0C0C0"/>
                  </a:outerShdw>
                </a:effectLst>
              </a:rPr>
              <a:pPr/>
              <a:t>‹#›</a:t>
            </a:fld>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1988718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tour-eiffel.fr/teiffel/tour_uk/histodoc/page/pg_identite.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t>First introduce myself…</a:t>
            </a:r>
          </a:p>
          <a:p>
            <a:endParaRPr lang="en-US"/>
          </a:p>
          <a:p>
            <a:r>
              <a:rPr lang="en-US"/>
              <a:t>Faculty member at CCNY–associate professor</a:t>
            </a:r>
          </a:p>
          <a:p>
            <a:endParaRPr lang="en-US"/>
          </a:p>
          <a:p>
            <a:r>
              <a:rPr lang="en-US"/>
              <a:t>Before this appointment – Sr. Research Fellow at UMass-Amherst</a:t>
            </a:r>
          </a:p>
          <a:p>
            <a:r>
              <a:rPr lang="en-US"/>
              <a:t>Before that associate professor at Tsinghua University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pPr>
              <a:spcAft>
                <a:spcPct val="75000"/>
              </a:spcAft>
            </a:pPr>
            <a:r>
              <a:rPr lang="en-US"/>
              <a:t>This is an example of a small function which simply writes the square root of a number.  The number is given as a parameter to the function, called x.   For example, if we call write_sqrt(9), then we would expect the function to print 3 (which is the square root of 9).</a:t>
            </a:r>
          </a:p>
          <a:p>
            <a:pPr>
              <a:spcAft>
                <a:spcPct val="75000"/>
              </a:spcAft>
            </a:pPr>
            <a:r>
              <a:rPr lang="en-US"/>
              <a:t>What needs to be true in order for this function to successfully carry out its work?  Since negative numbers don't have a square root, we need to ensure that the argument, x, is not negative.  This requirement is expressed in the precondition:</a:t>
            </a:r>
          </a:p>
          <a:p>
            <a:pPr>
              <a:spcAft>
                <a:spcPct val="75000"/>
              </a:spcAft>
            </a:pPr>
            <a:r>
              <a:rPr lang="en-US"/>
              <a:t>        Precondition: x  &gt;=  0.</a:t>
            </a:r>
          </a:p>
          <a:p>
            <a:pPr>
              <a:spcAft>
                <a:spcPct val="75000"/>
              </a:spcAft>
            </a:pPr>
            <a:r>
              <a:rPr lang="en-US"/>
              <a:t>The postcondition is simply a statement expressing what work has been accomplished by the function.  This work might involve reading or writing data, changing the values of variable parameters, or other actions.</a:t>
            </a:r>
          </a:p>
          <a:p>
            <a:pPr>
              <a:spcAft>
                <a:spcPct val="75000"/>
              </a:spcAft>
            </a:pPr>
            <a:r>
              <a:rPr lang="en-US"/>
              <a:t>Notice that the information shown on this slide is enough for you to </a:t>
            </a:r>
            <a:r>
              <a:rPr lang="en-US" u="sng"/>
              <a:t>use</a:t>
            </a:r>
            <a:r>
              <a:rPr lang="en-US"/>
              <a:t> the function.  You don't need to know what occurs in the function body.</a:t>
            </a:r>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t>The precondition and postcondition are not actually part of the program. It is common to place the precondition/postcondition pair in a comment immediately after the function's parameter list.</a:t>
            </a:r>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t>Here again you see the precondition of the example.  The right way to read this is as a warning that says: "Watch Out!  This function requires that x is greater than or equal to zero.  If you violate this condition, then the results are totally unpredictable."</a:t>
            </a:r>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t>So, here are three possible function calls.  Two of the calls meet the precondition and have predictable results.  In one of the calls, the precondition fails, and the result of the function call is unpredictable. </a:t>
            </a:r>
          </a:p>
          <a:p>
            <a:endParaRPr lang="en-US"/>
          </a:p>
          <a:p>
            <a:r>
              <a:rPr lang="en-US"/>
              <a:t>Which function call is the trouble maker?</a:t>
            </a:r>
          </a:p>
        </p:txBody>
      </p:sp>
      <p:sp>
        <p:nvSpPr>
          <p:cNvPr id="19459"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t>The second and third function calls are fine.  The second call has an argument of zero, but that's acceptable since the precondition only requires that x is greater than </a:t>
            </a:r>
            <a:r>
              <a:rPr lang="en-US" u="sng"/>
              <a:t>or equal to</a:t>
            </a:r>
            <a:r>
              <a:rPr lang="en-US"/>
              <a:t> zero.</a:t>
            </a:r>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But the first function call causes trouble.  This function call, which violates the precondition, must never be made by a program.  In a few minutes you'll see exactly how much trouble can arise from such a violation.  For now, just take my word, </a:t>
            </a:r>
            <a:r>
              <a:rPr lang="en-US" u="sng"/>
              <a:t>do not violate preconditions</a:t>
            </a:r>
            <a:r>
              <a:rPr lang="en-US"/>
              <a:t>.</a:t>
            </a:r>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t>Before we continue, take one more quick look at the postcondition: As you know, it states what the function will accomplish between the time the function starts executing and the time the function finishes executing.  </a:t>
            </a:r>
          </a:p>
          <a:p>
            <a:endParaRPr lang="en-US"/>
          </a:p>
          <a:p>
            <a:r>
              <a:rPr lang="en-US"/>
              <a:t>One more important point which isn't written on the slide:  Provided that the precondition is valid, then the function is also required to finish executing.  Infinite loops are not permitted, and neither is crashing the computer.</a:t>
            </a:r>
          </a:p>
        </p:txBody>
      </p:sp>
      <p:sp>
        <p:nvSpPr>
          <p:cNvPr id="25603"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t>Here's one more example, which demonstrates how you can use ordinary English to express the precondition and postcondition.</a:t>
            </a:r>
          </a:p>
          <a:p>
            <a:endParaRPr lang="en-US"/>
          </a:p>
          <a:p>
            <a:r>
              <a:rPr lang="en-US"/>
              <a:t>The writing of these expressions should be clear and concise.  The goal is to communicate to another programmer two things:</a:t>
            </a:r>
          </a:p>
          <a:p>
            <a:r>
              <a:rPr lang="en-US"/>
              <a:t>1. What must be true in order for that programmer to use the function; and</a:t>
            </a:r>
          </a:p>
          <a:p>
            <a:r>
              <a:rPr lang="en-US"/>
              <a:t>2. What work the function will accomplish.</a:t>
            </a:r>
          </a:p>
          <a:p>
            <a:endParaRPr lang="en-US"/>
          </a:p>
          <a:p>
            <a:r>
              <a:rPr lang="en-US"/>
              <a:t>In this example, the "work accomplished" is nothing more than computing a value which the function returns.  Again, notice that there is enough information for you to use the function without knowing a thing about the implementation details.</a:t>
            </a:r>
          </a:p>
        </p:txBody>
      </p:sp>
      <p:sp>
        <p:nvSpPr>
          <p:cNvPr id="27651"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Another quick quiz: What values will these function calls return? If you think this is a "trick question" you are right. . .</a:t>
            </a:r>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The first two function calls are fine, returning </a:t>
            </a:r>
            <a:r>
              <a:rPr lang="en-US" u="sng"/>
              <a:t>true</a:t>
            </a:r>
            <a:r>
              <a:rPr lang="en-US"/>
              <a:t> (since 'A' is a vowel) and </a:t>
            </a:r>
            <a:r>
              <a:rPr lang="en-US" u="sng"/>
              <a:t>false</a:t>
            </a:r>
            <a:r>
              <a:rPr lang="en-US"/>
              <a:t> since 'Z' is not a vowel.</a:t>
            </a:r>
          </a:p>
          <a:p>
            <a:endParaRPr lang="en-US"/>
          </a:p>
          <a:p>
            <a:r>
              <a:rPr lang="en-US"/>
              <a:t>But the third function call might return true, or it might return false, nobody really knows since the precondition has been violated.</a:t>
            </a:r>
          </a:p>
          <a:p>
            <a:endParaRPr lang="en-US"/>
          </a:p>
          <a:p>
            <a:r>
              <a:rPr lang="en-US"/>
              <a:t>In fact, the situation is worse than that.  Recall that I said to </a:t>
            </a:r>
            <a:r>
              <a:rPr lang="en-US" u="sng"/>
              <a:t>never violate a precondition</a:t>
            </a:r>
            <a:r>
              <a:rPr lang="en-US"/>
              <a:t>. The reason is that the result of violating a precondition is </a:t>
            </a:r>
            <a:r>
              <a:rPr lang="en-US" u="sng"/>
              <a:t>totally unpredictable</a:t>
            </a:r>
            <a:r>
              <a:rPr lang="en-US"/>
              <a:t>, including the possibility of . . .</a:t>
            </a:r>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en-US"/>
              <a:t>First of all, the information about this course: </a:t>
            </a:r>
          </a:p>
          <a:p>
            <a:r>
              <a:rPr lang="en-US"/>
              <a:t>WHAT is it about  </a:t>
            </a:r>
          </a:p>
          <a:p>
            <a:r>
              <a:rPr lang="en-US"/>
              <a:t>WHY do we learn it</a:t>
            </a:r>
          </a:p>
          <a:p>
            <a:r>
              <a:rPr lang="en-US"/>
              <a:t>HOW we learn this course and </a:t>
            </a:r>
          </a:p>
          <a:p>
            <a:r>
              <a:rPr lang="en-US"/>
              <a:t>WHERE will you be at the end of this course?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dirty="0"/>
              <a:t>. . . crashing the computer.</a:t>
            </a:r>
          </a:p>
          <a:p>
            <a:endParaRPr lang="en-US" dirty="0"/>
          </a:p>
          <a:p>
            <a:r>
              <a:rPr lang="en-US" dirty="0"/>
              <a:t>Now, if I had written the </a:t>
            </a:r>
            <a:r>
              <a:rPr lang="en-US" dirty="0" err="1"/>
              <a:t>is_vowel</a:t>
            </a:r>
            <a:r>
              <a:rPr lang="en-US" dirty="0"/>
              <a:t> function, and the argument was a question mark,  I would try to not crash the machine, I would try to not destroy files on the hard drive, I would try my best to not cause power outrages across New York.  But you never know for sure.</a:t>
            </a:r>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So, let's look at the use of preconditions and postconditions in a typical situation.  The programmer who calls the function is responsible for </a:t>
            </a:r>
            <a:r>
              <a:rPr lang="en-US" u="sng"/>
              <a:t>ensuring that the precondition is valid when the function is called</a:t>
            </a:r>
            <a:r>
              <a:rPr lang="en-US"/>
              <a:t>.  </a:t>
            </a:r>
          </a:p>
          <a:p>
            <a:endParaRPr lang="en-US"/>
          </a:p>
          <a:p>
            <a:r>
              <a:rPr lang="en-US"/>
              <a:t>If she fails in this responsibility, then all bets are off.  There is no telling what might occur.</a:t>
            </a:r>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t>On the other hand, if she keeps her end of the bargain, and calls the function with a valid postcondition, then the function has a responsibility of its own.</a:t>
            </a:r>
          </a:p>
          <a:p>
            <a:endParaRPr lang="en-US"/>
          </a:p>
          <a:p>
            <a:r>
              <a:rPr lang="en-US"/>
              <a:t>The function must complete its execution (no infinite loops), and when the function finishes, the postcondition will be true.</a:t>
            </a:r>
          </a:p>
          <a:p>
            <a:endParaRPr lang="en-US"/>
          </a:p>
          <a:p>
            <a:r>
              <a:rPr lang="en-US"/>
              <a:t>In some ways, you can think of the precondition/postcondition statements as a contract between two programmers: One programmer (who uses the function) is guaranteeing that she will make sure that the precondition is valid before the function is called.  The other programmer (who writes the function) is going to bank on the precondition being true.  This other programmer is responsible for making sure that the postcondition becomes true when the function finishes execution.</a:t>
            </a:r>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Time for another quiz . . .</a:t>
            </a:r>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Time for another quiz . . .</a:t>
            </a:r>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t>Well, there's no way of getting around it: The programmer who calls a function is responsible for making sure the precondition is valid. However, when you are writing a function with a precondition, you should make every attempt to try to detect when a precondition is violated.  Such detections make things easier on other programmers - easier for them to debug, for example.</a:t>
            </a:r>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And such detections can also avoid disasters.</a:t>
            </a:r>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Here's an example of how you would write a friendly function which detects when its precondition is violated.  There is no need for anything fancy when the precondition fails: just print an informative error message and halt the program.  In this example, I have used the C++ assert function, which has a logical expression as its argument. If the expression is true, then the assert function does nothing. But if the expression is false, the assert function prints a useful message and halts the program. You can read about the full details of the assert function in Section 1.1 of the text.</a:t>
            </a:r>
          </a:p>
        </p:txBody>
      </p:sp>
      <p:sp>
        <p:nvSpPr>
          <p:cNvPr id="48131"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Succinctly describes the behavior of a function...</a:t>
            </a:r>
          </a:p>
          <a:p>
            <a:endParaRPr lang="en-US"/>
          </a:p>
          <a:p>
            <a:r>
              <a:rPr lang="en-US"/>
              <a:t>Here are the primary advantages to using a method such as preconditions/postconditions to specify </a:t>
            </a:r>
            <a:r>
              <a:rPr lang="en-US" u="sng"/>
              <a:t>what</a:t>
            </a:r>
            <a:r>
              <a:rPr lang="en-US"/>
              <a:t> a function accomplishes without giving details of </a:t>
            </a:r>
            <a:r>
              <a:rPr lang="en-US" u="sng"/>
              <a:t>how</a:t>
            </a:r>
            <a:r>
              <a:rPr lang="en-US"/>
              <a:t> the function works.</a:t>
            </a:r>
          </a:p>
          <a:p>
            <a:endParaRPr lang="en-US"/>
          </a:p>
          <a:p>
            <a:r>
              <a:rPr lang="en-US"/>
              <a:t>One of the important advantages has to do with </a:t>
            </a:r>
            <a:r>
              <a:rPr lang="en-US" u="sng"/>
              <a:t>reimplementations</a:t>
            </a:r>
            <a:r>
              <a:rPr lang="en-US"/>
              <a:t>.  Often a programmer will think of a better method to accomplish some computation.  If the computation is part of a function that includes a precondition/postcondition pair, then the function can be rewritten and the new, better function used instead.  Any program which uses the function (and which only depends on the precondition/postcondition contract) can use the new improved function with no other changes.</a:t>
            </a:r>
          </a:p>
        </p:txBody>
      </p:sp>
      <p:sp>
        <p:nvSpPr>
          <p:cNvPr id="50179"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 </a:t>
            </a:r>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t>ADTs: abstract data types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97283"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r>
              <a:rPr lang="en-US"/>
              <a:t>Specification: </a:t>
            </a:r>
          </a:p>
          <a:p>
            <a:endParaRPr lang="en-US"/>
          </a:p>
          <a:p>
            <a:r>
              <a:rPr lang="en-US"/>
              <a:t>you need to be very clear on what are the input and output of your program.</a:t>
            </a:r>
          </a:p>
          <a:p>
            <a:endParaRPr lang="en-US"/>
          </a:p>
          <a:p>
            <a:r>
              <a:rPr lang="en-US"/>
              <a:t>Design: </a:t>
            </a:r>
          </a:p>
          <a:p>
            <a:r>
              <a:rPr lang="en-US"/>
              <a:t> 	DS and algorithm – which comes first?  -&gt; wrapped in objects</a:t>
            </a:r>
          </a:p>
          <a:p>
            <a:r>
              <a:rPr lang="en-US"/>
              <a:t>	pseudo-code (English_+ C) , don’t care the implementation details</a:t>
            </a:r>
          </a:p>
          <a:p>
            <a:endParaRPr lang="en-US"/>
          </a:p>
          <a:p>
            <a:r>
              <a:rPr lang="en-US"/>
              <a:t>Test and Debug</a:t>
            </a:r>
          </a:p>
          <a:p>
            <a:r>
              <a:rPr lang="en-US"/>
              <a:t>	time analysis Big O and improving you algorithms</a:t>
            </a:r>
          </a:p>
          <a:p>
            <a:endParaRPr lang="en-US"/>
          </a:p>
          <a:p>
            <a:endParaRPr lang="en-US"/>
          </a:p>
          <a:p>
            <a:r>
              <a:rPr lang="en-US"/>
              <a:t>Which steps are the most important?</a:t>
            </a:r>
          </a:p>
          <a:p>
            <a:endParaRPr lang="en-US"/>
          </a:p>
          <a:p>
            <a:r>
              <a:rPr lang="en-US"/>
              <a:t>Two important issues in addition to the "actuall work" in steps 2-3 are </a:t>
            </a:r>
          </a:p>
          <a:p>
            <a:endParaRPr lang="en-US"/>
          </a:p>
          <a:p>
            <a:r>
              <a:rPr lang="en-US"/>
              <a:t>Step 1</a:t>
            </a:r>
          </a:p>
          <a:p>
            <a:r>
              <a:rPr lang="en-US"/>
              <a:t>&amp;</a:t>
            </a:r>
          </a:p>
          <a:p>
            <a:r>
              <a:rPr lang="en-US"/>
              <a:t>Step 4</a:t>
            </a:r>
          </a:p>
          <a:p>
            <a:endParaRPr lang="en-US"/>
          </a:p>
          <a:p>
            <a:endParaRPr lang="en-US"/>
          </a:p>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a:solidFill>
                  <a:srgbClr val="000000"/>
                </a:solidFill>
                <a:latin typeface="Times New Roman" pitchFamily="18" charset="0"/>
                <a:cs typeface="Times New Roman" pitchFamily="18" charset="0"/>
              </a:rPr>
              <a:t>Steps to Top: </a:t>
            </a:r>
          </a:p>
          <a:p>
            <a:r>
              <a:rPr lang="en-US">
                <a:solidFill>
                  <a:srgbClr val="000000"/>
                </a:solidFill>
                <a:latin typeface="Times New Roman" pitchFamily="18" charset="0"/>
                <a:cs typeface="Times New Roman" pitchFamily="18" charset="0"/>
              </a:rPr>
              <a:t> 1789 (Birnbaum), </a:t>
            </a:r>
          </a:p>
          <a:p>
            <a:r>
              <a:rPr lang="en-US">
                <a:solidFill>
                  <a:srgbClr val="000000"/>
                </a:solidFill>
                <a:latin typeface="Times New Roman" pitchFamily="18" charset="0"/>
                <a:cs typeface="Times New Roman" pitchFamily="18" charset="0"/>
              </a:rPr>
              <a:t> 1671 (Joseph Harriss) </a:t>
            </a:r>
          </a:p>
          <a:p>
            <a:r>
              <a:rPr lang="en-US">
                <a:solidFill>
                  <a:srgbClr val="000000"/>
                </a:solidFill>
                <a:latin typeface="Times New Roman" pitchFamily="18" charset="0"/>
                <a:cs typeface="Times New Roman" pitchFamily="18" charset="0"/>
              </a:rPr>
              <a:t> 1652 (others)</a:t>
            </a:r>
          </a:p>
          <a:p>
            <a:r>
              <a:rPr lang="en-US">
                <a:solidFill>
                  <a:srgbClr val="000000"/>
                </a:solidFill>
                <a:latin typeface="Times New Roman" pitchFamily="18" charset="0"/>
                <a:cs typeface="Times New Roman" pitchFamily="18" charset="0"/>
              </a:rPr>
              <a:t> </a:t>
            </a:r>
            <a:r>
              <a:rPr lang="en-US">
                <a:solidFill>
                  <a:srgbClr val="000000"/>
                </a:solidFill>
                <a:latin typeface="Times New Roman" pitchFamily="18" charset="0"/>
                <a:cs typeface="Times New Roman" pitchFamily="18" charset="0"/>
                <a:hlinkClick r:id="rId3"/>
              </a:rPr>
              <a:t>1665 (Official Eiffel Tower Website)</a:t>
            </a:r>
            <a:r>
              <a:rPr lang="en-US">
                <a:solidFill>
                  <a:srgbClr val="000000"/>
                </a:solidFill>
                <a:latin typeface="Times New Roman" pitchFamily="18" charset="0"/>
                <a:cs typeface="Times New Roman" pitchFamily="18" charset="0"/>
              </a:rPr>
              <a:t> </a:t>
            </a:r>
          </a:p>
          <a:p>
            <a:endParaRPr lang="en-US">
              <a:solidFill>
                <a:srgbClr val="000000"/>
              </a:solidFill>
              <a:latin typeface="Times New Roman" pitchFamily="18" charset="0"/>
              <a:cs typeface="Times New Roman" pitchFamily="18" charset="0"/>
            </a:endParaRPr>
          </a:p>
          <a:p>
            <a:r>
              <a:rPr lang="en-US">
                <a:solidFill>
                  <a:srgbClr val="000000"/>
                </a:solidFill>
                <a:latin typeface="Times New Roman" pitchFamily="18" charset="0"/>
                <a:cs typeface="Times New Roman" pitchFamily="18" charset="0"/>
              </a:rPr>
              <a:t>Steps walkable by visitors (Ground to 2nd floor): 704</a:t>
            </a:r>
            <a:r>
              <a:rPr lang="en-US"/>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pPr marL="228600" indent="-228600"/>
            <a:r>
              <a:rPr lang="en-US" dirty="0">
                <a:solidFill>
                  <a:srgbClr val="000000"/>
                </a:solidFill>
                <a:latin typeface="Times New Roman" pitchFamily="18" charset="0"/>
                <a:cs typeface="Times New Roman" pitchFamily="18" charset="0"/>
              </a:rPr>
              <a:t>Suppose you and your friend Judy are standing at the top of the Eiffel Tower. As you enjoy the beautiful landscape of France, Judy turns to you and asks</a:t>
            </a:r>
          </a:p>
          <a:p>
            <a:pPr marL="228600" indent="-228600"/>
            <a:endParaRPr lang="en-US" dirty="0">
              <a:solidFill>
                <a:srgbClr val="000000"/>
              </a:solidFill>
              <a:latin typeface="Times New Roman" pitchFamily="18" charset="0"/>
              <a:cs typeface="Times New Roman" pitchFamily="18" charset="0"/>
            </a:endParaRPr>
          </a:p>
          <a:p>
            <a:pPr marL="228600" indent="-228600"/>
            <a:r>
              <a:rPr lang="en-US">
                <a:solidFill>
                  <a:srgbClr val="000000"/>
                </a:solidFill>
                <a:latin typeface="Times New Roman" pitchFamily="18" charset="0"/>
                <a:cs typeface="Times New Roman" pitchFamily="18" charset="0"/>
              </a:rPr>
              <a:t>“ I wonder how many steps there are to the bottom of the tower”</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You, as the host, would say” I am not sure, but I will find it out”</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You may use one of the three methods.  Use backboard…</a:t>
            </a:r>
          </a:p>
          <a:p>
            <a:pPr marL="228600" indent="-228600"/>
            <a:endParaRPr lang="en-US" dirty="0">
              <a:solidFill>
                <a:srgbClr val="000000"/>
              </a:solidFill>
              <a:latin typeface="Times New Roman" pitchFamily="18" charset="0"/>
              <a:cs typeface="Times New Roman" pitchFamily="18" charset="0"/>
            </a:endParaRPr>
          </a:p>
          <a:p>
            <a:pPr marL="228600" indent="-228600">
              <a:buFontTx/>
              <a:buAutoNum type="arabicParenBoth"/>
            </a:pPr>
            <a:r>
              <a:rPr lang="en-US" dirty="0">
                <a:solidFill>
                  <a:srgbClr val="000000"/>
                </a:solidFill>
                <a:latin typeface="Times New Roman" pitchFamily="18" charset="0"/>
                <a:cs typeface="Times New Roman" pitchFamily="18" charset="0"/>
              </a:rPr>
              <a:t> You borrow a pen and a piece of paper from Judy and dash down the stairs</a:t>
            </a:r>
          </a:p>
          <a:p>
            <a:pPr marL="228600" indent="-228600">
              <a:buFontTx/>
              <a:buAutoNum type="arabicParenBoth"/>
            </a:pPr>
            <a:r>
              <a:rPr lang="en-US" dirty="0">
                <a:solidFill>
                  <a:srgbClr val="000000"/>
                </a:solidFill>
                <a:latin typeface="Times New Roman" pitchFamily="18" charset="0"/>
                <a:cs typeface="Times New Roman" pitchFamily="18" charset="0"/>
              </a:rPr>
              <a:t> Judy is unwilling to let her pen and paper out of her sight – she might be afraid you make a mistake in putting the marks. </a:t>
            </a:r>
          </a:p>
          <a:p>
            <a:pPr marL="228600" indent="-228600">
              <a:buFontTx/>
              <a:buAutoNum type="arabicParenBoth"/>
            </a:pPr>
            <a:r>
              <a:rPr lang="en-US" dirty="0">
                <a:solidFill>
                  <a:srgbClr val="000000"/>
                </a:solidFill>
                <a:latin typeface="Times New Roman" pitchFamily="18" charset="0"/>
                <a:cs typeface="Times New Roman" pitchFamily="18" charset="0"/>
              </a:rPr>
              <a:t> You don’t walk down the stairs at all. Instead you spot your friend Jervis who is leading a group of tourists, holding a sign like this:</a:t>
            </a:r>
          </a:p>
          <a:p>
            <a:pPr marL="228600" indent="-228600"/>
            <a:endParaRPr lang="en-US" dirty="0">
              <a:solidFill>
                <a:srgbClr val="000000"/>
              </a:solidFill>
              <a:latin typeface="Times New Roman" pitchFamily="18" charset="0"/>
              <a:cs typeface="Times New Roman" pitchFamily="18" charset="0"/>
            </a:endParaRPr>
          </a:p>
          <a:p>
            <a:pPr marL="228600" indent="-228600"/>
            <a:r>
              <a:rPr lang="en-US" dirty="0">
                <a:solidFill>
                  <a:srgbClr val="000000"/>
                </a:solidFill>
                <a:latin typeface="Times New Roman" pitchFamily="18" charset="0"/>
                <a:cs typeface="Times New Roman" pitchFamily="18" charset="0"/>
              </a:rPr>
              <a:t>In French</a:t>
            </a:r>
          </a:p>
          <a:p>
            <a:pPr marL="228600" indent="-228600"/>
            <a:r>
              <a:rPr lang="en-US" dirty="0">
                <a:solidFill>
                  <a:srgbClr val="000000"/>
                </a:solidFill>
                <a:latin typeface="Times New Roman" pitchFamily="18" charset="0"/>
                <a:cs typeface="Times New Roman" pitchFamily="18" charset="0"/>
              </a:rPr>
              <a:t>In Chinese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pPr lvl="2"/>
            <a:r>
              <a:rPr lang="en-US"/>
              <a:t>Compute twice the amount and then divided by two</a:t>
            </a:r>
          </a:p>
          <a:p>
            <a:pPr lvl="2"/>
            <a:r>
              <a:rPr lang="en-US"/>
              <a:t>2 (1+2+…+n) =</a:t>
            </a:r>
          </a:p>
          <a:p>
            <a:pPr lvl="2"/>
            <a:r>
              <a:rPr lang="en-US"/>
              <a:t>   (1+  2  +…+ n) </a:t>
            </a:r>
          </a:p>
          <a:p>
            <a:pPr lvl="2"/>
            <a:r>
              <a:rPr lang="en-US"/>
              <a:t>+ (n+(n-1)+…+ 1)</a:t>
            </a:r>
          </a:p>
          <a:p>
            <a:pPr lvl="2"/>
            <a:r>
              <a:rPr lang="en-US"/>
              <a:t>= (n+1)n</a:t>
            </a:r>
          </a:p>
          <a:p>
            <a:pPr lvl="2"/>
            <a:endParaRPr lang="en-US"/>
          </a:p>
          <a:p>
            <a:pPr lvl="2"/>
            <a:r>
              <a:rPr lang="en-US"/>
              <a:t>Base 10 logarithm of n </a:t>
            </a:r>
          </a:p>
          <a:p>
            <a:pPr lvl="2"/>
            <a:endParaRPr lang="en-US"/>
          </a:p>
          <a:p>
            <a:pPr lvl="2"/>
            <a:r>
              <a:rPr lang="en-US"/>
              <a:t>n = 1, 10, 100 …= 10</a:t>
            </a:r>
            <a:r>
              <a:rPr lang="en-US" baseline="30000"/>
              <a:t>0</a:t>
            </a:r>
            <a:r>
              <a:rPr lang="en-US"/>
              <a:t>, 10</a:t>
            </a:r>
            <a:r>
              <a:rPr lang="en-US" baseline="30000"/>
              <a:t>1</a:t>
            </a:r>
            <a:r>
              <a:rPr lang="en-US"/>
              <a:t>, 10</a:t>
            </a:r>
            <a:r>
              <a:rPr lang="en-US" baseline="30000"/>
              <a:t>2</a:t>
            </a:r>
            <a:r>
              <a:rPr lang="en-US"/>
              <a:t> …</a:t>
            </a:r>
          </a:p>
          <a:p>
            <a:pPr lvl="2"/>
            <a:r>
              <a:rPr lang="en-US"/>
              <a:t>Log</a:t>
            </a:r>
            <a:r>
              <a:rPr lang="en-US" baseline="-25000"/>
              <a:t>10</a:t>
            </a:r>
            <a:r>
              <a:rPr lang="en-US"/>
              <a:t> n = 0, 1,  2</a:t>
            </a:r>
          </a:p>
          <a:p>
            <a:pPr lvl="2"/>
            <a:endParaRPr lang="en-US" sz="2400">
              <a:solidFill>
                <a:srgbClr val="FC0128"/>
              </a:solidFill>
              <a:effectLst>
                <a:outerShdw blurRad="38100" dist="38100" dir="2700000" algn="tl">
                  <a:srgbClr val="C0C0C0"/>
                </a:outerShdw>
              </a:effectLs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96975" y="690563"/>
            <a:ext cx="4541838" cy="3406775"/>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23925" y="4330700"/>
            <a:ext cx="5086350" cy="4103688"/>
          </a:xfrm>
          <a:prstGeom prst="rect">
            <a:avLst/>
          </a:prstGeom>
          <a:solidFill>
            <a:srgbClr val="FFFFFF"/>
          </a:solidFill>
          <a:ln>
            <a:solidFill>
              <a:srgbClr val="000000"/>
            </a:solidFill>
            <a:miter lim="800000"/>
            <a:headEnd/>
            <a:tailEnd/>
          </a:ln>
        </p:spPr>
        <p:txBody>
          <a:bodyPr/>
          <a:lstStyle/>
          <a:p>
            <a:pPr lvl="2"/>
            <a:r>
              <a:rPr lang="en-US"/>
              <a:t>Compute twice the amount and then divided by two</a:t>
            </a:r>
          </a:p>
          <a:p>
            <a:r>
              <a:rPr lang="en-US" sz="2400">
                <a:solidFill>
                  <a:srgbClr val="FC0128"/>
                </a:solidFill>
                <a:effectLst>
                  <a:outerShdw blurRad="38100" dist="38100" dir="2700000" algn="tl">
                    <a:srgbClr val="C0C0C0"/>
                  </a:outerShdw>
                </a:effectLst>
              </a:rPr>
              <a:t>2 (1+2+…+n) =</a:t>
            </a:r>
          </a:p>
          <a:p>
            <a:r>
              <a:rPr lang="en-US" sz="2400">
                <a:solidFill>
                  <a:srgbClr val="FC0128"/>
                </a:solidFill>
                <a:effectLst>
                  <a:outerShdw blurRad="38100" dist="38100" dir="2700000" algn="tl">
                    <a:srgbClr val="C0C0C0"/>
                  </a:outerShdw>
                </a:effectLst>
              </a:rPr>
              <a:t>   (1+2+…+n) </a:t>
            </a:r>
          </a:p>
          <a:p>
            <a:r>
              <a:rPr lang="en-US" sz="2400">
                <a:solidFill>
                  <a:srgbClr val="FC0128"/>
                </a:solidFill>
                <a:effectLst>
                  <a:outerShdw blurRad="38100" dist="38100" dir="2700000" algn="tl">
                    <a:srgbClr val="C0C0C0"/>
                  </a:outerShdw>
                </a:effectLst>
              </a:rPr>
              <a:t>+ (n+2+…+1)</a:t>
            </a:r>
          </a:p>
          <a:p>
            <a:r>
              <a:rPr lang="en-US" sz="2400">
                <a:solidFill>
                  <a:srgbClr val="FC0128"/>
                </a:solidFill>
                <a:effectLst>
                  <a:outerShdw blurRad="38100" dist="38100" dir="2700000" algn="tl">
                    <a:srgbClr val="C0C0C0"/>
                  </a:outerShdw>
                </a:effectLst>
              </a:rPr>
              <a:t>= (n+1)n</a:t>
            </a:r>
          </a:p>
          <a:p>
            <a:endParaRPr lang="en-US" sz="2400">
              <a:solidFill>
                <a:srgbClr val="FC0128"/>
              </a:solidFill>
              <a:effectLst>
                <a:outerShdw blurRad="38100" dist="38100" dir="2700000" algn="tl">
                  <a:srgbClr val="C0C0C0"/>
                </a:outerShdw>
              </a:effectLst>
            </a:endParaRPr>
          </a:p>
          <a:p>
            <a:r>
              <a:rPr lang="en-US" sz="2400">
                <a:solidFill>
                  <a:srgbClr val="FC0128"/>
                </a:solidFill>
                <a:effectLst>
                  <a:outerShdw blurRad="38100" dist="38100" dir="2700000" algn="tl">
                    <a:srgbClr val="C0C0C0"/>
                  </a:outerShdw>
                </a:effectLst>
              </a:rPr>
              <a:t>Base 10 logarithm of 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t>(n+7)(n-2) = n**2 +5n-14 =&gt; O (n</a:t>
            </a:r>
            <a:r>
              <a:rPr lang="en-US" baseline="30000"/>
              <a:t>2</a:t>
            </a:r>
            <a:r>
              <a:rPr lang="en-US"/>
              <a:t>)</a:t>
            </a:r>
          </a:p>
          <a:p>
            <a:endParaRPr lang="en-US"/>
          </a:p>
          <a:p>
            <a:r>
              <a:rPr lang="en-US"/>
              <a:t>[log2n]+1 = [log n + log2]+ 1  =&gt; O(log 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a:p>
            <a:r>
              <a:rPr lang="en-US"/>
              <a:t>This table illustrate </a:t>
            </a:r>
          </a:p>
          <a:p>
            <a:endParaRPr lang="en-US"/>
          </a:p>
          <a:p>
            <a:r>
              <a:rPr lang="en-US"/>
              <a:t>(1) why we use big-O instead exact numbers</a:t>
            </a:r>
          </a:p>
          <a:p>
            <a:endParaRPr lang="en-US"/>
          </a:p>
          <a:p>
            <a:r>
              <a:rPr lang="en-US"/>
              <a:t>(2) why order of algorithm is important</a:t>
            </a:r>
          </a:p>
          <a:p>
            <a:endParaRPr lang="en-US"/>
          </a:p>
          <a:p>
            <a:endParaRPr lang="en-US"/>
          </a:p>
          <a:p>
            <a:r>
              <a:rPr lang="en-US"/>
              <a:t>Laptop TP A21p (1 year old):  Pentium III 850 MHz</a:t>
            </a:r>
          </a:p>
          <a:p>
            <a:r>
              <a:rPr lang="en-US"/>
              <a:t>TP T600 (4 years old) Pentium II 266 MHz</a:t>
            </a:r>
          </a:p>
          <a:p>
            <a:r>
              <a:rPr lang="en-US"/>
              <a:t>The new one is more than 3 times faster than the old one</a:t>
            </a:r>
          </a:p>
          <a:p>
            <a:endParaRPr lang="en-US"/>
          </a:p>
          <a:p>
            <a:r>
              <a:rPr lang="en-US"/>
              <a:t>BUT look at the number of operations needed for different orders of algorithms</a:t>
            </a:r>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a:t>Time analysis is part of the design, implementation and also test steps.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I will basically follow the textbook – but everyone of you is required to attend the class in order to have a good grade</a:t>
            </a:r>
          </a:p>
          <a:p>
            <a:endParaRPr lang="en-US"/>
          </a:p>
          <a:p>
            <a:r>
              <a:rPr lang="en-US"/>
              <a:t>I would like the course to run smoothly and enjoyable. Please do feel free to give me feedbacks – good or bad.</a:t>
            </a:r>
          </a:p>
          <a:p>
            <a:endParaRPr lang="en-US"/>
          </a:p>
          <a:p>
            <a:r>
              <a:rPr lang="en-US"/>
              <a:t>How many of you have learnt both of them?</a:t>
            </a:r>
          </a:p>
          <a:p>
            <a:endParaRPr lang="en-US"/>
          </a:p>
          <a:p>
            <a:r>
              <a:rPr lang="en-US"/>
              <a:t>How many of you have learnt C++?</a:t>
            </a:r>
          </a:p>
          <a:p>
            <a:endParaRPr lang="en-US"/>
          </a:p>
          <a:p>
            <a:r>
              <a:rPr lang="en-US"/>
              <a:t>How many of you learnt C or Java?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Two important things: </a:t>
            </a:r>
          </a:p>
          <a:p>
            <a:endParaRPr lang="en-US"/>
          </a:p>
          <a:p>
            <a:r>
              <a:rPr lang="en-US"/>
              <a:t>With a good motivation – ask yourselves the four questions: WHAT, WHY, WHERE and HOW?</a:t>
            </a:r>
          </a:p>
          <a:p>
            <a:endParaRPr lang="en-US"/>
          </a:p>
          <a:p>
            <a:r>
              <a:rPr lang="en-US"/>
              <a:t>Remember two important things in writing your own code in programming assignments, exams and your jobs – in your entire professional lives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 </a:t>
            </a:r>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t>Specification: </a:t>
            </a:r>
          </a:p>
          <a:p>
            <a:endParaRPr lang="en-US"/>
          </a:p>
          <a:p>
            <a:r>
              <a:rPr lang="en-US"/>
              <a:t>you need to be very clear on what are the input and output of your program.</a:t>
            </a:r>
          </a:p>
          <a:p>
            <a:endParaRPr lang="en-US"/>
          </a:p>
          <a:p>
            <a:r>
              <a:rPr lang="en-US"/>
              <a:t>Design: </a:t>
            </a:r>
          </a:p>
          <a:p>
            <a:r>
              <a:rPr lang="en-US"/>
              <a:t> 	DS and algorithm – which comes first?  -&gt; wrapped in objects</a:t>
            </a:r>
          </a:p>
          <a:p>
            <a:r>
              <a:rPr lang="en-US"/>
              <a:t>	pseudo-code (English_+ C) , don’t care the implementation details</a:t>
            </a:r>
          </a:p>
          <a:p>
            <a:endParaRPr lang="en-US"/>
          </a:p>
          <a:p>
            <a:r>
              <a:rPr lang="en-US"/>
              <a:t>Test and Debug</a:t>
            </a:r>
          </a:p>
          <a:p>
            <a:r>
              <a:rPr lang="en-US"/>
              <a:t>	time analysis Big O and improving you algorithms</a:t>
            </a:r>
          </a:p>
          <a:p>
            <a:endParaRPr lang="en-US"/>
          </a:p>
          <a:p>
            <a:endParaRPr lang="en-US"/>
          </a:p>
          <a:p>
            <a:r>
              <a:rPr lang="en-US"/>
              <a:t>Which steps are the most important?</a:t>
            </a:r>
          </a:p>
          <a:p>
            <a:endParaRPr lang="en-US"/>
          </a:p>
          <a:p>
            <a:r>
              <a:rPr lang="en-US"/>
              <a:t>Two important issues in addition to the "actual work" in steps 2-3 are </a:t>
            </a:r>
          </a:p>
          <a:p>
            <a:endParaRPr lang="en-US"/>
          </a:p>
          <a:p>
            <a:r>
              <a:rPr lang="en-US"/>
              <a:t>Step 1</a:t>
            </a:r>
          </a:p>
          <a:p>
            <a:r>
              <a:rPr lang="en-US"/>
              <a:t>&amp;</a:t>
            </a:r>
          </a:p>
          <a:p>
            <a:r>
              <a:rPr lang="en-US"/>
              <a:t>Step 4</a:t>
            </a:r>
          </a:p>
          <a:p>
            <a:endParaRPr lang="en-US"/>
          </a:p>
          <a:p>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p:spPr>
        <p:txBody>
          <a:bodyPr/>
          <a:lstStyle/>
          <a:p>
            <a:pPr>
              <a:spcAft>
                <a:spcPct val="75000"/>
              </a:spcAft>
            </a:pPr>
            <a:r>
              <a:rPr lang="en-US"/>
              <a:t>This is the first of several lectures which accompany the textbook </a:t>
            </a:r>
            <a:r>
              <a:rPr lang="en-US" i="1"/>
              <a:t>Data Structures and Other Objects Using C++.</a:t>
            </a:r>
            <a:r>
              <a:rPr lang="en-US"/>
              <a:t> Each lecture chooses one topic from the book and expands on that topic - adding examples and further material to reinforce the students' understanding.</a:t>
            </a:r>
          </a:p>
          <a:p>
            <a:pPr>
              <a:spcAft>
                <a:spcPct val="75000"/>
              </a:spcAft>
            </a:pPr>
            <a:r>
              <a:rPr lang="en-US"/>
              <a:t>This first lecture covers the topic of </a:t>
            </a:r>
            <a:r>
              <a:rPr lang="en-US" u="sng"/>
              <a:t>Preconditions and Postconditions</a:t>
            </a:r>
            <a:r>
              <a:rPr lang="en-US"/>
              <a:t> from Chapter 1.</a:t>
            </a:r>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pPr>
              <a:spcAft>
                <a:spcPct val="75000"/>
              </a:spcAft>
            </a:pPr>
            <a:r>
              <a:rPr lang="en-US"/>
              <a:t>Throughout the book, preconditions and postconditions are used to specify precisely what a function does.  However, as we will see, a precondition/postcondition specification does not indicate anything about how a function accomplishes its work.  This separation between what a function does and how the function works is extremely important - particularly for large programs which are written by a team of programmers. </a:t>
            </a:r>
          </a:p>
        </p:txBody>
      </p:sp>
      <p:sp>
        <p:nvSpPr>
          <p:cNvPr id="7171"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pPr>
              <a:spcAft>
                <a:spcPct val="75000"/>
              </a:spcAft>
            </a:pPr>
            <a:r>
              <a:rPr lang="en-US"/>
              <a:t>As an example, suppose that you are the head of a programming team.  Your team is writing a large piece of software, perhaps with millions of lines of code.  Certainly nobody can keep all those lines of code in their head at once (not even me!).  So, the large problem is broken into smaller problems.  Those smaller problems might be broken into still smaller problems, and so on, until you reach manageable problems.</a:t>
            </a:r>
          </a:p>
          <a:p>
            <a:pPr>
              <a:spcAft>
                <a:spcPct val="75000"/>
              </a:spcAft>
            </a:pPr>
            <a:r>
              <a:rPr lang="en-US"/>
              <a:t>Each of the manageable problems can be solved by a function - but you won't be writing all these functions.  The functions are written by members of your team.  </a:t>
            </a:r>
          </a:p>
          <a:p>
            <a:pPr>
              <a:spcAft>
                <a:spcPct val="75000"/>
              </a:spcAft>
            </a:pPr>
            <a:r>
              <a:rPr lang="en-US"/>
              <a:t>As each team member is given a function to write, you will specify the requirements of the function by indicating what the function must accomplish.  But most of the details about how a function works will be left up to the individual programmers.  </a:t>
            </a:r>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pPr>
              <a:spcAft>
                <a:spcPct val="75000"/>
              </a:spcAft>
            </a:pPr>
            <a:r>
              <a:rPr lang="en-US"/>
              <a:t>There are many ways to specify the requirements for a function.  In this class, and in the textbook, we will use a pair of statements for each function, called the function's precondition and postcondition.</a:t>
            </a:r>
          </a:p>
          <a:p>
            <a:pPr>
              <a:spcAft>
                <a:spcPct val="75000"/>
              </a:spcAft>
            </a:pPr>
            <a:r>
              <a:rPr lang="en-US"/>
              <a:t>As we will see, the two statements work together: The precondition indicates what must be true before the function is called.  The postcondition indicates what will be true when the function finishes its work.</a:t>
            </a:r>
          </a:p>
          <a:p>
            <a:pPr>
              <a:spcAft>
                <a:spcPct val="75000"/>
              </a:spcAft>
            </a:pPr>
            <a:r>
              <a:rPr lang="en-US"/>
              <a:t>An example can clarify the meanings... </a:t>
            </a:r>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152400"/>
            <a:ext cx="20383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59626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76400"/>
            <a:ext cx="38100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76400"/>
            <a:ext cx="3810000" cy="4724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676400"/>
            <a:ext cx="7772400" cy="47244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p:nvSpPr>
        <p:spPr bwMode="auto">
          <a:xfrm>
            <a:off x="0" y="12954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12700" y="144780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3" name="Text Box 9"/>
          <p:cNvSpPr txBox="1">
            <a:spLocks noChangeArrowheads="1"/>
          </p:cNvSpPr>
          <p:nvPr userDrawn="1"/>
        </p:nvSpPr>
        <p:spPr bwMode="auto">
          <a:xfrm>
            <a:off x="152400" y="6477000"/>
            <a:ext cx="2362200" cy="304800"/>
          </a:xfrm>
          <a:prstGeom prst="rect">
            <a:avLst/>
          </a:prstGeom>
          <a:noFill/>
          <a:ln w="9525">
            <a:noFill/>
            <a:miter lim="800000"/>
            <a:headEnd/>
            <a:tailEnd/>
          </a:ln>
          <a:effectLst/>
        </p:spPr>
        <p:txBody>
          <a:bodyPr>
            <a:spAutoFit/>
          </a:bodyPr>
          <a:lstStyle/>
          <a:p>
            <a:pPr>
              <a:spcBef>
                <a:spcPct val="50000"/>
              </a:spcBef>
            </a:pPr>
            <a:r>
              <a:rPr lang="en-US" sz="1400" dirty="0">
                <a:effectLst>
                  <a:outerShdw blurRad="38100" dist="38100" dir="2700000" algn="tl">
                    <a:srgbClr val="000000"/>
                  </a:outerShdw>
                </a:effectLst>
              </a:rPr>
              <a:t>Zhigang Zhu, 2002-2025</a:t>
            </a:r>
          </a:p>
        </p:txBody>
      </p:sp>
      <p:sp>
        <p:nvSpPr>
          <p:cNvPr id="1035" name="Text Box 11"/>
          <p:cNvSpPr txBox="1">
            <a:spLocks noChangeArrowheads="1"/>
          </p:cNvSpPr>
          <p:nvPr userDrawn="1"/>
        </p:nvSpPr>
        <p:spPr bwMode="auto">
          <a:xfrm>
            <a:off x="8382000" y="6477000"/>
            <a:ext cx="533400" cy="304800"/>
          </a:xfrm>
          <a:prstGeom prst="rect">
            <a:avLst/>
          </a:prstGeom>
          <a:noFill/>
          <a:ln w="9525">
            <a:noFill/>
            <a:miter lim="800000"/>
            <a:headEnd/>
            <a:tailEnd/>
          </a:ln>
          <a:effectLst/>
        </p:spPr>
        <p:txBody>
          <a:bodyPr>
            <a:spAutoFit/>
          </a:bodyPr>
          <a:lstStyle/>
          <a:p>
            <a:pPr>
              <a:spcBef>
                <a:spcPct val="50000"/>
              </a:spcBef>
            </a:pPr>
            <a:fld id="{BF40F59B-B704-4D35-B29F-9B8DA4C49F82}" type="slidenum">
              <a:rPr lang="en-US" sz="1400">
                <a:effectLst>
                  <a:outerShdw blurRad="38100" dist="38100" dir="2700000" algn="tl">
                    <a:srgbClr val="000000"/>
                  </a:outerShdw>
                </a:effectLst>
              </a:rPr>
              <a:pPr>
                <a:spcBef>
                  <a:spcPct val="50000"/>
                </a:spcBef>
              </a:pPr>
              <a:t>‹#›</a:t>
            </a:fld>
            <a:endParaRPr lang="en-US" sz="1400">
              <a:effectLst>
                <a:outerShdw blurRad="38100" dist="38100" dir="2700000" algn="tl">
                  <a:srgbClr val="000000"/>
                </a:outerShdw>
              </a:effectLst>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tour-eiffel.fr/teiffel/tour_uk/histodoc/page/pg_identite.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s.colorado.edu/~ma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cseng.awl.com/authordetail.qry?AuthorID=35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180975" y="228600"/>
            <a:ext cx="8963025" cy="1828800"/>
          </a:xfrm>
          <a:noFill/>
        </p:spPr>
        <p:txBody>
          <a:bodyPr/>
          <a:lstStyle/>
          <a:p>
            <a:r>
              <a:rPr lang="en-US" sz="3200" dirty="0">
                <a:latin typeface="Arial" pitchFamily="34" charset="0"/>
              </a:rPr>
              <a:t>CSC212 </a:t>
            </a:r>
            <a:r>
              <a:rPr lang="en-US" dirty="0">
                <a:latin typeface="Arial" pitchFamily="34" charset="0"/>
              </a:rPr>
              <a:t> </a:t>
            </a:r>
            <a:br>
              <a:rPr lang="en-US" dirty="0">
                <a:latin typeface="Arial" pitchFamily="34" charset="0"/>
              </a:rPr>
            </a:br>
            <a:r>
              <a:rPr lang="en-US" dirty="0">
                <a:latin typeface="Arial" pitchFamily="34" charset="0"/>
              </a:rPr>
              <a:t>Data Structures </a:t>
            </a:r>
            <a:br>
              <a:rPr lang="en-US" dirty="0">
                <a:latin typeface="Arial" pitchFamily="34" charset="0"/>
              </a:rPr>
            </a:br>
            <a:endParaRPr lang="en-US" dirty="0"/>
          </a:p>
        </p:txBody>
      </p:sp>
      <p:sp>
        <p:nvSpPr>
          <p:cNvPr id="55299" name="Rectangle 3"/>
          <p:cNvSpPr>
            <a:spLocks noGrp="1" noChangeArrowheads="1"/>
          </p:cNvSpPr>
          <p:nvPr>
            <p:ph type="subTitle" idx="1"/>
          </p:nvPr>
        </p:nvSpPr>
        <p:spPr>
          <a:xfrm>
            <a:off x="1143000" y="2819400"/>
            <a:ext cx="6858000" cy="3200400"/>
          </a:xfrm>
        </p:spPr>
        <p:txBody>
          <a:bodyPr/>
          <a:lstStyle/>
          <a:p>
            <a:r>
              <a:rPr lang="en-US" sz="4000"/>
              <a:t>Lecture 1: Introduction</a:t>
            </a:r>
          </a:p>
          <a:p>
            <a:endParaRPr lang="en-US"/>
          </a:p>
          <a:p>
            <a:r>
              <a:rPr lang="en-US"/>
              <a:t>Instructor:  Zhigang Zhu</a:t>
            </a:r>
          </a:p>
          <a:p>
            <a:r>
              <a:rPr lang="en-US"/>
              <a:t>Department of Computer Science </a:t>
            </a:r>
          </a:p>
          <a:p>
            <a:r>
              <a:rPr lang="en-US"/>
              <a:t>City College of New York</a:t>
            </a:r>
          </a:p>
        </p:txBody>
      </p:sp>
      <p:pic>
        <p:nvPicPr>
          <p:cNvPr id="55300"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US"/>
              <a:t>Phase of Software Development </a:t>
            </a:r>
          </a:p>
        </p:txBody>
      </p:sp>
      <p:sp>
        <p:nvSpPr>
          <p:cNvPr id="64515" name="Rectangle 1027"/>
          <p:cNvSpPr>
            <a:spLocks noGrp="1" noChangeArrowheads="1"/>
          </p:cNvSpPr>
          <p:nvPr>
            <p:ph type="body" idx="1"/>
          </p:nvPr>
        </p:nvSpPr>
        <p:spPr>
          <a:xfrm>
            <a:off x="685800" y="1676400"/>
            <a:ext cx="8153400" cy="4724400"/>
          </a:xfrm>
        </p:spPr>
        <p:txBody>
          <a:bodyPr/>
          <a:lstStyle/>
          <a:p>
            <a:pPr>
              <a:lnSpc>
                <a:spcPct val="90000"/>
              </a:lnSpc>
            </a:pPr>
            <a:r>
              <a:rPr lang="en-US" sz="2800" dirty="0"/>
              <a:t>Basic Design Strategy – four steps (Reading: Ch.1 )</a:t>
            </a:r>
          </a:p>
          <a:p>
            <a:pPr lvl="1">
              <a:lnSpc>
                <a:spcPct val="90000"/>
              </a:lnSpc>
            </a:pPr>
            <a:r>
              <a:rPr lang="en-US" sz="2400" dirty="0"/>
              <a:t> Specify the problem - Input/Output (I/O) </a:t>
            </a:r>
          </a:p>
          <a:p>
            <a:pPr lvl="1">
              <a:lnSpc>
                <a:spcPct val="90000"/>
              </a:lnSpc>
            </a:pPr>
            <a:r>
              <a:rPr lang="en-US" sz="2400" dirty="0"/>
              <a:t> Design data structures and algorithms (</a:t>
            </a:r>
            <a:r>
              <a:rPr lang="en-US" sz="2400" b="1" dirty="0"/>
              <a:t>pseudo code</a:t>
            </a:r>
            <a:r>
              <a:rPr lang="en-US" sz="2400" dirty="0"/>
              <a:t>)</a:t>
            </a:r>
          </a:p>
          <a:p>
            <a:pPr lvl="1">
              <a:lnSpc>
                <a:spcPct val="90000"/>
              </a:lnSpc>
            </a:pPr>
            <a:r>
              <a:rPr lang="en-US" sz="2400" dirty="0"/>
              <a:t> Implement in a language such as C++</a:t>
            </a:r>
          </a:p>
          <a:p>
            <a:pPr lvl="1">
              <a:lnSpc>
                <a:spcPct val="90000"/>
              </a:lnSpc>
            </a:pPr>
            <a:r>
              <a:rPr lang="en-US" sz="2400" dirty="0"/>
              <a:t> Test and debug the program  (Reading Ch 1.3)</a:t>
            </a:r>
          </a:p>
          <a:p>
            <a:pPr>
              <a:lnSpc>
                <a:spcPct val="90000"/>
              </a:lnSpc>
            </a:pPr>
            <a:r>
              <a:rPr lang="en-US" sz="2800" dirty="0"/>
              <a:t>Design Technique</a:t>
            </a:r>
          </a:p>
          <a:p>
            <a:pPr lvl="1">
              <a:lnSpc>
                <a:spcPct val="90000"/>
              </a:lnSpc>
            </a:pPr>
            <a:r>
              <a:rPr lang="en-US" sz="2400" dirty="0"/>
              <a:t> Decomposing the problem</a:t>
            </a:r>
          </a:p>
          <a:p>
            <a:pPr>
              <a:lnSpc>
                <a:spcPct val="90000"/>
              </a:lnSpc>
            </a:pPr>
            <a:r>
              <a:rPr lang="en-US" sz="2800" dirty="0"/>
              <a:t>Two Important Issues (along with design and Implement)</a:t>
            </a:r>
          </a:p>
          <a:p>
            <a:pPr lvl="1">
              <a:lnSpc>
                <a:spcPct val="90000"/>
              </a:lnSpc>
            </a:pPr>
            <a:r>
              <a:rPr lang="en-US" sz="2400" b="1" dirty="0">
                <a:solidFill>
                  <a:srgbClr val="FC0128"/>
                </a:solidFill>
              </a:rPr>
              <a:t> Pre-Conditions and Post-Conditions</a:t>
            </a:r>
          </a:p>
          <a:p>
            <a:pPr lvl="1">
              <a:lnSpc>
                <a:spcPct val="90000"/>
              </a:lnSpc>
            </a:pPr>
            <a:r>
              <a:rPr lang="en-US" sz="2400" b="1" dirty="0"/>
              <a:t> Running Time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51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51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609600" y="2057400"/>
            <a:ext cx="7391400" cy="4343400"/>
          </a:xfrm>
          <a:noFill/>
          <a:ln/>
        </p:spPr>
        <p:txBody>
          <a:bodyPr/>
          <a:lstStyle/>
          <a:p>
            <a:r>
              <a:rPr lang="en-US" sz="2800"/>
              <a:t>An important topic: </a:t>
            </a:r>
            <a:r>
              <a:rPr lang="en-US" sz="2800" b="1" u="sng">
                <a:solidFill>
                  <a:schemeClr val="accent2"/>
                </a:solidFill>
              </a:rPr>
              <a:t>preconditions</a:t>
            </a:r>
            <a:r>
              <a:rPr lang="en-US" sz="2800"/>
              <a:t> and </a:t>
            </a:r>
            <a:r>
              <a:rPr lang="en-US" sz="2800" b="1" u="sng">
                <a:solidFill>
                  <a:schemeClr val="accent2"/>
                </a:solidFill>
              </a:rPr>
              <a:t>postconditions</a:t>
            </a:r>
            <a:r>
              <a:rPr lang="en-US" sz="2800"/>
              <a:t>.</a:t>
            </a:r>
          </a:p>
          <a:p>
            <a:endParaRPr lang="en-US" sz="2800"/>
          </a:p>
          <a:p>
            <a:r>
              <a:rPr lang="en-US" sz="2800"/>
              <a:t>They are a method of specifying what a function accomplishes.</a:t>
            </a:r>
          </a:p>
        </p:txBody>
      </p:sp>
      <p:pic>
        <p:nvPicPr>
          <p:cNvPr id="4100"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t>Preconditions and Postconditions</a:t>
            </a:r>
          </a:p>
        </p:txBody>
      </p:sp>
      <p:sp>
        <p:nvSpPr>
          <p:cNvPr id="4103" name="Rectangle 7"/>
          <p:cNvSpPr>
            <a:spLocks noChangeArrowheads="1"/>
          </p:cNvSpPr>
          <p:nvPr/>
        </p:nvSpPr>
        <p:spPr bwMode="auto">
          <a:xfrm>
            <a:off x="533400" y="5638800"/>
            <a:ext cx="8077200" cy="727075"/>
          </a:xfrm>
          <a:prstGeom prst="rect">
            <a:avLst/>
          </a:prstGeom>
          <a:noFill/>
          <a:ln w="12700">
            <a:noFill/>
            <a:miter lim="800000"/>
            <a:headEnd/>
            <a:tailEnd/>
          </a:ln>
          <a:effectLst/>
        </p:spPr>
        <p:txBody>
          <a:bodyPr lIns="90488" tIns="44450" rIns="90488" bIns="44450">
            <a:spAutoFit/>
          </a:bodyPr>
          <a:lstStyle/>
          <a:p>
            <a:r>
              <a:rPr lang="en-US" sz="1400">
                <a:solidFill>
                  <a:srgbClr val="00FF00"/>
                </a:solidFill>
                <a:effectLst>
                  <a:outerShdw blurRad="38100" dist="38100" dir="2700000" algn="tl">
                    <a:srgbClr val="000000"/>
                  </a:outerShdw>
                </a:effectLst>
              </a:rPr>
              <a:t>Precondition and Postcondition Presentation copyright 1997, Addison Wesley Longman</a:t>
            </a:r>
          </a:p>
          <a:p>
            <a:r>
              <a:rPr lang="en-US" sz="1400">
                <a:solidFill>
                  <a:srgbClr val="00FF00"/>
                </a:solidFill>
                <a:effectLst>
                  <a:outerShdw blurRad="38100" dist="38100" dir="2700000" algn="tl">
                    <a:srgbClr val="000000"/>
                  </a:outerShdw>
                </a:effectLst>
              </a:rPr>
              <a:t>For use with </a:t>
            </a:r>
            <a:r>
              <a:rPr lang="en-US" sz="1400" i="1">
                <a:solidFill>
                  <a:srgbClr val="00FF00"/>
                </a:solidFill>
                <a:effectLst>
                  <a:outerShdw blurRad="38100" dist="38100" dir="2700000" algn="tl">
                    <a:srgbClr val="000000"/>
                  </a:outerShdw>
                </a:effectLst>
              </a:rPr>
              <a:t>Data Structures and Other Objects  Using C++ </a:t>
            </a:r>
            <a:r>
              <a:rPr lang="en-US" sz="1400">
                <a:solidFill>
                  <a:srgbClr val="00FF00"/>
                </a:solidFill>
                <a:effectLst>
                  <a:outerShdw blurRad="38100" dist="38100" dir="2700000" algn="tl">
                    <a:srgbClr val="000000"/>
                  </a:outerShdw>
                </a:effectLst>
              </a:rPr>
              <a:t>by Michael Main and Walter Savitch.</a:t>
            </a:r>
          </a:p>
          <a:p>
            <a:endParaRPr lang="en-US" sz="1400">
              <a:solidFill>
                <a:srgbClr val="00FF00"/>
              </a:solidFill>
              <a:effectLst>
                <a:outerShdw blurRad="38100" dist="38100" dir="2700000" algn="tl">
                  <a:srgbClr val="000000"/>
                </a:outerShdw>
              </a:effectLs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42900"/>
            <a:ext cx="7772400" cy="1143000"/>
          </a:xfrm>
          <a:noFill/>
          <a:ln/>
        </p:spPr>
        <p:txBody>
          <a:bodyPr/>
          <a:lstStyle/>
          <a:p>
            <a:r>
              <a:rPr lang="en-US"/>
              <a:t>Preconditions and Postconditions</a:t>
            </a:r>
          </a:p>
        </p:txBody>
      </p:sp>
      <p:sp>
        <p:nvSpPr>
          <p:cNvPr id="6147" name="Rectangle 3"/>
          <p:cNvSpPr>
            <a:spLocks noGrp="1" noChangeArrowheads="1"/>
          </p:cNvSpPr>
          <p:nvPr>
            <p:ph type="body" idx="1"/>
          </p:nvPr>
        </p:nvSpPr>
        <p:spPr>
          <a:noFill/>
          <a:ln/>
        </p:spPr>
        <p:txBody>
          <a:bodyPr/>
          <a:lstStyle/>
          <a:p>
            <a:pPr marL="0" indent="0">
              <a:buFont typeface="Monotype Sorts" charset="2"/>
              <a:buNone/>
            </a:pPr>
            <a:r>
              <a:rPr lang="en-US"/>
              <a:t>Frequently a programmer must communicate precisely </a:t>
            </a:r>
            <a:r>
              <a:rPr lang="en-US" b="1" u="sng">
                <a:solidFill>
                  <a:schemeClr val="accent2"/>
                </a:solidFill>
              </a:rPr>
              <a:t>what</a:t>
            </a:r>
            <a:r>
              <a:rPr lang="en-US">
                <a:solidFill>
                  <a:schemeClr val="accent2"/>
                </a:solidFill>
              </a:rPr>
              <a:t> </a:t>
            </a:r>
            <a:r>
              <a:rPr lang="en-US"/>
              <a:t>a function accomplishes, without any indication of </a:t>
            </a:r>
            <a:r>
              <a:rPr lang="en-US" b="1" u="sng">
                <a:solidFill>
                  <a:schemeClr val="accent2"/>
                </a:solidFill>
              </a:rPr>
              <a:t>how</a:t>
            </a:r>
            <a:r>
              <a:rPr lang="en-US"/>
              <a:t> the function does its work.</a:t>
            </a:r>
          </a:p>
        </p:txBody>
      </p:sp>
      <p:sp>
        <p:nvSpPr>
          <p:cNvPr id="6148" name="Rectangle 4"/>
          <p:cNvSpPr>
            <a:spLocks noChangeArrowheads="1"/>
          </p:cNvSpPr>
          <p:nvPr/>
        </p:nvSpPr>
        <p:spPr bwMode="auto">
          <a:xfrm>
            <a:off x="3719513" y="5029200"/>
            <a:ext cx="4743450"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Can you think of a situation</a:t>
            </a:r>
          </a:p>
          <a:p>
            <a:r>
              <a:rPr lang="en-US" sz="3600" b="1">
                <a:solidFill>
                  <a:srgbClr val="A2FFA3"/>
                </a:solidFill>
                <a:effectLst>
                  <a:outerShdw blurRad="38100" dist="38100" dir="2700000" algn="tl">
                    <a:srgbClr val="000000"/>
                  </a:outerShdw>
                </a:effectLst>
                <a:latin typeface="Monotype Corsiva" pitchFamily="66" charset="0"/>
              </a:rPr>
              <a:t>where this would occur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rot="5400000">
            <a:off x="6521448" y="3321051"/>
            <a:ext cx="2062693" cy="2725209"/>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8195" name="AutoShape 3"/>
          <p:cNvSpPr>
            <a:spLocks noChangeArrowheads="1"/>
          </p:cNvSpPr>
          <p:nvPr/>
        </p:nvSpPr>
        <p:spPr bwMode="auto">
          <a:xfrm>
            <a:off x="4883150" y="1835150"/>
            <a:ext cx="2654300" cy="1449917"/>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8196" name="Rectangle 4"/>
          <p:cNvSpPr>
            <a:spLocks noGrp="1" noChangeArrowheads="1"/>
          </p:cNvSpPr>
          <p:nvPr>
            <p:ph type="title"/>
          </p:nvPr>
        </p:nvSpPr>
        <p:spPr>
          <a:noFill/>
          <a:ln/>
        </p:spPr>
        <p:txBody>
          <a:bodyPr/>
          <a:lstStyle/>
          <a:p>
            <a:r>
              <a:rPr lang="en-US"/>
              <a:t>Example</a:t>
            </a:r>
          </a:p>
        </p:txBody>
      </p:sp>
      <p:sp>
        <p:nvSpPr>
          <p:cNvPr id="8197" name="Rectangle 5"/>
          <p:cNvSpPr>
            <a:spLocks noGrp="1" noChangeArrowheads="1"/>
          </p:cNvSpPr>
          <p:nvPr>
            <p:ph type="body" sz="half" idx="1"/>
          </p:nvPr>
        </p:nvSpPr>
        <p:spPr>
          <a:noFill/>
          <a:ln/>
        </p:spPr>
        <p:txBody>
          <a:bodyPr/>
          <a:lstStyle/>
          <a:p>
            <a:r>
              <a:rPr lang="en-US" sz="2800"/>
              <a:t>You are the head of a programming team and you want one of your programmers to write a function for part of a project.</a:t>
            </a:r>
          </a:p>
        </p:txBody>
      </p:sp>
      <p:pic>
        <p:nvPicPr>
          <p:cNvPr id="8198" name="Picture 6"/>
          <p:cNvPicPr>
            <a:picLocks noChangeArrowheads="1"/>
          </p:cNvPicPr>
          <p:nvPr/>
        </p:nvPicPr>
        <p:blipFill>
          <a:blip r:embed="rId3" cstate="print"/>
          <a:srcRect/>
          <a:stretch>
            <a:fillRect/>
          </a:stretch>
        </p:blipFill>
        <p:spPr bwMode="auto">
          <a:xfrm>
            <a:off x="2971800" y="3440113"/>
            <a:ext cx="3375025" cy="2824162"/>
          </a:xfrm>
          <a:prstGeom prst="rect">
            <a:avLst/>
          </a:prstGeom>
          <a:noFill/>
          <a:ln w="12700">
            <a:noFill/>
            <a:miter lim="800000"/>
            <a:headEnd/>
            <a:tailEnd/>
          </a:ln>
          <a:effectLst/>
        </p:spPr>
      </p:pic>
      <p:sp>
        <p:nvSpPr>
          <p:cNvPr id="8199" name="Rectangle 7"/>
          <p:cNvSpPr>
            <a:spLocks noChangeArrowheads="1"/>
          </p:cNvSpPr>
          <p:nvPr/>
        </p:nvSpPr>
        <p:spPr bwMode="auto">
          <a:xfrm>
            <a:off x="4937125" y="1949450"/>
            <a:ext cx="2628900" cy="155575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HERE ARE</a:t>
            </a:r>
          </a:p>
          <a:p>
            <a:pPr algn="ctr"/>
            <a:r>
              <a:rPr lang="en-US" sz="1600" b="1" i="1">
                <a:solidFill>
                  <a:schemeClr val="bg2"/>
                </a:solidFill>
                <a:effectLst/>
              </a:rPr>
              <a:t>THE REQUIREMENTS</a:t>
            </a:r>
          </a:p>
          <a:p>
            <a:pPr algn="ctr"/>
            <a:r>
              <a:rPr lang="en-US" sz="1600" b="1" i="1">
                <a:solidFill>
                  <a:schemeClr val="bg2"/>
                </a:solidFill>
                <a:effectLst/>
              </a:rPr>
              <a:t>FOR A FUNCTION THAT I</a:t>
            </a:r>
          </a:p>
          <a:p>
            <a:pPr algn="ctr"/>
            <a:r>
              <a:rPr lang="en-US" sz="1600" b="1" i="1">
                <a:solidFill>
                  <a:schemeClr val="bg2"/>
                </a:solidFill>
                <a:effectLst/>
              </a:rPr>
              <a:t>WANT YOU TO</a:t>
            </a:r>
          </a:p>
          <a:p>
            <a:pPr algn="ctr"/>
            <a:r>
              <a:rPr lang="en-US" sz="1600" b="1" i="1">
                <a:solidFill>
                  <a:schemeClr val="bg2"/>
                </a:solidFill>
                <a:effectLst/>
              </a:rPr>
              <a:t>WRITE.</a:t>
            </a:r>
          </a:p>
          <a:p>
            <a:pPr algn="ctr" eaLnBrk="1"/>
            <a:endParaRPr lang="en-US" sz="1600" b="1" i="1">
              <a:solidFill>
                <a:schemeClr val="bg2"/>
              </a:solidFill>
              <a:effectLst/>
            </a:endParaRPr>
          </a:p>
        </p:txBody>
      </p:sp>
      <p:sp>
        <p:nvSpPr>
          <p:cNvPr id="8200" name="Rectangle 8"/>
          <p:cNvSpPr>
            <a:spLocks noChangeArrowheads="1"/>
          </p:cNvSpPr>
          <p:nvPr/>
        </p:nvSpPr>
        <p:spPr bwMode="auto">
          <a:xfrm>
            <a:off x="6600825" y="4073525"/>
            <a:ext cx="2187575" cy="155575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I DON'T CARE</a:t>
            </a:r>
          </a:p>
          <a:p>
            <a:pPr algn="ctr"/>
            <a:r>
              <a:rPr lang="en-US" sz="1600" b="1" i="1">
                <a:solidFill>
                  <a:schemeClr val="bg2"/>
                </a:solidFill>
                <a:effectLst/>
              </a:rPr>
              <a:t>WHAT METHOD THE</a:t>
            </a:r>
          </a:p>
          <a:p>
            <a:pPr algn="ctr"/>
            <a:r>
              <a:rPr lang="en-US" sz="1600" b="1" i="1">
                <a:solidFill>
                  <a:schemeClr val="bg2"/>
                </a:solidFill>
                <a:effectLst/>
              </a:rPr>
              <a:t>FUNCTION USES,</a:t>
            </a:r>
          </a:p>
          <a:p>
            <a:pPr algn="ctr"/>
            <a:r>
              <a:rPr lang="en-US" sz="1600" b="1" i="1">
                <a:solidFill>
                  <a:schemeClr val="bg2"/>
                </a:solidFill>
                <a:effectLst/>
              </a:rPr>
              <a:t>AS LONG AS THESE</a:t>
            </a:r>
          </a:p>
          <a:p>
            <a:pPr algn="ctr"/>
            <a:r>
              <a:rPr lang="en-US" sz="1600" b="1" i="1">
                <a:solidFill>
                  <a:schemeClr val="bg2"/>
                </a:solidFill>
                <a:effectLst/>
              </a:rPr>
              <a:t>REQUIREMENTS</a:t>
            </a:r>
          </a:p>
          <a:p>
            <a:pPr algn="ctr"/>
            <a:r>
              <a:rPr lang="en-US" sz="1600" b="1" i="1">
                <a:solidFill>
                  <a:schemeClr val="bg2"/>
                </a:solidFill>
                <a:effectLst/>
              </a:rPr>
              <a:t>ARE MET.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t>What are Preconditions and Postconditions?</a:t>
            </a:r>
          </a:p>
        </p:txBody>
      </p:sp>
      <p:sp>
        <p:nvSpPr>
          <p:cNvPr id="10243" name="Rectangle 3"/>
          <p:cNvSpPr>
            <a:spLocks noGrp="1" noChangeArrowheads="1"/>
          </p:cNvSpPr>
          <p:nvPr>
            <p:ph type="body" idx="1"/>
          </p:nvPr>
        </p:nvSpPr>
        <p:spPr>
          <a:noFill/>
          <a:ln/>
        </p:spPr>
        <p:txBody>
          <a:bodyPr/>
          <a:lstStyle/>
          <a:p>
            <a:r>
              <a:rPr lang="en-US"/>
              <a:t>One way to specify such requirements is with a pair of statements about the function.</a:t>
            </a:r>
          </a:p>
          <a:p>
            <a:r>
              <a:rPr lang="en-US"/>
              <a:t>The </a:t>
            </a:r>
            <a:r>
              <a:rPr lang="en-US" b="1" u="sng">
                <a:solidFill>
                  <a:schemeClr val="accent2"/>
                </a:solidFill>
              </a:rPr>
              <a:t>precondition</a:t>
            </a:r>
            <a:r>
              <a:rPr lang="en-US"/>
              <a:t> statement indicates what must be true before the function is called.</a:t>
            </a:r>
          </a:p>
          <a:p>
            <a:r>
              <a:rPr lang="en-US"/>
              <a:t>The </a:t>
            </a:r>
            <a:r>
              <a:rPr lang="en-US" b="1" u="sng">
                <a:solidFill>
                  <a:schemeClr val="accent2"/>
                </a:solidFill>
              </a:rPr>
              <a:t>postcondition</a:t>
            </a:r>
            <a:r>
              <a:rPr lang="en-US"/>
              <a:t> statement indicates what will be true when the function finishes its 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randombar(vertic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randombar(vertic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randombar(vertical)">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291" name="Rectangle 3"/>
          <p:cNvSpPr>
            <a:spLocks noGrp="1" noChangeArrowheads="1"/>
          </p:cNvSpPr>
          <p:nvPr>
            <p:ph type="title"/>
          </p:nvPr>
        </p:nvSpPr>
        <p:spPr>
          <a:noFill/>
          <a:ln/>
        </p:spPr>
        <p:txBody>
          <a:bodyPr/>
          <a:lstStyle/>
          <a:p>
            <a:r>
              <a:rPr lang="en-US"/>
              <a:t>Example</a:t>
            </a:r>
          </a:p>
        </p:txBody>
      </p:sp>
      <p:sp>
        <p:nvSpPr>
          <p:cNvPr id="12292"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a:solidFill>
                  <a:schemeClr val="accent2"/>
                </a:solidFill>
                <a:effectLst/>
              </a:rPr>
              <a:t>//   </a:t>
            </a:r>
            <a:r>
              <a:rPr lang="en-US" b="1">
                <a:solidFill>
                  <a:schemeClr val="accent2"/>
                </a:solidFill>
                <a:effectLst/>
              </a:rPr>
              <a:t>Precondition:  x  &gt;=  0.</a:t>
            </a:r>
            <a:endParaRPr lang="en-US">
              <a:solidFill>
                <a:schemeClr val="accent2"/>
              </a:solidFill>
              <a:effectLst/>
            </a:endParaRPr>
          </a:p>
          <a:p>
            <a:r>
              <a:rPr lang="en-US">
                <a:solidFill>
                  <a:schemeClr val="accent2"/>
                </a:solidFill>
                <a:effectLst/>
              </a:rPr>
              <a:t>//   </a:t>
            </a:r>
            <a:r>
              <a:rPr lang="en-US" b="1">
                <a:solidFill>
                  <a:schemeClr val="accent2"/>
                </a:solidFill>
                <a:effectLst/>
              </a:rPr>
              <a:t>Postcondition:  The square root of x has</a:t>
            </a:r>
          </a:p>
          <a:p>
            <a:r>
              <a:rPr lang="en-US">
                <a:solidFill>
                  <a:schemeClr val="accent2"/>
                </a:solidFill>
                <a:effectLst/>
              </a:rPr>
              <a:t>//   </a:t>
            </a:r>
            <a:r>
              <a:rPr lang="en-US" b="1">
                <a:solidFill>
                  <a:schemeClr val="accent2"/>
                </a:solidFill>
                <a:effectLst/>
              </a:rPr>
              <a:t>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pPr eaLnBrk="1"/>
            <a:endParaRPr lang="en-US">
              <a:solidFill>
                <a:schemeClr val="bg2"/>
              </a:solidFill>
              <a:effectLst/>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t>Example</a:t>
            </a:r>
          </a:p>
        </p:txBody>
      </p:sp>
      <p:sp>
        <p:nvSpPr>
          <p:cNvPr id="14339"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340"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accent2"/>
                </a:solidFill>
                <a:effectLst/>
              </a:rPr>
              <a:t>//   Precondition:  x  &gt;=  0.</a:t>
            </a:r>
          </a:p>
          <a:p>
            <a:r>
              <a:rPr lang="en-US" b="1">
                <a:solidFill>
                  <a:schemeClr val="accent2"/>
                </a:solidFill>
                <a:effectLst/>
              </a:rPr>
              <a:t>//   Postcondition:  The square root of x has</a:t>
            </a:r>
          </a:p>
          <a:p>
            <a:r>
              <a:rPr lang="en-US" b="1">
                <a:solidFill>
                  <a:schemeClr val="accent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14341"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4342" name="Rectangle 6"/>
          <p:cNvSpPr>
            <a:spLocks noGrp="1" noChangeArrowheads="1"/>
          </p:cNvSpPr>
          <p:nvPr>
            <p:ph type="body" idx="1"/>
          </p:nvPr>
        </p:nvSpPr>
        <p:spPr>
          <a:xfrm>
            <a:off x="685800" y="4387850"/>
            <a:ext cx="4648200" cy="2012950"/>
          </a:xfrm>
          <a:noFill/>
          <a:ln/>
        </p:spPr>
        <p:txBody>
          <a:bodyPr/>
          <a:lstStyle/>
          <a:p>
            <a:r>
              <a:rPr lang="en-US" sz="2400"/>
              <a:t>The precondition and postcondition appear as comments in your program.</a:t>
            </a:r>
          </a:p>
          <a:p>
            <a:r>
              <a:rPr lang="en-US" sz="2400"/>
              <a:t>They are usually placed after the function’s parameter list.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US"/>
              <a:t>Example</a:t>
            </a:r>
          </a:p>
        </p:txBody>
      </p:sp>
      <p:sp>
        <p:nvSpPr>
          <p:cNvPr id="16387"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6388"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accent2"/>
                </a:solidFill>
                <a:effectLst/>
              </a:rPr>
              <a:t>//   Precondition:  x  &gt;=  0.</a:t>
            </a:r>
          </a:p>
          <a:p>
            <a:r>
              <a:rPr lang="en-US" b="1">
                <a:solidFill>
                  <a:schemeClr val="bg2"/>
                </a:solidFill>
                <a:effectLst/>
              </a:rPr>
              <a:t>//   Postcondition:  The square root of x has</a:t>
            </a:r>
          </a:p>
          <a:p>
            <a:r>
              <a:rPr lang="en-US" b="1">
                <a:solidFill>
                  <a:schemeClr val="bg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16389"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6390" name="Rectangle 6"/>
          <p:cNvSpPr>
            <a:spLocks noGrp="1" noChangeArrowheads="1"/>
          </p:cNvSpPr>
          <p:nvPr>
            <p:ph type="body" idx="1"/>
          </p:nvPr>
        </p:nvSpPr>
        <p:spPr>
          <a:xfrm>
            <a:off x="685800" y="4387850"/>
            <a:ext cx="4648200" cy="2012950"/>
          </a:xfrm>
          <a:noFill/>
          <a:ln/>
        </p:spPr>
        <p:txBody>
          <a:bodyPr/>
          <a:lstStyle/>
          <a:p>
            <a:pPr>
              <a:lnSpc>
                <a:spcPct val="90000"/>
              </a:lnSpc>
            </a:pPr>
            <a:r>
              <a:rPr lang="en-US" sz="2400"/>
              <a:t>In this example, the precondition requires that</a:t>
            </a:r>
          </a:p>
          <a:p>
            <a:pPr>
              <a:lnSpc>
                <a:spcPct val="90000"/>
              </a:lnSpc>
              <a:buFont typeface="Monotype Sorts" charset="2"/>
              <a:buNone/>
            </a:pPr>
            <a:r>
              <a:rPr lang="en-US" sz="2400"/>
              <a:t>            </a:t>
            </a:r>
            <a:r>
              <a:rPr lang="en-US" sz="2400" b="1">
                <a:solidFill>
                  <a:schemeClr val="accent2"/>
                </a:solidFill>
                <a:latin typeface="Arial" pitchFamily="34" charset="0"/>
              </a:rPr>
              <a:t>x  &gt;=  0</a:t>
            </a:r>
            <a:endParaRPr lang="en-US" sz="2400">
              <a:latin typeface="Arial" pitchFamily="34" charset="0"/>
            </a:endParaRPr>
          </a:p>
          <a:p>
            <a:pPr>
              <a:lnSpc>
                <a:spcPct val="90000"/>
              </a:lnSpc>
              <a:buFont typeface="Monotype Sorts" charset="2"/>
              <a:buNone/>
            </a:pPr>
            <a:r>
              <a:rPr lang="en-US" sz="2400">
                <a:latin typeface="Arial" pitchFamily="34" charset="0"/>
              </a:rPr>
              <a:t>    </a:t>
            </a:r>
            <a:r>
              <a:rPr lang="en-US" sz="2400"/>
              <a:t>be true whenever the function is called.</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t>Example</a:t>
            </a:r>
          </a:p>
        </p:txBody>
      </p:sp>
      <p:grpSp>
        <p:nvGrpSpPr>
          <p:cNvPr id="18437" name="Group 5"/>
          <p:cNvGrpSpPr>
            <a:grpSpLocks/>
          </p:cNvGrpSpPr>
          <p:nvPr/>
        </p:nvGrpSpPr>
        <p:grpSpPr bwMode="auto">
          <a:xfrm>
            <a:off x="1301750" y="3511550"/>
            <a:ext cx="6364288" cy="1282700"/>
            <a:chOff x="820" y="2212"/>
            <a:chExt cx="4009" cy="808"/>
          </a:xfrm>
        </p:grpSpPr>
        <p:sp>
          <p:nvSpPr>
            <p:cNvPr id="18435" name="Rectangle 3"/>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8436" name="Rectangle 4"/>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write_sqrt( -10 );</a:t>
              </a:r>
            </a:p>
            <a:p>
              <a:r>
                <a:rPr lang="en-US" b="1">
                  <a:solidFill>
                    <a:schemeClr val="bg2"/>
                  </a:solidFill>
                  <a:effectLst/>
                </a:rPr>
                <a:t>write_sqrt( 0 );</a:t>
              </a:r>
            </a:p>
            <a:p>
              <a:r>
                <a:rPr lang="en-US" b="1">
                  <a:solidFill>
                    <a:schemeClr val="bg2"/>
                  </a:solidFill>
                  <a:effectLst/>
                </a:rPr>
                <a:t>write_sqrt( 5.6 );</a:t>
              </a:r>
            </a:p>
          </p:txBody>
        </p:sp>
      </p:grpSp>
      <p:sp>
        <p:nvSpPr>
          <p:cNvPr id="18438" name="Rectangle 6"/>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t>Example</a:t>
            </a:r>
          </a:p>
        </p:txBody>
      </p:sp>
      <p:sp>
        <p:nvSpPr>
          <p:cNvPr id="20483" name="Rectangle 3"/>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
        <p:nvSpPr>
          <p:cNvPr id="20484" name="Rectangle 4"/>
          <p:cNvSpPr>
            <a:spLocks noChangeArrowheads="1"/>
          </p:cNvSpPr>
          <p:nvPr/>
        </p:nvSpPr>
        <p:spPr bwMode="auto">
          <a:xfrm>
            <a:off x="2500313" y="5014913"/>
            <a:ext cx="5632450" cy="819150"/>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000000"/>
                  </a:outerShdw>
                </a:effectLst>
                <a:latin typeface="Times New Roman" pitchFamily="18" charset="0"/>
              </a:rPr>
              <a:t>The second and third calls are fine, since</a:t>
            </a:r>
          </a:p>
          <a:p>
            <a:r>
              <a:rPr lang="en-US">
                <a:effectLst>
                  <a:outerShdw blurRad="38100" dist="38100" dir="2700000" algn="tl">
                    <a:srgbClr val="000000"/>
                  </a:outerShdw>
                </a:effectLst>
                <a:latin typeface="Times New Roman" pitchFamily="18" charset="0"/>
              </a:rPr>
              <a:t>the argument is greater than or equal to zero.</a:t>
            </a:r>
          </a:p>
        </p:txBody>
      </p:sp>
      <p:grpSp>
        <p:nvGrpSpPr>
          <p:cNvPr id="20487" name="Group 7"/>
          <p:cNvGrpSpPr>
            <a:grpSpLocks/>
          </p:cNvGrpSpPr>
          <p:nvPr/>
        </p:nvGrpSpPr>
        <p:grpSpPr bwMode="auto">
          <a:xfrm>
            <a:off x="1301750" y="3511550"/>
            <a:ext cx="6364288" cy="1282700"/>
            <a:chOff x="820" y="2212"/>
            <a:chExt cx="4009" cy="808"/>
          </a:xfrm>
        </p:grpSpPr>
        <p:sp>
          <p:nvSpPr>
            <p:cNvPr id="20485" name="Rectangle 5"/>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write_sqrt( -10 );</a:t>
              </a:r>
            </a:p>
            <a:p>
              <a:r>
                <a:rPr lang="en-US" b="1">
                  <a:solidFill>
                    <a:srgbClr val="00FF00"/>
                  </a:solidFill>
                  <a:effectLst/>
                </a:rPr>
                <a:t>write_sqrt( 0 );</a:t>
              </a:r>
            </a:p>
            <a:p>
              <a:r>
                <a:rPr lang="en-US" b="1">
                  <a:solidFill>
                    <a:srgbClr val="00FF00"/>
                  </a:solidFill>
                  <a:effectLst/>
                </a:rPr>
                <a:t>write_sqrt( 5.6 );</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Outline of this lecture</a:t>
            </a:r>
          </a:p>
        </p:txBody>
      </p:sp>
      <p:sp>
        <p:nvSpPr>
          <p:cNvPr id="57347" name="Rectangle 3"/>
          <p:cNvSpPr>
            <a:spLocks noGrp="1" noChangeArrowheads="1"/>
          </p:cNvSpPr>
          <p:nvPr>
            <p:ph type="body" idx="1"/>
          </p:nvPr>
        </p:nvSpPr>
        <p:spPr/>
        <p:txBody>
          <a:bodyPr/>
          <a:lstStyle/>
          <a:p>
            <a:r>
              <a:rPr lang="en-US" sz="2800"/>
              <a:t> </a:t>
            </a:r>
            <a:r>
              <a:rPr lang="en-US" sz="2800">
                <a:solidFill>
                  <a:srgbClr val="FC0128"/>
                </a:solidFill>
              </a:rPr>
              <a:t>Course Objectives and Schedule</a:t>
            </a:r>
          </a:p>
          <a:p>
            <a:pPr lvl="1"/>
            <a:r>
              <a:rPr lang="en-US" sz="2400">
                <a:solidFill>
                  <a:srgbClr val="FC0128"/>
                </a:solidFill>
              </a:rPr>
              <a:t>  WHAT (Topics)</a:t>
            </a:r>
          </a:p>
          <a:p>
            <a:pPr lvl="1"/>
            <a:r>
              <a:rPr lang="en-US" sz="2400">
                <a:solidFill>
                  <a:srgbClr val="FC0128"/>
                </a:solidFill>
              </a:rPr>
              <a:t>  WHY (Importance)</a:t>
            </a:r>
          </a:p>
          <a:p>
            <a:pPr lvl="1"/>
            <a:r>
              <a:rPr lang="en-US" sz="2400">
                <a:solidFill>
                  <a:srgbClr val="FC0128"/>
                </a:solidFill>
              </a:rPr>
              <a:t>  WHERE (Goals)</a:t>
            </a:r>
          </a:p>
          <a:p>
            <a:pPr lvl="1"/>
            <a:r>
              <a:rPr lang="en-US" sz="2400">
                <a:solidFill>
                  <a:srgbClr val="FC0128"/>
                </a:solidFill>
              </a:rPr>
              <a:t>  HOW (Information and Schedule)</a:t>
            </a:r>
          </a:p>
          <a:p>
            <a:pPr lvl="1"/>
            <a:endParaRPr lang="en-US" sz="2400">
              <a:solidFill>
                <a:srgbClr val="FC0128"/>
              </a:solidFill>
            </a:endParaRPr>
          </a:p>
          <a:p>
            <a:r>
              <a:rPr lang="en-US" sz="2800"/>
              <a:t> The Phase of Software Development</a:t>
            </a:r>
          </a:p>
          <a:p>
            <a:pPr lvl="1"/>
            <a:r>
              <a:rPr lang="en-US" sz="2400"/>
              <a:t> Basic design strategy</a:t>
            </a:r>
          </a:p>
          <a:p>
            <a:pPr lvl="1"/>
            <a:r>
              <a:rPr lang="en-US" sz="2400"/>
              <a:t> Pre-conditions and post-conditions</a:t>
            </a:r>
          </a:p>
          <a:p>
            <a:pPr lvl="1"/>
            <a:r>
              <a:rPr lang="en-US" sz="2400"/>
              <a:t> Running time analysis</a:t>
            </a:r>
          </a:p>
          <a:p>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t>Example</a:t>
            </a:r>
          </a:p>
        </p:txBody>
      </p:sp>
      <p:sp>
        <p:nvSpPr>
          <p:cNvPr id="22531" name="Rectangle 3"/>
          <p:cNvSpPr>
            <a:spLocks noChangeArrowheads="1"/>
          </p:cNvSpPr>
          <p:nvPr/>
        </p:nvSpPr>
        <p:spPr bwMode="auto">
          <a:xfrm>
            <a:off x="366713" y="1905000"/>
            <a:ext cx="4872037"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Which of these function calls</a:t>
            </a:r>
          </a:p>
          <a:p>
            <a:r>
              <a:rPr lang="en-US" sz="3600" b="1">
                <a:solidFill>
                  <a:srgbClr val="A2FFA3"/>
                </a:solidFill>
                <a:effectLst>
                  <a:outerShdw blurRad="38100" dist="38100" dir="2700000" algn="tl">
                    <a:srgbClr val="000000"/>
                  </a:outerShdw>
                </a:effectLst>
                <a:latin typeface="Monotype Corsiva" pitchFamily="66" charset="0"/>
              </a:rPr>
              <a:t>meet the precondition ?</a:t>
            </a:r>
          </a:p>
        </p:txBody>
      </p:sp>
      <p:sp>
        <p:nvSpPr>
          <p:cNvPr id="22532" name="Rectangle 4"/>
          <p:cNvSpPr>
            <a:spLocks noChangeArrowheads="1"/>
          </p:cNvSpPr>
          <p:nvPr/>
        </p:nvSpPr>
        <p:spPr bwMode="auto">
          <a:xfrm>
            <a:off x="2500313" y="5014913"/>
            <a:ext cx="5310187" cy="819150"/>
          </a:xfrm>
          <a:prstGeom prst="rect">
            <a:avLst/>
          </a:prstGeom>
          <a:noFill/>
          <a:ln w="12700">
            <a:noFill/>
            <a:miter lim="800000"/>
            <a:headEnd/>
            <a:tailEnd/>
          </a:ln>
          <a:effectLst/>
        </p:spPr>
        <p:txBody>
          <a:bodyPr wrap="none" lIns="90488" tIns="44450" rIns="90488" bIns="44450">
            <a:spAutoFit/>
          </a:bodyPr>
          <a:lstStyle/>
          <a:p>
            <a:r>
              <a:rPr lang="en-US">
                <a:effectLst>
                  <a:outerShdw blurRad="38100" dist="38100" dir="2700000" algn="tl">
                    <a:srgbClr val="000000"/>
                  </a:outerShdw>
                </a:effectLst>
                <a:latin typeface="Times New Roman" pitchFamily="18" charset="0"/>
              </a:rPr>
              <a:t>But the first call violates the precondition,</a:t>
            </a:r>
          </a:p>
          <a:p>
            <a:r>
              <a:rPr lang="en-US">
                <a:effectLst>
                  <a:outerShdw blurRad="38100" dist="38100" dir="2700000" algn="tl">
                    <a:srgbClr val="000000"/>
                  </a:outerShdw>
                </a:effectLst>
                <a:latin typeface="Times New Roman" pitchFamily="18" charset="0"/>
              </a:rPr>
              <a:t>since the argument is less than zero.</a:t>
            </a:r>
          </a:p>
        </p:txBody>
      </p:sp>
      <p:grpSp>
        <p:nvGrpSpPr>
          <p:cNvPr id="22535" name="Group 7"/>
          <p:cNvGrpSpPr>
            <a:grpSpLocks/>
          </p:cNvGrpSpPr>
          <p:nvPr/>
        </p:nvGrpSpPr>
        <p:grpSpPr bwMode="auto">
          <a:xfrm>
            <a:off x="1301750" y="3511550"/>
            <a:ext cx="6364288" cy="1282700"/>
            <a:chOff x="820" y="2212"/>
            <a:chExt cx="4009" cy="808"/>
          </a:xfrm>
        </p:grpSpPr>
        <p:sp>
          <p:nvSpPr>
            <p:cNvPr id="22533" name="Rectangle 5"/>
            <p:cNvSpPr>
              <a:spLocks noChangeArrowheads="1"/>
            </p:cNvSpPr>
            <p:nvPr/>
          </p:nvSpPr>
          <p:spPr bwMode="auto">
            <a:xfrm>
              <a:off x="820" y="2212"/>
              <a:ext cx="1672" cy="80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534" name="Rectangle 6"/>
            <p:cNvSpPr>
              <a:spLocks noChangeArrowheads="1"/>
            </p:cNvSpPr>
            <p:nvPr/>
          </p:nvSpPr>
          <p:spPr bwMode="auto">
            <a:xfrm>
              <a:off x="845" y="2229"/>
              <a:ext cx="3984" cy="746"/>
            </a:xfrm>
            <a:prstGeom prst="rect">
              <a:avLst/>
            </a:prstGeom>
            <a:noFill/>
            <a:ln w="12700">
              <a:noFill/>
              <a:miter lim="800000"/>
              <a:headEnd/>
              <a:tailEnd/>
            </a:ln>
            <a:effectLst/>
          </p:spPr>
          <p:txBody>
            <a:bodyPr lIns="90488" tIns="44450" rIns="90488" bIns="44450">
              <a:spAutoFit/>
            </a:bodyPr>
            <a:lstStyle/>
            <a:p>
              <a:r>
                <a:rPr lang="en-US" b="1">
                  <a:solidFill>
                    <a:schemeClr val="accent2"/>
                  </a:solidFill>
                  <a:effectLst/>
                </a:rPr>
                <a:t>write_sqrt( -10 );</a:t>
              </a:r>
              <a:endParaRPr lang="en-US" b="1">
                <a:solidFill>
                  <a:schemeClr val="bg2"/>
                </a:solidFill>
                <a:effectLst/>
              </a:endParaRPr>
            </a:p>
            <a:p>
              <a:r>
                <a:rPr lang="en-US" b="1">
                  <a:solidFill>
                    <a:srgbClr val="00FF00"/>
                  </a:solidFill>
                  <a:effectLst/>
                </a:rPr>
                <a:t>write_sqrt( 0 );</a:t>
              </a:r>
            </a:p>
            <a:p>
              <a:r>
                <a:rPr lang="en-US" b="1">
                  <a:solidFill>
                    <a:srgbClr val="00FF00"/>
                  </a:solidFill>
                  <a:effectLst/>
                </a:rPr>
                <a:t>write_sqrt( 5.6 );</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t>Example</a:t>
            </a:r>
          </a:p>
        </p:txBody>
      </p:sp>
      <p:sp>
        <p:nvSpPr>
          <p:cNvPr id="24579" name="Rectangle 3"/>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4580" name="Rectangle 4"/>
          <p:cNvSpPr>
            <a:spLocks noChangeArrowheads="1"/>
          </p:cNvSpPr>
          <p:nvPr/>
        </p:nvSpPr>
        <p:spPr bwMode="auto">
          <a:xfrm>
            <a:off x="747713" y="2195513"/>
            <a:ext cx="6437312"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endParaRPr lang="en-US">
              <a:solidFill>
                <a:schemeClr val="bg2"/>
              </a:solidFill>
              <a:effectLst/>
            </a:endParaRPr>
          </a:p>
          <a:p>
            <a:r>
              <a:rPr lang="en-US" b="1">
                <a:solidFill>
                  <a:schemeClr val="bg2"/>
                </a:solidFill>
                <a:effectLst/>
              </a:rPr>
              <a:t>//   Precondition:  x  &gt;=  0.</a:t>
            </a:r>
            <a:endParaRPr lang="en-US" b="1">
              <a:solidFill>
                <a:schemeClr val="accent2"/>
              </a:solidFill>
              <a:effectLst/>
            </a:endParaRPr>
          </a:p>
          <a:p>
            <a:r>
              <a:rPr lang="en-US" b="1">
                <a:solidFill>
                  <a:schemeClr val="accent2"/>
                </a:solidFill>
                <a:effectLst/>
              </a:rPr>
              <a:t>//   Postcondition:  The square root of x has</a:t>
            </a:r>
          </a:p>
          <a:p>
            <a:r>
              <a:rPr lang="en-US" b="1">
                <a:solidFill>
                  <a:schemeClr val="accent2"/>
                </a:solidFill>
                <a:effectLst/>
              </a:rPr>
              <a:t>//   been written to the standard output.</a:t>
            </a:r>
            <a:endParaRPr lang="en-US">
              <a:solidFill>
                <a:schemeClr val="accent2"/>
              </a:solidFill>
              <a:effectLst/>
            </a:endParaRPr>
          </a:p>
          <a:p>
            <a:endParaRPr lang="en-US">
              <a:solidFill>
                <a:schemeClr val="accent2"/>
              </a:solidFill>
              <a:effectLst/>
            </a:endParaRPr>
          </a:p>
          <a:p>
            <a:endParaRPr lang="en-US">
              <a:solidFill>
                <a:schemeClr val="bg2"/>
              </a:solidFill>
              <a:effectLst/>
            </a:endParaRPr>
          </a:p>
          <a:p>
            <a:r>
              <a:rPr lang="en-US" sz="7200">
                <a:solidFill>
                  <a:schemeClr val="bg2"/>
                </a:solidFill>
                <a:effectLst/>
              </a:rPr>
              <a:t> ...</a:t>
            </a:r>
          </a:p>
          <a:p>
            <a:endParaRPr lang="en-US">
              <a:solidFill>
                <a:schemeClr val="bg2"/>
              </a:solidFill>
              <a:effectLst/>
            </a:endParaRPr>
          </a:p>
          <a:p>
            <a:r>
              <a:rPr lang="en-US">
                <a:solidFill>
                  <a:schemeClr val="bg2"/>
                </a:solidFill>
                <a:effectLst/>
              </a:rPr>
              <a:t>}</a:t>
            </a:r>
          </a:p>
        </p:txBody>
      </p:sp>
      <p:sp>
        <p:nvSpPr>
          <p:cNvPr id="24581" name="AutoShape 5"/>
          <p:cNvSpPr>
            <a:spLocks noChangeArrowheads="1"/>
          </p:cNvSpPr>
          <p:nvPr/>
        </p:nvSpPr>
        <p:spPr bwMode="auto">
          <a:xfrm>
            <a:off x="158750" y="4121150"/>
            <a:ext cx="53213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24582" name="Rectangle 6"/>
          <p:cNvSpPr>
            <a:spLocks noGrp="1" noChangeArrowheads="1"/>
          </p:cNvSpPr>
          <p:nvPr>
            <p:ph type="body" idx="1"/>
          </p:nvPr>
        </p:nvSpPr>
        <p:spPr>
          <a:xfrm>
            <a:off x="381000" y="4343400"/>
            <a:ext cx="4953000" cy="1752600"/>
          </a:xfrm>
          <a:noFill/>
          <a:ln/>
        </p:spPr>
        <p:txBody>
          <a:bodyPr/>
          <a:lstStyle/>
          <a:p>
            <a:pPr>
              <a:lnSpc>
                <a:spcPct val="90000"/>
              </a:lnSpc>
            </a:pPr>
            <a:r>
              <a:rPr lang="en-US" sz="2400"/>
              <a:t>The postcondition always indicates what work the function has accomplished.  In this case, when the function returns the square root of </a:t>
            </a:r>
            <a:r>
              <a:rPr lang="en-US" sz="2400" b="1">
                <a:solidFill>
                  <a:schemeClr val="accent2"/>
                </a:solidFill>
                <a:latin typeface="Arial" pitchFamily="34" charset="0"/>
              </a:rPr>
              <a:t>x</a:t>
            </a:r>
            <a:r>
              <a:rPr lang="en-US" sz="2400">
                <a:latin typeface="Arial" pitchFamily="34" charset="0"/>
              </a:rPr>
              <a:t> </a:t>
            </a:r>
            <a:r>
              <a:rPr lang="en-US" sz="2400"/>
              <a:t>has been written.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6627" name="Rectangle 3"/>
          <p:cNvSpPr>
            <a:spLocks noGrp="1" noChangeArrowheads="1"/>
          </p:cNvSpPr>
          <p:nvPr>
            <p:ph type="title"/>
          </p:nvPr>
        </p:nvSpPr>
        <p:spPr>
          <a:noFill/>
          <a:ln/>
        </p:spPr>
        <p:txBody>
          <a:bodyPr/>
          <a:lstStyle/>
          <a:p>
            <a:r>
              <a:rPr lang="en-US"/>
              <a:t>Another Example</a:t>
            </a:r>
          </a:p>
        </p:txBody>
      </p:sp>
      <p:sp>
        <p:nvSpPr>
          <p:cNvPr id="26628" name="Rectangle 4"/>
          <p:cNvSpPr>
            <a:spLocks noChangeArrowheads="1"/>
          </p:cNvSpPr>
          <p:nvPr/>
        </p:nvSpPr>
        <p:spPr bwMode="auto">
          <a:xfrm>
            <a:off x="747713" y="2195513"/>
            <a:ext cx="7799387" cy="4471987"/>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bool is_vowel( char letter )</a:t>
            </a:r>
          </a:p>
          <a:p>
            <a:r>
              <a:rPr lang="en-US" b="1">
                <a:solidFill>
                  <a:schemeClr val="accent2"/>
                </a:solidFill>
                <a:effectLst/>
              </a:rPr>
              <a:t>//   Precondition:  letter is an uppercase or</a:t>
            </a:r>
          </a:p>
          <a:p>
            <a:r>
              <a:rPr lang="en-US" b="1">
                <a:solidFill>
                  <a:schemeClr val="accent2"/>
                </a:solidFill>
                <a:effectLst/>
              </a:rPr>
              <a:t>//   lowercase letter (in the range 'A' ... 'Z' or 'a' ... 'z') .</a:t>
            </a:r>
          </a:p>
          <a:p>
            <a:r>
              <a:rPr lang="en-US" b="1">
                <a:solidFill>
                  <a:schemeClr val="accent2"/>
                </a:solidFill>
                <a:effectLst/>
              </a:rPr>
              <a:t>//   Postcondition:  The value returned by the</a:t>
            </a:r>
          </a:p>
          <a:p>
            <a:r>
              <a:rPr lang="en-US" b="1">
                <a:solidFill>
                  <a:schemeClr val="accent2"/>
                </a:solidFill>
                <a:effectLst/>
              </a:rPr>
              <a:t>//   function is true if letter is a vowel;</a:t>
            </a:r>
          </a:p>
          <a:p>
            <a:r>
              <a:rPr lang="en-US" b="1">
                <a:solidFill>
                  <a:schemeClr val="accent2"/>
                </a:solidFill>
                <a:effectLst/>
              </a:rPr>
              <a:t>//   otherwise the value returned by the function is</a:t>
            </a:r>
          </a:p>
          <a:p>
            <a:r>
              <a:rPr lang="en-US" b="1">
                <a:solidFill>
                  <a:schemeClr val="accent2"/>
                </a:solidFill>
                <a:effectLst/>
              </a:rPr>
              <a:t>//   false. </a:t>
            </a:r>
          </a:p>
          <a:p>
            <a:endParaRPr lang="en-US">
              <a:solidFill>
                <a:schemeClr val="bg2"/>
              </a:solidFill>
              <a:effectLst/>
            </a:endParaRPr>
          </a:p>
          <a:p>
            <a:r>
              <a:rPr lang="en-US" sz="7200">
                <a:solidFill>
                  <a:schemeClr val="bg2"/>
                </a:solidFill>
                <a:effectLst/>
              </a:rPr>
              <a:t> ...</a:t>
            </a:r>
            <a:endParaRPr lang="en-US">
              <a:solidFill>
                <a:schemeClr val="bg2"/>
              </a:solidFill>
              <a:effectLst/>
            </a:endParaRPr>
          </a:p>
          <a:p>
            <a:pPr eaLnBrk="1"/>
            <a:endParaRPr lang="en-US">
              <a:solidFill>
                <a:schemeClr val="bg2"/>
              </a:solidFill>
              <a:effectLst/>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t>Another Example</a:t>
            </a:r>
          </a:p>
        </p:txBody>
      </p:sp>
      <p:sp>
        <p:nvSpPr>
          <p:cNvPr id="28675"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8676"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is_vowel( 'A' );</a:t>
            </a:r>
          </a:p>
          <a:p>
            <a:r>
              <a:rPr lang="en-US" b="1">
                <a:solidFill>
                  <a:schemeClr val="bg2"/>
                </a:solidFill>
                <a:effectLst/>
              </a:rPr>
              <a:t>is_vowel(' Z' );</a:t>
            </a:r>
          </a:p>
          <a:p>
            <a:r>
              <a:rPr lang="en-US" b="1">
                <a:solidFill>
                  <a:schemeClr val="bg2"/>
                </a:solidFill>
                <a:effectLst/>
              </a:rPr>
              <a:t>is_vowel( '?' );</a:t>
            </a:r>
          </a:p>
        </p:txBody>
      </p:sp>
      <p:sp>
        <p:nvSpPr>
          <p:cNvPr id="28677" name="Rectangle 5"/>
          <p:cNvSpPr>
            <a:spLocks noChangeArrowheads="1"/>
          </p:cNvSpPr>
          <p:nvPr/>
        </p:nvSpPr>
        <p:spPr bwMode="auto">
          <a:xfrm>
            <a:off x="366713" y="1905000"/>
            <a:ext cx="4881562"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What values will be returned</a:t>
            </a:r>
          </a:p>
          <a:p>
            <a:r>
              <a:rPr lang="en-US" sz="3600" b="1">
                <a:solidFill>
                  <a:srgbClr val="A2FFA3"/>
                </a:solidFill>
                <a:effectLst>
                  <a:outerShdw blurRad="38100" dist="38100" dir="2700000" algn="tl">
                    <a:srgbClr val="000000"/>
                  </a:outerShdw>
                </a:effectLst>
                <a:latin typeface="Monotype Corsiva" pitchFamily="66" charset="0"/>
              </a:rPr>
              <a:t>by these function calls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t>Another Example</a:t>
            </a:r>
          </a:p>
        </p:txBody>
      </p:sp>
      <p:sp>
        <p:nvSpPr>
          <p:cNvPr id="30723"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0724"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r>
              <a:rPr lang="en-US" b="1">
                <a:solidFill>
                  <a:schemeClr val="bg2"/>
                </a:solidFill>
                <a:effectLst/>
              </a:rPr>
              <a:t>is_vowel( 'A' );</a:t>
            </a:r>
          </a:p>
          <a:p>
            <a:r>
              <a:rPr lang="en-US" b="1">
                <a:solidFill>
                  <a:schemeClr val="bg2"/>
                </a:solidFill>
                <a:effectLst/>
              </a:rPr>
              <a:t>is_vowel(' Z' );</a:t>
            </a:r>
          </a:p>
          <a:p>
            <a:r>
              <a:rPr lang="en-US" b="1">
                <a:solidFill>
                  <a:schemeClr val="bg2"/>
                </a:solidFill>
                <a:effectLst/>
              </a:rPr>
              <a:t>is_vowel( '?' );</a:t>
            </a:r>
          </a:p>
        </p:txBody>
      </p:sp>
      <p:sp>
        <p:nvSpPr>
          <p:cNvPr id="30725" name="Rectangle 5"/>
          <p:cNvSpPr>
            <a:spLocks noChangeArrowheads="1"/>
          </p:cNvSpPr>
          <p:nvPr/>
        </p:nvSpPr>
        <p:spPr bwMode="auto">
          <a:xfrm>
            <a:off x="366713" y="1905000"/>
            <a:ext cx="4881562" cy="1187450"/>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What values will be returned</a:t>
            </a:r>
          </a:p>
          <a:p>
            <a:r>
              <a:rPr lang="en-US" sz="3600" b="1">
                <a:solidFill>
                  <a:srgbClr val="A2FFA3"/>
                </a:solidFill>
                <a:effectLst>
                  <a:outerShdw blurRad="38100" dist="38100" dir="2700000" algn="tl">
                    <a:srgbClr val="000000"/>
                  </a:outerShdw>
                </a:effectLst>
                <a:latin typeface="Monotype Corsiva" pitchFamily="66" charset="0"/>
              </a:rPr>
              <a:t>by these function calls ?</a:t>
            </a:r>
          </a:p>
        </p:txBody>
      </p:sp>
      <p:sp>
        <p:nvSpPr>
          <p:cNvPr id="30726" name="Rectangle 6"/>
          <p:cNvSpPr>
            <a:spLocks noChangeArrowheads="1"/>
          </p:cNvSpPr>
          <p:nvPr/>
        </p:nvSpPr>
        <p:spPr bwMode="auto">
          <a:xfrm>
            <a:off x="6535738" y="2347913"/>
            <a:ext cx="757237" cy="454025"/>
          </a:xfrm>
          <a:prstGeom prst="rect">
            <a:avLst/>
          </a:prstGeom>
          <a:noFill/>
          <a:ln w="12700">
            <a:noFill/>
            <a:miter lim="800000"/>
            <a:headEnd/>
            <a:tailEnd/>
          </a:ln>
          <a:effectLst/>
        </p:spPr>
        <p:txBody>
          <a:bodyPr wrap="none" lIns="90488" tIns="44450" rIns="90488" bIns="44450">
            <a:spAutoFit/>
          </a:bodyPr>
          <a:lstStyle/>
          <a:p>
            <a:r>
              <a:rPr lang="en-US" b="1">
                <a:solidFill>
                  <a:srgbClr val="00FF00"/>
                </a:solidFill>
                <a:effectLst>
                  <a:outerShdw blurRad="38100" dist="38100" dir="2700000" algn="tl">
                    <a:srgbClr val="000000"/>
                  </a:outerShdw>
                </a:effectLst>
              </a:rPr>
              <a:t>true</a:t>
            </a:r>
          </a:p>
        </p:txBody>
      </p:sp>
      <p:sp>
        <p:nvSpPr>
          <p:cNvPr id="30727" name="Rectangle 7"/>
          <p:cNvSpPr>
            <a:spLocks noChangeArrowheads="1"/>
          </p:cNvSpPr>
          <p:nvPr/>
        </p:nvSpPr>
        <p:spPr bwMode="auto">
          <a:xfrm>
            <a:off x="7145338" y="3795713"/>
            <a:ext cx="876300" cy="454025"/>
          </a:xfrm>
          <a:prstGeom prst="rect">
            <a:avLst/>
          </a:prstGeom>
          <a:noFill/>
          <a:ln w="12700">
            <a:noFill/>
            <a:miter lim="800000"/>
            <a:headEnd/>
            <a:tailEnd/>
          </a:ln>
          <a:effectLst/>
        </p:spPr>
        <p:txBody>
          <a:bodyPr wrap="none" lIns="90488" tIns="44450" rIns="90488" bIns="44450">
            <a:spAutoFit/>
          </a:bodyPr>
          <a:lstStyle/>
          <a:p>
            <a:r>
              <a:rPr lang="en-US" b="1">
                <a:solidFill>
                  <a:srgbClr val="00FF00"/>
                </a:solidFill>
                <a:effectLst>
                  <a:outerShdw blurRad="38100" dist="38100" dir="2700000" algn="tl">
                    <a:srgbClr val="000000"/>
                  </a:outerShdw>
                </a:effectLst>
              </a:rPr>
              <a:t>false</a:t>
            </a:r>
          </a:p>
        </p:txBody>
      </p:sp>
      <p:sp>
        <p:nvSpPr>
          <p:cNvPr id="30728" name="Rectangle 8"/>
          <p:cNvSpPr>
            <a:spLocks noChangeArrowheads="1"/>
          </p:cNvSpPr>
          <p:nvPr/>
        </p:nvSpPr>
        <p:spPr bwMode="auto">
          <a:xfrm>
            <a:off x="4478338" y="5167313"/>
            <a:ext cx="4227512" cy="819150"/>
          </a:xfrm>
          <a:prstGeom prst="rect">
            <a:avLst/>
          </a:prstGeom>
          <a:noFill/>
          <a:ln w="12700">
            <a:noFill/>
            <a:miter lim="800000"/>
            <a:headEnd/>
            <a:tailEnd/>
          </a:ln>
          <a:effectLst/>
        </p:spPr>
        <p:txBody>
          <a:bodyPr wrap="none" lIns="90488" tIns="44450" rIns="90488" bIns="44450">
            <a:spAutoFit/>
          </a:bodyPr>
          <a:lstStyle/>
          <a:p>
            <a:r>
              <a:rPr lang="en-US" b="1">
                <a:solidFill>
                  <a:srgbClr val="FC0128"/>
                </a:solidFill>
                <a:effectLst>
                  <a:outerShdw blurRad="38100" dist="38100" dir="2700000" algn="tl">
                    <a:srgbClr val="000000"/>
                  </a:outerShdw>
                </a:effectLst>
                <a:latin typeface="Times New Roman" pitchFamily="18" charset="0"/>
              </a:rPr>
              <a:t>Nobody knows, because the</a:t>
            </a:r>
          </a:p>
          <a:p>
            <a:r>
              <a:rPr lang="en-US" b="1">
                <a:solidFill>
                  <a:srgbClr val="FC0128"/>
                </a:solidFill>
                <a:effectLst>
                  <a:outerShdw blurRad="38100" dist="38100" dir="2700000" algn="tl">
                    <a:srgbClr val="000000"/>
                  </a:outerShdw>
                </a:effectLst>
                <a:latin typeface="Times New Roman" pitchFamily="18" charset="0"/>
              </a:rPr>
              <a:t>precondition has been violated.</a:t>
            </a:r>
          </a:p>
        </p:txBody>
      </p:sp>
      <p:sp>
        <p:nvSpPr>
          <p:cNvPr id="30729" name="Line 9"/>
          <p:cNvSpPr>
            <a:spLocks noChangeShapeType="1"/>
          </p:cNvSpPr>
          <p:nvPr/>
        </p:nvSpPr>
        <p:spPr bwMode="auto">
          <a:xfrm flipV="1">
            <a:off x="3730625" y="2590800"/>
            <a:ext cx="2819400" cy="1143000"/>
          </a:xfrm>
          <a:prstGeom prst="line">
            <a:avLst/>
          </a:prstGeom>
          <a:noFill/>
          <a:ln w="12700">
            <a:solidFill>
              <a:srgbClr val="00FF00"/>
            </a:solidFill>
            <a:round/>
            <a:headEnd/>
            <a:tailEnd/>
          </a:ln>
          <a:effectLst/>
        </p:spPr>
        <p:txBody>
          <a:bodyPr/>
          <a:lstStyle/>
          <a:p>
            <a:endParaRPr lang="en-US"/>
          </a:p>
        </p:txBody>
      </p:sp>
      <p:sp>
        <p:nvSpPr>
          <p:cNvPr id="30730" name="Line 10"/>
          <p:cNvSpPr>
            <a:spLocks noChangeShapeType="1"/>
          </p:cNvSpPr>
          <p:nvPr/>
        </p:nvSpPr>
        <p:spPr bwMode="auto">
          <a:xfrm flipV="1">
            <a:off x="3578225" y="4038600"/>
            <a:ext cx="3505200" cy="76200"/>
          </a:xfrm>
          <a:prstGeom prst="line">
            <a:avLst/>
          </a:prstGeom>
          <a:noFill/>
          <a:ln w="12700">
            <a:solidFill>
              <a:srgbClr val="00FF00"/>
            </a:solidFill>
            <a:round/>
            <a:headEnd/>
            <a:tailEnd/>
          </a:ln>
          <a:effectLst/>
        </p:spPr>
        <p:txBody>
          <a:bodyPr/>
          <a:lstStyle/>
          <a:p>
            <a:endParaRPr lang="en-US"/>
          </a:p>
        </p:txBody>
      </p:sp>
      <p:sp>
        <p:nvSpPr>
          <p:cNvPr id="30731" name="Line 11"/>
          <p:cNvSpPr>
            <a:spLocks noChangeShapeType="1"/>
          </p:cNvSpPr>
          <p:nvPr/>
        </p:nvSpPr>
        <p:spPr bwMode="auto">
          <a:xfrm>
            <a:off x="3578225" y="4495800"/>
            <a:ext cx="914400" cy="838200"/>
          </a:xfrm>
          <a:prstGeom prst="line">
            <a:avLst/>
          </a:prstGeom>
          <a:noFill/>
          <a:ln w="12700">
            <a:solidFill>
              <a:srgbClr val="FC0128"/>
            </a:solidFill>
            <a:round/>
            <a:headEnd/>
            <a:tailEnd/>
          </a:ln>
          <a:effectLst/>
        </p:spPr>
        <p:txBody>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US"/>
              <a:t>Consequence of Violation</a:t>
            </a:r>
          </a:p>
        </p:txBody>
      </p:sp>
      <p:sp>
        <p:nvSpPr>
          <p:cNvPr id="32771" name="Rectangle 3"/>
          <p:cNvSpPr>
            <a:spLocks noChangeArrowheads="1"/>
          </p:cNvSpPr>
          <p:nvPr/>
        </p:nvSpPr>
        <p:spPr bwMode="auto">
          <a:xfrm>
            <a:off x="1301750" y="3511550"/>
            <a:ext cx="3873500" cy="12827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2772" name="Rectangle 4"/>
          <p:cNvSpPr>
            <a:spLocks noChangeArrowheads="1"/>
          </p:cNvSpPr>
          <p:nvPr/>
        </p:nvSpPr>
        <p:spPr bwMode="auto">
          <a:xfrm>
            <a:off x="1341438" y="3538538"/>
            <a:ext cx="6324600" cy="1184275"/>
          </a:xfrm>
          <a:prstGeom prst="rect">
            <a:avLst/>
          </a:prstGeom>
          <a:noFill/>
          <a:ln w="12700">
            <a:noFill/>
            <a:miter lim="800000"/>
            <a:headEnd/>
            <a:tailEnd/>
          </a:ln>
          <a:effectLst/>
        </p:spPr>
        <p:txBody>
          <a:bodyPr lIns="90488" tIns="44450" rIns="90488" bIns="44450">
            <a:spAutoFit/>
          </a:bodyPr>
          <a:lstStyle/>
          <a:p>
            <a:endParaRPr lang="en-US" b="1">
              <a:solidFill>
                <a:schemeClr val="bg2"/>
              </a:solidFill>
              <a:effectLst/>
            </a:endParaRPr>
          </a:p>
          <a:p>
            <a:r>
              <a:rPr lang="en-US" b="1">
                <a:solidFill>
                  <a:schemeClr val="bg2"/>
                </a:solidFill>
                <a:effectLst/>
              </a:rPr>
              <a:t>write_sqrt(-10.0);</a:t>
            </a:r>
          </a:p>
          <a:p>
            <a:r>
              <a:rPr lang="en-US" b="1">
                <a:solidFill>
                  <a:schemeClr val="bg2"/>
                </a:solidFill>
                <a:effectLst/>
              </a:rPr>
              <a:t>is_vowel( '?' );</a:t>
            </a:r>
          </a:p>
        </p:txBody>
      </p:sp>
      <p:sp>
        <p:nvSpPr>
          <p:cNvPr id="32773" name="Rectangle 5"/>
          <p:cNvSpPr>
            <a:spLocks noChangeArrowheads="1"/>
          </p:cNvSpPr>
          <p:nvPr/>
        </p:nvSpPr>
        <p:spPr bwMode="auto">
          <a:xfrm>
            <a:off x="228600" y="1905000"/>
            <a:ext cx="5773738" cy="638175"/>
          </a:xfrm>
          <a:prstGeom prst="rect">
            <a:avLst/>
          </a:prstGeom>
          <a:noFill/>
          <a:ln w="12700">
            <a:noFill/>
            <a:miter lim="800000"/>
            <a:headEnd/>
            <a:tailEnd/>
          </a:ln>
          <a:effectLst/>
        </p:spPr>
        <p:txBody>
          <a:bodyPr wrap="none" lIns="90488" tIns="44450" rIns="90488" bIns="44450">
            <a:spAutoFit/>
          </a:bodyPr>
          <a:lstStyle/>
          <a:p>
            <a:r>
              <a:rPr lang="en-US" sz="3600" b="1">
                <a:solidFill>
                  <a:srgbClr val="A2FFA3"/>
                </a:solidFill>
                <a:effectLst>
                  <a:outerShdw blurRad="38100" dist="38100" dir="2700000" algn="tl">
                    <a:srgbClr val="000000"/>
                  </a:outerShdw>
                </a:effectLst>
                <a:latin typeface="Monotype Corsiva" pitchFamily="66" charset="0"/>
              </a:rPr>
              <a:t>Who are responsible for the crash ?</a:t>
            </a:r>
          </a:p>
        </p:txBody>
      </p:sp>
      <p:sp>
        <p:nvSpPr>
          <p:cNvPr id="32774" name="Rectangle 6"/>
          <p:cNvSpPr>
            <a:spLocks noChangeArrowheads="1"/>
          </p:cNvSpPr>
          <p:nvPr/>
        </p:nvSpPr>
        <p:spPr bwMode="auto">
          <a:xfrm>
            <a:off x="4024313" y="5167313"/>
            <a:ext cx="4286250" cy="819150"/>
          </a:xfrm>
          <a:prstGeom prst="rect">
            <a:avLst/>
          </a:prstGeom>
          <a:noFill/>
          <a:ln w="12700">
            <a:noFill/>
            <a:miter lim="800000"/>
            <a:headEnd/>
            <a:tailEnd/>
          </a:ln>
          <a:effectLst/>
        </p:spPr>
        <p:txBody>
          <a:bodyPr wrap="none" lIns="90488" tIns="44450" rIns="90488" bIns="44450">
            <a:spAutoFit/>
          </a:bodyPr>
          <a:lstStyle/>
          <a:p>
            <a:r>
              <a:rPr lang="en-US" b="1">
                <a:solidFill>
                  <a:srgbClr val="FC0128"/>
                </a:solidFill>
                <a:effectLst>
                  <a:outerShdw blurRad="38100" dist="38100" dir="2700000" algn="tl">
                    <a:srgbClr val="000000"/>
                  </a:outerShdw>
                </a:effectLst>
                <a:latin typeface="Times New Roman" pitchFamily="18" charset="0"/>
              </a:rPr>
              <a:t>Violating the precondition</a:t>
            </a:r>
          </a:p>
          <a:p>
            <a:r>
              <a:rPr lang="en-US" b="1">
                <a:solidFill>
                  <a:srgbClr val="FC0128"/>
                </a:solidFill>
                <a:effectLst>
                  <a:outerShdw blurRad="38100" dist="38100" dir="2700000" algn="tl">
                    <a:srgbClr val="000000"/>
                  </a:outerShdw>
                </a:effectLst>
                <a:latin typeface="Times New Roman" pitchFamily="18" charset="0"/>
              </a:rPr>
              <a:t>might even crash the computer.</a:t>
            </a:r>
          </a:p>
        </p:txBody>
      </p:sp>
      <p:sp>
        <p:nvSpPr>
          <p:cNvPr id="32775" name="Line 7"/>
          <p:cNvSpPr>
            <a:spLocks noChangeShapeType="1"/>
          </p:cNvSpPr>
          <p:nvPr/>
        </p:nvSpPr>
        <p:spPr bwMode="auto">
          <a:xfrm>
            <a:off x="3124200" y="4495800"/>
            <a:ext cx="914400" cy="838200"/>
          </a:xfrm>
          <a:prstGeom prst="line">
            <a:avLst/>
          </a:prstGeom>
          <a:noFill/>
          <a:ln w="12700">
            <a:solidFill>
              <a:srgbClr val="FC0128"/>
            </a:solidFill>
            <a:round/>
            <a:headEnd/>
            <a:tailEnd/>
          </a:ln>
          <a:effectLst/>
        </p:spPr>
        <p:txBody>
          <a:bodyPr/>
          <a:lstStyle/>
          <a:p>
            <a:endParaRPr lang="en-US"/>
          </a:p>
        </p:txBody>
      </p:sp>
      <p:grpSp>
        <p:nvGrpSpPr>
          <p:cNvPr id="32845" name="Group 77"/>
          <p:cNvGrpSpPr>
            <a:grpSpLocks/>
          </p:cNvGrpSpPr>
          <p:nvPr/>
        </p:nvGrpSpPr>
        <p:grpSpPr bwMode="auto">
          <a:xfrm>
            <a:off x="6094413" y="914400"/>
            <a:ext cx="2635250" cy="4400550"/>
            <a:chOff x="3839" y="576"/>
            <a:chExt cx="1660" cy="2772"/>
          </a:xfrm>
        </p:grpSpPr>
        <p:sp>
          <p:nvSpPr>
            <p:cNvPr id="32776" name="Freeform 8"/>
            <p:cNvSpPr>
              <a:spLocks/>
            </p:cNvSpPr>
            <p:nvPr/>
          </p:nvSpPr>
          <p:spPr bwMode="auto">
            <a:xfrm>
              <a:off x="3851" y="1485"/>
              <a:ext cx="1278" cy="1852"/>
            </a:xfrm>
            <a:custGeom>
              <a:avLst/>
              <a:gdLst/>
              <a:ahLst/>
              <a:cxnLst>
                <a:cxn ang="0">
                  <a:pos x="456" y="0"/>
                </a:cxn>
                <a:cxn ang="0">
                  <a:pos x="546" y="134"/>
                </a:cxn>
                <a:cxn ang="0">
                  <a:pos x="429" y="152"/>
                </a:cxn>
                <a:cxn ang="0">
                  <a:pos x="391" y="280"/>
                </a:cxn>
                <a:cxn ang="0">
                  <a:pos x="372" y="445"/>
                </a:cxn>
                <a:cxn ang="0">
                  <a:pos x="363" y="603"/>
                </a:cxn>
                <a:cxn ang="0">
                  <a:pos x="372" y="731"/>
                </a:cxn>
                <a:cxn ang="0">
                  <a:pos x="381" y="792"/>
                </a:cxn>
                <a:cxn ang="0">
                  <a:pos x="462" y="835"/>
                </a:cxn>
                <a:cxn ang="0">
                  <a:pos x="221" y="986"/>
                </a:cxn>
                <a:cxn ang="0">
                  <a:pos x="212" y="1085"/>
                </a:cxn>
                <a:cxn ang="0">
                  <a:pos x="221" y="1181"/>
                </a:cxn>
                <a:cxn ang="0">
                  <a:pos x="231" y="1230"/>
                </a:cxn>
                <a:cxn ang="0">
                  <a:pos x="193" y="1218"/>
                </a:cxn>
                <a:cxn ang="0">
                  <a:pos x="150" y="1266"/>
                </a:cxn>
                <a:cxn ang="0">
                  <a:pos x="89" y="1340"/>
                </a:cxn>
                <a:cxn ang="0">
                  <a:pos x="37" y="1407"/>
                </a:cxn>
                <a:cxn ang="0">
                  <a:pos x="0" y="1481"/>
                </a:cxn>
                <a:cxn ang="0">
                  <a:pos x="146" y="1590"/>
                </a:cxn>
                <a:cxn ang="0">
                  <a:pos x="297" y="1706"/>
                </a:cxn>
                <a:cxn ang="0">
                  <a:pos x="500" y="1851"/>
                </a:cxn>
                <a:cxn ang="0">
                  <a:pos x="617" y="1766"/>
                </a:cxn>
                <a:cxn ang="0">
                  <a:pos x="720" y="1687"/>
                </a:cxn>
                <a:cxn ang="0">
                  <a:pos x="783" y="1638"/>
                </a:cxn>
                <a:cxn ang="0">
                  <a:pos x="833" y="1669"/>
                </a:cxn>
                <a:cxn ang="0">
                  <a:pos x="980" y="1523"/>
                </a:cxn>
                <a:cxn ang="0">
                  <a:pos x="1098" y="1419"/>
                </a:cxn>
                <a:cxn ang="0">
                  <a:pos x="1174" y="1352"/>
                </a:cxn>
                <a:cxn ang="0">
                  <a:pos x="1244" y="1085"/>
                </a:cxn>
                <a:cxn ang="0">
                  <a:pos x="1060" y="962"/>
                </a:cxn>
                <a:cxn ang="0">
                  <a:pos x="1146" y="914"/>
                </a:cxn>
                <a:cxn ang="0">
                  <a:pos x="1183" y="865"/>
                </a:cxn>
                <a:cxn ang="0">
                  <a:pos x="1211" y="780"/>
                </a:cxn>
                <a:cxn ang="0">
                  <a:pos x="1277" y="530"/>
                </a:cxn>
                <a:cxn ang="0">
                  <a:pos x="1268" y="487"/>
                </a:cxn>
                <a:cxn ang="0">
                  <a:pos x="1244" y="451"/>
                </a:cxn>
                <a:cxn ang="0">
                  <a:pos x="1202" y="427"/>
                </a:cxn>
                <a:cxn ang="0">
                  <a:pos x="1215" y="365"/>
                </a:cxn>
                <a:cxn ang="0">
                  <a:pos x="1084" y="299"/>
                </a:cxn>
                <a:cxn ang="0">
                  <a:pos x="1084" y="268"/>
                </a:cxn>
                <a:cxn ang="0">
                  <a:pos x="1140" y="232"/>
                </a:cxn>
                <a:cxn ang="0">
                  <a:pos x="1111" y="214"/>
                </a:cxn>
                <a:cxn ang="0">
                  <a:pos x="1102" y="195"/>
                </a:cxn>
                <a:cxn ang="0">
                  <a:pos x="1117" y="165"/>
                </a:cxn>
                <a:cxn ang="0">
                  <a:pos x="1136" y="134"/>
                </a:cxn>
                <a:cxn ang="0">
                  <a:pos x="1056" y="177"/>
                </a:cxn>
                <a:cxn ang="0">
                  <a:pos x="1018" y="183"/>
                </a:cxn>
                <a:cxn ang="0">
                  <a:pos x="999" y="170"/>
                </a:cxn>
                <a:cxn ang="0">
                  <a:pos x="989" y="146"/>
                </a:cxn>
                <a:cxn ang="0">
                  <a:pos x="956" y="170"/>
                </a:cxn>
                <a:cxn ang="0">
                  <a:pos x="886" y="208"/>
                </a:cxn>
                <a:cxn ang="0">
                  <a:pos x="857" y="159"/>
                </a:cxn>
                <a:cxn ang="0">
                  <a:pos x="801" y="208"/>
                </a:cxn>
                <a:cxn ang="0">
                  <a:pos x="720" y="67"/>
                </a:cxn>
                <a:cxn ang="0">
                  <a:pos x="678" y="92"/>
                </a:cxn>
                <a:cxn ang="0">
                  <a:pos x="588" y="0"/>
                </a:cxn>
                <a:cxn ang="0">
                  <a:pos x="575" y="43"/>
                </a:cxn>
                <a:cxn ang="0">
                  <a:pos x="537" y="50"/>
                </a:cxn>
                <a:cxn ang="0">
                  <a:pos x="490" y="25"/>
                </a:cxn>
                <a:cxn ang="0">
                  <a:pos x="456" y="0"/>
                </a:cxn>
              </a:cxnLst>
              <a:rect l="0" t="0" r="r" b="b"/>
              <a:pathLst>
                <a:path w="1278" h="1852">
                  <a:moveTo>
                    <a:pt x="456" y="0"/>
                  </a:moveTo>
                  <a:lnTo>
                    <a:pt x="546" y="134"/>
                  </a:lnTo>
                  <a:lnTo>
                    <a:pt x="429" y="152"/>
                  </a:lnTo>
                  <a:lnTo>
                    <a:pt x="391" y="280"/>
                  </a:lnTo>
                  <a:lnTo>
                    <a:pt x="372" y="445"/>
                  </a:lnTo>
                  <a:lnTo>
                    <a:pt x="363" y="603"/>
                  </a:lnTo>
                  <a:lnTo>
                    <a:pt x="372" y="731"/>
                  </a:lnTo>
                  <a:lnTo>
                    <a:pt x="381" y="792"/>
                  </a:lnTo>
                  <a:lnTo>
                    <a:pt x="462" y="835"/>
                  </a:lnTo>
                  <a:lnTo>
                    <a:pt x="221" y="986"/>
                  </a:lnTo>
                  <a:lnTo>
                    <a:pt x="212" y="1085"/>
                  </a:lnTo>
                  <a:lnTo>
                    <a:pt x="221" y="1181"/>
                  </a:lnTo>
                  <a:lnTo>
                    <a:pt x="231" y="1230"/>
                  </a:lnTo>
                  <a:lnTo>
                    <a:pt x="193" y="1218"/>
                  </a:lnTo>
                  <a:lnTo>
                    <a:pt x="150" y="1266"/>
                  </a:lnTo>
                  <a:lnTo>
                    <a:pt x="89" y="1340"/>
                  </a:lnTo>
                  <a:lnTo>
                    <a:pt x="37" y="1407"/>
                  </a:lnTo>
                  <a:lnTo>
                    <a:pt x="0" y="1481"/>
                  </a:lnTo>
                  <a:lnTo>
                    <a:pt x="146" y="1590"/>
                  </a:lnTo>
                  <a:lnTo>
                    <a:pt x="297" y="1706"/>
                  </a:lnTo>
                  <a:lnTo>
                    <a:pt x="500" y="1851"/>
                  </a:lnTo>
                  <a:lnTo>
                    <a:pt x="617" y="1766"/>
                  </a:lnTo>
                  <a:lnTo>
                    <a:pt x="720" y="1687"/>
                  </a:lnTo>
                  <a:lnTo>
                    <a:pt x="783" y="1638"/>
                  </a:lnTo>
                  <a:lnTo>
                    <a:pt x="833" y="1669"/>
                  </a:lnTo>
                  <a:lnTo>
                    <a:pt x="980" y="1523"/>
                  </a:lnTo>
                  <a:lnTo>
                    <a:pt x="1098" y="1419"/>
                  </a:lnTo>
                  <a:lnTo>
                    <a:pt x="1174" y="1352"/>
                  </a:lnTo>
                  <a:lnTo>
                    <a:pt x="1244" y="1085"/>
                  </a:lnTo>
                  <a:lnTo>
                    <a:pt x="1060" y="962"/>
                  </a:lnTo>
                  <a:lnTo>
                    <a:pt x="1146" y="914"/>
                  </a:lnTo>
                  <a:lnTo>
                    <a:pt x="1183" y="865"/>
                  </a:lnTo>
                  <a:lnTo>
                    <a:pt x="1211" y="780"/>
                  </a:lnTo>
                  <a:lnTo>
                    <a:pt x="1277" y="530"/>
                  </a:lnTo>
                  <a:lnTo>
                    <a:pt x="1268" y="487"/>
                  </a:lnTo>
                  <a:lnTo>
                    <a:pt x="1244" y="451"/>
                  </a:lnTo>
                  <a:lnTo>
                    <a:pt x="1202" y="427"/>
                  </a:lnTo>
                  <a:lnTo>
                    <a:pt x="1215" y="365"/>
                  </a:lnTo>
                  <a:lnTo>
                    <a:pt x="1084" y="299"/>
                  </a:lnTo>
                  <a:lnTo>
                    <a:pt x="1084" y="268"/>
                  </a:lnTo>
                  <a:lnTo>
                    <a:pt x="1140" y="232"/>
                  </a:lnTo>
                  <a:lnTo>
                    <a:pt x="1111" y="214"/>
                  </a:lnTo>
                  <a:lnTo>
                    <a:pt x="1102" y="195"/>
                  </a:lnTo>
                  <a:lnTo>
                    <a:pt x="1117" y="165"/>
                  </a:lnTo>
                  <a:lnTo>
                    <a:pt x="1136" y="134"/>
                  </a:lnTo>
                  <a:lnTo>
                    <a:pt x="1056" y="177"/>
                  </a:lnTo>
                  <a:lnTo>
                    <a:pt x="1018" y="183"/>
                  </a:lnTo>
                  <a:lnTo>
                    <a:pt x="999" y="170"/>
                  </a:lnTo>
                  <a:lnTo>
                    <a:pt x="989" y="146"/>
                  </a:lnTo>
                  <a:lnTo>
                    <a:pt x="956" y="170"/>
                  </a:lnTo>
                  <a:lnTo>
                    <a:pt x="886" y="208"/>
                  </a:lnTo>
                  <a:lnTo>
                    <a:pt x="857" y="159"/>
                  </a:lnTo>
                  <a:lnTo>
                    <a:pt x="801" y="208"/>
                  </a:lnTo>
                  <a:lnTo>
                    <a:pt x="720" y="67"/>
                  </a:lnTo>
                  <a:lnTo>
                    <a:pt x="678" y="92"/>
                  </a:lnTo>
                  <a:lnTo>
                    <a:pt x="588" y="0"/>
                  </a:lnTo>
                  <a:lnTo>
                    <a:pt x="575" y="43"/>
                  </a:lnTo>
                  <a:lnTo>
                    <a:pt x="537" y="50"/>
                  </a:lnTo>
                  <a:lnTo>
                    <a:pt x="490" y="25"/>
                  </a:lnTo>
                  <a:lnTo>
                    <a:pt x="45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7" name="Freeform 9"/>
            <p:cNvSpPr>
              <a:spLocks/>
            </p:cNvSpPr>
            <p:nvPr/>
          </p:nvSpPr>
          <p:spPr bwMode="auto">
            <a:xfrm>
              <a:off x="4274" y="1699"/>
              <a:ext cx="609" cy="731"/>
            </a:xfrm>
            <a:custGeom>
              <a:avLst/>
              <a:gdLst/>
              <a:ahLst/>
              <a:cxnLst>
                <a:cxn ang="0">
                  <a:pos x="608" y="176"/>
                </a:cxn>
                <a:cxn ang="0">
                  <a:pos x="566" y="317"/>
                </a:cxn>
                <a:cxn ang="0">
                  <a:pos x="505" y="512"/>
                </a:cxn>
                <a:cxn ang="0">
                  <a:pos x="453" y="730"/>
                </a:cxn>
                <a:cxn ang="0">
                  <a:pos x="317" y="682"/>
                </a:cxn>
                <a:cxn ang="0">
                  <a:pos x="174" y="615"/>
                </a:cxn>
                <a:cxn ang="0">
                  <a:pos x="52" y="548"/>
                </a:cxn>
                <a:cxn ang="0">
                  <a:pos x="0" y="505"/>
                </a:cxn>
                <a:cxn ang="0">
                  <a:pos x="0" y="341"/>
                </a:cxn>
                <a:cxn ang="0">
                  <a:pos x="15" y="194"/>
                </a:cxn>
                <a:cxn ang="0">
                  <a:pos x="43" y="79"/>
                </a:cxn>
                <a:cxn ang="0">
                  <a:pos x="66" y="0"/>
                </a:cxn>
                <a:cxn ang="0">
                  <a:pos x="231" y="30"/>
                </a:cxn>
                <a:cxn ang="0">
                  <a:pos x="429" y="98"/>
                </a:cxn>
                <a:cxn ang="0">
                  <a:pos x="566" y="152"/>
                </a:cxn>
                <a:cxn ang="0">
                  <a:pos x="608" y="176"/>
                </a:cxn>
              </a:cxnLst>
              <a:rect l="0" t="0" r="r" b="b"/>
              <a:pathLst>
                <a:path w="609" h="731">
                  <a:moveTo>
                    <a:pt x="608" y="176"/>
                  </a:moveTo>
                  <a:lnTo>
                    <a:pt x="566" y="317"/>
                  </a:lnTo>
                  <a:lnTo>
                    <a:pt x="505" y="512"/>
                  </a:lnTo>
                  <a:lnTo>
                    <a:pt x="453" y="730"/>
                  </a:lnTo>
                  <a:lnTo>
                    <a:pt x="317" y="682"/>
                  </a:lnTo>
                  <a:lnTo>
                    <a:pt x="174" y="615"/>
                  </a:lnTo>
                  <a:lnTo>
                    <a:pt x="52" y="548"/>
                  </a:lnTo>
                  <a:lnTo>
                    <a:pt x="0" y="505"/>
                  </a:lnTo>
                  <a:lnTo>
                    <a:pt x="0" y="341"/>
                  </a:lnTo>
                  <a:lnTo>
                    <a:pt x="15" y="194"/>
                  </a:lnTo>
                  <a:lnTo>
                    <a:pt x="43" y="79"/>
                  </a:lnTo>
                  <a:lnTo>
                    <a:pt x="66" y="0"/>
                  </a:lnTo>
                  <a:lnTo>
                    <a:pt x="231" y="30"/>
                  </a:lnTo>
                  <a:lnTo>
                    <a:pt x="429" y="98"/>
                  </a:lnTo>
                  <a:lnTo>
                    <a:pt x="566" y="152"/>
                  </a:lnTo>
                  <a:lnTo>
                    <a:pt x="608" y="176"/>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78" name="Freeform 10"/>
            <p:cNvSpPr>
              <a:spLocks/>
            </p:cNvSpPr>
            <p:nvPr/>
          </p:nvSpPr>
          <p:spPr bwMode="auto">
            <a:xfrm>
              <a:off x="4315" y="593"/>
              <a:ext cx="1028" cy="1104"/>
            </a:xfrm>
            <a:custGeom>
              <a:avLst/>
              <a:gdLst/>
              <a:ahLst/>
              <a:cxnLst>
                <a:cxn ang="0">
                  <a:pos x="552" y="1073"/>
                </a:cxn>
                <a:cxn ang="0">
                  <a:pos x="525" y="1046"/>
                </a:cxn>
                <a:cxn ang="0">
                  <a:pos x="411" y="1103"/>
                </a:cxn>
                <a:cxn ang="0">
                  <a:pos x="385" y="1054"/>
                </a:cxn>
                <a:cxn ang="0">
                  <a:pos x="350" y="1095"/>
                </a:cxn>
                <a:cxn ang="0">
                  <a:pos x="250" y="955"/>
                </a:cxn>
                <a:cxn ang="0">
                  <a:pos x="235" y="940"/>
                </a:cxn>
                <a:cxn ang="0">
                  <a:pos x="241" y="557"/>
                </a:cxn>
                <a:cxn ang="0">
                  <a:pos x="156" y="538"/>
                </a:cxn>
                <a:cxn ang="0">
                  <a:pos x="116" y="508"/>
                </a:cxn>
                <a:cxn ang="0">
                  <a:pos x="89" y="469"/>
                </a:cxn>
                <a:cxn ang="0">
                  <a:pos x="80" y="436"/>
                </a:cxn>
                <a:cxn ang="0">
                  <a:pos x="85" y="376"/>
                </a:cxn>
                <a:cxn ang="0">
                  <a:pos x="30" y="337"/>
                </a:cxn>
                <a:cxn ang="0">
                  <a:pos x="4" y="292"/>
                </a:cxn>
                <a:cxn ang="0">
                  <a:pos x="0" y="242"/>
                </a:cxn>
                <a:cxn ang="0">
                  <a:pos x="13" y="185"/>
                </a:cxn>
                <a:cxn ang="0">
                  <a:pos x="51" y="139"/>
                </a:cxn>
                <a:cxn ang="0">
                  <a:pos x="92" y="124"/>
                </a:cxn>
                <a:cxn ang="0">
                  <a:pos x="123" y="121"/>
                </a:cxn>
                <a:cxn ang="0">
                  <a:pos x="147" y="75"/>
                </a:cxn>
                <a:cxn ang="0">
                  <a:pos x="183" y="53"/>
                </a:cxn>
                <a:cxn ang="0">
                  <a:pos x="218" y="49"/>
                </a:cxn>
                <a:cxn ang="0">
                  <a:pos x="259" y="60"/>
                </a:cxn>
                <a:cxn ang="0">
                  <a:pos x="290" y="83"/>
                </a:cxn>
                <a:cxn ang="0">
                  <a:pos x="317" y="117"/>
                </a:cxn>
                <a:cxn ang="0">
                  <a:pos x="332" y="72"/>
                </a:cxn>
                <a:cxn ang="0">
                  <a:pos x="352" y="45"/>
                </a:cxn>
                <a:cxn ang="0">
                  <a:pos x="396" y="26"/>
                </a:cxn>
                <a:cxn ang="0">
                  <a:pos x="437" y="30"/>
                </a:cxn>
                <a:cxn ang="0">
                  <a:pos x="473" y="45"/>
                </a:cxn>
                <a:cxn ang="0">
                  <a:pos x="543" y="7"/>
                </a:cxn>
                <a:cxn ang="0">
                  <a:pos x="596" y="0"/>
                </a:cxn>
                <a:cxn ang="0">
                  <a:pos x="655" y="7"/>
                </a:cxn>
                <a:cxn ang="0">
                  <a:pos x="708" y="41"/>
                </a:cxn>
                <a:cxn ang="0">
                  <a:pos x="737" y="87"/>
                </a:cxn>
                <a:cxn ang="0">
                  <a:pos x="755" y="144"/>
                </a:cxn>
                <a:cxn ang="0">
                  <a:pos x="778" y="109"/>
                </a:cxn>
                <a:cxn ang="0">
                  <a:pos x="837" y="94"/>
                </a:cxn>
                <a:cxn ang="0">
                  <a:pos x="902" y="114"/>
                </a:cxn>
                <a:cxn ang="0">
                  <a:pos x="1027" y="306"/>
                </a:cxn>
                <a:cxn ang="0">
                  <a:pos x="981" y="667"/>
                </a:cxn>
                <a:cxn ang="0">
                  <a:pos x="764" y="747"/>
                </a:cxn>
                <a:cxn ang="0">
                  <a:pos x="552" y="1073"/>
                </a:cxn>
              </a:cxnLst>
              <a:rect l="0" t="0" r="r" b="b"/>
              <a:pathLst>
                <a:path w="1028" h="1104">
                  <a:moveTo>
                    <a:pt x="552" y="1073"/>
                  </a:moveTo>
                  <a:lnTo>
                    <a:pt x="525" y="1046"/>
                  </a:lnTo>
                  <a:lnTo>
                    <a:pt x="411" y="1103"/>
                  </a:lnTo>
                  <a:lnTo>
                    <a:pt x="385" y="1054"/>
                  </a:lnTo>
                  <a:lnTo>
                    <a:pt x="350" y="1095"/>
                  </a:lnTo>
                  <a:lnTo>
                    <a:pt x="250" y="955"/>
                  </a:lnTo>
                  <a:lnTo>
                    <a:pt x="235" y="940"/>
                  </a:lnTo>
                  <a:lnTo>
                    <a:pt x="241" y="557"/>
                  </a:lnTo>
                  <a:lnTo>
                    <a:pt x="156" y="538"/>
                  </a:lnTo>
                  <a:lnTo>
                    <a:pt x="116" y="508"/>
                  </a:lnTo>
                  <a:lnTo>
                    <a:pt x="89" y="469"/>
                  </a:lnTo>
                  <a:lnTo>
                    <a:pt x="80" y="436"/>
                  </a:lnTo>
                  <a:lnTo>
                    <a:pt x="85" y="376"/>
                  </a:lnTo>
                  <a:lnTo>
                    <a:pt x="30" y="337"/>
                  </a:lnTo>
                  <a:lnTo>
                    <a:pt x="4" y="292"/>
                  </a:lnTo>
                  <a:lnTo>
                    <a:pt x="0" y="242"/>
                  </a:lnTo>
                  <a:lnTo>
                    <a:pt x="13" y="185"/>
                  </a:lnTo>
                  <a:lnTo>
                    <a:pt x="51" y="139"/>
                  </a:lnTo>
                  <a:lnTo>
                    <a:pt x="92" y="124"/>
                  </a:lnTo>
                  <a:lnTo>
                    <a:pt x="123" y="121"/>
                  </a:lnTo>
                  <a:lnTo>
                    <a:pt x="147" y="75"/>
                  </a:lnTo>
                  <a:lnTo>
                    <a:pt x="183" y="53"/>
                  </a:lnTo>
                  <a:lnTo>
                    <a:pt x="218" y="49"/>
                  </a:lnTo>
                  <a:lnTo>
                    <a:pt x="259" y="60"/>
                  </a:lnTo>
                  <a:lnTo>
                    <a:pt x="290" y="83"/>
                  </a:lnTo>
                  <a:lnTo>
                    <a:pt x="317" y="117"/>
                  </a:lnTo>
                  <a:lnTo>
                    <a:pt x="332" y="72"/>
                  </a:lnTo>
                  <a:lnTo>
                    <a:pt x="352" y="45"/>
                  </a:lnTo>
                  <a:lnTo>
                    <a:pt x="396" y="26"/>
                  </a:lnTo>
                  <a:lnTo>
                    <a:pt x="437" y="30"/>
                  </a:lnTo>
                  <a:lnTo>
                    <a:pt x="473" y="45"/>
                  </a:lnTo>
                  <a:lnTo>
                    <a:pt x="543" y="7"/>
                  </a:lnTo>
                  <a:lnTo>
                    <a:pt x="596" y="0"/>
                  </a:lnTo>
                  <a:lnTo>
                    <a:pt x="655" y="7"/>
                  </a:lnTo>
                  <a:lnTo>
                    <a:pt x="708" y="41"/>
                  </a:lnTo>
                  <a:lnTo>
                    <a:pt x="737" y="87"/>
                  </a:lnTo>
                  <a:lnTo>
                    <a:pt x="755" y="144"/>
                  </a:lnTo>
                  <a:lnTo>
                    <a:pt x="778" y="109"/>
                  </a:lnTo>
                  <a:lnTo>
                    <a:pt x="837" y="94"/>
                  </a:lnTo>
                  <a:lnTo>
                    <a:pt x="902" y="114"/>
                  </a:lnTo>
                  <a:lnTo>
                    <a:pt x="1027" y="306"/>
                  </a:lnTo>
                  <a:lnTo>
                    <a:pt x="981" y="667"/>
                  </a:lnTo>
                  <a:lnTo>
                    <a:pt x="764" y="747"/>
                  </a:lnTo>
                  <a:lnTo>
                    <a:pt x="552" y="1073"/>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79" name="Freeform 11"/>
            <p:cNvSpPr>
              <a:spLocks/>
            </p:cNvSpPr>
            <p:nvPr/>
          </p:nvSpPr>
          <p:spPr bwMode="auto">
            <a:xfrm>
              <a:off x="4626" y="684"/>
              <a:ext cx="864" cy="694"/>
            </a:xfrm>
            <a:custGeom>
              <a:avLst/>
              <a:gdLst/>
              <a:ahLst/>
              <a:cxnLst>
                <a:cxn ang="0">
                  <a:pos x="485" y="71"/>
                </a:cxn>
                <a:cxn ang="0">
                  <a:pos x="543" y="83"/>
                </a:cxn>
                <a:cxn ang="0">
                  <a:pos x="555" y="140"/>
                </a:cxn>
                <a:cxn ang="0">
                  <a:pos x="637" y="162"/>
                </a:cxn>
                <a:cxn ang="0">
                  <a:pos x="661" y="261"/>
                </a:cxn>
                <a:cxn ang="0">
                  <a:pos x="614" y="334"/>
                </a:cxn>
                <a:cxn ang="0">
                  <a:pos x="540" y="311"/>
                </a:cxn>
                <a:cxn ang="0">
                  <a:pos x="523" y="246"/>
                </a:cxn>
                <a:cxn ang="0">
                  <a:pos x="517" y="329"/>
                </a:cxn>
                <a:cxn ang="0">
                  <a:pos x="464" y="386"/>
                </a:cxn>
                <a:cxn ang="0">
                  <a:pos x="426" y="416"/>
                </a:cxn>
                <a:cxn ang="0">
                  <a:pos x="508" y="382"/>
                </a:cxn>
                <a:cxn ang="0">
                  <a:pos x="561" y="359"/>
                </a:cxn>
                <a:cxn ang="0">
                  <a:pos x="584" y="436"/>
                </a:cxn>
                <a:cxn ang="0">
                  <a:pos x="535" y="512"/>
                </a:cxn>
                <a:cxn ang="0">
                  <a:pos x="482" y="522"/>
                </a:cxn>
                <a:cxn ang="0">
                  <a:pos x="417" y="485"/>
                </a:cxn>
                <a:cxn ang="0">
                  <a:pos x="426" y="447"/>
                </a:cxn>
                <a:cxn ang="0">
                  <a:pos x="373" y="485"/>
                </a:cxn>
                <a:cxn ang="0">
                  <a:pos x="299" y="480"/>
                </a:cxn>
                <a:cxn ang="0">
                  <a:pos x="259" y="488"/>
                </a:cxn>
                <a:cxn ang="0">
                  <a:pos x="338" y="512"/>
                </a:cxn>
                <a:cxn ang="0">
                  <a:pos x="279" y="560"/>
                </a:cxn>
                <a:cxn ang="0">
                  <a:pos x="182" y="534"/>
                </a:cxn>
                <a:cxn ang="0">
                  <a:pos x="135" y="443"/>
                </a:cxn>
                <a:cxn ang="0">
                  <a:pos x="58" y="424"/>
                </a:cxn>
                <a:cxn ang="0">
                  <a:pos x="18" y="368"/>
                </a:cxn>
                <a:cxn ang="0">
                  <a:pos x="33" y="431"/>
                </a:cxn>
                <a:cxn ang="0">
                  <a:pos x="109" y="485"/>
                </a:cxn>
                <a:cxn ang="0">
                  <a:pos x="176" y="602"/>
                </a:cxn>
                <a:cxn ang="0">
                  <a:pos x="299" y="617"/>
                </a:cxn>
                <a:cxn ang="0">
                  <a:pos x="373" y="663"/>
                </a:cxn>
                <a:cxn ang="0">
                  <a:pos x="482" y="648"/>
                </a:cxn>
                <a:cxn ang="0">
                  <a:pos x="531" y="663"/>
                </a:cxn>
                <a:cxn ang="0">
                  <a:pos x="622" y="693"/>
                </a:cxn>
                <a:cxn ang="0">
                  <a:pos x="688" y="644"/>
                </a:cxn>
                <a:cxn ang="0">
                  <a:pos x="766" y="605"/>
                </a:cxn>
                <a:cxn ang="0">
                  <a:pos x="849" y="530"/>
                </a:cxn>
                <a:cxn ang="0">
                  <a:pos x="860" y="401"/>
                </a:cxn>
                <a:cxn ang="0">
                  <a:pos x="849" y="314"/>
                </a:cxn>
                <a:cxn ang="0">
                  <a:pos x="807" y="200"/>
                </a:cxn>
                <a:cxn ang="0">
                  <a:pos x="755" y="44"/>
                </a:cxn>
                <a:cxn ang="0">
                  <a:pos x="608" y="0"/>
                </a:cxn>
                <a:cxn ang="0">
                  <a:pos x="523" y="3"/>
                </a:cxn>
                <a:cxn ang="0">
                  <a:pos x="443" y="53"/>
                </a:cxn>
              </a:cxnLst>
              <a:rect l="0" t="0" r="r" b="b"/>
              <a:pathLst>
                <a:path w="864" h="694">
                  <a:moveTo>
                    <a:pt x="449" y="86"/>
                  </a:moveTo>
                  <a:lnTo>
                    <a:pt x="485" y="71"/>
                  </a:lnTo>
                  <a:lnTo>
                    <a:pt x="517" y="71"/>
                  </a:lnTo>
                  <a:lnTo>
                    <a:pt x="543" y="83"/>
                  </a:lnTo>
                  <a:lnTo>
                    <a:pt x="558" y="110"/>
                  </a:lnTo>
                  <a:lnTo>
                    <a:pt x="555" y="140"/>
                  </a:lnTo>
                  <a:lnTo>
                    <a:pt x="593" y="140"/>
                  </a:lnTo>
                  <a:lnTo>
                    <a:pt x="637" y="162"/>
                  </a:lnTo>
                  <a:lnTo>
                    <a:pt x="655" y="200"/>
                  </a:lnTo>
                  <a:lnTo>
                    <a:pt x="661" y="261"/>
                  </a:lnTo>
                  <a:lnTo>
                    <a:pt x="646" y="314"/>
                  </a:lnTo>
                  <a:lnTo>
                    <a:pt x="614" y="334"/>
                  </a:lnTo>
                  <a:lnTo>
                    <a:pt x="575" y="334"/>
                  </a:lnTo>
                  <a:lnTo>
                    <a:pt x="540" y="311"/>
                  </a:lnTo>
                  <a:lnTo>
                    <a:pt x="543" y="257"/>
                  </a:lnTo>
                  <a:lnTo>
                    <a:pt x="523" y="246"/>
                  </a:lnTo>
                  <a:lnTo>
                    <a:pt x="526" y="284"/>
                  </a:lnTo>
                  <a:lnTo>
                    <a:pt x="517" y="329"/>
                  </a:lnTo>
                  <a:lnTo>
                    <a:pt x="493" y="364"/>
                  </a:lnTo>
                  <a:lnTo>
                    <a:pt x="464" y="386"/>
                  </a:lnTo>
                  <a:lnTo>
                    <a:pt x="420" y="401"/>
                  </a:lnTo>
                  <a:lnTo>
                    <a:pt x="426" y="416"/>
                  </a:lnTo>
                  <a:lnTo>
                    <a:pt x="473" y="409"/>
                  </a:lnTo>
                  <a:lnTo>
                    <a:pt x="508" y="382"/>
                  </a:lnTo>
                  <a:lnTo>
                    <a:pt x="531" y="352"/>
                  </a:lnTo>
                  <a:lnTo>
                    <a:pt x="561" y="359"/>
                  </a:lnTo>
                  <a:lnTo>
                    <a:pt x="584" y="398"/>
                  </a:lnTo>
                  <a:lnTo>
                    <a:pt x="584" y="436"/>
                  </a:lnTo>
                  <a:lnTo>
                    <a:pt x="567" y="480"/>
                  </a:lnTo>
                  <a:lnTo>
                    <a:pt x="535" y="512"/>
                  </a:lnTo>
                  <a:lnTo>
                    <a:pt x="499" y="527"/>
                  </a:lnTo>
                  <a:lnTo>
                    <a:pt x="482" y="522"/>
                  </a:lnTo>
                  <a:lnTo>
                    <a:pt x="446" y="515"/>
                  </a:lnTo>
                  <a:lnTo>
                    <a:pt x="417" y="485"/>
                  </a:lnTo>
                  <a:lnTo>
                    <a:pt x="440" y="455"/>
                  </a:lnTo>
                  <a:lnTo>
                    <a:pt x="426" y="447"/>
                  </a:lnTo>
                  <a:lnTo>
                    <a:pt x="399" y="473"/>
                  </a:lnTo>
                  <a:lnTo>
                    <a:pt x="373" y="485"/>
                  </a:lnTo>
                  <a:lnTo>
                    <a:pt x="335" y="488"/>
                  </a:lnTo>
                  <a:lnTo>
                    <a:pt x="299" y="480"/>
                  </a:lnTo>
                  <a:lnTo>
                    <a:pt x="270" y="470"/>
                  </a:lnTo>
                  <a:lnTo>
                    <a:pt x="259" y="488"/>
                  </a:lnTo>
                  <a:lnTo>
                    <a:pt x="284" y="503"/>
                  </a:lnTo>
                  <a:lnTo>
                    <a:pt x="338" y="512"/>
                  </a:lnTo>
                  <a:lnTo>
                    <a:pt x="320" y="548"/>
                  </a:lnTo>
                  <a:lnTo>
                    <a:pt x="279" y="560"/>
                  </a:lnTo>
                  <a:lnTo>
                    <a:pt x="235" y="564"/>
                  </a:lnTo>
                  <a:lnTo>
                    <a:pt x="182" y="534"/>
                  </a:lnTo>
                  <a:lnTo>
                    <a:pt x="153" y="497"/>
                  </a:lnTo>
                  <a:lnTo>
                    <a:pt x="135" y="443"/>
                  </a:lnTo>
                  <a:lnTo>
                    <a:pt x="97" y="443"/>
                  </a:lnTo>
                  <a:lnTo>
                    <a:pt x="58" y="424"/>
                  </a:lnTo>
                  <a:lnTo>
                    <a:pt x="35" y="401"/>
                  </a:lnTo>
                  <a:lnTo>
                    <a:pt x="18" y="368"/>
                  </a:lnTo>
                  <a:lnTo>
                    <a:pt x="0" y="314"/>
                  </a:lnTo>
                  <a:lnTo>
                    <a:pt x="33" y="431"/>
                  </a:lnTo>
                  <a:lnTo>
                    <a:pt x="71" y="473"/>
                  </a:lnTo>
                  <a:lnTo>
                    <a:pt x="109" y="485"/>
                  </a:lnTo>
                  <a:lnTo>
                    <a:pt x="132" y="560"/>
                  </a:lnTo>
                  <a:lnTo>
                    <a:pt x="176" y="602"/>
                  </a:lnTo>
                  <a:lnTo>
                    <a:pt x="238" y="617"/>
                  </a:lnTo>
                  <a:lnTo>
                    <a:pt x="299" y="617"/>
                  </a:lnTo>
                  <a:lnTo>
                    <a:pt x="323" y="644"/>
                  </a:lnTo>
                  <a:lnTo>
                    <a:pt x="373" y="663"/>
                  </a:lnTo>
                  <a:lnTo>
                    <a:pt x="437" y="659"/>
                  </a:lnTo>
                  <a:lnTo>
                    <a:pt x="482" y="648"/>
                  </a:lnTo>
                  <a:lnTo>
                    <a:pt x="502" y="632"/>
                  </a:lnTo>
                  <a:lnTo>
                    <a:pt x="531" y="663"/>
                  </a:lnTo>
                  <a:lnTo>
                    <a:pt x="578" y="693"/>
                  </a:lnTo>
                  <a:lnTo>
                    <a:pt x="622" y="693"/>
                  </a:lnTo>
                  <a:lnTo>
                    <a:pt x="670" y="674"/>
                  </a:lnTo>
                  <a:lnTo>
                    <a:pt x="688" y="644"/>
                  </a:lnTo>
                  <a:lnTo>
                    <a:pt x="698" y="605"/>
                  </a:lnTo>
                  <a:lnTo>
                    <a:pt x="766" y="605"/>
                  </a:lnTo>
                  <a:lnTo>
                    <a:pt x="817" y="587"/>
                  </a:lnTo>
                  <a:lnTo>
                    <a:pt x="849" y="530"/>
                  </a:lnTo>
                  <a:lnTo>
                    <a:pt x="863" y="458"/>
                  </a:lnTo>
                  <a:lnTo>
                    <a:pt x="860" y="401"/>
                  </a:lnTo>
                  <a:lnTo>
                    <a:pt x="831" y="341"/>
                  </a:lnTo>
                  <a:lnTo>
                    <a:pt x="849" y="314"/>
                  </a:lnTo>
                  <a:lnTo>
                    <a:pt x="857" y="261"/>
                  </a:lnTo>
                  <a:lnTo>
                    <a:pt x="807" y="200"/>
                  </a:lnTo>
                  <a:lnTo>
                    <a:pt x="793" y="113"/>
                  </a:lnTo>
                  <a:lnTo>
                    <a:pt x="755" y="44"/>
                  </a:lnTo>
                  <a:lnTo>
                    <a:pt x="678" y="0"/>
                  </a:lnTo>
                  <a:lnTo>
                    <a:pt x="608" y="0"/>
                  </a:lnTo>
                  <a:lnTo>
                    <a:pt x="581" y="14"/>
                  </a:lnTo>
                  <a:lnTo>
                    <a:pt x="523" y="3"/>
                  </a:lnTo>
                  <a:lnTo>
                    <a:pt x="470" y="18"/>
                  </a:lnTo>
                  <a:lnTo>
                    <a:pt x="443" y="53"/>
                  </a:lnTo>
                  <a:lnTo>
                    <a:pt x="449" y="86"/>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0" name="Freeform 12"/>
            <p:cNvSpPr>
              <a:spLocks/>
            </p:cNvSpPr>
            <p:nvPr/>
          </p:nvSpPr>
          <p:spPr bwMode="auto">
            <a:xfrm>
              <a:off x="4768" y="1248"/>
              <a:ext cx="344" cy="426"/>
            </a:xfrm>
            <a:custGeom>
              <a:avLst/>
              <a:gdLst/>
              <a:ahLst/>
              <a:cxnLst>
                <a:cxn ang="0">
                  <a:pos x="108" y="409"/>
                </a:cxn>
                <a:cxn ang="0">
                  <a:pos x="343" y="84"/>
                </a:cxn>
                <a:cxn ang="0">
                  <a:pos x="302" y="76"/>
                </a:cxn>
                <a:cxn ang="0">
                  <a:pos x="76" y="383"/>
                </a:cxn>
                <a:cxn ang="0">
                  <a:pos x="217" y="41"/>
                </a:cxn>
                <a:cxn ang="0">
                  <a:pos x="182" y="0"/>
                </a:cxn>
                <a:cxn ang="0">
                  <a:pos x="0" y="425"/>
                </a:cxn>
                <a:cxn ang="0">
                  <a:pos x="61" y="398"/>
                </a:cxn>
                <a:cxn ang="0">
                  <a:pos x="108" y="409"/>
                </a:cxn>
              </a:cxnLst>
              <a:rect l="0" t="0" r="r" b="b"/>
              <a:pathLst>
                <a:path w="344" h="426">
                  <a:moveTo>
                    <a:pt x="108" y="409"/>
                  </a:moveTo>
                  <a:lnTo>
                    <a:pt x="343" y="84"/>
                  </a:lnTo>
                  <a:lnTo>
                    <a:pt x="302" y="76"/>
                  </a:lnTo>
                  <a:lnTo>
                    <a:pt x="76" y="383"/>
                  </a:lnTo>
                  <a:lnTo>
                    <a:pt x="217" y="41"/>
                  </a:lnTo>
                  <a:lnTo>
                    <a:pt x="182" y="0"/>
                  </a:lnTo>
                  <a:lnTo>
                    <a:pt x="0" y="425"/>
                  </a:lnTo>
                  <a:lnTo>
                    <a:pt x="61" y="398"/>
                  </a:lnTo>
                  <a:lnTo>
                    <a:pt x="108" y="409"/>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81" name="Freeform 13"/>
            <p:cNvSpPr>
              <a:spLocks/>
            </p:cNvSpPr>
            <p:nvPr/>
          </p:nvSpPr>
          <p:spPr bwMode="auto">
            <a:xfrm>
              <a:off x="4867" y="1357"/>
              <a:ext cx="181" cy="285"/>
            </a:xfrm>
            <a:custGeom>
              <a:avLst/>
              <a:gdLst/>
              <a:ahLst/>
              <a:cxnLst>
                <a:cxn ang="0">
                  <a:pos x="13" y="284"/>
                </a:cxn>
                <a:cxn ang="0">
                  <a:pos x="180" y="27"/>
                </a:cxn>
                <a:cxn ang="0">
                  <a:pos x="140" y="0"/>
                </a:cxn>
                <a:cxn ang="0">
                  <a:pos x="0" y="276"/>
                </a:cxn>
                <a:cxn ang="0">
                  <a:pos x="13" y="284"/>
                </a:cxn>
              </a:cxnLst>
              <a:rect l="0" t="0" r="r" b="b"/>
              <a:pathLst>
                <a:path w="181" h="285">
                  <a:moveTo>
                    <a:pt x="13" y="284"/>
                  </a:moveTo>
                  <a:lnTo>
                    <a:pt x="180" y="27"/>
                  </a:lnTo>
                  <a:lnTo>
                    <a:pt x="140" y="0"/>
                  </a:lnTo>
                  <a:lnTo>
                    <a:pt x="0" y="276"/>
                  </a:lnTo>
                  <a:lnTo>
                    <a:pt x="13" y="284"/>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2" name="Freeform 14"/>
            <p:cNvSpPr>
              <a:spLocks/>
            </p:cNvSpPr>
            <p:nvPr/>
          </p:nvSpPr>
          <p:spPr bwMode="auto">
            <a:xfrm>
              <a:off x="4701" y="1108"/>
              <a:ext cx="191" cy="586"/>
            </a:xfrm>
            <a:custGeom>
              <a:avLst/>
              <a:gdLst/>
              <a:ahLst/>
              <a:cxnLst>
                <a:cxn ang="0">
                  <a:pos x="50" y="567"/>
                </a:cxn>
                <a:cxn ang="0">
                  <a:pos x="130" y="309"/>
                </a:cxn>
                <a:cxn ang="0">
                  <a:pos x="110" y="293"/>
                </a:cxn>
                <a:cxn ang="0">
                  <a:pos x="190" y="17"/>
                </a:cxn>
                <a:cxn ang="0">
                  <a:pos x="123" y="0"/>
                </a:cxn>
                <a:cxn ang="0">
                  <a:pos x="0" y="537"/>
                </a:cxn>
                <a:cxn ang="0">
                  <a:pos x="30" y="585"/>
                </a:cxn>
                <a:cxn ang="0">
                  <a:pos x="50" y="567"/>
                </a:cxn>
              </a:cxnLst>
              <a:rect l="0" t="0" r="r" b="b"/>
              <a:pathLst>
                <a:path w="191" h="586">
                  <a:moveTo>
                    <a:pt x="50" y="567"/>
                  </a:moveTo>
                  <a:lnTo>
                    <a:pt x="130" y="309"/>
                  </a:lnTo>
                  <a:lnTo>
                    <a:pt x="110" y="293"/>
                  </a:lnTo>
                  <a:lnTo>
                    <a:pt x="190" y="17"/>
                  </a:lnTo>
                  <a:lnTo>
                    <a:pt x="123" y="0"/>
                  </a:lnTo>
                  <a:lnTo>
                    <a:pt x="0" y="537"/>
                  </a:lnTo>
                  <a:lnTo>
                    <a:pt x="30" y="585"/>
                  </a:lnTo>
                  <a:lnTo>
                    <a:pt x="50" y="567"/>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3" name="Freeform 15"/>
            <p:cNvSpPr>
              <a:spLocks/>
            </p:cNvSpPr>
            <p:nvPr/>
          </p:nvSpPr>
          <p:spPr bwMode="auto">
            <a:xfrm>
              <a:off x="4584" y="978"/>
              <a:ext cx="177" cy="698"/>
            </a:xfrm>
            <a:custGeom>
              <a:avLst/>
              <a:gdLst/>
              <a:ahLst/>
              <a:cxnLst>
                <a:cxn ang="0">
                  <a:pos x="63" y="697"/>
                </a:cxn>
                <a:cxn ang="0">
                  <a:pos x="176" y="164"/>
                </a:cxn>
                <a:cxn ang="0">
                  <a:pos x="157" y="155"/>
                </a:cxn>
                <a:cxn ang="0">
                  <a:pos x="81" y="504"/>
                </a:cxn>
                <a:cxn ang="0">
                  <a:pos x="81" y="0"/>
                </a:cxn>
                <a:cxn ang="0">
                  <a:pos x="40" y="0"/>
                </a:cxn>
                <a:cxn ang="0">
                  <a:pos x="0" y="603"/>
                </a:cxn>
                <a:cxn ang="0">
                  <a:pos x="63" y="697"/>
                </a:cxn>
              </a:cxnLst>
              <a:rect l="0" t="0" r="r" b="b"/>
              <a:pathLst>
                <a:path w="177" h="698">
                  <a:moveTo>
                    <a:pt x="63" y="697"/>
                  </a:moveTo>
                  <a:lnTo>
                    <a:pt x="176" y="164"/>
                  </a:lnTo>
                  <a:lnTo>
                    <a:pt x="157" y="155"/>
                  </a:lnTo>
                  <a:lnTo>
                    <a:pt x="81" y="504"/>
                  </a:lnTo>
                  <a:lnTo>
                    <a:pt x="81" y="0"/>
                  </a:lnTo>
                  <a:lnTo>
                    <a:pt x="40" y="0"/>
                  </a:lnTo>
                  <a:lnTo>
                    <a:pt x="0" y="603"/>
                  </a:lnTo>
                  <a:lnTo>
                    <a:pt x="63" y="697"/>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4" name="Freeform 16"/>
            <p:cNvSpPr>
              <a:spLocks/>
            </p:cNvSpPr>
            <p:nvPr/>
          </p:nvSpPr>
          <p:spPr bwMode="auto">
            <a:xfrm>
              <a:off x="4431" y="1292"/>
              <a:ext cx="134" cy="290"/>
            </a:xfrm>
            <a:custGeom>
              <a:avLst/>
              <a:gdLst/>
              <a:ahLst/>
              <a:cxnLst>
                <a:cxn ang="0">
                  <a:pos x="133" y="266"/>
                </a:cxn>
                <a:cxn ang="0">
                  <a:pos x="126" y="35"/>
                </a:cxn>
                <a:cxn ang="0">
                  <a:pos x="90" y="40"/>
                </a:cxn>
                <a:cxn ang="0">
                  <a:pos x="103" y="194"/>
                </a:cxn>
                <a:cxn ang="0">
                  <a:pos x="33" y="0"/>
                </a:cxn>
                <a:cxn ang="0">
                  <a:pos x="0" y="9"/>
                </a:cxn>
                <a:cxn ang="0">
                  <a:pos x="26" y="99"/>
                </a:cxn>
                <a:cxn ang="0">
                  <a:pos x="7" y="116"/>
                </a:cxn>
                <a:cxn ang="0">
                  <a:pos x="73" y="266"/>
                </a:cxn>
                <a:cxn ang="0">
                  <a:pos x="120" y="289"/>
                </a:cxn>
                <a:cxn ang="0">
                  <a:pos x="133" y="266"/>
                </a:cxn>
              </a:cxnLst>
              <a:rect l="0" t="0" r="r" b="b"/>
              <a:pathLst>
                <a:path w="134" h="290">
                  <a:moveTo>
                    <a:pt x="133" y="266"/>
                  </a:moveTo>
                  <a:lnTo>
                    <a:pt x="126" y="35"/>
                  </a:lnTo>
                  <a:lnTo>
                    <a:pt x="90" y="40"/>
                  </a:lnTo>
                  <a:lnTo>
                    <a:pt x="103" y="194"/>
                  </a:lnTo>
                  <a:lnTo>
                    <a:pt x="33" y="0"/>
                  </a:lnTo>
                  <a:lnTo>
                    <a:pt x="0" y="9"/>
                  </a:lnTo>
                  <a:lnTo>
                    <a:pt x="26" y="99"/>
                  </a:lnTo>
                  <a:lnTo>
                    <a:pt x="7" y="116"/>
                  </a:lnTo>
                  <a:lnTo>
                    <a:pt x="73" y="266"/>
                  </a:lnTo>
                  <a:lnTo>
                    <a:pt x="120" y="289"/>
                  </a:lnTo>
                  <a:lnTo>
                    <a:pt x="133" y="266"/>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32785" name="Freeform 17"/>
            <p:cNvSpPr>
              <a:spLocks/>
            </p:cNvSpPr>
            <p:nvPr/>
          </p:nvSpPr>
          <p:spPr bwMode="auto">
            <a:xfrm>
              <a:off x="4720" y="1155"/>
              <a:ext cx="155" cy="470"/>
            </a:xfrm>
            <a:custGeom>
              <a:avLst/>
              <a:gdLst/>
              <a:ahLst/>
              <a:cxnLst>
                <a:cxn ang="0">
                  <a:pos x="18" y="464"/>
                </a:cxn>
                <a:cxn ang="0">
                  <a:pos x="154" y="5"/>
                </a:cxn>
                <a:cxn ang="0">
                  <a:pos x="130" y="0"/>
                </a:cxn>
                <a:cxn ang="0">
                  <a:pos x="0" y="469"/>
                </a:cxn>
                <a:cxn ang="0">
                  <a:pos x="18" y="464"/>
                </a:cxn>
              </a:cxnLst>
              <a:rect l="0" t="0" r="r" b="b"/>
              <a:pathLst>
                <a:path w="155" h="470">
                  <a:moveTo>
                    <a:pt x="18" y="464"/>
                  </a:moveTo>
                  <a:lnTo>
                    <a:pt x="154" y="5"/>
                  </a:lnTo>
                  <a:lnTo>
                    <a:pt x="130" y="0"/>
                  </a:lnTo>
                  <a:lnTo>
                    <a:pt x="0" y="469"/>
                  </a:lnTo>
                  <a:lnTo>
                    <a:pt x="18" y="464"/>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6" name="Freeform 18"/>
            <p:cNvSpPr>
              <a:spLocks/>
            </p:cNvSpPr>
            <p:nvPr/>
          </p:nvSpPr>
          <p:spPr bwMode="auto">
            <a:xfrm>
              <a:off x="4637" y="1005"/>
              <a:ext cx="21" cy="422"/>
            </a:xfrm>
            <a:custGeom>
              <a:avLst/>
              <a:gdLst/>
              <a:ahLst/>
              <a:cxnLst>
                <a:cxn ang="0">
                  <a:pos x="14" y="421"/>
                </a:cxn>
                <a:cxn ang="0">
                  <a:pos x="20" y="0"/>
                </a:cxn>
                <a:cxn ang="0">
                  <a:pos x="0" y="0"/>
                </a:cxn>
                <a:cxn ang="0">
                  <a:pos x="0" y="416"/>
                </a:cxn>
                <a:cxn ang="0">
                  <a:pos x="14" y="421"/>
                </a:cxn>
              </a:cxnLst>
              <a:rect l="0" t="0" r="r" b="b"/>
              <a:pathLst>
                <a:path w="21" h="422">
                  <a:moveTo>
                    <a:pt x="14" y="421"/>
                  </a:moveTo>
                  <a:lnTo>
                    <a:pt x="20" y="0"/>
                  </a:lnTo>
                  <a:lnTo>
                    <a:pt x="0" y="0"/>
                  </a:lnTo>
                  <a:lnTo>
                    <a:pt x="0" y="416"/>
                  </a:lnTo>
                  <a:lnTo>
                    <a:pt x="14" y="421"/>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7" name="Freeform 19"/>
            <p:cNvSpPr>
              <a:spLocks/>
            </p:cNvSpPr>
            <p:nvPr/>
          </p:nvSpPr>
          <p:spPr bwMode="auto">
            <a:xfrm>
              <a:off x="4904" y="1543"/>
              <a:ext cx="91" cy="86"/>
            </a:xfrm>
            <a:custGeom>
              <a:avLst/>
              <a:gdLst/>
              <a:ahLst/>
              <a:cxnLst>
                <a:cxn ang="0">
                  <a:pos x="0" y="81"/>
                </a:cxn>
                <a:cxn ang="0">
                  <a:pos x="77" y="0"/>
                </a:cxn>
                <a:cxn ang="0">
                  <a:pos x="90" y="7"/>
                </a:cxn>
                <a:cxn ang="0">
                  <a:pos x="13" y="85"/>
                </a:cxn>
                <a:cxn ang="0">
                  <a:pos x="0" y="81"/>
                </a:cxn>
              </a:cxnLst>
              <a:rect l="0" t="0" r="r" b="b"/>
              <a:pathLst>
                <a:path w="91" h="86">
                  <a:moveTo>
                    <a:pt x="0" y="81"/>
                  </a:moveTo>
                  <a:lnTo>
                    <a:pt x="77" y="0"/>
                  </a:lnTo>
                  <a:lnTo>
                    <a:pt x="90" y="7"/>
                  </a:lnTo>
                  <a:lnTo>
                    <a:pt x="13" y="85"/>
                  </a:lnTo>
                  <a:lnTo>
                    <a:pt x="0" y="81"/>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8" name="Freeform 20"/>
            <p:cNvSpPr>
              <a:spLocks/>
            </p:cNvSpPr>
            <p:nvPr/>
          </p:nvSpPr>
          <p:spPr bwMode="auto">
            <a:xfrm>
              <a:off x="4471" y="1396"/>
              <a:ext cx="61" cy="130"/>
            </a:xfrm>
            <a:custGeom>
              <a:avLst/>
              <a:gdLst/>
              <a:ahLst/>
              <a:cxnLst>
                <a:cxn ang="0">
                  <a:pos x="60" y="120"/>
                </a:cxn>
                <a:cxn ang="0">
                  <a:pos x="17" y="0"/>
                </a:cxn>
                <a:cxn ang="0">
                  <a:pos x="0" y="8"/>
                </a:cxn>
                <a:cxn ang="0">
                  <a:pos x="53" y="129"/>
                </a:cxn>
                <a:cxn ang="0">
                  <a:pos x="60" y="120"/>
                </a:cxn>
              </a:cxnLst>
              <a:rect l="0" t="0" r="r" b="b"/>
              <a:pathLst>
                <a:path w="61" h="130">
                  <a:moveTo>
                    <a:pt x="60" y="120"/>
                  </a:moveTo>
                  <a:lnTo>
                    <a:pt x="17" y="0"/>
                  </a:lnTo>
                  <a:lnTo>
                    <a:pt x="0" y="8"/>
                  </a:lnTo>
                  <a:lnTo>
                    <a:pt x="53" y="129"/>
                  </a:lnTo>
                  <a:lnTo>
                    <a:pt x="60" y="12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89" name="Freeform 21"/>
            <p:cNvSpPr>
              <a:spLocks/>
            </p:cNvSpPr>
            <p:nvPr/>
          </p:nvSpPr>
          <p:spPr bwMode="auto">
            <a:xfrm>
              <a:off x="5234" y="1671"/>
              <a:ext cx="107" cy="108"/>
            </a:xfrm>
            <a:custGeom>
              <a:avLst/>
              <a:gdLst/>
              <a:ahLst/>
              <a:cxnLst>
                <a:cxn ang="0">
                  <a:pos x="106" y="31"/>
                </a:cxn>
                <a:cxn ang="0">
                  <a:pos x="72" y="107"/>
                </a:cxn>
                <a:cxn ang="0">
                  <a:pos x="0" y="56"/>
                </a:cxn>
                <a:cxn ang="0">
                  <a:pos x="59" y="0"/>
                </a:cxn>
                <a:cxn ang="0">
                  <a:pos x="106" y="31"/>
                </a:cxn>
              </a:cxnLst>
              <a:rect l="0" t="0" r="r" b="b"/>
              <a:pathLst>
                <a:path w="107" h="108">
                  <a:moveTo>
                    <a:pt x="106" y="31"/>
                  </a:moveTo>
                  <a:lnTo>
                    <a:pt x="72" y="107"/>
                  </a:lnTo>
                  <a:lnTo>
                    <a:pt x="0" y="56"/>
                  </a:lnTo>
                  <a:lnTo>
                    <a:pt x="59" y="0"/>
                  </a:lnTo>
                  <a:lnTo>
                    <a:pt x="106" y="31"/>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0" name="Freeform 22"/>
            <p:cNvSpPr>
              <a:spLocks/>
            </p:cNvSpPr>
            <p:nvPr/>
          </p:nvSpPr>
          <p:spPr bwMode="auto">
            <a:xfrm>
              <a:off x="4780" y="971"/>
              <a:ext cx="108" cy="172"/>
            </a:xfrm>
            <a:custGeom>
              <a:avLst/>
              <a:gdLst/>
              <a:ahLst/>
              <a:cxnLst>
                <a:cxn ang="0">
                  <a:pos x="67" y="0"/>
                </a:cxn>
                <a:cxn ang="0">
                  <a:pos x="107" y="132"/>
                </a:cxn>
                <a:cxn ang="0">
                  <a:pos x="34" y="171"/>
                </a:cxn>
                <a:cxn ang="0">
                  <a:pos x="0" y="30"/>
                </a:cxn>
                <a:cxn ang="0">
                  <a:pos x="67" y="0"/>
                </a:cxn>
              </a:cxnLst>
              <a:rect l="0" t="0" r="r" b="b"/>
              <a:pathLst>
                <a:path w="108" h="172">
                  <a:moveTo>
                    <a:pt x="67" y="0"/>
                  </a:moveTo>
                  <a:lnTo>
                    <a:pt x="107" y="132"/>
                  </a:lnTo>
                  <a:lnTo>
                    <a:pt x="34" y="171"/>
                  </a:lnTo>
                  <a:lnTo>
                    <a:pt x="0" y="30"/>
                  </a:lnTo>
                  <a:lnTo>
                    <a:pt x="67"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1" name="Freeform 23"/>
            <p:cNvSpPr>
              <a:spLocks/>
            </p:cNvSpPr>
            <p:nvPr/>
          </p:nvSpPr>
          <p:spPr bwMode="auto">
            <a:xfrm>
              <a:off x="4617" y="876"/>
              <a:ext cx="49" cy="87"/>
            </a:xfrm>
            <a:custGeom>
              <a:avLst/>
              <a:gdLst/>
              <a:ahLst/>
              <a:cxnLst>
                <a:cxn ang="0">
                  <a:pos x="44" y="0"/>
                </a:cxn>
                <a:cxn ang="0">
                  <a:pos x="48" y="81"/>
                </a:cxn>
                <a:cxn ang="0">
                  <a:pos x="14" y="86"/>
                </a:cxn>
                <a:cxn ang="0">
                  <a:pos x="0" y="51"/>
                </a:cxn>
                <a:cxn ang="0">
                  <a:pos x="44" y="0"/>
                </a:cxn>
              </a:cxnLst>
              <a:rect l="0" t="0" r="r" b="b"/>
              <a:pathLst>
                <a:path w="49" h="87">
                  <a:moveTo>
                    <a:pt x="44" y="0"/>
                  </a:moveTo>
                  <a:lnTo>
                    <a:pt x="48" y="81"/>
                  </a:lnTo>
                  <a:lnTo>
                    <a:pt x="14" y="86"/>
                  </a:lnTo>
                  <a:lnTo>
                    <a:pt x="0" y="51"/>
                  </a:lnTo>
                  <a:lnTo>
                    <a:pt x="44"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2" name="Freeform 24"/>
            <p:cNvSpPr>
              <a:spLocks/>
            </p:cNvSpPr>
            <p:nvPr/>
          </p:nvSpPr>
          <p:spPr bwMode="auto">
            <a:xfrm>
              <a:off x="4198" y="1013"/>
              <a:ext cx="71" cy="79"/>
            </a:xfrm>
            <a:custGeom>
              <a:avLst/>
              <a:gdLst/>
              <a:ahLst/>
              <a:cxnLst>
                <a:cxn ang="0">
                  <a:pos x="60" y="8"/>
                </a:cxn>
                <a:cxn ang="0">
                  <a:pos x="70" y="78"/>
                </a:cxn>
                <a:cxn ang="0">
                  <a:pos x="0" y="48"/>
                </a:cxn>
                <a:cxn ang="0">
                  <a:pos x="44" y="0"/>
                </a:cxn>
                <a:cxn ang="0">
                  <a:pos x="60" y="8"/>
                </a:cxn>
              </a:cxnLst>
              <a:rect l="0" t="0" r="r" b="b"/>
              <a:pathLst>
                <a:path w="71" h="79">
                  <a:moveTo>
                    <a:pt x="60" y="8"/>
                  </a:moveTo>
                  <a:lnTo>
                    <a:pt x="70" y="78"/>
                  </a:lnTo>
                  <a:lnTo>
                    <a:pt x="0" y="48"/>
                  </a:lnTo>
                  <a:lnTo>
                    <a:pt x="44" y="0"/>
                  </a:lnTo>
                  <a:lnTo>
                    <a:pt x="60" y="8"/>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3" name="Freeform 25"/>
            <p:cNvSpPr>
              <a:spLocks/>
            </p:cNvSpPr>
            <p:nvPr/>
          </p:nvSpPr>
          <p:spPr bwMode="auto">
            <a:xfrm>
              <a:off x="4315" y="1220"/>
              <a:ext cx="131" cy="151"/>
            </a:xfrm>
            <a:custGeom>
              <a:avLst/>
              <a:gdLst/>
              <a:ahLst/>
              <a:cxnLst>
                <a:cxn ang="0">
                  <a:pos x="50" y="0"/>
                </a:cxn>
                <a:cxn ang="0">
                  <a:pos x="130" y="128"/>
                </a:cxn>
                <a:cxn ang="0">
                  <a:pos x="97" y="150"/>
                </a:cxn>
                <a:cxn ang="0">
                  <a:pos x="0" y="22"/>
                </a:cxn>
                <a:cxn ang="0">
                  <a:pos x="50" y="0"/>
                </a:cxn>
              </a:cxnLst>
              <a:rect l="0" t="0" r="r" b="b"/>
              <a:pathLst>
                <a:path w="131" h="151">
                  <a:moveTo>
                    <a:pt x="50" y="0"/>
                  </a:moveTo>
                  <a:lnTo>
                    <a:pt x="130" y="128"/>
                  </a:lnTo>
                  <a:lnTo>
                    <a:pt x="97" y="150"/>
                  </a:lnTo>
                  <a:lnTo>
                    <a:pt x="0" y="22"/>
                  </a:lnTo>
                  <a:lnTo>
                    <a:pt x="50"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4" name="Freeform 26"/>
            <p:cNvSpPr>
              <a:spLocks/>
            </p:cNvSpPr>
            <p:nvPr/>
          </p:nvSpPr>
          <p:spPr bwMode="auto">
            <a:xfrm>
              <a:off x="4818" y="1322"/>
              <a:ext cx="74" cy="63"/>
            </a:xfrm>
            <a:custGeom>
              <a:avLst/>
              <a:gdLst/>
              <a:ahLst/>
              <a:cxnLst>
                <a:cxn ang="0">
                  <a:pos x="66" y="0"/>
                </a:cxn>
                <a:cxn ang="0">
                  <a:pos x="73" y="62"/>
                </a:cxn>
                <a:cxn ang="0">
                  <a:pos x="0" y="57"/>
                </a:cxn>
                <a:cxn ang="0">
                  <a:pos x="66" y="0"/>
                </a:cxn>
              </a:cxnLst>
              <a:rect l="0" t="0" r="r" b="b"/>
              <a:pathLst>
                <a:path w="74" h="63">
                  <a:moveTo>
                    <a:pt x="66" y="0"/>
                  </a:moveTo>
                  <a:lnTo>
                    <a:pt x="73" y="62"/>
                  </a:lnTo>
                  <a:lnTo>
                    <a:pt x="0" y="57"/>
                  </a:lnTo>
                  <a:lnTo>
                    <a:pt x="66"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5" name="Freeform 27"/>
            <p:cNvSpPr>
              <a:spLocks/>
            </p:cNvSpPr>
            <p:nvPr/>
          </p:nvSpPr>
          <p:spPr bwMode="auto">
            <a:xfrm>
              <a:off x="4950" y="1254"/>
              <a:ext cx="71" cy="91"/>
            </a:xfrm>
            <a:custGeom>
              <a:avLst/>
              <a:gdLst/>
              <a:ahLst/>
              <a:cxnLst>
                <a:cxn ang="0">
                  <a:pos x="70" y="0"/>
                </a:cxn>
                <a:cxn ang="0">
                  <a:pos x="0" y="47"/>
                </a:cxn>
                <a:cxn ang="0">
                  <a:pos x="63" y="90"/>
                </a:cxn>
                <a:cxn ang="0">
                  <a:pos x="70" y="0"/>
                </a:cxn>
              </a:cxnLst>
              <a:rect l="0" t="0" r="r" b="b"/>
              <a:pathLst>
                <a:path w="71" h="91">
                  <a:moveTo>
                    <a:pt x="70" y="0"/>
                  </a:moveTo>
                  <a:lnTo>
                    <a:pt x="0" y="47"/>
                  </a:lnTo>
                  <a:lnTo>
                    <a:pt x="63" y="90"/>
                  </a:lnTo>
                  <a:lnTo>
                    <a:pt x="70" y="0"/>
                  </a:lnTo>
                </a:path>
              </a:pathLst>
            </a:custGeom>
            <a:solidFill>
              <a:srgbClr val="B5B5B5"/>
            </a:solidFill>
            <a:ln w="12700" cap="rnd" cmpd="sng">
              <a:solidFill>
                <a:srgbClr val="B5B5B5"/>
              </a:solidFill>
              <a:prstDash val="solid"/>
              <a:round/>
              <a:headEnd type="none" w="med" len="med"/>
              <a:tailEnd type="none" w="med" len="med"/>
            </a:ln>
            <a:effectLst/>
          </p:spPr>
          <p:txBody>
            <a:bodyPr/>
            <a:lstStyle/>
            <a:p>
              <a:endParaRPr lang="en-US"/>
            </a:p>
          </p:txBody>
        </p:sp>
        <p:sp>
          <p:nvSpPr>
            <p:cNvPr id="32796" name="Freeform 28"/>
            <p:cNvSpPr>
              <a:spLocks/>
            </p:cNvSpPr>
            <p:nvPr/>
          </p:nvSpPr>
          <p:spPr bwMode="auto">
            <a:xfrm>
              <a:off x="5037" y="1370"/>
              <a:ext cx="211" cy="147"/>
            </a:xfrm>
            <a:custGeom>
              <a:avLst/>
              <a:gdLst/>
              <a:ahLst/>
              <a:cxnLst>
                <a:cxn ang="0">
                  <a:pos x="106" y="0"/>
                </a:cxn>
                <a:cxn ang="0">
                  <a:pos x="60" y="21"/>
                </a:cxn>
                <a:cxn ang="0">
                  <a:pos x="0" y="99"/>
                </a:cxn>
                <a:cxn ang="0">
                  <a:pos x="17" y="146"/>
                </a:cxn>
                <a:cxn ang="0">
                  <a:pos x="83" y="116"/>
                </a:cxn>
                <a:cxn ang="0">
                  <a:pos x="133" y="133"/>
                </a:cxn>
                <a:cxn ang="0">
                  <a:pos x="210" y="51"/>
                </a:cxn>
                <a:cxn ang="0">
                  <a:pos x="124" y="51"/>
                </a:cxn>
                <a:cxn ang="0">
                  <a:pos x="106" y="0"/>
                </a:cxn>
              </a:cxnLst>
              <a:rect l="0" t="0" r="r" b="b"/>
              <a:pathLst>
                <a:path w="211" h="147">
                  <a:moveTo>
                    <a:pt x="106" y="0"/>
                  </a:moveTo>
                  <a:lnTo>
                    <a:pt x="60" y="21"/>
                  </a:lnTo>
                  <a:lnTo>
                    <a:pt x="0" y="99"/>
                  </a:lnTo>
                  <a:lnTo>
                    <a:pt x="17" y="146"/>
                  </a:lnTo>
                  <a:lnTo>
                    <a:pt x="83" y="116"/>
                  </a:lnTo>
                  <a:lnTo>
                    <a:pt x="133" y="133"/>
                  </a:lnTo>
                  <a:lnTo>
                    <a:pt x="210" y="51"/>
                  </a:lnTo>
                  <a:lnTo>
                    <a:pt x="124" y="51"/>
                  </a:lnTo>
                  <a:lnTo>
                    <a:pt x="10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7" name="Freeform 29"/>
            <p:cNvSpPr>
              <a:spLocks/>
            </p:cNvSpPr>
            <p:nvPr/>
          </p:nvSpPr>
          <p:spPr bwMode="auto">
            <a:xfrm>
              <a:off x="4810" y="742"/>
              <a:ext cx="58" cy="62"/>
            </a:xfrm>
            <a:custGeom>
              <a:avLst/>
              <a:gdLst/>
              <a:ahLst/>
              <a:cxnLst>
                <a:cxn ang="0">
                  <a:pos x="57" y="0"/>
                </a:cxn>
                <a:cxn ang="0">
                  <a:pos x="57" y="61"/>
                </a:cxn>
                <a:cxn ang="0">
                  <a:pos x="0" y="52"/>
                </a:cxn>
                <a:cxn ang="0">
                  <a:pos x="30" y="17"/>
                </a:cxn>
                <a:cxn ang="0">
                  <a:pos x="57" y="0"/>
                </a:cxn>
              </a:cxnLst>
              <a:rect l="0" t="0" r="r" b="b"/>
              <a:pathLst>
                <a:path w="58" h="62">
                  <a:moveTo>
                    <a:pt x="57" y="0"/>
                  </a:moveTo>
                  <a:lnTo>
                    <a:pt x="57" y="61"/>
                  </a:lnTo>
                  <a:lnTo>
                    <a:pt x="0" y="52"/>
                  </a:lnTo>
                  <a:lnTo>
                    <a:pt x="30" y="17"/>
                  </a:lnTo>
                  <a:lnTo>
                    <a:pt x="57"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8" name="Freeform 30"/>
            <p:cNvSpPr>
              <a:spLocks/>
            </p:cNvSpPr>
            <p:nvPr/>
          </p:nvSpPr>
          <p:spPr bwMode="auto">
            <a:xfrm>
              <a:off x="4224" y="1319"/>
              <a:ext cx="105" cy="66"/>
            </a:xfrm>
            <a:custGeom>
              <a:avLst/>
              <a:gdLst/>
              <a:ahLst/>
              <a:cxnLst>
                <a:cxn ang="0">
                  <a:pos x="104" y="60"/>
                </a:cxn>
                <a:cxn ang="0">
                  <a:pos x="61" y="17"/>
                </a:cxn>
                <a:cxn ang="0">
                  <a:pos x="27" y="0"/>
                </a:cxn>
                <a:cxn ang="0">
                  <a:pos x="0" y="65"/>
                </a:cxn>
                <a:cxn ang="0">
                  <a:pos x="104" y="60"/>
                </a:cxn>
              </a:cxnLst>
              <a:rect l="0" t="0" r="r" b="b"/>
              <a:pathLst>
                <a:path w="105" h="66">
                  <a:moveTo>
                    <a:pt x="104" y="60"/>
                  </a:moveTo>
                  <a:lnTo>
                    <a:pt x="61" y="17"/>
                  </a:lnTo>
                  <a:lnTo>
                    <a:pt x="27" y="0"/>
                  </a:lnTo>
                  <a:lnTo>
                    <a:pt x="0" y="65"/>
                  </a:lnTo>
                  <a:lnTo>
                    <a:pt x="104" y="6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799" name="Freeform 31"/>
            <p:cNvSpPr>
              <a:spLocks/>
            </p:cNvSpPr>
            <p:nvPr/>
          </p:nvSpPr>
          <p:spPr bwMode="auto">
            <a:xfrm>
              <a:off x="5247" y="1958"/>
              <a:ext cx="57" cy="71"/>
            </a:xfrm>
            <a:custGeom>
              <a:avLst/>
              <a:gdLst/>
              <a:ahLst/>
              <a:cxnLst>
                <a:cxn ang="0">
                  <a:pos x="56" y="0"/>
                </a:cxn>
                <a:cxn ang="0">
                  <a:pos x="52" y="49"/>
                </a:cxn>
                <a:cxn ang="0">
                  <a:pos x="37" y="70"/>
                </a:cxn>
                <a:cxn ang="0">
                  <a:pos x="0" y="40"/>
                </a:cxn>
                <a:cxn ang="0">
                  <a:pos x="16" y="18"/>
                </a:cxn>
                <a:cxn ang="0">
                  <a:pos x="56" y="0"/>
                </a:cxn>
              </a:cxnLst>
              <a:rect l="0" t="0" r="r" b="b"/>
              <a:pathLst>
                <a:path w="57" h="71">
                  <a:moveTo>
                    <a:pt x="56" y="0"/>
                  </a:moveTo>
                  <a:lnTo>
                    <a:pt x="52" y="49"/>
                  </a:lnTo>
                  <a:lnTo>
                    <a:pt x="37" y="70"/>
                  </a:lnTo>
                  <a:lnTo>
                    <a:pt x="0" y="40"/>
                  </a:lnTo>
                  <a:lnTo>
                    <a:pt x="16" y="18"/>
                  </a:lnTo>
                  <a:lnTo>
                    <a:pt x="56"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32800" name="Freeform 32"/>
            <p:cNvSpPr>
              <a:spLocks/>
            </p:cNvSpPr>
            <p:nvPr/>
          </p:nvSpPr>
          <p:spPr bwMode="auto">
            <a:xfrm>
              <a:off x="5040" y="670"/>
              <a:ext cx="459" cy="718"/>
            </a:xfrm>
            <a:custGeom>
              <a:avLst/>
              <a:gdLst/>
              <a:ahLst/>
              <a:cxnLst>
                <a:cxn ang="0">
                  <a:pos x="44" y="660"/>
                </a:cxn>
                <a:cxn ang="0">
                  <a:pos x="69" y="636"/>
                </a:cxn>
                <a:cxn ang="0">
                  <a:pos x="111" y="658"/>
                </a:cxn>
                <a:cxn ang="0">
                  <a:pos x="175" y="695"/>
                </a:cxn>
                <a:cxn ang="0">
                  <a:pos x="244" y="681"/>
                </a:cxn>
                <a:cxn ang="0">
                  <a:pos x="269" y="623"/>
                </a:cxn>
                <a:cxn ang="0">
                  <a:pos x="313" y="611"/>
                </a:cxn>
                <a:cxn ang="0">
                  <a:pos x="384" y="602"/>
                </a:cxn>
                <a:cxn ang="0">
                  <a:pos x="423" y="539"/>
                </a:cxn>
                <a:cxn ang="0">
                  <a:pos x="433" y="437"/>
                </a:cxn>
                <a:cxn ang="0">
                  <a:pos x="409" y="378"/>
                </a:cxn>
                <a:cxn ang="0">
                  <a:pos x="421" y="335"/>
                </a:cxn>
                <a:cxn ang="0">
                  <a:pos x="421" y="281"/>
                </a:cxn>
                <a:cxn ang="0">
                  <a:pos x="386" y="239"/>
                </a:cxn>
                <a:cxn ang="0">
                  <a:pos x="375" y="179"/>
                </a:cxn>
                <a:cxn ang="0">
                  <a:pos x="346" y="92"/>
                </a:cxn>
                <a:cxn ang="0">
                  <a:pos x="277" y="35"/>
                </a:cxn>
                <a:cxn ang="0">
                  <a:pos x="192" y="29"/>
                </a:cxn>
                <a:cxn ang="0">
                  <a:pos x="127" y="27"/>
                </a:cxn>
                <a:cxn ang="0">
                  <a:pos x="66" y="37"/>
                </a:cxn>
                <a:cxn ang="0">
                  <a:pos x="35" y="87"/>
                </a:cxn>
                <a:cxn ang="0">
                  <a:pos x="11" y="87"/>
                </a:cxn>
                <a:cxn ang="0">
                  <a:pos x="61" y="15"/>
                </a:cxn>
                <a:cxn ang="0">
                  <a:pos x="133" y="5"/>
                </a:cxn>
                <a:cxn ang="0">
                  <a:pos x="198" y="2"/>
                </a:cxn>
                <a:cxn ang="0">
                  <a:pos x="296" y="17"/>
                </a:cxn>
                <a:cxn ang="0">
                  <a:pos x="360" y="70"/>
                </a:cxn>
                <a:cxn ang="0">
                  <a:pos x="394" y="144"/>
                </a:cxn>
                <a:cxn ang="0">
                  <a:pos x="400" y="214"/>
                </a:cxn>
                <a:cxn ang="0">
                  <a:pos x="454" y="284"/>
                </a:cxn>
                <a:cxn ang="0">
                  <a:pos x="439" y="350"/>
                </a:cxn>
                <a:cxn ang="0">
                  <a:pos x="448" y="398"/>
                </a:cxn>
                <a:cxn ang="0">
                  <a:pos x="458" y="490"/>
                </a:cxn>
                <a:cxn ang="0">
                  <a:pos x="433" y="587"/>
                </a:cxn>
                <a:cxn ang="0">
                  <a:pos x="363" y="636"/>
                </a:cxn>
                <a:cxn ang="0">
                  <a:pos x="288" y="634"/>
                </a:cxn>
                <a:cxn ang="0">
                  <a:pos x="250" y="698"/>
                </a:cxn>
                <a:cxn ang="0">
                  <a:pos x="179" y="717"/>
                </a:cxn>
                <a:cxn ang="0">
                  <a:pos x="113" y="693"/>
                </a:cxn>
                <a:cxn ang="0">
                  <a:pos x="84" y="656"/>
                </a:cxn>
                <a:cxn ang="0">
                  <a:pos x="47" y="683"/>
                </a:cxn>
                <a:cxn ang="0">
                  <a:pos x="0" y="676"/>
                </a:cxn>
              </a:cxnLst>
              <a:rect l="0" t="0" r="r" b="b"/>
              <a:pathLst>
                <a:path w="459" h="718">
                  <a:moveTo>
                    <a:pt x="14" y="660"/>
                  </a:moveTo>
                  <a:lnTo>
                    <a:pt x="44" y="660"/>
                  </a:lnTo>
                  <a:lnTo>
                    <a:pt x="59" y="653"/>
                  </a:lnTo>
                  <a:lnTo>
                    <a:pt x="69" y="636"/>
                  </a:lnTo>
                  <a:lnTo>
                    <a:pt x="75" y="606"/>
                  </a:lnTo>
                  <a:lnTo>
                    <a:pt x="111" y="658"/>
                  </a:lnTo>
                  <a:lnTo>
                    <a:pt x="143" y="686"/>
                  </a:lnTo>
                  <a:lnTo>
                    <a:pt x="175" y="695"/>
                  </a:lnTo>
                  <a:lnTo>
                    <a:pt x="213" y="695"/>
                  </a:lnTo>
                  <a:lnTo>
                    <a:pt x="244" y="681"/>
                  </a:lnTo>
                  <a:lnTo>
                    <a:pt x="259" y="658"/>
                  </a:lnTo>
                  <a:lnTo>
                    <a:pt x="269" y="623"/>
                  </a:lnTo>
                  <a:lnTo>
                    <a:pt x="273" y="603"/>
                  </a:lnTo>
                  <a:lnTo>
                    <a:pt x="313" y="611"/>
                  </a:lnTo>
                  <a:lnTo>
                    <a:pt x="356" y="611"/>
                  </a:lnTo>
                  <a:lnTo>
                    <a:pt x="384" y="602"/>
                  </a:lnTo>
                  <a:lnTo>
                    <a:pt x="408" y="574"/>
                  </a:lnTo>
                  <a:lnTo>
                    <a:pt x="423" y="539"/>
                  </a:lnTo>
                  <a:lnTo>
                    <a:pt x="435" y="485"/>
                  </a:lnTo>
                  <a:lnTo>
                    <a:pt x="433" y="437"/>
                  </a:lnTo>
                  <a:lnTo>
                    <a:pt x="424" y="400"/>
                  </a:lnTo>
                  <a:lnTo>
                    <a:pt x="409" y="378"/>
                  </a:lnTo>
                  <a:lnTo>
                    <a:pt x="397" y="368"/>
                  </a:lnTo>
                  <a:lnTo>
                    <a:pt x="421" y="335"/>
                  </a:lnTo>
                  <a:lnTo>
                    <a:pt x="424" y="308"/>
                  </a:lnTo>
                  <a:lnTo>
                    <a:pt x="421" y="281"/>
                  </a:lnTo>
                  <a:lnTo>
                    <a:pt x="408" y="256"/>
                  </a:lnTo>
                  <a:lnTo>
                    <a:pt x="386" y="239"/>
                  </a:lnTo>
                  <a:lnTo>
                    <a:pt x="369" y="226"/>
                  </a:lnTo>
                  <a:lnTo>
                    <a:pt x="375" y="179"/>
                  </a:lnTo>
                  <a:lnTo>
                    <a:pt x="368" y="129"/>
                  </a:lnTo>
                  <a:lnTo>
                    <a:pt x="346" y="92"/>
                  </a:lnTo>
                  <a:lnTo>
                    <a:pt x="318" y="59"/>
                  </a:lnTo>
                  <a:lnTo>
                    <a:pt x="277" y="35"/>
                  </a:lnTo>
                  <a:lnTo>
                    <a:pt x="232" y="25"/>
                  </a:lnTo>
                  <a:lnTo>
                    <a:pt x="192" y="29"/>
                  </a:lnTo>
                  <a:lnTo>
                    <a:pt x="167" y="47"/>
                  </a:lnTo>
                  <a:lnTo>
                    <a:pt x="127" y="27"/>
                  </a:lnTo>
                  <a:lnTo>
                    <a:pt x="96" y="27"/>
                  </a:lnTo>
                  <a:lnTo>
                    <a:pt x="66" y="37"/>
                  </a:lnTo>
                  <a:lnTo>
                    <a:pt x="51" y="53"/>
                  </a:lnTo>
                  <a:lnTo>
                    <a:pt x="35" y="87"/>
                  </a:lnTo>
                  <a:lnTo>
                    <a:pt x="31" y="99"/>
                  </a:lnTo>
                  <a:lnTo>
                    <a:pt x="11" y="87"/>
                  </a:lnTo>
                  <a:lnTo>
                    <a:pt x="36" y="35"/>
                  </a:lnTo>
                  <a:lnTo>
                    <a:pt x="61" y="15"/>
                  </a:lnTo>
                  <a:lnTo>
                    <a:pt x="93" y="0"/>
                  </a:lnTo>
                  <a:lnTo>
                    <a:pt x="133" y="5"/>
                  </a:lnTo>
                  <a:lnTo>
                    <a:pt x="166" y="20"/>
                  </a:lnTo>
                  <a:lnTo>
                    <a:pt x="198" y="2"/>
                  </a:lnTo>
                  <a:lnTo>
                    <a:pt x="244" y="0"/>
                  </a:lnTo>
                  <a:lnTo>
                    <a:pt x="296" y="17"/>
                  </a:lnTo>
                  <a:lnTo>
                    <a:pt x="330" y="37"/>
                  </a:lnTo>
                  <a:lnTo>
                    <a:pt x="360" y="70"/>
                  </a:lnTo>
                  <a:lnTo>
                    <a:pt x="384" y="109"/>
                  </a:lnTo>
                  <a:lnTo>
                    <a:pt x="394" y="144"/>
                  </a:lnTo>
                  <a:lnTo>
                    <a:pt x="400" y="185"/>
                  </a:lnTo>
                  <a:lnTo>
                    <a:pt x="400" y="214"/>
                  </a:lnTo>
                  <a:lnTo>
                    <a:pt x="433" y="240"/>
                  </a:lnTo>
                  <a:lnTo>
                    <a:pt x="454" y="284"/>
                  </a:lnTo>
                  <a:lnTo>
                    <a:pt x="450" y="326"/>
                  </a:lnTo>
                  <a:lnTo>
                    <a:pt x="439" y="350"/>
                  </a:lnTo>
                  <a:lnTo>
                    <a:pt x="429" y="363"/>
                  </a:lnTo>
                  <a:lnTo>
                    <a:pt x="448" y="398"/>
                  </a:lnTo>
                  <a:lnTo>
                    <a:pt x="456" y="440"/>
                  </a:lnTo>
                  <a:lnTo>
                    <a:pt x="458" y="490"/>
                  </a:lnTo>
                  <a:lnTo>
                    <a:pt x="450" y="536"/>
                  </a:lnTo>
                  <a:lnTo>
                    <a:pt x="433" y="587"/>
                  </a:lnTo>
                  <a:lnTo>
                    <a:pt x="400" y="621"/>
                  </a:lnTo>
                  <a:lnTo>
                    <a:pt x="363" y="636"/>
                  </a:lnTo>
                  <a:lnTo>
                    <a:pt x="319" y="636"/>
                  </a:lnTo>
                  <a:lnTo>
                    <a:pt x="288" y="634"/>
                  </a:lnTo>
                  <a:lnTo>
                    <a:pt x="277" y="671"/>
                  </a:lnTo>
                  <a:lnTo>
                    <a:pt x="250" y="698"/>
                  </a:lnTo>
                  <a:lnTo>
                    <a:pt x="219" y="716"/>
                  </a:lnTo>
                  <a:lnTo>
                    <a:pt x="179" y="717"/>
                  </a:lnTo>
                  <a:lnTo>
                    <a:pt x="139" y="708"/>
                  </a:lnTo>
                  <a:lnTo>
                    <a:pt x="113" y="693"/>
                  </a:lnTo>
                  <a:lnTo>
                    <a:pt x="96" y="676"/>
                  </a:lnTo>
                  <a:lnTo>
                    <a:pt x="84" y="656"/>
                  </a:lnTo>
                  <a:lnTo>
                    <a:pt x="71" y="674"/>
                  </a:lnTo>
                  <a:lnTo>
                    <a:pt x="47" y="683"/>
                  </a:lnTo>
                  <a:lnTo>
                    <a:pt x="22" y="683"/>
                  </a:lnTo>
                  <a:lnTo>
                    <a:pt x="0" y="676"/>
                  </a:lnTo>
                  <a:lnTo>
                    <a:pt x="14" y="66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1" name="Freeform 33"/>
            <p:cNvSpPr>
              <a:spLocks/>
            </p:cNvSpPr>
            <p:nvPr/>
          </p:nvSpPr>
          <p:spPr bwMode="auto">
            <a:xfrm>
              <a:off x="4296" y="576"/>
              <a:ext cx="777" cy="581"/>
            </a:xfrm>
            <a:custGeom>
              <a:avLst/>
              <a:gdLst/>
              <a:ahLst/>
              <a:cxnLst>
                <a:cxn ang="0">
                  <a:pos x="774" y="194"/>
                </a:cxn>
                <a:cxn ang="0">
                  <a:pos x="769" y="108"/>
                </a:cxn>
                <a:cxn ang="0">
                  <a:pos x="723" y="38"/>
                </a:cxn>
                <a:cxn ang="0">
                  <a:pos x="614" y="0"/>
                </a:cxn>
                <a:cxn ang="0">
                  <a:pos x="525" y="19"/>
                </a:cxn>
                <a:cxn ang="0">
                  <a:pos x="452" y="29"/>
                </a:cxn>
                <a:cxn ang="0">
                  <a:pos x="373" y="41"/>
                </a:cxn>
                <a:cxn ang="0">
                  <a:pos x="331" y="86"/>
                </a:cxn>
                <a:cxn ang="0">
                  <a:pos x="295" y="78"/>
                </a:cxn>
                <a:cxn ang="0">
                  <a:pos x="225" y="52"/>
                </a:cxn>
                <a:cxn ang="0">
                  <a:pos x="162" y="78"/>
                </a:cxn>
                <a:cxn ang="0">
                  <a:pos x="140" y="126"/>
                </a:cxn>
                <a:cxn ang="0">
                  <a:pos x="51" y="147"/>
                </a:cxn>
                <a:cxn ang="0">
                  <a:pos x="7" y="218"/>
                </a:cxn>
                <a:cxn ang="0">
                  <a:pos x="13" y="324"/>
                </a:cxn>
                <a:cxn ang="0">
                  <a:pos x="70" y="382"/>
                </a:cxn>
                <a:cxn ang="0">
                  <a:pos x="81" y="436"/>
                </a:cxn>
                <a:cxn ang="0">
                  <a:pos x="116" y="524"/>
                </a:cxn>
                <a:cxn ang="0">
                  <a:pos x="184" y="570"/>
                </a:cxn>
                <a:cxn ang="0">
                  <a:pos x="237" y="559"/>
                </a:cxn>
                <a:cxn ang="0">
                  <a:pos x="149" y="533"/>
                </a:cxn>
                <a:cxn ang="0">
                  <a:pos x="110" y="470"/>
                </a:cxn>
                <a:cxn ang="0">
                  <a:pos x="113" y="401"/>
                </a:cxn>
                <a:cxn ang="0">
                  <a:pos x="75" y="360"/>
                </a:cxn>
                <a:cxn ang="0">
                  <a:pos x="27" y="294"/>
                </a:cxn>
                <a:cxn ang="0">
                  <a:pos x="42" y="200"/>
                </a:cxn>
                <a:cxn ang="0">
                  <a:pos x="101" y="152"/>
                </a:cxn>
                <a:cxn ang="0">
                  <a:pos x="149" y="149"/>
                </a:cxn>
                <a:cxn ang="0">
                  <a:pos x="175" y="89"/>
                </a:cxn>
                <a:cxn ang="0">
                  <a:pos x="234" y="73"/>
                </a:cxn>
                <a:cxn ang="0">
                  <a:pos x="292" y="96"/>
                </a:cxn>
                <a:cxn ang="0">
                  <a:pos x="330" y="145"/>
                </a:cxn>
                <a:cxn ang="0">
                  <a:pos x="351" y="104"/>
                </a:cxn>
                <a:cxn ang="0">
                  <a:pos x="389" y="56"/>
                </a:cxn>
                <a:cxn ang="0">
                  <a:pos x="448" y="54"/>
                </a:cxn>
                <a:cxn ang="0">
                  <a:pos x="495" y="78"/>
                </a:cxn>
                <a:cxn ang="0">
                  <a:pos x="567" y="30"/>
                </a:cxn>
                <a:cxn ang="0">
                  <a:pos x="650" y="29"/>
                </a:cxn>
                <a:cxn ang="0">
                  <a:pos x="711" y="56"/>
                </a:cxn>
                <a:cxn ang="0">
                  <a:pos x="749" y="117"/>
                </a:cxn>
                <a:cxn ang="0">
                  <a:pos x="756" y="180"/>
                </a:cxn>
              </a:cxnLst>
              <a:rect l="0" t="0" r="r" b="b"/>
              <a:pathLst>
                <a:path w="777" h="581">
                  <a:moveTo>
                    <a:pt x="756" y="180"/>
                  </a:moveTo>
                  <a:lnTo>
                    <a:pt x="774" y="194"/>
                  </a:lnTo>
                  <a:lnTo>
                    <a:pt x="776" y="145"/>
                  </a:lnTo>
                  <a:lnTo>
                    <a:pt x="769" y="108"/>
                  </a:lnTo>
                  <a:lnTo>
                    <a:pt x="751" y="70"/>
                  </a:lnTo>
                  <a:lnTo>
                    <a:pt x="723" y="38"/>
                  </a:lnTo>
                  <a:lnTo>
                    <a:pt x="675" y="12"/>
                  </a:lnTo>
                  <a:lnTo>
                    <a:pt x="614" y="0"/>
                  </a:lnTo>
                  <a:lnTo>
                    <a:pt x="569" y="2"/>
                  </a:lnTo>
                  <a:lnTo>
                    <a:pt x="525" y="19"/>
                  </a:lnTo>
                  <a:lnTo>
                    <a:pt x="492" y="44"/>
                  </a:lnTo>
                  <a:lnTo>
                    <a:pt x="452" y="29"/>
                  </a:lnTo>
                  <a:lnTo>
                    <a:pt x="407" y="29"/>
                  </a:lnTo>
                  <a:lnTo>
                    <a:pt x="373" y="41"/>
                  </a:lnTo>
                  <a:lnTo>
                    <a:pt x="344" y="62"/>
                  </a:lnTo>
                  <a:lnTo>
                    <a:pt x="331" y="86"/>
                  </a:lnTo>
                  <a:lnTo>
                    <a:pt x="328" y="115"/>
                  </a:lnTo>
                  <a:lnTo>
                    <a:pt x="295" y="78"/>
                  </a:lnTo>
                  <a:lnTo>
                    <a:pt x="265" y="62"/>
                  </a:lnTo>
                  <a:lnTo>
                    <a:pt x="225" y="52"/>
                  </a:lnTo>
                  <a:lnTo>
                    <a:pt x="188" y="62"/>
                  </a:lnTo>
                  <a:lnTo>
                    <a:pt x="162" y="78"/>
                  </a:lnTo>
                  <a:lnTo>
                    <a:pt x="146" y="104"/>
                  </a:lnTo>
                  <a:lnTo>
                    <a:pt x="140" y="126"/>
                  </a:lnTo>
                  <a:lnTo>
                    <a:pt x="94" y="126"/>
                  </a:lnTo>
                  <a:lnTo>
                    <a:pt x="51" y="147"/>
                  </a:lnTo>
                  <a:lnTo>
                    <a:pt x="27" y="177"/>
                  </a:lnTo>
                  <a:lnTo>
                    <a:pt x="7" y="218"/>
                  </a:lnTo>
                  <a:lnTo>
                    <a:pt x="0" y="263"/>
                  </a:lnTo>
                  <a:lnTo>
                    <a:pt x="13" y="324"/>
                  </a:lnTo>
                  <a:lnTo>
                    <a:pt x="40" y="360"/>
                  </a:lnTo>
                  <a:lnTo>
                    <a:pt x="70" y="382"/>
                  </a:lnTo>
                  <a:lnTo>
                    <a:pt x="93" y="391"/>
                  </a:lnTo>
                  <a:lnTo>
                    <a:pt x="81" y="436"/>
                  </a:lnTo>
                  <a:lnTo>
                    <a:pt x="90" y="482"/>
                  </a:lnTo>
                  <a:lnTo>
                    <a:pt x="116" y="524"/>
                  </a:lnTo>
                  <a:lnTo>
                    <a:pt x="149" y="552"/>
                  </a:lnTo>
                  <a:lnTo>
                    <a:pt x="184" y="570"/>
                  </a:lnTo>
                  <a:lnTo>
                    <a:pt x="237" y="580"/>
                  </a:lnTo>
                  <a:lnTo>
                    <a:pt x="237" y="559"/>
                  </a:lnTo>
                  <a:lnTo>
                    <a:pt x="188" y="552"/>
                  </a:lnTo>
                  <a:lnTo>
                    <a:pt x="149" y="533"/>
                  </a:lnTo>
                  <a:lnTo>
                    <a:pt x="126" y="506"/>
                  </a:lnTo>
                  <a:lnTo>
                    <a:pt x="110" y="470"/>
                  </a:lnTo>
                  <a:lnTo>
                    <a:pt x="106" y="438"/>
                  </a:lnTo>
                  <a:lnTo>
                    <a:pt x="113" y="401"/>
                  </a:lnTo>
                  <a:lnTo>
                    <a:pt x="125" y="380"/>
                  </a:lnTo>
                  <a:lnTo>
                    <a:pt x="75" y="360"/>
                  </a:lnTo>
                  <a:lnTo>
                    <a:pt x="46" y="335"/>
                  </a:lnTo>
                  <a:lnTo>
                    <a:pt x="27" y="294"/>
                  </a:lnTo>
                  <a:lnTo>
                    <a:pt x="29" y="245"/>
                  </a:lnTo>
                  <a:lnTo>
                    <a:pt x="42" y="200"/>
                  </a:lnTo>
                  <a:lnTo>
                    <a:pt x="69" y="171"/>
                  </a:lnTo>
                  <a:lnTo>
                    <a:pt x="101" y="152"/>
                  </a:lnTo>
                  <a:lnTo>
                    <a:pt x="137" y="149"/>
                  </a:lnTo>
                  <a:lnTo>
                    <a:pt x="149" y="149"/>
                  </a:lnTo>
                  <a:lnTo>
                    <a:pt x="158" y="117"/>
                  </a:lnTo>
                  <a:lnTo>
                    <a:pt x="175" y="89"/>
                  </a:lnTo>
                  <a:lnTo>
                    <a:pt x="201" y="75"/>
                  </a:lnTo>
                  <a:lnTo>
                    <a:pt x="234" y="73"/>
                  </a:lnTo>
                  <a:lnTo>
                    <a:pt x="269" y="80"/>
                  </a:lnTo>
                  <a:lnTo>
                    <a:pt x="292" y="96"/>
                  </a:lnTo>
                  <a:lnTo>
                    <a:pt x="307" y="115"/>
                  </a:lnTo>
                  <a:lnTo>
                    <a:pt x="330" y="145"/>
                  </a:lnTo>
                  <a:lnTo>
                    <a:pt x="345" y="133"/>
                  </a:lnTo>
                  <a:lnTo>
                    <a:pt x="351" y="104"/>
                  </a:lnTo>
                  <a:lnTo>
                    <a:pt x="365" y="75"/>
                  </a:lnTo>
                  <a:lnTo>
                    <a:pt x="389" y="56"/>
                  </a:lnTo>
                  <a:lnTo>
                    <a:pt x="418" y="52"/>
                  </a:lnTo>
                  <a:lnTo>
                    <a:pt x="448" y="54"/>
                  </a:lnTo>
                  <a:lnTo>
                    <a:pt x="479" y="66"/>
                  </a:lnTo>
                  <a:lnTo>
                    <a:pt x="495" y="78"/>
                  </a:lnTo>
                  <a:lnTo>
                    <a:pt x="528" y="50"/>
                  </a:lnTo>
                  <a:lnTo>
                    <a:pt x="567" y="30"/>
                  </a:lnTo>
                  <a:lnTo>
                    <a:pt x="608" y="26"/>
                  </a:lnTo>
                  <a:lnTo>
                    <a:pt x="650" y="29"/>
                  </a:lnTo>
                  <a:lnTo>
                    <a:pt x="684" y="43"/>
                  </a:lnTo>
                  <a:lnTo>
                    <a:pt x="711" y="56"/>
                  </a:lnTo>
                  <a:lnTo>
                    <a:pt x="729" y="82"/>
                  </a:lnTo>
                  <a:lnTo>
                    <a:pt x="749" y="117"/>
                  </a:lnTo>
                  <a:lnTo>
                    <a:pt x="754" y="149"/>
                  </a:lnTo>
                  <a:lnTo>
                    <a:pt x="756" y="18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2" name="Freeform 34"/>
            <p:cNvSpPr>
              <a:spLocks/>
            </p:cNvSpPr>
            <p:nvPr/>
          </p:nvSpPr>
          <p:spPr bwMode="auto">
            <a:xfrm>
              <a:off x="4814" y="726"/>
              <a:ext cx="56" cy="81"/>
            </a:xfrm>
            <a:custGeom>
              <a:avLst/>
              <a:gdLst/>
              <a:ahLst/>
              <a:cxnLst>
                <a:cxn ang="0">
                  <a:pos x="16" y="66"/>
                </a:cxn>
                <a:cxn ang="0">
                  <a:pos x="47" y="66"/>
                </a:cxn>
                <a:cxn ang="0">
                  <a:pos x="47" y="23"/>
                </a:cxn>
                <a:cxn ang="0">
                  <a:pos x="7" y="59"/>
                </a:cxn>
                <a:cxn ang="0">
                  <a:pos x="0" y="48"/>
                </a:cxn>
                <a:cxn ang="0">
                  <a:pos x="55" y="0"/>
                </a:cxn>
                <a:cxn ang="0">
                  <a:pos x="55" y="80"/>
                </a:cxn>
                <a:cxn ang="0">
                  <a:pos x="16" y="77"/>
                </a:cxn>
                <a:cxn ang="0">
                  <a:pos x="16" y="66"/>
                </a:cxn>
              </a:cxnLst>
              <a:rect l="0" t="0" r="r" b="b"/>
              <a:pathLst>
                <a:path w="56" h="81">
                  <a:moveTo>
                    <a:pt x="16" y="66"/>
                  </a:moveTo>
                  <a:lnTo>
                    <a:pt x="47" y="66"/>
                  </a:lnTo>
                  <a:lnTo>
                    <a:pt x="47" y="23"/>
                  </a:lnTo>
                  <a:lnTo>
                    <a:pt x="7" y="59"/>
                  </a:lnTo>
                  <a:lnTo>
                    <a:pt x="0" y="48"/>
                  </a:lnTo>
                  <a:lnTo>
                    <a:pt x="55" y="0"/>
                  </a:lnTo>
                  <a:lnTo>
                    <a:pt x="55" y="80"/>
                  </a:lnTo>
                  <a:lnTo>
                    <a:pt x="16" y="77"/>
                  </a:lnTo>
                  <a:lnTo>
                    <a:pt x="16" y="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3" name="Freeform 35"/>
            <p:cNvSpPr>
              <a:spLocks/>
            </p:cNvSpPr>
            <p:nvPr/>
          </p:nvSpPr>
          <p:spPr bwMode="auto">
            <a:xfrm>
              <a:off x="4604" y="874"/>
              <a:ext cx="71" cy="95"/>
            </a:xfrm>
            <a:custGeom>
              <a:avLst/>
              <a:gdLst/>
              <a:ahLst/>
              <a:cxnLst>
                <a:cxn ang="0">
                  <a:pos x="53" y="0"/>
                </a:cxn>
                <a:cxn ang="0">
                  <a:pos x="70" y="90"/>
                </a:cxn>
                <a:cxn ang="0">
                  <a:pos x="17" y="94"/>
                </a:cxn>
                <a:cxn ang="0">
                  <a:pos x="0" y="54"/>
                </a:cxn>
                <a:cxn ang="0">
                  <a:pos x="39" y="11"/>
                </a:cxn>
                <a:cxn ang="0">
                  <a:pos x="19" y="62"/>
                </a:cxn>
                <a:cxn ang="0">
                  <a:pos x="36" y="79"/>
                </a:cxn>
                <a:cxn ang="0">
                  <a:pos x="53" y="72"/>
                </a:cxn>
                <a:cxn ang="0">
                  <a:pos x="53" y="0"/>
                </a:cxn>
              </a:cxnLst>
              <a:rect l="0" t="0" r="r" b="b"/>
              <a:pathLst>
                <a:path w="71" h="95">
                  <a:moveTo>
                    <a:pt x="53" y="0"/>
                  </a:moveTo>
                  <a:lnTo>
                    <a:pt x="70" y="90"/>
                  </a:lnTo>
                  <a:lnTo>
                    <a:pt x="17" y="94"/>
                  </a:lnTo>
                  <a:lnTo>
                    <a:pt x="0" y="54"/>
                  </a:lnTo>
                  <a:lnTo>
                    <a:pt x="39" y="11"/>
                  </a:lnTo>
                  <a:lnTo>
                    <a:pt x="19" y="62"/>
                  </a:lnTo>
                  <a:lnTo>
                    <a:pt x="36" y="79"/>
                  </a:lnTo>
                  <a:lnTo>
                    <a:pt x="53" y="72"/>
                  </a:lnTo>
                  <a:lnTo>
                    <a:pt x="5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4" name="Freeform 36"/>
            <p:cNvSpPr>
              <a:spLocks/>
            </p:cNvSpPr>
            <p:nvPr/>
          </p:nvSpPr>
          <p:spPr bwMode="auto">
            <a:xfrm>
              <a:off x="4757" y="953"/>
              <a:ext cx="141" cy="217"/>
            </a:xfrm>
            <a:custGeom>
              <a:avLst/>
              <a:gdLst/>
              <a:ahLst/>
              <a:cxnLst>
                <a:cxn ang="0">
                  <a:pos x="93" y="0"/>
                </a:cxn>
                <a:cxn ang="0">
                  <a:pos x="140" y="167"/>
                </a:cxn>
                <a:cxn ang="0">
                  <a:pos x="19" y="216"/>
                </a:cxn>
                <a:cxn ang="0">
                  <a:pos x="17" y="202"/>
                </a:cxn>
                <a:cxn ang="0">
                  <a:pos x="45" y="188"/>
                </a:cxn>
                <a:cxn ang="0">
                  <a:pos x="0" y="29"/>
                </a:cxn>
                <a:cxn ang="0">
                  <a:pos x="19" y="25"/>
                </a:cxn>
                <a:cxn ang="0">
                  <a:pos x="58" y="177"/>
                </a:cxn>
                <a:cxn ang="0">
                  <a:pos x="118" y="144"/>
                </a:cxn>
                <a:cxn ang="0">
                  <a:pos x="76" y="5"/>
                </a:cxn>
                <a:cxn ang="0">
                  <a:pos x="93" y="0"/>
                </a:cxn>
              </a:cxnLst>
              <a:rect l="0" t="0" r="r" b="b"/>
              <a:pathLst>
                <a:path w="141" h="217">
                  <a:moveTo>
                    <a:pt x="93" y="0"/>
                  </a:moveTo>
                  <a:lnTo>
                    <a:pt x="140" y="167"/>
                  </a:lnTo>
                  <a:lnTo>
                    <a:pt x="19" y="216"/>
                  </a:lnTo>
                  <a:lnTo>
                    <a:pt x="17" y="202"/>
                  </a:lnTo>
                  <a:lnTo>
                    <a:pt x="45" y="188"/>
                  </a:lnTo>
                  <a:lnTo>
                    <a:pt x="0" y="29"/>
                  </a:lnTo>
                  <a:lnTo>
                    <a:pt x="19" y="25"/>
                  </a:lnTo>
                  <a:lnTo>
                    <a:pt x="58" y="177"/>
                  </a:lnTo>
                  <a:lnTo>
                    <a:pt x="118" y="144"/>
                  </a:lnTo>
                  <a:lnTo>
                    <a:pt x="76" y="5"/>
                  </a:lnTo>
                  <a:lnTo>
                    <a:pt x="93"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5" name="Freeform 37"/>
            <p:cNvSpPr>
              <a:spLocks/>
            </p:cNvSpPr>
            <p:nvPr/>
          </p:nvSpPr>
          <p:spPr bwMode="auto">
            <a:xfrm>
              <a:off x="4733" y="958"/>
              <a:ext cx="110" cy="65"/>
            </a:xfrm>
            <a:custGeom>
              <a:avLst/>
              <a:gdLst/>
              <a:ahLst/>
              <a:cxnLst>
                <a:cxn ang="0">
                  <a:pos x="104" y="0"/>
                </a:cxn>
                <a:cxn ang="0">
                  <a:pos x="0" y="53"/>
                </a:cxn>
                <a:cxn ang="0">
                  <a:pos x="8" y="64"/>
                </a:cxn>
                <a:cxn ang="0">
                  <a:pos x="109" y="17"/>
                </a:cxn>
                <a:cxn ang="0">
                  <a:pos x="104" y="0"/>
                </a:cxn>
              </a:cxnLst>
              <a:rect l="0" t="0" r="r" b="b"/>
              <a:pathLst>
                <a:path w="110" h="65">
                  <a:moveTo>
                    <a:pt x="104" y="0"/>
                  </a:moveTo>
                  <a:lnTo>
                    <a:pt x="0" y="53"/>
                  </a:lnTo>
                  <a:lnTo>
                    <a:pt x="8" y="64"/>
                  </a:lnTo>
                  <a:lnTo>
                    <a:pt x="109" y="17"/>
                  </a:lnTo>
                  <a:lnTo>
                    <a:pt x="10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6" name="Freeform 38"/>
            <p:cNvSpPr>
              <a:spLocks/>
            </p:cNvSpPr>
            <p:nvPr/>
          </p:nvSpPr>
          <p:spPr bwMode="auto">
            <a:xfrm>
              <a:off x="4760" y="1091"/>
              <a:ext cx="32" cy="36"/>
            </a:xfrm>
            <a:custGeom>
              <a:avLst/>
              <a:gdLst/>
              <a:ahLst/>
              <a:cxnLst>
                <a:cxn ang="0">
                  <a:pos x="31" y="25"/>
                </a:cxn>
                <a:cxn ang="0">
                  <a:pos x="3" y="35"/>
                </a:cxn>
                <a:cxn ang="0">
                  <a:pos x="0" y="22"/>
                </a:cxn>
                <a:cxn ang="0">
                  <a:pos x="31" y="0"/>
                </a:cxn>
                <a:cxn ang="0">
                  <a:pos x="31" y="25"/>
                </a:cxn>
              </a:cxnLst>
              <a:rect l="0" t="0" r="r" b="b"/>
              <a:pathLst>
                <a:path w="32" h="36">
                  <a:moveTo>
                    <a:pt x="31" y="25"/>
                  </a:moveTo>
                  <a:lnTo>
                    <a:pt x="3" y="35"/>
                  </a:lnTo>
                  <a:lnTo>
                    <a:pt x="0" y="22"/>
                  </a:lnTo>
                  <a:lnTo>
                    <a:pt x="31" y="0"/>
                  </a:lnTo>
                  <a:lnTo>
                    <a:pt x="31" y="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7" name="Freeform 39"/>
            <p:cNvSpPr>
              <a:spLocks/>
            </p:cNvSpPr>
            <p:nvPr/>
          </p:nvSpPr>
          <p:spPr bwMode="auto">
            <a:xfrm>
              <a:off x="4750" y="1048"/>
              <a:ext cx="34" cy="36"/>
            </a:xfrm>
            <a:custGeom>
              <a:avLst/>
              <a:gdLst/>
              <a:ahLst/>
              <a:cxnLst>
                <a:cxn ang="0">
                  <a:pos x="33" y="22"/>
                </a:cxn>
                <a:cxn ang="0">
                  <a:pos x="5" y="35"/>
                </a:cxn>
                <a:cxn ang="0">
                  <a:pos x="0" y="22"/>
                </a:cxn>
                <a:cxn ang="0">
                  <a:pos x="27" y="0"/>
                </a:cxn>
                <a:cxn ang="0">
                  <a:pos x="33" y="22"/>
                </a:cxn>
              </a:cxnLst>
              <a:rect l="0" t="0" r="r" b="b"/>
              <a:pathLst>
                <a:path w="34" h="36">
                  <a:moveTo>
                    <a:pt x="33" y="22"/>
                  </a:moveTo>
                  <a:lnTo>
                    <a:pt x="5" y="35"/>
                  </a:lnTo>
                  <a:lnTo>
                    <a:pt x="0" y="22"/>
                  </a:lnTo>
                  <a:lnTo>
                    <a:pt x="27" y="0"/>
                  </a:lnTo>
                  <a:lnTo>
                    <a:pt x="33" y="2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8" name="Freeform 40"/>
            <p:cNvSpPr>
              <a:spLocks/>
            </p:cNvSpPr>
            <p:nvPr/>
          </p:nvSpPr>
          <p:spPr bwMode="auto">
            <a:xfrm>
              <a:off x="4744" y="1022"/>
              <a:ext cx="29" cy="27"/>
            </a:xfrm>
            <a:custGeom>
              <a:avLst/>
              <a:gdLst/>
              <a:ahLst/>
              <a:cxnLst>
                <a:cxn ang="0">
                  <a:pos x="28" y="15"/>
                </a:cxn>
                <a:cxn ang="0">
                  <a:pos x="0" y="26"/>
                </a:cxn>
                <a:cxn ang="0">
                  <a:pos x="0" y="15"/>
                </a:cxn>
                <a:cxn ang="0">
                  <a:pos x="25" y="0"/>
                </a:cxn>
                <a:cxn ang="0">
                  <a:pos x="28" y="15"/>
                </a:cxn>
              </a:cxnLst>
              <a:rect l="0" t="0" r="r" b="b"/>
              <a:pathLst>
                <a:path w="29" h="27">
                  <a:moveTo>
                    <a:pt x="28" y="15"/>
                  </a:moveTo>
                  <a:lnTo>
                    <a:pt x="0" y="26"/>
                  </a:lnTo>
                  <a:lnTo>
                    <a:pt x="0" y="15"/>
                  </a:lnTo>
                  <a:lnTo>
                    <a:pt x="25" y="0"/>
                  </a:lnTo>
                  <a:lnTo>
                    <a:pt x="28" y="1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09" name="Freeform 41"/>
            <p:cNvSpPr>
              <a:spLocks/>
            </p:cNvSpPr>
            <p:nvPr/>
          </p:nvSpPr>
          <p:spPr bwMode="auto">
            <a:xfrm>
              <a:off x="4947" y="1259"/>
              <a:ext cx="73" cy="88"/>
            </a:xfrm>
            <a:custGeom>
              <a:avLst/>
              <a:gdLst/>
              <a:ahLst/>
              <a:cxnLst>
                <a:cxn ang="0">
                  <a:pos x="59" y="11"/>
                </a:cxn>
                <a:cxn ang="0">
                  <a:pos x="59" y="65"/>
                </a:cxn>
                <a:cxn ang="0">
                  <a:pos x="22" y="44"/>
                </a:cxn>
                <a:cxn ang="0">
                  <a:pos x="42" y="18"/>
                </a:cxn>
                <a:cxn ang="0">
                  <a:pos x="0" y="40"/>
                </a:cxn>
                <a:cxn ang="0">
                  <a:pos x="66" y="87"/>
                </a:cxn>
                <a:cxn ang="0">
                  <a:pos x="72" y="0"/>
                </a:cxn>
                <a:cxn ang="0">
                  <a:pos x="59" y="11"/>
                </a:cxn>
              </a:cxnLst>
              <a:rect l="0" t="0" r="r" b="b"/>
              <a:pathLst>
                <a:path w="73" h="88">
                  <a:moveTo>
                    <a:pt x="59" y="11"/>
                  </a:moveTo>
                  <a:lnTo>
                    <a:pt x="59" y="65"/>
                  </a:lnTo>
                  <a:lnTo>
                    <a:pt x="22" y="44"/>
                  </a:lnTo>
                  <a:lnTo>
                    <a:pt x="42" y="18"/>
                  </a:lnTo>
                  <a:lnTo>
                    <a:pt x="0" y="40"/>
                  </a:lnTo>
                  <a:lnTo>
                    <a:pt x="66" y="87"/>
                  </a:lnTo>
                  <a:lnTo>
                    <a:pt x="72" y="0"/>
                  </a:lnTo>
                  <a:lnTo>
                    <a:pt x="59"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0" name="Freeform 42"/>
            <p:cNvSpPr>
              <a:spLocks/>
            </p:cNvSpPr>
            <p:nvPr/>
          </p:nvSpPr>
          <p:spPr bwMode="auto">
            <a:xfrm>
              <a:off x="4757" y="1015"/>
              <a:ext cx="289" cy="667"/>
            </a:xfrm>
            <a:custGeom>
              <a:avLst/>
              <a:gdLst/>
              <a:ahLst/>
              <a:cxnLst>
                <a:cxn ang="0">
                  <a:pos x="19" y="656"/>
                </a:cxn>
                <a:cxn ang="0">
                  <a:pos x="288" y="7"/>
                </a:cxn>
                <a:cxn ang="0">
                  <a:pos x="271" y="0"/>
                </a:cxn>
                <a:cxn ang="0">
                  <a:pos x="140" y="335"/>
                </a:cxn>
                <a:cxn ang="0">
                  <a:pos x="117" y="291"/>
                </a:cxn>
                <a:cxn ang="0">
                  <a:pos x="67" y="350"/>
                </a:cxn>
                <a:cxn ang="0">
                  <a:pos x="120" y="313"/>
                </a:cxn>
                <a:cxn ang="0">
                  <a:pos x="123" y="359"/>
                </a:cxn>
                <a:cxn ang="0">
                  <a:pos x="67" y="364"/>
                </a:cxn>
                <a:cxn ang="0">
                  <a:pos x="112" y="381"/>
                </a:cxn>
                <a:cxn ang="0">
                  <a:pos x="0" y="666"/>
                </a:cxn>
                <a:cxn ang="0">
                  <a:pos x="19" y="656"/>
                </a:cxn>
              </a:cxnLst>
              <a:rect l="0" t="0" r="r" b="b"/>
              <a:pathLst>
                <a:path w="289" h="667">
                  <a:moveTo>
                    <a:pt x="19" y="656"/>
                  </a:moveTo>
                  <a:lnTo>
                    <a:pt x="288" y="7"/>
                  </a:lnTo>
                  <a:lnTo>
                    <a:pt x="271" y="0"/>
                  </a:lnTo>
                  <a:lnTo>
                    <a:pt x="140" y="335"/>
                  </a:lnTo>
                  <a:lnTo>
                    <a:pt x="117" y="291"/>
                  </a:lnTo>
                  <a:lnTo>
                    <a:pt x="67" y="350"/>
                  </a:lnTo>
                  <a:lnTo>
                    <a:pt x="120" y="313"/>
                  </a:lnTo>
                  <a:lnTo>
                    <a:pt x="123" y="359"/>
                  </a:lnTo>
                  <a:lnTo>
                    <a:pt x="67" y="364"/>
                  </a:lnTo>
                  <a:lnTo>
                    <a:pt x="112" y="381"/>
                  </a:lnTo>
                  <a:lnTo>
                    <a:pt x="0" y="666"/>
                  </a:lnTo>
                  <a:lnTo>
                    <a:pt x="19" y="65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1" name="Freeform 43"/>
            <p:cNvSpPr>
              <a:spLocks/>
            </p:cNvSpPr>
            <p:nvPr/>
          </p:nvSpPr>
          <p:spPr bwMode="auto">
            <a:xfrm>
              <a:off x="4557" y="1202"/>
              <a:ext cx="294" cy="505"/>
            </a:xfrm>
            <a:custGeom>
              <a:avLst/>
              <a:gdLst/>
              <a:ahLst/>
              <a:cxnLst>
                <a:cxn ang="0">
                  <a:pos x="97" y="500"/>
                </a:cxn>
                <a:cxn ang="0">
                  <a:pos x="0" y="349"/>
                </a:cxn>
                <a:cxn ang="0">
                  <a:pos x="5" y="332"/>
                </a:cxn>
                <a:cxn ang="0">
                  <a:pos x="58" y="414"/>
                </a:cxn>
                <a:cxn ang="0">
                  <a:pos x="58" y="194"/>
                </a:cxn>
                <a:cxn ang="0">
                  <a:pos x="84" y="320"/>
                </a:cxn>
                <a:cxn ang="0">
                  <a:pos x="111" y="320"/>
                </a:cxn>
                <a:cxn ang="0">
                  <a:pos x="182" y="0"/>
                </a:cxn>
                <a:cxn ang="0">
                  <a:pos x="200" y="4"/>
                </a:cxn>
                <a:cxn ang="0">
                  <a:pos x="102" y="482"/>
                </a:cxn>
                <a:cxn ang="0">
                  <a:pos x="148" y="425"/>
                </a:cxn>
                <a:cxn ang="0">
                  <a:pos x="176" y="485"/>
                </a:cxn>
                <a:cxn ang="0">
                  <a:pos x="293" y="428"/>
                </a:cxn>
                <a:cxn ang="0">
                  <a:pos x="167" y="504"/>
                </a:cxn>
                <a:cxn ang="0">
                  <a:pos x="142" y="453"/>
                </a:cxn>
                <a:cxn ang="0">
                  <a:pos x="97" y="500"/>
                </a:cxn>
              </a:cxnLst>
              <a:rect l="0" t="0" r="r" b="b"/>
              <a:pathLst>
                <a:path w="294" h="505">
                  <a:moveTo>
                    <a:pt x="97" y="500"/>
                  </a:moveTo>
                  <a:lnTo>
                    <a:pt x="0" y="349"/>
                  </a:lnTo>
                  <a:lnTo>
                    <a:pt x="5" y="332"/>
                  </a:lnTo>
                  <a:lnTo>
                    <a:pt x="58" y="414"/>
                  </a:lnTo>
                  <a:lnTo>
                    <a:pt x="58" y="194"/>
                  </a:lnTo>
                  <a:lnTo>
                    <a:pt x="84" y="320"/>
                  </a:lnTo>
                  <a:lnTo>
                    <a:pt x="111" y="320"/>
                  </a:lnTo>
                  <a:lnTo>
                    <a:pt x="182" y="0"/>
                  </a:lnTo>
                  <a:lnTo>
                    <a:pt x="200" y="4"/>
                  </a:lnTo>
                  <a:lnTo>
                    <a:pt x="102" y="482"/>
                  </a:lnTo>
                  <a:lnTo>
                    <a:pt x="148" y="425"/>
                  </a:lnTo>
                  <a:lnTo>
                    <a:pt x="176" y="485"/>
                  </a:lnTo>
                  <a:lnTo>
                    <a:pt x="293" y="428"/>
                  </a:lnTo>
                  <a:lnTo>
                    <a:pt x="167" y="504"/>
                  </a:lnTo>
                  <a:lnTo>
                    <a:pt x="142" y="453"/>
                  </a:lnTo>
                  <a:lnTo>
                    <a:pt x="97" y="5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2" name="Freeform 44"/>
            <p:cNvSpPr>
              <a:spLocks/>
            </p:cNvSpPr>
            <p:nvPr/>
          </p:nvSpPr>
          <p:spPr bwMode="auto">
            <a:xfrm>
              <a:off x="4540" y="1055"/>
              <a:ext cx="26" cy="447"/>
            </a:xfrm>
            <a:custGeom>
              <a:avLst/>
              <a:gdLst/>
              <a:ahLst/>
              <a:cxnLst>
                <a:cxn ang="0">
                  <a:pos x="25" y="0"/>
                </a:cxn>
                <a:cxn ang="0">
                  <a:pos x="19" y="446"/>
                </a:cxn>
                <a:cxn ang="0">
                  <a:pos x="5" y="436"/>
                </a:cxn>
                <a:cxn ang="0">
                  <a:pos x="0" y="3"/>
                </a:cxn>
                <a:cxn ang="0">
                  <a:pos x="25" y="0"/>
                </a:cxn>
              </a:cxnLst>
              <a:rect l="0" t="0" r="r" b="b"/>
              <a:pathLst>
                <a:path w="26" h="447">
                  <a:moveTo>
                    <a:pt x="25" y="0"/>
                  </a:moveTo>
                  <a:lnTo>
                    <a:pt x="19" y="446"/>
                  </a:lnTo>
                  <a:lnTo>
                    <a:pt x="5" y="436"/>
                  </a:lnTo>
                  <a:lnTo>
                    <a:pt x="0" y="3"/>
                  </a:lnTo>
                  <a:lnTo>
                    <a:pt x="2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3" name="Freeform 45"/>
            <p:cNvSpPr>
              <a:spLocks/>
            </p:cNvSpPr>
            <p:nvPr/>
          </p:nvSpPr>
          <p:spPr bwMode="auto">
            <a:xfrm>
              <a:off x="4853" y="1408"/>
              <a:ext cx="117" cy="212"/>
            </a:xfrm>
            <a:custGeom>
              <a:avLst/>
              <a:gdLst/>
              <a:ahLst/>
              <a:cxnLst>
                <a:cxn ang="0">
                  <a:pos x="0" y="204"/>
                </a:cxn>
                <a:cxn ang="0">
                  <a:pos x="103" y="0"/>
                </a:cxn>
                <a:cxn ang="0">
                  <a:pos x="116" y="10"/>
                </a:cxn>
                <a:cxn ang="0">
                  <a:pos x="10" y="211"/>
                </a:cxn>
                <a:cxn ang="0">
                  <a:pos x="0" y="204"/>
                </a:cxn>
              </a:cxnLst>
              <a:rect l="0" t="0" r="r" b="b"/>
              <a:pathLst>
                <a:path w="117" h="212">
                  <a:moveTo>
                    <a:pt x="0" y="204"/>
                  </a:moveTo>
                  <a:lnTo>
                    <a:pt x="103" y="0"/>
                  </a:lnTo>
                  <a:lnTo>
                    <a:pt x="116" y="10"/>
                  </a:lnTo>
                  <a:lnTo>
                    <a:pt x="10" y="211"/>
                  </a:lnTo>
                  <a:lnTo>
                    <a:pt x="0" y="20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4" name="Freeform 46"/>
            <p:cNvSpPr>
              <a:spLocks/>
            </p:cNvSpPr>
            <p:nvPr/>
          </p:nvSpPr>
          <p:spPr bwMode="auto">
            <a:xfrm>
              <a:off x="5016" y="1367"/>
              <a:ext cx="258" cy="171"/>
            </a:xfrm>
            <a:custGeom>
              <a:avLst/>
              <a:gdLst/>
              <a:ahLst/>
              <a:cxnLst>
                <a:cxn ang="0">
                  <a:pos x="120" y="4"/>
                </a:cxn>
                <a:cxn ang="0">
                  <a:pos x="117" y="62"/>
                </a:cxn>
                <a:cxn ang="0">
                  <a:pos x="209" y="62"/>
                </a:cxn>
                <a:cxn ang="0">
                  <a:pos x="145" y="123"/>
                </a:cxn>
                <a:cxn ang="0">
                  <a:pos x="111" y="97"/>
                </a:cxn>
                <a:cxn ang="0">
                  <a:pos x="43" y="138"/>
                </a:cxn>
                <a:cxn ang="0">
                  <a:pos x="22" y="102"/>
                </a:cxn>
                <a:cxn ang="0">
                  <a:pos x="84" y="18"/>
                </a:cxn>
                <a:cxn ang="0">
                  <a:pos x="67" y="18"/>
                </a:cxn>
                <a:cxn ang="0">
                  <a:pos x="0" y="112"/>
                </a:cxn>
                <a:cxn ang="0">
                  <a:pos x="31" y="170"/>
                </a:cxn>
                <a:cxn ang="0">
                  <a:pos x="101" y="126"/>
                </a:cxn>
                <a:cxn ang="0">
                  <a:pos x="154" y="149"/>
                </a:cxn>
                <a:cxn ang="0">
                  <a:pos x="257" y="47"/>
                </a:cxn>
                <a:cxn ang="0">
                  <a:pos x="145" y="47"/>
                </a:cxn>
                <a:cxn ang="0">
                  <a:pos x="129" y="0"/>
                </a:cxn>
                <a:cxn ang="0">
                  <a:pos x="120" y="4"/>
                </a:cxn>
              </a:cxnLst>
              <a:rect l="0" t="0" r="r" b="b"/>
              <a:pathLst>
                <a:path w="258" h="171">
                  <a:moveTo>
                    <a:pt x="120" y="4"/>
                  </a:moveTo>
                  <a:lnTo>
                    <a:pt x="117" y="62"/>
                  </a:lnTo>
                  <a:lnTo>
                    <a:pt x="209" y="62"/>
                  </a:lnTo>
                  <a:lnTo>
                    <a:pt x="145" y="123"/>
                  </a:lnTo>
                  <a:lnTo>
                    <a:pt x="111" y="97"/>
                  </a:lnTo>
                  <a:lnTo>
                    <a:pt x="43" y="138"/>
                  </a:lnTo>
                  <a:lnTo>
                    <a:pt x="22" y="102"/>
                  </a:lnTo>
                  <a:lnTo>
                    <a:pt x="84" y="18"/>
                  </a:lnTo>
                  <a:lnTo>
                    <a:pt x="67" y="18"/>
                  </a:lnTo>
                  <a:lnTo>
                    <a:pt x="0" y="112"/>
                  </a:lnTo>
                  <a:lnTo>
                    <a:pt x="31" y="170"/>
                  </a:lnTo>
                  <a:lnTo>
                    <a:pt x="101" y="126"/>
                  </a:lnTo>
                  <a:lnTo>
                    <a:pt x="154" y="149"/>
                  </a:lnTo>
                  <a:lnTo>
                    <a:pt x="257" y="47"/>
                  </a:lnTo>
                  <a:lnTo>
                    <a:pt x="145" y="47"/>
                  </a:lnTo>
                  <a:lnTo>
                    <a:pt x="129" y="0"/>
                  </a:lnTo>
                  <a:lnTo>
                    <a:pt x="12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5" name="Freeform 47"/>
            <p:cNvSpPr>
              <a:spLocks/>
            </p:cNvSpPr>
            <p:nvPr/>
          </p:nvSpPr>
          <p:spPr bwMode="auto">
            <a:xfrm>
              <a:off x="5299" y="1652"/>
              <a:ext cx="47" cy="59"/>
            </a:xfrm>
            <a:custGeom>
              <a:avLst/>
              <a:gdLst/>
              <a:ahLst/>
              <a:cxnLst>
                <a:cxn ang="0">
                  <a:pos x="0" y="29"/>
                </a:cxn>
                <a:cxn ang="0">
                  <a:pos x="36" y="58"/>
                </a:cxn>
                <a:cxn ang="0">
                  <a:pos x="46" y="36"/>
                </a:cxn>
                <a:cxn ang="0">
                  <a:pos x="3" y="0"/>
                </a:cxn>
                <a:cxn ang="0">
                  <a:pos x="0" y="29"/>
                </a:cxn>
              </a:cxnLst>
              <a:rect l="0" t="0" r="r" b="b"/>
              <a:pathLst>
                <a:path w="47" h="59">
                  <a:moveTo>
                    <a:pt x="0" y="29"/>
                  </a:moveTo>
                  <a:lnTo>
                    <a:pt x="36" y="58"/>
                  </a:lnTo>
                  <a:lnTo>
                    <a:pt x="46" y="36"/>
                  </a:lnTo>
                  <a:lnTo>
                    <a:pt x="3" y="0"/>
                  </a:lnTo>
                  <a:lnTo>
                    <a:pt x="0" y="2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6" name="Freeform 48"/>
            <p:cNvSpPr>
              <a:spLocks/>
            </p:cNvSpPr>
            <p:nvPr/>
          </p:nvSpPr>
          <p:spPr bwMode="auto">
            <a:xfrm>
              <a:off x="5217" y="1660"/>
              <a:ext cx="129" cy="137"/>
            </a:xfrm>
            <a:custGeom>
              <a:avLst/>
              <a:gdLst/>
              <a:ahLst/>
              <a:cxnLst>
                <a:cxn ang="0">
                  <a:pos x="67" y="0"/>
                </a:cxn>
                <a:cxn ang="0">
                  <a:pos x="67" y="25"/>
                </a:cxn>
                <a:cxn ang="0">
                  <a:pos x="28" y="68"/>
                </a:cxn>
                <a:cxn ang="0">
                  <a:pos x="79" y="108"/>
                </a:cxn>
                <a:cxn ang="0">
                  <a:pos x="112" y="46"/>
                </a:cxn>
                <a:cxn ang="0">
                  <a:pos x="128" y="60"/>
                </a:cxn>
                <a:cxn ang="0">
                  <a:pos x="89" y="136"/>
                </a:cxn>
                <a:cxn ang="0">
                  <a:pos x="31" y="108"/>
                </a:cxn>
                <a:cxn ang="0">
                  <a:pos x="0" y="60"/>
                </a:cxn>
                <a:cxn ang="0">
                  <a:pos x="67" y="0"/>
                </a:cxn>
              </a:cxnLst>
              <a:rect l="0" t="0" r="r" b="b"/>
              <a:pathLst>
                <a:path w="129" h="137">
                  <a:moveTo>
                    <a:pt x="67" y="0"/>
                  </a:moveTo>
                  <a:lnTo>
                    <a:pt x="67" y="25"/>
                  </a:lnTo>
                  <a:lnTo>
                    <a:pt x="28" y="68"/>
                  </a:lnTo>
                  <a:lnTo>
                    <a:pt x="79" y="108"/>
                  </a:lnTo>
                  <a:lnTo>
                    <a:pt x="112" y="46"/>
                  </a:lnTo>
                  <a:lnTo>
                    <a:pt x="128" y="60"/>
                  </a:lnTo>
                  <a:lnTo>
                    <a:pt x="89" y="136"/>
                  </a:lnTo>
                  <a:lnTo>
                    <a:pt x="31" y="108"/>
                  </a:lnTo>
                  <a:lnTo>
                    <a:pt x="0" y="60"/>
                  </a:lnTo>
                  <a:lnTo>
                    <a:pt x="67"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7" name="Freeform 49"/>
            <p:cNvSpPr>
              <a:spLocks/>
            </p:cNvSpPr>
            <p:nvPr/>
          </p:nvSpPr>
          <p:spPr bwMode="auto">
            <a:xfrm>
              <a:off x="4353" y="1209"/>
              <a:ext cx="104" cy="166"/>
            </a:xfrm>
            <a:custGeom>
              <a:avLst/>
              <a:gdLst/>
              <a:ahLst/>
              <a:cxnLst>
                <a:cxn ang="0">
                  <a:pos x="59" y="158"/>
                </a:cxn>
                <a:cxn ang="0">
                  <a:pos x="81" y="134"/>
                </a:cxn>
                <a:cxn ang="0">
                  <a:pos x="26" y="40"/>
                </a:cxn>
                <a:cxn ang="0">
                  <a:pos x="0" y="4"/>
                </a:cxn>
                <a:cxn ang="0">
                  <a:pos x="8" y="0"/>
                </a:cxn>
                <a:cxn ang="0">
                  <a:pos x="26" y="26"/>
                </a:cxn>
                <a:cxn ang="0">
                  <a:pos x="50" y="36"/>
                </a:cxn>
                <a:cxn ang="0">
                  <a:pos x="84" y="94"/>
                </a:cxn>
                <a:cxn ang="0">
                  <a:pos x="103" y="148"/>
                </a:cxn>
                <a:cxn ang="0">
                  <a:pos x="67" y="165"/>
                </a:cxn>
                <a:cxn ang="0">
                  <a:pos x="59" y="158"/>
                </a:cxn>
              </a:cxnLst>
              <a:rect l="0" t="0" r="r" b="b"/>
              <a:pathLst>
                <a:path w="104" h="166">
                  <a:moveTo>
                    <a:pt x="59" y="158"/>
                  </a:moveTo>
                  <a:lnTo>
                    <a:pt x="81" y="134"/>
                  </a:lnTo>
                  <a:lnTo>
                    <a:pt x="26" y="40"/>
                  </a:lnTo>
                  <a:lnTo>
                    <a:pt x="0" y="4"/>
                  </a:lnTo>
                  <a:lnTo>
                    <a:pt x="8" y="0"/>
                  </a:lnTo>
                  <a:lnTo>
                    <a:pt x="26" y="26"/>
                  </a:lnTo>
                  <a:lnTo>
                    <a:pt x="50" y="36"/>
                  </a:lnTo>
                  <a:lnTo>
                    <a:pt x="84" y="94"/>
                  </a:lnTo>
                  <a:lnTo>
                    <a:pt x="103" y="148"/>
                  </a:lnTo>
                  <a:lnTo>
                    <a:pt x="67" y="165"/>
                  </a:lnTo>
                  <a:lnTo>
                    <a:pt x="59" y="15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8" name="Freeform 50"/>
            <p:cNvSpPr>
              <a:spLocks/>
            </p:cNvSpPr>
            <p:nvPr/>
          </p:nvSpPr>
          <p:spPr bwMode="auto">
            <a:xfrm>
              <a:off x="4300" y="1209"/>
              <a:ext cx="119" cy="159"/>
            </a:xfrm>
            <a:custGeom>
              <a:avLst/>
              <a:gdLst/>
              <a:ahLst/>
              <a:cxnLst>
                <a:cxn ang="0">
                  <a:pos x="62" y="14"/>
                </a:cxn>
                <a:cxn ang="0">
                  <a:pos x="26" y="36"/>
                </a:cxn>
                <a:cxn ang="0">
                  <a:pos x="118" y="155"/>
                </a:cxn>
                <a:cxn ang="0">
                  <a:pos x="101" y="158"/>
                </a:cxn>
                <a:cxn ang="0">
                  <a:pos x="0" y="36"/>
                </a:cxn>
                <a:cxn ang="0">
                  <a:pos x="50" y="0"/>
                </a:cxn>
                <a:cxn ang="0">
                  <a:pos x="62" y="14"/>
                </a:cxn>
              </a:cxnLst>
              <a:rect l="0" t="0" r="r" b="b"/>
              <a:pathLst>
                <a:path w="119" h="159">
                  <a:moveTo>
                    <a:pt x="62" y="14"/>
                  </a:moveTo>
                  <a:lnTo>
                    <a:pt x="26" y="36"/>
                  </a:lnTo>
                  <a:lnTo>
                    <a:pt x="118" y="155"/>
                  </a:lnTo>
                  <a:lnTo>
                    <a:pt x="101" y="158"/>
                  </a:lnTo>
                  <a:lnTo>
                    <a:pt x="0" y="36"/>
                  </a:lnTo>
                  <a:lnTo>
                    <a:pt x="50" y="0"/>
                  </a:lnTo>
                  <a:lnTo>
                    <a:pt x="62" y="1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19" name="Freeform 51"/>
            <p:cNvSpPr>
              <a:spLocks/>
            </p:cNvSpPr>
            <p:nvPr/>
          </p:nvSpPr>
          <p:spPr bwMode="auto">
            <a:xfrm>
              <a:off x="4247" y="1015"/>
              <a:ext cx="30" cy="44"/>
            </a:xfrm>
            <a:custGeom>
              <a:avLst/>
              <a:gdLst/>
              <a:ahLst/>
              <a:cxnLst>
                <a:cxn ang="0">
                  <a:pos x="18" y="0"/>
                </a:cxn>
                <a:cxn ang="0">
                  <a:pos x="29" y="43"/>
                </a:cxn>
                <a:cxn ang="0">
                  <a:pos x="8" y="43"/>
                </a:cxn>
                <a:cxn ang="0">
                  <a:pos x="0" y="7"/>
                </a:cxn>
                <a:cxn ang="0">
                  <a:pos x="18" y="0"/>
                </a:cxn>
              </a:cxnLst>
              <a:rect l="0" t="0" r="r" b="b"/>
              <a:pathLst>
                <a:path w="30" h="44">
                  <a:moveTo>
                    <a:pt x="18" y="0"/>
                  </a:moveTo>
                  <a:lnTo>
                    <a:pt x="29" y="43"/>
                  </a:lnTo>
                  <a:lnTo>
                    <a:pt x="8" y="43"/>
                  </a:lnTo>
                  <a:lnTo>
                    <a:pt x="0" y="7"/>
                  </a:lnTo>
                  <a:lnTo>
                    <a:pt x="1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0" name="Freeform 52"/>
            <p:cNvSpPr>
              <a:spLocks/>
            </p:cNvSpPr>
            <p:nvPr/>
          </p:nvSpPr>
          <p:spPr bwMode="auto">
            <a:xfrm>
              <a:off x="4178" y="1005"/>
              <a:ext cx="82" cy="83"/>
            </a:xfrm>
            <a:custGeom>
              <a:avLst/>
              <a:gdLst/>
              <a:ahLst/>
              <a:cxnLst>
                <a:cxn ang="0">
                  <a:pos x="64" y="0"/>
                </a:cxn>
                <a:cxn ang="0">
                  <a:pos x="71" y="14"/>
                </a:cxn>
                <a:cxn ang="0">
                  <a:pos x="27" y="53"/>
                </a:cxn>
                <a:cxn ang="0">
                  <a:pos x="81" y="75"/>
                </a:cxn>
                <a:cxn ang="0">
                  <a:pos x="74" y="82"/>
                </a:cxn>
                <a:cxn ang="0">
                  <a:pos x="0" y="53"/>
                </a:cxn>
                <a:cxn ang="0">
                  <a:pos x="64" y="0"/>
                </a:cxn>
              </a:cxnLst>
              <a:rect l="0" t="0" r="r" b="b"/>
              <a:pathLst>
                <a:path w="82" h="83">
                  <a:moveTo>
                    <a:pt x="64" y="0"/>
                  </a:moveTo>
                  <a:lnTo>
                    <a:pt x="71" y="14"/>
                  </a:lnTo>
                  <a:lnTo>
                    <a:pt x="27" y="53"/>
                  </a:lnTo>
                  <a:lnTo>
                    <a:pt x="81" y="75"/>
                  </a:lnTo>
                  <a:lnTo>
                    <a:pt x="74" y="82"/>
                  </a:lnTo>
                  <a:lnTo>
                    <a:pt x="0" y="53"/>
                  </a:lnTo>
                  <a:lnTo>
                    <a:pt x="64"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1" name="Freeform 53"/>
            <p:cNvSpPr>
              <a:spLocks/>
            </p:cNvSpPr>
            <p:nvPr/>
          </p:nvSpPr>
          <p:spPr bwMode="auto">
            <a:xfrm>
              <a:off x="4217" y="1296"/>
              <a:ext cx="104" cy="90"/>
            </a:xfrm>
            <a:custGeom>
              <a:avLst/>
              <a:gdLst/>
              <a:ahLst/>
              <a:cxnLst>
                <a:cxn ang="0">
                  <a:pos x="90" y="61"/>
                </a:cxn>
                <a:cxn ang="0">
                  <a:pos x="81" y="64"/>
                </a:cxn>
                <a:cxn ang="0">
                  <a:pos x="39" y="36"/>
                </a:cxn>
                <a:cxn ang="0">
                  <a:pos x="19" y="75"/>
                </a:cxn>
                <a:cxn ang="0">
                  <a:pos x="103" y="82"/>
                </a:cxn>
                <a:cxn ang="0">
                  <a:pos x="100" y="86"/>
                </a:cxn>
                <a:cxn ang="0">
                  <a:pos x="0" y="89"/>
                </a:cxn>
                <a:cxn ang="0">
                  <a:pos x="25" y="0"/>
                </a:cxn>
                <a:cxn ang="0">
                  <a:pos x="81" y="46"/>
                </a:cxn>
                <a:cxn ang="0">
                  <a:pos x="90" y="61"/>
                </a:cxn>
              </a:cxnLst>
              <a:rect l="0" t="0" r="r" b="b"/>
              <a:pathLst>
                <a:path w="104" h="90">
                  <a:moveTo>
                    <a:pt x="90" y="61"/>
                  </a:moveTo>
                  <a:lnTo>
                    <a:pt x="81" y="64"/>
                  </a:lnTo>
                  <a:lnTo>
                    <a:pt x="39" y="36"/>
                  </a:lnTo>
                  <a:lnTo>
                    <a:pt x="19" y="75"/>
                  </a:lnTo>
                  <a:lnTo>
                    <a:pt x="103" y="82"/>
                  </a:lnTo>
                  <a:lnTo>
                    <a:pt x="100" y="86"/>
                  </a:lnTo>
                  <a:lnTo>
                    <a:pt x="0" y="89"/>
                  </a:lnTo>
                  <a:lnTo>
                    <a:pt x="25" y="0"/>
                  </a:lnTo>
                  <a:lnTo>
                    <a:pt x="81" y="46"/>
                  </a:lnTo>
                  <a:lnTo>
                    <a:pt x="90" y="6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2" name="Freeform 54"/>
            <p:cNvSpPr>
              <a:spLocks/>
            </p:cNvSpPr>
            <p:nvPr/>
          </p:nvSpPr>
          <p:spPr bwMode="auto">
            <a:xfrm>
              <a:off x="5240" y="1951"/>
              <a:ext cx="66" cy="90"/>
            </a:xfrm>
            <a:custGeom>
              <a:avLst/>
              <a:gdLst/>
              <a:ahLst/>
              <a:cxnLst>
                <a:cxn ang="0">
                  <a:pos x="48" y="71"/>
                </a:cxn>
                <a:cxn ang="0">
                  <a:pos x="11" y="44"/>
                </a:cxn>
                <a:cxn ang="0">
                  <a:pos x="55" y="17"/>
                </a:cxn>
                <a:cxn ang="0">
                  <a:pos x="49" y="45"/>
                </a:cxn>
                <a:cxn ang="0">
                  <a:pos x="64" y="44"/>
                </a:cxn>
                <a:cxn ang="0">
                  <a:pos x="65" y="0"/>
                </a:cxn>
                <a:cxn ang="0">
                  <a:pos x="0" y="29"/>
                </a:cxn>
                <a:cxn ang="0">
                  <a:pos x="0" y="57"/>
                </a:cxn>
                <a:cxn ang="0">
                  <a:pos x="45" y="89"/>
                </a:cxn>
                <a:cxn ang="0">
                  <a:pos x="48" y="71"/>
                </a:cxn>
              </a:cxnLst>
              <a:rect l="0" t="0" r="r" b="b"/>
              <a:pathLst>
                <a:path w="66" h="90">
                  <a:moveTo>
                    <a:pt x="48" y="71"/>
                  </a:moveTo>
                  <a:lnTo>
                    <a:pt x="11" y="44"/>
                  </a:lnTo>
                  <a:lnTo>
                    <a:pt x="55" y="17"/>
                  </a:lnTo>
                  <a:lnTo>
                    <a:pt x="49" y="45"/>
                  </a:lnTo>
                  <a:lnTo>
                    <a:pt x="64" y="44"/>
                  </a:lnTo>
                  <a:lnTo>
                    <a:pt x="65" y="0"/>
                  </a:lnTo>
                  <a:lnTo>
                    <a:pt x="0" y="29"/>
                  </a:lnTo>
                  <a:lnTo>
                    <a:pt x="0" y="57"/>
                  </a:lnTo>
                  <a:lnTo>
                    <a:pt x="45" y="89"/>
                  </a:lnTo>
                  <a:lnTo>
                    <a:pt x="48"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3" name="Freeform 55"/>
            <p:cNvSpPr>
              <a:spLocks/>
            </p:cNvSpPr>
            <p:nvPr/>
          </p:nvSpPr>
          <p:spPr bwMode="auto">
            <a:xfrm>
              <a:off x="4592" y="1883"/>
              <a:ext cx="95" cy="137"/>
            </a:xfrm>
            <a:custGeom>
              <a:avLst/>
              <a:gdLst/>
              <a:ahLst/>
              <a:cxnLst>
                <a:cxn ang="0">
                  <a:pos x="94" y="72"/>
                </a:cxn>
                <a:cxn ang="0">
                  <a:pos x="80" y="15"/>
                </a:cxn>
                <a:cxn ang="0">
                  <a:pos x="55" y="0"/>
                </a:cxn>
                <a:cxn ang="0">
                  <a:pos x="22" y="30"/>
                </a:cxn>
                <a:cxn ang="0">
                  <a:pos x="0" y="68"/>
                </a:cxn>
                <a:cxn ang="0">
                  <a:pos x="0" y="110"/>
                </a:cxn>
                <a:cxn ang="0">
                  <a:pos x="11" y="128"/>
                </a:cxn>
                <a:cxn ang="0">
                  <a:pos x="30" y="136"/>
                </a:cxn>
                <a:cxn ang="0">
                  <a:pos x="48" y="117"/>
                </a:cxn>
                <a:cxn ang="0">
                  <a:pos x="51" y="83"/>
                </a:cxn>
                <a:cxn ang="0">
                  <a:pos x="34" y="38"/>
                </a:cxn>
                <a:cxn ang="0">
                  <a:pos x="51" y="20"/>
                </a:cxn>
                <a:cxn ang="0">
                  <a:pos x="62" y="26"/>
                </a:cxn>
                <a:cxn ang="0">
                  <a:pos x="89" y="91"/>
                </a:cxn>
                <a:cxn ang="0">
                  <a:pos x="94" y="72"/>
                </a:cxn>
              </a:cxnLst>
              <a:rect l="0" t="0" r="r" b="b"/>
              <a:pathLst>
                <a:path w="95" h="137">
                  <a:moveTo>
                    <a:pt x="94" y="72"/>
                  </a:moveTo>
                  <a:lnTo>
                    <a:pt x="80" y="15"/>
                  </a:lnTo>
                  <a:lnTo>
                    <a:pt x="55" y="0"/>
                  </a:lnTo>
                  <a:lnTo>
                    <a:pt x="22" y="30"/>
                  </a:lnTo>
                  <a:lnTo>
                    <a:pt x="0" y="68"/>
                  </a:lnTo>
                  <a:lnTo>
                    <a:pt x="0" y="110"/>
                  </a:lnTo>
                  <a:lnTo>
                    <a:pt x="11" y="128"/>
                  </a:lnTo>
                  <a:lnTo>
                    <a:pt x="30" y="136"/>
                  </a:lnTo>
                  <a:lnTo>
                    <a:pt x="48" y="117"/>
                  </a:lnTo>
                  <a:lnTo>
                    <a:pt x="51" y="83"/>
                  </a:lnTo>
                  <a:lnTo>
                    <a:pt x="34" y="38"/>
                  </a:lnTo>
                  <a:lnTo>
                    <a:pt x="51" y="20"/>
                  </a:lnTo>
                  <a:lnTo>
                    <a:pt x="62" y="26"/>
                  </a:lnTo>
                  <a:lnTo>
                    <a:pt x="89" y="91"/>
                  </a:lnTo>
                  <a:lnTo>
                    <a:pt x="94" y="7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4" name="Freeform 56"/>
            <p:cNvSpPr>
              <a:spLocks/>
            </p:cNvSpPr>
            <p:nvPr/>
          </p:nvSpPr>
          <p:spPr bwMode="auto">
            <a:xfrm>
              <a:off x="4452" y="1828"/>
              <a:ext cx="91" cy="139"/>
            </a:xfrm>
            <a:custGeom>
              <a:avLst/>
              <a:gdLst/>
              <a:ahLst/>
              <a:cxnLst>
                <a:cxn ang="0">
                  <a:pos x="83" y="78"/>
                </a:cxn>
                <a:cxn ang="0">
                  <a:pos x="57" y="26"/>
                </a:cxn>
                <a:cxn ang="0">
                  <a:pos x="42" y="15"/>
                </a:cxn>
                <a:cxn ang="0">
                  <a:pos x="32" y="38"/>
                </a:cxn>
                <a:cxn ang="0">
                  <a:pos x="38" y="59"/>
                </a:cxn>
                <a:cxn ang="0">
                  <a:pos x="54" y="81"/>
                </a:cxn>
                <a:cxn ang="0">
                  <a:pos x="49" y="123"/>
                </a:cxn>
                <a:cxn ang="0">
                  <a:pos x="29" y="138"/>
                </a:cxn>
                <a:cxn ang="0">
                  <a:pos x="5" y="138"/>
                </a:cxn>
                <a:cxn ang="0">
                  <a:pos x="0" y="119"/>
                </a:cxn>
                <a:cxn ang="0">
                  <a:pos x="5" y="63"/>
                </a:cxn>
                <a:cxn ang="0">
                  <a:pos x="23" y="11"/>
                </a:cxn>
                <a:cxn ang="0">
                  <a:pos x="40" y="0"/>
                </a:cxn>
                <a:cxn ang="0">
                  <a:pos x="69" y="15"/>
                </a:cxn>
                <a:cxn ang="0">
                  <a:pos x="90" y="71"/>
                </a:cxn>
                <a:cxn ang="0">
                  <a:pos x="83" y="78"/>
                </a:cxn>
              </a:cxnLst>
              <a:rect l="0" t="0" r="r" b="b"/>
              <a:pathLst>
                <a:path w="91" h="139">
                  <a:moveTo>
                    <a:pt x="83" y="78"/>
                  </a:moveTo>
                  <a:lnTo>
                    <a:pt x="57" y="26"/>
                  </a:lnTo>
                  <a:lnTo>
                    <a:pt x="42" y="15"/>
                  </a:lnTo>
                  <a:lnTo>
                    <a:pt x="32" y="38"/>
                  </a:lnTo>
                  <a:lnTo>
                    <a:pt x="38" y="59"/>
                  </a:lnTo>
                  <a:lnTo>
                    <a:pt x="54" y="81"/>
                  </a:lnTo>
                  <a:lnTo>
                    <a:pt x="49" y="123"/>
                  </a:lnTo>
                  <a:lnTo>
                    <a:pt x="29" y="138"/>
                  </a:lnTo>
                  <a:lnTo>
                    <a:pt x="5" y="138"/>
                  </a:lnTo>
                  <a:lnTo>
                    <a:pt x="0" y="119"/>
                  </a:lnTo>
                  <a:lnTo>
                    <a:pt x="5" y="63"/>
                  </a:lnTo>
                  <a:lnTo>
                    <a:pt x="23" y="11"/>
                  </a:lnTo>
                  <a:lnTo>
                    <a:pt x="40" y="0"/>
                  </a:lnTo>
                  <a:lnTo>
                    <a:pt x="69" y="15"/>
                  </a:lnTo>
                  <a:lnTo>
                    <a:pt x="90" y="71"/>
                  </a:lnTo>
                  <a:lnTo>
                    <a:pt x="83" y="7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5" name="Freeform 57"/>
            <p:cNvSpPr>
              <a:spLocks/>
            </p:cNvSpPr>
            <p:nvPr/>
          </p:nvSpPr>
          <p:spPr bwMode="auto">
            <a:xfrm>
              <a:off x="4704" y="1947"/>
              <a:ext cx="53" cy="129"/>
            </a:xfrm>
            <a:custGeom>
              <a:avLst/>
              <a:gdLst/>
              <a:ahLst/>
              <a:cxnLst>
                <a:cxn ang="0">
                  <a:pos x="33" y="4"/>
                </a:cxn>
                <a:cxn ang="0">
                  <a:pos x="38" y="49"/>
                </a:cxn>
                <a:cxn ang="0">
                  <a:pos x="27" y="87"/>
                </a:cxn>
                <a:cxn ang="0">
                  <a:pos x="0" y="113"/>
                </a:cxn>
                <a:cxn ang="0">
                  <a:pos x="12" y="128"/>
                </a:cxn>
                <a:cxn ang="0">
                  <a:pos x="44" y="94"/>
                </a:cxn>
                <a:cxn ang="0">
                  <a:pos x="52" y="41"/>
                </a:cxn>
                <a:cxn ang="0">
                  <a:pos x="44" y="0"/>
                </a:cxn>
                <a:cxn ang="0">
                  <a:pos x="33" y="4"/>
                </a:cxn>
              </a:cxnLst>
              <a:rect l="0" t="0" r="r" b="b"/>
              <a:pathLst>
                <a:path w="53" h="129">
                  <a:moveTo>
                    <a:pt x="33" y="4"/>
                  </a:moveTo>
                  <a:lnTo>
                    <a:pt x="38" y="49"/>
                  </a:lnTo>
                  <a:lnTo>
                    <a:pt x="27" y="87"/>
                  </a:lnTo>
                  <a:lnTo>
                    <a:pt x="0" y="113"/>
                  </a:lnTo>
                  <a:lnTo>
                    <a:pt x="12" y="128"/>
                  </a:lnTo>
                  <a:lnTo>
                    <a:pt x="44" y="94"/>
                  </a:lnTo>
                  <a:lnTo>
                    <a:pt x="52" y="41"/>
                  </a:lnTo>
                  <a:lnTo>
                    <a:pt x="44" y="0"/>
                  </a:lnTo>
                  <a:lnTo>
                    <a:pt x="33"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6" name="Freeform 58"/>
            <p:cNvSpPr>
              <a:spLocks/>
            </p:cNvSpPr>
            <p:nvPr/>
          </p:nvSpPr>
          <p:spPr bwMode="auto">
            <a:xfrm>
              <a:off x="4383" y="1839"/>
              <a:ext cx="33" cy="109"/>
            </a:xfrm>
            <a:custGeom>
              <a:avLst/>
              <a:gdLst/>
              <a:ahLst/>
              <a:cxnLst>
                <a:cxn ang="0">
                  <a:pos x="32" y="4"/>
                </a:cxn>
                <a:cxn ang="0">
                  <a:pos x="17" y="37"/>
                </a:cxn>
                <a:cxn ang="0">
                  <a:pos x="17" y="82"/>
                </a:cxn>
                <a:cxn ang="0">
                  <a:pos x="23" y="108"/>
                </a:cxn>
                <a:cxn ang="0">
                  <a:pos x="14" y="108"/>
                </a:cxn>
                <a:cxn ang="0">
                  <a:pos x="3" y="78"/>
                </a:cxn>
                <a:cxn ang="0">
                  <a:pos x="0" y="37"/>
                </a:cxn>
                <a:cxn ang="0">
                  <a:pos x="9" y="18"/>
                </a:cxn>
                <a:cxn ang="0">
                  <a:pos x="25" y="0"/>
                </a:cxn>
                <a:cxn ang="0">
                  <a:pos x="32" y="4"/>
                </a:cxn>
              </a:cxnLst>
              <a:rect l="0" t="0" r="r" b="b"/>
              <a:pathLst>
                <a:path w="33" h="109">
                  <a:moveTo>
                    <a:pt x="32" y="4"/>
                  </a:moveTo>
                  <a:lnTo>
                    <a:pt x="17" y="37"/>
                  </a:lnTo>
                  <a:lnTo>
                    <a:pt x="17" y="82"/>
                  </a:lnTo>
                  <a:lnTo>
                    <a:pt x="23" y="108"/>
                  </a:lnTo>
                  <a:lnTo>
                    <a:pt x="14" y="108"/>
                  </a:lnTo>
                  <a:lnTo>
                    <a:pt x="3" y="78"/>
                  </a:lnTo>
                  <a:lnTo>
                    <a:pt x="0" y="37"/>
                  </a:lnTo>
                  <a:lnTo>
                    <a:pt x="9" y="18"/>
                  </a:lnTo>
                  <a:lnTo>
                    <a:pt x="25" y="0"/>
                  </a:lnTo>
                  <a:lnTo>
                    <a:pt x="32"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7" name="Freeform 59"/>
            <p:cNvSpPr>
              <a:spLocks/>
            </p:cNvSpPr>
            <p:nvPr/>
          </p:nvSpPr>
          <p:spPr bwMode="auto">
            <a:xfrm>
              <a:off x="4457" y="2075"/>
              <a:ext cx="103" cy="53"/>
            </a:xfrm>
            <a:custGeom>
              <a:avLst/>
              <a:gdLst/>
              <a:ahLst/>
              <a:cxnLst>
                <a:cxn ang="0">
                  <a:pos x="102" y="37"/>
                </a:cxn>
                <a:cxn ang="0">
                  <a:pos x="71" y="33"/>
                </a:cxn>
                <a:cxn ang="0">
                  <a:pos x="35" y="18"/>
                </a:cxn>
                <a:cxn ang="0">
                  <a:pos x="12" y="0"/>
                </a:cxn>
                <a:cxn ang="0">
                  <a:pos x="0" y="11"/>
                </a:cxn>
                <a:cxn ang="0">
                  <a:pos x="27" y="33"/>
                </a:cxn>
                <a:cxn ang="0">
                  <a:pos x="50" y="44"/>
                </a:cxn>
                <a:cxn ang="0">
                  <a:pos x="77" y="52"/>
                </a:cxn>
                <a:cxn ang="0">
                  <a:pos x="89" y="52"/>
                </a:cxn>
                <a:cxn ang="0">
                  <a:pos x="102" y="37"/>
                </a:cxn>
              </a:cxnLst>
              <a:rect l="0" t="0" r="r" b="b"/>
              <a:pathLst>
                <a:path w="103" h="53">
                  <a:moveTo>
                    <a:pt x="102" y="37"/>
                  </a:moveTo>
                  <a:lnTo>
                    <a:pt x="71" y="33"/>
                  </a:lnTo>
                  <a:lnTo>
                    <a:pt x="35" y="18"/>
                  </a:lnTo>
                  <a:lnTo>
                    <a:pt x="12" y="0"/>
                  </a:lnTo>
                  <a:lnTo>
                    <a:pt x="0" y="11"/>
                  </a:lnTo>
                  <a:lnTo>
                    <a:pt x="27" y="33"/>
                  </a:lnTo>
                  <a:lnTo>
                    <a:pt x="50" y="44"/>
                  </a:lnTo>
                  <a:lnTo>
                    <a:pt x="77" y="52"/>
                  </a:lnTo>
                  <a:lnTo>
                    <a:pt x="89" y="52"/>
                  </a:lnTo>
                  <a:lnTo>
                    <a:pt x="102" y="3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8" name="Freeform 60"/>
            <p:cNvSpPr>
              <a:spLocks/>
            </p:cNvSpPr>
            <p:nvPr/>
          </p:nvSpPr>
          <p:spPr bwMode="auto">
            <a:xfrm>
              <a:off x="4374" y="2109"/>
              <a:ext cx="274" cy="233"/>
            </a:xfrm>
            <a:custGeom>
              <a:avLst/>
              <a:gdLst/>
              <a:ahLst/>
              <a:cxnLst>
                <a:cxn ang="0">
                  <a:pos x="218" y="213"/>
                </a:cxn>
                <a:cxn ang="0">
                  <a:pos x="185" y="160"/>
                </a:cxn>
                <a:cxn ang="0">
                  <a:pos x="128" y="93"/>
                </a:cxn>
                <a:cxn ang="0">
                  <a:pos x="66" y="45"/>
                </a:cxn>
                <a:cxn ang="0">
                  <a:pos x="0" y="7"/>
                </a:cxn>
                <a:cxn ang="0">
                  <a:pos x="3" y="0"/>
                </a:cxn>
                <a:cxn ang="0">
                  <a:pos x="72" y="26"/>
                </a:cxn>
                <a:cxn ang="0">
                  <a:pos x="148" y="71"/>
                </a:cxn>
                <a:cxn ang="0">
                  <a:pos x="191" y="115"/>
                </a:cxn>
                <a:cxn ang="0">
                  <a:pos x="240" y="194"/>
                </a:cxn>
                <a:cxn ang="0">
                  <a:pos x="263" y="179"/>
                </a:cxn>
                <a:cxn ang="0">
                  <a:pos x="273" y="190"/>
                </a:cxn>
                <a:cxn ang="0">
                  <a:pos x="206" y="232"/>
                </a:cxn>
                <a:cxn ang="0">
                  <a:pos x="203" y="224"/>
                </a:cxn>
                <a:cxn ang="0">
                  <a:pos x="218" y="213"/>
                </a:cxn>
              </a:cxnLst>
              <a:rect l="0" t="0" r="r" b="b"/>
              <a:pathLst>
                <a:path w="274" h="233">
                  <a:moveTo>
                    <a:pt x="218" y="213"/>
                  </a:moveTo>
                  <a:lnTo>
                    <a:pt x="185" y="160"/>
                  </a:lnTo>
                  <a:lnTo>
                    <a:pt x="128" y="93"/>
                  </a:lnTo>
                  <a:lnTo>
                    <a:pt x="66" y="45"/>
                  </a:lnTo>
                  <a:lnTo>
                    <a:pt x="0" y="7"/>
                  </a:lnTo>
                  <a:lnTo>
                    <a:pt x="3" y="0"/>
                  </a:lnTo>
                  <a:lnTo>
                    <a:pt x="72" y="26"/>
                  </a:lnTo>
                  <a:lnTo>
                    <a:pt x="148" y="71"/>
                  </a:lnTo>
                  <a:lnTo>
                    <a:pt x="191" y="115"/>
                  </a:lnTo>
                  <a:lnTo>
                    <a:pt x="240" y="194"/>
                  </a:lnTo>
                  <a:lnTo>
                    <a:pt x="263" y="179"/>
                  </a:lnTo>
                  <a:lnTo>
                    <a:pt x="273" y="190"/>
                  </a:lnTo>
                  <a:lnTo>
                    <a:pt x="206" y="232"/>
                  </a:lnTo>
                  <a:lnTo>
                    <a:pt x="203" y="224"/>
                  </a:lnTo>
                  <a:lnTo>
                    <a:pt x="218" y="2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29" name="Freeform 61"/>
            <p:cNvSpPr>
              <a:spLocks/>
            </p:cNvSpPr>
            <p:nvPr/>
          </p:nvSpPr>
          <p:spPr bwMode="auto">
            <a:xfrm>
              <a:off x="4609" y="2330"/>
              <a:ext cx="40" cy="30"/>
            </a:xfrm>
            <a:custGeom>
              <a:avLst/>
              <a:gdLst/>
              <a:ahLst/>
              <a:cxnLst>
                <a:cxn ang="0">
                  <a:pos x="0" y="22"/>
                </a:cxn>
                <a:cxn ang="0">
                  <a:pos x="39" y="0"/>
                </a:cxn>
                <a:cxn ang="0">
                  <a:pos x="39" y="18"/>
                </a:cxn>
                <a:cxn ang="0">
                  <a:pos x="13" y="29"/>
                </a:cxn>
                <a:cxn ang="0">
                  <a:pos x="0" y="22"/>
                </a:cxn>
              </a:cxnLst>
              <a:rect l="0" t="0" r="r" b="b"/>
              <a:pathLst>
                <a:path w="40" h="30">
                  <a:moveTo>
                    <a:pt x="0" y="22"/>
                  </a:moveTo>
                  <a:lnTo>
                    <a:pt x="39" y="0"/>
                  </a:lnTo>
                  <a:lnTo>
                    <a:pt x="39" y="18"/>
                  </a:lnTo>
                  <a:lnTo>
                    <a:pt x="13" y="29"/>
                  </a:lnTo>
                  <a:lnTo>
                    <a:pt x="0" y="2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0" name="Freeform 62"/>
            <p:cNvSpPr>
              <a:spLocks/>
            </p:cNvSpPr>
            <p:nvPr/>
          </p:nvSpPr>
          <p:spPr bwMode="auto">
            <a:xfrm>
              <a:off x="4258" y="1682"/>
              <a:ext cx="624" cy="768"/>
            </a:xfrm>
            <a:custGeom>
              <a:avLst/>
              <a:gdLst/>
              <a:ahLst/>
              <a:cxnLst>
                <a:cxn ang="0">
                  <a:pos x="621" y="184"/>
                </a:cxn>
                <a:cxn ang="0">
                  <a:pos x="574" y="157"/>
                </a:cxn>
                <a:cxn ang="0">
                  <a:pos x="461" y="108"/>
                </a:cxn>
                <a:cxn ang="0">
                  <a:pos x="341" y="67"/>
                </a:cxn>
                <a:cxn ang="0">
                  <a:pos x="229" y="34"/>
                </a:cxn>
                <a:cxn ang="0">
                  <a:pos x="111" y="8"/>
                </a:cxn>
                <a:cxn ang="0">
                  <a:pos x="56" y="0"/>
                </a:cxn>
                <a:cxn ang="0">
                  <a:pos x="32" y="97"/>
                </a:cxn>
                <a:cxn ang="0">
                  <a:pos x="14" y="198"/>
                </a:cxn>
                <a:cxn ang="0">
                  <a:pos x="6" y="318"/>
                </a:cxn>
                <a:cxn ang="0">
                  <a:pos x="0" y="442"/>
                </a:cxn>
                <a:cxn ang="0">
                  <a:pos x="0" y="538"/>
                </a:cxn>
                <a:cxn ang="0">
                  <a:pos x="81" y="591"/>
                </a:cxn>
                <a:cxn ang="0">
                  <a:pos x="229" y="663"/>
                </a:cxn>
                <a:cxn ang="0">
                  <a:pos x="341" y="715"/>
                </a:cxn>
                <a:cxn ang="0">
                  <a:pos x="475" y="767"/>
                </a:cxn>
                <a:cxn ang="0">
                  <a:pos x="495" y="655"/>
                </a:cxn>
                <a:cxn ang="0">
                  <a:pos x="524" y="550"/>
                </a:cxn>
                <a:cxn ang="0">
                  <a:pos x="560" y="427"/>
                </a:cxn>
                <a:cxn ang="0">
                  <a:pos x="595" y="318"/>
                </a:cxn>
                <a:cxn ang="0">
                  <a:pos x="623" y="221"/>
                </a:cxn>
                <a:cxn ang="0">
                  <a:pos x="615" y="217"/>
                </a:cxn>
                <a:cxn ang="0">
                  <a:pos x="574" y="341"/>
                </a:cxn>
                <a:cxn ang="0">
                  <a:pos x="536" y="457"/>
                </a:cxn>
                <a:cxn ang="0">
                  <a:pos x="504" y="565"/>
                </a:cxn>
                <a:cxn ang="0">
                  <a:pos x="484" y="655"/>
                </a:cxn>
                <a:cxn ang="0">
                  <a:pos x="467" y="737"/>
                </a:cxn>
                <a:cxn ang="0">
                  <a:pos x="400" y="715"/>
                </a:cxn>
                <a:cxn ang="0">
                  <a:pos x="324" y="685"/>
                </a:cxn>
                <a:cxn ang="0">
                  <a:pos x="229" y="636"/>
                </a:cxn>
                <a:cxn ang="0">
                  <a:pos x="154" y="595"/>
                </a:cxn>
                <a:cxn ang="0">
                  <a:pos x="101" y="561"/>
                </a:cxn>
                <a:cxn ang="0">
                  <a:pos x="72" y="542"/>
                </a:cxn>
                <a:cxn ang="0">
                  <a:pos x="52" y="520"/>
                </a:cxn>
                <a:cxn ang="0">
                  <a:pos x="37" y="498"/>
                </a:cxn>
                <a:cxn ang="0">
                  <a:pos x="28" y="464"/>
                </a:cxn>
                <a:cxn ang="0">
                  <a:pos x="23" y="385"/>
                </a:cxn>
                <a:cxn ang="0">
                  <a:pos x="26" y="311"/>
                </a:cxn>
                <a:cxn ang="0">
                  <a:pos x="43" y="214"/>
                </a:cxn>
                <a:cxn ang="0">
                  <a:pos x="63" y="150"/>
                </a:cxn>
                <a:cxn ang="0">
                  <a:pos x="93" y="82"/>
                </a:cxn>
                <a:cxn ang="0">
                  <a:pos x="113" y="41"/>
                </a:cxn>
                <a:cxn ang="0">
                  <a:pos x="128" y="34"/>
                </a:cxn>
                <a:cxn ang="0">
                  <a:pos x="154" y="30"/>
                </a:cxn>
                <a:cxn ang="0">
                  <a:pos x="258" y="55"/>
                </a:cxn>
                <a:cxn ang="0">
                  <a:pos x="385" y="101"/>
                </a:cxn>
                <a:cxn ang="0">
                  <a:pos x="522" y="150"/>
                </a:cxn>
                <a:cxn ang="0">
                  <a:pos x="604" y="187"/>
                </a:cxn>
                <a:cxn ang="0">
                  <a:pos x="621" y="184"/>
                </a:cxn>
              </a:cxnLst>
              <a:rect l="0" t="0" r="r" b="b"/>
              <a:pathLst>
                <a:path w="624" h="768">
                  <a:moveTo>
                    <a:pt x="621" y="184"/>
                  </a:moveTo>
                  <a:lnTo>
                    <a:pt x="574" y="157"/>
                  </a:lnTo>
                  <a:lnTo>
                    <a:pt x="461" y="108"/>
                  </a:lnTo>
                  <a:lnTo>
                    <a:pt x="341" y="67"/>
                  </a:lnTo>
                  <a:lnTo>
                    <a:pt x="229" y="34"/>
                  </a:lnTo>
                  <a:lnTo>
                    <a:pt x="111" y="8"/>
                  </a:lnTo>
                  <a:lnTo>
                    <a:pt x="56" y="0"/>
                  </a:lnTo>
                  <a:lnTo>
                    <a:pt x="32" y="97"/>
                  </a:lnTo>
                  <a:lnTo>
                    <a:pt x="14" y="198"/>
                  </a:lnTo>
                  <a:lnTo>
                    <a:pt x="6" y="318"/>
                  </a:lnTo>
                  <a:lnTo>
                    <a:pt x="0" y="442"/>
                  </a:lnTo>
                  <a:lnTo>
                    <a:pt x="0" y="538"/>
                  </a:lnTo>
                  <a:lnTo>
                    <a:pt x="81" y="591"/>
                  </a:lnTo>
                  <a:lnTo>
                    <a:pt x="229" y="663"/>
                  </a:lnTo>
                  <a:lnTo>
                    <a:pt x="341" y="715"/>
                  </a:lnTo>
                  <a:lnTo>
                    <a:pt x="475" y="767"/>
                  </a:lnTo>
                  <a:lnTo>
                    <a:pt x="495" y="655"/>
                  </a:lnTo>
                  <a:lnTo>
                    <a:pt x="524" y="550"/>
                  </a:lnTo>
                  <a:lnTo>
                    <a:pt x="560" y="427"/>
                  </a:lnTo>
                  <a:lnTo>
                    <a:pt x="595" y="318"/>
                  </a:lnTo>
                  <a:lnTo>
                    <a:pt x="623" y="221"/>
                  </a:lnTo>
                  <a:lnTo>
                    <a:pt x="615" y="217"/>
                  </a:lnTo>
                  <a:lnTo>
                    <a:pt x="574" y="341"/>
                  </a:lnTo>
                  <a:lnTo>
                    <a:pt x="536" y="457"/>
                  </a:lnTo>
                  <a:lnTo>
                    <a:pt x="504" y="565"/>
                  </a:lnTo>
                  <a:lnTo>
                    <a:pt x="484" y="655"/>
                  </a:lnTo>
                  <a:lnTo>
                    <a:pt x="467" y="737"/>
                  </a:lnTo>
                  <a:lnTo>
                    <a:pt x="400" y="715"/>
                  </a:lnTo>
                  <a:lnTo>
                    <a:pt x="324" y="685"/>
                  </a:lnTo>
                  <a:lnTo>
                    <a:pt x="229" y="636"/>
                  </a:lnTo>
                  <a:lnTo>
                    <a:pt x="154" y="595"/>
                  </a:lnTo>
                  <a:lnTo>
                    <a:pt x="101" y="561"/>
                  </a:lnTo>
                  <a:lnTo>
                    <a:pt x="72" y="542"/>
                  </a:lnTo>
                  <a:lnTo>
                    <a:pt x="52" y="520"/>
                  </a:lnTo>
                  <a:lnTo>
                    <a:pt x="37" y="498"/>
                  </a:lnTo>
                  <a:lnTo>
                    <a:pt x="28" y="464"/>
                  </a:lnTo>
                  <a:lnTo>
                    <a:pt x="23" y="385"/>
                  </a:lnTo>
                  <a:lnTo>
                    <a:pt x="26" y="311"/>
                  </a:lnTo>
                  <a:lnTo>
                    <a:pt x="43" y="214"/>
                  </a:lnTo>
                  <a:lnTo>
                    <a:pt x="63" y="150"/>
                  </a:lnTo>
                  <a:lnTo>
                    <a:pt x="93" y="82"/>
                  </a:lnTo>
                  <a:lnTo>
                    <a:pt x="113" y="41"/>
                  </a:lnTo>
                  <a:lnTo>
                    <a:pt x="128" y="34"/>
                  </a:lnTo>
                  <a:lnTo>
                    <a:pt x="154" y="30"/>
                  </a:lnTo>
                  <a:lnTo>
                    <a:pt x="258" y="55"/>
                  </a:lnTo>
                  <a:lnTo>
                    <a:pt x="385" y="101"/>
                  </a:lnTo>
                  <a:lnTo>
                    <a:pt x="522" y="150"/>
                  </a:lnTo>
                  <a:lnTo>
                    <a:pt x="604" y="187"/>
                  </a:lnTo>
                  <a:lnTo>
                    <a:pt x="621" y="18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1" name="Freeform 63"/>
            <p:cNvSpPr>
              <a:spLocks/>
            </p:cNvSpPr>
            <p:nvPr/>
          </p:nvSpPr>
          <p:spPr bwMode="auto">
            <a:xfrm>
              <a:off x="4076" y="1442"/>
              <a:ext cx="1009" cy="1113"/>
            </a:xfrm>
            <a:custGeom>
              <a:avLst/>
              <a:gdLst/>
              <a:ahLst/>
              <a:cxnLst>
                <a:cxn ang="0">
                  <a:pos x="823" y="529"/>
                </a:cxn>
                <a:cxn ang="0">
                  <a:pos x="747" y="771"/>
                </a:cxn>
                <a:cxn ang="0">
                  <a:pos x="695" y="980"/>
                </a:cxn>
                <a:cxn ang="0">
                  <a:pos x="617" y="1057"/>
                </a:cxn>
                <a:cxn ang="0">
                  <a:pos x="364" y="932"/>
                </a:cxn>
                <a:cxn ang="0">
                  <a:pos x="159" y="831"/>
                </a:cxn>
                <a:cxn ang="0">
                  <a:pos x="147" y="607"/>
                </a:cxn>
                <a:cxn ang="0">
                  <a:pos x="170" y="356"/>
                </a:cxn>
                <a:cxn ang="0">
                  <a:pos x="200" y="210"/>
                </a:cxn>
                <a:cxn ang="0">
                  <a:pos x="162" y="300"/>
                </a:cxn>
                <a:cxn ang="0">
                  <a:pos x="133" y="524"/>
                </a:cxn>
                <a:cxn ang="0">
                  <a:pos x="130" y="689"/>
                </a:cxn>
                <a:cxn ang="0">
                  <a:pos x="144" y="838"/>
                </a:cxn>
                <a:cxn ang="0">
                  <a:pos x="159" y="913"/>
                </a:cxn>
                <a:cxn ang="0">
                  <a:pos x="0" y="1018"/>
                </a:cxn>
                <a:cxn ang="0">
                  <a:pos x="113" y="1038"/>
                </a:cxn>
                <a:cxn ang="0">
                  <a:pos x="220" y="1030"/>
                </a:cxn>
                <a:cxn ang="0">
                  <a:pos x="330" y="1057"/>
                </a:cxn>
                <a:cxn ang="0">
                  <a:pos x="370" y="1090"/>
                </a:cxn>
                <a:cxn ang="0">
                  <a:pos x="686" y="1112"/>
                </a:cxn>
                <a:cxn ang="0">
                  <a:pos x="736" y="873"/>
                </a:cxn>
                <a:cxn ang="0">
                  <a:pos x="823" y="592"/>
                </a:cxn>
                <a:cxn ang="0">
                  <a:pos x="889" y="427"/>
                </a:cxn>
                <a:cxn ang="0">
                  <a:pos x="880" y="344"/>
                </a:cxn>
                <a:cxn ang="0">
                  <a:pos x="866" y="326"/>
                </a:cxn>
                <a:cxn ang="0">
                  <a:pos x="953" y="259"/>
                </a:cxn>
                <a:cxn ang="0">
                  <a:pos x="892" y="251"/>
                </a:cxn>
                <a:cxn ang="0">
                  <a:pos x="889" y="221"/>
                </a:cxn>
                <a:cxn ang="0">
                  <a:pos x="959" y="127"/>
                </a:cxn>
                <a:cxn ang="0">
                  <a:pos x="819" y="218"/>
                </a:cxn>
                <a:cxn ang="0">
                  <a:pos x="780" y="206"/>
                </a:cxn>
                <a:cxn ang="0">
                  <a:pos x="759" y="195"/>
                </a:cxn>
                <a:cxn ang="0">
                  <a:pos x="785" y="236"/>
                </a:cxn>
                <a:cxn ang="0">
                  <a:pos x="837" y="229"/>
                </a:cxn>
                <a:cxn ang="0">
                  <a:pos x="872" y="232"/>
                </a:cxn>
                <a:cxn ang="0">
                  <a:pos x="877" y="262"/>
                </a:cxn>
                <a:cxn ang="0">
                  <a:pos x="829" y="318"/>
                </a:cxn>
                <a:cxn ang="0">
                  <a:pos x="829" y="348"/>
                </a:cxn>
                <a:cxn ang="0">
                  <a:pos x="962" y="397"/>
                </a:cxn>
                <a:cxn ang="0">
                  <a:pos x="800" y="371"/>
                </a:cxn>
                <a:cxn ang="0">
                  <a:pos x="559" y="281"/>
                </a:cxn>
                <a:cxn ang="0">
                  <a:pos x="307" y="210"/>
                </a:cxn>
                <a:cxn ang="0">
                  <a:pos x="339" y="187"/>
                </a:cxn>
                <a:cxn ang="0">
                  <a:pos x="293" y="97"/>
                </a:cxn>
                <a:cxn ang="0">
                  <a:pos x="344" y="97"/>
                </a:cxn>
                <a:cxn ang="0">
                  <a:pos x="361" y="57"/>
                </a:cxn>
                <a:cxn ang="0">
                  <a:pos x="441" y="139"/>
                </a:cxn>
                <a:cxn ang="0">
                  <a:pos x="480" y="145"/>
                </a:cxn>
                <a:cxn ang="0">
                  <a:pos x="492" y="109"/>
                </a:cxn>
                <a:cxn ang="0">
                  <a:pos x="474" y="116"/>
                </a:cxn>
                <a:cxn ang="0">
                  <a:pos x="441" y="112"/>
                </a:cxn>
                <a:cxn ang="0">
                  <a:pos x="382" y="49"/>
                </a:cxn>
                <a:cxn ang="0">
                  <a:pos x="347" y="49"/>
                </a:cxn>
                <a:cxn ang="0">
                  <a:pos x="321" y="82"/>
                </a:cxn>
                <a:cxn ang="0">
                  <a:pos x="264" y="52"/>
                </a:cxn>
                <a:cxn ang="0">
                  <a:pos x="281" y="123"/>
                </a:cxn>
                <a:cxn ang="0">
                  <a:pos x="205" y="191"/>
                </a:cxn>
                <a:cxn ang="0">
                  <a:pos x="559" y="292"/>
                </a:cxn>
                <a:cxn ang="0">
                  <a:pos x="852" y="412"/>
                </a:cxn>
              </a:cxnLst>
              <a:rect l="0" t="0" r="r" b="b"/>
              <a:pathLst>
                <a:path w="1009" h="1113">
                  <a:moveTo>
                    <a:pt x="868" y="427"/>
                  </a:moveTo>
                  <a:lnTo>
                    <a:pt x="823" y="529"/>
                  </a:lnTo>
                  <a:lnTo>
                    <a:pt x="785" y="644"/>
                  </a:lnTo>
                  <a:lnTo>
                    <a:pt x="747" y="771"/>
                  </a:lnTo>
                  <a:lnTo>
                    <a:pt x="722" y="873"/>
                  </a:lnTo>
                  <a:lnTo>
                    <a:pt x="695" y="980"/>
                  </a:lnTo>
                  <a:lnTo>
                    <a:pt x="674" y="1085"/>
                  </a:lnTo>
                  <a:lnTo>
                    <a:pt x="617" y="1057"/>
                  </a:lnTo>
                  <a:lnTo>
                    <a:pt x="498" y="1000"/>
                  </a:lnTo>
                  <a:lnTo>
                    <a:pt x="364" y="932"/>
                  </a:lnTo>
                  <a:lnTo>
                    <a:pt x="246" y="876"/>
                  </a:lnTo>
                  <a:lnTo>
                    <a:pt x="159" y="831"/>
                  </a:lnTo>
                  <a:lnTo>
                    <a:pt x="150" y="745"/>
                  </a:lnTo>
                  <a:lnTo>
                    <a:pt x="147" y="607"/>
                  </a:lnTo>
                  <a:lnTo>
                    <a:pt x="155" y="464"/>
                  </a:lnTo>
                  <a:lnTo>
                    <a:pt x="170" y="356"/>
                  </a:lnTo>
                  <a:lnTo>
                    <a:pt x="188" y="248"/>
                  </a:lnTo>
                  <a:lnTo>
                    <a:pt x="200" y="210"/>
                  </a:lnTo>
                  <a:lnTo>
                    <a:pt x="188" y="210"/>
                  </a:lnTo>
                  <a:lnTo>
                    <a:pt x="162" y="300"/>
                  </a:lnTo>
                  <a:lnTo>
                    <a:pt x="144" y="404"/>
                  </a:lnTo>
                  <a:lnTo>
                    <a:pt x="133" y="524"/>
                  </a:lnTo>
                  <a:lnTo>
                    <a:pt x="130" y="603"/>
                  </a:lnTo>
                  <a:lnTo>
                    <a:pt x="130" y="689"/>
                  </a:lnTo>
                  <a:lnTo>
                    <a:pt x="135" y="771"/>
                  </a:lnTo>
                  <a:lnTo>
                    <a:pt x="144" y="838"/>
                  </a:lnTo>
                  <a:lnTo>
                    <a:pt x="225" y="880"/>
                  </a:lnTo>
                  <a:lnTo>
                    <a:pt x="159" y="913"/>
                  </a:lnTo>
                  <a:lnTo>
                    <a:pt x="78" y="962"/>
                  </a:lnTo>
                  <a:lnTo>
                    <a:pt x="0" y="1018"/>
                  </a:lnTo>
                  <a:lnTo>
                    <a:pt x="60" y="1052"/>
                  </a:lnTo>
                  <a:lnTo>
                    <a:pt x="113" y="1038"/>
                  </a:lnTo>
                  <a:lnTo>
                    <a:pt x="155" y="1030"/>
                  </a:lnTo>
                  <a:lnTo>
                    <a:pt x="220" y="1030"/>
                  </a:lnTo>
                  <a:lnTo>
                    <a:pt x="286" y="1038"/>
                  </a:lnTo>
                  <a:lnTo>
                    <a:pt x="330" y="1057"/>
                  </a:lnTo>
                  <a:lnTo>
                    <a:pt x="353" y="1071"/>
                  </a:lnTo>
                  <a:lnTo>
                    <a:pt x="370" y="1090"/>
                  </a:lnTo>
                  <a:lnTo>
                    <a:pt x="521" y="1026"/>
                  </a:lnTo>
                  <a:lnTo>
                    <a:pt x="686" y="1112"/>
                  </a:lnTo>
                  <a:lnTo>
                    <a:pt x="704" y="1000"/>
                  </a:lnTo>
                  <a:lnTo>
                    <a:pt x="736" y="873"/>
                  </a:lnTo>
                  <a:lnTo>
                    <a:pt x="785" y="697"/>
                  </a:lnTo>
                  <a:lnTo>
                    <a:pt x="823" y="592"/>
                  </a:lnTo>
                  <a:lnTo>
                    <a:pt x="854" y="502"/>
                  </a:lnTo>
                  <a:lnTo>
                    <a:pt x="889" y="427"/>
                  </a:lnTo>
                  <a:lnTo>
                    <a:pt x="1008" y="401"/>
                  </a:lnTo>
                  <a:lnTo>
                    <a:pt x="880" y="344"/>
                  </a:lnTo>
                  <a:lnTo>
                    <a:pt x="866" y="333"/>
                  </a:lnTo>
                  <a:lnTo>
                    <a:pt x="866" y="326"/>
                  </a:lnTo>
                  <a:lnTo>
                    <a:pt x="877" y="311"/>
                  </a:lnTo>
                  <a:lnTo>
                    <a:pt x="953" y="259"/>
                  </a:lnTo>
                  <a:lnTo>
                    <a:pt x="913" y="259"/>
                  </a:lnTo>
                  <a:lnTo>
                    <a:pt x="892" y="251"/>
                  </a:lnTo>
                  <a:lnTo>
                    <a:pt x="886" y="240"/>
                  </a:lnTo>
                  <a:lnTo>
                    <a:pt x="889" y="221"/>
                  </a:lnTo>
                  <a:lnTo>
                    <a:pt x="913" y="184"/>
                  </a:lnTo>
                  <a:lnTo>
                    <a:pt x="959" y="127"/>
                  </a:lnTo>
                  <a:lnTo>
                    <a:pt x="868" y="195"/>
                  </a:lnTo>
                  <a:lnTo>
                    <a:pt x="819" y="218"/>
                  </a:lnTo>
                  <a:lnTo>
                    <a:pt x="794" y="218"/>
                  </a:lnTo>
                  <a:lnTo>
                    <a:pt x="780" y="206"/>
                  </a:lnTo>
                  <a:lnTo>
                    <a:pt x="774" y="187"/>
                  </a:lnTo>
                  <a:lnTo>
                    <a:pt x="759" y="195"/>
                  </a:lnTo>
                  <a:lnTo>
                    <a:pt x="771" y="221"/>
                  </a:lnTo>
                  <a:lnTo>
                    <a:pt x="785" y="236"/>
                  </a:lnTo>
                  <a:lnTo>
                    <a:pt x="809" y="236"/>
                  </a:lnTo>
                  <a:lnTo>
                    <a:pt x="837" y="229"/>
                  </a:lnTo>
                  <a:lnTo>
                    <a:pt x="898" y="187"/>
                  </a:lnTo>
                  <a:lnTo>
                    <a:pt x="872" y="232"/>
                  </a:lnTo>
                  <a:lnTo>
                    <a:pt x="872" y="251"/>
                  </a:lnTo>
                  <a:lnTo>
                    <a:pt x="877" y="262"/>
                  </a:lnTo>
                  <a:lnTo>
                    <a:pt x="903" y="270"/>
                  </a:lnTo>
                  <a:lnTo>
                    <a:pt x="829" y="318"/>
                  </a:lnTo>
                  <a:lnTo>
                    <a:pt x="823" y="329"/>
                  </a:lnTo>
                  <a:lnTo>
                    <a:pt x="829" y="348"/>
                  </a:lnTo>
                  <a:lnTo>
                    <a:pt x="849" y="360"/>
                  </a:lnTo>
                  <a:lnTo>
                    <a:pt x="962" y="397"/>
                  </a:lnTo>
                  <a:lnTo>
                    <a:pt x="880" y="412"/>
                  </a:lnTo>
                  <a:lnTo>
                    <a:pt x="800" y="371"/>
                  </a:lnTo>
                  <a:lnTo>
                    <a:pt x="677" y="322"/>
                  </a:lnTo>
                  <a:lnTo>
                    <a:pt x="559" y="281"/>
                  </a:lnTo>
                  <a:lnTo>
                    <a:pt x="431" y="244"/>
                  </a:lnTo>
                  <a:lnTo>
                    <a:pt x="307" y="210"/>
                  </a:lnTo>
                  <a:lnTo>
                    <a:pt x="258" y="195"/>
                  </a:lnTo>
                  <a:lnTo>
                    <a:pt x="339" y="187"/>
                  </a:lnTo>
                  <a:lnTo>
                    <a:pt x="246" y="64"/>
                  </a:lnTo>
                  <a:lnTo>
                    <a:pt x="293" y="97"/>
                  </a:lnTo>
                  <a:lnTo>
                    <a:pt x="327" y="101"/>
                  </a:lnTo>
                  <a:lnTo>
                    <a:pt x="344" y="97"/>
                  </a:lnTo>
                  <a:lnTo>
                    <a:pt x="358" y="82"/>
                  </a:lnTo>
                  <a:lnTo>
                    <a:pt x="361" y="57"/>
                  </a:lnTo>
                  <a:lnTo>
                    <a:pt x="399" y="105"/>
                  </a:lnTo>
                  <a:lnTo>
                    <a:pt x="441" y="139"/>
                  </a:lnTo>
                  <a:lnTo>
                    <a:pt x="460" y="150"/>
                  </a:lnTo>
                  <a:lnTo>
                    <a:pt x="480" y="145"/>
                  </a:lnTo>
                  <a:lnTo>
                    <a:pt x="489" y="131"/>
                  </a:lnTo>
                  <a:lnTo>
                    <a:pt x="492" y="109"/>
                  </a:lnTo>
                  <a:lnTo>
                    <a:pt x="486" y="90"/>
                  </a:lnTo>
                  <a:lnTo>
                    <a:pt x="474" y="116"/>
                  </a:lnTo>
                  <a:lnTo>
                    <a:pt x="460" y="120"/>
                  </a:lnTo>
                  <a:lnTo>
                    <a:pt x="441" y="112"/>
                  </a:lnTo>
                  <a:lnTo>
                    <a:pt x="408" y="82"/>
                  </a:lnTo>
                  <a:lnTo>
                    <a:pt x="382" y="49"/>
                  </a:lnTo>
                  <a:lnTo>
                    <a:pt x="350" y="0"/>
                  </a:lnTo>
                  <a:lnTo>
                    <a:pt x="347" y="49"/>
                  </a:lnTo>
                  <a:lnTo>
                    <a:pt x="339" y="76"/>
                  </a:lnTo>
                  <a:lnTo>
                    <a:pt x="321" y="82"/>
                  </a:lnTo>
                  <a:lnTo>
                    <a:pt x="298" y="76"/>
                  </a:lnTo>
                  <a:lnTo>
                    <a:pt x="264" y="52"/>
                  </a:lnTo>
                  <a:lnTo>
                    <a:pt x="193" y="11"/>
                  </a:lnTo>
                  <a:lnTo>
                    <a:pt x="281" y="123"/>
                  </a:lnTo>
                  <a:lnTo>
                    <a:pt x="313" y="172"/>
                  </a:lnTo>
                  <a:lnTo>
                    <a:pt x="205" y="191"/>
                  </a:lnTo>
                  <a:lnTo>
                    <a:pt x="361" y="232"/>
                  </a:lnTo>
                  <a:lnTo>
                    <a:pt x="559" y="292"/>
                  </a:lnTo>
                  <a:lnTo>
                    <a:pt x="724" y="356"/>
                  </a:lnTo>
                  <a:lnTo>
                    <a:pt x="852" y="412"/>
                  </a:lnTo>
                  <a:lnTo>
                    <a:pt x="868" y="42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2" name="Freeform 64"/>
            <p:cNvSpPr>
              <a:spLocks/>
            </p:cNvSpPr>
            <p:nvPr/>
          </p:nvSpPr>
          <p:spPr bwMode="auto">
            <a:xfrm>
              <a:off x="4771" y="1839"/>
              <a:ext cx="317" cy="720"/>
            </a:xfrm>
            <a:custGeom>
              <a:avLst/>
              <a:gdLst/>
              <a:ahLst/>
              <a:cxnLst>
                <a:cxn ang="0">
                  <a:pos x="316" y="0"/>
                </a:cxn>
                <a:cxn ang="0">
                  <a:pos x="274" y="101"/>
                </a:cxn>
                <a:cxn ang="0">
                  <a:pos x="245" y="194"/>
                </a:cxn>
                <a:cxn ang="0">
                  <a:pos x="212" y="314"/>
                </a:cxn>
                <a:cxn ang="0">
                  <a:pos x="200" y="385"/>
                </a:cxn>
                <a:cxn ang="0">
                  <a:pos x="231" y="396"/>
                </a:cxn>
                <a:cxn ang="0">
                  <a:pos x="208" y="423"/>
                </a:cxn>
                <a:cxn ang="0">
                  <a:pos x="194" y="445"/>
                </a:cxn>
                <a:cxn ang="0">
                  <a:pos x="194" y="468"/>
                </a:cxn>
                <a:cxn ang="0">
                  <a:pos x="206" y="472"/>
                </a:cxn>
                <a:cxn ang="0">
                  <a:pos x="220" y="472"/>
                </a:cxn>
                <a:cxn ang="0">
                  <a:pos x="229" y="468"/>
                </a:cxn>
                <a:cxn ang="0">
                  <a:pos x="231" y="476"/>
                </a:cxn>
                <a:cxn ang="0">
                  <a:pos x="212" y="491"/>
                </a:cxn>
                <a:cxn ang="0">
                  <a:pos x="188" y="494"/>
                </a:cxn>
                <a:cxn ang="0">
                  <a:pos x="173" y="494"/>
                </a:cxn>
                <a:cxn ang="0">
                  <a:pos x="157" y="558"/>
                </a:cxn>
                <a:cxn ang="0">
                  <a:pos x="142" y="648"/>
                </a:cxn>
                <a:cxn ang="0">
                  <a:pos x="6" y="719"/>
                </a:cxn>
                <a:cxn ang="0">
                  <a:pos x="0" y="704"/>
                </a:cxn>
                <a:cxn ang="0">
                  <a:pos x="127" y="633"/>
                </a:cxn>
                <a:cxn ang="0">
                  <a:pos x="139" y="535"/>
                </a:cxn>
                <a:cxn ang="0">
                  <a:pos x="162" y="427"/>
                </a:cxn>
                <a:cxn ang="0">
                  <a:pos x="194" y="296"/>
                </a:cxn>
                <a:cxn ang="0">
                  <a:pos x="223" y="198"/>
                </a:cxn>
                <a:cxn ang="0">
                  <a:pos x="255" y="97"/>
                </a:cxn>
                <a:cxn ang="0">
                  <a:pos x="283" y="29"/>
                </a:cxn>
                <a:cxn ang="0">
                  <a:pos x="292" y="4"/>
                </a:cxn>
                <a:cxn ang="0">
                  <a:pos x="316" y="0"/>
                </a:cxn>
              </a:cxnLst>
              <a:rect l="0" t="0" r="r" b="b"/>
              <a:pathLst>
                <a:path w="317" h="720">
                  <a:moveTo>
                    <a:pt x="316" y="0"/>
                  </a:moveTo>
                  <a:lnTo>
                    <a:pt x="274" y="101"/>
                  </a:lnTo>
                  <a:lnTo>
                    <a:pt x="245" y="194"/>
                  </a:lnTo>
                  <a:lnTo>
                    <a:pt x="212" y="314"/>
                  </a:lnTo>
                  <a:lnTo>
                    <a:pt x="200" y="385"/>
                  </a:lnTo>
                  <a:lnTo>
                    <a:pt x="231" y="396"/>
                  </a:lnTo>
                  <a:lnTo>
                    <a:pt x="208" y="423"/>
                  </a:lnTo>
                  <a:lnTo>
                    <a:pt x="194" y="445"/>
                  </a:lnTo>
                  <a:lnTo>
                    <a:pt x="194" y="468"/>
                  </a:lnTo>
                  <a:lnTo>
                    <a:pt x="206" y="472"/>
                  </a:lnTo>
                  <a:lnTo>
                    <a:pt x="220" y="472"/>
                  </a:lnTo>
                  <a:lnTo>
                    <a:pt x="229" y="468"/>
                  </a:lnTo>
                  <a:lnTo>
                    <a:pt x="231" y="476"/>
                  </a:lnTo>
                  <a:lnTo>
                    <a:pt x="212" y="491"/>
                  </a:lnTo>
                  <a:lnTo>
                    <a:pt x="188" y="494"/>
                  </a:lnTo>
                  <a:lnTo>
                    <a:pt x="173" y="494"/>
                  </a:lnTo>
                  <a:lnTo>
                    <a:pt x="157" y="558"/>
                  </a:lnTo>
                  <a:lnTo>
                    <a:pt x="142" y="648"/>
                  </a:lnTo>
                  <a:lnTo>
                    <a:pt x="6" y="719"/>
                  </a:lnTo>
                  <a:lnTo>
                    <a:pt x="0" y="704"/>
                  </a:lnTo>
                  <a:lnTo>
                    <a:pt x="127" y="633"/>
                  </a:lnTo>
                  <a:lnTo>
                    <a:pt x="139" y="535"/>
                  </a:lnTo>
                  <a:lnTo>
                    <a:pt x="162" y="427"/>
                  </a:lnTo>
                  <a:lnTo>
                    <a:pt x="194" y="296"/>
                  </a:lnTo>
                  <a:lnTo>
                    <a:pt x="223" y="198"/>
                  </a:lnTo>
                  <a:lnTo>
                    <a:pt x="255" y="97"/>
                  </a:lnTo>
                  <a:lnTo>
                    <a:pt x="283" y="29"/>
                  </a:lnTo>
                  <a:lnTo>
                    <a:pt x="292" y="4"/>
                  </a:lnTo>
                  <a:lnTo>
                    <a:pt x="31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3" name="Freeform 65"/>
            <p:cNvSpPr>
              <a:spLocks/>
            </p:cNvSpPr>
            <p:nvPr/>
          </p:nvSpPr>
          <p:spPr bwMode="auto">
            <a:xfrm>
              <a:off x="4971" y="2220"/>
              <a:ext cx="46" cy="99"/>
            </a:xfrm>
            <a:custGeom>
              <a:avLst/>
              <a:gdLst/>
              <a:ahLst/>
              <a:cxnLst>
                <a:cxn ang="0">
                  <a:pos x="0" y="0"/>
                </a:cxn>
                <a:cxn ang="0">
                  <a:pos x="37" y="11"/>
                </a:cxn>
                <a:cxn ang="0">
                  <a:pos x="45" y="41"/>
                </a:cxn>
                <a:cxn ang="0">
                  <a:pos x="45" y="79"/>
                </a:cxn>
                <a:cxn ang="0">
                  <a:pos x="31" y="98"/>
                </a:cxn>
                <a:cxn ang="0">
                  <a:pos x="20" y="95"/>
                </a:cxn>
                <a:cxn ang="0">
                  <a:pos x="29" y="83"/>
                </a:cxn>
                <a:cxn ang="0">
                  <a:pos x="31" y="57"/>
                </a:cxn>
                <a:cxn ang="0">
                  <a:pos x="26" y="38"/>
                </a:cxn>
                <a:cxn ang="0">
                  <a:pos x="8" y="23"/>
                </a:cxn>
                <a:cxn ang="0">
                  <a:pos x="0" y="0"/>
                </a:cxn>
              </a:cxnLst>
              <a:rect l="0" t="0" r="r" b="b"/>
              <a:pathLst>
                <a:path w="46" h="99">
                  <a:moveTo>
                    <a:pt x="0" y="0"/>
                  </a:moveTo>
                  <a:lnTo>
                    <a:pt x="37" y="11"/>
                  </a:lnTo>
                  <a:lnTo>
                    <a:pt x="45" y="41"/>
                  </a:lnTo>
                  <a:lnTo>
                    <a:pt x="45" y="79"/>
                  </a:lnTo>
                  <a:lnTo>
                    <a:pt x="31" y="98"/>
                  </a:lnTo>
                  <a:lnTo>
                    <a:pt x="20" y="95"/>
                  </a:lnTo>
                  <a:lnTo>
                    <a:pt x="29" y="83"/>
                  </a:lnTo>
                  <a:lnTo>
                    <a:pt x="31" y="57"/>
                  </a:lnTo>
                  <a:lnTo>
                    <a:pt x="26" y="38"/>
                  </a:lnTo>
                  <a:lnTo>
                    <a:pt x="8" y="23"/>
                  </a:lnTo>
                  <a:lnTo>
                    <a:pt x="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4" name="Freeform 66"/>
            <p:cNvSpPr>
              <a:spLocks/>
            </p:cNvSpPr>
            <p:nvPr/>
          </p:nvSpPr>
          <p:spPr bwMode="auto">
            <a:xfrm>
              <a:off x="4913" y="1903"/>
              <a:ext cx="230" cy="547"/>
            </a:xfrm>
            <a:custGeom>
              <a:avLst/>
              <a:gdLst/>
              <a:ahLst/>
              <a:cxnLst>
                <a:cxn ang="0">
                  <a:pos x="142" y="18"/>
                </a:cxn>
                <a:cxn ang="0">
                  <a:pos x="186" y="44"/>
                </a:cxn>
                <a:cxn ang="0">
                  <a:pos x="202" y="74"/>
                </a:cxn>
                <a:cxn ang="0">
                  <a:pos x="206" y="101"/>
                </a:cxn>
                <a:cxn ang="0">
                  <a:pos x="202" y="142"/>
                </a:cxn>
                <a:cxn ang="0">
                  <a:pos x="110" y="456"/>
                </a:cxn>
                <a:cxn ang="0">
                  <a:pos x="84" y="486"/>
                </a:cxn>
                <a:cxn ang="0">
                  <a:pos x="52" y="509"/>
                </a:cxn>
                <a:cxn ang="0">
                  <a:pos x="0" y="524"/>
                </a:cxn>
                <a:cxn ang="0">
                  <a:pos x="0" y="546"/>
                </a:cxn>
                <a:cxn ang="0">
                  <a:pos x="81" y="512"/>
                </a:cxn>
                <a:cxn ang="0">
                  <a:pos x="110" y="486"/>
                </a:cxn>
                <a:cxn ang="0">
                  <a:pos x="136" y="445"/>
                </a:cxn>
                <a:cxn ang="0">
                  <a:pos x="223" y="142"/>
                </a:cxn>
                <a:cxn ang="0">
                  <a:pos x="229" y="101"/>
                </a:cxn>
                <a:cxn ang="0">
                  <a:pos x="220" y="68"/>
                </a:cxn>
                <a:cxn ang="0">
                  <a:pos x="202" y="41"/>
                </a:cxn>
                <a:cxn ang="0">
                  <a:pos x="182" y="22"/>
                </a:cxn>
                <a:cxn ang="0">
                  <a:pos x="142" y="0"/>
                </a:cxn>
                <a:cxn ang="0">
                  <a:pos x="142" y="18"/>
                </a:cxn>
              </a:cxnLst>
              <a:rect l="0" t="0" r="r" b="b"/>
              <a:pathLst>
                <a:path w="230" h="547">
                  <a:moveTo>
                    <a:pt x="142" y="18"/>
                  </a:moveTo>
                  <a:lnTo>
                    <a:pt x="186" y="44"/>
                  </a:lnTo>
                  <a:lnTo>
                    <a:pt x="202" y="74"/>
                  </a:lnTo>
                  <a:lnTo>
                    <a:pt x="206" y="101"/>
                  </a:lnTo>
                  <a:lnTo>
                    <a:pt x="202" y="142"/>
                  </a:lnTo>
                  <a:lnTo>
                    <a:pt x="110" y="456"/>
                  </a:lnTo>
                  <a:lnTo>
                    <a:pt x="84" y="486"/>
                  </a:lnTo>
                  <a:lnTo>
                    <a:pt x="52" y="509"/>
                  </a:lnTo>
                  <a:lnTo>
                    <a:pt x="0" y="524"/>
                  </a:lnTo>
                  <a:lnTo>
                    <a:pt x="0" y="546"/>
                  </a:lnTo>
                  <a:lnTo>
                    <a:pt x="81" y="512"/>
                  </a:lnTo>
                  <a:lnTo>
                    <a:pt x="110" y="486"/>
                  </a:lnTo>
                  <a:lnTo>
                    <a:pt x="136" y="445"/>
                  </a:lnTo>
                  <a:lnTo>
                    <a:pt x="223" y="142"/>
                  </a:lnTo>
                  <a:lnTo>
                    <a:pt x="229" y="101"/>
                  </a:lnTo>
                  <a:lnTo>
                    <a:pt x="220" y="68"/>
                  </a:lnTo>
                  <a:lnTo>
                    <a:pt x="202" y="41"/>
                  </a:lnTo>
                  <a:lnTo>
                    <a:pt x="182" y="22"/>
                  </a:lnTo>
                  <a:lnTo>
                    <a:pt x="142" y="0"/>
                  </a:lnTo>
                  <a:lnTo>
                    <a:pt x="142" y="18"/>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5" name="Freeform 67"/>
            <p:cNvSpPr>
              <a:spLocks/>
            </p:cNvSpPr>
            <p:nvPr/>
          </p:nvSpPr>
          <p:spPr bwMode="auto">
            <a:xfrm>
              <a:off x="4423" y="2509"/>
              <a:ext cx="300" cy="68"/>
            </a:xfrm>
            <a:custGeom>
              <a:avLst/>
              <a:gdLst/>
              <a:ahLst/>
              <a:cxnLst>
                <a:cxn ang="0">
                  <a:pos x="0" y="4"/>
                </a:cxn>
                <a:cxn ang="0">
                  <a:pos x="29" y="34"/>
                </a:cxn>
                <a:cxn ang="0">
                  <a:pos x="72" y="56"/>
                </a:cxn>
                <a:cxn ang="0">
                  <a:pos x="127" y="67"/>
                </a:cxn>
                <a:cxn ang="0">
                  <a:pos x="191" y="67"/>
                </a:cxn>
                <a:cxn ang="0">
                  <a:pos x="241" y="60"/>
                </a:cxn>
                <a:cxn ang="0">
                  <a:pos x="271" y="45"/>
                </a:cxn>
                <a:cxn ang="0">
                  <a:pos x="299" y="18"/>
                </a:cxn>
                <a:cxn ang="0">
                  <a:pos x="281" y="4"/>
                </a:cxn>
                <a:cxn ang="0">
                  <a:pos x="253" y="34"/>
                </a:cxn>
                <a:cxn ang="0">
                  <a:pos x="212" y="41"/>
                </a:cxn>
                <a:cxn ang="0">
                  <a:pos x="171" y="41"/>
                </a:cxn>
                <a:cxn ang="0">
                  <a:pos x="127" y="38"/>
                </a:cxn>
                <a:cxn ang="0">
                  <a:pos x="96" y="26"/>
                </a:cxn>
                <a:cxn ang="0">
                  <a:pos x="58" y="0"/>
                </a:cxn>
                <a:cxn ang="0">
                  <a:pos x="0" y="4"/>
                </a:cxn>
              </a:cxnLst>
              <a:rect l="0" t="0" r="r" b="b"/>
              <a:pathLst>
                <a:path w="300" h="68">
                  <a:moveTo>
                    <a:pt x="0" y="4"/>
                  </a:moveTo>
                  <a:lnTo>
                    <a:pt x="29" y="34"/>
                  </a:lnTo>
                  <a:lnTo>
                    <a:pt x="72" y="56"/>
                  </a:lnTo>
                  <a:lnTo>
                    <a:pt x="127" y="67"/>
                  </a:lnTo>
                  <a:lnTo>
                    <a:pt x="191" y="67"/>
                  </a:lnTo>
                  <a:lnTo>
                    <a:pt x="241" y="60"/>
                  </a:lnTo>
                  <a:lnTo>
                    <a:pt x="271" y="45"/>
                  </a:lnTo>
                  <a:lnTo>
                    <a:pt x="299" y="18"/>
                  </a:lnTo>
                  <a:lnTo>
                    <a:pt x="281" y="4"/>
                  </a:lnTo>
                  <a:lnTo>
                    <a:pt x="253" y="34"/>
                  </a:lnTo>
                  <a:lnTo>
                    <a:pt x="212" y="41"/>
                  </a:lnTo>
                  <a:lnTo>
                    <a:pt x="171" y="41"/>
                  </a:lnTo>
                  <a:lnTo>
                    <a:pt x="127" y="38"/>
                  </a:lnTo>
                  <a:lnTo>
                    <a:pt x="96" y="26"/>
                  </a:lnTo>
                  <a:lnTo>
                    <a:pt x="58" y="0"/>
                  </a:lnTo>
                  <a:lnTo>
                    <a:pt x="0" y="4"/>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6" name="Freeform 68"/>
            <p:cNvSpPr>
              <a:spLocks/>
            </p:cNvSpPr>
            <p:nvPr/>
          </p:nvSpPr>
          <p:spPr bwMode="auto">
            <a:xfrm>
              <a:off x="4904" y="2438"/>
              <a:ext cx="199" cy="144"/>
            </a:xfrm>
            <a:custGeom>
              <a:avLst/>
              <a:gdLst/>
              <a:ahLst/>
              <a:cxnLst>
                <a:cxn ang="0">
                  <a:pos x="0" y="20"/>
                </a:cxn>
                <a:cxn ang="0">
                  <a:pos x="182" y="143"/>
                </a:cxn>
                <a:cxn ang="0">
                  <a:pos x="198" y="122"/>
                </a:cxn>
                <a:cxn ang="0">
                  <a:pos x="8" y="0"/>
                </a:cxn>
                <a:cxn ang="0">
                  <a:pos x="0" y="20"/>
                </a:cxn>
              </a:cxnLst>
              <a:rect l="0" t="0" r="r" b="b"/>
              <a:pathLst>
                <a:path w="199" h="144">
                  <a:moveTo>
                    <a:pt x="0" y="20"/>
                  </a:moveTo>
                  <a:lnTo>
                    <a:pt x="182" y="143"/>
                  </a:lnTo>
                  <a:lnTo>
                    <a:pt x="198" y="122"/>
                  </a:lnTo>
                  <a:lnTo>
                    <a:pt x="8" y="0"/>
                  </a:lnTo>
                  <a:lnTo>
                    <a:pt x="0" y="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7" name="Freeform 69"/>
            <p:cNvSpPr>
              <a:spLocks/>
            </p:cNvSpPr>
            <p:nvPr/>
          </p:nvSpPr>
          <p:spPr bwMode="auto">
            <a:xfrm>
              <a:off x="4070" y="2454"/>
              <a:ext cx="1033" cy="696"/>
            </a:xfrm>
            <a:custGeom>
              <a:avLst/>
              <a:gdLst/>
              <a:ahLst/>
              <a:cxnLst>
                <a:cxn ang="0">
                  <a:pos x="0" y="11"/>
                </a:cxn>
                <a:cxn ang="0">
                  <a:pos x="674" y="386"/>
                </a:cxn>
                <a:cxn ang="0">
                  <a:pos x="642" y="462"/>
                </a:cxn>
                <a:cxn ang="0">
                  <a:pos x="624" y="542"/>
                </a:cxn>
                <a:cxn ang="0">
                  <a:pos x="613" y="622"/>
                </a:cxn>
                <a:cxn ang="0">
                  <a:pos x="610" y="695"/>
                </a:cxn>
                <a:cxn ang="0">
                  <a:pos x="624" y="688"/>
                </a:cxn>
                <a:cxn ang="0">
                  <a:pos x="626" y="616"/>
                </a:cxn>
                <a:cxn ang="0">
                  <a:pos x="639" y="550"/>
                </a:cxn>
                <a:cxn ang="0">
                  <a:pos x="658" y="475"/>
                </a:cxn>
                <a:cxn ang="0">
                  <a:pos x="677" y="424"/>
                </a:cxn>
                <a:cxn ang="0">
                  <a:pos x="699" y="389"/>
                </a:cxn>
                <a:cxn ang="0">
                  <a:pos x="816" y="303"/>
                </a:cxn>
                <a:cxn ang="0">
                  <a:pos x="996" y="171"/>
                </a:cxn>
                <a:cxn ang="0">
                  <a:pos x="946" y="393"/>
                </a:cxn>
                <a:cxn ang="0">
                  <a:pos x="960" y="389"/>
                </a:cxn>
                <a:cxn ang="0">
                  <a:pos x="1032" y="118"/>
                </a:cxn>
                <a:cxn ang="0">
                  <a:pos x="761" y="324"/>
                </a:cxn>
                <a:cxn ang="0">
                  <a:pos x="693" y="372"/>
                </a:cxn>
                <a:cxn ang="0">
                  <a:pos x="13" y="0"/>
                </a:cxn>
                <a:cxn ang="0">
                  <a:pos x="0" y="11"/>
                </a:cxn>
              </a:cxnLst>
              <a:rect l="0" t="0" r="r" b="b"/>
              <a:pathLst>
                <a:path w="1033" h="696">
                  <a:moveTo>
                    <a:pt x="0" y="11"/>
                  </a:moveTo>
                  <a:lnTo>
                    <a:pt x="674" y="386"/>
                  </a:lnTo>
                  <a:lnTo>
                    <a:pt x="642" y="462"/>
                  </a:lnTo>
                  <a:lnTo>
                    <a:pt x="624" y="542"/>
                  </a:lnTo>
                  <a:lnTo>
                    <a:pt x="613" y="622"/>
                  </a:lnTo>
                  <a:lnTo>
                    <a:pt x="610" y="695"/>
                  </a:lnTo>
                  <a:lnTo>
                    <a:pt x="624" y="688"/>
                  </a:lnTo>
                  <a:lnTo>
                    <a:pt x="626" y="616"/>
                  </a:lnTo>
                  <a:lnTo>
                    <a:pt x="639" y="550"/>
                  </a:lnTo>
                  <a:lnTo>
                    <a:pt x="658" y="475"/>
                  </a:lnTo>
                  <a:lnTo>
                    <a:pt x="677" y="424"/>
                  </a:lnTo>
                  <a:lnTo>
                    <a:pt x="699" y="389"/>
                  </a:lnTo>
                  <a:lnTo>
                    <a:pt x="816" y="303"/>
                  </a:lnTo>
                  <a:lnTo>
                    <a:pt x="996" y="171"/>
                  </a:lnTo>
                  <a:lnTo>
                    <a:pt x="946" y="393"/>
                  </a:lnTo>
                  <a:lnTo>
                    <a:pt x="960" y="389"/>
                  </a:lnTo>
                  <a:lnTo>
                    <a:pt x="1032" y="118"/>
                  </a:lnTo>
                  <a:lnTo>
                    <a:pt x="761" y="324"/>
                  </a:lnTo>
                  <a:lnTo>
                    <a:pt x="693" y="372"/>
                  </a:lnTo>
                  <a:lnTo>
                    <a:pt x="13" y="0"/>
                  </a:lnTo>
                  <a:lnTo>
                    <a:pt x="0" y="1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8" name="Freeform 70"/>
            <p:cNvSpPr>
              <a:spLocks/>
            </p:cNvSpPr>
            <p:nvPr/>
          </p:nvSpPr>
          <p:spPr bwMode="auto">
            <a:xfrm>
              <a:off x="4053" y="2458"/>
              <a:ext cx="34" cy="264"/>
            </a:xfrm>
            <a:custGeom>
              <a:avLst/>
              <a:gdLst/>
              <a:ahLst/>
              <a:cxnLst>
                <a:cxn ang="0">
                  <a:pos x="27" y="13"/>
                </a:cxn>
                <a:cxn ang="0">
                  <a:pos x="19" y="76"/>
                </a:cxn>
                <a:cxn ang="0">
                  <a:pos x="22" y="191"/>
                </a:cxn>
                <a:cxn ang="0">
                  <a:pos x="33" y="263"/>
                </a:cxn>
                <a:cxn ang="0">
                  <a:pos x="17" y="257"/>
                </a:cxn>
                <a:cxn ang="0">
                  <a:pos x="6" y="198"/>
                </a:cxn>
                <a:cxn ang="0">
                  <a:pos x="0" y="125"/>
                </a:cxn>
                <a:cxn ang="0">
                  <a:pos x="0" y="55"/>
                </a:cxn>
                <a:cxn ang="0">
                  <a:pos x="0" y="13"/>
                </a:cxn>
                <a:cxn ang="0">
                  <a:pos x="22" y="0"/>
                </a:cxn>
                <a:cxn ang="0">
                  <a:pos x="27" y="13"/>
                </a:cxn>
              </a:cxnLst>
              <a:rect l="0" t="0" r="r" b="b"/>
              <a:pathLst>
                <a:path w="34" h="264">
                  <a:moveTo>
                    <a:pt x="27" y="13"/>
                  </a:moveTo>
                  <a:lnTo>
                    <a:pt x="19" y="76"/>
                  </a:lnTo>
                  <a:lnTo>
                    <a:pt x="22" y="191"/>
                  </a:lnTo>
                  <a:lnTo>
                    <a:pt x="33" y="263"/>
                  </a:lnTo>
                  <a:lnTo>
                    <a:pt x="17" y="257"/>
                  </a:lnTo>
                  <a:lnTo>
                    <a:pt x="6" y="198"/>
                  </a:lnTo>
                  <a:lnTo>
                    <a:pt x="0" y="125"/>
                  </a:lnTo>
                  <a:lnTo>
                    <a:pt x="0" y="55"/>
                  </a:lnTo>
                  <a:lnTo>
                    <a:pt x="0" y="13"/>
                  </a:lnTo>
                  <a:lnTo>
                    <a:pt x="22" y="0"/>
                  </a:lnTo>
                  <a:lnTo>
                    <a:pt x="27" y="13"/>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39" name="Freeform 71"/>
            <p:cNvSpPr>
              <a:spLocks/>
            </p:cNvSpPr>
            <p:nvPr/>
          </p:nvSpPr>
          <p:spPr bwMode="auto">
            <a:xfrm>
              <a:off x="4548" y="2764"/>
              <a:ext cx="136" cy="119"/>
            </a:xfrm>
            <a:custGeom>
              <a:avLst/>
              <a:gdLst/>
              <a:ahLst/>
              <a:cxnLst>
                <a:cxn ang="0">
                  <a:pos x="5" y="0"/>
                </a:cxn>
                <a:cxn ang="0">
                  <a:pos x="56" y="34"/>
                </a:cxn>
                <a:cxn ang="0">
                  <a:pos x="94" y="56"/>
                </a:cxn>
                <a:cxn ang="0">
                  <a:pos x="135" y="79"/>
                </a:cxn>
                <a:cxn ang="0">
                  <a:pos x="129" y="94"/>
                </a:cxn>
                <a:cxn ang="0">
                  <a:pos x="127" y="118"/>
                </a:cxn>
                <a:cxn ang="0">
                  <a:pos x="118" y="114"/>
                </a:cxn>
                <a:cxn ang="0">
                  <a:pos x="118" y="97"/>
                </a:cxn>
                <a:cxn ang="0">
                  <a:pos x="122" y="83"/>
                </a:cxn>
                <a:cxn ang="0">
                  <a:pos x="65" y="52"/>
                </a:cxn>
                <a:cxn ang="0">
                  <a:pos x="24" y="23"/>
                </a:cxn>
                <a:cxn ang="0">
                  <a:pos x="0" y="6"/>
                </a:cxn>
                <a:cxn ang="0">
                  <a:pos x="5" y="0"/>
                </a:cxn>
              </a:cxnLst>
              <a:rect l="0" t="0" r="r" b="b"/>
              <a:pathLst>
                <a:path w="136" h="119">
                  <a:moveTo>
                    <a:pt x="5" y="0"/>
                  </a:moveTo>
                  <a:lnTo>
                    <a:pt x="56" y="34"/>
                  </a:lnTo>
                  <a:lnTo>
                    <a:pt x="94" y="56"/>
                  </a:lnTo>
                  <a:lnTo>
                    <a:pt x="135" y="79"/>
                  </a:lnTo>
                  <a:lnTo>
                    <a:pt x="129" y="94"/>
                  </a:lnTo>
                  <a:lnTo>
                    <a:pt x="127" y="118"/>
                  </a:lnTo>
                  <a:lnTo>
                    <a:pt x="118" y="114"/>
                  </a:lnTo>
                  <a:lnTo>
                    <a:pt x="118" y="97"/>
                  </a:lnTo>
                  <a:lnTo>
                    <a:pt x="122" y="83"/>
                  </a:lnTo>
                  <a:lnTo>
                    <a:pt x="65" y="52"/>
                  </a:lnTo>
                  <a:lnTo>
                    <a:pt x="24" y="23"/>
                  </a:lnTo>
                  <a:lnTo>
                    <a:pt x="0" y="6"/>
                  </a:lnTo>
                  <a:lnTo>
                    <a:pt x="5"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0" name="Freeform 72"/>
            <p:cNvSpPr>
              <a:spLocks/>
            </p:cNvSpPr>
            <p:nvPr/>
          </p:nvSpPr>
          <p:spPr bwMode="auto">
            <a:xfrm>
              <a:off x="4548" y="2787"/>
              <a:ext cx="85" cy="72"/>
            </a:xfrm>
            <a:custGeom>
              <a:avLst/>
              <a:gdLst/>
              <a:ahLst/>
              <a:cxnLst>
                <a:cxn ang="0">
                  <a:pos x="80" y="71"/>
                </a:cxn>
                <a:cxn ang="0">
                  <a:pos x="2" y="18"/>
                </a:cxn>
                <a:cxn ang="0">
                  <a:pos x="0" y="0"/>
                </a:cxn>
                <a:cxn ang="0">
                  <a:pos x="8" y="18"/>
                </a:cxn>
                <a:cxn ang="0">
                  <a:pos x="84" y="66"/>
                </a:cxn>
                <a:cxn ang="0">
                  <a:pos x="80" y="71"/>
                </a:cxn>
              </a:cxnLst>
              <a:rect l="0" t="0" r="r" b="b"/>
              <a:pathLst>
                <a:path w="85" h="72">
                  <a:moveTo>
                    <a:pt x="80" y="71"/>
                  </a:moveTo>
                  <a:lnTo>
                    <a:pt x="2" y="18"/>
                  </a:lnTo>
                  <a:lnTo>
                    <a:pt x="0" y="0"/>
                  </a:lnTo>
                  <a:lnTo>
                    <a:pt x="8" y="18"/>
                  </a:lnTo>
                  <a:lnTo>
                    <a:pt x="84" y="66"/>
                  </a:lnTo>
                  <a:lnTo>
                    <a:pt x="80"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1" name="Freeform 73"/>
            <p:cNvSpPr>
              <a:spLocks/>
            </p:cNvSpPr>
            <p:nvPr/>
          </p:nvSpPr>
          <p:spPr bwMode="auto">
            <a:xfrm>
              <a:off x="4120" y="2520"/>
              <a:ext cx="222" cy="297"/>
            </a:xfrm>
            <a:custGeom>
              <a:avLst/>
              <a:gdLst/>
              <a:ahLst/>
              <a:cxnLst>
                <a:cxn ang="0">
                  <a:pos x="221" y="125"/>
                </a:cxn>
                <a:cxn ang="0">
                  <a:pos x="167" y="94"/>
                </a:cxn>
                <a:cxn ang="0">
                  <a:pos x="94" y="52"/>
                </a:cxn>
                <a:cxn ang="0">
                  <a:pos x="46" y="25"/>
                </a:cxn>
                <a:cxn ang="0">
                  <a:pos x="6" y="0"/>
                </a:cxn>
                <a:cxn ang="0">
                  <a:pos x="0" y="31"/>
                </a:cxn>
                <a:cxn ang="0">
                  <a:pos x="3" y="87"/>
                </a:cxn>
                <a:cxn ang="0">
                  <a:pos x="16" y="174"/>
                </a:cxn>
                <a:cxn ang="0">
                  <a:pos x="221" y="296"/>
                </a:cxn>
                <a:cxn ang="0">
                  <a:pos x="213" y="267"/>
                </a:cxn>
                <a:cxn ang="0">
                  <a:pos x="40" y="163"/>
                </a:cxn>
                <a:cxn ang="0">
                  <a:pos x="33" y="136"/>
                </a:cxn>
                <a:cxn ang="0">
                  <a:pos x="28" y="91"/>
                </a:cxn>
                <a:cxn ang="0">
                  <a:pos x="21" y="45"/>
                </a:cxn>
                <a:cxn ang="0">
                  <a:pos x="25" y="35"/>
                </a:cxn>
                <a:cxn ang="0">
                  <a:pos x="216" y="139"/>
                </a:cxn>
                <a:cxn ang="0">
                  <a:pos x="221" y="125"/>
                </a:cxn>
              </a:cxnLst>
              <a:rect l="0" t="0" r="r" b="b"/>
              <a:pathLst>
                <a:path w="222" h="297">
                  <a:moveTo>
                    <a:pt x="221" y="125"/>
                  </a:moveTo>
                  <a:lnTo>
                    <a:pt x="167" y="94"/>
                  </a:lnTo>
                  <a:lnTo>
                    <a:pt x="94" y="52"/>
                  </a:lnTo>
                  <a:lnTo>
                    <a:pt x="46" y="25"/>
                  </a:lnTo>
                  <a:lnTo>
                    <a:pt x="6" y="0"/>
                  </a:lnTo>
                  <a:lnTo>
                    <a:pt x="0" y="31"/>
                  </a:lnTo>
                  <a:lnTo>
                    <a:pt x="3" y="87"/>
                  </a:lnTo>
                  <a:lnTo>
                    <a:pt x="16" y="174"/>
                  </a:lnTo>
                  <a:lnTo>
                    <a:pt x="221" y="296"/>
                  </a:lnTo>
                  <a:lnTo>
                    <a:pt x="213" y="267"/>
                  </a:lnTo>
                  <a:lnTo>
                    <a:pt x="40" y="163"/>
                  </a:lnTo>
                  <a:lnTo>
                    <a:pt x="33" y="136"/>
                  </a:lnTo>
                  <a:lnTo>
                    <a:pt x="28" y="91"/>
                  </a:lnTo>
                  <a:lnTo>
                    <a:pt x="21" y="45"/>
                  </a:lnTo>
                  <a:lnTo>
                    <a:pt x="25" y="35"/>
                  </a:lnTo>
                  <a:lnTo>
                    <a:pt x="216" y="139"/>
                  </a:lnTo>
                  <a:lnTo>
                    <a:pt x="221" y="12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2" name="Freeform 74"/>
            <p:cNvSpPr>
              <a:spLocks/>
            </p:cNvSpPr>
            <p:nvPr/>
          </p:nvSpPr>
          <p:spPr bwMode="auto">
            <a:xfrm>
              <a:off x="4141" y="2590"/>
              <a:ext cx="193" cy="147"/>
            </a:xfrm>
            <a:custGeom>
              <a:avLst/>
              <a:gdLst/>
              <a:ahLst/>
              <a:cxnLst>
                <a:cxn ang="0">
                  <a:pos x="192" y="110"/>
                </a:cxn>
                <a:cxn ang="0">
                  <a:pos x="190" y="125"/>
                </a:cxn>
                <a:cxn ang="0">
                  <a:pos x="190" y="146"/>
                </a:cxn>
                <a:cxn ang="0">
                  <a:pos x="4" y="41"/>
                </a:cxn>
                <a:cxn ang="0">
                  <a:pos x="0" y="0"/>
                </a:cxn>
                <a:cxn ang="0">
                  <a:pos x="182" y="103"/>
                </a:cxn>
                <a:cxn ang="0">
                  <a:pos x="192" y="110"/>
                </a:cxn>
              </a:cxnLst>
              <a:rect l="0" t="0" r="r" b="b"/>
              <a:pathLst>
                <a:path w="193" h="147">
                  <a:moveTo>
                    <a:pt x="192" y="110"/>
                  </a:moveTo>
                  <a:lnTo>
                    <a:pt x="190" y="125"/>
                  </a:lnTo>
                  <a:lnTo>
                    <a:pt x="190" y="146"/>
                  </a:lnTo>
                  <a:lnTo>
                    <a:pt x="4" y="41"/>
                  </a:lnTo>
                  <a:lnTo>
                    <a:pt x="0" y="0"/>
                  </a:lnTo>
                  <a:lnTo>
                    <a:pt x="182" y="103"/>
                  </a:lnTo>
                  <a:lnTo>
                    <a:pt x="192" y="11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3" name="Freeform 75"/>
            <p:cNvSpPr>
              <a:spLocks/>
            </p:cNvSpPr>
            <p:nvPr/>
          </p:nvSpPr>
          <p:spPr bwMode="auto">
            <a:xfrm>
              <a:off x="3839" y="2688"/>
              <a:ext cx="1183" cy="660"/>
            </a:xfrm>
            <a:custGeom>
              <a:avLst/>
              <a:gdLst/>
              <a:ahLst/>
              <a:cxnLst>
                <a:cxn ang="0">
                  <a:pos x="1177" y="170"/>
                </a:cxn>
                <a:cxn ang="0">
                  <a:pos x="1074" y="260"/>
                </a:cxn>
                <a:cxn ang="0">
                  <a:pos x="983" y="350"/>
                </a:cxn>
                <a:cxn ang="0">
                  <a:pos x="883" y="451"/>
                </a:cxn>
                <a:cxn ang="0">
                  <a:pos x="845" y="486"/>
                </a:cxn>
                <a:cxn ang="0">
                  <a:pos x="789" y="448"/>
                </a:cxn>
                <a:cxn ang="0">
                  <a:pos x="666" y="548"/>
                </a:cxn>
                <a:cxn ang="0">
                  <a:pos x="505" y="659"/>
                </a:cxn>
                <a:cxn ang="0">
                  <a:pos x="0" y="277"/>
                </a:cxn>
                <a:cxn ang="0">
                  <a:pos x="53" y="180"/>
                </a:cxn>
                <a:cxn ang="0">
                  <a:pos x="166" y="44"/>
                </a:cxn>
                <a:cxn ang="0">
                  <a:pos x="176" y="44"/>
                </a:cxn>
                <a:cxn ang="0">
                  <a:pos x="79" y="170"/>
                </a:cxn>
                <a:cxn ang="0">
                  <a:pos x="29" y="253"/>
                </a:cxn>
                <a:cxn ang="0">
                  <a:pos x="21" y="277"/>
                </a:cxn>
                <a:cxn ang="0">
                  <a:pos x="134" y="367"/>
                </a:cxn>
                <a:cxn ang="0">
                  <a:pos x="335" y="517"/>
                </a:cxn>
                <a:cxn ang="0">
                  <a:pos x="505" y="639"/>
                </a:cxn>
                <a:cxn ang="0">
                  <a:pos x="606" y="573"/>
                </a:cxn>
                <a:cxn ang="0">
                  <a:pos x="690" y="510"/>
                </a:cxn>
                <a:cxn ang="0">
                  <a:pos x="778" y="440"/>
                </a:cxn>
                <a:cxn ang="0">
                  <a:pos x="760" y="364"/>
                </a:cxn>
                <a:cxn ang="0">
                  <a:pos x="585" y="241"/>
                </a:cxn>
                <a:cxn ang="0">
                  <a:pos x="405" y="124"/>
                </a:cxn>
                <a:cxn ang="0">
                  <a:pos x="281" y="62"/>
                </a:cxn>
                <a:cxn ang="0">
                  <a:pos x="182" y="10"/>
                </a:cxn>
                <a:cxn ang="0">
                  <a:pos x="195" y="0"/>
                </a:cxn>
                <a:cxn ang="0">
                  <a:pos x="386" y="97"/>
                </a:cxn>
                <a:cxn ang="0">
                  <a:pos x="520" y="177"/>
                </a:cxn>
                <a:cxn ang="0">
                  <a:pos x="658" y="274"/>
                </a:cxn>
                <a:cxn ang="0">
                  <a:pos x="776" y="358"/>
                </a:cxn>
                <a:cxn ang="0">
                  <a:pos x="794" y="434"/>
                </a:cxn>
                <a:cxn ang="0">
                  <a:pos x="844" y="457"/>
                </a:cxn>
                <a:cxn ang="0">
                  <a:pos x="962" y="346"/>
                </a:cxn>
                <a:cxn ang="0">
                  <a:pos x="1045" y="266"/>
                </a:cxn>
                <a:cxn ang="0">
                  <a:pos x="1123" y="197"/>
                </a:cxn>
                <a:cxn ang="0">
                  <a:pos x="1182" y="152"/>
                </a:cxn>
                <a:cxn ang="0">
                  <a:pos x="1177" y="170"/>
                </a:cxn>
              </a:cxnLst>
              <a:rect l="0" t="0" r="r" b="b"/>
              <a:pathLst>
                <a:path w="1183" h="660">
                  <a:moveTo>
                    <a:pt x="1177" y="170"/>
                  </a:moveTo>
                  <a:lnTo>
                    <a:pt x="1074" y="260"/>
                  </a:lnTo>
                  <a:lnTo>
                    <a:pt x="983" y="350"/>
                  </a:lnTo>
                  <a:lnTo>
                    <a:pt x="883" y="451"/>
                  </a:lnTo>
                  <a:lnTo>
                    <a:pt x="845" y="486"/>
                  </a:lnTo>
                  <a:lnTo>
                    <a:pt x="789" y="448"/>
                  </a:lnTo>
                  <a:lnTo>
                    <a:pt x="666" y="548"/>
                  </a:lnTo>
                  <a:lnTo>
                    <a:pt x="505" y="659"/>
                  </a:lnTo>
                  <a:lnTo>
                    <a:pt x="0" y="277"/>
                  </a:lnTo>
                  <a:lnTo>
                    <a:pt x="53" y="180"/>
                  </a:lnTo>
                  <a:lnTo>
                    <a:pt x="166" y="44"/>
                  </a:lnTo>
                  <a:lnTo>
                    <a:pt x="176" y="44"/>
                  </a:lnTo>
                  <a:lnTo>
                    <a:pt x="79" y="170"/>
                  </a:lnTo>
                  <a:lnTo>
                    <a:pt x="29" y="253"/>
                  </a:lnTo>
                  <a:lnTo>
                    <a:pt x="21" y="277"/>
                  </a:lnTo>
                  <a:lnTo>
                    <a:pt x="134" y="367"/>
                  </a:lnTo>
                  <a:lnTo>
                    <a:pt x="335" y="517"/>
                  </a:lnTo>
                  <a:lnTo>
                    <a:pt x="505" y="639"/>
                  </a:lnTo>
                  <a:lnTo>
                    <a:pt x="606" y="573"/>
                  </a:lnTo>
                  <a:lnTo>
                    <a:pt x="690" y="510"/>
                  </a:lnTo>
                  <a:lnTo>
                    <a:pt x="778" y="440"/>
                  </a:lnTo>
                  <a:lnTo>
                    <a:pt x="760" y="364"/>
                  </a:lnTo>
                  <a:lnTo>
                    <a:pt x="585" y="241"/>
                  </a:lnTo>
                  <a:lnTo>
                    <a:pt x="405" y="124"/>
                  </a:lnTo>
                  <a:lnTo>
                    <a:pt x="281" y="62"/>
                  </a:lnTo>
                  <a:lnTo>
                    <a:pt x="182" y="10"/>
                  </a:lnTo>
                  <a:lnTo>
                    <a:pt x="195" y="0"/>
                  </a:lnTo>
                  <a:lnTo>
                    <a:pt x="386" y="97"/>
                  </a:lnTo>
                  <a:lnTo>
                    <a:pt x="520" y="177"/>
                  </a:lnTo>
                  <a:lnTo>
                    <a:pt x="658" y="274"/>
                  </a:lnTo>
                  <a:lnTo>
                    <a:pt x="776" y="358"/>
                  </a:lnTo>
                  <a:lnTo>
                    <a:pt x="794" y="434"/>
                  </a:lnTo>
                  <a:lnTo>
                    <a:pt x="844" y="457"/>
                  </a:lnTo>
                  <a:lnTo>
                    <a:pt x="962" y="346"/>
                  </a:lnTo>
                  <a:lnTo>
                    <a:pt x="1045" y="266"/>
                  </a:lnTo>
                  <a:lnTo>
                    <a:pt x="1123" y="197"/>
                  </a:lnTo>
                  <a:lnTo>
                    <a:pt x="1182" y="152"/>
                  </a:lnTo>
                  <a:lnTo>
                    <a:pt x="1177" y="17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844" name="Freeform 76"/>
            <p:cNvSpPr>
              <a:spLocks/>
            </p:cNvSpPr>
            <p:nvPr/>
          </p:nvSpPr>
          <p:spPr bwMode="auto">
            <a:xfrm>
              <a:off x="3887" y="2951"/>
              <a:ext cx="694" cy="383"/>
            </a:xfrm>
            <a:custGeom>
              <a:avLst/>
              <a:gdLst/>
              <a:ahLst/>
              <a:cxnLst>
                <a:cxn ang="0">
                  <a:pos x="693" y="136"/>
                </a:cxn>
                <a:cxn ang="0">
                  <a:pos x="613" y="205"/>
                </a:cxn>
                <a:cxn ang="0">
                  <a:pos x="538" y="272"/>
                </a:cxn>
                <a:cxn ang="0">
                  <a:pos x="479" y="333"/>
                </a:cxn>
                <a:cxn ang="0">
                  <a:pos x="464" y="382"/>
                </a:cxn>
                <a:cxn ang="0">
                  <a:pos x="451" y="376"/>
                </a:cxn>
                <a:cxn ang="0">
                  <a:pos x="460" y="330"/>
                </a:cxn>
                <a:cxn ang="0">
                  <a:pos x="0" y="3"/>
                </a:cxn>
                <a:cxn ang="0">
                  <a:pos x="5" y="0"/>
                </a:cxn>
                <a:cxn ang="0">
                  <a:pos x="470" y="317"/>
                </a:cxn>
                <a:cxn ang="0">
                  <a:pos x="532" y="257"/>
                </a:cxn>
                <a:cxn ang="0">
                  <a:pos x="615" y="185"/>
                </a:cxn>
                <a:cxn ang="0">
                  <a:pos x="689" y="132"/>
                </a:cxn>
                <a:cxn ang="0">
                  <a:pos x="693" y="136"/>
                </a:cxn>
              </a:cxnLst>
              <a:rect l="0" t="0" r="r" b="b"/>
              <a:pathLst>
                <a:path w="694" h="383">
                  <a:moveTo>
                    <a:pt x="693" y="136"/>
                  </a:moveTo>
                  <a:lnTo>
                    <a:pt x="613" y="205"/>
                  </a:lnTo>
                  <a:lnTo>
                    <a:pt x="538" y="272"/>
                  </a:lnTo>
                  <a:lnTo>
                    <a:pt x="479" y="333"/>
                  </a:lnTo>
                  <a:lnTo>
                    <a:pt x="464" y="382"/>
                  </a:lnTo>
                  <a:lnTo>
                    <a:pt x="451" y="376"/>
                  </a:lnTo>
                  <a:lnTo>
                    <a:pt x="460" y="330"/>
                  </a:lnTo>
                  <a:lnTo>
                    <a:pt x="0" y="3"/>
                  </a:lnTo>
                  <a:lnTo>
                    <a:pt x="5" y="0"/>
                  </a:lnTo>
                  <a:lnTo>
                    <a:pt x="470" y="317"/>
                  </a:lnTo>
                  <a:lnTo>
                    <a:pt x="532" y="257"/>
                  </a:lnTo>
                  <a:lnTo>
                    <a:pt x="615" y="185"/>
                  </a:lnTo>
                  <a:lnTo>
                    <a:pt x="689" y="132"/>
                  </a:lnTo>
                  <a:lnTo>
                    <a:pt x="693" y="1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32846" name="Text Box 78"/>
          <p:cNvSpPr txBox="1">
            <a:spLocks noChangeArrowheads="1"/>
          </p:cNvSpPr>
          <p:nvPr/>
        </p:nvSpPr>
        <p:spPr bwMode="auto">
          <a:xfrm>
            <a:off x="304800" y="5410200"/>
            <a:ext cx="2743200" cy="457200"/>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Bring up Notes!!!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t>Always make sure the precondition is valid . . .</a:t>
            </a:r>
          </a:p>
        </p:txBody>
      </p:sp>
      <p:sp>
        <p:nvSpPr>
          <p:cNvPr id="34819" name="Rectangle 3"/>
          <p:cNvSpPr>
            <a:spLocks noGrp="1" noChangeArrowheads="1"/>
          </p:cNvSpPr>
          <p:nvPr>
            <p:ph type="body" sz="half" idx="1"/>
          </p:nvPr>
        </p:nvSpPr>
        <p:spPr>
          <a:noFill/>
          <a:ln/>
        </p:spPr>
        <p:txBody>
          <a:bodyPr/>
          <a:lstStyle/>
          <a:p>
            <a:r>
              <a:rPr lang="en-US" sz="2800"/>
              <a:t>The programmer who calls the function is responsible for </a:t>
            </a:r>
            <a:r>
              <a:rPr lang="en-US" sz="2800" b="1">
                <a:solidFill>
                  <a:schemeClr val="accent2"/>
                </a:solidFill>
              </a:rPr>
              <a:t>ensuring that the precondition is valid </a:t>
            </a:r>
            <a:r>
              <a:rPr lang="en-US" sz="2800"/>
              <a:t>when the function is called.</a:t>
            </a:r>
          </a:p>
        </p:txBody>
      </p:sp>
      <p:pic>
        <p:nvPicPr>
          <p:cNvPr id="34820" name="Picture 4"/>
          <p:cNvPicPr>
            <a:picLocks noChangeArrowheads="1"/>
          </p:cNvPicPr>
          <p:nvPr/>
        </p:nvPicPr>
        <p:blipFill>
          <a:blip r:embed="rId3" cstate="print"/>
          <a:srcRect r="25105"/>
          <a:stretch>
            <a:fillRect/>
          </a:stretch>
        </p:blipFill>
        <p:spPr bwMode="auto">
          <a:xfrm>
            <a:off x="6019800" y="4403725"/>
            <a:ext cx="3101975" cy="2371725"/>
          </a:xfrm>
          <a:prstGeom prst="rect">
            <a:avLst/>
          </a:prstGeom>
          <a:noFill/>
          <a:ln w="12700">
            <a:noFill/>
            <a:miter lim="800000"/>
            <a:headEnd/>
            <a:tailEnd/>
          </a:ln>
          <a:effectLst/>
        </p:spPr>
      </p:pic>
      <p:grpSp>
        <p:nvGrpSpPr>
          <p:cNvPr id="34823" name="Group 7"/>
          <p:cNvGrpSpPr>
            <a:grpSpLocks/>
          </p:cNvGrpSpPr>
          <p:nvPr/>
        </p:nvGrpSpPr>
        <p:grpSpPr bwMode="auto">
          <a:xfrm>
            <a:off x="3352800" y="4724400"/>
            <a:ext cx="3100388" cy="1706563"/>
            <a:chOff x="2167" y="2929"/>
            <a:chExt cx="1953" cy="1075"/>
          </a:xfrm>
        </p:grpSpPr>
        <p:sp>
          <p:nvSpPr>
            <p:cNvPr id="34821" name="AutoShape 5"/>
            <p:cNvSpPr>
              <a:spLocks noChangeArrowheads="1"/>
            </p:cNvSpPr>
            <p:nvPr/>
          </p:nvSpPr>
          <p:spPr bwMode="auto">
            <a:xfrm rot="16200000" flipH="1">
              <a:off x="2620" y="2476"/>
              <a:ext cx="1048" cy="1953"/>
            </a:xfrm>
            <a:prstGeom prst="wedgeRoundRectCallout">
              <a:avLst>
                <a:gd name="adj1" fmla="val -41671"/>
                <a:gd name="adj2" fmla="val 66667"/>
                <a:gd name="adj3" fmla="val 16667"/>
              </a:avLst>
            </a:prstGeom>
            <a:solidFill>
              <a:srgbClr val="FFFFFF"/>
            </a:solidFill>
            <a:ln w="12700">
              <a:solidFill>
                <a:schemeClr val="bg2"/>
              </a:solidFill>
              <a:miter lim="800000"/>
              <a:headEnd/>
              <a:tailEnd/>
            </a:ln>
            <a:effectLst/>
          </p:spPr>
          <p:txBody>
            <a:bodyPr wrap="none" anchor="ctr"/>
            <a:lstStyle/>
            <a:p>
              <a:endParaRPr lang="en-US"/>
            </a:p>
          </p:txBody>
        </p:sp>
        <p:sp>
          <p:nvSpPr>
            <p:cNvPr id="34822" name="Rectangle 6"/>
            <p:cNvSpPr>
              <a:spLocks noChangeArrowheads="1"/>
            </p:cNvSpPr>
            <p:nvPr/>
          </p:nvSpPr>
          <p:spPr bwMode="auto">
            <a:xfrm>
              <a:off x="2256" y="3024"/>
              <a:ext cx="1684" cy="980"/>
            </a:xfrm>
            <a:prstGeom prst="rect">
              <a:avLst/>
            </a:prstGeom>
            <a:noFill/>
            <a:ln w="12700">
              <a:noFill/>
              <a:miter lim="800000"/>
              <a:headEnd/>
              <a:tailEnd/>
            </a:ln>
            <a:effectLst/>
          </p:spPr>
          <p:txBody>
            <a:bodyPr wrap="none" lIns="90488" tIns="44450" rIns="90488" bIns="44450">
              <a:spAutoFit/>
            </a:bodyPr>
            <a:lstStyle/>
            <a:p>
              <a:pPr algn="ctr"/>
              <a:r>
                <a:rPr lang="en-US" sz="1600" b="1" i="1" dirty="0">
                  <a:solidFill>
                    <a:schemeClr val="bg2"/>
                  </a:solidFill>
                  <a:effectLst/>
                </a:rPr>
                <a:t>AT THIS POINT, MY</a:t>
              </a:r>
            </a:p>
            <a:p>
              <a:pPr algn="ctr"/>
              <a:r>
                <a:rPr lang="en-US" sz="1600" b="1" i="1" dirty="0">
                  <a:solidFill>
                    <a:schemeClr val="bg2"/>
                  </a:solidFill>
                  <a:effectLst/>
                </a:rPr>
                <a:t>PROGRAM  CALLS YOUR</a:t>
              </a:r>
            </a:p>
            <a:p>
              <a:pPr algn="ctr"/>
              <a:r>
                <a:rPr lang="en-US" sz="1600" b="1" i="1" dirty="0">
                  <a:solidFill>
                    <a:schemeClr val="bg2"/>
                  </a:solidFill>
                  <a:effectLst/>
                </a:rPr>
                <a:t>FUNCTION, AND I MAKE</a:t>
              </a:r>
            </a:p>
            <a:p>
              <a:pPr algn="ctr"/>
              <a:r>
                <a:rPr lang="en-US" sz="1600" b="1" i="1" dirty="0">
                  <a:solidFill>
                    <a:schemeClr val="bg2"/>
                  </a:solidFill>
                  <a:effectLst/>
                </a:rPr>
                <a:t>SURE THAT THE</a:t>
              </a:r>
            </a:p>
            <a:p>
              <a:pPr algn="ctr"/>
              <a:r>
                <a:rPr lang="en-US" sz="1600" b="1" i="1" dirty="0">
                  <a:solidFill>
                    <a:schemeClr val="bg2"/>
                  </a:solidFill>
                  <a:effectLst/>
                </a:rPr>
                <a:t>PRECONDITION IS</a:t>
              </a:r>
            </a:p>
            <a:p>
              <a:pPr algn="ctr"/>
              <a:r>
                <a:rPr lang="en-US" sz="1600" b="1" i="1" dirty="0">
                  <a:solidFill>
                    <a:schemeClr val="bg2"/>
                  </a:solidFill>
                  <a:effectLst/>
                </a:rPr>
                <a:t>VALID.</a:t>
              </a: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t>. . . so the postcondition becomes true at the function’s end. </a:t>
            </a:r>
          </a:p>
        </p:txBody>
      </p:sp>
      <p:sp>
        <p:nvSpPr>
          <p:cNvPr id="36867" name="Rectangle 3"/>
          <p:cNvSpPr>
            <a:spLocks noGrp="1" noChangeArrowheads="1"/>
          </p:cNvSpPr>
          <p:nvPr>
            <p:ph type="body" sz="half" idx="1"/>
          </p:nvPr>
        </p:nvSpPr>
        <p:spPr>
          <a:xfrm>
            <a:off x="685800" y="1676400"/>
            <a:ext cx="4495800" cy="4724400"/>
          </a:xfrm>
          <a:noFill/>
          <a:ln/>
        </p:spPr>
        <p:txBody>
          <a:bodyPr/>
          <a:lstStyle/>
          <a:p>
            <a:r>
              <a:rPr lang="en-US" sz="2800"/>
              <a:t>The programmer who writes the function counts on the precondition being valid, and </a:t>
            </a:r>
            <a:r>
              <a:rPr lang="en-US" sz="2800" b="1">
                <a:solidFill>
                  <a:schemeClr val="accent2"/>
                </a:solidFill>
              </a:rPr>
              <a:t>ensures that the postcondition becomes true </a:t>
            </a:r>
            <a:r>
              <a:rPr lang="en-US" sz="2800"/>
              <a:t>at the function’s end.</a:t>
            </a:r>
          </a:p>
        </p:txBody>
      </p:sp>
      <p:grpSp>
        <p:nvGrpSpPr>
          <p:cNvPr id="36870" name="Group 6"/>
          <p:cNvGrpSpPr>
            <a:grpSpLocks/>
          </p:cNvGrpSpPr>
          <p:nvPr/>
        </p:nvGrpSpPr>
        <p:grpSpPr bwMode="auto">
          <a:xfrm>
            <a:off x="5184775" y="1911350"/>
            <a:ext cx="2947988" cy="2349500"/>
            <a:chOff x="3266" y="1204"/>
            <a:chExt cx="1857" cy="1480"/>
          </a:xfrm>
        </p:grpSpPr>
        <p:sp>
          <p:nvSpPr>
            <p:cNvPr id="36868" name="AutoShape 4"/>
            <p:cNvSpPr>
              <a:spLocks noChangeArrowheads="1"/>
            </p:cNvSpPr>
            <p:nvPr/>
          </p:nvSpPr>
          <p:spPr bwMode="auto">
            <a:xfrm flipH="1">
              <a:off x="3266" y="1204"/>
              <a:ext cx="1857" cy="1233"/>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3275" y="1296"/>
              <a:ext cx="1839" cy="980"/>
            </a:xfrm>
            <a:prstGeom prst="rect">
              <a:avLst/>
            </a:prstGeom>
            <a:noFill/>
            <a:ln w="12700">
              <a:noFill/>
              <a:miter lim="800000"/>
              <a:headEnd/>
              <a:tailEnd/>
            </a:ln>
            <a:effectLst/>
          </p:spPr>
          <p:txBody>
            <a:bodyPr wrap="none" lIns="90488" tIns="44450" rIns="90488" bIns="44450">
              <a:spAutoFit/>
            </a:bodyPr>
            <a:lstStyle/>
            <a:p>
              <a:pPr algn="ctr"/>
              <a:r>
                <a:rPr lang="en-US" sz="1600" b="1" i="1">
                  <a:solidFill>
                    <a:schemeClr val="bg2"/>
                  </a:solidFill>
                  <a:effectLst/>
                </a:rPr>
                <a:t>THEN MY FUNCTION</a:t>
              </a:r>
            </a:p>
            <a:p>
              <a:pPr algn="ctr"/>
              <a:r>
                <a:rPr lang="en-US" sz="1600" b="1" i="1">
                  <a:solidFill>
                    <a:schemeClr val="bg2"/>
                  </a:solidFill>
                  <a:effectLst/>
                </a:rPr>
                <a:t>WILL EXECUTE, AND WHEN</a:t>
              </a:r>
            </a:p>
            <a:p>
              <a:pPr algn="ctr"/>
              <a:r>
                <a:rPr lang="en-US" sz="1600" b="1" i="1">
                  <a:solidFill>
                    <a:schemeClr val="bg2"/>
                  </a:solidFill>
                  <a:effectLst/>
                </a:rPr>
                <a:t>IT IS DONE, THE</a:t>
              </a:r>
            </a:p>
            <a:p>
              <a:pPr algn="ctr"/>
              <a:r>
                <a:rPr lang="en-US" sz="1600" b="1" i="1">
                  <a:solidFill>
                    <a:schemeClr val="bg2"/>
                  </a:solidFill>
                  <a:effectLst/>
                </a:rPr>
                <a:t>POSTCONDITION WILL BE</a:t>
              </a:r>
            </a:p>
            <a:p>
              <a:pPr algn="ctr"/>
              <a:r>
                <a:rPr lang="en-US" sz="1600" b="1" i="1">
                  <a:solidFill>
                    <a:schemeClr val="bg2"/>
                  </a:solidFill>
                  <a:effectLst/>
                </a:rPr>
                <a:t>TRUE.</a:t>
              </a:r>
            </a:p>
            <a:p>
              <a:pPr algn="ctr"/>
              <a:r>
                <a:rPr lang="en-US" sz="1600" b="1" i="1">
                  <a:solidFill>
                    <a:schemeClr val="bg2"/>
                  </a:solidFill>
                  <a:effectLst/>
                </a:rPr>
                <a:t>I GUARANTEE IT.</a:t>
              </a:r>
            </a:p>
          </p:txBody>
        </p:sp>
      </p:grpSp>
      <p:pic>
        <p:nvPicPr>
          <p:cNvPr id="36871" name="Picture 7"/>
          <p:cNvPicPr>
            <a:picLocks noChangeArrowheads="1"/>
          </p:cNvPicPr>
          <p:nvPr/>
        </p:nvPicPr>
        <p:blipFill>
          <a:blip r:embed="rId3" cstate="print"/>
          <a:srcRect r="25105"/>
          <a:stretch>
            <a:fillRect/>
          </a:stretch>
        </p:blipFill>
        <p:spPr bwMode="auto">
          <a:xfrm>
            <a:off x="6019800" y="4403725"/>
            <a:ext cx="3101975" cy="2371725"/>
          </a:xfrm>
          <a:prstGeom prst="rect">
            <a:avLst/>
          </a:prstGeom>
          <a:noFill/>
          <a:ln w="12700">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A Quiz</a:t>
            </a:r>
          </a:p>
        </p:txBody>
      </p:sp>
      <p:sp>
        <p:nvSpPr>
          <p:cNvPr id="38915" name="Rectangle 3"/>
          <p:cNvSpPr>
            <a:spLocks noGrp="1" noChangeArrowheads="1"/>
          </p:cNvSpPr>
          <p:nvPr>
            <p:ph type="body" sz="half" idx="2"/>
          </p:nvPr>
        </p:nvSpPr>
        <p:spPr>
          <a:xfrm>
            <a:off x="685800" y="1600200"/>
            <a:ext cx="3810000" cy="4114800"/>
          </a:xfrm>
          <a:noFill/>
          <a:ln/>
        </p:spPr>
        <p:txBody>
          <a:bodyPr/>
          <a:lstStyle/>
          <a:p>
            <a:pPr marL="0" indent="0">
              <a:buFont typeface="Monotype Sorts" charset="2"/>
              <a:buNone/>
            </a:pPr>
            <a:r>
              <a:rPr lang="en-US" dirty="0">
                <a:solidFill>
                  <a:srgbClr val="A2FFA3"/>
                </a:solidFill>
                <a:latin typeface="Monotype Corsiva" pitchFamily="66" charset="0"/>
              </a:rPr>
              <a:t>Suppose that you call a function, and you neglect to make sure that the precondition</a:t>
            </a:r>
            <a:r>
              <a:rPr lang="en-US" dirty="0">
                <a:solidFill>
                  <a:schemeClr val="accent2"/>
                </a:solidFill>
                <a:latin typeface="Monotype Corsiva" pitchFamily="66" charset="0"/>
              </a:rPr>
              <a:t>*</a:t>
            </a:r>
            <a:r>
              <a:rPr lang="en-US" dirty="0">
                <a:solidFill>
                  <a:srgbClr val="A2FFA3"/>
                </a:solidFill>
                <a:latin typeface="Monotype Corsiva" pitchFamily="66" charset="0"/>
              </a:rPr>
              <a:t> is valid.                                                      Who is responsible if this causes a persist outage of the </a:t>
            </a:r>
            <a:r>
              <a:rPr lang="en-US" dirty="0" err="1">
                <a:solidFill>
                  <a:srgbClr val="A2FFA3"/>
                </a:solidFill>
                <a:latin typeface="Monotype Corsiva" pitchFamily="66" charset="0"/>
              </a:rPr>
              <a:t>CUNYFirst</a:t>
            </a:r>
            <a:r>
              <a:rPr lang="en-US" dirty="0">
                <a:solidFill>
                  <a:srgbClr val="A2FFA3"/>
                </a:solidFill>
                <a:latin typeface="Monotype Corsiva" pitchFamily="66" charset="0"/>
              </a:rPr>
              <a:t> ?</a:t>
            </a:r>
          </a:p>
          <a:p>
            <a:pPr marL="0" indent="0">
              <a:buNone/>
            </a:pPr>
            <a:r>
              <a:rPr lang="en-US" sz="2000" dirty="0">
                <a:solidFill>
                  <a:srgbClr val="FF0000"/>
                </a:solidFill>
                <a:latin typeface="Monotype Corsiva" pitchFamily="66" charset="0"/>
              </a:rPr>
              <a:t>* </a:t>
            </a:r>
            <a:r>
              <a:rPr lang="en-US" sz="2000" dirty="0">
                <a:solidFill>
                  <a:srgbClr val="FF0000"/>
                </a:solidFill>
              </a:rPr>
              <a:t>Primary issue seems to be the number of users accessing the system at the same time creating an overload situation. - </a:t>
            </a:r>
            <a:r>
              <a:rPr lang="en-US" sz="2000" dirty="0">
                <a:solidFill>
                  <a:srgbClr val="FFFF00"/>
                </a:solidFill>
              </a:rPr>
              <a:t>Daniel Matos, CCNY Office of the Registrar</a:t>
            </a:r>
            <a:endParaRPr lang="en-US" sz="2000" dirty="0">
              <a:solidFill>
                <a:srgbClr val="FFFF00"/>
              </a:solidFill>
              <a:latin typeface="Monotype Corsiva" pitchFamily="66" charset="0"/>
            </a:endParaRPr>
          </a:p>
        </p:txBody>
      </p:sp>
      <p:sp>
        <p:nvSpPr>
          <p:cNvPr id="38916" name="Rectangle 4"/>
          <p:cNvSpPr>
            <a:spLocks noGrp="1" noChangeArrowheads="1"/>
          </p:cNvSpPr>
          <p:nvPr>
            <p:ph type="body" sz="half" idx="1"/>
          </p:nvPr>
        </p:nvSpPr>
        <p:spPr>
          <a:xfrm>
            <a:off x="4648200" y="1828800"/>
            <a:ext cx="3810000" cy="4114800"/>
          </a:xfrm>
          <a:noFill/>
          <a:ln/>
        </p:spPr>
        <p:txBody>
          <a:bodyPr/>
          <a:lstStyle/>
          <a:p>
            <a:pPr marL="344488" indent="-344488">
              <a:buClr>
                <a:schemeClr val="tx1"/>
              </a:buClr>
              <a:buSzPct val="100000"/>
              <a:buFont typeface="Monotype Sorts" charset="2"/>
              <a:buChar char="¬"/>
            </a:pPr>
            <a:r>
              <a:rPr lang="en-US" sz="2400" dirty="0"/>
              <a:t>You</a:t>
            </a:r>
          </a:p>
          <a:p>
            <a:pPr marL="344488" indent="-344488">
              <a:buClr>
                <a:schemeClr val="tx1"/>
              </a:buClr>
              <a:buSzPct val="100000"/>
              <a:buFont typeface="Monotype Sorts" charset="2"/>
              <a:buChar char="­"/>
            </a:pPr>
            <a:r>
              <a:rPr lang="en-US" sz="2400" dirty="0"/>
              <a:t>The programmer who wrote that </a:t>
            </a:r>
            <a:r>
              <a:rPr lang="en-US" sz="2400" dirty="0" err="1"/>
              <a:t>CUNYFirst</a:t>
            </a:r>
            <a:r>
              <a:rPr lang="en-US" sz="2400" dirty="0"/>
              <a:t> function</a:t>
            </a:r>
          </a:p>
          <a:p>
            <a:pPr marL="344488" indent="-344488">
              <a:buClr>
                <a:schemeClr val="tx1"/>
              </a:buClr>
              <a:buSzPct val="100000"/>
              <a:buFont typeface="Monotype Sorts" charset="2"/>
              <a:buChar char="®"/>
            </a:pPr>
            <a:r>
              <a:rPr lang="en-US" sz="2400" dirty="0"/>
              <a:t>CUNY Chancellor</a:t>
            </a:r>
          </a:p>
        </p:txBody>
      </p:sp>
      <p:sp>
        <p:nvSpPr>
          <p:cNvPr id="4" name="Rectangle 3"/>
          <p:cNvSpPr/>
          <p:nvPr/>
        </p:nvSpPr>
        <p:spPr>
          <a:xfrm>
            <a:off x="2590800" y="152400"/>
            <a:ext cx="6477000" cy="1015663"/>
          </a:xfrm>
          <a:prstGeom prst="rect">
            <a:avLst/>
          </a:prstGeom>
        </p:spPr>
        <p:txBody>
          <a:bodyPr wrap="square">
            <a:spAutoFit/>
          </a:bodyPr>
          <a:lstStyle/>
          <a:p>
            <a:r>
              <a:rPr lang="en-US" sz="2000" dirty="0"/>
              <a:t>The beginning of the fall semester at CUNY is in three days, and the website that controls everything at CUNY is wreaking havoc yet again. </a:t>
            </a:r>
            <a:r>
              <a:rPr lang="en-US" sz="2000" dirty="0">
                <a:solidFill>
                  <a:srgbClr val="FFFF00"/>
                </a:solidFill>
              </a:rPr>
              <a:t>–Juan </a:t>
            </a:r>
            <a:r>
              <a:rPr lang="en-US" sz="2000" dirty="0" err="1">
                <a:solidFill>
                  <a:srgbClr val="FFFF00"/>
                </a:solidFill>
              </a:rPr>
              <a:t>Monroy’s</a:t>
            </a:r>
            <a:r>
              <a:rPr lang="en-US" sz="2000" dirty="0">
                <a:solidFill>
                  <a:srgbClr val="FFFF00"/>
                </a:solidFill>
              </a:rPr>
              <a:t> Blog</a:t>
            </a:r>
          </a:p>
        </p:txBody>
      </p:sp>
      <p:pic>
        <p:nvPicPr>
          <p:cNvPr id="5" name="Picture 4" descr="Screen Shot 2014-08-30 at 11.45.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84" y="4191000"/>
            <a:ext cx="2831318" cy="2667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up)">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wipe(up)">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916">
                                            <p:txEl>
                                              <p:pRg st="0" end="0"/>
                                            </p:txEl>
                                          </p:spTgt>
                                        </p:tgtEl>
                                        <p:attrNameLst>
                                          <p:attrName>style.visibility</p:attrName>
                                        </p:attrNameLst>
                                      </p:cBhvr>
                                      <p:to>
                                        <p:strVal val="visible"/>
                                      </p:to>
                                    </p:set>
                                    <p:animEffect transition="in" filter="wipe(down)">
                                      <p:cBhvr>
                                        <p:cTn id="17" dur="500"/>
                                        <p:tgtEl>
                                          <p:spTgt spid="389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916">
                                            <p:txEl>
                                              <p:pRg st="1" end="1"/>
                                            </p:txEl>
                                          </p:spTgt>
                                        </p:tgtEl>
                                        <p:attrNameLst>
                                          <p:attrName>style.visibility</p:attrName>
                                        </p:attrNameLst>
                                      </p:cBhvr>
                                      <p:to>
                                        <p:strVal val="visible"/>
                                      </p:to>
                                    </p:set>
                                    <p:animEffect transition="in" filter="wipe(down)">
                                      <p:cBhvr>
                                        <p:cTn id="22" dur="500"/>
                                        <p:tgtEl>
                                          <p:spTgt spid="389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916">
                                            <p:txEl>
                                              <p:pRg st="2" end="2"/>
                                            </p:txEl>
                                          </p:spTgt>
                                        </p:tgtEl>
                                        <p:attrNameLst>
                                          <p:attrName>style.visibility</p:attrName>
                                        </p:attrNameLst>
                                      </p:cBhvr>
                                      <p:to>
                                        <p:strVal val="visible"/>
                                      </p:to>
                                    </p:set>
                                    <p:animEffect transition="in" filter="wipe(down)">
                                      <p:cBhvr>
                                        <p:cTn id="27" dur="500"/>
                                        <p:tgtEl>
                                          <p:spTgt spid="389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P spid="38916"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t>A Quiz</a:t>
            </a:r>
          </a:p>
        </p:txBody>
      </p:sp>
      <p:sp>
        <p:nvSpPr>
          <p:cNvPr id="38915" name="Rectangle 3"/>
          <p:cNvSpPr>
            <a:spLocks noGrp="1" noChangeArrowheads="1"/>
          </p:cNvSpPr>
          <p:nvPr>
            <p:ph type="body" sz="half" idx="2"/>
          </p:nvPr>
        </p:nvSpPr>
        <p:spPr>
          <a:xfrm>
            <a:off x="685800" y="1600200"/>
            <a:ext cx="3810000" cy="4114800"/>
          </a:xfrm>
          <a:noFill/>
          <a:ln/>
        </p:spPr>
        <p:txBody>
          <a:bodyPr/>
          <a:lstStyle/>
          <a:p>
            <a:pPr marL="0" indent="0">
              <a:buFont typeface="Monotype Sorts" charset="2"/>
              <a:buNone/>
            </a:pPr>
            <a:r>
              <a:rPr lang="en-US" dirty="0">
                <a:solidFill>
                  <a:srgbClr val="A2FFA3"/>
                </a:solidFill>
                <a:latin typeface="Monotype Corsiva" pitchFamily="66" charset="0"/>
              </a:rPr>
              <a:t>Suppose that you call a function, and you neglect to make sure that the precondition</a:t>
            </a:r>
            <a:r>
              <a:rPr lang="en-US" dirty="0">
                <a:solidFill>
                  <a:schemeClr val="accent2"/>
                </a:solidFill>
                <a:latin typeface="Monotype Corsiva" pitchFamily="66" charset="0"/>
              </a:rPr>
              <a:t>*</a:t>
            </a:r>
            <a:r>
              <a:rPr lang="en-US" dirty="0">
                <a:solidFill>
                  <a:srgbClr val="A2FFA3"/>
                </a:solidFill>
                <a:latin typeface="Monotype Corsiva" pitchFamily="66" charset="0"/>
              </a:rPr>
              <a:t> is valid.                                                      Who is responsible if this causes a persist outage of the </a:t>
            </a:r>
            <a:r>
              <a:rPr lang="en-US" dirty="0" err="1">
                <a:solidFill>
                  <a:srgbClr val="A2FFA3"/>
                </a:solidFill>
                <a:latin typeface="Monotype Corsiva" pitchFamily="66" charset="0"/>
              </a:rPr>
              <a:t>CUNYFirst</a:t>
            </a:r>
            <a:r>
              <a:rPr lang="en-US" dirty="0">
                <a:solidFill>
                  <a:srgbClr val="A2FFA3"/>
                </a:solidFill>
                <a:latin typeface="Monotype Corsiva" pitchFamily="66" charset="0"/>
              </a:rPr>
              <a:t> ?</a:t>
            </a:r>
          </a:p>
          <a:p>
            <a:pPr marL="0" indent="0">
              <a:buNone/>
            </a:pPr>
            <a:r>
              <a:rPr lang="en-US" sz="2000" dirty="0">
                <a:solidFill>
                  <a:srgbClr val="FF0000"/>
                </a:solidFill>
                <a:latin typeface="Monotype Corsiva" pitchFamily="66" charset="0"/>
              </a:rPr>
              <a:t>* </a:t>
            </a:r>
            <a:r>
              <a:rPr lang="en-US" sz="2000" dirty="0">
                <a:solidFill>
                  <a:srgbClr val="FF0000"/>
                </a:solidFill>
              </a:rPr>
              <a:t>Primary issue seems to be the number of users accessing the system at the same time creating an overload situation. - </a:t>
            </a:r>
            <a:r>
              <a:rPr lang="en-US" sz="2000" dirty="0">
                <a:solidFill>
                  <a:srgbClr val="FFFF00"/>
                </a:solidFill>
              </a:rPr>
              <a:t>Daniel Matos, CCNY Office of the Registrar</a:t>
            </a:r>
            <a:endParaRPr lang="en-US" sz="2000" dirty="0">
              <a:solidFill>
                <a:srgbClr val="FFFF00"/>
              </a:solidFill>
              <a:latin typeface="Monotype Corsiva" pitchFamily="66" charset="0"/>
            </a:endParaRPr>
          </a:p>
        </p:txBody>
      </p:sp>
      <p:sp>
        <p:nvSpPr>
          <p:cNvPr id="38916" name="Rectangle 4"/>
          <p:cNvSpPr>
            <a:spLocks noGrp="1" noChangeArrowheads="1"/>
          </p:cNvSpPr>
          <p:nvPr>
            <p:ph type="body" sz="half" idx="1"/>
          </p:nvPr>
        </p:nvSpPr>
        <p:spPr>
          <a:xfrm>
            <a:off x="4648200" y="1676400"/>
            <a:ext cx="3810000" cy="4114800"/>
          </a:xfrm>
          <a:noFill/>
          <a:ln/>
        </p:spPr>
        <p:txBody>
          <a:bodyPr/>
          <a:lstStyle/>
          <a:p>
            <a:pPr marL="344488" indent="-344488">
              <a:buClr>
                <a:srgbClr val="FC0128"/>
              </a:buClr>
              <a:buSzPct val="100000"/>
              <a:buFont typeface="Monotype Sorts" charset="2"/>
              <a:buChar char="¬"/>
            </a:pPr>
            <a:r>
              <a:rPr lang="en-US" dirty="0">
                <a:solidFill>
                  <a:srgbClr val="FC0128"/>
                </a:solidFill>
              </a:rPr>
              <a:t>You</a:t>
            </a:r>
          </a:p>
          <a:p>
            <a:pPr marL="344488" indent="-344488">
              <a:buNone/>
            </a:pPr>
            <a:r>
              <a:rPr lang="en-US" dirty="0"/>
              <a:t>   </a:t>
            </a:r>
            <a:r>
              <a:rPr lang="en-US" sz="2400" dirty="0"/>
              <a:t>The programmer who calls a function is responsible for ensuring that the precondition is valid.</a:t>
            </a:r>
          </a:p>
          <a:p>
            <a:pPr marL="344488" indent="-344488">
              <a:buClr>
                <a:schemeClr val="tx1"/>
              </a:buClr>
              <a:buSzPct val="100000"/>
              <a:buFont typeface="Monotype Sorts" charset="2"/>
              <a:buChar char="¬"/>
            </a:pPr>
            <a:endParaRPr lang="en-US" dirty="0"/>
          </a:p>
        </p:txBody>
      </p:sp>
      <p:sp>
        <p:nvSpPr>
          <p:cNvPr id="4" name="Rectangle 3"/>
          <p:cNvSpPr/>
          <p:nvPr/>
        </p:nvSpPr>
        <p:spPr>
          <a:xfrm>
            <a:off x="2590800" y="152400"/>
            <a:ext cx="6477000" cy="1015663"/>
          </a:xfrm>
          <a:prstGeom prst="rect">
            <a:avLst/>
          </a:prstGeom>
        </p:spPr>
        <p:txBody>
          <a:bodyPr wrap="square">
            <a:spAutoFit/>
          </a:bodyPr>
          <a:lstStyle/>
          <a:p>
            <a:r>
              <a:rPr lang="en-US" sz="2000" dirty="0"/>
              <a:t>The beginning of the fall semester at CUNY is in three days, and the website that controls everything at CUNY is wreaking havoc yet again. </a:t>
            </a:r>
            <a:r>
              <a:rPr lang="en-US" sz="2000" dirty="0">
                <a:solidFill>
                  <a:srgbClr val="FFFF00"/>
                </a:solidFill>
              </a:rPr>
              <a:t>–Juan </a:t>
            </a:r>
            <a:r>
              <a:rPr lang="en-US" sz="2000" dirty="0" err="1">
                <a:solidFill>
                  <a:srgbClr val="FFFF00"/>
                </a:solidFill>
              </a:rPr>
              <a:t>Monroy’s</a:t>
            </a:r>
            <a:r>
              <a:rPr lang="en-US" sz="2000" dirty="0">
                <a:solidFill>
                  <a:srgbClr val="FFFF00"/>
                </a:solidFill>
              </a:rPr>
              <a:t> Blog</a:t>
            </a:r>
          </a:p>
        </p:txBody>
      </p:sp>
      <p:pic>
        <p:nvPicPr>
          <p:cNvPr id="3" name="Picture 2" descr="Screen Shot 2014-08-30 at 11.4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4159221"/>
            <a:ext cx="2853200" cy="2674217"/>
          </a:xfrm>
          <a:prstGeom prst="rect">
            <a:avLst/>
          </a:prstGeom>
        </p:spPr>
      </p:pic>
    </p:spTree>
    <p:extLst>
      <p:ext uri="{BB962C8B-B14F-4D97-AF65-F5344CB8AC3E}">
        <p14:creationId xmlns:p14="http://schemas.microsoft.com/office/powerpoint/2010/main" val="111173438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Topics (WHAT)</a:t>
            </a:r>
          </a:p>
        </p:txBody>
      </p:sp>
      <p:sp>
        <p:nvSpPr>
          <p:cNvPr id="90115" name="Rectangle 3"/>
          <p:cNvSpPr>
            <a:spLocks noGrp="1" noChangeArrowheads="1"/>
          </p:cNvSpPr>
          <p:nvPr>
            <p:ph type="body" idx="1"/>
          </p:nvPr>
        </p:nvSpPr>
        <p:spPr>
          <a:xfrm>
            <a:off x="609600" y="1600200"/>
            <a:ext cx="8077200" cy="4724400"/>
          </a:xfrm>
        </p:spPr>
        <p:txBody>
          <a:bodyPr/>
          <a:lstStyle/>
          <a:p>
            <a:r>
              <a:rPr lang="en-US" sz="2800"/>
              <a:t> Data Structures </a:t>
            </a:r>
          </a:p>
          <a:p>
            <a:pPr lvl="1"/>
            <a:r>
              <a:rPr lang="en-US" sz="2400"/>
              <a:t>specification, design, implementation and use of</a:t>
            </a:r>
          </a:p>
          <a:p>
            <a:pPr lvl="2"/>
            <a:r>
              <a:rPr lang="en-US" sz="2000"/>
              <a:t> basic data types (arrays, lists, queues, stacks, trees…)</a:t>
            </a:r>
          </a:p>
          <a:p>
            <a:r>
              <a:rPr lang="en-US" sz="2800"/>
              <a:t> OOP and C++</a:t>
            </a:r>
          </a:p>
          <a:p>
            <a:pPr lvl="1"/>
            <a:r>
              <a:rPr lang="en-US" sz="2400"/>
              <a:t> C++ classes, container classes , Big Three</a:t>
            </a:r>
          </a:p>
          <a:p>
            <a:r>
              <a:rPr lang="en-US" sz="2800"/>
              <a:t> Standard Template Library (STL)</a:t>
            </a:r>
          </a:p>
          <a:p>
            <a:pPr lvl="1"/>
            <a:r>
              <a:rPr lang="en-US" sz="2400"/>
              <a:t> templates, iterators</a:t>
            </a:r>
          </a:p>
          <a:p>
            <a:pPr lvl="1"/>
            <a:r>
              <a:rPr lang="en-US" sz="2400"/>
              <a:t> ADTs in our DS course cut-down version of STL  </a:t>
            </a:r>
          </a:p>
          <a:p>
            <a:r>
              <a:rPr lang="en-US" sz="2800"/>
              <a:t> Recursion, Searching and Sorting Algorithms</a:t>
            </a:r>
          </a:p>
          <a:p>
            <a:pPr lvl="1"/>
            <a:r>
              <a:rPr lang="en-US" sz="2400"/>
              <a:t> important techniques in many applications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1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01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1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sz="4000"/>
              <a:t>On the other hand, careful programmers also follow these rules:</a:t>
            </a:r>
          </a:p>
        </p:txBody>
      </p:sp>
      <p:sp>
        <p:nvSpPr>
          <p:cNvPr id="43011" name="Rectangle 3"/>
          <p:cNvSpPr>
            <a:spLocks noGrp="1" noChangeArrowheads="1"/>
          </p:cNvSpPr>
          <p:nvPr>
            <p:ph type="body" idx="1"/>
          </p:nvPr>
        </p:nvSpPr>
        <p:spPr>
          <a:noFill/>
          <a:ln/>
        </p:spPr>
        <p:txBody>
          <a:bodyPr/>
          <a:lstStyle/>
          <a:p>
            <a:r>
              <a:rPr lang="en-US"/>
              <a:t>When you write a function, you should make every effort to detect when a precondition has been violated.</a:t>
            </a:r>
          </a:p>
          <a:p>
            <a:r>
              <a:rPr lang="en-US"/>
              <a:t>If you detect that a precondition has been violated, then print an error message and halt the program.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randombar(vertic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randombar(vertical)">
                                      <p:cBhvr>
                                        <p:cTn id="12" dur="500"/>
                                        <p:tgtEl>
                                          <p:spTgt spid="4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a:ln/>
        </p:spPr>
        <p:txBody>
          <a:bodyPr/>
          <a:lstStyle/>
          <a:p>
            <a:r>
              <a:rPr lang="en-US" sz="4000"/>
              <a:t>On the other hand, careful programmers also follow these rules:</a:t>
            </a:r>
          </a:p>
        </p:txBody>
      </p:sp>
      <p:sp>
        <p:nvSpPr>
          <p:cNvPr id="45060" name="Rectangle 4"/>
          <p:cNvSpPr>
            <a:spLocks noGrp="1" noChangeArrowheads="1"/>
          </p:cNvSpPr>
          <p:nvPr>
            <p:ph type="body" idx="1"/>
          </p:nvPr>
        </p:nvSpPr>
        <p:spPr>
          <a:noFill/>
          <a:ln/>
        </p:spPr>
        <p:txBody>
          <a:bodyPr/>
          <a:lstStyle/>
          <a:p>
            <a:r>
              <a:rPr lang="en-US"/>
              <a:t>When you write a function, you should make every effort to detect when a precondition has been violated.</a:t>
            </a:r>
          </a:p>
          <a:p>
            <a:r>
              <a:rPr lang="en-US"/>
              <a:t>If you detect that a precondition has been violated, then print an error message and halt the program...</a:t>
            </a:r>
          </a:p>
          <a:p>
            <a:r>
              <a:rPr lang="en-US"/>
              <a:t>...rather than causing</a:t>
            </a:r>
          </a:p>
          <a:p>
            <a:pPr>
              <a:buFont typeface="Monotype Sorts" charset="2"/>
              <a:buNone/>
            </a:pPr>
            <a:r>
              <a:rPr lang="en-US"/>
              <a:t>    a chaos.</a:t>
            </a:r>
          </a:p>
        </p:txBody>
      </p:sp>
      <p:pic>
        <p:nvPicPr>
          <p:cNvPr id="6" name="Picture 5" descr="Screen Shot 2014-08-30 at 11.45.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4419600"/>
            <a:ext cx="2514600" cy="2368663"/>
          </a:xfrm>
          <a:prstGeom prst="rect">
            <a:avLst/>
          </a:prstGeom>
        </p:spPr>
      </p:pic>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15950" y="2139950"/>
            <a:ext cx="7988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07" name="Rectangle 3"/>
          <p:cNvSpPr>
            <a:spLocks noGrp="1" noChangeArrowheads="1"/>
          </p:cNvSpPr>
          <p:nvPr>
            <p:ph type="title"/>
          </p:nvPr>
        </p:nvSpPr>
        <p:spPr>
          <a:noFill/>
          <a:ln/>
        </p:spPr>
        <p:txBody>
          <a:bodyPr/>
          <a:lstStyle/>
          <a:p>
            <a:r>
              <a:rPr lang="en-US"/>
              <a:t>Example</a:t>
            </a:r>
          </a:p>
        </p:txBody>
      </p:sp>
      <p:sp>
        <p:nvSpPr>
          <p:cNvPr id="47108" name="Rectangle 4"/>
          <p:cNvSpPr>
            <a:spLocks noChangeArrowheads="1"/>
          </p:cNvSpPr>
          <p:nvPr/>
        </p:nvSpPr>
        <p:spPr bwMode="auto">
          <a:xfrm>
            <a:off x="747713" y="2195513"/>
            <a:ext cx="5989637" cy="4106862"/>
          </a:xfrm>
          <a:prstGeom prst="rect">
            <a:avLst/>
          </a:prstGeom>
          <a:noFill/>
          <a:ln w="12700">
            <a:noFill/>
            <a:miter lim="800000"/>
            <a:headEnd/>
            <a:tailEnd/>
          </a:ln>
          <a:effectLst/>
        </p:spPr>
        <p:txBody>
          <a:bodyPr wrap="none" lIns="90488" tIns="44450" rIns="90488" bIns="44450">
            <a:spAutoFit/>
          </a:bodyPr>
          <a:lstStyle/>
          <a:p>
            <a:r>
              <a:rPr lang="en-US">
                <a:solidFill>
                  <a:schemeClr val="bg2"/>
                </a:solidFill>
                <a:effectLst/>
              </a:rPr>
              <a:t>void write_sqrt( double x)</a:t>
            </a:r>
          </a:p>
          <a:p>
            <a:r>
              <a:rPr lang="en-US">
                <a:solidFill>
                  <a:schemeClr val="bg2"/>
                </a:solidFill>
                <a:effectLst/>
              </a:rPr>
              <a:t>//   Precondition:  x  &gt;=  0.</a:t>
            </a:r>
          </a:p>
          <a:p>
            <a:r>
              <a:rPr lang="en-US">
                <a:solidFill>
                  <a:schemeClr val="bg2"/>
                </a:solidFill>
                <a:effectLst/>
              </a:rPr>
              <a:t>//   Postcondition:  The square root of x has</a:t>
            </a:r>
          </a:p>
          <a:p>
            <a:r>
              <a:rPr lang="en-US">
                <a:solidFill>
                  <a:schemeClr val="bg2"/>
                </a:solidFill>
                <a:effectLst/>
              </a:rPr>
              <a:t>//   been written to the standard output.</a:t>
            </a:r>
            <a:endParaRPr lang="en-US">
              <a:solidFill>
                <a:schemeClr val="accent2"/>
              </a:solidFill>
              <a:effectLst/>
            </a:endParaRPr>
          </a:p>
          <a:p>
            <a:r>
              <a:rPr lang="en-US">
                <a:solidFill>
                  <a:schemeClr val="bg2"/>
                </a:solidFill>
                <a:effectLst/>
              </a:rPr>
              <a:t>{</a:t>
            </a:r>
            <a:endParaRPr lang="en-US" b="1">
              <a:solidFill>
                <a:schemeClr val="accent2"/>
              </a:solidFill>
              <a:effectLst/>
            </a:endParaRPr>
          </a:p>
          <a:p>
            <a:r>
              <a:rPr lang="en-US" b="1">
                <a:solidFill>
                  <a:schemeClr val="accent2"/>
                </a:solidFill>
                <a:effectLst/>
              </a:rPr>
              <a:t>     assert(x &gt;= 0);</a:t>
            </a:r>
            <a:endParaRPr lang="en-US">
              <a:solidFill>
                <a:schemeClr val="bg2"/>
              </a:solidFill>
              <a:effectLst/>
            </a:endParaRPr>
          </a:p>
          <a:p>
            <a:r>
              <a:rPr lang="en-US" sz="7200">
                <a:solidFill>
                  <a:schemeClr val="bg2"/>
                </a:solidFill>
                <a:effectLst/>
              </a:rPr>
              <a:t> ...</a:t>
            </a:r>
          </a:p>
          <a:p>
            <a:endParaRPr lang="en-US">
              <a:solidFill>
                <a:schemeClr val="bg2"/>
              </a:solidFill>
              <a:effectLst/>
            </a:endParaRPr>
          </a:p>
          <a:p>
            <a:pPr eaLnBrk="1"/>
            <a:endParaRPr lang="en-US">
              <a:solidFill>
                <a:schemeClr val="bg2"/>
              </a:solidFill>
              <a:effectLst/>
            </a:endParaRPr>
          </a:p>
        </p:txBody>
      </p:sp>
      <p:sp>
        <p:nvSpPr>
          <p:cNvPr id="47109" name="AutoShape 5"/>
          <p:cNvSpPr>
            <a:spLocks noChangeArrowheads="1"/>
          </p:cNvSpPr>
          <p:nvPr/>
        </p:nvSpPr>
        <p:spPr bwMode="auto">
          <a:xfrm>
            <a:off x="3740150" y="4425950"/>
            <a:ext cx="4635500" cy="2349500"/>
          </a:xfrm>
          <a:prstGeom prst="roundRect">
            <a:avLst>
              <a:gd name="adj" fmla="val 12495"/>
            </a:avLst>
          </a:prstGeom>
          <a:solidFill>
            <a:schemeClr val="bg1"/>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47110" name="Rectangle 6"/>
          <p:cNvSpPr>
            <a:spLocks noGrp="1" noChangeArrowheads="1"/>
          </p:cNvSpPr>
          <p:nvPr>
            <p:ph type="body" sz="half" idx="1"/>
          </p:nvPr>
        </p:nvSpPr>
        <p:spPr>
          <a:xfrm>
            <a:off x="3657600" y="4648200"/>
            <a:ext cx="4800600" cy="1752600"/>
          </a:xfrm>
          <a:noFill/>
          <a:ln/>
        </p:spPr>
        <p:txBody>
          <a:bodyPr/>
          <a:lstStyle/>
          <a:p>
            <a:pPr>
              <a:lnSpc>
                <a:spcPct val="90000"/>
              </a:lnSpc>
            </a:pPr>
            <a:r>
              <a:rPr lang="en-US" sz="2800"/>
              <a:t>The assert function (described in Section 1.1) is useful for detecting violations of a precondition.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152400"/>
            <a:ext cx="8610600" cy="1143000"/>
          </a:xfrm>
          <a:noFill/>
          <a:ln/>
        </p:spPr>
        <p:txBody>
          <a:bodyPr/>
          <a:lstStyle/>
          <a:p>
            <a:r>
              <a:rPr lang="en-US"/>
              <a:t>Advantages </a:t>
            </a:r>
            <a:r>
              <a:rPr lang="en-US" sz="3200"/>
              <a:t>of Using Pre- and Post-conditions</a:t>
            </a:r>
          </a:p>
        </p:txBody>
      </p:sp>
      <p:sp>
        <p:nvSpPr>
          <p:cNvPr id="49155" name="Rectangle 3"/>
          <p:cNvSpPr>
            <a:spLocks noGrp="1" noChangeArrowheads="1"/>
          </p:cNvSpPr>
          <p:nvPr>
            <p:ph type="body" idx="1"/>
          </p:nvPr>
        </p:nvSpPr>
        <p:spPr>
          <a:noFill/>
          <a:ln/>
        </p:spPr>
        <p:txBody>
          <a:bodyPr/>
          <a:lstStyle/>
          <a:p>
            <a:pPr>
              <a:lnSpc>
                <a:spcPct val="90000"/>
              </a:lnSpc>
            </a:pPr>
            <a:r>
              <a:rPr lang="en-US"/>
              <a:t>Concisely describes the behavior of a function...</a:t>
            </a:r>
          </a:p>
          <a:p>
            <a:pPr>
              <a:lnSpc>
                <a:spcPct val="90000"/>
              </a:lnSpc>
            </a:pPr>
            <a:r>
              <a:rPr lang="en-US"/>
              <a:t>... without cluttering up your thinking with details of how the function works.</a:t>
            </a:r>
          </a:p>
          <a:p>
            <a:pPr>
              <a:lnSpc>
                <a:spcPct val="90000"/>
              </a:lnSpc>
            </a:pPr>
            <a:r>
              <a:rPr lang="en-US"/>
              <a:t>At a later point, you may reimplement the function in a new way ...</a:t>
            </a:r>
          </a:p>
          <a:p>
            <a:pPr>
              <a:lnSpc>
                <a:spcPct val="90000"/>
              </a:lnSpc>
            </a:pPr>
            <a:r>
              <a:rPr lang="en-US"/>
              <a:t>... but programs (which only depend on the precondition/postcondition) will still work with no changes.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randombar(vertical)">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randombar(vertical)">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randombar(vertical)">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randombar(vertical)">
                                      <p:cBhvr>
                                        <p:cTn id="22"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685800" y="2286000"/>
            <a:ext cx="7772400" cy="1143000"/>
          </a:xfrm>
        </p:spPr>
        <p:txBody>
          <a:bodyPr/>
          <a:lstStyle/>
          <a:p>
            <a:endParaRPr lang="en-US"/>
          </a:p>
        </p:txBody>
      </p:sp>
      <p:sp>
        <p:nvSpPr>
          <p:cNvPr id="99331" name="Rectangle 3"/>
          <p:cNvSpPr>
            <a:spLocks noGrp="1" noChangeArrowheads="1"/>
          </p:cNvSpPr>
          <p:nvPr>
            <p:ph type="subTitle" idx="1"/>
          </p:nvPr>
        </p:nvSpPr>
        <p:spPr/>
        <p:txBody>
          <a:bodyPr/>
          <a:lstStyle/>
          <a:p>
            <a:r>
              <a:rPr lang="en-US"/>
              <a:t>Break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sz="half" idx="1"/>
          </p:nvPr>
        </p:nvSpPr>
        <p:spPr>
          <a:xfrm>
            <a:off x="685800" y="1676400"/>
            <a:ext cx="4572000" cy="4724400"/>
          </a:xfrm>
          <a:noFill/>
          <a:ln/>
        </p:spPr>
        <p:txBody>
          <a:bodyPr/>
          <a:lstStyle/>
          <a:p>
            <a:pPr>
              <a:buFont typeface="Monotype Sorts" charset="2"/>
              <a:buNone/>
            </a:pPr>
            <a:r>
              <a:rPr lang="en-US" b="1" u="sng">
                <a:solidFill>
                  <a:schemeClr val="accent2"/>
                </a:solidFill>
              </a:rPr>
              <a:t>Precondition</a:t>
            </a:r>
          </a:p>
          <a:p>
            <a:r>
              <a:rPr lang="en-US"/>
              <a:t>The programmer who calls a function ensures that the precondition is valid.</a:t>
            </a:r>
          </a:p>
          <a:p>
            <a:r>
              <a:rPr lang="en-US">
                <a:solidFill>
                  <a:srgbClr val="00FF00"/>
                </a:solidFill>
              </a:rPr>
              <a:t>The programmer who writes a function can bank on the precondition being true when the function begins execution.</a:t>
            </a:r>
          </a:p>
        </p:txBody>
      </p:sp>
      <p:sp>
        <p:nvSpPr>
          <p:cNvPr id="51203" name="Rectangle 3"/>
          <p:cNvSpPr>
            <a:spLocks noGrp="1" noChangeArrowheads="1"/>
          </p:cNvSpPr>
          <p:nvPr>
            <p:ph type="body" sz="half" idx="2"/>
          </p:nvPr>
        </p:nvSpPr>
        <p:spPr>
          <a:xfrm>
            <a:off x="5486400" y="1676400"/>
            <a:ext cx="2971800" cy="4724400"/>
          </a:xfrm>
          <a:noFill/>
          <a:ln/>
        </p:spPr>
        <p:txBody>
          <a:bodyPr/>
          <a:lstStyle/>
          <a:p>
            <a:pPr>
              <a:buFont typeface="Monotype Sorts" charset="2"/>
              <a:buNone/>
            </a:pPr>
            <a:r>
              <a:rPr lang="en-US" b="1" u="sng">
                <a:solidFill>
                  <a:schemeClr val="accent2"/>
                </a:solidFill>
              </a:rPr>
              <a:t>Postcondition</a:t>
            </a:r>
          </a:p>
          <a:p>
            <a:r>
              <a:rPr lang="en-US"/>
              <a:t>The programmer who writes a function ensures that the postcondition is true when the function finishes executing.</a:t>
            </a:r>
          </a:p>
        </p:txBody>
      </p:sp>
      <p:pic>
        <p:nvPicPr>
          <p:cNvPr id="51204" name="Picture 4"/>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51205" name="Rectangle 5"/>
          <p:cNvSpPr>
            <a:spLocks noGrp="1" noChangeArrowheads="1"/>
          </p:cNvSpPr>
          <p:nvPr>
            <p:ph type="title"/>
          </p:nvPr>
        </p:nvSpPr>
        <p:spPr>
          <a:xfrm>
            <a:off x="914400" y="152400"/>
            <a:ext cx="7162800" cy="1143000"/>
          </a:xfrm>
          <a:noFill/>
          <a:ln/>
        </p:spPr>
        <p:txBody>
          <a:bodyPr/>
          <a:lstStyle/>
          <a:p>
            <a:r>
              <a:rPr lang="en-US"/>
              <a:t>Summary </a:t>
            </a:r>
            <a:r>
              <a:rPr lang="en-US" sz="3200"/>
              <a:t>of pre- and post-conditions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Phase of Software Development </a:t>
            </a:r>
          </a:p>
        </p:txBody>
      </p:sp>
      <p:sp>
        <p:nvSpPr>
          <p:cNvPr id="96259" name="Rectangle 3"/>
          <p:cNvSpPr>
            <a:spLocks noGrp="1" noChangeArrowheads="1"/>
          </p:cNvSpPr>
          <p:nvPr>
            <p:ph type="body" idx="1"/>
          </p:nvPr>
        </p:nvSpPr>
        <p:spPr>
          <a:xfrm>
            <a:off x="685800" y="1676400"/>
            <a:ext cx="8153400" cy="4724400"/>
          </a:xfrm>
        </p:spPr>
        <p:txBody>
          <a:bodyPr/>
          <a:lstStyle/>
          <a:p>
            <a:pPr>
              <a:lnSpc>
                <a:spcPct val="90000"/>
              </a:lnSpc>
            </a:pPr>
            <a:r>
              <a:rPr lang="en-US" sz="2800"/>
              <a:t>Basic Design Strategy – four steps (Reading: Ch.1 )</a:t>
            </a:r>
          </a:p>
          <a:p>
            <a:pPr lvl="1">
              <a:lnSpc>
                <a:spcPct val="90000"/>
              </a:lnSpc>
            </a:pPr>
            <a:r>
              <a:rPr lang="en-US" sz="2400"/>
              <a:t> Specify Input/Output (I/O) </a:t>
            </a:r>
          </a:p>
          <a:p>
            <a:pPr lvl="1">
              <a:lnSpc>
                <a:spcPct val="90000"/>
              </a:lnSpc>
            </a:pPr>
            <a:r>
              <a:rPr lang="en-US" sz="2400"/>
              <a:t> Design data structures and algorithms</a:t>
            </a:r>
          </a:p>
          <a:p>
            <a:pPr lvl="1">
              <a:lnSpc>
                <a:spcPct val="90000"/>
              </a:lnSpc>
            </a:pPr>
            <a:r>
              <a:rPr lang="en-US" sz="2400"/>
              <a:t> Implement in a language such as C++</a:t>
            </a:r>
          </a:p>
          <a:p>
            <a:pPr lvl="1">
              <a:lnSpc>
                <a:spcPct val="90000"/>
              </a:lnSpc>
            </a:pPr>
            <a:r>
              <a:rPr lang="en-US" sz="2400"/>
              <a:t>Test and debug the program  (Reading Ch 1.3)</a:t>
            </a:r>
          </a:p>
          <a:p>
            <a:pPr>
              <a:lnSpc>
                <a:spcPct val="90000"/>
              </a:lnSpc>
            </a:pPr>
            <a:r>
              <a:rPr lang="en-US" sz="2800"/>
              <a:t>Design Technique </a:t>
            </a:r>
          </a:p>
          <a:p>
            <a:pPr lvl="1">
              <a:lnSpc>
                <a:spcPct val="90000"/>
              </a:lnSpc>
            </a:pPr>
            <a:r>
              <a:rPr lang="en-US" sz="2400"/>
              <a:t> Decomposing the problem</a:t>
            </a:r>
          </a:p>
          <a:p>
            <a:pPr>
              <a:lnSpc>
                <a:spcPct val="90000"/>
              </a:lnSpc>
            </a:pPr>
            <a:r>
              <a:rPr lang="en-US" sz="2800"/>
              <a:t>Two Important Issues (along with design and Implement)</a:t>
            </a:r>
          </a:p>
          <a:p>
            <a:pPr lvl="1">
              <a:lnSpc>
                <a:spcPct val="90000"/>
              </a:lnSpc>
            </a:pPr>
            <a:r>
              <a:rPr lang="en-US" sz="2400" b="1"/>
              <a:t> Pre-Conditions and Post-Conditions</a:t>
            </a:r>
          </a:p>
          <a:p>
            <a:pPr lvl="1">
              <a:lnSpc>
                <a:spcPct val="90000"/>
              </a:lnSpc>
            </a:pPr>
            <a:r>
              <a:rPr lang="en-US" sz="2400" b="1"/>
              <a:t> </a:t>
            </a:r>
            <a:r>
              <a:rPr lang="en-US" sz="2400" b="1">
                <a:solidFill>
                  <a:srgbClr val="FC0128"/>
                </a:solidFill>
              </a:rPr>
              <a:t>Running Time Analysis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Running Time Analysis – Big O</a:t>
            </a:r>
          </a:p>
        </p:txBody>
      </p:sp>
      <p:sp>
        <p:nvSpPr>
          <p:cNvPr id="66563" name="Rectangle 3"/>
          <p:cNvSpPr>
            <a:spLocks noGrp="1" noChangeArrowheads="1"/>
          </p:cNvSpPr>
          <p:nvPr>
            <p:ph type="body" idx="1"/>
          </p:nvPr>
        </p:nvSpPr>
        <p:spPr/>
        <p:txBody>
          <a:bodyPr/>
          <a:lstStyle/>
          <a:p>
            <a:r>
              <a:rPr lang="en-US"/>
              <a:t>Time Analysis </a:t>
            </a:r>
          </a:p>
          <a:p>
            <a:pPr lvl="1"/>
            <a:r>
              <a:rPr lang="en-US"/>
              <a:t> Fast enough?</a:t>
            </a:r>
          </a:p>
          <a:p>
            <a:pPr lvl="1"/>
            <a:r>
              <a:rPr lang="en-US"/>
              <a:t> How much longer if input gets larger?</a:t>
            </a:r>
          </a:p>
          <a:p>
            <a:pPr lvl="1"/>
            <a:r>
              <a:rPr lang="en-US"/>
              <a:t> Which among several is the fastest?</a:t>
            </a:r>
          </a:p>
          <a:p>
            <a:endParaRPr lang="en-US"/>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67587" name="Rectangle 3"/>
          <p:cNvSpPr>
            <a:spLocks noGrp="1" noChangeArrowheads="1"/>
          </p:cNvSpPr>
          <p:nvPr>
            <p:ph type="body" idx="1"/>
          </p:nvPr>
        </p:nvSpPr>
        <p:spPr/>
        <p:txBody>
          <a:bodyPr/>
          <a:lstStyle/>
          <a:p>
            <a:r>
              <a:rPr lang="en-US"/>
              <a:t> How many steps ?</a:t>
            </a:r>
          </a:p>
          <a:p>
            <a:endParaRPr lang="en-US"/>
          </a:p>
          <a:p>
            <a:endParaRPr lang="en-US"/>
          </a:p>
          <a:p>
            <a:endParaRPr lang="en-US"/>
          </a:p>
          <a:p>
            <a:endParaRPr lang="en-US"/>
          </a:p>
          <a:p>
            <a:r>
              <a:rPr lang="en-US"/>
              <a:t> </a:t>
            </a:r>
          </a:p>
          <a:p>
            <a:r>
              <a:rPr lang="en-US"/>
              <a:t>Find it out yourself !</a:t>
            </a:r>
          </a:p>
          <a:p>
            <a:endParaRPr lang="en-US"/>
          </a:p>
          <a:p>
            <a:endParaRPr lang="en-US"/>
          </a:p>
        </p:txBody>
      </p:sp>
      <p:grpSp>
        <p:nvGrpSpPr>
          <p:cNvPr id="67590" name="Group 6"/>
          <p:cNvGrpSpPr>
            <a:grpSpLocks/>
          </p:cNvGrpSpPr>
          <p:nvPr/>
        </p:nvGrpSpPr>
        <p:grpSpPr bwMode="auto">
          <a:xfrm>
            <a:off x="6400800" y="1524000"/>
            <a:ext cx="2616200" cy="5105400"/>
            <a:chOff x="4032" y="960"/>
            <a:chExt cx="1648" cy="3216"/>
          </a:xfrm>
        </p:grpSpPr>
        <p:pic>
          <p:nvPicPr>
            <p:cNvPr id="67588" name="Picture 4"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67589" name="Text Box 5"/>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
        <p:nvSpPr>
          <p:cNvPr id="67591" name="Text Box 7"/>
          <p:cNvSpPr txBox="1">
            <a:spLocks noChangeArrowheads="1"/>
          </p:cNvSpPr>
          <p:nvPr/>
        </p:nvSpPr>
        <p:spPr bwMode="auto">
          <a:xfrm>
            <a:off x="685800" y="2438400"/>
            <a:ext cx="5029200" cy="2185988"/>
          </a:xfrm>
          <a:prstGeom prst="rect">
            <a:avLst/>
          </a:prstGeom>
          <a:solidFill>
            <a:srgbClr val="FFCC99"/>
          </a:solidFill>
          <a:ln w="9525">
            <a:noFill/>
            <a:miter lim="800000"/>
            <a:headEnd/>
            <a:tailEnd/>
          </a:ln>
          <a:effectLst/>
        </p:spPr>
        <p:txBody>
          <a:bodyPr>
            <a:spAutoFit/>
          </a:bodyPr>
          <a:lstStyle/>
          <a:p>
            <a:pPr>
              <a:spcBef>
                <a:spcPct val="30000"/>
              </a:spcBef>
            </a:pPr>
            <a:r>
              <a:rPr lang="en-US" sz="2800">
                <a:solidFill>
                  <a:srgbClr val="000000"/>
                </a:solidFill>
                <a:effectLst/>
                <a:latin typeface="Arial Narrow" pitchFamily="34" charset="0"/>
                <a:cs typeface="Times New Roman" pitchFamily="18" charset="0"/>
              </a:rPr>
              <a:t> 1789 (Birnbaum) </a:t>
            </a:r>
          </a:p>
          <a:p>
            <a:pPr>
              <a:spcBef>
                <a:spcPct val="30000"/>
              </a:spcBef>
            </a:pPr>
            <a:r>
              <a:rPr lang="en-US" sz="2800">
                <a:solidFill>
                  <a:srgbClr val="000000"/>
                </a:solidFill>
                <a:effectLst/>
                <a:latin typeface="Arial Narrow" pitchFamily="34" charset="0"/>
                <a:cs typeface="Times New Roman" pitchFamily="18" charset="0"/>
              </a:rPr>
              <a:t> 1671 (Joseph Harriss) </a:t>
            </a:r>
          </a:p>
          <a:p>
            <a:pPr>
              <a:spcBef>
                <a:spcPct val="30000"/>
              </a:spcBef>
            </a:pPr>
            <a:r>
              <a:rPr lang="en-US" sz="2800">
                <a:solidFill>
                  <a:srgbClr val="000000"/>
                </a:solidFill>
                <a:effectLst/>
                <a:latin typeface="Arial Narrow" pitchFamily="34" charset="0"/>
                <a:cs typeface="Times New Roman" pitchFamily="18" charset="0"/>
              </a:rPr>
              <a:t> 1652 (others)</a:t>
            </a:r>
          </a:p>
          <a:p>
            <a:pPr>
              <a:spcBef>
                <a:spcPct val="30000"/>
              </a:spcBef>
            </a:pPr>
            <a:r>
              <a:rPr lang="en-US" sz="2800">
                <a:solidFill>
                  <a:schemeClr val="bg2"/>
                </a:solidFill>
                <a:effectLst/>
                <a:latin typeface="Arial Narrow" pitchFamily="34" charset="0"/>
                <a:cs typeface="Times New Roman" pitchFamily="18" charset="0"/>
              </a:rPr>
              <a:t> </a:t>
            </a:r>
            <a:r>
              <a:rPr lang="en-US" sz="1200">
                <a:solidFill>
                  <a:srgbClr val="000000"/>
                </a:solidFill>
                <a:effectLst/>
                <a:latin typeface="Times New Roman" pitchFamily="18" charset="0"/>
                <a:cs typeface="Times New Roman" pitchFamily="18" charset="0"/>
              </a:rPr>
              <a:t> </a:t>
            </a:r>
            <a:r>
              <a:rPr lang="en-US" sz="2800">
                <a:solidFill>
                  <a:srgbClr val="000000"/>
                </a:solidFill>
                <a:effectLst/>
                <a:latin typeface="Arial Narrow" pitchFamily="34" charset="0"/>
                <a:cs typeface="Times New Roman" pitchFamily="18" charset="0"/>
                <a:hlinkClick r:id="rId4"/>
              </a:rPr>
              <a:t>1665 (Official Eiffel Tower Website)</a:t>
            </a:r>
            <a:r>
              <a:rPr lang="en-US" sz="2800">
                <a:solidFill>
                  <a:schemeClr val="bg2"/>
                </a:solidFill>
                <a:effectLst/>
                <a:latin typeface="Arial Narrow" pitchFamily="34" charset="0"/>
                <a:cs typeface="Times New Roman" pitchFamily="18"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69635" name="Rectangle 3"/>
          <p:cNvSpPr>
            <a:spLocks noGrp="1" noChangeArrowheads="1"/>
          </p:cNvSpPr>
          <p:nvPr>
            <p:ph type="body" idx="1"/>
          </p:nvPr>
        </p:nvSpPr>
        <p:spPr>
          <a:xfrm>
            <a:off x="685800" y="1676400"/>
            <a:ext cx="5715000" cy="4724400"/>
          </a:xfrm>
        </p:spPr>
        <p:txBody>
          <a:bodyPr/>
          <a:lstStyle/>
          <a:p>
            <a:r>
              <a:rPr lang="en-US"/>
              <a:t> Find it out yourself !</a:t>
            </a:r>
          </a:p>
          <a:p>
            <a:pPr lvl="1"/>
            <a:r>
              <a:rPr lang="en-US"/>
              <a:t>Method 1:  Walk down and keep a tally</a:t>
            </a:r>
          </a:p>
          <a:p>
            <a:pPr lvl="1"/>
            <a:endParaRPr lang="en-US"/>
          </a:p>
          <a:p>
            <a:pPr lvl="1"/>
            <a:r>
              <a:rPr lang="en-US"/>
              <a:t>Method 2 :  Walk down, but let Judy keep the tally</a:t>
            </a:r>
          </a:p>
          <a:p>
            <a:pPr lvl="1"/>
            <a:endParaRPr lang="en-US"/>
          </a:p>
          <a:p>
            <a:pPr lvl="1"/>
            <a:r>
              <a:rPr lang="en-US"/>
              <a:t>Method 3:  Jervis to the rescue</a:t>
            </a:r>
          </a:p>
          <a:p>
            <a:endParaRPr lang="en-US"/>
          </a:p>
          <a:p>
            <a:endParaRPr lang="en-US"/>
          </a:p>
        </p:txBody>
      </p:sp>
      <p:grpSp>
        <p:nvGrpSpPr>
          <p:cNvPr id="69636" name="Group 4"/>
          <p:cNvGrpSpPr>
            <a:grpSpLocks/>
          </p:cNvGrpSpPr>
          <p:nvPr/>
        </p:nvGrpSpPr>
        <p:grpSpPr bwMode="auto">
          <a:xfrm>
            <a:off x="6400800" y="1524000"/>
            <a:ext cx="2616200" cy="5105400"/>
            <a:chOff x="4032" y="960"/>
            <a:chExt cx="1648" cy="3216"/>
          </a:xfrm>
        </p:grpSpPr>
        <p:pic>
          <p:nvPicPr>
            <p:cNvPr id="69637"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69638" name="Text Box 6"/>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
        <p:nvSpPr>
          <p:cNvPr id="69640" name="Text Box 8"/>
          <p:cNvSpPr txBox="1">
            <a:spLocks noChangeArrowheads="1"/>
          </p:cNvSpPr>
          <p:nvPr/>
        </p:nvSpPr>
        <p:spPr bwMode="auto">
          <a:xfrm>
            <a:off x="6400800" y="1828800"/>
            <a:ext cx="1447800" cy="2830513"/>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II y a 2689 marches dan cet escalier _______</a:t>
            </a:r>
          </a:p>
          <a:p>
            <a:pPr>
              <a:spcBef>
                <a:spcPct val="50000"/>
              </a:spcBef>
            </a:pPr>
            <a:r>
              <a:rPr lang="en-US">
                <a:solidFill>
                  <a:srgbClr val="FC0128"/>
                </a:solidFill>
                <a:effectLst>
                  <a:outerShdw blurRad="38100" dist="38100" dir="2700000" algn="tl">
                    <a:srgbClr val="000000"/>
                  </a:outerShdw>
                </a:effectLst>
              </a:rPr>
              <a:t>vraiment!</a:t>
            </a:r>
          </a:p>
        </p:txBody>
      </p:sp>
      <p:sp>
        <p:nvSpPr>
          <p:cNvPr id="69642" name="Text Box 10"/>
          <p:cNvSpPr txBox="1">
            <a:spLocks noChangeArrowheads="1"/>
          </p:cNvSpPr>
          <p:nvPr/>
        </p:nvSpPr>
        <p:spPr bwMode="auto">
          <a:xfrm>
            <a:off x="6477000" y="1905000"/>
            <a:ext cx="1524000" cy="3013075"/>
          </a:xfrm>
          <a:prstGeom prst="rect">
            <a:avLst/>
          </a:prstGeom>
          <a:solidFill>
            <a:srgbClr val="FFFFFF"/>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C0C0C0"/>
                  </a:outerShdw>
                </a:effectLst>
              </a:rPr>
              <a:t>共有</a:t>
            </a:r>
          </a:p>
          <a:p>
            <a:pPr>
              <a:spcBef>
                <a:spcPct val="50000"/>
              </a:spcBef>
            </a:pPr>
            <a:r>
              <a:rPr lang="en-US">
                <a:solidFill>
                  <a:srgbClr val="FC0128"/>
                </a:solidFill>
                <a:effectLst>
                  <a:outerShdw blurRad="38100" dist="38100" dir="2700000" algn="tl">
                    <a:srgbClr val="C0C0C0"/>
                  </a:outerShdw>
                </a:effectLst>
              </a:rPr>
              <a:t>2689 </a:t>
            </a:r>
          </a:p>
          <a:p>
            <a:pPr>
              <a:spcBef>
                <a:spcPct val="50000"/>
              </a:spcBef>
            </a:pPr>
            <a:r>
              <a:rPr lang="en-US">
                <a:solidFill>
                  <a:srgbClr val="FC0128"/>
                </a:solidFill>
                <a:effectLst>
                  <a:outerShdw blurRad="38100" dist="38100" dir="2700000" algn="tl">
                    <a:srgbClr val="C0C0C0"/>
                  </a:outerShdw>
                </a:effectLst>
              </a:rPr>
              <a:t>级台阶_______</a:t>
            </a:r>
          </a:p>
          <a:p>
            <a:pPr>
              <a:spcBef>
                <a:spcPct val="50000"/>
              </a:spcBef>
            </a:pPr>
            <a:r>
              <a:rPr lang="en-US">
                <a:solidFill>
                  <a:srgbClr val="FC0128"/>
                </a:solidFill>
                <a:effectLst>
                  <a:outerShdw blurRad="38100" dist="38100" dir="2700000" algn="tl">
                    <a:srgbClr val="C0C0C0"/>
                  </a:outerShdw>
                </a:effectLst>
              </a:rPr>
              <a:t>千真万确!</a:t>
            </a:r>
          </a:p>
          <a:p>
            <a:pPr>
              <a:spcBef>
                <a:spcPct val="50000"/>
              </a:spcBef>
            </a:pPr>
            <a:endParaRPr lang="en-US">
              <a:solidFill>
                <a:srgbClr val="FC0128"/>
              </a:solidFill>
              <a:effectLst>
                <a:outerShdw blurRad="38100" dist="38100" dir="2700000" algn="tl">
                  <a:srgbClr val="C0C0C0"/>
                </a:outerShdw>
              </a:effectLst>
            </a:endParaRPr>
          </a:p>
        </p:txBody>
      </p:sp>
      <p:sp>
        <p:nvSpPr>
          <p:cNvPr id="69644" name="Text Box 12"/>
          <p:cNvSpPr txBox="1">
            <a:spLocks noChangeArrowheads="1"/>
          </p:cNvSpPr>
          <p:nvPr/>
        </p:nvSpPr>
        <p:spPr bwMode="auto">
          <a:xfrm>
            <a:off x="762000" y="46482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Down+1, hat, back, Judy make a mark</a:t>
            </a:r>
          </a:p>
        </p:txBody>
      </p:sp>
      <p:sp>
        <p:nvSpPr>
          <p:cNvPr id="69645" name="Text Box 13"/>
          <p:cNvSpPr txBox="1">
            <a:spLocks noChangeArrowheads="1"/>
          </p:cNvSpPr>
          <p:nvPr/>
        </p:nvSpPr>
        <p:spPr bwMode="auto">
          <a:xfrm>
            <a:off x="838200" y="32766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Each time a step down, make a mark</a:t>
            </a:r>
          </a:p>
        </p:txBody>
      </p:sp>
      <p:sp>
        <p:nvSpPr>
          <p:cNvPr id="69646" name="Text Box 14"/>
          <p:cNvSpPr txBox="1">
            <a:spLocks noChangeArrowheads="1"/>
          </p:cNvSpPr>
          <p:nvPr/>
        </p:nvSpPr>
        <p:spPr bwMode="auto">
          <a:xfrm>
            <a:off x="838200" y="58674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One mark per digit </a:t>
            </a:r>
          </a:p>
        </p:txBody>
      </p:sp>
      <p:sp>
        <p:nvSpPr>
          <p:cNvPr id="69641" name="Text Box 9"/>
          <p:cNvSpPr txBox="1">
            <a:spLocks noChangeArrowheads="1"/>
          </p:cNvSpPr>
          <p:nvPr/>
        </p:nvSpPr>
        <p:spPr bwMode="auto">
          <a:xfrm>
            <a:off x="6400800" y="1752600"/>
            <a:ext cx="1524000" cy="3013075"/>
          </a:xfrm>
          <a:prstGeom prst="rect">
            <a:avLst/>
          </a:prstGeom>
          <a:solidFill>
            <a:srgbClr val="FFCC99"/>
          </a:solidFill>
          <a:ln w="9525">
            <a:noFill/>
            <a:miter lim="800000"/>
            <a:headEnd/>
            <a:tailEnd/>
          </a:ln>
          <a:effectLst/>
        </p:spPr>
        <p:txBody>
          <a:bodyPr>
            <a:spAutoFit/>
          </a:bodyPr>
          <a:lstStyle/>
          <a:p>
            <a:pPr algn="ctr">
              <a:spcBef>
                <a:spcPct val="50000"/>
              </a:spcBef>
            </a:pPr>
            <a:r>
              <a:rPr lang="en-US">
                <a:solidFill>
                  <a:srgbClr val="FC0128"/>
                </a:solidFill>
                <a:effectLst>
                  <a:outerShdw blurRad="38100" dist="38100" dir="2700000" algn="tl">
                    <a:srgbClr val="000000"/>
                  </a:outerShdw>
                </a:effectLst>
              </a:rPr>
              <a:t>There are 2689 steps in this stairway </a:t>
            </a:r>
          </a:p>
          <a:p>
            <a:pPr algn="ctr">
              <a:spcBef>
                <a:spcPct val="50000"/>
              </a:spcBef>
            </a:pPr>
            <a:r>
              <a:rPr lang="en-US">
                <a:solidFill>
                  <a:srgbClr val="FC0128"/>
                </a:solidFill>
                <a:effectLst>
                  <a:outerShdw blurRad="38100" dist="38100" dir="2700000" algn="tl">
                    <a:srgbClr val="000000"/>
                  </a:outerShdw>
                </a:effectLst>
              </a:rPr>
              <a:t>______</a:t>
            </a:r>
          </a:p>
          <a:p>
            <a:pPr algn="ctr">
              <a:spcBef>
                <a:spcPct val="50000"/>
              </a:spcBef>
            </a:pPr>
            <a:r>
              <a:rPr lang="en-US">
                <a:solidFill>
                  <a:srgbClr val="FC0128"/>
                </a:solidFill>
                <a:effectLst>
                  <a:outerShdw blurRad="38100" dist="38100" dir="2700000" algn="tl">
                    <a:srgbClr val="000000"/>
                  </a:outerShdw>
                </a:effectLst>
              </a:rPr>
              <a:t>(really!)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96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9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autoUpdateAnimBg="0"/>
      <p:bldP spid="69642" grpId="0" animBg="1" autoUpdateAnimBg="0"/>
      <p:bldP spid="69644" grpId="0" animBg="1" autoUpdateAnimBg="0"/>
      <p:bldP spid="69645" grpId="0" animBg="1" autoUpdateAnimBg="0"/>
      <p:bldP spid="69646" grpId="0" animBg="1" autoUpdateAnimBg="0"/>
      <p:bldP spid="6964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a:t>Importance (WHY)</a:t>
            </a:r>
          </a:p>
        </p:txBody>
      </p:sp>
      <p:sp>
        <p:nvSpPr>
          <p:cNvPr id="93187" name="Rectangle 1027"/>
          <p:cNvSpPr>
            <a:spLocks noGrp="1" noChangeArrowheads="1"/>
          </p:cNvSpPr>
          <p:nvPr>
            <p:ph type="body" idx="1"/>
          </p:nvPr>
        </p:nvSpPr>
        <p:spPr>
          <a:xfrm>
            <a:off x="609600" y="1600200"/>
            <a:ext cx="8229600" cy="4724400"/>
          </a:xfrm>
        </p:spPr>
        <p:txBody>
          <a:bodyPr/>
          <a:lstStyle/>
          <a:p>
            <a:r>
              <a:rPr lang="en-US" sz="2800"/>
              <a:t> Data Structures (</a:t>
            </a:r>
            <a:r>
              <a:rPr lang="en-US" sz="2800">
                <a:solidFill>
                  <a:srgbClr val="FC0128"/>
                </a:solidFill>
              </a:rPr>
              <a:t>how to organize data</a:t>
            </a:r>
            <a:r>
              <a:rPr lang="en-US" sz="2800"/>
              <a:t>) and Algorithms (</a:t>
            </a:r>
            <a:r>
              <a:rPr lang="en-US" sz="2800">
                <a:solidFill>
                  <a:srgbClr val="00FF00"/>
                </a:solidFill>
              </a:rPr>
              <a:t>how to manipulate data</a:t>
            </a:r>
            <a:r>
              <a:rPr lang="en-US" sz="2800"/>
              <a:t>) are the cores of today’s computer programming</a:t>
            </a:r>
          </a:p>
          <a:p>
            <a:endParaRPr lang="en-US" sz="2800"/>
          </a:p>
          <a:p>
            <a:r>
              <a:rPr lang="en-US" sz="2800"/>
              <a:t> The behavior of Abstract Data Types (</a:t>
            </a:r>
            <a:r>
              <a:rPr lang="en-US" sz="2800">
                <a:solidFill>
                  <a:srgbClr val="FC0128"/>
                </a:solidFill>
              </a:rPr>
              <a:t>ADTs</a:t>
            </a:r>
            <a:r>
              <a:rPr lang="en-US" sz="2800"/>
              <a:t>) in our Date Structures course is a cut-down version of Standard Template Library (</a:t>
            </a:r>
            <a:r>
              <a:rPr lang="en-US" sz="2800">
                <a:solidFill>
                  <a:srgbClr val="FC0128"/>
                </a:solidFill>
              </a:rPr>
              <a:t>STL</a:t>
            </a:r>
            <a:r>
              <a:rPr lang="en-US" sz="2800"/>
              <a:t>)  in C++</a:t>
            </a:r>
          </a:p>
          <a:p>
            <a:endParaRPr lang="en-US" sz="2800"/>
          </a:p>
          <a:p>
            <a:r>
              <a:rPr lang="en-US" sz="2800"/>
              <a:t> Lay a foundation for other aspects of “real programming” – </a:t>
            </a:r>
            <a:r>
              <a:rPr lang="en-US" sz="2800">
                <a:solidFill>
                  <a:srgbClr val="FC0128"/>
                </a:solidFill>
              </a:rPr>
              <a:t>OOP, Recursion, Sorting, Searching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1683" name="Rectangle 3"/>
          <p:cNvSpPr>
            <a:spLocks noGrp="1" noChangeArrowheads="1"/>
          </p:cNvSpPr>
          <p:nvPr>
            <p:ph type="body" idx="1"/>
          </p:nvPr>
        </p:nvSpPr>
        <p:spPr>
          <a:xfrm>
            <a:off x="685800" y="1676400"/>
            <a:ext cx="5715000" cy="4724400"/>
          </a:xfrm>
        </p:spPr>
        <p:txBody>
          <a:bodyPr/>
          <a:lstStyle/>
          <a:p>
            <a:r>
              <a:rPr lang="en-US"/>
              <a:t> How to measure the time?</a:t>
            </a:r>
          </a:p>
          <a:p>
            <a:pPr lvl="1"/>
            <a:r>
              <a:rPr lang="en-US"/>
              <a:t> Just measure the actual time </a:t>
            </a:r>
          </a:p>
          <a:p>
            <a:pPr lvl="2"/>
            <a:r>
              <a:rPr lang="en-US"/>
              <a:t> vary from person to person</a:t>
            </a:r>
          </a:p>
          <a:p>
            <a:pPr lvl="2"/>
            <a:r>
              <a:rPr lang="en-US"/>
              <a:t> depending on many factors</a:t>
            </a:r>
          </a:p>
          <a:p>
            <a:pPr lvl="1"/>
            <a:r>
              <a:rPr lang="en-US"/>
              <a:t>Count certain operations</a:t>
            </a:r>
          </a:p>
          <a:p>
            <a:pPr lvl="2"/>
            <a:r>
              <a:rPr lang="en-US"/>
              <a:t> each time walk up/down, 1 operation</a:t>
            </a:r>
          </a:p>
          <a:p>
            <a:pPr lvl="2"/>
            <a:r>
              <a:rPr lang="en-US"/>
              <a:t> each time mark a symbol, 1 operation</a:t>
            </a:r>
          </a:p>
          <a:p>
            <a:endParaRPr lang="en-US"/>
          </a:p>
          <a:p>
            <a:endParaRPr lang="en-US"/>
          </a:p>
        </p:txBody>
      </p:sp>
      <p:grpSp>
        <p:nvGrpSpPr>
          <p:cNvPr id="71684" name="Group 4"/>
          <p:cNvGrpSpPr>
            <a:grpSpLocks/>
          </p:cNvGrpSpPr>
          <p:nvPr/>
        </p:nvGrpSpPr>
        <p:grpSpPr bwMode="auto">
          <a:xfrm>
            <a:off x="6400800" y="1524000"/>
            <a:ext cx="2616200" cy="5105400"/>
            <a:chOff x="4032" y="960"/>
            <a:chExt cx="1648" cy="3216"/>
          </a:xfrm>
        </p:grpSpPr>
        <p:pic>
          <p:nvPicPr>
            <p:cNvPr id="71685"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1686" name="Text Box 6"/>
            <p:cNvSpPr txBox="1">
              <a:spLocks noChangeArrowheads="1"/>
            </p:cNvSpPr>
            <p:nvPr/>
          </p:nvSpPr>
          <p:spPr bwMode="auto">
            <a:xfrm>
              <a:off x="4032" y="3888"/>
              <a:ext cx="1248" cy="288"/>
            </a:xfrm>
            <a:prstGeom prst="rect">
              <a:avLst/>
            </a:prstGeom>
            <a:noFill/>
            <a:ln w="9525">
              <a:noFill/>
              <a:miter lim="800000"/>
              <a:headEnd/>
              <a:tailEnd/>
            </a:ln>
            <a:effectLst/>
          </p:spPr>
          <p:txBody>
            <a:bodyPr>
              <a:spAutoFit/>
            </a:bodyPr>
            <a:lstStyle/>
            <a:p>
              <a:pPr>
                <a:spcBef>
                  <a:spcPct val="50000"/>
                </a:spcBef>
              </a:pPr>
              <a:r>
                <a:rPr lang="en-US">
                  <a:solidFill>
                    <a:schemeClr val="hlink"/>
                  </a:solidFill>
                  <a:effectLst>
                    <a:outerShdw blurRad="38100" dist="38100" dir="2700000" algn="tl">
                      <a:srgbClr val="000000"/>
                    </a:outerShdw>
                  </a:effectLst>
                </a:rPr>
                <a:t>Eiffel Tower</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3731" name="Rectangle 3"/>
          <p:cNvSpPr>
            <a:spLocks noGrp="1" noChangeArrowheads="1"/>
          </p:cNvSpPr>
          <p:nvPr>
            <p:ph type="body" idx="1"/>
          </p:nvPr>
        </p:nvSpPr>
        <p:spPr>
          <a:xfrm>
            <a:off x="0" y="1676400"/>
            <a:ext cx="8534400" cy="4724400"/>
          </a:xfrm>
        </p:spPr>
        <p:txBody>
          <a:bodyPr/>
          <a:lstStyle/>
          <a:p>
            <a:r>
              <a:rPr lang="en-US"/>
              <a:t> Find it out yourself !</a:t>
            </a:r>
          </a:p>
          <a:p>
            <a:pPr lvl="1"/>
            <a:r>
              <a:rPr lang="en-US"/>
              <a:t>Method 1:  Walk down and keep a tally</a:t>
            </a:r>
          </a:p>
          <a:p>
            <a:pPr lvl="1"/>
            <a:endParaRPr lang="en-US"/>
          </a:p>
          <a:p>
            <a:pPr lvl="1"/>
            <a:endParaRPr lang="en-US"/>
          </a:p>
          <a:p>
            <a:pPr lvl="1"/>
            <a:r>
              <a:rPr lang="en-US"/>
              <a:t>Method 2 :  Walk down, let Judy keep tally</a:t>
            </a:r>
          </a:p>
          <a:p>
            <a:pPr lvl="1"/>
            <a:endParaRPr lang="en-US"/>
          </a:p>
          <a:p>
            <a:pPr lvl="1"/>
            <a:endParaRPr lang="en-US"/>
          </a:p>
          <a:p>
            <a:pPr lvl="1"/>
            <a:endParaRPr lang="en-US"/>
          </a:p>
          <a:p>
            <a:pPr lvl="1"/>
            <a:r>
              <a:rPr lang="en-US"/>
              <a:t>Method 3:  Jervis to the rescue</a:t>
            </a:r>
          </a:p>
          <a:p>
            <a:endParaRPr lang="en-US"/>
          </a:p>
          <a:p>
            <a:endParaRPr lang="en-US"/>
          </a:p>
        </p:txBody>
      </p:sp>
      <p:grpSp>
        <p:nvGrpSpPr>
          <p:cNvPr id="73732" name="Group 4"/>
          <p:cNvGrpSpPr>
            <a:grpSpLocks/>
          </p:cNvGrpSpPr>
          <p:nvPr/>
        </p:nvGrpSpPr>
        <p:grpSpPr bwMode="auto">
          <a:xfrm>
            <a:off x="7366000" y="2214563"/>
            <a:ext cx="1778000" cy="4643437"/>
            <a:chOff x="4032" y="960"/>
            <a:chExt cx="1648" cy="3213"/>
          </a:xfrm>
        </p:grpSpPr>
        <p:pic>
          <p:nvPicPr>
            <p:cNvPr id="73733"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3734"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3736" name="Text Box 8"/>
          <p:cNvSpPr txBox="1">
            <a:spLocks noChangeArrowheads="1"/>
          </p:cNvSpPr>
          <p:nvPr/>
        </p:nvSpPr>
        <p:spPr bwMode="auto">
          <a:xfrm>
            <a:off x="636588" y="6329363"/>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only 4 marks !</a:t>
            </a:r>
          </a:p>
        </p:txBody>
      </p:sp>
      <p:sp>
        <p:nvSpPr>
          <p:cNvPr id="73737" name="Text Box 9"/>
          <p:cNvSpPr txBox="1">
            <a:spLocks noChangeArrowheads="1"/>
          </p:cNvSpPr>
          <p:nvPr/>
        </p:nvSpPr>
        <p:spPr bwMode="auto">
          <a:xfrm>
            <a:off x="630238" y="2820988"/>
            <a:ext cx="5694362" cy="822325"/>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2689 (down) + 2689 (up) + 2689 (marks) = 8067</a:t>
            </a:r>
          </a:p>
        </p:txBody>
      </p:sp>
      <p:sp>
        <p:nvSpPr>
          <p:cNvPr id="73738" name="Text Box 10"/>
          <p:cNvSpPr txBox="1">
            <a:spLocks noChangeArrowheads="1"/>
          </p:cNvSpPr>
          <p:nvPr/>
        </p:nvSpPr>
        <p:spPr bwMode="auto">
          <a:xfrm>
            <a:off x="609600" y="4343400"/>
            <a:ext cx="4800600" cy="1552575"/>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Down:  3,616,705 = 1+2+…+2689 </a:t>
            </a:r>
          </a:p>
          <a:p>
            <a:pPr>
              <a:spcBef>
                <a:spcPct val="50000"/>
              </a:spcBef>
            </a:pPr>
            <a:r>
              <a:rPr lang="en-US">
                <a:solidFill>
                  <a:srgbClr val="FC0128"/>
                </a:solidFill>
                <a:effectLst>
                  <a:outerShdw blurRad="38100" dist="38100" dir="2700000" algn="tl">
                    <a:srgbClr val="000000"/>
                  </a:outerShdw>
                </a:effectLst>
              </a:rPr>
              <a:t>Up:      3,616,705 = 1+2+…+2689</a:t>
            </a:r>
          </a:p>
          <a:p>
            <a:pPr>
              <a:spcBef>
                <a:spcPct val="50000"/>
              </a:spcBef>
            </a:pPr>
            <a:r>
              <a:rPr lang="en-US">
                <a:solidFill>
                  <a:srgbClr val="FC0128"/>
                </a:solidFill>
                <a:effectLst>
                  <a:outerShdw blurRad="38100" dist="38100" dir="2700000" algn="tl">
                    <a:srgbClr val="000000"/>
                  </a:outerShdw>
                </a:effectLst>
              </a:rPr>
              <a:t>Marks:        2,689 = 1+1+…+1</a:t>
            </a:r>
          </a:p>
        </p:txBody>
      </p:sp>
      <p:sp>
        <p:nvSpPr>
          <p:cNvPr id="73739" name="Text Box 11"/>
          <p:cNvSpPr txBox="1">
            <a:spLocks noChangeArrowheads="1"/>
          </p:cNvSpPr>
          <p:nvPr/>
        </p:nvSpPr>
        <p:spPr bwMode="auto">
          <a:xfrm>
            <a:off x="5638800" y="4876800"/>
            <a:ext cx="1752600" cy="457200"/>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7,236,099 !</a:t>
            </a:r>
          </a:p>
        </p:txBody>
      </p:sp>
      <p:sp>
        <p:nvSpPr>
          <p:cNvPr id="73740" name="AutoShape 12"/>
          <p:cNvSpPr>
            <a:spLocks/>
          </p:cNvSpPr>
          <p:nvPr/>
        </p:nvSpPr>
        <p:spPr bwMode="auto">
          <a:xfrm>
            <a:off x="5410200" y="4495800"/>
            <a:ext cx="228600" cy="1219200"/>
          </a:xfrm>
          <a:prstGeom prst="rightBrace">
            <a:avLst>
              <a:gd name="adj1" fmla="val 44444"/>
              <a:gd name="adj2" fmla="val 50000"/>
            </a:avLst>
          </a:prstGeom>
          <a:noFill/>
          <a:ln w="38100">
            <a:solidFill>
              <a:srgbClr val="FC0128"/>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40"/>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7373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3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6" grpId="0" animBg="1" autoUpdateAnimBg="0"/>
      <p:bldP spid="73737" grpId="0" animBg="1" autoUpdateAnimBg="0"/>
      <p:bldP spid="73738" grpId="0" animBg="1" autoUpdateAnimBg="0"/>
      <p:bldP spid="73739" grpId="0" autoUpdateAnimBg="0"/>
      <p:bldP spid="7374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5779" name="Rectangle 3"/>
          <p:cNvSpPr>
            <a:spLocks noGrp="1" noChangeArrowheads="1"/>
          </p:cNvSpPr>
          <p:nvPr>
            <p:ph type="body" idx="1"/>
          </p:nvPr>
        </p:nvSpPr>
        <p:spPr>
          <a:xfrm>
            <a:off x="0" y="1676400"/>
            <a:ext cx="8534400" cy="4724400"/>
          </a:xfrm>
        </p:spPr>
        <p:txBody>
          <a:bodyPr/>
          <a:lstStyle/>
          <a:p>
            <a:pPr>
              <a:lnSpc>
                <a:spcPct val="90000"/>
              </a:lnSpc>
            </a:pPr>
            <a:r>
              <a:rPr lang="en-US"/>
              <a:t>Size of the Input : n</a:t>
            </a:r>
          </a:p>
          <a:p>
            <a:pPr lvl="1">
              <a:lnSpc>
                <a:spcPct val="90000"/>
              </a:lnSpc>
            </a:pPr>
            <a:r>
              <a:rPr lang="en-US"/>
              <a:t>Method 1:  Walk down and keep a tally</a:t>
            </a:r>
          </a:p>
          <a:p>
            <a:pPr lvl="1">
              <a:lnSpc>
                <a:spcPct val="90000"/>
              </a:lnSpc>
            </a:pPr>
            <a:endParaRPr lang="en-US"/>
          </a:p>
          <a:p>
            <a:pPr lvl="1">
              <a:lnSpc>
                <a:spcPct val="90000"/>
              </a:lnSpc>
            </a:pPr>
            <a:endParaRPr lang="en-US"/>
          </a:p>
          <a:p>
            <a:pPr lvl="1">
              <a:lnSpc>
                <a:spcPct val="90000"/>
              </a:lnSpc>
            </a:pPr>
            <a:r>
              <a:rPr lang="en-US"/>
              <a:t>Method 2 :  Walk down, let Judy keep tally</a:t>
            </a:r>
          </a:p>
          <a:p>
            <a:pPr lvl="1">
              <a:lnSpc>
                <a:spcPct val="90000"/>
              </a:lnSpc>
            </a:pPr>
            <a:endParaRPr lang="en-US"/>
          </a:p>
          <a:p>
            <a:pPr lvl="1">
              <a:lnSpc>
                <a:spcPct val="90000"/>
              </a:lnSpc>
            </a:pPr>
            <a:endParaRPr lang="en-US"/>
          </a:p>
          <a:p>
            <a:pPr lvl="2">
              <a:lnSpc>
                <a:spcPct val="90000"/>
              </a:lnSpc>
            </a:pPr>
            <a:r>
              <a:rPr lang="en-US"/>
              <a:t> Trick: Compute twice the amount </a:t>
            </a:r>
          </a:p>
          <a:p>
            <a:pPr lvl="3">
              <a:lnSpc>
                <a:spcPct val="90000"/>
              </a:lnSpc>
            </a:pPr>
            <a:r>
              <a:rPr lang="en-US"/>
              <a:t>and then divided by two</a:t>
            </a:r>
          </a:p>
          <a:p>
            <a:pPr lvl="1">
              <a:lnSpc>
                <a:spcPct val="90000"/>
              </a:lnSpc>
            </a:pPr>
            <a:r>
              <a:rPr lang="en-US"/>
              <a:t>Method 3:  Jervis to the rescue</a:t>
            </a:r>
          </a:p>
          <a:p>
            <a:pPr>
              <a:lnSpc>
                <a:spcPct val="90000"/>
              </a:lnSpc>
            </a:pPr>
            <a:endParaRPr lang="en-US"/>
          </a:p>
          <a:p>
            <a:pPr>
              <a:lnSpc>
                <a:spcPct val="90000"/>
              </a:lnSpc>
            </a:pPr>
            <a:endParaRPr lang="en-US"/>
          </a:p>
        </p:txBody>
      </p:sp>
      <p:grpSp>
        <p:nvGrpSpPr>
          <p:cNvPr id="75780" name="Group 4"/>
          <p:cNvGrpSpPr>
            <a:grpSpLocks/>
          </p:cNvGrpSpPr>
          <p:nvPr/>
        </p:nvGrpSpPr>
        <p:grpSpPr bwMode="auto">
          <a:xfrm>
            <a:off x="7366000" y="2214563"/>
            <a:ext cx="1778000" cy="4643437"/>
            <a:chOff x="4032" y="960"/>
            <a:chExt cx="1648" cy="3213"/>
          </a:xfrm>
        </p:grpSpPr>
        <p:pic>
          <p:nvPicPr>
            <p:cNvPr id="75781"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5782"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5783" name="Text Box 7"/>
          <p:cNvSpPr txBox="1">
            <a:spLocks noChangeArrowheads="1"/>
          </p:cNvSpPr>
          <p:nvPr/>
        </p:nvSpPr>
        <p:spPr bwMode="auto">
          <a:xfrm>
            <a:off x="660400" y="6307138"/>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The number of digits in n = [log</a:t>
            </a:r>
            <a:r>
              <a:rPr lang="en-US" baseline="-25000">
                <a:solidFill>
                  <a:srgbClr val="FC0128"/>
                </a:solidFill>
                <a:effectLst>
                  <a:outerShdw blurRad="38100" dist="38100" dir="2700000" algn="tl">
                    <a:srgbClr val="000000"/>
                  </a:outerShdw>
                </a:effectLst>
              </a:rPr>
              <a:t>10</a:t>
            </a:r>
            <a:r>
              <a:rPr lang="en-US">
                <a:solidFill>
                  <a:srgbClr val="FC0128"/>
                </a:solidFill>
                <a:effectLst>
                  <a:outerShdw blurRad="38100" dist="38100" dir="2700000" algn="tl">
                    <a:srgbClr val="000000"/>
                  </a:outerShdw>
                </a:effectLst>
              </a:rPr>
              <a:t> n]+1</a:t>
            </a:r>
          </a:p>
        </p:txBody>
      </p:sp>
      <p:sp>
        <p:nvSpPr>
          <p:cNvPr id="75784" name="Text Box 8"/>
          <p:cNvSpPr txBox="1">
            <a:spLocks noChangeArrowheads="1"/>
          </p:cNvSpPr>
          <p:nvPr/>
        </p:nvSpPr>
        <p:spPr bwMode="auto">
          <a:xfrm>
            <a:off x="630238" y="2820988"/>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3n</a:t>
            </a:r>
          </a:p>
        </p:txBody>
      </p:sp>
      <p:sp>
        <p:nvSpPr>
          <p:cNvPr id="75785" name="Text Box 9"/>
          <p:cNvSpPr txBox="1">
            <a:spLocks noChangeArrowheads="1"/>
          </p:cNvSpPr>
          <p:nvPr/>
        </p:nvSpPr>
        <p:spPr bwMode="auto">
          <a:xfrm>
            <a:off x="609600" y="4343400"/>
            <a:ext cx="53340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n+2(1+2+…+n) = n+(n+1)n = 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+2n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04800" y="152400"/>
            <a:ext cx="8534400" cy="1143000"/>
          </a:xfrm>
        </p:spPr>
        <p:txBody>
          <a:bodyPr/>
          <a:lstStyle/>
          <a:p>
            <a:r>
              <a:rPr lang="en-US"/>
              <a:t>Example : Stair Counting Problem</a:t>
            </a:r>
          </a:p>
        </p:txBody>
      </p:sp>
      <p:sp>
        <p:nvSpPr>
          <p:cNvPr id="77827" name="Rectangle 3"/>
          <p:cNvSpPr>
            <a:spLocks noGrp="1" noChangeArrowheads="1"/>
          </p:cNvSpPr>
          <p:nvPr>
            <p:ph type="body" idx="1"/>
          </p:nvPr>
        </p:nvSpPr>
        <p:spPr>
          <a:xfrm>
            <a:off x="0" y="1676400"/>
            <a:ext cx="8534400" cy="4724400"/>
          </a:xfrm>
        </p:spPr>
        <p:txBody>
          <a:bodyPr/>
          <a:lstStyle/>
          <a:p>
            <a:r>
              <a:rPr lang="en-US"/>
              <a:t>Big-O Notation – the order of the algorithm</a:t>
            </a:r>
          </a:p>
          <a:p>
            <a:pPr lvl="2"/>
            <a:r>
              <a:rPr lang="en-US"/>
              <a:t>Use the largest term in a formula</a:t>
            </a:r>
          </a:p>
          <a:p>
            <a:pPr lvl="2"/>
            <a:r>
              <a:rPr lang="en-US"/>
              <a:t>Ignore the multiplicative constant</a:t>
            </a:r>
          </a:p>
          <a:p>
            <a:pPr lvl="1"/>
            <a:r>
              <a:rPr lang="en-US"/>
              <a:t>Method 1:  Linear time</a:t>
            </a:r>
          </a:p>
          <a:p>
            <a:pPr lvl="1"/>
            <a:endParaRPr lang="en-US"/>
          </a:p>
          <a:p>
            <a:pPr lvl="1"/>
            <a:r>
              <a:rPr lang="en-US"/>
              <a:t>Method 2 : Quadratic time</a:t>
            </a:r>
          </a:p>
          <a:p>
            <a:pPr lvl="1"/>
            <a:endParaRPr lang="en-US"/>
          </a:p>
          <a:p>
            <a:pPr lvl="1"/>
            <a:r>
              <a:rPr lang="en-US"/>
              <a:t>Method 3:  Logarithmic time</a:t>
            </a:r>
          </a:p>
          <a:p>
            <a:endParaRPr lang="en-US"/>
          </a:p>
          <a:p>
            <a:endParaRPr lang="en-US"/>
          </a:p>
        </p:txBody>
      </p:sp>
      <p:grpSp>
        <p:nvGrpSpPr>
          <p:cNvPr id="77828" name="Group 4"/>
          <p:cNvGrpSpPr>
            <a:grpSpLocks/>
          </p:cNvGrpSpPr>
          <p:nvPr/>
        </p:nvGrpSpPr>
        <p:grpSpPr bwMode="auto">
          <a:xfrm>
            <a:off x="7366000" y="2214563"/>
            <a:ext cx="1778000" cy="4643437"/>
            <a:chOff x="4032" y="960"/>
            <a:chExt cx="1648" cy="3213"/>
          </a:xfrm>
        </p:grpSpPr>
        <p:pic>
          <p:nvPicPr>
            <p:cNvPr id="77829" name="Picture 5" descr="eifbkg"/>
            <p:cNvPicPr>
              <a:picLocks noChangeAspect="1" noChangeArrowheads="1"/>
            </p:cNvPicPr>
            <p:nvPr/>
          </p:nvPicPr>
          <p:blipFill>
            <a:blip r:embed="rId3" cstate="print"/>
            <a:srcRect/>
            <a:stretch>
              <a:fillRect/>
            </a:stretch>
          </p:blipFill>
          <p:spPr bwMode="auto">
            <a:xfrm>
              <a:off x="4032" y="960"/>
              <a:ext cx="1648" cy="3213"/>
            </a:xfrm>
            <a:prstGeom prst="rect">
              <a:avLst/>
            </a:prstGeom>
            <a:noFill/>
          </p:spPr>
        </p:pic>
        <p:sp>
          <p:nvSpPr>
            <p:cNvPr id="77830" name="Text Box 6"/>
            <p:cNvSpPr txBox="1">
              <a:spLocks noChangeArrowheads="1"/>
            </p:cNvSpPr>
            <p:nvPr/>
          </p:nvSpPr>
          <p:spPr bwMode="auto">
            <a:xfrm>
              <a:off x="4032" y="3888"/>
              <a:ext cx="1248" cy="233"/>
            </a:xfrm>
            <a:prstGeom prst="rect">
              <a:avLst/>
            </a:prstGeom>
            <a:noFill/>
            <a:ln w="9525">
              <a:noFill/>
              <a:miter lim="800000"/>
              <a:headEnd/>
              <a:tailEnd/>
            </a:ln>
            <a:effectLst/>
          </p:spPr>
          <p:txBody>
            <a:bodyPr>
              <a:spAutoFit/>
            </a:bodyPr>
            <a:lstStyle/>
            <a:p>
              <a:pPr>
                <a:spcBef>
                  <a:spcPct val="50000"/>
                </a:spcBef>
              </a:pPr>
              <a:r>
                <a:rPr lang="en-US" sz="1600">
                  <a:solidFill>
                    <a:schemeClr val="hlink"/>
                  </a:solidFill>
                  <a:effectLst>
                    <a:outerShdw blurRad="38100" dist="38100" dir="2700000" algn="tl">
                      <a:srgbClr val="000000"/>
                    </a:outerShdw>
                  </a:effectLst>
                </a:rPr>
                <a:t>Eiffel Tower</a:t>
              </a:r>
            </a:p>
          </p:txBody>
        </p:sp>
      </p:grpSp>
      <p:sp>
        <p:nvSpPr>
          <p:cNvPr id="77831" name="Text Box 7"/>
          <p:cNvSpPr txBox="1">
            <a:spLocks noChangeArrowheads="1"/>
          </p:cNvSpPr>
          <p:nvPr/>
        </p:nvSpPr>
        <p:spPr bwMode="auto">
          <a:xfrm>
            <a:off x="609600" y="57912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[log</a:t>
            </a:r>
            <a:r>
              <a:rPr lang="en-US" baseline="-25000">
                <a:solidFill>
                  <a:srgbClr val="FC0128"/>
                </a:solidFill>
                <a:effectLst>
                  <a:outerShdw blurRad="38100" dist="38100" dir="2700000" algn="tl">
                    <a:srgbClr val="000000"/>
                  </a:outerShdw>
                </a:effectLst>
              </a:rPr>
              <a:t>10</a:t>
            </a:r>
            <a:r>
              <a:rPr lang="en-US">
                <a:solidFill>
                  <a:srgbClr val="FC0128"/>
                </a:solidFill>
                <a:effectLst>
                  <a:outerShdw blurRad="38100" dist="38100" dir="2700000" algn="tl">
                    <a:srgbClr val="000000"/>
                  </a:outerShdw>
                </a:effectLst>
              </a:rPr>
              <a:t> n]+1 =&gt; O(log n)</a:t>
            </a:r>
          </a:p>
        </p:txBody>
      </p:sp>
      <p:sp>
        <p:nvSpPr>
          <p:cNvPr id="77832" name="Text Box 8"/>
          <p:cNvSpPr txBox="1">
            <a:spLocks noChangeArrowheads="1"/>
          </p:cNvSpPr>
          <p:nvPr/>
        </p:nvSpPr>
        <p:spPr bwMode="auto">
          <a:xfrm>
            <a:off x="609600" y="3733800"/>
            <a:ext cx="54864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3n   =&gt;  O(n)</a:t>
            </a:r>
          </a:p>
        </p:txBody>
      </p:sp>
      <p:sp>
        <p:nvSpPr>
          <p:cNvPr id="77833" name="Text Box 9"/>
          <p:cNvSpPr txBox="1">
            <a:spLocks noChangeArrowheads="1"/>
          </p:cNvSpPr>
          <p:nvPr/>
        </p:nvSpPr>
        <p:spPr bwMode="auto">
          <a:xfrm>
            <a:off x="609600" y="4724400"/>
            <a:ext cx="5334000" cy="457200"/>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+2n  =&gt; 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A Quiz </a:t>
            </a:r>
          </a:p>
        </p:txBody>
      </p:sp>
      <p:sp>
        <p:nvSpPr>
          <p:cNvPr id="100355" name="Text Box 3"/>
          <p:cNvSpPr txBox="1">
            <a:spLocks noChangeArrowheads="1"/>
          </p:cNvSpPr>
          <p:nvPr/>
        </p:nvSpPr>
        <p:spPr bwMode="auto">
          <a:xfrm>
            <a:off x="4267200" y="2286000"/>
            <a:ext cx="3276600" cy="3195638"/>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Big-O notation</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a:t>
            </a:r>
          </a:p>
          <a:p>
            <a:pPr algn="ctr">
              <a:spcBef>
                <a:spcPct val="50000"/>
              </a:spcBef>
            </a:pPr>
            <a:r>
              <a:rPr lang="en-US">
                <a:solidFill>
                  <a:srgbClr val="FC0128"/>
                </a:solidFill>
                <a:effectLst>
                  <a:outerShdw blurRad="38100" dist="38100" dir="2700000" algn="tl">
                    <a:srgbClr val="000000"/>
                  </a:outerShdw>
                </a:effectLst>
              </a:rPr>
              <a:t>O(n)</a:t>
            </a:r>
          </a:p>
          <a:p>
            <a:pPr algn="ctr">
              <a:spcBef>
                <a:spcPct val="50000"/>
              </a:spcBef>
            </a:pPr>
            <a:r>
              <a:rPr lang="en-US">
                <a:solidFill>
                  <a:srgbClr val="FC0128"/>
                </a:solidFill>
                <a:effectLst>
                  <a:outerShdw blurRad="38100" dist="38100" dir="2700000" algn="tl">
                    <a:srgbClr val="000000"/>
                  </a:outerShdw>
                </a:effectLst>
              </a:rPr>
              <a:t>O(log n)</a:t>
            </a:r>
          </a:p>
        </p:txBody>
      </p:sp>
      <p:sp>
        <p:nvSpPr>
          <p:cNvPr id="100356" name="Text Box 4"/>
          <p:cNvSpPr txBox="1">
            <a:spLocks noChangeArrowheads="1"/>
          </p:cNvSpPr>
          <p:nvPr/>
        </p:nvSpPr>
        <p:spPr bwMode="auto">
          <a:xfrm>
            <a:off x="762000" y="2286000"/>
            <a:ext cx="3276600" cy="3195638"/>
          </a:xfrm>
          <a:prstGeom prst="rect">
            <a:avLst/>
          </a:prstGeom>
          <a:solidFill>
            <a:srgbClr val="FFCC99"/>
          </a:solid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Number of operations</a:t>
            </a:r>
          </a:p>
          <a:p>
            <a:pPr algn="ctr">
              <a:spcBef>
                <a:spcPct val="50000"/>
              </a:spcBef>
            </a:pPr>
            <a:r>
              <a:rPr lang="en-US">
                <a:solidFill>
                  <a:srgbClr val="FC0128"/>
                </a:solidFill>
                <a:effectLst>
                  <a:outerShdw blurRad="38100" dist="38100" dir="2700000" algn="tl">
                    <a:srgbClr val="000000"/>
                  </a:outerShdw>
                </a:effectLst>
              </a:rPr>
              <a:t>n</a:t>
            </a:r>
            <a:r>
              <a:rPr lang="en-US" baseline="30000">
                <a:solidFill>
                  <a:srgbClr val="FC0128"/>
                </a:solidFill>
                <a:effectLst>
                  <a:outerShdw blurRad="38100" dist="38100" dir="2700000" algn="tl">
                    <a:srgbClr val="000000"/>
                  </a:outerShdw>
                </a:effectLst>
              </a:rPr>
              <a:t>2</a:t>
            </a:r>
            <a:r>
              <a:rPr lang="en-US">
                <a:solidFill>
                  <a:srgbClr val="FC0128"/>
                </a:solidFill>
                <a:effectLst>
                  <a:outerShdw blurRad="38100" dist="38100" dir="2700000" algn="tl">
                    <a:srgbClr val="000000"/>
                  </a:outerShdw>
                </a:effectLst>
              </a:rPr>
              <a:t>+5n</a:t>
            </a:r>
          </a:p>
          <a:p>
            <a:pPr algn="ctr">
              <a:spcBef>
                <a:spcPct val="50000"/>
              </a:spcBef>
            </a:pPr>
            <a:r>
              <a:rPr lang="en-US">
                <a:solidFill>
                  <a:srgbClr val="FC0128"/>
                </a:solidFill>
                <a:effectLst>
                  <a:outerShdw blurRad="38100" dist="38100" dir="2700000" algn="tl">
                    <a:srgbClr val="000000"/>
                  </a:outerShdw>
                </a:effectLst>
              </a:rPr>
              <a:t>100n+n</a:t>
            </a:r>
            <a:r>
              <a:rPr lang="en-US" baseline="30000">
                <a:solidFill>
                  <a:srgbClr val="FC0128"/>
                </a:solidFill>
                <a:effectLst>
                  <a:outerShdw blurRad="38100" dist="38100" dir="2700000" algn="tl">
                    <a:srgbClr val="000000"/>
                  </a:outerShdw>
                </a:effectLst>
              </a:rPr>
              <a:t>2</a:t>
            </a:r>
          </a:p>
          <a:p>
            <a:pPr algn="ctr">
              <a:spcBef>
                <a:spcPct val="50000"/>
              </a:spcBef>
            </a:pPr>
            <a:r>
              <a:rPr lang="en-US">
                <a:solidFill>
                  <a:srgbClr val="FC0128"/>
                </a:solidFill>
                <a:effectLst>
                  <a:outerShdw blurRad="38100" dist="38100" dir="2700000" algn="tl">
                    <a:srgbClr val="000000"/>
                  </a:outerShdw>
                </a:effectLst>
              </a:rPr>
              <a:t>(n+7)(n-2)</a:t>
            </a:r>
          </a:p>
          <a:p>
            <a:pPr algn="ctr">
              <a:spcBef>
                <a:spcPct val="50000"/>
              </a:spcBef>
            </a:pPr>
            <a:r>
              <a:rPr lang="en-US">
                <a:solidFill>
                  <a:srgbClr val="FC0128"/>
                </a:solidFill>
                <a:effectLst>
                  <a:outerShdw blurRad="38100" dist="38100" dir="2700000" algn="tl">
                    <a:srgbClr val="000000"/>
                  </a:outerShdw>
                </a:effectLst>
              </a:rPr>
              <a:t>n+100</a:t>
            </a:r>
          </a:p>
          <a:p>
            <a:pPr algn="ctr">
              <a:spcBef>
                <a:spcPct val="50000"/>
              </a:spcBef>
            </a:pPr>
            <a:r>
              <a:rPr lang="en-US">
                <a:solidFill>
                  <a:srgbClr val="FC0128"/>
                </a:solidFill>
                <a:effectLst>
                  <a:outerShdw blurRad="38100" dist="38100" dir="2700000" algn="tl">
                    <a:srgbClr val="000000"/>
                  </a:outerShdw>
                </a:effectLst>
              </a:rPr>
              <a:t>number of digits in 2n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 calcmode="lin" valueType="num">
                                      <p:cBhvr additive="base">
                                        <p:cTn id="7" dur="500" fill="hold"/>
                                        <p:tgtEl>
                                          <p:spTgt spid="100355"/>
                                        </p:tgtEl>
                                        <p:attrNameLst>
                                          <p:attrName>ppt_x</p:attrName>
                                        </p:attrNameLst>
                                      </p:cBhvr>
                                      <p:tavLst>
                                        <p:tav tm="0">
                                          <p:val>
                                            <p:strVal val="1+#ppt_w/2"/>
                                          </p:val>
                                        </p:tav>
                                        <p:tav tm="100000">
                                          <p:val>
                                            <p:strVal val="#ppt_x"/>
                                          </p:val>
                                        </p:tav>
                                      </p:tavLst>
                                    </p:anim>
                                    <p:anim calcmode="lin" valueType="num">
                                      <p:cBhvr additive="base">
                                        <p:cTn id="8"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Big-O Notation</a:t>
            </a:r>
          </a:p>
        </p:txBody>
      </p:sp>
      <p:sp>
        <p:nvSpPr>
          <p:cNvPr id="79875" name="Rectangle 3"/>
          <p:cNvSpPr>
            <a:spLocks noGrp="1" noChangeArrowheads="1"/>
          </p:cNvSpPr>
          <p:nvPr>
            <p:ph type="body" idx="1"/>
          </p:nvPr>
        </p:nvSpPr>
        <p:spPr/>
        <p:txBody>
          <a:bodyPr/>
          <a:lstStyle/>
          <a:p>
            <a:r>
              <a:rPr lang="en-US"/>
              <a:t>The order of an algorithm generally is more important than the speed of the processor</a:t>
            </a:r>
          </a:p>
        </p:txBody>
      </p:sp>
      <p:graphicFrame>
        <p:nvGraphicFramePr>
          <p:cNvPr id="79912" name="Group 40"/>
          <p:cNvGraphicFramePr>
            <a:graphicFrameLocks noGrp="1"/>
          </p:cNvGraphicFramePr>
          <p:nvPr/>
        </p:nvGraphicFramePr>
        <p:xfrm>
          <a:off x="457200" y="2971800"/>
          <a:ext cx="8382000" cy="3397250"/>
        </p:xfrm>
        <a:graphic>
          <a:graphicData uri="http://schemas.openxmlformats.org/drawingml/2006/table">
            <a:tbl>
              <a:tblPr/>
              <a:tblGrid>
                <a:gridCol w="2095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Input size: 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O(log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O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O (n</a:t>
                      </a:r>
                      <a:r>
                        <a:rPr kumimoji="0" lang="en-US" sz="2800" b="0" i="0" u="none" strike="noStrike" cap="none" normalizeH="0" baseline="30000">
                          <a:ln>
                            <a:noFill/>
                          </a:ln>
                          <a:solidFill>
                            <a:schemeClr val="tx1"/>
                          </a:solidFill>
                          <a:effectLst>
                            <a:outerShdw blurRad="38100" dist="38100" dir="2700000" algn="tl">
                              <a:srgbClr val="000000"/>
                            </a:outerShdw>
                          </a:effectLst>
                          <a:latin typeface="Times New Roman" pitchFamily="18" charset="0"/>
                        </a:rPr>
                        <a:t>2</a:t>
                      </a: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 of stairs: 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[log</a:t>
                      </a:r>
                      <a:r>
                        <a:rPr kumimoji="0" lang="en-US" sz="2800" b="0" i="0" u="none" strike="noStrike" cap="none" normalizeH="0" baseline="-25000">
                          <a:ln>
                            <a:noFill/>
                          </a:ln>
                          <a:solidFill>
                            <a:schemeClr val="tx1"/>
                          </a:solidFill>
                          <a:effectLst>
                            <a:outerShdw blurRad="38100" dist="38100" dir="2700000" algn="tl">
                              <a:srgbClr val="000000"/>
                            </a:outerShdw>
                          </a:effectLst>
                          <a:latin typeface="Times New Roman" pitchFamily="18" charset="0"/>
                        </a:rPr>
                        <a:t>10</a:t>
                      </a: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n]+1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n</a:t>
                      </a:r>
                      <a:r>
                        <a:rPr kumimoji="0" lang="en-US" sz="2800" b="0" i="0" u="none" strike="noStrike" cap="none" normalizeH="0" baseline="30000">
                          <a:ln>
                            <a:noFill/>
                          </a:ln>
                          <a:solidFill>
                            <a:schemeClr val="tx1"/>
                          </a:solidFill>
                          <a:effectLst>
                            <a:outerShdw blurRad="38100" dist="38100" dir="2700000" algn="tl">
                              <a:srgbClr val="000000"/>
                            </a:outerShdw>
                          </a:effectLst>
                          <a:latin typeface="Times New Roman" pitchFamily="18" charset="0"/>
                        </a:rPr>
                        <a:t>2</a:t>
                      </a: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+2n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10,200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94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1,002,000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Time Analysis of C++ Functions</a:t>
            </a:r>
          </a:p>
        </p:txBody>
      </p:sp>
      <p:sp>
        <p:nvSpPr>
          <p:cNvPr id="82947" name="Rectangle 3"/>
          <p:cNvSpPr>
            <a:spLocks noGrp="1" noChangeArrowheads="1"/>
          </p:cNvSpPr>
          <p:nvPr>
            <p:ph type="body" idx="1"/>
          </p:nvPr>
        </p:nvSpPr>
        <p:spPr/>
        <p:txBody>
          <a:bodyPr/>
          <a:lstStyle/>
          <a:p>
            <a:pPr>
              <a:lnSpc>
                <a:spcPct val="90000"/>
              </a:lnSpc>
            </a:pPr>
            <a:r>
              <a:rPr lang="en-US" sz="2800"/>
              <a:t>Example- </a:t>
            </a:r>
            <a:r>
              <a:rPr lang="en-US" sz="2400"/>
              <a:t>Quiz ( 5 minutes)</a:t>
            </a:r>
            <a:endParaRPr lang="en-US" sz="2800"/>
          </a:p>
          <a:p>
            <a:pPr lvl="1">
              <a:lnSpc>
                <a:spcPct val="90000"/>
              </a:lnSpc>
            </a:pPr>
            <a:r>
              <a:rPr lang="en-US" sz="2400"/>
              <a:t>Printout all item in an integer array of size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lvl="1">
              <a:lnSpc>
                <a:spcPct val="90000"/>
              </a:lnSpc>
            </a:pPr>
            <a:endParaRPr lang="en-US" sz="2400"/>
          </a:p>
          <a:p>
            <a:pPr>
              <a:lnSpc>
                <a:spcPct val="90000"/>
              </a:lnSpc>
            </a:pPr>
            <a:r>
              <a:rPr lang="en-US" sz="2800"/>
              <a:t>Frequent linear pattern</a:t>
            </a:r>
          </a:p>
          <a:p>
            <a:pPr lvl="1">
              <a:lnSpc>
                <a:spcPct val="90000"/>
              </a:lnSpc>
            </a:pPr>
            <a:r>
              <a:rPr lang="en-US" sz="2400"/>
              <a:t> A loop that does a fixed amount of operations N times requires O(N) time</a:t>
            </a:r>
          </a:p>
        </p:txBody>
      </p:sp>
      <p:grpSp>
        <p:nvGrpSpPr>
          <p:cNvPr id="82951" name="Group 7"/>
          <p:cNvGrpSpPr>
            <a:grpSpLocks/>
          </p:cNvGrpSpPr>
          <p:nvPr/>
        </p:nvGrpSpPr>
        <p:grpSpPr bwMode="auto">
          <a:xfrm>
            <a:off x="1371600" y="2667000"/>
            <a:ext cx="6019800" cy="1917700"/>
            <a:chOff x="864" y="1488"/>
            <a:chExt cx="3792" cy="1208"/>
          </a:xfrm>
        </p:grpSpPr>
        <p:sp>
          <p:nvSpPr>
            <p:cNvPr id="82948" name="Text Box 4"/>
            <p:cNvSpPr txBox="1">
              <a:spLocks noChangeArrowheads="1"/>
            </p:cNvSpPr>
            <p:nvPr/>
          </p:nvSpPr>
          <p:spPr bwMode="auto">
            <a:xfrm>
              <a:off x="864" y="1488"/>
              <a:ext cx="2160" cy="1208"/>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N;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val = a[i];</a:t>
              </a:r>
            </a:p>
            <a:p>
              <a:r>
                <a:rPr lang="en-US">
                  <a:solidFill>
                    <a:srgbClr val="FC0128"/>
                  </a:solidFill>
                  <a:effectLst>
                    <a:outerShdw blurRad="38100" dist="38100" dir="2700000" algn="tl">
                      <a:srgbClr val="000000"/>
                    </a:outerShdw>
                  </a:effectLst>
                </a:rPr>
                <a:t>	cout &lt;&lt; val;</a:t>
              </a:r>
            </a:p>
            <a:p>
              <a:r>
                <a:rPr lang="en-US">
                  <a:solidFill>
                    <a:srgbClr val="FC0128"/>
                  </a:solidFill>
                  <a:effectLst>
                    <a:outerShdw blurRad="38100" dist="38100" dir="2700000" algn="tl">
                      <a:srgbClr val="000000"/>
                    </a:outerShdw>
                  </a:effectLst>
                </a:rPr>
                <a:t>}</a:t>
              </a:r>
            </a:p>
          </p:txBody>
        </p:sp>
        <p:sp>
          <p:nvSpPr>
            <p:cNvPr id="82949" name="Text Box 5"/>
            <p:cNvSpPr txBox="1">
              <a:spLocks noChangeArrowheads="1"/>
            </p:cNvSpPr>
            <p:nvPr/>
          </p:nvSpPr>
          <p:spPr bwMode="auto">
            <a:xfrm>
              <a:off x="3216" y="1872"/>
              <a:ext cx="1440" cy="748"/>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 2  C++ operations or more?</a:t>
              </a:r>
            </a:p>
          </p:txBody>
        </p:sp>
        <p:sp>
          <p:nvSpPr>
            <p:cNvPr id="82950" name="AutoShape 6"/>
            <p:cNvSpPr>
              <a:spLocks noChangeArrowheads="1"/>
            </p:cNvSpPr>
            <p:nvPr/>
          </p:nvSpPr>
          <p:spPr bwMode="auto">
            <a:xfrm>
              <a:off x="2832" y="2064"/>
              <a:ext cx="336" cy="240"/>
            </a:xfrm>
            <a:prstGeom prst="leftArrow">
              <a:avLst>
                <a:gd name="adj1" fmla="val 50000"/>
                <a:gd name="adj2" fmla="val 35000"/>
              </a:avLst>
            </a:prstGeom>
            <a:solidFill>
              <a:schemeClr val="accent1"/>
            </a:solid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Time Analysis of C++ Functions</a:t>
            </a:r>
          </a:p>
        </p:txBody>
      </p:sp>
      <p:sp>
        <p:nvSpPr>
          <p:cNvPr id="83971" name="Rectangle 3"/>
          <p:cNvSpPr>
            <a:spLocks noGrp="1" noChangeArrowheads="1"/>
          </p:cNvSpPr>
          <p:nvPr>
            <p:ph type="body" idx="1"/>
          </p:nvPr>
        </p:nvSpPr>
        <p:spPr/>
        <p:txBody>
          <a:bodyPr/>
          <a:lstStyle/>
          <a:p>
            <a:pPr>
              <a:lnSpc>
                <a:spcPct val="90000"/>
              </a:lnSpc>
            </a:pPr>
            <a:r>
              <a:rPr lang="en-US" sz="2800"/>
              <a:t>Another example</a:t>
            </a:r>
          </a:p>
          <a:p>
            <a:pPr lvl="1">
              <a:lnSpc>
                <a:spcPct val="90000"/>
              </a:lnSpc>
            </a:pPr>
            <a:r>
              <a:rPr lang="en-US" sz="2400"/>
              <a:t>Printout char one by one in a string of length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What is a single operation?</a:t>
            </a:r>
          </a:p>
          <a:p>
            <a:pPr lvl="1">
              <a:lnSpc>
                <a:spcPct val="90000"/>
              </a:lnSpc>
            </a:pPr>
            <a:r>
              <a:rPr lang="en-US" sz="2400"/>
              <a:t> If the function calls do complex things, then count the operation carried out there</a:t>
            </a:r>
          </a:p>
          <a:p>
            <a:pPr lvl="1">
              <a:lnSpc>
                <a:spcPct val="90000"/>
              </a:lnSpc>
            </a:pPr>
            <a:r>
              <a:rPr lang="en-US" sz="2400"/>
              <a:t> Put a function call outside the loop if you can!</a:t>
            </a:r>
          </a:p>
          <a:p>
            <a:pPr lvl="1">
              <a:lnSpc>
                <a:spcPct val="90000"/>
              </a:lnSpc>
            </a:pPr>
            <a:endParaRPr lang="en-US" sz="2400"/>
          </a:p>
        </p:txBody>
      </p:sp>
      <p:sp>
        <p:nvSpPr>
          <p:cNvPr id="83973" name="Text Box 5"/>
          <p:cNvSpPr txBox="1">
            <a:spLocks noChangeArrowheads="1"/>
          </p:cNvSpPr>
          <p:nvPr/>
        </p:nvSpPr>
        <p:spPr bwMode="auto">
          <a:xfrm>
            <a:off x="1295400" y="2514600"/>
            <a:ext cx="3992563" cy="1917700"/>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strlen(str);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c = str[i];</a:t>
            </a:r>
          </a:p>
          <a:p>
            <a:r>
              <a:rPr lang="en-US">
                <a:solidFill>
                  <a:srgbClr val="FC0128"/>
                </a:solidFill>
                <a:effectLst>
                  <a:outerShdw blurRad="38100" dist="38100" dir="2700000" algn="tl">
                    <a:srgbClr val="000000"/>
                  </a:outerShdw>
                </a:effectLst>
              </a:rPr>
              <a:t>	cout &lt;&lt; c;</a:t>
            </a:r>
          </a:p>
          <a:p>
            <a:r>
              <a:rPr lang="en-US">
                <a:solidFill>
                  <a:srgbClr val="FC0128"/>
                </a:solidFill>
                <a:effectLst>
                  <a:outerShdw blurRad="38100" dist="38100" dir="2700000" algn="tl">
                    <a:srgbClr val="000000"/>
                  </a:outerShdw>
                </a:effectLst>
              </a:rPr>
              <a:t>}</a:t>
            </a:r>
          </a:p>
        </p:txBody>
      </p:sp>
      <p:sp>
        <p:nvSpPr>
          <p:cNvPr id="83977" name="Text Box 9"/>
          <p:cNvSpPr txBox="1">
            <a:spLocks noChangeArrowheads="1"/>
          </p:cNvSpPr>
          <p:nvPr/>
        </p:nvSpPr>
        <p:spPr bwMode="auto">
          <a:xfrm>
            <a:off x="6172200" y="2971800"/>
            <a:ext cx="2057400" cy="823913"/>
          </a:xfrm>
          <a:prstGeom prst="rect">
            <a:avLst/>
          </a:prstGeom>
          <a:noFill/>
          <a:ln w="9525">
            <a:noFill/>
            <a:miter lim="800000"/>
            <a:headEnd/>
            <a:tailEnd/>
          </a:ln>
          <a:effectLst/>
        </p:spPr>
        <p:txBody>
          <a:bodyPr>
            <a:spAutoFit/>
          </a:bodyPr>
          <a:lstStyle/>
          <a:p>
            <a:pPr>
              <a:spcBef>
                <a:spcPct val="50000"/>
              </a:spcBef>
            </a:pPr>
            <a:r>
              <a:rPr lang="en-US" sz="4800">
                <a:effectLst>
                  <a:outerShdw blurRad="38100" dist="38100" dir="2700000" algn="tl">
                    <a:srgbClr val="000000"/>
                  </a:outerShdw>
                </a:effectLst>
              </a:rPr>
              <a:t>O(N</a:t>
            </a:r>
            <a:r>
              <a:rPr lang="en-US" sz="4800" baseline="30000">
                <a:effectLst>
                  <a:outerShdw blurRad="38100" dist="38100" dir="2700000" algn="tl">
                    <a:srgbClr val="000000"/>
                  </a:outerShdw>
                </a:effectLst>
              </a:rPr>
              <a:t>2</a:t>
            </a:r>
            <a:r>
              <a:rPr lang="en-US" sz="4800">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7"/>
                                        </p:tgtEl>
                                        <p:attrNameLst>
                                          <p:attrName>style.visibility</p:attrName>
                                        </p:attrNameLst>
                                      </p:cBhvr>
                                      <p:to>
                                        <p:strVal val="visible"/>
                                      </p:to>
                                    </p:set>
                                    <p:anim calcmode="lin" valueType="num">
                                      <p:cBhvr additive="base">
                                        <p:cTn id="7" dur="500" fill="hold"/>
                                        <p:tgtEl>
                                          <p:spTgt spid="83977"/>
                                        </p:tgtEl>
                                        <p:attrNameLst>
                                          <p:attrName>ppt_x</p:attrName>
                                        </p:attrNameLst>
                                      </p:cBhvr>
                                      <p:tavLst>
                                        <p:tav tm="0">
                                          <p:val>
                                            <p:strVal val="0-#ppt_w/2"/>
                                          </p:val>
                                        </p:tav>
                                        <p:tav tm="100000">
                                          <p:val>
                                            <p:strVal val="#ppt_x"/>
                                          </p:val>
                                        </p:tav>
                                      </p:tavLst>
                                    </p:anim>
                                    <p:anim calcmode="lin" valueType="num">
                                      <p:cBhvr additive="base">
                                        <p:cTn id="8" dur="500" fill="hold"/>
                                        <p:tgtEl>
                                          <p:spTgt spid="839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Time Analysis of C++ Functions</a:t>
            </a:r>
          </a:p>
        </p:txBody>
      </p:sp>
      <p:sp>
        <p:nvSpPr>
          <p:cNvPr id="98307" name="Rectangle 3"/>
          <p:cNvSpPr>
            <a:spLocks noGrp="1" noChangeArrowheads="1"/>
          </p:cNvSpPr>
          <p:nvPr>
            <p:ph type="body" idx="1"/>
          </p:nvPr>
        </p:nvSpPr>
        <p:spPr/>
        <p:txBody>
          <a:bodyPr/>
          <a:lstStyle/>
          <a:p>
            <a:pPr>
              <a:lnSpc>
                <a:spcPct val="90000"/>
              </a:lnSpc>
            </a:pPr>
            <a:r>
              <a:rPr lang="en-US" sz="2800"/>
              <a:t>Another example</a:t>
            </a:r>
          </a:p>
          <a:p>
            <a:pPr lvl="1">
              <a:lnSpc>
                <a:spcPct val="90000"/>
              </a:lnSpc>
            </a:pPr>
            <a:r>
              <a:rPr lang="en-US" sz="2400"/>
              <a:t>Printout char one by one in a string of length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What is a single operation?</a:t>
            </a:r>
          </a:p>
          <a:p>
            <a:pPr lvl="1">
              <a:lnSpc>
                <a:spcPct val="90000"/>
              </a:lnSpc>
            </a:pPr>
            <a:r>
              <a:rPr lang="en-US" sz="2400"/>
              <a:t> If the function calls do complex things, then count the operation carried out there</a:t>
            </a:r>
          </a:p>
          <a:p>
            <a:pPr lvl="1">
              <a:lnSpc>
                <a:spcPct val="90000"/>
              </a:lnSpc>
            </a:pPr>
            <a:r>
              <a:rPr lang="en-US" sz="2400"/>
              <a:t> Put a function call outside the loop if you can!</a:t>
            </a:r>
          </a:p>
          <a:p>
            <a:pPr lvl="1">
              <a:lnSpc>
                <a:spcPct val="90000"/>
              </a:lnSpc>
            </a:pPr>
            <a:endParaRPr lang="en-US" sz="2400"/>
          </a:p>
        </p:txBody>
      </p:sp>
      <p:sp>
        <p:nvSpPr>
          <p:cNvPr id="98308" name="Text Box 4"/>
          <p:cNvSpPr txBox="1">
            <a:spLocks noChangeArrowheads="1"/>
          </p:cNvSpPr>
          <p:nvPr/>
        </p:nvSpPr>
        <p:spPr bwMode="auto">
          <a:xfrm>
            <a:off x="1295400" y="2578100"/>
            <a:ext cx="3992563" cy="2282825"/>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N = strlen(str);</a:t>
            </a:r>
          </a:p>
          <a:p>
            <a:r>
              <a:rPr lang="en-US">
                <a:solidFill>
                  <a:srgbClr val="FC0128"/>
                </a:solidFill>
                <a:effectLst>
                  <a:outerShdw blurRad="38100" dist="38100" dir="2700000" algn="tl">
                    <a:srgbClr val="000000"/>
                  </a:outerShdw>
                </a:effectLst>
              </a:rPr>
              <a:t>for (i=0;  i&lt;N; i++ )</a:t>
            </a:r>
          </a:p>
          <a:p>
            <a:r>
              <a:rPr lang="en-US">
                <a:solidFill>
                  <a:srgbClr val="FC0128"/>
                </a:solidFill>
                <a:effectLst>
                  <a:outerShdw blurRad="38100" dist="38100" dir="2700000" algn="tl">
                    <a:srgbClr val="000000"/>
                  </a:outerShdw>
                </a:effectLst>
              </a:rPr>
              <a:t>{</a:t>
            </a:r>
          </a:p>
          <a:p>
            <a:r>
              <a:rPr lang="en-US">
                <a:solidFill>
                  <a:srgbClr val="FC0128"/>
                </a:solidFill>
                <a:effectLst>
                  <a:outerShdw blurRad="38100" dist="38100" dir="2700000" algn="tl">
                    <a:srgbClr val="000000"/>
                  </a:outerShdw>
                </a:effectLst>
              </a:rPr>
              <a:t>	c = str[i];</a:t>
            </a:r>
          </a:p>
          <a:p>
            <a:r>
              <a:rPr lang="en-US">
                <a:solidFill>
                  <a:srgbClr val="FC0128"/>
                </a:solidFill>
                <a:effectLst>
                  <a:outerShdw blurRad="38100" dist="38100" dir="2700000" algn="tl">
                    <a:srgbClr val="000000"/>
                  </a:outerShdw>
                </a:effectLst>
              </a:rPr>
              <a:t>	cout &lt;&lt; c;</a:t>
            </a:r>
          </a:p>
          <a:p>
            <a:r>
              <a:rPr lang="en-US">
                <a:solidFill>
                  <a:srgbClr val="FC0128"/>
                </a:solidFill>
                <a:effectLst>
                  <a:outerShdw blurRad="38100" dist="38100" dir="2700000" algn="tl">
                    <a:srgbClr val="000000"/>
                  </a:outerShdw>
                </a:effectLst>
              </a:rPr>
              <a:t>}</a:t>
            </a:r>
          </a:p>
        </p:txBody>
      </p:sp>
      <p:sp>
        <p:nvSpPr>
          <p:cNvPr id="98309" name="Text Box 5"/>
          <p:cNvSpPr txBox="1">
            <a:spLocks noChangeArrowheads="1"/>
          </p:cNvSpPr>
          <p:nvPr/>
        </p:nvSpPr>
        <p:spPr bwMode="auto">
          <a:xfrm>
            <a:off x="6172200" y="2971800"/>
            <a:ext cx="2057400" cy="823913"/>
          </a:xfrm>
          <a:prstGeom prst="rect">
            <a:avLst/>
          </a:prstGeom>
          <a:noFill/>
          <a:ln w="9525">
            <a:noFill/>
            <a:miter lim="800000"/>
            <a:headEnd/>
            <a:tailEnd/>
          </a:ln>
          <a:effectLst/>
        </p:spPr>
        <p:txBody>
          <a:bodyPr>
            <a:spAutoFit/>
          </a:bodyPr>
          <a:lstStyle/>
          <a:p>
            <a:pPr>
              <a:spcBef>
                <a:spcPct val="50000"/>
              </a:spcBef>
            </a:pPr>
            <a:r>
              <a:rPr lang="en-US" sz="4800">
                <a:effectLst>
                  <a:outerShdw blurRad="38100" dist="38100" dir="2700000" algn="tl">
                    <a:srgbClr val="000000"/>
                  </a:outerShdw>
                </a:effectLst>
              </a:rPr>
              <a: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9"/>
                                        </p:tgtEl>
                                        <p:attrNameLst>
                                          <p:attrName>style.visibility</p:attrName>
                                        </p:attrNameLst>
                                      </p:cBhvr>
                                      <p:to>
                                        <p:strVal val="visible"/>
                                      </p:to>
                                    </p:set>
                                    <p:anim calcmode="lin" valueType="num">
                                      <p:cBhvr additive="base">
                                        <p:cTn id="7" dur="500" fill="hold"/>
                                        <p:tgtEl>
                                          <p:spTgt spid="98309"/>
                                        </p:tgtEl>
                                        <p:attrNameLst>
                                          <p:attrName>ppt_x</p:attrName>
                                        </p:attrNameLst>
                                      </p:cBhvr>
                                      <p:tavLst>
                                        <p:tav tm="0">
                                          <p:val>
                                            <p:strVal val="0-#ppt_w/2"/>
                                          </p:val>
                                        </p:tav>
                                        <p:tav tm="100000">
                                          <p:val>
                                            <p:strVal val="#ppt_x"/>
                                          </p:val>
                                        </p:tav>
                                      </p:tavLst>
                                    </p:anim>
                                    <p:anim calcmode="lin" valueType="num">
                                      <p:cBhvr additive="base">
                                        <p:cTn id="8"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Time Analysis of C++ Functions</a:t>
            </a:r>
          </a:p>
        </p:txBody>
      </p:sp>
      <p:sp>
        <p:nvSpPr>
          <p:cNvPr id="84995" name="Rectangle 3"/>
          <p:cNvSpPr>
            <a:spLocks noGrp="1" noChangeArrowheads="1"/>
          </p:cNvSpPr>
          <p:nvPr>
            <p:ph type="body" idx="1"/>
          </p:nvPr>
        </p:nvSpPr>
        <p:spPr/>
        <p:txBody>
          <a:bodyPr/>
          <a:lstStyle/>
          <a:p>
            <a:pPr>
              <a:lnSpc>
                <a:spcPct val="90000"/>
              </a:lnSpc>
            </a:pPr>
            <a:r>
              <a:rPr lang="en-US" sz="2800"/>
              <a:t>Worst case, average case and best case </a:t>
            </a:r>
          </a:p>
          <a:p>
            <a:pPr lvl="1">
              <a:lnSpc>
                <a:spcPct val="90000"/>
              </a:lnSpc>
            </a:pPr>
            <a:r>
              <a:rPr lang="en-US" sz="2400"/>
              <a:t> search a number x in an integer array a of size N</a:t>
            </a:r>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endParaRPr lang="en-US" sz="2800"/>
          </a:p>
          <a:p>
            <a:pPr>
              <a:lnSpc>
                <a:spcPct val="90000"/>
              </a:lnSpc>
            </a:pPr>
            <a:r>
              <a:rPr lang="en-US" sz="2800"/>
              <a:t>Can you provide an exact number of operations?</a:t>
            </a:r>
          </a:p>
          <a:p>
            <a:pPr lvl="1">
              <a:lnSpc>
                <a:spcPct val="90000"/>
              </a:lnSpc>
            </a:pPr>
            <a:r>
              <a:rPr lang="en-US" sz="2400"/>
              <a:t>Best case: 1+2+1</a:t>
            </a:r>
          </a:p>
          <a:p>
            <a:pPr lvl="1">
              <a:lnSpc>
                <a:spcPct val="90000"/>
              </a:lnSpc>
            </a:pPr>
            <a:r>
              <a:rPr lang="en-US" sz="2400"/>
              <a:t>Worst case: 1+3N+1</a:t>
            </a:r>
          </a:p>
          <a:p>
            <a:pPr lvl="1">
              <a:lnSpc>
                <a:spcPct val="90000"/>
              </a:lnSpc>
            </a:pPr>
            <a:r>
              <a:rPr lang="en-US" sz="2400"/>
              <a:t>Average case: 1+3N/2+1</a:t>
            </a:r>
          </a:p>
          <a:p>
            <a:pPr lvl="1">
              <a:lnSpc>
                <a:spcPct val="90000"/>
              </a:lnSpc>
            </a:pPr>
            <a:endParaRPr lang="en-US" sz="2400"/>
          </a:p>
        </p:txBody>
      </p:sp>
      <p:sp>
        <p:nvSpPr>
          <p:cNvPr id="84996" name="Text Box 4"/>
          <p:cNvSpPr txBox="1">
            <a:spLocks noChangeArrowheads="1"/>
          </p:cNvSpPr>
          <p:nvPr/>
        </p:nvSpPr>
        <p:spPr bwMode="auto">
          <a:xfrm>
            <a:off x="190500" y="3219450"/>
            <a:ext cx="8839200" cy="1552575"/>
          </a:xfrm>
          <a:prstGeom prst="rect">
            <a:avLst/>
          </a:prstGeom>
          <a:solidFill>
            <a:srgbClr val="FFCC99"/>
          </a:solidFill>
          <a:ln w="9525">
            <a:noFill/>
            <a:miter lim="800000"/>
            <a:headEnd/>
            <a:tailEnd/>
          </a:ln>
          <a:effectLst/>
        </p:spPr>
        <p:txBody>
          <a:bodyPr>
            <a:spAutoFit/>
          </a:bodyPr>
          <a:lstStyle/>
          <a:p>
            <a:r>
              <a:rPr lang="en-US">
                <a:solidFill>
                  <a:srgbClr val="FC0128"/>
                </a:solidFill>
                <a:effectLst>
                  <a:outerShdw blurRad="38100" dist="38100" dir="2700000" algn="tl">
                    <a:srgbClr val="000000"/>
                  </a:outerShdw>
                </a:effectLst>
              </a:rPr>
              <a:t>for (i=0;  (i&lt; N) &amp;&amp; (a[i] != x); i++ );</a:t>
            </a:r>
          </a:p>
          <a:p>
            <a:endParaRPr lang="en-US">
              <a:solidFill>
                <a:srgbClr val="FC0128"/>
              </a:solidFill>
              <a:effectLst>
                <a:outerShdw blurRad="38100" dist="38100" dir="2700000" algn="tl">
                  <a:srgbClr val="000000"/>
                </a:outerShdw>
              </a:effectLst>
            </a:endParaRPr>
          </a:p>
          <a:p>
            <a:r>
              <a:rPr lang="en-US">
                <a:solidFill>
                  <a:srgbClr val="FC0128"/>
                </a:solidFill>
                <a:effectLst>
                  <a:outerShdw blurRad="38100" dist="38100" dir="2700000" algn="tl">
                    <a:srgbClr val="000000"/>
                  </a:outerShdw>
                </a:effectLst>
              </a:rPr>
              <a:t>if (i &lt; N) cout &lt;&lt; “Number ” &lt;&lt; x &lt;&lt; “is at location ” &lt;&lt; i &lt;&lt; endl;</a:t>
            </a:r>
          </a:p>
          <a:p>
            <a:r>
              <a:rPr lang="en-US">
                <a:solidFill>
                  <a:srgbClr val="FC0128"/>
                </a:solidFill>
                <a:effectLst>
                  <a:outerShdw blurRad="38100" dist="38100" dir="2700000" algn="tl">
                    <a:srgbClr val="000000"/>
                  </a:outerShdw>
                </a:effectLst>
              </a:rPr>
              <a:t>else cout &lt;&lt; “Not Found!” &lt;&lt; endl;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r>
              <a:rPr lang="en-US"/>
              <a:t>Goals (WHERE)</a:t>
            </a:r>
          </a:p>
        </p:txBody>
      </p:sp>
      <p:sp>
        <p:nvSpPr>
          <p:cNvPr id="62467" name="Rectangle 1027"/>
          <p:cNvSpPr>
            <a:spLocks noGrp="1" noChangeArrowheads="1"/>
          </p:cNvSpPr>
          <p:nvPr>
            <p:ph type="body" idx="1"/>
          </p:nvPr>
        </p:nvSpPr>
        <p:spPr>
          <a:xfrm>
            <a:off x="152400" y="2590800"/>
            <a:ext cx="8991600" cy="3657600"/>
          </a:xfrm>
        </p:spPr>
        <p:txBody>
          <a:bodyPr/>
          <a:lstStyle/>
          <a:p>
            <a:pPr>
              <a:lnSpc>
                <a:spcPct val="90000"/>
              </a:lnSpc>
            </a:pPr>
            <a:r>
              <a:rPr lang="en-US"/>
              <a:t>  Implement these data structures as classes in C++</a:t>
            </a:r>
          </a:p>
          <a:p>
            <a:pPr>
              <a:lnSpc>
                <a:spcPct val="90000"/>
              </a:lnSpc>
            </a:pPr>
            <a:r>
              <a:rPr lang="en-US"/>
              <a:t>  Determine which structures are appropriate in various situations</a:t>
            </a:r>
          </a:p>
          <a:p>
            <a:pPr>
              <a:lnSpc>
                <a:spcPct val="90000"/>
              </a:lnSpc>
            </a:pPr>
            <a:r>
              <a:rPr lang="en-US"/>
              <a:t>  Confidently learn new structures beyond what are presented in this class</a:t>
            </a:r>
          </a:p>
          <a:p>
            <a:pPr>
              <a:lnSpc>
                <a:spcPct val="90000"/>
              </a:lnSpc>
            </a:pPr>
            <a:r>
              <a:rPr lang="en-US">
                <a:solidFill>
                  <a:srgbClr val="00FF00"/>
                </a:solidFill>
              </a:rPr>
              <a:t>  also learn part of the OOP and software development methodology</a:t>
            </a:r>
          </a:p>
        </p:txBody>
      </p:sp>
      <p:sp>
        <p:nvSpPr>
          <p:cNvPr id="62468" name="Text Box 1028"/>
          <p:cNvSpPr txBox="1">
            <a:spLocks noChangeArrowheads="1"/>
          </p:cNvSpPr>
          <p:nvPr/>
        </p:nvSpPr>
        <p:spPr bwMode="auto">
          <a:xfrm>
            <a:off x="1524000" y="1752600"/>
            <a:ext cx="6248400" cy="457200"/>
          </a:xfrm>
          <a:prstGeom prst="rect">
            <a:avLst/>
          </a:prstGeom>
          <a:noFill/>
          <a:ln w="9525">
            <a:noFill/>
            <a:miter lim="800000"/>
            <a:headEnd/>
            <a:tailEnd/>
          </a:ln>
          <a:effectLst/>
        </p:spPr>
        <p:txBody>
          <a:bodyPr>
            <a:spAutoFit/>
          </a:bodyPr>
          <a:lstStyle/>
          <a:p>
            <a:pPr>
              <a:spcBef>
                <a:spcPct val="50000"/>
              </a:spcBef>
            </a:pPr>
            <a:r>
              <a:rPr lang="en-US">
                <a:solidFill>
                  <a:srgbClr val="FC0128"/>
                </a:solidFill>
                <a:effectLst>
                  <a:outerShdw blurRad="38100" dist="38100" dir="2700000" algn="tl">
                    <a:srgbClr val="000000"/>
                  </a:outerShdw>
                </a:effectLst>
              </a:rPr>
              <a:t>understand the data types inside 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Testing and Debugging</a:t>
            </a:r>
          </a:p>
        </p:txBody>
      </p:sp>
      <p:sp>
        <p:nvSpPr>
          <p:cNvPr id="88067" name="Rectangle 3"/>
          <p:cNvSpPr>
            <a:spLocks noGrp="1" noChangeArrowheads="1"/>
          </p:cNvSpPr>
          <p:nvPr>
            <p:ph type="body" idx="1"/>
          </p:nvPr>
        </p:nvSpPr>
        <p:spPr>
          <a:xfrm>
            <a:off x="685800" y="1676400"/>
            <a:ext cx="8077200" cy="4724400"/>
          </a:xfrm>
        </p:spPr>
        <p:txBody>
          <a:bodyPr/>
          <a:lstStyle/>
          <a:p>
            <a:r>
              <a:rPr lang="en-US" sz="2800"/>
              <a:t>Test: run a program and observe its behavior</a:t>
            </a:r>
          </a:p>
          <a:p>
            <a:pPr lvl="1"/>
            <a:r>
              <a:rPr lang="en-US" sz="2400"/>
              <a:t> input -&gt; expected output?</a:t>
            </a:r>
          </a:p>
          <a:p>
            <a:pPr lvl="1"/>
            <a:r>
              <a:rPr lang="en-US" sz="2400"/>
              <a:t> how long ?</a:t>
            </a:r>
          </a:p>
          <a:p>
            <a:pPr lvl="1"/>
            <a:r>
              <a:rPr lang="en-US" sz="2400"/>
              <a:t> software engineering issues</a:t>
            </a:r>
          </a:p>
          <a:p>
            <a:r>
              <a:rPr lang="en-US" sz="2800"/>
              <a:t>Choosing Test Data : two techniques</a:t>
            </a:r>
          </a:p>
          <a:p>
            <a:pPr lvl="1"/>
            <a:r>
              <a:rPr lang="en-US" sz="2400"/>
              <a:t> boundary values</a:t>
            </a:r>
          </a:p>
          <a:p>
            <a:pPr lvl="1"/>
            <a:r>
              <a:rPr lang="en-US" sz="2400"/>
              <a:t> fully exercising code  (tool: profiler)</a:t>
            </a:r>
          </a:p>
          <a:p>
            <a:r>
              <a:rPr lang="en-US" sz="2800"/>
              <a:t>Debugging… find the bug after an error is found</a:t>
            </a:r>
          </a:p>
          <a:p>
            <a:pPr lvl="1"/>
            <a:r>
              <a:rPr lang="en-US" sz="2400"/>
              <a:t> rule: never change if you are not sure what’s the error</a:t>
            </a:r>
          </a:p>
          <a:p>
            <a:pPr lvl="1"/>
            <a:r>
              <a:rPr lang="en-US" sz="2400"/>
              <a:t> tool: debugger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80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0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Summary</a:t>
            </a:r>
          </a:p>
        </p:txBody>
      </p:sp>
      <p:sp>
        <p:nvSpPr>
          <p:cNvPr id="86019" name="Rectangle 3"/>
          <p:cNvSpPr>
            <a:spLocks noGrp="1" noChangeArrowheads="1"/>
          </p:cNvSpPr>
          <p:nvPr>
            <p:ph type="body" idx="1"/>
          </p:nvPr>
        </p:nvSpPr>
        <p:spPr/>
        <p:txBody>
          <a:bodyPr/>
          <a:lstStyle/>
          <a:p>
            <a:pPr>
              <a:lnSpc>
                <a:spcPct val="90000"/>
              </a:lnSpc>
            </a:pPr>
            <a:r>
              <a:rPr lang="en-US" sz="2800" dirty="0"/>
              <a:t> Often ask yourselves FOUR questions</a:t>
            </a:r>
          </a:p>
          <a:p>
            <a:pPr lvl="1">
              <a:lnSpc>
                <a:spcPct val="90000"/>
              </a:lnSpc>
            </a:pPr>
            <a:r>
              <a:rPr lang="en-US" sz="2400" dirty="0">
                <a:solidFill>
                  <a:srgbClr val="FC0128"/>
                </a:solidFill>
              </a:rPr>
              <a:t>WHAT, WHY, WHERE &amp; HOW </a:t>
            </a:r>
          </a:p>
          <a:p>
            <a:pPr lvl="2">
              <a:lnSpc>
                <a:spcPct val="90000"/>
              </a:lnSpc>
            </a:pPr>
            <a:r>
              <a:rPr lang="en-US" sz="2000" dirty="0"/>
              <a:t>Topics – DSs, C++, STL, basic algorithms</a:t>
            </a:r>
          </a:p>
          <a:p>
            <a:pPr lvl="2">
              <a:lnSpc>
                <a:spcPct val="90000"/>
              </a:lnSpc>
            </a:pPr>
            <a:r>
              <a:rPr lang="en-US" sz="2000" dirty="0"/>
              <a:t> Data Structure experts</a:t>
            </a:r>
          </a:p>
          <a:p>
            <a:pPr lvl="2">
              <a:lnSpc>
                <a:spcPct val="90000"/>
              </a:lnSpc>
            </a:pPr>
            <a:r>
              <a:rPr lang="en-US" sz="2000" dirty="0"/>
              <a:t> Schedule – 23 lectures, 6 assignments, 3 exams</a:t>
            </a:r>
          </a:p>
          <a:p>
            <a:pPr lvl="2">
              <a:lnSpc>
                <a:spcPct val="90000"/>
              </a:lnSpc>
            </a:pPr>
            <a:r>
              <a:rPr lang="en-US" sz="2000" dirty="0"/>
              <a:t> A lot of credits (&gt;10/100) for attending the class</a:t>
            </a:r>
          </a:p>
          <a:p>
            <a:pPr lvl="2">
              <a:lnSpc>
                <a:spcPct val="90000"/>
              </a:lnSpc>
            </a:pPr>
            <a:r>
              <a:rPr lang="en-US" sz="2000" dirty="0"/>
              <a:t> Information – website</a:t>
            </a:r>
          </a:p>
          <a:p>
            <a:pPr>
              <a:lnSpc>
                <a:spcPct val="90000"/>
              </a:lnSpc>
            </a:pPr>
            <a:r>
              <a:rPr lang="en-US" sz="2800" dirty="0"/>
              <a:t> Remember and apply two things (</a:t>
            </a:r>
            <a:r>
              <a:rPr lang="en-US" sz="2800" dirty="0" err="1"/>
              <a:t>Ch</a:t>
            </a:r>
            <a:r>
              <a:rPr lang="en-US" sz="2800" dirty="0"/>
              <a:t> 1)</a:t>
            </a:r>
          </a:p>
          <a:p>
            <a:pPr lvl="1">
              <a:lnSpc>
                <a:spcPct val="90000"/>
              </a:lnSpc>
            </a:pPr>
            <a:r>
              <a:rPr lang="en-US" sz="2400" dirty="0"/>
              <a:t> Basic design strategy</a:t>
            </a:r>
          </a:p>
          <a:p>
            <a:pPr lvl="1">
              <a:lnSpc>
                <a:spcPct val="90000"/>
              </a:lnSpc>
            </a:pPr>
            <a:r>
              <a:rPr lang="en-US" sz="2400" dirty="0">
                <a:solidFill>
                  <a:srgbClr val="FC0128"/>
                </a:solidFill>
              </a:rPr>
              <a:t> Pre-conditions and post-conditions</a:t>
            </a:r>
          </a:p>
          <a:p>
            <a:pPr lvl="1">
              <a:lnSpc>
                <a:spcPct val="90000"/>
              </a:lnSpc>
            </a:pPr>
            <a:r>
              <a:rPr lang="en-US" sz="2400" dirty="0">
                <a:solidFill>
                  <a:srgbClr val="FC0128"/>
                </a:solidFill>
              </a:rPr>
              <a:t> Running time analysis</a:t>
            </a:r>
          </a:p>
          <a:p>
            <a:pPr lvl="1">
              <a:lnSpc>
                <a:spcPct val="90000"/>
              </a:lnSpc>
            </a:pPr>
            <a:r>
              <a:rPr lang="en-US" sz="2400" dirty="0"/>
              <a:t> Testing and Debugging (reading 1.3)</a:t>
            </a:r>
          </a:p>
          <a:p>
            <a:pPr>
              <a:lnSpc>
                <a:spcPct val="90000"/>
              </a:lnSpc>
            </a:pPr>
            <a:endParaRPr 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Reminder … </a:t>
            </a:r>
          </a:p>
        </p:txBody>
      </p:sp>
      <p:sp>
        <p:nvSpPr>
          <p:cNvPr id="87043" name="Text Box 3"/>
          <p:cNvSpPr txBox="1">
            <a:spLocks noChangeArrowheads="1"/>
          </p:cNvSpPr>
          <p:nvPr/>
        </p:nvSpPr>
        <p:spPr bwMode="auto">
          <a:xfrm>
            <a:off x="762000" y="1600200"/>
            <a:ext cx="7391400" cy="5262979"/>
          </a:xfrm>
          <a:prstGeom prst="rect">
            <a:avLst/>
          </a:prstGeom>
          <a:noFill/>
          <a:ln w="9525">
            <a:noFill/>
            <a:miter lim="800000"/>
            <a:headEnd/>
            <a:tailEnd/>
          </a:ln>
          <a:effectLst/>
        </p:spPr>
        <p:txBody>
          <a:bodyPr>
            <a:spAutoFit/>
          </a:bodyPr>
          <a:lstStyle/>
          <a:p>
            <a:pPr>
              <a:spcBef>
                <a:spcPct val="50000"/>
              </a:spcBef>
            </a:pPr>
            <a:endParaRPr lang="en-US" dirty="0">
              <a:effectLst>
                <a:outerShdw blurRad="38100" dist="38100" dir="2700000" algn="tl">
                  <a:srgbClr val="000000"/>
                </a:outerShdw>
              </a:effectLst>
            </a:endParaRPr>
          </a:p>
          <a:p>
            <a:pPr>
              <a:spcBef>
                <a:spcPct val="50000"/>
              </a:spcBef>
            </a:pPr>
            <a:r>
              <a:rPr lang="en-US" dirty="0">
                <a:effectLst>
                  <a:outerShdw blurRad="38100" dist="38100" dir="2700000" algn="tl">
                    <a:srgbClr val="000000"/>
                  </a:outerShdw>
                </a:effectLst>
              </a:rPr>
              <a:t>Lecture 2:  ADT and C++ Classes</a:t>
            </a:r>
          </a:p>
          <a:p>
            <a:pPr>
              <a:spcBef>
                <a:spcPct val="50000"/>
              </a:spcBef>
            </a:pPr>
            <a:r>
              <a:rPr lang="en-US" dirty="0">
                <a:effectLst>
                  <a:outerShdw blurRad="38100" dist="38100" dir="2700000" algn="tl">
                    <a:srgbClr val="000000"/>
                  </a:outerShdw>
                </a:effectLst>
              </a:rPr>
              <a:t>Reading Assignment before the next lecture: </a:t>
            </a:r>
          </a:p>
          <a:p>
            <a:pPr>
              <a:spcBef>
                <a:spcPct val="50000"/>
              </a:spcBef>
            </a:pPr>
            <a:r>
              <a:rPr lang="en-US" dirty="0">
                <a:effectLst>
                  <a:outerShdw blurRad="38100" dist="38100" dir="2700000" algn="tl">
                    <a:srgbClr val="000000"/>
                  </a:outerShdw>
                </a:effectLst>
              </a:rPr>
              <a:t>	Chapter 1	</a:t>
            </a:r>
          </a:p>
          <a:p>
            <a:pPr>
              <a:spcBef>
                <a:spcPct val="50000"/>
              </a:spcBef>
            </a:pPr>
            <a:r>
              <a:rPr lang="en-US" dirty="0">
                <a:effectLst>
                  <a:outerShdw blurRad="38100" dist="38100" dir="2700000" algn="tl">
                    <a:srgbClr val="000000"/>
                  </a:outerShdw>
                </a:effectLst>
              </a:rPr>
              <a:t>	Chapter 2, Sections 2.1-2.3 </a:t>
            </a:r>
          </a:p>
          <a:p>
            <a:pPr>
              <a:spcBef>
                <a:spcPct val="50000"/>
              </a:spcBef>
            </a:pPr>
            <a:r>
              <a:rPr lang="en-US" dirty="0">
                <a:effectLst>
                  <a:outerShdw blurRad="38100" dist="38100" dir="2700000" algn="tl">
                    <a:srgbClr val="000000"/>
                  </a:outerShdw>
                </a:effectLst>
              </a:rPr>
              <a:t>Office Hours: </a:t>
            </a:r>
          </a:p>
          <a:p>
            <a:pPr>
              <a:spcBef>
                <a:spcPct val="50000"/>
              </a:spcBef>
            </a:pPr>
            <a:r>
              <a:rPr lang="en-US" dirty="0">
                <a:effectLst>
                  <a:outerShdw blurRad="38100" dist="38100" dir="2700000" algn="tl">
                    <a:srgbClr val="000000"/>
                  </a:outerShdw>
                </a:effectLst>
              </a:rPr>
              <a:t>	Posted Online</a:t>
            </a:r>
            <a:br>
              <a:rPr lang="de-DE" b="1" dirty="0"/>
            </a:br>
            <a:r>
              <a:rPr lang="en-US" dirty="0">
                <a:effectLst>
                  <a:outerShdw blurRad="38100" dist="38100" dir="2700000" algn="tl">
                    <a:srgbClr val="000000"/>
                  </a:outerShdw>
                </a:effectLst>
              </a:rPr>
              <a:t>	</a:t>
            </a:r>
          </a:p>
          <a:p>
            <a:pPr>
              <a:spcBef>
                <a:spcPct val="50000"/>
              </a:spcBef>
            </a:pPr>
            <a:r>
              <a:rPr lang="en-US" dirty="0">
                <a:effectLst>
                  <a:outerShdw blurRad="38100" dist="38100" dir="2700000" algn="tl">
                    <a:srgbClr val="000000"/>
                  </a:outerShdw>
                </a:effectLst>
              </a:rPr>
              <a:t>Update: </a:t>
            </a:r>
          </a:p>
          <a:p>
            <a:pPr>
              <a:spcBef>
                <a:spcPct val="50000"/>
              </a:spcBef>
            </a:pPr>
            <a:r>
              <a:rPr lang="en-US" dirty="0">
                <a:effectLst>
                  <a:outerShdw blurRad="38100" dist="38100" dir="2700000" algn="tl">
                    <a:srgbClr val="000000"/>
                  </a:outerShdw>
                </a:effectLst>
              </a:rPr>
              <a:t>	</a:t>
            </a:r>
            <a:r>
              <a:rPr lang="en-US" dirty="0">
                <a:solidFill>
                  <a:srgbClr val="FC0128"/>
                </a:solidFill>
                <a:effectLst>
                  <a:outerShdw blurRad="38100" dist="38100" dir="2700000" algn="tl">
                    <a:srgbClr val="000000"/>
                  </a:outerShdw>
                </a:effectLst>
              </a:rPr>
              <a:t>check website for details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86200" y="4572000"/>
            <a:ext cx="1600200" cy="1143000"/>
          </a:xfrm>
          <a:noFill/>
          <a:ln/>
        </p:spPr>
        <p:txBody>
          <a:bodyPr/>
          <a:lstStyle/>
          <a:p>
            <a:r>
              <a:rPr lang="en-US" sz="2400">
                <a:latin typeface="Arial" pitchFamily="34" charset="0"/>
              </a:rPr>
              <a:t>T</a:t>
            </a:r>
            <a:r>
              <a:rPr lang="en-US" sz="1800">
                <a:latin typeface="Arial" pitchFamily="34" charset="0"/>
              </a:rPr>
              <a:t>HE  </a:t>
            </a:r>
            <a:r>
              <a:rPr lang="en-US" sz="2400">
                <a:latin typeface="Arial" pitchFamily="34" charset="0"/>
              </a:rPr>
              <a:t>E</a:t>
            </a:r>
            <a:r>
              <a:rPr lang="en-US" sz="1800">
                <a:latin typeface="Arial" pitchFamily="34" charset="0"/>
              </a:rPr>
              <a:t>ND</a:t>
            </a:r>
          </a:p>
        </p:txBody>
      </p:sp>
      <p:pic>
        <p:nvPicPr>
          <p:cNvPr id="53251" name="Picture 3"/>
          <p:cNvPicPr>
            <a:picLocks noGrp="1" noChangeArrowheads="1"/>
          </p:cNvPicPr>
          <p:nvPr>
            <p:ph type="body" idx="1"/>
          </p:nvPr>
        </p:nvPicPr>
        <p:blipFill>
          <a:blip r:embed="rId3" cstate="print"/>
          <a:srcRect/>
          <a:stretch>
            <a:fillRect/>
          </a:stretch>
        </p:blipFill>
        <p:spPr>
          <a:xfrm>
            <a:off x="3657600" y="3276600"/>
            <a:ext cx="1878013" cy="1162050"/>
          </a:xfrm>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p:txBody>
          <a:bodyPr/>
          <a:lstStyle/>
          <a:p>
            <a:r>
              <a:rPr lang="en-US"/>
              <a:t>Course Information (HOW)</a:t>
            </a:r>
          </a:p>
        </p:txBody>
      </p:sp>
      <p:sp>
        <p:nvSpPr>
          <p:cNvPr id="60419" name="Rectangle 1027"/>
          <p:cNvSpPr>
            <a:spLocks noGrp="1" noChangeArrowheads="1"/>
          </p:cNvSpPr>
          <p:nvPr>
            <p:ph type="body" idx="1"/>
          </p:nvPr>
        </p:nvSpPr>
        <p:spPr>
          <a:xfrm>
            <a:off x="381000" y="1600200"/>
            <a:ext cx="8763000" cy="4800600"/>
          </a:xfrm>
        </p:spPr>
        <p:txBody>
          <a:bodyPr/>
          <a:lstStyle/>
          <a:p>
            <a:pPr>
              <a:lnSpc>
                <a:spcPct val="90000"/>
              </a:lnSpc>
              <a:spcBef>
                <a:spcPts val="72"/>
              </a:spcBef>
            </a:pPr>
            <a:r>
              <a:rPr lang="en-US" sz="2800" dirty="0"/>
              <a:t> Objectives</a:t>
            </a:r>
          </a:p>
          <a:p>
            <a:pPr lvl="1">
              <a:lnSpc>
                <a:spcPct val="90000"/>
              </a:lnSpc>
              <a:spcBef>
                <a:spcPts val="72"/>
              </a:spcBef>
            </a:pPr>
            <a:r>
              <a:rPr lang="en-US" sz="2400" dirty="0"/>
              <a:t> </a:t>
            </a:r>
            <a:r>
              <a:rPr lang="en-US" sz="1800" dirty="0"/>
              <a:t>Data Structures, with C++ and Software Engineering</a:t>
            </a:r>
          </a:p>
          <a:p>
            <a:pPr>
              <a:lnSpc>
                <a:spcPct val="90000"/>
              </a:lnSpc>
              <a:spcBef>
                <a:spcPts val="72"/>
              </a:spcBef>
            </a:pPr>
            <a:r>
              <a:rPr lang="en-US" sz="2800" dirty="0"/>
              <a:t> Textbook and References</a:t>
            </a:r>
          </a:p>
          <a:p>
            <a:pPr lvl="1">
              <a:lnSpc>
                <a:spcPct val="90000"/>
              </a:lnSpc>
              <a:spcBef>
                <a:spcPts val="72"/>
              </a:spcBef>
            </a:pPr>
            <a:r>
              <a:rPr lang="en-US" sz="2400" dirty="0"/>
              <a:t> </a:t>
            </a:r>
            <a:r>
              <a:rPr lang="en-US" sz="1600" dirty="0" err="1"/>
              <a:t>Texbook</a:t>
            </a:r>
            <a:r>
              <a:rPr lang="en-US" sz="1600" dirty="0"/>
              <a:t>: </a:t>
            </a:r>
            <a:r>
              <a:rPr lang="en-US" sz="1600" b="1" dirty="0"/>
              <a:t>Data Structures and Other Objects Using C++ , Third Edition by </a:t>
            </a:r>
            <a:r>
              <a:rPr lang="en-US" sz="1600" b="1" dirty="0">
                <a:hlinkClick r:id="rId3"/>
              </a:rPr>
              <a:t>Michael Main </a:t>
            </a:r>
            <a:r>
              <a:rPr lang="en-US" sz="1600" b="1" dirty="0"/>
              <a:t>and </a:t>
            </a:r>
            <a:r>
              <a:rPr lang="en-US" sz="1600" b="1" dirty="0">
                <a:hlinkClick r:id="rId4"/>
              </a:rPr>
              <a:t>Walter </a:t>
            </a:r>
            <a:r>
              <a:rPr lang="en-US" sz="1600" b="1" dirty="0" err="1">
                <a:hlinkClick r:id="rId4"/>
              </a:rPr>
              <a:t>Savitch</a:t>
            </a:r>
            <a:endParaRPr lang="en-US" sz="1600" b="1" dirty="0"/>
          </a:p>
          <a:p>
            <a:pPr lvl="1">
              <a:lnSpc>
                <a:spcPct val="90000"/>
              </a:lnSpc>
              <a:spcBef>
                <a:spcPts val="72"/>
              </a:spcBef>
            </a:pPr>
            <a:r>
              <a:rPr lang="en-US" sz="2800" dirty="0"/>
              <a:t>Prerequisites</a:t>
            </a:r>
          </a:p>
          <a:p>
            <a:pPr lvl="1">
              <a:lnSpc>
                <a:spcPct val="90000"/>
              </a:lnSpc>
              <a:spcBef>
                <a:spcPts val="72"/>
              </a:spcBef>
            </a:pPr>
            <a:r>
              <a:rPr lang="en-US" sz="1800" dirty="0"/>
              <a:t>CSc103  C++ (Intro to Computing for CS and CpE)</a:t>
            </a:r>
          </a:p>
          <a:p>
            <a:pPr lvl="1">
              <a:lnSpc>
                <a:spcPct val="90000"/>
              </a:lnSpc>
              <a:spcBef>
                <a:spcPts val="72"/>
              </a:spcBef>
            </a:pPr>
            <a:r>
              <a:rPr lang="en-US" sz="1800" dirty="0">
                <a:solidFill>
                  <a:schemeClr val="accent2">
                    <a:lumMod val="60000"/>
                    <a:lumOff val="40000"/>
                  </a:schemeClr>
                </a:solidFill>
              </a:rPr>
              <a:t>CSc 104 (Discrete Math Structure I)</a:t>
            </a:r>
          </a:p>
          <a:p>
            <a:pPr>
              <a:lnSpc>
                <a:spcPct val="90000"/>
              </a:lnSpc>
              <a:spcBef>
                <a:spcPts val="72"/>
              </a:spcBef>
            </a:pPr>
            <a:r>
              <a:rPr lang="en-US" sz="2800" dirty="0"/>
              <a:t> Assignments and Grading</a:t>
            </a:r>
          </a:p>
          <a:p>
            <a:pPr lvl="1">
              <a:lnSpc>
                <a:spcPct val="90000"/>
              </a:lnSpc>
              <a:spcBef>
                <a:spcPts val="72"/>
              </a:spcBef>
            </a:pPr>
            <a:r>
              <a:rPr lang="en-US" sz="2000" b="1" dirty="0"/>
              <a:t> 6-7 programming assignments</a:t>
            </a:r>
            <a:r>
              <a:rPr lang="en-US" sz="2000" dirty="0"/>
              <a:t> roughly every 2 weeks (30%) </a:t>
            </a:r>
          </a:p>
          <a:p>
            <a:pPr lvl="1">
              <a:lnSpc>
                <a:spcPct val="90000"/>
              </a:lnSpc>
              <a:spcBef>
                <a:spcPts val="72"/>
              </a:spcBef>
            </a:pPr>
            <a:r>
              <a:rPr lang="en-US" sz="2000" dirty="0"/>
              <a:t> </a:t>
            </a:r>
            <a:r>
              <a:rPr lang="en-US" sz="2000" b="1" dirty="0"/>
              <a:t>3 in-class writing exams</a:t>
            </a:r>
            <a:r>
              <a:rPr lang="en-US" sz="2000" dirty="0"/>
              <a:t> (60%), several in-class quizzes (10%)</a:t>
            </a:r>
          </a:p>
          <a:p>
            <a:pPr>
              <a:lnSpc>
                <a:spcPct val="90000"/>
              </a:lnSpc>
              <a:spcBef>
                <a:spcPts val="72"/>
              </a:spcBef>
            </a:pPr>
            <a:r>
              <a:rPr lang="en-US" sz="2800" dirty="0"/>
              <a:t> Computing Facilities</a:t>
            </a:r>
          </a:p>
          <a:p>
            <a:pPr lvl="1">
              <a:lnSpc>
                <a:spcPct val="90000"/>
              </a:lnSpc>
              <a:spcBef>
                <a:spcPts val="72"/>
              </a:spcBef>
            </a:pPr>
            <a:r>
              <a:rPr lang="en-US" sz="1800" dirty="0"/>
              <a:t>PCs: Microsoft Visual C++ ;  Unix / Linux : </a:t>
            </a:r>
            <a:r>
              <a:rPr lang="en-US" sz="1800" dirty="0" err="1"/>
              <a:t>gc</a:t>
            </a:r>
            <a:r>
              <a:rPr lang="en-US" sz="1800" dirty="0"/>
              <a:t>++?; </a:t>
            </a:r>
            <a:r>
              <a:rPr lang="en-US" sz="1800" dirty="0" err="1"/>
              <a:t>MinGW</a:t>
            </a:r>
            <a:endParaRPr lang="en-US" sz="1800" dirty="0"/>
          </a:p>
          <a:p>
            <a:pPr lvl="1">
              <a:lnSpc>
                <a:spcPct val="90000"/>
              </a:lnSpc>
              <a:spcBef>
                <a:spcPts val="72"/>
              </a:spcBef>
            </a:pPr>
            <a:r>
              <a:rPr lang="en-US" sz="1800" dirty="0"/>
              <a:t>also publicly accessible at Computer Science labs</a:t>
            </a:r>
          </a:p>
          <a:p>
            <a:pPr lvl="1">
              <a:lnSpc>
                <a:spcPct val="90000"/>
              </a:lnSpc>
              <a:spcBef>
                <a:spcPts val="72"/>
              </a:spcBef>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4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1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1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41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419">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04800" y="152400"/>
            <a:ext cx="8610600" cy="1143000"/>
          </a:xfrm>
        </p:spPr>
        <p:txBody>
          <a:bodyPr/>
          <a:lstStyle/>
          <a:p>
            <a:r>
              <a:rPr lang="en-US" dirty="0"/>
              <a:t>Tentative Schedule (HOW)</a:t>
            </a:r>
            <a:r>
              <a:rPr lang="en-US" sz="2000" dirty="0"/>
              <a:t> </a:t>
            </a:r>
            <a:br>
              <a:rPr lang="en-US" sz="2000" dirty="0"/>
            </a:br>
            <a:r>
              <a:rPr lang="en-US" sz="2000" dirty="0"/>
              <a:t>( 28 classes &lt;= 23 lectures + 3 reviews + 3 exams, 6-7 assignments)</a:t>
            </a:r>
          </a:p>
        </p:txBody>
      </p:sp>
      <p:sp>
        <p:nvSpPr>
          <p:cNvPr id="61443" name="Rectangle 3"/>
          <p:cNvSpPr>
            <a:spLocks noGrp="1" noChangeArrowheads="1"/>
          </p:cNvSpPr>
          <p:nvPr>
            <p:ph type="body" idx="1"/>
          </p:nvPr>
        </p:nvSpPr>
        <p:spPr>
          <a:xfrm>
            <a:off x="381000" y="1676400"/>
            <a:ext cx="8305800" cy="5181600"/>
          </a:xfrm>
        </p:spPr>
        <p:txBody>
          <a:bodyPr/>
          <a:lstStyle/>
          <a:p>
            <a:pPr>
              <a:lnSpc>
                <a:spcPct val="80000"/>
              </a:lnSpc>
            </a:pPr>
            <a:r>
              <a:rPr lang="en-US" sz="2000" dirty="0"/>
              <a:t>Lecture 1.          The Phase of Software Development (Ch 1)</a:t>
            </a:r>
          </a:p>
          <a:p>
            <a:pPr>
              <a:lnSpc>
                <a:spcPct val="80000"/>
              </a:lnSpc>
            </a:pPr>
            <a:r>
              <a:rPr lang="en-US" sz="2000" dirty="0"/>
              <a:t>Lectures 2-3.     ADT and C++ Classes (Ch 2)</a:t>
            </a:r>
          </a:p>
          <a:p>
            <a:pPr>
              <a:lnSpc>
                <a:spcPct val="80000"/>
              </a:lnSpc>
            </a:pPr>
            <a:r>
              <a:rPr lang="en-US" sz="2000" dirty="0"/>
              <a:t>Lecture 4-5.       Container Classes (Ch 3)</a:t>
            </a:r>
          </a:p>
          <a:p>
            <a:pPr>
              <a:lnSpc>
                <a:spcPct val="80000"/>
              </a:lnSpc>
            </a:pPr>
            <a:r>
              <a:rPr lang="en-US" sz="2000" dirty="0"/>
              <a:t>Lectures 6-8.     Pointers and Dynamic Arrays (Ch 4)</a:t>
            </a:r>
          </a:p>
          <a:p>
            <a:pPr>
              <a:lnSpc>
                <a:spcPct val="80000"/>
              </a:lnSpc>
            </a:pPr>
            <a:r>
              <a:rPr lang="en-US" sz="2000" dirty="0">
                <a:solidFill>
                  <a:schemeClr val="accent2"/>
                </a:solidFill>
              </a:rPr>
              <a:t>Reviews and the 1st Exam (Ch. 1-4)</a:t>
            </a:r>
            <a:endParaRPr lang="en-US" sz="2000" dirty="0"/>
          </a:p>
          <a:p>
            <a:pPr>
              <a:lnSpc>
                <a:spcPct val="80000"/>
              </a:lnSpc>
            </a:pPr>
            <a:r>
              <a:rPr lang="en-US" sz="2000" dirty="0"/>
              <a:t>Lectures 9-10.    Linked Lists (Ch. 5)</a:t>
            </a:r>
          </a:p>
          <a:p>
            <a:pPr>
              <a:lnSpc>
                <a:spcPct val="80000"/>
              </a:lnSpc>
            </a:pPr>
            <a:r>
              <a:rPr lang="en-US" sz="2000" dirty="0"/>
              <a:t>Lectures 11.       Template and STL (Ch 6)</a:t>
            </a:r>
            <a:endParaRPr lang="en-US" sz="2000" dirty="0">
              <a:solidFill>
                <a:srgbClr val="FF0000"/>
              </a:solidFill>
            </a:endParaRPr>
          </a:p>
          <a:p>
            <a:pPr>
              <a:lnSpc>
                <a:spcPct val="80000"/>
              </a:lnSpc>
            </a:pPr>
            <a:r>
              <a:rPr lang="en-US" sz="2000" dirty="0"/>
              <a:t>Lecture 12.         Stacks (Ch 7) and Queues (Ch 8)</a:t>
            </a:r>
          </a:p>
          <a:p>
            <a:pPr>
              <a:lnSpc>
                <a:spcPct val="80000"/>
              </a:lnSpc>
            </a:pPr>
            <a:r>
              <a:rPr lang="en-US" sz="2000" dirty="0"/>
              <a:t>Lectures 13-14.  Recursion (Ch 9)</a:t>
            </a:r>
          </a:p>
          <a:p>
            <a:pPr>
              <a:lnSpc>
                <a:spcPct val="80000"/>
              </a:lnSpc>
            </a:pPr>
            <a:r>
              <a:rPr lang="en-US" sz="2000" dirty="0">
                <a:solidFill>
                  <a:schemeClr val="accent2"/>
                </a:solidFill>
              </a:rPr>
              <a:t>Reviews and the 2nd Exam (Ch. 5-9)</a:t>
            </a:r>
            <a:endParaRPr lang="en-US" sz="2000" dirty="0"/>
          </a:p>
          <a:p>
            <a:pPr>
              <a:lnSpc>
                <a:spcPct val="80000"/>
              </a:lnSpc>
            </a:pPr>
            <a:r>
              <a:rPr lang="en-US" sz="2000" dirty="0"/>
              <a:t>Lectures 15-18.  Trees (Ch 10, Ch 11)</a:t>
            </a:r>
          </a:p>
          <a:p>
            <a:pPr>
              <a:lnSpc>
                <a:spcPct val="80000"/>
              </a:lnSpc>
            </a:pPr>
            <a:r>
              <a:rPr lang="en-US" sz="2000" dirty="0"/>
              <a:t>Lectures 19-20.  Searching and Hashing (Ch 12)</a:t>
            </a:r>
          </a:p>
          <a:p>
            <a:pPr>
              <a:lnSpc>
                <a:spcPct val="80000"/>
              </a:lnSpc>
            </a:pPr>
            <a:r>
              <a:rPr lang="en-US" sz="2000" dirty="0"/>
              <a:t>Lectures 21- 22. Sorting (Ch 13) </a:t>
            </a:r>
          </a:p>
          <a:p>
            <a:pPr>
              <a:lnSpc>
                <a:spcPct val="80000"/>
              </a:lnSpc>
            </a:pPr>
            <a:r>
              <a:rPr lang="en-US" sz="2000" dirty="0"/>
              <a:t>Lecture 23. 	   Graphs (Ch 15) </a:t>
            </a:r>
          </a:p>
          <a:p>
            <a:pPr>
              <a:lnSpc>
                <a:spcPct val="80000"/>
              </a:lnSpc>
            </a:pPr>
            <a:r>
              <a:rPr lang="en-US" sz="2000" dirty="0">
                <a:solidFill>
                  <a:schemeClr val="accent2"/>
                </a:solidFill>
              </a:rPr>
              <a:t>Reviews and the 3rd Exam (mainly Ch. 10-13, last day of this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4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44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44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4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Course Web Page</a:t>
            </a:r>
          </a:p>
        </p:txBody>
      </p:sp>
      <p:sp>
        <p:nvSpPr>
          <p:cNvPr id="89091" name="Text Box 3"/>
          <p:cNvSpPr txBox="1">
            <a:spLocks noChangeArrowheads="1"/>
          </p:cNvSpPr>
          <p:nvPr/>
        </p:nvSpPr>
        <p:spPr bwMode="auto">
          <a:xfrm>
            <a:off x="381000" y="1652588"/>
            <a:ext cx="8077200" cy="4247317"/>
          </a:xfrm>
          <a:prstGeom prst="rect">
            <a:avLst/>
          </a:prstGeom>
          <a:solidFill>
            <a:srgbClr val="FF9900"/>
          </a:solidFill>
          <a:ln w="9525">
            <a:noFill/>
            <a:miter lim="800000"/>
            <a:headEnd/>
            <a:tailEnd/>
          </a:ln>
          <a:effectLst/>
        </p:spPr>
        <p:txBody>
          <a:bodyPr>
            <a:spAutoFit/>
          </a:bodyPr>
          <a:lstStyle/>
          <a:p>
            <a:pPr>
              <a:spcBef>
                <a:spcPct val="50000"/>
              </a:spcBef>
            </a:pPr>
            <a:r>
              <a:rPr lang="en-US" dirty="0">
                <a:effectLst>
                  <a:outerShdw blurRad="38100" dist="38100" dir="2700000" algn="tl">
                    <a:srgbClr val="000000"/>
                  </a:outerShdw>
                </a:effectLst>
              </a:rPr>
              <a:t>You can find all the information at the course website</a:t>
            </a:r>
          </a:p>
          <a:p>
            <a:pPr>
              <a:spcBef>
                <a:spcPct val="50000"/>
              </a:spcBef>
            </a:pPr>
            <a:endParaRPr lang="en-US" sz="2000" dirty="0">
              <a:effectLst>
                <a:outerShdw blurRad="38100" dist="38100" dir="2700000" algn="tl">
                  <a:srgbClr val="000000"/>
                </a:outerShdw>
              </a:effectLst>
            </a:endParaRPr>
          </a:p>
          <a:p>
            <a:pPr>
              <a:spcBef>
                <a:spcPct val="50000"/>
              </a:spcBef>
              <a:buFontTx/>
              <a:buChar char="-"/>
            </a:pPr>
            <a:r>
              <a:rPr lang="en-US" dirty="0">
                <a:effectLst>
                  <a:outerShdw blurRad="38100" dist="38100" dir="2700000" algn="tl">
                    <a:srgbClr val="000000"/>
                  </a:outerShdw>
                </a:effectLst>
              </a:rPr>
              <a:t> Come back frequently for the updating of lecture schedule, programming assignments and exam schedule</a:t>
            </a:r>
          </a:p>
          <a:p>
            <a:pPr>
              <a:spcBef>
                <a:spcPct val="50000"/>
              </a:spcBef>
              <a:buFontTx/>
              <a:buChar char="-"/>
            </a:pPr>
            <a:r>
              <a:rPr lang="en-US" dirty="0">
                <a:effectLst>
                  <a:outerShdw blurRad="38100" dist="38100" dir="2700000" algn="tl">
                    <a:srgbClr val="000000"/>
                  </a:outerShdw>
                </a:effectLst>
              </a:rPr>
              <a:t> Reading assignments &amp; programming assignments</a:t>
            </a:r>
          </a:p>
          <a:p>
            <a:pPr>
              <a:spcBef>
                <a:spcPct val="50000"/>
              </a:spcBef>
              <a:buFontTx/>
              <a:buChar char="-"/>
            </a:pPr>
            <a:r>
              <a:rPr lang="en-US" dirty="0">
                <a:effectLst>
                  <a:outerShdw blurRad="38100" dist="38100" dir="2700000" algn="tl">
                    <a:srgbClr val="000000"/>
                  </a:outerShdw>
                </a:effectLst>
              </a:rPr>
              <a:t> A few online class meets (over Zoom) up to changes.</a:t>
            </a:r>
          </a:p>
          <a:p>
            <a:pPr>
              <a:spcBef>
                <a:spcPct val="50000"/>
              </a:spcBef>
              <a:buFontTx/>
              <a:buChar char="-"/>
            </a:pPr>
            <a:r>
              <a:rPr lang="en-US" dirty="0">
                <a:effectLst>
                  <a:outerShdw blurRad="38100" dist="38100" dir="2700000" algn="tl">
                    <a:srgbClr val="000000"/>
                  </a:outerShdw>
                </a:effectLst>
              </a:rPr>
              <a:t> Links to both the course website and zoom meeting have been emailed to all of you. Please bookmark it.</a:t>
            </a:r>
          </a:p>
          <a:p>
            <a:r>
              <a:rPr lang="en-US" dirty="0">
                <a:solidFill>
                  <a:srgbClr val="C0C0C0"/>
                </a:solidFill>
                <a:effectLst/>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p:txBody>
          <a:bodyPr/>
          <a:lstStyle/>
          <a:p>
            <a:r>
              <a:rPr lang="en-US"/>
              <a:t>Outline</a:t>
            </a:r>
          </a:p>
        </p:txBody>
      </p:sp>
      <p:sp>
        <p:nvSpPr>
          <p:cNvPr id="63491" name="Rectangle 1027"/>
          <p:cNvSpPr>
            <a:spLocks noGrp="1" noChangeArrowheads="1"/>
          </p:cNvSpPr>
          <p:nvPr>
            <p:ph type="body" idx="1"/>
          </p:nvPr>
        </p:nvSpPr>
        <p:spPr/>
        <p:txBody>
          <a:bodyPr/>
          <a:lstStyle/>
          <a:p>
            <a:r>
              <a:rPr lang="en-US"/>
              <a:t> Course Objectives and Schedule</a:t>
            </a:r>
          </a:p>
          <a:p>
            <a:pPr lvl="1"/>
            <a:r>
              <a:rPr lang="en-US"/>
              <a:t> Information</a:t>
            </a:r>
          </a:p>
          <a:p>
            <a:pPr lvl="1"/>
            <a:r>
              <a:rPr lang="en-US"/>
              <a:t> Topics</a:t>
            </a:r>
          </a:p>
          <a:p>
            <a:pPr lvl="1"/>
            <a:r>
              <a:rPr lang="en-US"/>
              <a:t> Schedule</a:t>
            </a:r>
          </a:p>
          <a:p>
            <a:r>
              <a:rPr lang="en-US"/>
              <a:t> </a:t>
            </a:r>
            <a:r>
              <a:rPr lang="en-US">
                <a:solidFill>
                  <a:srgbClr val="FC0128"/>
                </a:solidFill>
              </a:rPr>
              <a:t>The Phase of Software Development</a:t>
            </a:r>
          </a:p>
          <a:p>
            <a:pPr lvl="1"/>
            <a:r>
              <a:rPr lang="en-US">
                <a:solidFill>
                  <a:srgbClr val="FC0128"/>
                </a:solidFill>
              </a:rPr>
              <a:t> Basic design strategy</a:t>
            </a:r>
          </a:p>
          <a:p>
            <a:pPr lvl="1"/>
            <a:r>
              <a:rPr lang="en-US">
                <a:solidFill>
                  <a:srgbClr val="FC0128"/>
                </a:solidFill>
              </a:rPr>
              <a:t> Pre-conditions and post-conditions</a:t>
            </a:r>
          </a:p>
          <a:p>
            <a:pPr lvl="1"/>
            <a:r>
              <a:rPr lang="en-US">
                <a:solidFill>
                  <a:srgbClr val="FC0128"/>
                </a:solidFill>
              </a:rPr>
              <a:t> Running time analysis</a:t>
            </a:r>
          </a:p>
          <a:p>
            <a:endParaRPr lang="en-US"/>
          </a:p>
        </p:txBody>
      </p:sp>
    </p:spTree>
  </p:cSld>
  <p:clrMapOvr>
    <a:masterClrMapping/>
  </p:clrMapOvr>
</p:sld>
</file>

<file path=ppt/theme/theme1.xml><?xml version="1.0" encoding="utf-8"?>
<a:theme xmlns:a="http://schemas.openxmlformats.org/drawingml/2006/main" name="sparkles">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sparkl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sparkl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parkl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parkl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parkl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parkl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parkl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parkl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1650</TotalTime>
  <Pages>25</Pages>
  <Words>5771</Words>
  <Application>Microsoft Macintosh PowerPoint</Application>
  <PresentationFormat>On-screen Show (4:3)</PresentationFormat>
  <Paragraphs>707</Paragraphs>
  <Slides>53</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Arial Narrow</vt:lpstr>
      <vt:lpstr>Monotype Corsiva</vt:lpstr>
      <vt:lpstr>Monotype Sorts</vt:lpstr>
      <vt:lpstr>Times New Roman</vt:lpstr>
      <vt:lpstr>sparkles</vt:lpstr>
      <vt:lpstr>CSC212   Data Structures  </vt:lpstr>
      <vt:lpstr>Outline of this lecture</vt:lpstr>
      <vt:lpstr>Topics (WHAT)</vt:lpstr>
      <vt:lpstr>Importance (WHY)</vt:lpstr>
      <vt:lpstr>Goals (WHERE)</vt:lpstr>
      <vt:lpstr>Course Information (HOW)</vt:lpstr>
      <vt:lpstr>Tentative Schedule (HOW)  ( 28 classes &lt;= 23 lectures + 3 reviews + 3 exams, 6-7 assignments)</vt:lpstr>
      <vt:lpstr>Course Web Page</vt:lpstr>
      <vt:lpstr>Outline</vt:lpstr>
      <vt:lpstr>Phase of Software Development </vt:lpstr>
      <vt:lpstr>Preconditions and Postconditions</vt:lpstr>
      <vt:lpstr>Preconditions and Postconditions</vt:lpstr>
      <vt:lpstr>Example</vt:lpstr>
      <vt:lpstr>What are Preconditions and Postconditions?</vt:lpstr>
      <vt:lpstr>Example</vt:lpstr>
      <vt:lpstr>Example</vt:lpstr>
      <vt:lpstr>Example</vt:lpstr>
      <vt:lpstr>Example</vt:lpstr>
      <vt:lpstr>Example</vt:lpstr>
      <vt:lpstr>Example</vt:lpstr>
      <vt:lpstr>Example</vt:lpstr>
      <vt:lpstr>Another Example</vt:lpstr>
      <vt:lpstr>Another Example</vt:lpstr>
      <vt:lpstr>Another Example</vt:lpstr>
      <vt:lpstr>Consequence of Violation</vt:lpstr>
      <vt:lpstr>Always make sure the precondition is valid . . .</vt:lpstr>
      <vt:lpstr>. . . so the postcondition becomes true at the function’s end. </vt:lpstr>
      <vt:lpstr>A Quiz</vt:lpstr>
      <vt:lpstr>A Quiz</vt:lpstr>
      <vt:lpstr>On the other hand, careful programmers also follow these rules:</vt:lpstr>
      <vt:lpstr>On the other hand, careful programmers also follow these rules:</vt:lpstr>
      <vt:lpstr>Example</vt:lpstr>
      <vt:lpstr>Advantages of Using Pre- and Post-conditions</vt:lpstr>
      <vt:lpstr>PowerPoint Presentation</vt:lpstr>
      <vt:lpstr>Summary of pre- and post-conditions</vt:lpstr>
      <vt:lpstr>Phase of Software Development </vt:lpstr>
      <vt:lpstr>Running Time Analysis – Big O</vt:lpstr>
      <vt:lpstr>Example : Stair Counting Problem</vt:lpstr>
      <vt:lpstr>Example : Stair Counting Problem</vt:lpstr>
      <vt:lpstr>Example : Stair Counting Problem</vt:lpstr>
      <vt:lpstr>Example : Stair Counting Problem</vt:lpstr>
      <vt:lpstr>Example : Stair Counting Problem</vt:lpstr>
      <vt:lpstr>Example : Stair Counting Problem</vt:lpstr>
      <vt:lpstr>A Quiz </vt:lpstr>
      <vt:lpstr>Big-O Notation</vt:lpstr>
      <vt:lpstr>Time Analysis of C++ Functions</vt:lpstr>
      <vt:lpstr>Time Analysis of C++ Functions</vt:lpstr>
      <vt:lpstr>Time Analysis of C++ Functions</vt:lpstr>
      <vt:lpstr>Time Analysis of C++ Functions</vt:lpstr>
      <vt:lpstr>Testing and Debugging</vt:lpstr>
      <vt:lpstr>Summary</vt:lpstr>
      <vt:lpstr>Reminder … </vt:lpstr>
      <vt:lpstr>THE  END</vt:lpstr>
    </vt:vector>
  </TitlesOfParts>
  <Company>City College / CUNY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Introduction to Data Sturcture</dc:subject>
  <dc:creator>Zhigang Zhu</dc:creator>
  <cp:keywords/>
  <dc:description>Presentation from Chapter 1. of _x000d_
Michael Main and Walter Savitch's book_x000d_
In which Preconditions and Postconditions_x000d_
Copyright 1997, by Addison Wesley Longman.</dc:description>
  <cp:lastModifiedBy>Zhigang Zhu</cp:lastModifiedBy>
  <cp:revision>358</cp:revision>
  <cp:lastPrinted>1997-02-17T10:34:14Z</cp:lastPrinted>
  <dcterms:created xsi:type="dcterms:W3CDTF">1994-08-01T15:08:12Z</dcterms:created>
  <dcterms:modified xsi:type="dcterms:W3CDTF">2025-01-28T15:44:24Z</dcterms:modified>
</cp:coreProperties>
</file>