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7" r:id="rId2"/>
    <p:sldId id="386" r:id="rId3"/>
    <p:sldId id="385" r:id="rId4"/>
    <p:sldId id="414" r:id="rId5"/>
    <p:sldId id="417" r:id="rId6"/>
    <p:sldId id="416" r:id="rId7"/>
    <p:sldId id="415" r:id="rId8"/>
    <p:sldId id="418" r:id="rId9"/>
    <p:sldId id="419" r:id="rId10"/>
    <p:sldId id="423" r:id="rId11"/>
    <p:sldId id="424" r:id="rId12"/>
    <p:sldId id="445" r:id="rId13"/>
    <p:sldId id="446" r:id="rId14"/>
    <p:sldId id="447" r:id="rId15"/>
    <p:sldId id="448" r:id="rId16"/>
    <p:sldId id="427" r:id="rId17"/>
    <p:sldId id="428" r:id="rId18"/>
    <p:sldId id="431" r:id="rId19"/>
    <p:sldId id="451" r:id="rId20"/>
    <p:sldId id="452" r:id="rId21"/>
    <p:sldId id="429" r:id="rId22"/>
    <p:sldId id="436" r:id="rId23"/>
    <p:sldId id="430" r:id="rId24"/>
    <p:sldId id="432" r:id="rId25"/>
    <p:sldId id="421" r:id="rId26"/>
    <p:sldId id="422" r:id="rId27"/>
    <p:sldId id="433" r:id="rId28"/>
    <p:sldId id="434" r:id="rId29"/>
    <p:sldId id="435" r:id="rId30"/>
    <p:sldId id="449" r:id="rId31"/>
    <p:sldId id="440" r:id="rId32"/>
    <p:sldId id="450" r:id="rId33"/>
    <p:sldId id="441" r:id="rId34"/>
    <p:sldId id="442" r:id="rId35"/>
    <p:sldId id="443" r:id="rId36"/>
    <p:sldId id="444" r:id="rId37"/>
    <p:sldId id="38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8045" autoAdjust="0"/>
  </p:normalViewPr>
  <p:slideViewPr>
    <p:cSldViewPr>
      <p:cViewPr varScale="1">
        <p:scale>
          <a:sx n="122" d="100"/>
          <a:sy n="122" d="100"/>
        </p:scale>
        <p:origin x="14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83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401B34C4-CA23-4C9C-85F7-38A7676B50E4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7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Things you shall have known:</a:t>
            </a:r>
          </a:p>
          <a:p>
            <a:endParaRPr lang="en-US" altLang="zh-CN"/>
          </a:p>
          <a:p>
            <a:r>
              <a:rPr lang="en-US" altLang="zh-CN"/>
              <a:t>Before assignment, y as well as x has been declared, meaning that constructor has been called upon each declaration</a:t>
            </a:r>
          </a:p>
          <a:p>
            <a:endParaRPr lang="en-US" altLang="zh-CN"/>
          </a:p>
          <a:p>
            <a:r>
              <a:rPr lang="en-US" altLang="zh-CN"/>
              <a:t>For assignment.</a:t>
            </a:r>
          </a:p>
          <a:p>
            <a:r>
              <a:rPr lang="en-US" altLang="zh-CN"/>
              <a:t>you need to copy all the items in x.data to y.data</a:t>
            </a:r>
          </a:p>
          <a:p>
            <a:endParaRPr lang="en-US" altLang="zh-CN"/>
          </a:p>
          <a:p>
            <a:r>
              <a:rPr lang="en-US" altLang="zh-CN"/>
              <a:t>the size of y and x may not be the same before assignment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put delete after new?</a:t>
            </a:r>
          </a:p>
          <a:p>
            <a:r>
              <a:rPr lang="en-US" altLang="zh-CN"/>
              <a:t>Otherwise if new fails, the exception handler will activate the destructor for any object that was constructed previously. With a invalid bag (this), the destructor may cause another error that is more confusing...Who knows what will the printout message??!!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necessary, do this again on blackboard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 </a:t>
            </a:r>
            <a:r>
              <a:rPr lang="en-US" altLang="zh-CN"/>
              <a:t>wasteful if we give a big capacity and </a:t>
            </a:r>
          </a:p>
          <a:p>
            <a:pPr lvl="1"/>
            <a:r>
              <a:rPr lang="en-US" altLang="zh-CN"/>
              <a:t> need to change source code and re-compile for different sizes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new factors using dynamic memory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are the differences?</a:t>
            </a:r>
          </a:p>
          <a:p>
            <a:endParaRPr lang="en-US" altLang="zh-CN"/>
          </a:p>
          <a:p>
            <a:r>
              <a:rPr lang="en-US" altLang="zh-CN"/>
              <a:t>data[CAPACITY) -&gt; *data</a:t>
            </a:r>
          </a:p>
          <a:p>
            <a:r>
              <a:rPr lang="en-US" altLang="zh-CN"/>
              <a:t>capacity is now a variable</a:t>
            </a:r>
          </a:p>
          <a:p>
            <a:endParaRPr lang="en-US" altLang="zh-CN"/>
          </a:p>
          <a:p>
            <a:r>
              <a:rPr lang="en-US" altLang="zh-CN"/>
              <a:t>Why not *data_ptr?</a:t>
            </a:r>
          </a:p>
          <a:p>
            <a:r>
              <a:rPr lang="en-US" altLang="zh-CN"/>
              <a:t>What’s next? – dynamic memory allocation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Recall what is the invariant of a class (p. 105)</a:t>
            </a:r>
          </a:p>
          <a:p>
            <a:r>
              <a:rPr lang="en-US" altLang="zh-CN"/>
              <a:t>The rules that dictate how the member variables of a class represent a value </a:t>
            </a:r>
          </a:p>
          <a:p>
            <a:pPr lvl="1"/>
            <a:endParaRPr lang="en-US" altLang="zh-CN" i="1"/>
          </a:p>
          <a:p>
            <a:pPr lvl="1"/>
            <a:r>
              <a:rPr lang="en-US" altLang="zh-CN" i="1"/>
              <a:t>implicit</a:t>
            </a:r>
            <a:r>
              <a:rPr lang="en-US" altLang="zh-CN"/>
              <a:t> part of pre- and post- so is not usually written as an </a:t>
            </a:r>
            <a:r>
              <a:rPr lang="en-US" altLang="zh-CN" i="1"/>
              <a:t>explicit</a:t>
            </a:r>
            <a:r>
              <a:rPr lang="en-US" altLang="zh-CN"/>
              <a:t> part of pre- and post-</a:t>
            </a:r>
            <a:endParaRPr lang="en-US" altLang="zh-CN" b="1"/>
          </a:p>
          <a:p>
            <a:pPr lvl="1"/>
            <a:r>
              <a:rPr lang="en-US" altLang="zh-CN"/>
              <a:t>about the private member variables, thus for implementation of functions, but not for use of them</a:t>
            </a:r>
          </a:p>
          <a:p>
            <a:pPr lvl="1"/>
            <a:r>
              <a:rPr lang="en-US" altLang="zh-CN"/>
              <a:t>documented in the implementation file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next?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@ Zhigang Zhu, 2002-2025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0210D2F-FB5E-4A20-B652-2E3C44B2F551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bag2-pp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pitchFamily="34" charset="0"/>
                <a:ea typeface="宋体" pitchFamily="2" charset="-122"/>
              </a:rPr>
              <a:t>CSC212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br>
              <a:rPr lang="en-US" altLang="zh-CN" dirty="0">
                <a:latin typeface="Arial" pitchFamily="34" charset="0"/>
                <a:ea typeface="宋体" pitchFamily="2" charset="-122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</a:rPr>
              <a:t>Data Structure </a:t>
            </a:r>
            <a:br>
              <a:rPr lang="en-US" altLang="zh-CN" dirty="0">
                <a:latin typeface="Arial" pitchFamily="34" charset="0"/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86000"/>
            <a:ext cx="7162800" cy="32004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Lecture 8</a:t>
            </a:r>
          </a:p>
          <a:p>
            <a:r>
              <a:rPr lang="en-US" altLang="zh-CN" sz="4000" dirty="0">
                <a:ea typeface="宋体" pitchFamily="2" charset="-122"/>
              </a:rPr>
              <a:t>Dynamic Classes and </a:t>
            </a:r>
          </a:p>
          <a:p>
            <a:r>
              <a:rPr lang="en-US" altLang="zh-CN" sz="4000" dirty="0">
                <a:ea typeface="宋体" pitchFamily="2" charset="-122"/>
              </a:rPr>
              <a:t>the Law of the Big Three</a:t>
            </a:r>
          </a:p>
          <a:p>
            <a:endParaRPr lang="en-US" altLang="zh-CN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Instructor:  Zhigang Zhu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Department of Computer Science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City College of New York</a:t>
            </a:r>
          </a:p>
        </p:txBody>
      </p:sp>
      <p:pic>
        <p:nvPicPr>
          <p:cNvPr id="88068" name="Picture 4" descr="cs-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291845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9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291861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1872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1884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291899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2 – 5?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293891" name="Text Box 1027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293892" name="Rectangle 1028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293893" name="Group 1029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903" name="Line 1039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4" name="Text Box 1040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293905" name="Line 1041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6" name="Line 1042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7" name="Line 1043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8" name="Text Box 1044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293909" name="Group 1045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919" name="Line 1055"/>
          <p:cNvSpPr>
            <a:spLocks noChangeShapeType="1"/>
          </p:cNvSpPr>
          <p:nvPr/>
        </p:nvSpPr>
        <p:spPr bwMode="auto">
          <a:xfrm flipV="1">
            <a:off x="4419600" y="3303588"/>
            <a:ext cx="920750" cy="887412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3920" name="Group 1056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32" name="Group 1068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946" name="Text Box 1082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293947" name="Text Box 1083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293948" name="Text Box 1084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2 – 5?</a:t>
            </a:r>
          </a:p>
        </p:txBody>
      </p:sp>
      <p:sp>
        <p:nvSpPr>
          <p:cNvPr id="293949" name="Text Box 1085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293967" name="Oval 1103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2805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2821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31" name="Line 31"/>
          <p:cNvSpPr>
            <a:spLocks noChangeShapeType="1"/>
          </p:cNvSpPr>
          <p:nvPr/>
        </p:nvSpPr>
        <p:spPr bwMode="auto">
          <a:xfrm flipV="1">
            <a:off x="4419600" y="3303588"/>
            <a:ext cx="920750" cy="887412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2832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2844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58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2859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2860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7391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Consequence: Change to x’ array will also change y’s array </a:t>
            </a:r>
          </a:p>
        </p:txBody>
      </p:sp>
      <p:sp>
        <p:nvSpPr>
          <p:cNvPr id="332861" name="Text Box 61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32862" name="Oval 62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If we want y to have its own dynamic array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4853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4869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879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4880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4892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906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4907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4908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Dynamic memory allocation is needed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6901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11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2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6917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27" name="Line 31"/>
          <p:cNvSpPr>
            <a:spLocks noChangeShapeType="1"/>
          </p:cNvSpPr>
          <p:nvPr/>
        </p:nvSpPr>
        <p:spPr bwMode="auto">
          <a:xfrm flipV="1"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6928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6940" name="Group 44"/>
          <p:cNvGraphicFramePr>
            <a:graphicFrameLocks noGrp="1"/>
          </p:cNvGraphicFramePr>
          <p:nvPr/>
        </p:nvGraphicFramePr>
        <p:xfrm>
          <a:off x="5703888" y="4714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54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6955" name="Text Box 59"/>
          <p:cNvSpPr txBox="1">
            <a:spLocks noChangeArrowheads="1"/>
          </p:cNvSpPr>
          <p:nvPr/>
        </p:nvSpPr>
        <p:spPr bwMode="auto">
          <a:xfrm>
            <a:off x="5715000" y="5181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6956" name="Text Box 60"/>
          <p:cNvSpPr txBox="1">
            <a:spLocks noChangeArrowheads="1"/>
          </p:cNvSpPr>
          <p:nvPr/>
        </p:nvSpPr>
        <p:spPr bwMode="auto">
          <a:xfrm>
            <a:off x="381000" y="59436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Answer: overloading the assignment operator =</a:t>
            </a:r>
          </a:p>
        </p:txBody>
      </p:sp>
      <p:sp>
        <p:nvSpPr>
          <p:cNvPr id="336957" name="Text Box 61"/>
          <p:cNvSpPr txBox="1">
            <a:spLocks noChangeArrowheads="1"/>
          </p:cNvSpPr>
          <p:nvPr/>
        </p:nvSpPr>
        <p:spPr bwMode="auto">
          <a:xfrm>
            <a:off x="5638800" y="5638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memory de-allocated</a:t>
            </a:r>
          </a:p>
        </p:txBody>
      </p:sp>
      <p:sp>
        <p:nvSpPr>
          <p:cNvPr id="336958" name="Oval 62"/>
          <p:cNvSpPr>
            <a:spLocks noChangeArrowheads="1"/>
          </p:cNvSpPr>
          <p:nvPr/>
        </p:nvSpPr>
        <p:spPr bwMode="auto">
          <a:xfrm>
            <a:off x="5410200" y="4648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6959" name="Group 63"/>
          <p:cNvGraphicFramePr>
            <a:graphicFrameLocks noGrp="1"/>
          </p:cNvGraphicFramePr>
          <p:nvPr/>
        </p:nvGraphicFramePr>
        <p:xfrm>
          <a:off x="5486400" y="4038600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74" name="Freeform 78"/>
          <p:cNvSpPr>
            <a:spLocks/>
          </p:cNvSpPr>
          <p:nvPr/>
        </p:nvSpPr>
        <p:spPr bwMode="auto">
          <a:xfrm>
            <a:off x="7607300" y="3657600"/>
            <a:ext cx="1155700" cy="1219200"/>
          </a:xfrm>
          <a:custGeom>
            <a:avLst/>
            <a:gdLst/>
            <a:ahLst/>
            <a:cxnLst>
              <a:cxn ang="0">
                <a:pos x="56" y="672"/>
              </a:cxn>
              <a:cxn ang="0">
                <a:pos x="56" y="720"/>
              </a:cxn>
              <a:cxn ang="0">
                <a:pos x="392" y="720"/>
              </a:cxn>
              <a:cxn ang="0">
                <a:pos x="344" y="432"/>
              </a:cxn>
              <a:cxn ang="0">
                <a:pos x="200" y="480"/>
              </a:cxn>
              <a:cxn ang="0">
                <a:pos x="344" y="576"/>
              </a:cxn>
              <a:cxn ang="0">
                <a:pos x="536" y="288"/>
              </a:cxn>
              <a:cxn ang="0">
                <a:pos x="392" y="288"/>
              </a:cxn>
              <a:cxn ang="0">
                <a:pos x="488" y="336"/>
              </a:cxn>
              <a:cxn ang="0">
                <a:pos x="680" y="48"/>
              </a:cxn>
              <a:cxn ang="0">
                <a:pos x="728" y="48"/>
              </a:cxn>
            </a:cxnLst>
            <a:rect l="0" t="0" r="r" b="b"/>
            <a:pathLst>
              <a:path w="728" h="768">
                <a:moveTo>
                  <a:pt x="56" y="672"/>
                </a:moveTo>
                <a:cubicBezTo>
                  <a:pt x="28" y="692"/>
                  <a:pt x="0" y="712"/>
                  <a:pt x="56" y="720"/>
                </a:cubicBezTo>
                <a:cubicBezTo>
                  <a:pt x="112" y="728"/>
                  <a:pt x="344" y="768"/>
                  <a:pt x="392" y="720"/>
                </a:cubicBezTo>
                <a:cubicBezTo>
                  <a:pt x="440" y="672"/>
                  <a:pt x="376" y="472"/>
                  <a:pt x="344" y="432"/>
                </a:cubicBezTo>
                <a:cubicBezTo>
                  <a:pt x="312" y="392"/>
                  <a:pt x="200" y="456"/>
                  <a:pt x="200" y="480"/>
                </a:cubicBezTo>
                <a:cubicBezTo>
                  <a:pt x="200" y="504"/>
                  <a:pt x="288" y="608"/>
                  <a:pt x="344" y="576"/>
                </a:cubicBezTo>
                <a:cubicBezTo>
                  <a:pt x="400" y="544"/>
                  <a:pt x="528" y="336"/>
                  <a:pt x="536" y="288"/>
                </a:cubicBezTo>
                <a:cubicBezTo>
                  <a:pt x="544" y="240"/>
                  <a:pt x="400" y="280"/>
                  <a:pt x="392" y="288"/>
                </a:cubicBezTo>
                <a:cubicBezTo>
                  <a:pt x="384" y="296"/>
                  <a:pt x="440" y="376"/>
                  <a:pt x="488" y="336"/>
                </a:cubicBezTo>
                <a:cubicBezTo>
                  <a:pt x="536" y="296"/>
                  <a:pt x="640" y="96"/>
                  <a:pt x="680" y="48"/>
                </a:cubicBezTo>
                <a:cubicBezTo>
                  <a:pt x="720" y="0"/>
                  <a:pt x="720" y="48"/>
                  <a:pt x="728" y="48"/>
                </a:cubicBezTo>
              </a:path>
            </a:pathLst>
          </a:custGeom>
          <a:noFill/>
          <a:ln w="25400" cap="flat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Dynamic memory allocation is needed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8949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0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8965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75" name="Line 31"/>
          <p:cNvSpPr>
            <a:spLocks noChangeShapeType="1"/>
          </p:cNvSpPr>
          <p:nvPr/>
        </p:nvSpPr>
        <p:spPr bwMode="auto">
          <a:xfrm flipV="1"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8976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988" name="Group 44"/>
          <p:cNvGraphicFramePr>
            <a:graphicFrameLocks noGrp="1"/>
          </p:cNvGraphicFramePr>
          <p:nvPr/>
        </p:nvGraphicFramePr>
        <p:xfrm>
          <a:off x="5703888" y="4714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02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9003" name="Text Box 59"/>
          <p:cNvSpPr txBox="1">
            <a:spLocks noChangeArrowheads="1"/>
          </p:cNvSpPr>
          <p:nvPr/>
        </p:nvSpPr>
        <p:spPr bwMode="auto">
          <a:xfrm>
            <a:off x="5715000" y="5181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9004" name="Text Box 60"/>
          <p:cNvSpPr txBox="1">
            <a:spLocks noChangeArrowheads="1"/>
          </p:cNvSpPr>
          <p:nvPr/>
        </p:nvSpPr>
        <p:spPr bwMode="auto">
          <a:xfrm>
            <a:off x="381000" y="59436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Answer: overloading the assignment operator =</a:t>
            </a:r>
          </a:p>
        </p:txBody>
      </p:sp>
      <p:sp>
        <p:nvSpPr>
          <p:cNvPr id="339005" name="Text Box 61"/>
          <p:cNvSpPr txBox="1">
            <a:spLocks noChangeArrowheads="1"/>
          </p:cNvSpPr>
          <p:nvPr/>
        </p:nvSpPr>
        <p:spPr bwMode="auto">
          <a:xfrm>
            <a:off x="5638800" y="5638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memory de-allocated</a:t>
            </a:r>
          </a:p>
        </p:txBody>
      </p:sp>
      <p:sp>
        <p:nvSpPr>
          <p:cNvPr id="339006" name="Oval 62"/>
          <p:cNvSpPr>
            <a:spLocks noChangeArrowheads="1"/>
          </p:cNvSpPr>
          <p:nvPr/>
        </p:nvSpPr>
        <p:spPr bwMode="auto">
          <a:xfrm>
            <a:off x="5410200" y="4648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9007" name="Group 63"/>
          <p:cNvGraphicFramePr>
            <a:graphicFrameLocks noGrp="1"/>
          </p:cNvGraphicFramePr>
          <p:nvPr/>
        </p:nvGraphicFramePr>
        <p:xfrm>
          <a:off x="5486400" y="4038600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19" name="Freeform 75"/>
          <p:cNvSpPr>
            <a:spLocks/>
          </p:cNvSpPr>
          <p:nvPr/>
        </p:nvSpPr>
        <p:spPr bwMode="auto">
          <a:xfrm>
            <a:off x="7607300" y="3657600"/>
            <a:ext cx="1155700" cy="1219200"/>
          </a:xfrm>
          <a:custGeom>
            <a:avLst/>
            <a:gdLst/>
            <a:ahLst/>
            <a:cxnLst>
              <a:cxn ang="0">
                <a:pos x="56" y="672"/>
              </a:cxn>
              <a:cxn ang="0">
                <a:pos x="56" y="720"/>
              </a:cxn>
              <a:cxn ang="0">
                <a:pos x="392" y="720"/>
              </a:cxn>
              <a:cxn ang="0">
                <a:pos x="344" y="432"/>
              </a:cxn>
              <a:cxn ang="0">
                <a:pos x="200" y="480"/>
              </a:cxn>
              <a:cxn ang="0">
                <a:pos x="344" y="576"/>
              </a:cxn>
              <a:cxn ang="0">
                <a:pos x="536" y="288"/>
              </a:cxn>
              <a:cxn ang="0">
                <a:pos x="392" y="288"/>
              </a:cxn>
              <a:cxn ang="0">
                <a:pos x="488" y="336"/>
              </a:cxn>
              <a:cxn ang="0">
                <a:pos x="680" y="48"/>
              </a:cxn>
              <a:cxn ang="0">
                <a:pos x="728" y="48"/>
              </a:cxn>
            </a:cxnLst>
            <a:rect l="0" t="0" r="r" b="b"/>
            <a:pathLst>
              <a:path w="728" h="768">
                <a:moveTo>
                  <a:pt x="56" y="672"/>
                </a:moveTo>
                <a:cubicBezTo>
                  <a:pt x="28" y="692"/>
                  <a:pt x="0" y="712"/>
                  <a:pt x="56" y="720"/>
                </a:cubicBezTo>
                <a:cubicBezTo>
                  <a:pt x="112" y="728"/>
                  <a:pt x="344" y="768"/>
                  <a:pt x="392" y="720"/>
                </a:cubicBezTo>
                <a:cubicBezTo>
                  <a:pt x="440" y="672"/>
                  <a:pt x="376" y="472"/>
                  <a:pt x="344" y="432"/>
                </a:cubicBezTo>
                <a:cubicBezTo>
                  <a:pt x="312" y="392"/>
                  <a:pt x="200" y="456"/>
                  <a:pt x="200" y="480"/>
                </a:cubicBezTo>
                <a:cubicBezTo>
                  <a:pt x="200" y="504"/>
                  <a:pt x="288" y="608"/>
                  <a:pt x="344" y="576"/>
                </a:cubicBezTo>
                <a:cubicBezTo>
                  <a:pt x="400" y="544"/>
                  <a:pt x="528" y="336"/>
                  <a:pt x="536" y="288"/>
                </a:cubicBezTo>
                <a:cubicBezTo>
                  <a:pt x="544" y="240"/>
                  <a:pt x="400" y="280"/>
                  <a:pt x="392" y="288"/>
                </a:cubicBezTo>
                <a:cubicBezTo>
                  <a:pt x="384" y="296"/>
                  <a:pt x="440" y="376"/>
                  <a:pt x="488" y="336"/>
                </a:cubicBezTo>
                <a:cubicBezTo>
                  <a:pt x="536" y="296"/>
                  <a:pt x="640" y="96"/>
                  <a:pt x="680" y="48"/>
                </a:cubicBezTo>
                <a:cubicBezTo>
                  <a:pt x="720" y="0"/>
                  <a:pt x="720" y="48"/>
                  <a:pt x="728" y="48"/>
                </a:cubicBezTo>
              </a:path>
            </a:pathLst>
          </a:custGeom>
          <a:noFill/>
          <a:ln w="25400" cap="flat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Solution: </a:t>
            </a:r>
            <a:r>
              <a:rPr lang="en-US" altLang="zh-CN" sz="3200">
                <a:ea typeface="宋体" pitchFamily="2" charset="-122"/>
              </a:rPr>
              <a:t>overloading assignment operator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Your own assignment operator</a:t>
            </a:r>
          </a:p>
          <a:p>
            <a:r>
              <a:rPr lang="en-US" altLang="zh-CN">
                <a:ea typeface="宋体" pitchFamily="2" charset="-122"/>
              </a:rPr>
              <a:t> C++ Requires the overloaded  assignment operator to be a member function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bag  x, y</a:t>
            </a:r>
            <a:r>
              <a:rPr lang="en-US" altLang="zh-CN">
                <a:ea typeface="宋体" pitchFamily="2" charset="-122"/>
              </a:rPr>
              <a:t>;  // OR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 x(4), y(5);</a:t>
            </a:r>
            <a:r>
              <a:rPr lang="en-US" altLang="zh-CN">
                <a:ea typeface="宋体" pitchFamily="2" charset="-122"/>
              </a:rPr>
              <a:t> // OR....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y=x; // y.operator=(x);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1066800" y="4800600"/>
            <a:ext cx="68580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void bag::operator=(const bag&amp; source)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// Postcondition: The bag that activated this function has the same items and capacity as source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304800" y="6019800"/>
            <a:ext cx="8153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 5-minute Quiz: write your own implementation  - turn in</a:t>
            </a: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0" y="0"/>
            <a:ext cx="5181600" cy="36576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 bag2.h in Section 4.3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class bag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public: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static const size_t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= 20;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bag(size_type init_cap =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);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...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private: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value_type  *data;</a:t>
            </a:r>
          </a:p>
          <a:p>
            <a:pPr marL="342900" indent="-342900"/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size_type used;</a:t>
            </a:r>
          </a:p>
          <a:p>
            <a:pPr marL="342900" indent="-342900"/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size_type  capacity;</a:t>
            </a:r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};</a:t>
            </a: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3505200" y="1752600"/>
            <a:ext cx="5181600" cy="19812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implementation file bag2.cxx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 autoUpdateAnimBg="0"/>
      <p:bldP spid="3020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 of operator=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848600" cy="41148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y = x;</a:t>
            </a:r>
          </a:p>
          <a:p>
            <a:r>
              <a:rPr lang="en-US" altLang="zh-CN">
                <a:ea typeface="宋体" pitchFamily="2" charset="-122"/>
              </a:rPr>
              <a:t> y 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 *this</a:t>
            </a:r>
          </a:p>
          <a:p>
            <a:r>
              <a:rPr lang="en-US" altLang="zh-CN">
                <a:ea typeface="宋体" pitchFamily="2" charset="-122"/>
                <a:sym typeface="Wingdings" pitchFamily="2" charset="2"/>
              </a:rPr>
              <a:t> x  source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743200" y="1143000"/>
            <a:ext cx="6400800" cy="55626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zh-CN" altLang="en-US" sz="1600" b="1">
                <a:solidFill>
                  <a:schemeClr val="bg2"/>
                </a:solidFill>
                <a:effectLst/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void bag::operator =(const bag&amp; source)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// Library facilities used: algorithm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value_type *new_data;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	// Check for possible self-assignment: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if (this == &amp;source)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       return;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	// If needed, allocate an array with a different size: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if (capacity != source.capacity)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{ 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new_data = new value_type[source.capacity];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delete [ ] data; // make sure all valid before delete!!!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data = new_data;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capacity = source.capacity;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}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	// Copy the data from the source array: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used = source.used;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copy(source.data, source.data + used, data);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part of the value semantics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copy constructor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Break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3434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Assignment 3 is online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Due in about two weeks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But do it earlier for your first exam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Next Lecture:  Exam review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First Exam !</a:t>
            </a:r>
          </a:p>
          <a:p>
            <a:pPr lvl="1"/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Why Dynamic Classes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Limitation of our bag class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bag::CAPACITY constant determines the capacity of every bag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wasteful and hard to reuse</a:t>
            </a:r>
          </a:p>
          <a:p>
            <a:r>
              <a:rPr lang="en-US" altLang="zh-CN" sz="2800">
                <a:ea typeface="宋体" pitchFamily="2" charset="-122"/>
              </a:rPr>
              <a:t>Solution: 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provide control over size in running time, by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     pointers and dynamic memory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=&gt; dynamic arrays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=&gt; dynamic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part of the value semantics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copy constructor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915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Auto Copy Constructor: shallow copy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52400" y="2438400"/>
            <a:ext cx="21336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x(4)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y(x);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</p:txBody>
      </p:sp>
      <p:graphicFrame>
        <p:nvGraphicFramePr>
          <p:cNvPr id="304134" name="Group 6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4144" name="Line 16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04146" name="Line 18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7" name="Line 19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9" name="Text Box 21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04150" name="Group 22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4160" name="Line 32"/>
          <p:cNvSpPr>
            <a:spLocks noChangeShapeType="1"/>
          </p:cNvSpPr>
          <p:nvPr/>
        </p:nvSpPr>
        <p:spPr bwMode="auto">
          <a:xfrm flipV="1">
            <a:off x="4419600" y="3276600"/>
            <a:ext cx="914400" cy="9144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04161" name="Group 33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4187" name="Text Box 59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04189" name="Text Box 61"/>
          <p:cNvSpPr txBox="1">
            <a:spLocks noChangeArrowheads="1"/>
          </p:cNvSpPr>
          <p:nvPr/>
        </p:nvSpPr>
        <p:spPr bwMode="auto">
          <a:xfrm>
            <a:off x="838200" y="5486400"/>
            <a:ext cx="6705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The only difference with auto assignment is: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 does not have its own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copy constructor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y(x);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x.insert(19);</a:t>
            </a:r>
          </a:p>
        </p:txBody>
      </p:sp>
      <p:graphicFrame>
        <p:nvGraphicFramePr>
          <p:cNvPr id="313349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59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13365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3376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402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13404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change to x also changes y</a:t>
            </a:r>
          </a:p>
        </p:txBody>
      </p:sp>
      <p:sp>
        <p:nvSpPr>
          <p:cNvPr id="313406" name="Line 62"/>
          <p:cNvSpPr>
            <a:spLocks noChangeShapeType="1"/>
          </p:cNvSpPr>
          <p:nvPr/>
        </p:nvSpPr>
        <p:spPr bwMode="auto">
          <a:xfrm flipV="1">
            <a:off x="4419600" y="3276600"/>
            <a:ext cx="914400" cy="9144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991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Deep copy: </a:t>
            </a:r>
            <a:r>
              <a:rPr lang="en-US" altLang="zh-CN" sz="3200">
                <a:ea typeface="宋体" pitchFamily="2" charset="-122"/>
              </a:rPr>
              <a:t>providing your own copy constructor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Questions</a:t>
            </a:r>
            <a:r>
              <a:rPr lang="en-US" altLang="zh-CN" sz="2800">
                <a:ea typeface="宋体" pitchFamily="2" charset="-122"/>
              </a:rPr>
              <a:t> on Implementation  (</a:t>
            </a: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homework!</a:t>
            </a:r>
            <a:r>
              <a:rPr lang="en-US" altLang="zh-CN" sz="280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do you need to check self-copy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bag y(x); // never have bag y(y);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do you need to delete old bag?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Questions</a:t>
            </a:r>
            <a:r>
              <a:rPr lang="en-US" altLang="zh-CN" sz="2800">
                <a:ea typeface="宋体" pitchFamily="2" charset="-122"/>
              </a:rPr>
              <a:t> on Usage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4 different ways that copy constructor is used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914400" y="2057400"/>
            <a:ext cx="68580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bag::bag(const bag&amp; source)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// Postcondition: The bag that has been constructed has the same items and capacity as source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Four common situations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Declaration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bag y(x);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Declaration with Alternate Syntax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bag y = x 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Returning an object from a function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bag union(const bag&amp; s1, const bag&amp; s2);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Value parameter is an object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void temp_bag_copy(bag clone);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What’s missing?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allocate dynamic memory via new,</a:t>
            </a:r>
          </a:p>
          <a:p>
            <a:r>
              <a:rPr lang="en-US" altLang="zh-CN">
                <a:ea typeface="宋体" pitchFamily="2" charset="-122"/>
              </a:rPr>
              <a:t>take care of the value semantics,</a:t>
            </a:r>
          </a:p>
          <a:p>
            <a:r>
              <a:rPr lang="en-US" altLang="zh-CN">
                <a:ea typeface="宋体" pitchFamily="2" charset="-122"/>
              </a:rPr>
              <a:t>....?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De-allocation of dynamic memory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Return an object’s dynamic memory to the heap when the object is no longer in use</a:t>
            </a:r>
          </a:p>
          <a:p>
            <a:r>
              <a:rPr lang="en-US" altLang="zh-CN">
                <a:ea typeface="宋体" pitchFamily="2" charset="-122"/>
              </a:rPr>
              <a:t>Where and How? – Two ways</a:t>
            </a:r>
          </a:p>
          <a:p>
            <a:pPr lvl="1"/>
            <a:r>
              <a:rPr lang="en-US" altLang="zh-CN">
                <a:ea typeface="宋体" pitchFamily="2" charset="-122"/>
              </a:rPr>
              <a:t> Take care of it yourself </a:t>
            </a:r>
          </a:p>
          <a:p>
            <a:pPr lvl="2"/>
            <a:r>
              <a:rPr lang="en-US" altLang="zh-CN">
                <a:ea typeface="宋体" pitchFamily="2" charset="-122"/>
              </a:rPr>
              <a:t> delete dynamic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data</a:t>
            </a:r>
            <a:r>
              <a:rPr lang="en-US" altLang="zh-CN">
                <a:ea typeface="宋体" pitchFamily="2" charset="-122"/>
              </a:rPr>
              <a:t> of an object after you’re done with it</a:t>
            </a:r>
          </a:p>
          <a:p>
            <a:pPr lvl="1"/>
            <a:r>
              <a:rPr lang="en-US" altLang="zh-CN">
                <a:ea typeface="宋体" pitchFamily="2" charset="-122"/>
              </a:rPr>
              <a:t> let the program do it automatically </a:t>
            </a:r>
          </a:p>
          <a:p>
            <a:pPr lvl="2"/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destructor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Destructor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The primary purpose is to return an object’s dynamic memory to the heap, and to do other “cleanup”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Three unique features of the destructor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The name of the destructor is always ~ followed by the class name;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No parameters, no return values;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Activated automatically whenever an object becomes inaccessible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 Question: when this happens?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6019800" y="228600"/>
            <a:ext cx="25146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	delete [ ] data;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Destructor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Some common situations causing automatic destructor activation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Upon function return, objects as local variables destroyed;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Upon function return, objects as value parameters destroyed;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when an object is explicitly deleted</a:t>
            </a:r>
          </a:p>
          <a:p>
            <a:pPr>
              <a:buFont typeface="Monotype Sorts" charset="2"/>
              <a:buNone/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 Question: shall we put destructor in how-to-use-a-bag documentation?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6019800" y="228600"/>
            <a:ext cx="25146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	delete [ ] data;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Law of the Big Three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Using dynamic memory requires the following three things all together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C0128"/>
                </a:solidFill>
                <a:ea typeface="宋体" pitchFamily="2" charset="-122"/>
              </a:rPr>
              <a:t>a destructor</a:t>
            </a:r>
          </a:p>
          <a:p>
            <a:pPr lvl="1"/>
            <a:r>
              <a:rPr lang="en-US" altLang="zh-CN" sz="2400">
                <a:solidFill>
                  <a:srgbClr val="FC0128"/>
                </a:solidFill>
                <a:ea typeface="宋体" pitchFamily="2" charset="-122"/>
              </a:rPr>
              <a:t> a copy constructor (and of course an ordinary one)</a:t>
            </a:r>
          </a:p>
          <a:p>
            <a:pPr lvl="1"/>
            <a:r>
              <a:rPr lang="en-US" altLang="zh-CN" sz="2400">
                <a:solidFill>
                  <a:srgbClr val="FC0128"/>
                </a:solidFill>
                <a:ea typeface="宋体" pitchFamily="2" charset="-122"/>
              </a:rPr>
              <a:t> an overloaded assignment operator</a:t>
            </a:r>
          </a:p>
          <a:p>
            <a:r>
              <a:rPr lang="en-US" altLang="zh-CN" sz="2800">
                <a:ea typeface="宋体" pitchFamily="2" charset="-122"/>
              </a:rPr>
              <a:t> In other words, the three functions come in a set – either you need to write all three yourself, or you can rely on the compiler-supplied automatic versions of all the three.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Dynamic Classes </a:t>
            </a:r>
            <a:r>
              <a:rPr lang="en-US" altLang="zh-CN" sz="3200">
                <a:ea typeface="宋体" pitchFamily="2" charset="-122"/>
              </a:rPr>
              <a:t>New Features (Ch 4.3–4)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Pointers Member Variables</a:t>
            </a:r>
          </a:p>
          <a:p>
            <a:r>
              <a:rPr lang="en-US" altLang="zh-CN">
                <a:ea typeface="宋体" pitchFamily="2" charset="-122"/>
              </a:rPr>
              <a:t> Dynamic Memory Allocation (where and how)</a:t>
            </a:r>
          </a:p>
          <a:p>
            <a:r>
              <a:rPr lang="en-US" altLang="zh-CN">
                <a:ea typeface="宋体" pitchFamily="2" charset="-122"/>
              </a:rPr>
              <a:t> Value Semantics (what’s new?)</a:t>
            </a:r>
          </a:p>
          <a:p>
            <a:pPr lvl="1"/>
            <a:r>
              <a:rPr lang="en-US" altLang="zh-CN">
                <a:ea typeface="宋体" pitchFamily="2" charset="-122"/>
              </a:rPr>
              <a:t> assignment operator overloading</a:t>
            </a:r>
          </a:p>
          <a:p>
            <a:pPr lvl="1"/>
            <a:r>
              <a:rPr lang="en-US" altLang="zh-CN">
                <a:ea typeface="宋体" pitchFamily="2" charset="-122"/>
              </a:rPr>
              <a:t> your own copy constructor</a:t>
            </a:r>
          </a:p>
          <a:p>
            <a:r>
              <a:rPr lang="en-US" altLang="zh-CN">
                <a:ea typeface="宋体" pitchFamily="2" charset="-122"/>
              </a:rPr>
              <a:t> Introducing </a:t>
            </a:r>
            <a:r>
              <a:rPr lang="en-US" altLang="zh-CN" b="1">
                <a:ea typeface="宋体" pitchFamily="2" charset="-122"/>
              </a:rPr>
              <a:t>Destructor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en-US" altLang="zh-CN">
                <a:ea typeface="宋体" pitchFamily="2" charset="-122"/>
              </a:rPr>
              <a:t> Conclusion: </a:t>
            </a:r>
            <a:r>
              <a:rPr lang="en-US" altLang="zh-CN" b="1">
                <a:ea typeface="宋体" pitchFamily="2" charset="-122"/>
              </a:rPr>
              <a:t>the Law of the Big Three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What will happen if not?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If we only have a constructor and a destructor, but do not provide a copy constructor and an overloaded assignment operator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</a:t>
            </a:r>
            <a:r>
              <a:rPr lang="en-US" altLang="zh-CN" sz="2000">
                <a:solidFill>
                  <a:schemeClr val="bg1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</a:t>
            </a:r>
            <a:r>
              <a:rPr lang="en-US" altLang="zh-CN" sz="2000">
                <a:solidFill>
                  <a:schemeClr val="bg1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delete</a:t>
            </a: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sp>
        <p:nvSpPr>
          <p:cNvPr id="322620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1 – 8?</a:t>
            </a:r>
          </a:p>
        </p:txBody>
      </p:sp>
      <p:sp>
        <p:nvSpPr>
          <p:cNvPr id="322622" name="Rectangle 62"/>
          <p:cNvSpPr>
            <a:spLocks noChangeArrowheads="1"/>
          </p:cNvSpPr>
          <p:nvPr/>
        </p:nvSpPr>
        <p:spPr bwMode="auto">
          <a:xfrm>
            <a:off x="5029200" y="4114800"/>
            <a:ext cx="2514600" cy="14478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// destructor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800" b="1">
                <a:solidFill>
                  <a:srgbClr val="FC0128"/>
                </a:solidFill>
                <a:effectLst/>
                <a:ea typeface="宋体" pitchFamily="2" charset="-122"/>
              </a:rPr>
              <a:t>delete</a:t>
            </a:r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 [ ] data;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  <p:sp>
        <p:nvSpPr>
          <p:cNvPr id="322623" name="Rectangle 63"/>
          <p:cNvSpPr>
            <a:spLocks noChangeArrowheads="1"/>
          </p:cNvSpPr>
          <p:nvPr/>
        </p:nvSpPr>
        <p:spPr bwMode="auto">
          <a:xfrm>
            <a:off x="3429000" y="1981200"/>
            <a:ext cx="3886200" cy="18288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constructor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chemeClr val="bg1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22" grpId="0" animBg="1" autoUpdateAnimBg="0"/>
      <p:bldP spid="32262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graphicFrame>
        <p:nvGraphicFramePr>
          <p:cNvPr id="342021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31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42033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4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42037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47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42048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060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74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42075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42076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4114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allocate memory for objects (*x, *y) and their dynamic arrays</a:t>
            </a:r>
          </a:p>
        </p:txBody>
      </p:sp>
      <p:sp>
        <p:nvSpPr>
          <p:cNvPr id="342077" name="Rectangle 61"/>
          <p:cNvSpPr>
            <a:spLocks noChangeArrowheads="1"/>
          </p:cNvSpPr>
          <p:nvPr/>
        </p:nvSpPr>
        <p:spPr bwMode="auto">
          <a:xfrm>
            <a:off x="4724400" y="4876800"/>
            <a:ext cx="3886200" cy="18288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implementation file bag2.cxx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7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graphicFrame>
        <p:nvGraphicFramePr>
          <p:cNvPr id="324613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23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6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7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4629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39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4652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66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24667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24668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Insert two items in the dynamic array of object *x</a:t>
            </a:r>
          </a:p>
        </p:txBody>
      </p:sp>
      <p:sp>
        <p:nvSpPr>
          <p:cNvPr id="324669" name="Text Box 61"/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24670" name="Text Box 62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graphicFrame>
        <p:nvGraphicFramePr>
          <p:cNvPr id="326661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671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5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6677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4419600" y="3303588"/>
            <a:ext cx="920750" cy="887412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6688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6700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714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26715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26716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automatic assignment only copies three variables (capacity, used and data) from *x to *y</a:t>
            </a:r>
          </a:p>
        </p:txBody>
      </p:sp>
      <p:sp>
        <p:nvSpPr>
          <p:cNvPr id="326717" name="Text Box 61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26718" name="Oval 62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719" name="Rectangle 63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sp>
        <p:nvSpPr>
          <p:cNvPr id="326720" name="Text Box 64"/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26721" name="Text Box 65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graphicFrame>
        <p:nvGraphicFramePr>
          <p:cNvPr id="328709" name="Group 5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19" name="Group 15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28734" name="Text Box 30"/>
          <p:cNvSpPr txBox="1">
            <a:spLocks noChangeArrowheads="1"/>
          </p:cNvSpPr>
          <p:nvPr/>
        </p:nvSpPr>
        <p:spPr bwMode="auto">
          <a:xfrm>
            <a:off x="381000" y="5638800"/>
            <a:ext cx="51054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Deleting x will also delete the dynamic array of *x by calling the destructor</a:t>
            </a:r>
          </a:p>
        </p:txBody>
      </p: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5410200" y="28956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dangling pointer</a:t>
            </a: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28737" name="Oval 33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38" name="Freeform 34"/>
          <p:cNvSpPr>
            <a:spLocks/>
          </p:cNvSpPr>
          <p:nvPr/>
        </p:nvSpPr>
        <p:spPr bwMode="auto">
          <a:xfrm>
            <a:off x="4165600" y="2387600"/>
            <a:ext cx="2311400" cy="1803400"/>
          </a:xfrm>
          <a:custGeom>
            <a:avLst/>
            <a:gdLst/>
            <a:ahLst/>
            <a:cxnLst>
              <a:cxn ang="0">
                <a:pos x="112" y="1136"/>
              </a:cxn>
              <a:cxn ang="0">
                <a:pos x="64" y="704"/>
              </a:cxn>
              <a:cxn ang="0">
                <a:pos x="496" y="656"/>
              </a:cxn>
              <a:cxn ang="0">
                <a:pos x="496" y="80"/>
              </a:cxn>
              <a:cxn ang="0">
                <a:pos x="1120" y="176"/>
              </a:cxn>
              <a:cxn ang="0">
                <a:pos x="1456" y="224"/>
              </a:cxn>
            </a:cxnLst>
            <a:rect l="0" t="0" r="r" b="b"/>
            <a:pathLst>
              <a:path w="1456" h="1136">
                <a:moveTo>
                  <a:pt x="112" y="1136"/>
                </a:moveTo>
                <a:cubicBezTo>
                  <a:pt x="56" y="960"/>
                  <a:pt x="0" y="784"/>
                  <a:pt x="64" y="704"/>
                </a:cubicBezTo>
                <a:cubicBezTo>
                  <a:pt x="128" y="624"/>
                  <a:pt x="424" y="760"/>
                  <a:pt x="496" y="656"/>
                </a:cubicBezTo>
                <a:cubicBezTo>
                  <a:pt x="568" y="552"/>
                  <a:pt x="392" y="160"/>
                  <a:pt x="496" y="80"/>
                </a:cubicBezTo>
                <a:cubicBezTo>
                  <a:pt x="600" y="0"/>
                  <a:pt x="960" y="152"/>
                  <a:pt x="1120" y="176"/>
                </a:cubicBezTo>
                <a:cubicBezTo>
                  <a:pt x="1280" y="200"/>
                  <a:pt x="1368" y="212"/>
                  <a:pt x="1456" y="22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sp>
        <p:nvSpPr>
          <p:cNvPr id="328740" name="Rectangle 36"/>
          <p:cNvSpPr>
            <a:spLocks noChangeArrowheads="1"/>
          </p:cNvSpPr>
          <p:nvPr/>
        </p:nvSpPr>
        <p:spPr bwMode="auto">
          <a:xfrm>
            <a:off x="6477000" y="5410200"/>
            <a:ext cx="22860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	delete [ ] data;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Freeform 2"/>
          <p:cNvSpPr>
            <a:spLocks/>
          </p:cNvSpPr>
          <p:nvPr/>
        </p:nvSpPr>
        <p:spPr bwMode="auto">
          <a:xfrm>
            <a:off x="4165600" y="2387600"/>
            <a:ext cx="2311400" cy="1803400"/>
          </a:xfrm>
          <a:custGeom>
            <a:avLst/>
            <a:gdLst/>
            <a:ahLst/>
            <a:cxnLst>
              <a:cxn ang="0">
                <a:pos x="112" y="1136"/>
              </a:cxn>
              <a:cxn ang="0">
                <a:pos x="64" y="704"/>
              </a:cxn>
              <a:cxn ang="0">
                <a:pos x="496" y="656"/>
              </a:cxn>
              <a:cxn ang="0">
                <a:pos x="496" y="80"/>
              </a:cxn>
              <a:cxn ang="0">
                <a:pos x="1120" y="176"/>
              </a:cxn>
              <a:cxn ang="0">
                <a:pos x="1456" y="224"/>
              </a:cxn>
            </a:cxnLst>
            <a:rect l="0" t="0" r="r" b="b"/>
            <a:pathLst>
              <a:path w="1456" h="1136">
                <a:moveTo>
                  <a:pt x="112" y="1136"/>
                </a:moveTo>
                <a:cubicBezTo>
                  <a:pt x="56" y="960"/>
                  <a:pt x="0" y="784"/>
                  <a:pt x="64" y="704"/>
                </a:cubicBezTo>
                <a:cubicBezTo>
                  <a:pt x="128" y="624"/>
                  <a:pt x="424" y="760"/>
                  <a:pt x="496" y="656"/>
                </a:cubicBezTo>
                <a:cubicBezTo>
                  <a:pt x="568" y="552"/>
                  <a:pt x="392" y="160"/>
                  <a:pt x="496" y="80"/>
                </a:cubicBezTo>
                <a:cubicBezTo>
                  <a:pt x="600" y="0"/>
                  <a:pt x="960" y="152"/>
                  <a:pt x="1120" y="176"/>
                </a:cubicBezTo>
                <a:cubicBezTo>
                  <a:pt x="1280" y="200"/>
                  <a:pt x="1368" y="212"/>
                  <a:pt x="1456" y="22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0758" name="Group 6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0768" name="Group 16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782" name="Text Box 30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0783" name="Text Box 31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Your program crashes:  *y needs its own copy of data  !!!</a:t>
            </a:r>
          </a:p>
        </p:txBody>
      </p:sp>
      <p:sp>
        <p:nvSpPr>
          <p:cNvPr id="330784" name="Text Box 32"/>
          <p:cNvSpPr txBox="1">
            <a:spLocks noChangeArrowheads="1"/>
          </p:cNvSpPr>
          <p:nvPr/>
        </p:nvSpPr>
        <p:spPr bwMode="auto">
          <a:xfrm>
            <a:off x="5410200" y="28956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dangling pointer</a:t>
            </a: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30786" name="Oval 34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5334000" y="0"/>
            <a:ext cx="2635250" cy="4400550"/>
            <a:chOff x="3839" y="576"/>
            <a:chExt cx="1660" cy="2772"/>
          </a:xfrm>
        </p:grpSpPr>
        <p:sp>
          <p:nvSpPr>
            <p:cNvPr id="330788" name="Freeform 36"/>
            <p:cNvSpPr>
              <a:spLocks/>
            </p:cNvSpPr>
            <p:nvPr/>
          </p:nvSpPr>
          <p:spPr bwMode="auto">
            <a:xfrm>
              <a:off x="3851" y="1485"/>
              <a:ext cx="1278" cy="1852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546" y="134"/>
                </a:cxn>
                <a:cxn ang="0">
                  <a:pos x="429" y="152"/>
                </a:cxn>
                <a:cxn ang="0">
                  <a:pos x="391" y="280"/>
                </a:cxn>
                <a:cxn ang="0">
                  <a:pos x="372" y="445"/>
                </a:cxn>
                <a:cxn ang="0">
                  <a:pos x="363" y="603"/>
                </a:cxn>
                <a:cxn ang="0">
                  <a:pos x="372" y="731"/>
                </a:cxn>
                <a:cxn ang="0">
                  <a:pos x="381" y="792"/>
                </a:cxn>
                <a:cxn ang="0">
                  <a:pos x="462" y="835"/>
                </a:cxn>
                <a:cxn ang="0">
                  <a:pos x="221" y="986"/>
                </a:cxn>
                <a:cxn ang="0">
                  <a:pos x="212" y="1085"/>
                </a:cxn>
                <a:cxn ang="0">
                  <a:pos x="221" y="1181"/>
                </a:cxn>
                <a:cxn ang="0">
                  <a:pos x="231" y="1230"/>
                </a:cxn>
                <a:cxn ang="0">
                  <a:pos x="193" y="1218"/>
                </a:cxn>
                <a:cxn ang="0">
                  <a:pos x="150" y="1266"/>
                </a:cxn>
                <a:cxn ang="0">
                  <a:pos x="89" y="1340"/>
                </a:cxn>
                <a:cxn ang="0">
                  <a:pos x="37" y="1407"/>
                </a:cxn>
                <a:cxn ang="0">
                  <a:pos x="0" y="1481"/>
                </a:cxn>
                <a:cxn ang="0">
                  <a:pos x="146" y="1590"/>
                </a:cxn>
                <a:cxn ang="0">
                  <a:pos x="297" y="1706"/>
                </a:cxn>
                <a:cxn ang="0">
                  <a:pos x="500" y="1851"/>
                </a:cxn>
                <a:cxn ang="0">
                  <a:pos x="617" y="1766"/>
                </a:cxn>
                <a:cxn ang="0">
                  <a:pos x="720" y="1687"/>
                </a:cxn>
                <a:cxn ang="0">
                  <a:pos x="783" y="1638"/>
                </a:cxn>
                <a:cxn ang="0">
                  <a:pos x="833" y="1669"/>
                </a:cxn>
                <a:cxn ang="0">
                  <a:pos x="980" y="1523"/>
                </a:cxn>
                <a:cxn ang="0">
                  <a:pos x="1098" y="1419"/>
                </a:cxn>
                <a:cxn ang="0">
                  <a:pos x="1174" y="1352"/>
                </a:cxn>
                <a:cxn ang="0">
                  <a:pos x="1244" y="1085"/>
                </a:cxn>
                <a:cxn ang="0">
                  <a:pos x="1060" y="962"/>
                </a:cxn>
                <a:cxn ang="0">
                  <a:pos x="1146" y="914"/>
                </a:cxn>
                <a:cxn ang="0">
                  <a:pos x="1183" y="865"/>
                </a:cxn>
                <a:cxn ang="0">
                  <a:pos x="1211" y="780"/>
                </a:cxn>
                <a:cxn ang="0">
                  <a:pos x="1277" y="530"/>
                </a:cxn>
                <a:cxn ang="0">
                  <a:pos x="1268" y="487"/>
                </a:cxn>
                <a:cxn ang="0">
                  <a:pos x="1244" y="451"/>
                </a:cxn>
                <a:cxn ang="0">
                  <a:pos x="1202" y="427"/>
                </a:cxn>
                <a:cxn ang="0">
                  <a:pos x="1215" y="365"/>
                </a:cxn>
                <a:cxn ang="0">
                  <a:pos x="1084" y="299"/>
                </a:cxn>
                <a:cxn ang="0">
                  <a:pos x="1084" y="268"/>
                </a:cxn>
                <a:cxn ang="0">
                  <a:pos x="1140" y="232"/>
                </a:cxn>
                <a:cxn ang="0">
                  <a:pos x="1111" y="214"/>
                </a:cxn>
                <a:cxn ang="0">
                  <a:pos x="1102" y="195"/>
                </a:cxn>
                <a:cxn ang="0">
                  <a:pos x="1117" y="165"/>
                </a:cxn>
                <a:cxn ang="0">
                  <a:pos x="1136" y="134"/>
                </a:cxn>
                <a:cxn ang="0">
                  <a:pos x="1056" y="177"/>
                </a:cxn>
                <a:cxn ang="0">
                  <a:pos x="1018" y="183"/>
                </a:cxn>
                <a:cxn ang="0">
                  <a:pos x="999" y="170"/>
                </a:cxn>
                <a:cxn ang="0">
                  <a:pos x="989" y="146"/>
                </a:cxn>
                <a:cxn ang="0">
                  <a:pos x="956" y="170"/>
                </a:cxn>
                <a:cxn ang="0">
                  <a:pos x="886" y="208"/>
                </a:cxn>
                <a:cxn ang="0">
                  <a:pos x="857" y="159"/>
                </a:cxn>
                <a:cxn ang="0">
                  <a:pos x="801" y="208"/>
                </a:cxn>
                <a:cxn ang="0">
                  <a:pos x="720" y="67"/>
                </a:cxn>
                <a:cxn ang="0">
                  <a:pos x="678" y="92"/>
                </a:cxn>
                <a:cxn ang="0">
                  <a:pos x="588" y="0"/>
                </a:cxn>
                <a:cxn ang="0">
                  <a:pos x="575" y="43"/>
                </a:cxn>
                <a:cxn ang="0">
                  <a:pos x="537" y="50"/>
                </a:cxn>
                <a:cxn ang="0">
                  <a:pos x="490" y="25"/>
                </a:cxn>
                <a:cxn ang="0">
                  <a:pos x="456" y="0"/>
                </a:cxn>
              </a:cxnLst>
              <a:rect l="0" t="0" r="r" b="b"/>
              <a:pathLst>
                <a:path w="1278" h="1852">
                  <a:moveTo>
                    <a:pt x="456" y="0"/>
                  </a:moveTo>
                  <a:lnTo>
                    <a:pt x="546" y="134"/>
                  </a:lnTo>
                  <a:lnTo>
                    <a:pt x="429" y="152"/>
                  </a:lnTo>
                  <a:lnTo>
                    <a:pt x="391" y="280"/>
                  </a:lnTo>
                  <a:lnTo>
                    <a:pt x="372" y="445"/>
                  </a:lnTo>
                  <a:lnTo>
                    <a:pt x="363" y="603"/>
                  </a:lnTo>
                  <a:lnTo>
                    <a:pt x="372" y="731"/>
                  </a:lnTo>
                  <a:lnTo>
                    <a:pt x="381" y="792"/>
                  </a:lnTo>
                  <a:lnTo>
                    <a:pt x="462" y="835"/>
                  </a:lnTo>
                  <a:lnTo>
                    <a:pt x="221" y="986"/>
                  </a:lnTo>
                  <a:lnTo>
                    <a:pt x="212" y="1085"/>
                  </a:lnTo>
                  <a:lnTo>
                    <a:pt x="221" y="1181"/>
                  </a:lnTo>
                  <a:lnTo>
                    <a:pt x="231" y="1230"/>
                  </a:lnTo>
                  <a:lnTo>
                    <a:pt x="193" y="1218"/>
                  </a:lnTo>
                  <a:lnTo>
                    <a:pt x="150" y="1266"/>
                  </a:lnTo>
                  <a:lnTo>
                    <a:pt x="89" y="1340"/>
                  </a:lnTo>
                  <a:lnTo>
                    <a:pt x="37" y="1407"/>
                  </a:lnTo>
                  <a:lnTo>
                    <a:pt x="0" y="1481"/>
                  </a:lnTo>
                  <a:lnTo>
                    <a:pt x="146" y="1590"/>
                  </a:lnTo>
                  <a:lnTo>
                    <a:pt x="297" y="1706"/>
                  </a:lnTo>
                  <a:lnTo>
                    <a:pt x="500" y="1851"/>
                  </a:lnTo>
                  <a:lnTo>
                    <a:pt x="617" y="1766"/>
                  </a:lnTo>
                  <a:lnTo>
                    <a:pt x="720" y="1687"/>
                  </a:lnTo>
                  <a:lnTo>
                    <a:pt x="783" y="1638"/>
                  </a:lnTo>
                  <a:lnTo>
                    <a:pt x="833" y="1669"/>
                  </a:lnTo>
                  <a:lnTo>
                    <a:pt x="980" y="1523"/>
                  </a:lnTo>
                  <a:lnTo>
                    <a:pt x="1098" y="1419"/>
                  </a:lnTo>
                  <a:lnTo>
                    <a:pt x="1174" y="1352"/>
                  </a:lnTo>
                  <a:lnTo>
                    <a:pt x="1244" y="1085"/>
                  </a:lnTo>
                  <a:lnTo>
                    <a:pt x="1060" y="962"/>
                  </a:lnTo>
                  <a:lnTo>
                    <a:pt x="1146" y="914"/>
                  </a:lnTo>
                  <a:lnTo>
                    <a:pt x="1183" y="865"/>
                  </a:lnTo>
                  <a:lnTo>
                    <a:pt x="1211" y="780"/>
                  </a:lnTo>
                  <a:lnTo>
                    <a:pt x="1277" y="530"/>
                  </a:lnTo>
                  <a:lnTo>
                    <a:pt x="1268" y="487"/>
                  </a:lnTo>
                  <a:lnTo>
                    <a:pt x="1244" y="451"/>
                  </a:lnTo>
                  <a:lnTo>
                    <a:pt x="1202" y="427"/>
                  </a:lnTo>
                  <a:lnTo>
                    <a:pt x="1215" y="365"/>
                  </a:lnTo>
                  <a:lnTo>
                    <a:pt x="1084" y="299"/>
                  </a:lnTo>
                  <a:lnTo>
                    <a:pt x="1084" y="268"/>
                  </a:lnTo>
                  <a:lnTo>
                    <a:pt x="1140" y="232"/>
                  </a:lnTo>
                  <a:lnTo>
                    <a:pt x="1111" y="214"/>
                  </a:lnTo>
                  <a:lnTo>
                    <a:pt x="1102" y="195"/>
                  </a:lnTo>
                  <a:lnTo>
                    <a:pt x="1117" y="165"/>
                  </a:lnTo>
                  <a:lnTo>
                    <a:pt x="1136" y="134"/>
                  </a:lnTo>
                  <a:lnTo>
                    <a:pt x="1056" y="177"/>
                  </a:lnTo>
                  <a:lnTo>
                    <a:pt x="1018" y="183"/>
                  </a:lnTo>
                  <a:lnTo>
                    <a:pt x="999" y="170"/>
                  </a:lnTo>
                  <a:lnTo>
                    <a:pt x="989" y="146"/>
                  </a:lnTo>
                  <a:lnTo>
                    <a:pt x="956" y="170"/>
                  </a:lnTo>
                  <a:lnTo>
                    <a:pt x="886" y="208"/>
                  </a:lnTo>
                  <a:lnTo>
                    <a:pt x="857" y="159"/>
                  </a:lnTo>
                  <a:lnTo>
                    <a:pt x="801" y="208"/>
                  </a:lnTo>
                  <a:lnTo>
                    <a:pt x="720" y="67"/>
                  </a:lnTo>
                  <a:lnTo>
                    <a:pt x="678" y="92"/>
                  </a:lnTo>
                  <a:lnTo>
                    <a:pt x="588" y="0"/>
                  </a:lnTo>
                  <a:lnTo>
                    <a:pt x="575" y="43"/>
                  </a:lnTo>
                  <a:lnTo>
                    <a:pt x="537" y="50"/>
                  </a:lnTo>
                  <a:lnTo>
                    <a:pt x="490" y="25"/>
                  </a:lnTo>
                  <a:lnTo>
                    <a:pt x="45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274" y="1699"/>
              <a:ext cx="609" cy="731"/>
            </a:xfrm>
            <a:custGeom>
              <a:avLst/>
              <a:gdLst/>
              <a:ahLst/>
              <a:cxnLst>
                <a:cxn ang="0">
                  <a:pos x="608" y="176"/>
                </a:cxn>
                <a:cxn ang="0">
                  <a:pos x="566" y="317"/>
                </a:cxn>
                <a:cxn ang="0">
                  <a:pos x="505" y="512"/>
                </a:cxn>
                <a:cxn ang="0">
                  <a:pos x="453" y="730"/>
                </a:cxn>
                <a:cxn ang="0">
                  <a:pos x="317" y="682"/>
                </a:cxn>
                <a:cxn ang="0">
                  <a:pos x="174" y="615"/>
                </a:cxn>
                <a:cxn ang="0">
                  <a:pos x="52" y="548"/>
                </a:cxn>
                <a:cxn ang="0">
                  <a:pos x="0" y="505"/>
                </a:cxn>
                <a:cxn ang="0">
                  <a:pos x="0" y="341"/>
                </a:cxn>
                <a:cxn ang="0">
                  <a:pos x="15" y="194"/>
                </a:cxn>
                <a:cxn ang="0">
                  <a:pos x="43" y="79"/>
                </a:cxn>
                <a:cxn ang="0">
                  <a:pos x="66" y="0"/>
                </a:cxn>
                <a:cxn ang="0">
                  <a:pos x="231" y="30"/>
                </a:cxn>
                <a:cxn ang="0">
                  <a:pos x="429" y="98"/>
                </a:cxn>
                <a:cxn ang="0">
                  <a:pos x="566" y="152"/>
                </a:cxn>
                <a:cxn ang="0">
                  <a:pos x="608" y="176"/>
                </a:cxn>
              </a:cxnLst>
              <a:rect l="0" t="0" r="r" b="b"/>
              <a:pathLst>
                <a:path w="609" h="731">
                  <a:moveTo>
                    <a:pt x="608" y="176"/>
                  </a:moveTo>
                  <a:lnTo>
                    <a:pt x="566" y="317"/>
                  </a:lnTo>
                  <a:lnTo>
                    <a:pt x="505" y="512"/>
                  </a:lnTo>
                  <a:lnTo>
                    <a:pt x="453" y="730"/>
                  </a:lnTo>
                  <a:lnTo>
                    <a:pt x="317" y="682"/>
                  </a:lnTo>
                  <a:lnTo>
                    <a:pt x="174" y="615"/>
                  </a:lnTo>
                  <a:lnTo>
                    <a:pt x="52" y="548"/>
                  </a:lnTo>
                  <a:lnTo>
                    <a:pt x="0" y="505"/>
                  </a:lnTo>
                  <a:lnTo>
                    <a:pt x="0" y="341"/>
                  </a:lnTo>
                  <a:lnTo>
                    <a:pt x="15" y="194"/>
                  </a:lnTo>
                  <a:lnTo>
                    <a:pt x="43" y="79"/>
                  </a:lnTo>
                  <a:lnTo>
                    <a:pt x="66" y="0"/>
                  </a:lnTo>
                  <a:lnTo>
                    <a:pt x="231" y="30"/>
                  </a:lnTo>
                  <a:lnTo>
                    <a:pt x="429" y="98"/>
                  </a:lnTo>
                  <a:lnTo>
                    <a:pt x="566" y="152"/>
                  </a:lnTo>
                  <a:lnTo>
                    <a:pt x="608" y="176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0" name="Freeform 38"/>
            <p:cNvSpPr>
              <a:spLocks/>
            </p:cNvSpPr>
            <p:nvPr/>
          </p:nvSpPr>
          <p:spPr bwMode="auto">
            <a:xfrm>
              <a:off x="4315" y="593"/>
              <a:ext cx="1028" cy="1104"/>
            </a:xfrm>
            <a:custGeom>
              <a:avLst/>
              <a:gdLst/>
              <a:ahLst/>
              <a:cxnLst>
                <a:cxn ang="0">
                  <a:pos x="552" y="1073"/>
                </a:cxn>
                <a:cxn ang="0">
                  <a:pos x="525" y="1046"/>
                </a:cxn>
                <a:cxn ang="0">
                  <a:pos x="411" y="1103"/>
                </a:cxn>
                <a:cxn ang="0">
                  <a:pos x="385" y="1054"/>
                </a:cxn>
                <a:cxn ang="0">
                  <a:pos x="350" y="1095"/>
                </a:cxn>
                <a:cxn ang="0">
                  <a:pos x="250" y="955"/>
                </a:cxn>
                <a:cxn ang="0">
                  <a:pos x="235" y="940"/>
                </a:cxn>
                <a:cxn ang="0">
                  <a:pos x="241" y="557"/>
                </a:cxn>
                <a:cxn ang="0">
                  <a:pos x="156" y="538"/>
                </a:cxn>
                <a:cxn ang="0">
                  <a:pos x="116" y="508"/>
                </a:cxn>
                <a:cxn ang="0">
                  <a:pos x="89" y="469"/>
                </a:cxn>
                <a:cxn ang="0">
                  <a:pos x="80" y="436"/>
                </a:cxn>
                <a:cxn ang="0">
                  <a:pos x="85" y="376"/>
                </a:cxn>
                <a:cxn ang="0">
                  <a:pos x="30" y="337"/>
                </a:cxn>
                <a:cxn ang="0">
                  <a:pos x="4" y="292"/>
                </a:cxn>
                <a:cxn ang="0">
                  <a:pos x="0" y="242"/>
                </a:cxn>
                <a:cxn ang="0">
                  <a:pos x="13" y="185"/>
                </a:cxn>
                <a:cxn ang="0">
                  <a:pos x="51" y="139"/>
                </a:cxn>
                <a:cxn ang="0">
                  <a:pos x="92" y="124"/>
                </a:cxn>
                <a:cxn ang="0">
                  <a:pos x="123" y="121"/>
                </a:cxn>
                <a:cxn ang="0">
                  <a:pos x="147" y="75"/>
                </a:cxn>
                <a:cxn ang="0">
                  <a:pos x="183" y="53"/>
                </a:cxn>
                <a:cxn ang="0">
                  <a:pos x="218" y="49"/>
                </a:cxn>
                <a:cxn ang="0">
                  <a:pos x="259" y="60"/>
                </a:cxn>
                <a:cxn ang="0">
                  <a:pos x="290" y="83"/>
                </a:cxn>
                <a:cxn ang="0">
                  <a:pos x="317" y="117"/>
                </a:cxn>
                <a:cxn ang="0">
                  <a:pos x="332" y="72"/>
                </a:cxn>
                <a:cxn ang="0">
                  <a:pos x="352" y="45"/>
                </a:cxn>
                <a:cxn ang="0">
                  <a:pos x="396" y="26"/>
                </a:cxn>
                <a:cxn ang="0">
                  <a:pos x="437" y="30"/>
                </a:cxn>
                <a:cxn ang="0">
                  <a:pos x="473" y="45"/>
                </a:cxn>
                <a:cxn ang="0">
                  <a:pos x="543" y="7"/>
                </a:cxn>
                <a:cxn ang="0">
                  <a:pos x="596" y="0"/>
                </a:cxn>
                <a:cxn ang="0">
                  <a:pos x="655" y="7"/>
                </a:cxn>
                <a:cxn ang="0">
                  <a:pos x="708" y="41"/>
                </a:cxn>
                <a:cxn ang="0">
                  <a:pos x="737" y="87"/>
                </a:cxn>
                <a:cxn ang="0">
                  <a:pos x="755" y="144"/>
                </a:cxn>
                <a:cxn ang="0">
                  <a:pos x="778" y="109"/>
                </a:cxn>
                <a:cxn ang="0">
                  <a:pos x="837" y="94"/>
                </a:cxn>
                <a:cxn ang="0">
                  <a:pos x="902" y="114"/>
                </a:cxn>
                <a:cxn ang="0">
                  <a:pos x="1027" y="306"/>
                </a:cxn>
                <a:cxn ang="0">
                  <a:pos x="981" y="667"/>
                </a:cxn>
                <a:cxn ang="0">
                  <a:pos x="764" y="747"/>
                </a:cxn>
                <a:cxn ang="0">
                  <a:pos x="552" y="1073"/>
                </a:cxn>
              </a:cxnLst>
              <a:rect l="0" t="0" r="r" b="b"/>
              <a:pathLst>
                <a:path w="1028" h="1104">
                  <a:moveTo>
                    <a:pt x="552" y="1073"/>
                  </a:moveTo>
                  <a:lnTo>
                    <a:pt x="525" y="1046"/>
                  </a:lnTo>
                  <a:lnTo>
                    <a:pt x="411" y="1103"/>
                  </a:lnTo>
                  <a:lnTo>
                    <a:pt x="385" y="1054"/>
                  </a:lnTo>
                  <a:lnTo>
                    <a:pt x="350" y="1095"/>
                  </a:lnTo>
                  <a:lnTo>
                    <a:pt x="250" y="955"/>
                  </a:lnTo>
                  <a:lnTo>
                    <a:pt x="235" y="940"/>
                  </a:lnTo>
                  <a:lnTo>
                    <a:pt x="241" y="557"/>
                  </a:lnTo>
                  <a:lnTo>
                    <a:pt x="156" y="538"/>
                  </a:lnTo>
                  <a:lnTo>
                    <a:pt x="116" y="508"/>
                  </a:lnTo>
                  <a:lnTo>
                    <a:pt x="89" y="469"/>
                  </a:lnTo>
                  <a:lnTo>
                    <a:pt x="80" y="436"/>
                  </a:lnTo>
                  <a:lnTo>
                    <a:pt x="85" y="376"/>
                  </a:lnTo>
                  <a:lnTo>
                    <a:pt x="30" y="337"/>
                  </a:lnTo>
                  <a:lnTo>
                    <a:pt x="4" y="292"/>
                  </a:lnTo>
                  <a:lnTo>
                    <a:pt x="0" y="242"/>
                  </a:lnTo>
                  <a:lnTo>
                    <a:pt x="13" y="185"/>
                  </a:lnTo>
                  <a:lnTo>
                    <a:pt x="51" y="139"/>
                  </a:lnTo>
                  <a:lnTo>
                    <a:pt x="92" y="124"/>
                  </a:lnTo>
                  <a:lnTo>
                    <a:pt x="123" y="121"/>
                  </a:lnTo>
                  <a:lnTo>
                    <a:pt x="147" y="75"/>
                  </a:lnTo>
                  <a:lnTo>
                    <a:pt x="183" y="53"/>
                  </a:lnTo>
                  <a:lnTo>
                    <a:pt x="218" y="49"/>
                  </a:lnTo>
                  <a:lnTo>
                    <a:pt x="259" y="60"/>
                  </a:lnTo>
                  <a:lnTo>
                    <a:pt x="290" y="83"/>
                  </a:lnTo>
                  <a:lnTo>
                    <a:pt x="317" y="117"/>
                  </a:lnTo>
                  <a:lnTo>
                    <a:pt x="332" y="72"/>
                  </a:lnTo>
                  <a:lnTo>
                    <a:pt x="352" y="45"/>
                  </a:lnTo>
                  <a:lnTo>
                    <a:pt x="396" y="26"/>
                  </a:lnTo>
                  <a:lnTo>
                    <a:pt x="437" y="30"/>
                  </a:lnTo>
                  <a:lnTo>
                    <a:pt x="473" y="45"/>
                  </a:lnTo>
                  <a:lnTo>
                    <a:pt x="543" y="7"/>
                  </a:lnTo>
                  <a:lnTo>
                    <a:pt x="596" y="0"/>
                  </a:lnTo>
                  <a:lnTo>
                    <a:pt x="655" y="7"/>
                  </a:lnTo>
                  <a:lnTo>
                    <a:pt x="708" y="41"/>
                  </a:lnTo>
                  <a:lnTo>
                    <a:pt x="737" y="87"/>
                  </a:lnTo>
                  <a:lnTo>
                    <a:pt x="755" y="144"/>
                  </a:lnTo>
                  <a:lnTo>
                    <a:pt x="778" y="109"/>
                  </a:lnTo>
                  <a:lnTo>
                    <a:pt x="837" y="94"/>
                  </a:lnTo>
                  <a:lnTo>
                    <a:pt x="902" y="114"/>
                  </a:lnTo>
                  <a:lnTo>
                    <a:pt x="1027" y="306"/>
                  </a:lnTo>
                  <a:lnTo>
                    <a:pt x="981" y="667"/>
                  </a:lnTo>
                  <a:lnTo>
                    <a:pt x="764" y="747"/>
                  </a:lnTo>
                  <a:lnTo>
                    <a:pt x="552" y="107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1" name="Freeform 39"/>
            <p:cNvSpPr>
              <a:spLocks/>
            </p:cNvSpPr>
            <p:nvPr/>
          </p:nvSpPr>
          <p:spPr bwMode="auto">
            <a:xfrm>
              <a:off x="4626" y="684"/>
              <a:ext cx="864" cy="694"/>
            </a:xfrm>
            <a:custGeom>
              <a:avLst/>
              <a:gdLst/>
              <a:ahLst/>
              <a:cxnLst>
                <a:cxn ang="0">
                  <a:pos x="485" y="71"/>
                </a:cxn>
                <a:cxn ang="0">
                  <a:pos x="543" y="83"/>
                </a:cxn>
                <a:cxn ang="0">
                  <a:pos x="555" y="140"/>
                </a:cxn>
                <a:cxn ang="0">
                  <a:pos x="637" y="162"/>
                </a:cxn>
                <a:cxn ang="0">
                  <a:pos x="661" y="261"/>
                </a:cxn>
                <a:cxn ang="0">
                  <a:pos x="614" y="334"/>
                </a:cxn>
                <a:cxn ang="0">
                  <a:pos x="540" y="311"/>
                </a:cxn>
                <a:cxn ang="0">
                  <a:pos x="523" y="246"/>
                </a:cxn>
                <a:cxn ang="0">
                  <a:pos x="517" y="329"/>
                </a:cxn>
                <a:cxn ang="0">
                  <a:pos x="464" y="386"/>
                </a:cxn>
                <a:cxn ang="0">
                  <a:pos x="426" y="416"/>
                </a:cxn>
                <a:cxn ang="0">
                  <a:pos x="508" y="382"/>
                </a:cxn>
                <a:cxn ang="0">
                  <a:pos x="561" y="359"/>
                </a:cxn>
                <a:cxn ang="0">
                  <a:pos x="584" y="436"/>
                </a:cxn>
                <a:cxn ang="0">
                  <a:pos x="535" y="512"/>
                </a:cxn>
                <a:cxn ang="0">
                  <a:pos x="482" y="522"/>
                </a:cxn>
                <a:cxn ang="0">
                  <a:pos x="417" y="485"/>
                </a:cxn>
                <a:cxn ang="0">
                  <a:pos x="426" y="447"/>
                </a:cxn>
                <a:cxn ang="0">
                  <a:pos x="373" y="485"/>
                </a:cxn>
                <a:cxn ang="0">
                  <a:pos x="299" y="480"/>
                </a:cxn>
                <a:cxn ang="0">
                  <a:pos x="259" y="488"/>
                </a:cxn>
                <a:cxn ang="0">
                  <a:pos x="338" y="512"/>
                </a:cxn>
                <a:cxn ang="0">
                  <a:pos x="279" y="560"/>
                </a:cxn>
                <a:cxn ang="0">
                  <a:pos x="182" y="534"/>
                </a:cxn>
                <a:cxn ang="0">
                  <a:pos x="135" y="443"/>
                </a:cxn>
                <a:cxn ang="0">
                  <a:pos x="58" y="424"/>
                </a:cxn>
                <a:cxn ang="0">
                  <a:pos x="18" y="368"/>
                </a:cxn>
                <a:cxn ang="0">
                  <a:pos x="33" y="431"/>
                </a:cxn>
                <a:cxn ang="0">
                  <a:pos x="109" y="485"/>
                </a:cxn>
                <a:cxn ang="0">
                  <a:pos x="176" y="602"/>
                </a:cxn>
                <a:cxn ang="0">
                  <a:pos x="299" y="617"/>
                </a:cxn>
                <a:cxn ang="0">
                  <a:pos x="373" y="663"/>
                </a:cxn>
                <a:cxn ang="0">
                  <a:pos x="482" y="648"/>
                </a:cxn>
                <a:cxn ang="0">
                  <a:pos x="531" y="663"/>
                </a:cxn>
                <a:cxn ang="0">
                  <a:pos x="622" y="693"/>
                </a:cxn>
                <a:cxn ang="0">
                  <a:pos x="688" y="644"/>
                </a:cxn>
                <a:cxn ang="0">
                  <a:pos x="766" y="605"/>
                </a:cxn>
                <a:cxn ang="0">
                  <a:pos x="849" y="530"/>
                </a:cxn>
                <a:cxn ang="0">
                  <a:pos x="860" y="401"/>
                </a:cxn>
                <a:cxn ang="0">
                  <a:pos x="849" y="314"/>
                </a:cxn>
                <a:cxn ang="0">
                  <a:pos x="807" y="200"/>
                </a:cxn>
                <a:cxn ang="0">
                  <a:pos x="755" y="44"/>
                </a:cxn>
                <a:cxn ang="0">
                  <a:pos x="608" y="0"/>
                </a:cxn>
                <a:cxn ang="0">
                  <a:pos x="523" y="3"/>
                </a:cxn>
                <a:cxn ang="0">
                  <a:pos x="443" y="53"/>
                </a:cxn>
              </a:cxnLst>
              <a:rect l="0" t="0" r="r" b="b"/>
              <a:pathLst>
                <a:path w="864" h="694">
                  <a:moveTo>
                    <a:pt x="449" y="86"/>
                  </a:moveTo>
                  <a:lnTo>
                    <a:pt x="485" y="71"/>
                  </a:lnTo>
                  <a:lnTo>
                    <a:pt x="517" y="71"/>
                  </a:lnTo>
                  <a:lnTo>
                    <a:pt x="543" y="83"/>
                  </a:lnTo>
                  <a:lnTo>
                    <a:pt x="558" y="110"/>
                  </a:lnTo>
                  <a:lnTo>
                    <a:pt x="555" y="140"/>
                  </a:lnTo>
                  <a:lnTo>
                    <a:pt x="593" y="140"/>
                  </a:lnTo>
                  <a:lnTo>
                    <a:pt x="637" y="162"/>
                  </a:lnTo>
                  <a:lnTo>
                    <a:pt x="655" y="200"/>
                  </a:lnTo>
                  <a:lnTo>
                    <a:pt x="661" y="261"/>
                  </a:lnTo>
                  <a:lnTo>
                    <a:pt x="646" y="314"/>
                  </a:lnTo>
                  <a:lnTo>
                    <a:pt x="614" y="334"/>
                  </a:lnTo>
                  <a:lnTo>
                    <a:pt x="575" y="334"/>
                  </a:lnTo>
                  <a:lnTo>
                    <a:pt x="540" y="311"/>
                  </a:lnTo>
                  <a:lnTo>
                    <a:pt x="543" y="257"/>
                  </a:lnTo>
                  <a:lnTo>
                    <a:pt x="523" y="246"/>
                  </a:lnTo>
                  <a:lnTo>
                    <a:pt x="526" y="284"/>
                  </a:lnTo>
                  <a:lnTo>
                    <a:pt x="517" y="329"/>
                  </a:lnTo>
                  <a:lnTo>
                    <a:pt x="493" y="364"/>
                  </a:lnTo>
                  <a:lnTo>
                    <a:pt x="464" y="386"/>
                  </a:lnTo>
                  <a:lnTo>
                    <a:pt x="420" y="401"/>
                  </a:lnTo>
                  <a:lnTo>
                    <a:pt x="426" y="416"/>
                  </a:lnTo>
                  <a:lnTo>
                    <a:pt x="473" y="409"/>
                  </a:lnTo>
                  <a:lnTo>
                    <a:pt x="508" y="382"/>
                  </a:lnTo>
                  <a:lnTo>
                    <a:pt x="531" y="352"/>
                  </a:lnTo>
                  <a:lnTo>
                    <a:pt x="561" y="359"/>
                  </a:lnTo>
                  <a:lnTo>
                    <a:pt x="584" y="398"/>
                  </a:lnTo>
                  <a:lnTo>
                    <a:pt x="584" y="436"/>
                  </a:lnTo>
                  <a:lnTo>
                    <a:pt x="567" y="480"/>
                  </a:lnTo>
                  <a:lnTo>
                    <a:pt x="535" y="512"/>
                  </a:lnTo>
                  <a:lnTo>
                    <a:pt x="499" y="527"/>
                  </a:lnTo>
                  <a:lnTo>
                    <a:pt x="482" y="522"/>
                  </a:lnTo>
                  <a:lnTo>
                    <a:pt x="446" y="515"/>
                  </a:lnTo>
                  <a:lnTo>
                    <a:pt x="417" y="485"/>
                  </a:lnTo>
                  <a:lnTo>
                    <a:pt x="440" y="455"/>
                  </a:lnTo>
                  <a:lnTo>
                    <a:pt x="426" y="447"/>
                  </a:lnTo>
                  <a:lnTo>
                    <a:pt x="399" y="473"/>
                  </a:lnTo>
                  <a:lnTo>
                    <a:pt x="373" y="485"/>
                  </a:lnTo>
                  <a:lnTo>
                    <a:pt x="335" y="488"/>
                  </a:lnTo>
                  <a:lnTo>
                    <a:pt x="299" y="480"/>
                  </a:lnTo>
                  <a:lnTo>
                    <a:pt x="270" y="470"/>
                  </a:lnTo>
                  <a:lnTo>
                    <a:pt x="259" y="488"/>
                  </a:lnTo>
                  <a:lnTo>
                    <a:pt x="284" y="503"/>
                  </a:lnTo>
                  <a:lnTo>
                    <a:pt x="338" y="512"/>
                  </a:lnTo>
                  <a:lnTo>
                    <a:pt x="320" y="548"/>
                  </a:lnTo>
                  <a:lnTo>
                    <a:pt x="279" y="560"/>
                  </a:lnTo>
                  <a:lnTo>
                    <a:pt x="235" y="564"/>
                  </a:lnTo>
                  <a:lnTo>
                    <a:pt x="182" y="534"/>
                  </a:lnTo>
                  <a:lnTo>
                    <a:pt x="153" y="497"/>
                  </a:lnTo>
                  <a:lnTo>
                    <a:pt x="135" y="443"/>
                  </a:lnTo>
                  <a:lnTo>
                    <a:pt x="97" y="443"/>
                  </a:lnTo>
                  <a:lnTo>
                    <a:pt x="58" y="424"/>
                  </a:lnTo>
                  <a:lnTo>
                    <a:pt x="35" y="401"/>
                  </a:lnTo>
                  <a:lnTo>
                    <a:pt x="18" y="368"/>
                  </a:lnTo>
                  <a:lnTo>
                    <a:pt x="0" y="314"/>
                  </a:lnTo>
                  <a:lnTo>
                    <a:pt x="33" y="431"/>
                  </a:lnTo>
                  <a:lnTo>
                    <a:pt x="71" y="473"/>
                  </a:lnTo>
                  <a:lnTo>
                    <a:pt x="109" y="485"/>
                  </a:lnTo>
                  <a:lnTo>
                    <a:pt x="132" y="560"/>
                  </a:lnTo>
                  <a:lnTo>
                    <a:pt x="176" y="602"/>
                  </a:lnTo>
                  <a:lnTo>
                    <a:pt x="238" y="617"/>
                  </a:lnTo>
                  <a:lnTo>
                    <a:pt x="299" y="617"/>
                  </a:lnTo>
                  <a:lnTo>
                    <a:pt x="323" y="644"/>
                  </a:lnTo>
                  <a:lnTo>
                    <a:pt x="373" y="663"/>
                  </a:lnTo>
                  <a:lnTo>
                    <a:pt x="437" y="659"/>
                  </a:lnTo>
                  <a:lnTo>
                    <a:pt x="482" y="648"/>
                  </a:lnTo>
                  <a:lnTo>
                    <a:pt x="502" y="632"/>
                  </a:lnTo>
                  <a:lnTo>
                    <a:pt x="531" y="663"/>
                  </a:lnTo>
                  <a:lnTo>
                    <a:pt x="578" y="693"/>
                  </a:lnTo>
                  <a:lnTo>
                    <a:pt x="622" y="693"/>
                  </a:lnTo>
                  <a:lnTo>
                    <a:pt x="670" y="674"/>
                  </a:lnTo>
                  <a:lnTo>
                    <a:pt x="688" y="644"/>
                  </a:lnTo>
                  <a:lnTo>
                    <a:pt x="698" y="605"/>
                  </a:lnTo>
                  <a:lnTo>
                    <a:pt x="766" y="605"/>
                  </a:lnTo>
                  <a:lnTo>
                    <a:pt x="817" y="587"/>
                  </a:lnTo>
                  <a:lnTo>
                    <a:pt x="849" y="530"/>
                  </a:lnTo>
                  <a:lnTo>
                    <a:pt x="863" y="458"/>
                  </a:lnTo>
                  <a:lnTo>
                    <a:pt x="860" y="401"/>
                  </a:lnTo>
                  <a:lnTo>
                    <a:pt x="831" y="341"/>
                  </a:lnTo>
                  <a:lnTo>
                    <a:pt x="849" y="314"/>
                  </a:lnTo>
                  <a:lnTo>
                    <a:pt x="857" y="261"/>
                  </a:lnTo>
                  <a:lnTo>
                    <a:pt x="807" y="200"/>
                  </a:lnTo>
                  <a:lnTo>
                    <a:pt x="793" y="113"/>
                  </a:lnTo>
                  <a:lnTo>
                    <a:pt x="755" y="44"/>
                  </a:lnTo>
                  <a:lnTo>
                    <a:pt x="678" y="0"/>
                  </a:lnTo>
                  <a:lnTo>
                    <a:pt x="608" y="0"/>
                  </a:lnTo>
                  <a:lnTo>
                    <a:pt x="581" y="14"/>
                  </a:lnTo>
                  <a:lnTo>
                    <a:pt x="523" y="3"/>
                  </a:lnTo>
                  <a:lnTo>
                    <a:pt x="470" y="18"/>
                  </a:lnTo>
                  <a:lnTo>
                    <a:pt x="443" y="53"/>
                  </a:lnTo>
                  <a:lnTo>
                    <a:pt x="449" y="86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2" name="Freeform 40"/>
            <p:cNvSpPr>
              <a:spLocks/>
            </p:cNvSpPr>
            <p:nvPr/>
          </p:nvSpPr>
          <p:spPr bwMode="auto">
            <a:xfrm>
              <a:off x="4768" y="1248"/>
              <a:ext cx="344" cy="426"/>
            </a:xfrm>
            <a:custGeom>
              <a:avLst/>
              <a:gdLst/>
              <a:ahLst/>
              <a:cxnLst>
                <a:cxn ang="0">
                  <a:pos x="108" y="409"/>
                </a:cxn>
                <a:cxn ang="0">
                  <a:pos x="343" y="84"/>
                </a:cxn>
                <a:cxn ang="0">
                  <a:pos x="302" y="76"/>
                </a:cxn>
                <a:cxn ang="0">
                  <a:pos x="76" y="383"/>
                </a:cxn>
                <a:cxn ang="0">
                  <a:pos x="217" y="41"/>
                </a:cxn>
                <a:cxn ang="0">
                  <a:pos x="182" y="0"/>
                </a:cxn>
                <a:cxn ang="0">
                  <a:pos x="0" y="425"/>
                </a:cxn>
                <a:cxn ang="0">
                  <a:pos x="61" y="398"/>
                </a:cxn>
                <a:cxn ang="0">
                  <a:pos x="108" y="409"/>
                </a:cxn>
              </a:cxnLst>
              <a:rect l="0" t="0" r="r" b="b"/>
              <a:pathLst>
                <a:path w="344" h="426">
                  <a:moveTo>
                    <a:pt x="108" y="409"/>
                  </a:moveTo>
                  <a:lnTo>
                    <a:pt x="343" y="84"/>
                  </a:lnTo>
                  <a:lnTo>
                    <a:pt x="302" y="76"/>
                  </a:lnTo>
                  <a:lnTo>
                    <a:pt x="76" y="383"/>
                  </a:lnTo>
                  <a:lnTo>
                    <a:pt x="217" y="41"/>
                  </a:lnTo>
                  <a:lnTo>
                    <a:pt x="182" y="0"/>
                  </a:lnTo>
                  <a:lnTo>
                    <a:pt x="0" y="425"/>
                  </a:lnTo>
                  <a:lnTo>
                    <a:pt x="61" y="398"/>
                  </a:lnTo>
                  <a:lnTo>
                    <a:pt x="108" y="409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3" name="Freeform 41"/>
            <p:cNvSpPr>
              <a:spLocks/>
            </p:cNvSpPr>
            <p:nvPr/>
          </p:nvSpPr>
          <p:spPr bwMode="auto">
            <a:xfrm>
              <a:off x="4867" y="1357"/>
              <a:ext cx="181" cy="285"/>
            </a:xfrm>
            <a:custGeom>
              <a:avLst/>
              <a:gdLst/>
              <a:ahLst/>
              <a:cxnLst>
                <a:cxn ang="0">
                  <a:pos x="13" y="284"/>
                </a:cxn>
                <a:cxn ang="0">
                  <a:pos x="180" y="27"/>
                </a:cxn>
                <a:cxn ang="0">
                  <a:pos x="140" y="0"/>
                </a:cxn>
                <a:cxn ang="0">
                  <a:pos x="0" y="276"/>
                </a:cxn>
                <a:cxn ang="0">
                  <a:pos x="13" y="284"/>
                </a:cxn>
              </a:cxnLst>
              <a:rect l="0" t="0" r="r" b="b"/>
              <a:pathLst>
                <a:path w="181" h="285">
                  <a:moveTo>
                    <a:pt x="13" y="284"/>
                  </a:moveTo>
                  <a:lnTo>
                    <a:pt x="180" y="27"/>
                  </a:lnTo>
                  <a:lnTo>
                    <a:pt x="140" y="0"/>
                  </a:lnTo>
                  <a:lnTo>
                    <a:pt x="0" y="276"/>
                  </a:lnTo>
                  <a:lnTo>
                    <a:pt x="13" y="28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4" name="Freeform 42"/>
            <p:cNvSpPr>
              <a:spLocks/>
            </p:cNvSpPr>
            <p:nvPr/>
          </p:nvSpPr>
          <p:spPr bwMode="auto">
            <a:xfrm>
              <a:off x="4701" y="1108"/>
              <a:ext cx="191" cy="586"/>
            </a:xfrm>
            <a:custGeom>
              <a:avLst/>
              <a:gdLst/>
              <a:ahLst/>
              <a:cxnLst>
                <a:cxn ang="0">
                  <a:pos x="50" y="567"/>
                </a:cxn>
                <a:cxn ang="0">
                  <a:pos x="130" y="309"/>
                </a:cxn>
                <a:cxn ang="0">
                  <a:pos x="110" y="293"/>
                </a:cxn>
                <a:cxn ang="0">
                  <a:pos x="190" y="17"/>
                </a:cxn>
                <a:cxn ang="0">
                  <a:pos x="123" y="0"/>
                </a:cxn>
                <a:cxn ang="0">
                  <a:pos x="0" y="537"/>
                </a:cxn>
                <a:cxn ang="0">
                  <a:pos x="30" y="585"/>
                </a:cxn>
                <a:cxn ang="0">
                  <a:pos x="50" y="567"/>
                </a:cxn>
              </a:cxnLst>
              <a:rect l="0" t="0" r="r" b="b"/>
              <a:pathLst>
                <a:path w="191" h="586">
                  <a:moveTo>
                    <a:pt x="50" y="567"/>
                  </a:moveTo>
                  <a:lnTo>
                    <a:pt x="130" y="309"/>
                  </a:lnTo>
                  <a:lnTo>
                    <a:pt x="110" y="293"/>
                  </a:lnTo>
                  <a:lnTo>
                    <a:pt x="190" y="17"/>
                  </a:lnTo>
                  <a:lnTo>
                    <a:pt x="123" y="0"/>
                  </a:lnTo>
                  <a:lnTo>
                    <a:pt x="0" y="537"/>
                  </a:lnTo>
                  <a:lnTo>
                    <a:pt x="30" y="585"/>
                  </a:lnTo>
                  <a:lnTo>
                    <a:pt x="50" y="567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5" name="Freeform 43"/>
            <p:cNvSpPr>
              <a:spLocks/>
            </p:cNvSpPr>
            <p:nvPr/>
          </p:nvSpPr>
          <p:spPr bwMode="auto">
            <a:xfrm>
              <a:off x="4584" y="978"/>
              <a:ext cx="177" cy="698"/>
            </a:xfrm>
            <a:custGeom>
              <a:avLst/>
              <a:gdLst/>
              <a:ahLst/>
              <a:cxnLst>
                <a:cxn ang="0">
                  <a:pos x="63" y="697"/>
                </a:cxn>
                <a:cxn ang="0">
                  <a:pos x="176" y="164"/>
                </a:cxn>
                <a:cxn ang="0">
                  <a:pos x="157" y="155"/>
                </a:cxn>
                <a:cxn ang="0">
                  <a:pos x="81" y="504"/>
                </a:cxn>
                <a:cxn ang="0">
                  <a:pos x="81" y="0"/>
                </a:cxn>
                <a:cxn ang="0">
                  <a:pos x="40" y="0"/>
                </a:cxn>
                <a:cxn ang="0">
                  <a:pos x="0" y="603"/>
                </a:cxn>
                <a:cxn ang="0">
                  <a:pos x="63" y="697"/>
                </a:cxn>
              </a:cxnLst>
              <a:rect l="0" t="0" r="r" b="b"/>
              <a:pathLst>
                <a:path w="177" h="698">
                  <a:moveTo>
                    <a:pt x="63" y="697"/>
                  </a:moveTo>
                  <a:lnTo>
                    <a:pt x="176" y="164"/>
                  </a:lnTo>
                  <a:lnTo>
                    <a:pt x="157" y="155"/>
                  </a:lnTo>
                  <a:lnTo>
                    <a:pt x="81" y="504"/>
                  </a:lnTo>
                  <a:lnTo>
                    <a:pt x="81" y="0"/>
                  </a:lnTo>
                  <a:lnTo>
                    <a:pt x="40" y="0"/>
                  </a:lnTo>
                  <a:lnTo>
                    <a:pt x="0" y="603"/>
                  </a:lnTo>
                  <a:lnTo>
                    <a:pt x="63" y="697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6" name="Freeform 44"/>
            <p:cNvSpPr>
              <a:spLocks/>
            </p:cNvSpPr>
            <p:nvPr/>
          </p:nvSpPr>
          <p:spPr bwMode="auto">
            <a:xfrm>
              <a:off x="4431" y="1292"/>
              <a:ext cx="134" cy="290"/>
            </a:xfrm>
            <a:custGeom>
              <a:avLst/>
              <a:gdLst/>
              <a:ahLst/>
              <a:cxnLst>
                <a:cxn ang="0">
                  <a:pos x="133" y="266"/>
                </a:cxn>
                <a:cxn ang="0">
                  <a:pos x="126" y="35"/>
                </a:cxn>
                <a:cxn ang="0">
                  <a:pos x="90" y="40"/>
                </a:cxn>
                <a:cxn ang="0">
                  <a:pos x="103" y="194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26" y="99"/>
                </a:cxn>
                <a:cxn ang="0">
                  <a:pos x="7" y="116"/>
                </a:cxn>
                <a:cxn ang="0">
                  <a:pos x="73" y="266"/>
                </a:cxn>
                <a:cxn ang="0">
                  <a:pos x="120" y="289"/>
                </a:cxn>
                <a:cxn ang="0">
                  <a:pos x="133" y="266"/>
                </a:cxn>
              </a:cxnLst>
              <a:rect l="0" t="0" r="r" b="b"/>
              <a:pathLst>
                <a:path w="134" h="290">
                  <a:moveTo>
                    <a:pt x="133" y="266"/>
                  </a:moveTo>
                  <a:lnTo>
                    <a:pt x="126" y="35"/>
                  </a:lnTo>
                  <a:lnTo>
                    <a:pt x="90" y="40"/>
                  </a:lnTo>
                  <a:lnTo>
                    <a:pt x="103" y="194"/>
                  </a:lnTo>
                  <a:lnTo>
                    <a:pt x="33" y="0"/>
                  </a:lnTo>
                  <a:lnTo>
                    <a:pt x="0" y="9"/>
                  </a:lnTo>
                  <a:lnTo>
                    <a:pt x="26" y="99"/>
                  </a:lnTo>
                  <a:lnTo>
                    <a:pt x="7" y="116"/>
                  </a:lnTo>
                  <a:lnTo>
                    <a:pt x="73" y="266"/>
                  </a:lnTo>
                  <a:lnTo>
                    <a:pt x="120" y="289"/>
                  </a:lnTo>
                  <a:lnTo>
                    <a:pt x="133" y="266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7" name="Freeform 45"/>
            <p:cNvSpPr>
              <a:spLocks/>
            </p:cNvSpPr>
            <p:nvPr/>
          </p:nvSpPr>
          <p:spPr bwMode="auto">
            <a:xfrm>
              <a:off x="4720" y="1155"/>
              <a:ext cx="155" cy="470"/>
            </a:xfrm>
            <a:custGeom>
              <a:avLst/>
              <a:gdLst/>
              <a:ahLst/>
              <a:cxnLst>
                <a:cxn ang="0">
                  <a:pos x="18" y="464"/>
                </a:cxn>
                <a:cxn ang="0">
                  <a:pos x="154" y="5"/>
                </a:cxn>
                <a:cxn ang="0">
                  <a:pos x="130" y="0"/>
                </a:cxn>
                <a:cxn ang="0">
                  <a:pos x="0" y="469"/>
                </a:cxn>
                <a:cxn ang="0">
                  <a:pos x="18" y="464"/>
                </a:cxn>
              </a:cxnLst>
              <a:rect l="0" t="0" r="r" b="b"/>
              <a:pathLst>
                <a:path w="155" h="470">
                  <a:moveTo>
                    <a:pt x="18" y="464"/>
                  </a:moveTo>
                  <a:lnTo>
                    <a:pt x="154" y="5"/>
                  </a:lnTo>
                  <a:lnTo>
                    <a:pt x="130" y="0"/>
                  </a:lnTo>
                  <a:lnTo>
                    <a:pt x="0" y="469"/>
                  </a:lnTo>
                  <a:lnTo>
                    <a:pt x="18" y="46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8" name="Freeform 46"/>
            <p:cNvSpPr>
              <a:spLocks/>
            </p:cNvSpPr>
            <p:nvPr/>
          </p:nvSpPr>
          <p:spPr bwMode="auto">
            <a:xfrm>
              <a:off x="4637" y="1005"/>
              <a:ext cx="21" cy="422"/>
            </a:xfrm>
            <a:custGeom>
              <a:avLst/>
              <a:gdLst/>
              <a:ahLst/>
              <a:cxnLst>
                <a:cxn ang="0">
                  <a:pos x="14" y="421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416"/>
                </a:cxn>
                <a:cxn ang="0">
                  <a:pos x="14" y="421"/>
                </a:cxn>
              </a:cxnLst>
              <a:rect l="0" t="0" r="r" b="b"/>
              <a:pathLst>
                <a:path w="21" h="422">
                  <a:moveTo>
                    <a:pt x="14" y="42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416"/>
                  </a:lnTo>
                  <a:lnTo>
                    <a:pt x="14" y="421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9" name="Freeform 47"/>
            <p:cNvSpPr>
              <a:spLocks/>
            </p:cNvSpPr>
            <p:nvPr/>
          </p:nvSpPr>
          <p:spPr bwMode="auto">
            <a:xfrm>
              <a:off x="4904" y="1543"/>
              <a:ext cx="91" cy="86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77" y="0"/>
                </a:cxn>
                <a:cxn ang="0">
                  <a:pos x="90" y="7"/>
                </a:cxn>
                <a:cxn ang="0">
                  <a:pos x="13" y="85"/>
                </a:cxn>
                <a:cxn ang="0">
                  <a:pos x="0" y="81"/>
                </a:cxn>
              </a:cxnLst>
              <a:rect l="0" t="0" r="r" b="b"/>
              <a:pathLst>
                <a:path w="91" h="86">
                  <a:moveTo>
                    <a:pt x="0" y="81"/>
                  </a:moveTo>
                  <a:lnTo>
                    <a:pt x="77" y="0"/>
                  </a:lnTo>
                  <a:lnTo>
                    <a:pt x="90" y="7"/>
                  </a:lnTo>
                  <a:lnTo>
                    <a:pt x="13" y="85"/>
                  </a:lnTo>
                  <a:lnTo>
                    <a:pt x="0" y="81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0" name="Freeform 48"/>
            <p:cNvSpPr>
              <a:spLocks/>
            </p:cNvSpPr>
            <p:nvPr/>
          </p:nvSpPr>
          <p:spPr bwMode="auto">
            <a:xfrm>
              <a:off x="4471" y="1396"/>
              <a:ext cx="61" cy="130"/>
            </a:xfrm>
            <a:custGeom>
              <a:avLst/>
              <a:gdLst/>
              <a:ahLst/>
              <a:cxnLst>
                <a:cxn ang="0">
                  <a:pos x="60" y="120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53" y="129"/>
                </a:cxn>
                <a:cxn ang="0">
                  <a:pos x="60" y="120"/>
                </a:cxn>
              </a:cxnLst>
              <a:rect l="0" t="0" r="r" b="b"/>
              <a:pathLst>
                <a:path w="61" h="130">
                  <a:moveTo>
                    <a:pt x="60" y="120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53" y="129"/>
                  </a:lnTo>
                  <a:lnTo>
                    <a:pt x="60" y="120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1" name="Freeform 49"/>
            <p:cNvSpPr>
              <a:spLocks/>
            </p:cNvSpPr>
            <p:nvPr/>
          </p:nvSpPr>
          <p:spPr bwMode="auto">
            <a:xfrm>
              <a:off x="5234" y="1671"/>
              <a:ext cx="107" cy="108"/>
            </a:xfrm>
            <a:custGeom>
              <a:avLst/>
              <a:gdLst/>
              <a:ahLst/>
              <a:cxnLst>
                <a:cxn ang="0">
                  <a:pos x="106" y="31"/>
                </a:cxn>
                <a:cxn ang="0">
                  <a:pos x="72" y="107"/>
                </a:cxn>
                <a:cxn ang="0">
                  <a:pos x="0" y="56"/>
                </a:cxn>
                <a:cxn ang="0">
                  <a:pos x="59" y="0"/>
                </a:cxn>
                <a:cxn ang="0">
                  <a:pos x="106" y="31"/>
                </a:cxn>
              </a:cxnLst>
              <a:rect l="0" t="0" r="r" b="b"/>
              <a:pathLst>
                <a:path w="107" h="108">
                  <a:moveTo>
                    <a:pt x="106" y="31"/>
                  </a:moveTo>
                  <a:lnTo>
                    <a:pt x="72" y="107"/>
                  </a:lnTo>
                  <a:lnTo>
                    <a:pt x="0" y="56"/>
                  </a:lnTo>
                  <a:lnTo>
                    <a:pt x="59" y="0"/>
                  </a:lnTo>
                  <a:lnTo>
                    <a:pt x="106" y="31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2" name="Freeform 50"/>
            <p:cNvSpPr>
              <a:spLocks/>
            </p:cNvSpPr>
            <p:nvPr/>
          </p:nvSpPr>
          <p:spPr bwMode="auto">
            <a:xfrm>
              <a:off x="4780" y="971"/>
              <a:ext cx="108" cy="172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107" y="132"/>
                </a:cxn>
                <a:cxn ang="0">
                  <a:pos x="34" y="171"/>
                </a:cxn>
                <a:cxn ang="0">
                  <a:pos x="0" y="30"/>
                </a:cxn>
                <a:cxn ang="0">
                  <a:pos x="67" y="0"/>
                </a:cxn>
              </a:cxnLst>
              <a:rect l="0" t="0" r="r" b="b"/>
              <a:pathLst>
                <a:path w="108" h="172">
                  <a:moveTo>
                    <a:pt x="67" y="0"/>
                  </a:moveTo>
                  <a:lnTo>
                    <a:pt x="107" y="132"/>
                  </a:lnTo>
                  <a:lnTo>
                    <a:pt x="34" y="171"/>
                  </a:lnTo>
                  <a:lnTo>
                    <a:pt x="0" y="30"/>
                  </a:lnTo>
                  <a:lnTo>
                    <a:pt x="67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3" name="Freeform 51"/>
            <p:cNvSpPr>
              <a:spLocks/>
            </p:cNvSpPr>
            <p:nvPr/>
          </p:nvSpPr>
          <p:spPr bwMode="auto">
            <a:xfrm>
              <a:off x="4617" y="876"/>
              <a:ext cx="49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8" y="81"/>
                </a:cxn>
                <a:cxn ang="0">
                  <a:pos x="14" y="86"/>
                </a:cxn>
                <a:cxn ang="0">
                  <a:pos x="0" y="51"/>
                </a:cxn>
                <a:cxn ang="0">
                  <a:pos x="44" y="0"/>
                </a:cxn>
              </a:cxnLst>
              <a:rect l="0" t="0" r="r" b="b"/>
              <a:pathLst>
                <a:path w="49" h="87">
                  <a:moveTo>
                    <a:pt x="44" y="0"/>
                  </a:moveTo>
                  <a:lnTo>
                    <a:pt x="48" y="81"/>
                  </a:lnTo>
                  <a:lnTo>
                    <a:pt x="14" y="86"/>
                  </a:lnTo>
                  <a:lnTo>
                    <a:pt x="0" y="51"/>
                  </a:lnTo>
                  <a:lnTo>
                    <a:pt x="44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4" name="Freeform 52"/>
            <p:cNvSpPr>
              <a:spLocks/>
            </p:cNvSpPr>
            <p:nvPr/>
          </p:nvSpPr>
          <p:spPr bwMode="auto">
            <a:xfrm>
              <a:off x="4198" y="1013"/>
              <a:ext cx="71" cy="79"/>
            </a:xfrm>
            <a:custGeom>
              <a:avLst/>
              <a:gdLst/>
              <a:ahLst/>
              <a:cxnLst>
                <a:cxn ang="0">
                  <a:pos x="60" y="8"/>
                </a:cxn>
                <a:cxn ang="0">
                  <a:pos x="70" y="78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60" y="8"/>
                </a:cxn>
              </a:cxnLst>
              <a:rect l="0" t="0" r="r" b="b"/>
              <a:pathLst>
                <a:path w="71" h="79">
                  <a:moveTo>
                    <a:pt x="60" y="8"/>
                  </a:moveTo>
                  <a:lnTo>
                    <a:pt x="70" y="78"/>
                  </a:lnTo>
                  <a:lnTo>
                    <a:pt x="0" y="48"/>
                  </a:lnTo>
                  <a:lnTo>
                    <a:pt x="44" y="0"/>
                  </a:lnTo>
                  <a:lnTo>
                    <a:pt x="60" y="8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5" name="Freeform 53"/>
            <p:cNvSpPr>
              <a:spLocks/>
            </p:cNvSpPr>
            <p:nvPr/>
          </p:nvSpPr>
          <p:spPr bwMode="auto">
            <a:xfrm>
              <a:off x="4315" y="1220"/>
              <a:ext cx="131" cy="15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30" y="128"/>
                </a:cxn>
                <a:cxn ang="0">
                  <a:pos x="97" y="150"/>
                </a:cxn>
                <a:cxn ang="0">
                  <a:pos x="0" y="22"/>
                </a:cxn>
                <a:cxn ang="0">
                  <a:pos x="50" y="0"/>
                </a:cxn>
              </a:cxnLst>
              <a:rect l="0" t="0" r="r" b="b"/>
              <a:pathLst>
                <a:path w="131" h="151">
                  <a:moveTo>
                    <a:pt x="50" y="0"/>
                  </a:moveTo>
                  <a:lnTo>
                    <a:pt x="130" y="128"/>
                  </a:lnTo>
                  <a:lnTo>
                    <a:pt x="97" y="150"/>
                  </a:lnTo>
                  <a:lnTo>
                    <a:pt x="0" y="22"/>
                  </a:lnTo>
                  <a:lnTo>
                    <a:pt x="50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6" name="Freeform 54"/>
            <p:cNvSpPr>
              <a:spLocks/>
            </p:cNvSpPr>
            <p:nvPr/>
          </p:nvSpPr>
          <p:spPr bwMode="auto">
            <a:xfrm>
              <a:off x="4818" y="1322"/>
              <a:ext cx="74" cy="6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3" y="62"/>
                </a:cxn>
                <a:cxn ang="0">
                  <a:pos x="0" y="57"/>
                </a:cxn>
                <a:cxn ang="0">
                  <a:pos x="66" y="0"/>
                </a:cxn>
              </a:cxnLst>
              <a:rect l="0" t="0" r="r" b="b"/>
              <a:pathLst>
                <a:path w="74" h="63">
                  <a:moveTo>
                    <a:pt x="66" y="0"/>
                  </a:moveTo>
                  <a:lnTo>
                    <a:pt x="73" y="62"/>
                  </a:lnTo>
                  <a:lnTo>
                    <a:pt x="0" y="57"/>
                  </a:lnTo>
                  <a:lnTo>
                    <a:pt x="66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7" name="Freeform 55"/>
            <p:cNvSpPr>
              <a:spLocks/>
            </p:cNvSpPr>
            <p:nvPr/>
          </p:nvSpPr>
          <p:spPr bwMode="auto">
            <a:xfrm>
              <a:off x="4950" y="1254"/>
              <a:ext cx="71" cy="91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47"/>
                </a:cxn>
                <a:cxn ang="0">
                  <a:pos x="63" y="90"/>
                </a:cxn>
                <a:cxn ang="0">
                  <a:pos x="70" y="0"/>
                </a:cxn>
              </a:cxnLst>
              <a:rect l="0" t="0" r="r" b="b"/>
              <a:pathLst>
                <a:path w="71" h="91">
                  <a:moveTo>
                    <a:pt x="70" y="0"/>
                  </a:moveTo>
                  <a:lnTo>
                    <a:pt x="0" y="47"/>
                  </a:lnTo>
                  <a:lnTo>
                    <a:pt x="63" y="90"/>
                  </a:lnTo>
                  <a:lnTo>
                    <a:pt x="70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8" name="Freeform 56"/>
            <p:cNvSpPr>
              <a:spLocks/>
            </p:cNvSpPr>
            <p:nvPr/>
          </p:nvSpPr>
          <p:spPr bwMode="auto">
            <a:xfrm>
              <a:off x="5037" y="1370"/>
              <a:ext cx="211" cy="147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60" y="21"/>
                </a:cxn>
                <a:cxn ang="0">
                  <a:pos x="0" y="99"/>
                </a:cxn>
                <a:cxn ang="0">
                  <a:pos x="17" y="146"/>
                </a:cxn>
                <a:cxn ang="0">
                  <a:pos x="83" y="116"/>
                </a:cxn>
                <a:cxn ang="0">
                  <a:pos x="133" y="133"/>
                </a:cxn>
                <a:cxn ang="0">
                  <a:pos x="210" y="51"/>
                </a:cxn>
                <a:cxn ang="0">
                  <a:pos x="124" y="51"/>
                </a:cxn>
                <a:cxn ang="0">
                  <a:pos x="106" y="0"/>
                </a:cxn>
              </a:cxnLst>
              <a:rect l="0" t="0" r="r" b="b"/>
              <a:pathLst>
                <a:path w="211" h="147">
                  <a:moveTo>
                    <a:pt x="106" y="0"/>
                  </a:moveTo>
                  <a:lnTo>
                    <a:pt x="60" y="21"/>
                  </a:lnTo>
                  <a:lnTo>
                    <a:pt x="0" y="99"/>
                  </a:lnTo>
                  <a:lnTo>
                    <a:pt x="17" y="146"/>
                  </a:lnTo>
                  <a:lnTo>
                    <a:pt x="83" y="116"/>
                  </a:lnTo>
                  <a:lnTo>
                    <a:pt x="133" y="133"/>
                  </a:lnTo>
                  <a:lnTo>
                    <a:pt x="210" y="51"/>
                  </a:lnTo>
                  <a:lnTo>
                    <a:pt x="124" y="51"/>
                  </a:lnTo>
                  <a:lnTo>
                    <a:pt x="10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9" name="Freeform 57"/>
            <p:cNvSpPr>
              <a:spLocks/>
            </p:cNvSpPr>
            <p:nvPr/>
          </p:nvSpPr>
          <p:spPr bwMode="auto">
            <a:xfrm>
              <a:off x="4810" y="742"/>
              <a:ext cx="58" cy="62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61"/>
                </a:cxn>
                <a:cxn ang="0">
                  <a:pos x="0" y="52"/>
                </a:cxn>
                <a:cxn ang="0">
                  <a:pos x="30" y="17"/>
                </a:cxn>
                <a:cxn ang="0">
                  <a:pos x="57" y="0"/>
                </a:cxn>
              </a:cxnLst>
              <a:rect l="0" t="0" r="r" b="b"/>
              <a:pathLst>
                <a:path w="58" h="62">
                  <a:moveTo>
                    <a:pt x="57" y="0"/>
                  </a:moveTo>
                  <a:lnTo>
                    <a:pt x="57" y="61"/>
                  </a:lnTo>
                  <a:lnTo>
                    <a:pt x="0" y="52"/>
                  </a:lnTo>
                  <a:lnTo>
                    <a:pt x="30" y="17"/>
                  </a:lnTo>
                  <a:lnTo>
                    <a:pt x="57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0" name="Freeform 58"/>
            <p:cNvSpPr>
              <a:spLocks/>
            </p:cNvSpPr>
            <p:nvPr/>
          </p:nvSpPr>
          <p:spPr bwMode="auto">
            <a:xfrm>
              <a:off x="4224" y="1319"/>
              <a:ext cx="105" cy="66"/>
            </a:xfrm>
            <a:custGeom>
              <a:avLst/>
              <a:gdLst/>
              <a:ahLst/>
              <a:cxnLst>
                <a:cxn ang="0">
                  <a:pos x="104" y="60"/>
                </a:cxn>
                <a:cxn ang="0">
                  <a:pos x="61" y="17"/>
                </a:cxn>
                <a:cxn ang="0">
                  <a:pos x="27" y="0"/>
                </a:cxn>
                <a:cxn ang="0">
                  <a:pos x="0" y="65"/>
                </a:cxn>
                <a:cxn ang="0">
                  <a:pos x="104" y="60"/>
                </a:cxn>
              </a:cxnLst>
              <a:rect l="0" t="0" r="r" b="b"/>
              <a:pathLst>
                <a:path w="105" h="66">
                  <a:moveTo>
                    <a:pt x="104" y="60"/>
                  </a:moveTo>
                  <a:lnTo>
                    <a:pt x="61" y="17"/>
                  </a:lnTo>
                  <a:lnTo>
                    <a:pt x="27" y="0"/>
                  </a:lnTo>
                  <a:lnTo>
                    <a:pt x="0" y="65"/>
                  </a:lnTo>
                  <a:lnTo>
                    <a:pt x="104" y="6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1" name="Freeform 59"/>
            <p:cNvSpPr>
              <a:spLocks/>
            </p:cNvSpPr>
            <p:nvPr/>
          </p:nvSpPr>
          <p:spPr bwMode="auto">
            <a:xfrm>
              <a:off x="5247" y="1958"/>
              <a:ext cx="57" cy="7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" y="49"/>
                </a:cxn>
                <a:cxn ang="0">
                  <a:pos x="37" y="70"/>
                </a:cxn>
                <a:cxn ang="0">
                  <a:pos x="0" y="40"/>
                </a:cxn>
                <a:cxn ang="0">
                  <a:pos x="16" y="18"/>
                </a:cxn>
                <a:cxn ang="0">
                  <a:pos x="56" y="0"/>
                </a:cxn>
              </a:cxnLst>
              <a:rect l="0" t="0" r="r" b="b"/>
              <a:pathLst>
                <a:path w="57" h="71">
                  <a:moveTo>
                    <a:pt x="56" y="0"/>
                  </a:moveTo>
                  <a:lnTo>
                    <a:pt x="52" y="49"/>
                  </a:lnTo>
                  <a:lnTo>
                    <a:pt x="37" y="70"/>
                  </a:lnTo>
                  <a:lnTo>
                    <a:pt x="0" y="40"/>
                  </a:lnTo>
                  <a:lnTo>
                    <a:pt x="16" y="18"/>
                  </a:lnTo>
                  <a:lnTo>
                    <a:pt x="5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2" name="Freeform 60"/>
            <p:cNvSpPr>
              <a:spLocks/>
            </p:cNvSpPr>
            <p:nvPr/>
          </p:nvSpPr>
          <p:spPr bwMode="auto">
            <a:xfrm>
              <a:off x="5040" y="670"/>
              <a:ext cx="459" cy="718"/>
            </a:xfrm>
            <a:custGeom>
              <a:avLst/>
              <a:gdLst/>
              <a:ahLst/>
              <a:cxnLst>
                <a:cxn ang="0">
                  <a:pos x="44" y="660"/>
                </a:cxn>
                <a:cxn ang="0">
                  <a:pos x="69" y="636"/>
                </a:cxn>
                <a:cxn ang="0">
                  <a:pos x="111" y="658"/>
                </a:cxn>
                <a:cxn ang="0">
                  <a:pos x="175" y="695"/>
                </a:cxn>
                <a:cxn ang="0">
                  <a:pos x="244" y="681"/>
                </a:cxn>
                <a:cxn ang="0">
                  <a:pos x="269" y="623"/>
                </a:cxn>
                <a:cxn ang="0">
                  <a:pos x="313" y="611"/>
                </a:cxn>
                <a:cxn ang="0">
                  <a:pos x="384" y="602"/>
                </a:cxn>
                <a:cxn ang="0">
                  <a:pos x="423" y="539"/>
                </a:cxn>
                <a:cxn ang="0">
                  <a:pos x="433" y="437"/>
                </a:cxn>
                <a:cxn ang="0">
                  <a:pos x="409" y="378"/>
                </a:cxn>
                <a:cxn ang="0">
                  <a:pos x="421" y="335"/>
                </a:cxn>
                <a:cxn ang="0">
                  <a:pos x="421" y="281"/>
                </a:cxn>
                <a:cxn ang="0">
                  <a:pos x="386" y="239"/>
                </a:cxn>
                <a:cxn ang="0">
                  <a:pos x="375" y="179"/>
                </a:cxn>
                <a:cxn ang="0">
                  <a:pos x="346" y="92"/>
                </a:cxn>
                <a:cxn ang="0">
                  <a:pos x="277" y="35"/>
                </a:cxn>
                <a:cxn ang="0">
                  <a:pos x="192" y="29"/>
                </a:cxn>
                <a:cxn ang="0">
                  <a:pos x="127" y="27"/>
                </a:cxn>
                <a:cxn ang="0">
                  <a:pos x="66" y="37"/>
                </a:cxn>
                <a:cxn ang="0">
                  <a:pos x="35" y="87"/>
                </a:cxn>
                <a:cxn ang="0">
                  <a:pos x="11" y="87"/>
                </a:cxn>
                <a:cxn ang="0">
                  <a:pos x="61" y="15"/>
                </a:cxn>
                <a:cxn ang="0">
                  <a:pos x="133" y="5"/>
                </a:cxn>
                <a:cxn ang="0">
                  <a:pos x="198" y="2"/>
                </a:cxn>
                <a:cxn ang="0">
                  <a:pos x="296" y="17"/>
                </a:cxn>
                <a:cxn ang="0">
                  <a:pos x="360" y="70"/>
                </a:cxn>
                <a:cxn ang="0">
                  <a:pos x="394" y="144"/>
                </a:cxn>
                <a:cxn ang="0">
                  <a:pos x="400" y="214"/>
                </a:cxn>
                <a:cxn ang="0">
                  <a:pos x="454" y="284"/>
                </a:cxn>
                <a:cxn ang="0">
                  <a:pos x="439" y="350"/>
                </a:cxn>
                <a:cxn ang="0">
                  <a:pos x="448" y="398"/>
                </a:cxn>
                <a:cxn ang="0">
                  <a:pos x="458" y="490"/>
                </a:cxn>
                <a:cxn ang="0">
                  <a:pos x="433" y="587"/>
                </a:cxn>
                <a:cxn ang="0">
                  <a:pos x="363" y="636"/>
                </a:cxn>
                <a:cxn ang="0">
                  <a:pos x="288" y="634"/>
                </a:cxn>
                <a:cxn ang="0">
                  <a:pos x="250" y="698"/>
                </a:cxn>
                <a:cxn ang="0">
                  <a:pos x="179" y="717"/>
                </a:cxn>
                <a:cxn ang="0">
                  <a:pos x="113" y="693"/>
                </a:cxn>
                <a:cxn ang="0">
                  <a:pos x="84" y="656"/>
                </a:cxn>
                <a:cxn ang="0">
                  <a:pos x="47" y="683"/>
                </a:cxn>
                <a:cxn ang="0">
                  <a:pos x="0" y="676"/>
                </a:cxn>
              </a:cxnLst>
              <a:rect l="0" t="0" r="r" b="b"/>
              <a:pathLst>
                <a:path w="459" h="718">
                  <a:moveTo>
                    <a:pt x="14" y="660"/>
                  </a:moveTo>
                  <a:lnTo>
                    <a:pt x="44" y="660"/>
                  </a:lnTo>
                  <a:lnTo>
                    <a:pt x="59" y="653"/>
                  </a:lnTo>
                  <a:lnTo>
                    <a:pt x="69" y="636"/>
                  </a:lnTo>
                  <a:lnTo>
                    <a:pt x="75" y="606"/>
                  </a:lnTo>
                  <a:lnTo>
                    <a:pt x="111" y="658"/>
                  </a:lnTo>
                  <a:lnTo>
                    <a:pt x="143" y="686"/>
                  </a:lnTo>
                  <a:lnTo>
                    <a:pt x="175" y="695"/>
                  </a:lnTo>
                  <a:lnTo>
                    <a:pt x="213" y="695"/>
                  </a:lnTo>
                  <a:lnTo>
                    <a:pt x="244" y="681"/>
                  </a:lnTo>
                  <a:lnTo>
                    <a:pt x="259" y="658"/>
                  </a:lnTo>
                  <a:lnTo>
                    <a:pt x="269" y="623"/>
                  </a:lnTo>
                  <a:lnTo>
                    <a:pt x="273" y="603"/>
                  </a:lnTo>
                  <a:lnTo>
                    <a:pt x="313" y="611"/>
                  </a:lnTo>
                  <a:lnTo>
                    <a:pt x="356" y="611"/>
                  </a:lnTo>
                  <a:lnTo>
                    <a:pt x="384" y="602"/>
                  </a:lnTo>
                  <a:lnTo>
                    <a:pt x="408" y="574"/>
                  </a:lnTo>
                  <a:lnTo>
                    <a:pt x="423" y="539"/>
                  </a:lnTo>
                  <a:lnTo>
                    <a:pt x="435" y="485"/>
                  </a:lnTo>
                  <a:lnTo>
                    <a:pt x="433" y="437"/>
                  </a:lnTo>
                  <a:lnTo>
                    <a:pt x="424" y="400"/>
                  </a:lnTo>
                  <a:lnTo>
                    <a:pt x="409" y="378"/>
                  </a:lnTo>
                  <a:lnTo>
                    <a:pt x="397" y="368"/>
                  </a:lnTo>
                  <a:lnTo>
                    <a:pt x="421" y="335"/>
                  </a:lnTo>
                  <a:lnTo>
                    <a:pt x="424" y="308"/>
                  </a:lnTo>
                  <a:lnTo>
                    <a:pt x="421" y="281"/>
                  </a:lnTo>
                  <a:lnTo>
                    <a:pt x="408" y="256"/>
                  </a:lnTo>
                  <a:lnTo>
                    <a:pt x="386" y="239"/>
                  </a:lnTo>
                  <a:lnTo>
                    <a:pt x="369" y="226"/>
                  </a:lnTo>
                  <a:lnTo>
                    <a:pt x="375" y="179"/>
                  </a:lnTo>
                  <a:lnTo>
                    <a:pt x="368" y="129"/>
                  </a:lnTo>
                  <a:lnTo>
                    <a:pt x="346" y="92"/>
                  </a:lnTo>
                  <a:lnTo>
                    <a:pt x="318" y="59"/>
                  </a:lnTo>
                  <a:lnTo>
                    <a:pt x="277" y="35"/>
                  </a:lnTo>
                  <a:lnTo>
                    <a:pt x="232" y="25"/>
                  </a:lnTo>
                  <a:lnTo>
                    <a:pt x="192" y="29"/>
                  </a:lnTo>
                  <a:lnTo>
                    <a:pt x="167" y="47"/>
                  </a:lnTo>
                  <a:lnTo>
                    <a:pt x="127" y="27"/>
                  </a:lnTo>
                  <a:lnTo>
                    <a:pt x="96" y="27"/>
                  </a:lnTo>
                  <a:lnTo>
                    <a:pt x="66" y="37"/>
                  </a:lnTo>
                  <a:lnTo>
                    <a:pt x="51" y="53"/>
                  </a:lnTo>
                  <a:lnTo>
                    <a:pt x="35" y="87"/>
                  </a:lnTo>
                  <a:lnTo>
                    <a:pt x="31" y="99"/>
                  </a:lnTo>
                  <a:lnTo>
                    <a:pt x="11" y="87"/>
                  </a:lnTo>
                  <a:lnTo>
                    <a:pt x="36" y="35"/>
                  </a:lnTo>
                  <a:lnTo>
                    <a:pt x="61" y="15"/>
                  </a:lnTo>
                  <a:lnTo>
                    <a:pt x="93" y="0"/>
                  </a:lnTo>
                  <a:lnTo>
                    <a:pt x="133" y="5"/>
                  </a:lnTo>
                  <a:lnTo>
                    <a:pt x="166" y="20"/>
                  </a:lnTo>
                  <a:lnTo>
                    <a:pt x="198" y="2"/>
                  </a:lnTo>
                  <a:lnTo>
                    <a:pt x="244" y="0"/>
                  </a:lnTo>
                  <a:lnTo>
                    <a:pt x="296" y="17"/>
                  </a:lnTo>
                  <a:lnTo>
                    <a:pt x="330" y="37"/>
                  </a:lnTo>
                  <a:lnTo>
                    <a:pt x="360" y="70"/>
                  </a:lnTo>
                  <a:lnTo>
                    <a:pt x="384" y="109"/>
                  </a:lnTo>
                  <a:lnTo>
                    <a:pt x="394" y="144"/>
                  </a:lnTo>
                  <a:lnTo>
                    <a:pt x="400" y="185"/>
                  </a:lnTo>
                  <a:lnTo>
                    <a:pt x="400" y="214"/>
                  </a:lnTo>
                  <a:lnTo>
                    <a:pt x="433" y="240"/>
                  </a:lnTo>
                  <a:lnTo>
                    <a:pt x="454" y="284"/>
                  </a:lnTo>
                  <a:lnTo>
                    <a:pt x="450" y="326"/>
                  </a:lnTo>
                  <a:lnTo>
                    <a:pt x="439" y="350"/>
                  </a:lnTo>
                  <a:lnTo>
                    <a:pt x="429" y="363"/>
                  </a:lnTo>
                  <a:lnTo>
                    <a:pt x="448" y="398"/>
                  </a:lnTo>
                  <a:lnTo>
                    <a:pt x="456" y="440"/>
                  </a:lnTo>
                  <a:lnTo>
                    <a:pt x="458" y="490"/>
                  </a:lnTo>
                  <a:lnTo>
                    <a:pt x="450" y="536"/>
                  </a:lnTo>
                  <a:lnTo>
                    <a:pt x="433" y="587"/>
                  </a:lnTo>
                  <a:lnTo>
                    <a:pt x="400" y="621"/>
                  </a:lnTo>
                  <a:lnTo>
                    <a:pt x="363" y="636"/>
                  </a:lnTo>
                  <a:lnTo>
                    <a:pt x="319" y="636"/>
                  </a:lnTo>
                  <a:lnTo>
                    <a:pt x="288" y="634"/>
                  </a:lnTo>
                  <a:lnTo>
                    <a:pt x="277" y="671"/>
                  </a:lnTo>
                  <a:lnTo>
                    <a:pt x="250" y="698"/>
                  </a:lnTo>
                  <a:lnTo>
                    <a:pt x="219" y="716"/>
                  </a:lnTo>
                  <a:lnTo>
                    <a:pt x="179" y="717"/>
                  </a:lnTo>
                  <a:lnTo>
                    <a:pt x="139" y="708"/>
                  </a:lnTo>
                  <a:lnTo>
                    <a:pt x="113" y="693"/>
                  </a:lnTo>
                  <a:lnTo>
                    <a:pt x="96" y="676"/>
                  </a:lnTo>
                  <a:lnTo>
                    <a:pt x="84" y="656"/>
                  </a:lnTo>
                  <a:lnTo>
                    <a:pt x="71" y="674"/>
                  </a:lnTo>
                  <a:lnTo>
                    <a:pt x="47" y="683"/>
                  </a:lnTo>
                  <a:lnTo>
                    <a:pt x="22" y="683"/>
                  </a:lnTo>
                  <a:lnTo>
                    <a:pt x="0" y="676"/>
                  </a:lnTo>
                  <a:lnTo>
                    <a:pt x="14" y="66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3" name="Freeform 61"/>
            <p:cNvSpPr>
              <a:spLocks/>
            </p:cNvSpPr>
            <p:nvPr/>
          </p:nvSpPr>
          <p:spPr bwMode="auto">
            <a:xfrm>
              <a:off x="4296" y="576"/>
              <a:ext cx="777" cy="581"/>
            </a:xfrm>
            <a:custGeom>
              <a:avLst/>
              <a:gdLst/>
              <a:ahLst/>
              <a:cxnLst>
                <a:cxn ang="0">
                  <a:pos x="774" y="194"/>
                </a:cxn>
                <a:cxn ang="0">
                  <a:pos x="769" y="108"/>
                </a:cxn>
                <a:cxn ang="0">
                  <a:pos x="723" y="38"/>
                </a:cxn>
                <a:cxn ang="0">
                  <a:pos x="614" y="0"/>
                </a:cxn>
                <a:cxn ang="0">
                  <a:pos x="525" y="19"/>
                </a:cxn>
                <a:cxn ang="0">
                  <a:pos x="452" y="29"/>
                </a:cxn>
                <a:cxn ang="0">
                  <a:pos x="373" y="41"/>
                </a:cxn>
                <a:cxn ang="0">
                  <a:pos x="331" y="86"/>
                </a:cxn>
                <a:cxn ang="0">
                  <a:pos x="295" y="78"/>
                </a:cxn>
                <a:cxn ang="0">
                  <a:pos x="225" y="52"/>
                </a:cxn>
                <a:cxn ang="0">
                  <a:pos x="162" y="78"/>
                </a:cxn>
                <a:cxn ang="0">
                  <a:pos x="140" y="126"/>
                </a:cxn>
                <a:cxn ang="0">
                  <a:pos x="51" y="147"/>
                </a:cxn>
                <a:cxn ang="0">
                  <a:pos x="7" y="218"/>
                </a:cxn>
                <a:cxn ang="0">
                  <a:pos x="13" y="324"/>
                </a:cxn>
                <a:cxn ang="0">
                  <a:pos x="70" y="382"/>
                </a:cxn>
                <a:cxn ang="0">
                  <a:pos x="81" y="436"/>
                </a:cxn>
                <a:cxn ang="0">
                  <a:pos x="116" y="524"/>
                </a:cxn>
                <a:cxn ang="0">
                  <a:pos x="184" y="570"/>
                </a:cxn>
                <a:cxn ang="0">
                  <a:pos x="237" y="559"/>
                </a:cxn>
                <a:cxn ang="0">
                  <a:pos x="149" y="533"/>
                </a:cxn>
                <a:cxn ang="0">
                  <a:pos x="110" y="470"/>
                </a:cxn>
                <a:cxn ang="0">
                  <a:pos x="113" y="401"/>
                </a:cxn>
                <a:cxn ang="0">
                  <a:pos x="75" y="360"/>
                </a:cxn>
                <a:cxn ang="0">
                  <a:pos x="27" y="294"/>
                </a:cxn>
                <a:cxn ang="0">
                  <a:pos x="42" y="200"/>
                </a:cxn>
                <a:cxn ang="0">
                  <a:pos x="101" y="152"/>
                </a:cxn>
                <a:cxn ang="0">
                  <a:pos x="149" y="149"/>
                </a:cxn>
                <a:cxn ang="0">
                  <a:pos x="175" y="89"/>
                </a:cxn>
                <a:cxn ang="0">
                  <a:pos x="234" y="73"/>
                </a:cxn>
                <a:cxn ang="0">
                  <a:pos x="292" y="96"/>
                </a:cxn>
                <a:cxn ang="0">
                  <a:pos x="330" y="145"/>
                </a:cxn>
                <a:cxn ang="0">
                  <a:pos x="351" y="104"/>
                </a:cxn>
                <a:cxn ang="0">
                  <a:pos x="389" y="56"/>
                </a:cxn>
                <a:cxn ang="0">
                  <a:pos x="448" y="54"/>
                </a:cxn>
                <a:cxn ang="0">
                  <a:pos x="495" y="78"/>
                </a:cxn>
                <a:cxn ang="0">
                  <a:pos x="567" y="30"/>
                </a:cxn>
                <a:cxn ang="0">
                  <a:pos x="650" y="29"/>
                </a:cxn>
                <a:cxn ang="0">
                  <a:pos x="711" y="56"/>
                </a:cxn>
                <a:cxn ang="0">
                  <a:pos x="749" y="117"/>
                </a:cxn>
                <a:cxn ang="0">
                  <a:pos x="756" y="180"/>
                </a:cxn>
              </a:cxnLst>
              <a:rect l="0" t="0" r="r" b="b"/>
              <a:pathLst>
                <a:path w="777" h="581">
                  <a:moveTo>
                    <a:pt x="756" y="180"/>
                  </a:moveTo>
                  <a:lnTo>
                    <a:pt x="774" y="194"/>
                  </a:lnTo>
                  <a:lnTo>
                    <a:pt x="776" y="145"/>
                  </a:lnTo>
                  <a:lnTo>
                    <a:pt x="769" y="108"/>
                  </a:lnTo>
                  <a:lnTo>
                    <a:pt x="751" y="70"/>
                  </a:lnTo>
                  <a:lnTo>
                    <a:pt x="723" y="38"/>
                  </a:lnTo>
                  <a:lnTo>
                    <a:pt x="675" y="12"/>
                  </a:lnTo>
                  <a:lnTo>
                    <a:pt x="614" y="0"/>
                  </a:lnTo>
                  <a:lnTo>
                    <a:pt x="569" y="2"/>
                  </a:lnTo>
                  <a:lnTo>
                    <a:pt x="525" y="19"/>
                  </a:lnTo>
                  <a:lnTo>
                    <a:pt x="492" y="44"/>
                  </a:lnTo>
                  <a:lnTo>
                    <a:pt x="452" y="29"/>
                  </a:lnTo>
                  <a:lnTo>
                    <a:pt x="407" y="29"/>
                  </a:lnTo>
                  <a:lnTo>
                    <a:pt x="373" y="41"/>
                  </a:lnTo>
                  <a:lnTo>
                    <a:pt x="344" y="62"/>
                  </a:lnTo>
                  <a:lnTo>
                    <a:pt x="331" y="86"/>
                  </a:lnTo>
                  <a:lnTo>
                    <a:pt x="328" y="115"/>
                  </a:lnTo>
                  <a:lnTo>
                    <a:pt x="295" y="78"/>
                  </a:lnTo>
                  <a:lnTo>
                    <a:pt x="265" y="62"/>
                  </a:lnTo>
                  <a:lnTo>
                    <a:pt x="225" y="52"/>
                  </a:lnTo>
                  <a:lnTo>
                    <a:pt x="188" y="62"/>
                  </a:lnTo>
                  <a:lnTo>
                    <a:pt x="162" y="78"/>
                  </a:lnTo>
                  <a:lnTo>
                    <a:pt x="146" y="104"/>
                  </a:lnTo>
                  <a:lnTo>
                    <a:pt x="140" y="126"/>
                  </a:lnTo>
                  <a:lnTo>
                    <a:pt x="94" y="126"/>
                  </a:lnTo>
                  <a:lnTo>
                    <a:pt x="51" y="147"/>
                  </a:lnTo>
                  <a:lnTo>
                    <a:pt x="27" y="177"/>
                  </a:lnTo>
                  <a:lnTo>
                    <a:pt x="7" y="218"/>
                  </a:lnTo>
                  <a:lnTo>
                    <a:pt x="0" y="263"/>
                  </a:lnTo>
                  <a:lnTo>
                    <a:pt x="13" y="324"/>
                  </a:lnTo>
                  <a:lnTo>
                    <a:pt x="40" y="360"/>
                  </a:lnTo>
                  <a:lnTo>
                    <a:pt x="70" y="382"/>
                  </a:lnTo>
                  <a:lnTo>
                    <a:pt x="93" y="391"/>
                  </a:lnTo>
                  <a:lnTo>
                    <a:pt x="81" y="436"/>
                  </a:lnTo>
                  <a:lnTo>
                    <a:pt x="90" y="482"/>
                  </a:lnTo>
                  <a:lnTo>
                    <a:pt x="116" y="524"/>
                  </a:lnTo>
                  <a:lnTo>
                    <a:pt x="149" y="552"/>
                  </a:lnTo>
                  <a:lnTo>
                    <a:pt x="184" y="570"/>
                  </a:lnTo>
                  <a:lnTo>
                    <a:pt x="237" y="580"/>
                  </a:lnTo>
                  <a:lnTo>
                    <a:pt x="237" y="559"/>
                  </a:lnTo>
                  <a:lnTo>
                    <a:pt x="188" y="552"/>
                  </a:lnTo>
                  <a:lnTo>
                    <a:pt x="149" y="533"/>
                  </a:lnTo>
                  <a:lnTo>
                    <a:pt x="126" y="506"/>
                  </a:lnTo>
                  <a:lnTo>
                    <a:pt x="110" y="470"/>
                  </a:lnTo>
                  <a:lnTo>
                    <a:pt x="106" y="438"/>
                  </a:lnTo>
                  <a:lnTo>
                    <a:pt x="113" y="401"/>
                  </a:lnTo>
                  <a:lnTo>
                    <a:pt x="125" y="380"/>
                  </a:lnTo>
                  <a:lnTo>
                    <a:pt x="75" y="360"/>
                  </a:lnTo>
                  <a:lnTo>
                    <a:pt x="46" y="335"/>
                  </a:lnTo>
                  <a:lnTo>
                    <a:pt x="27" y="294"/>
                  </a:lnTo>
                  <a:lnTo>
                    <a:pt x="29" y="245"/>
                  </a:lnTo>
                  <a:lnTo>
                    <a:pt x="42" y="200"/>
                  </a:lnTo>
                  <a:lnTo>
                    <a:pt x="69" y="171"/>
                  </a:lnTo>
                  <a:lnTo>
                    <a:pt x="101" y="152"/>
                  </a:lnTo>
                  <a:lnTo>
                    <a:pt x="137" y="149"/>
                  </a:lnTo>
                  <a:lnTo>
                    <a:pt x="149" y="149"/>
                  </a:lnTo>
                  <a:lnTo>
                    <a:pt x="158" y="117"/>
                  </a:lnTo>
                  <a:lnTo>
                    <a:pt x="175" y="89"/>
                  </a:lnTo>
                  <a:lnTo>
                    <a:pt x="201" y="75"/>
                  </a:lnTo>
                  <a:lnTo>
                    <a:pt x="234" y="73"/>
                  </a:lnTo>
                  <a:lnTo>
                    <a:pt x="269" y="80"/>
                  </a:lnTo>
                  <a:lnTo>
                    <a:pt x="292" y="96"/>
                  </a:lnTo>
                  <a:lnTo>
                    <a:pt x="307" y="115"/>
                  </a:lnTo>
                  <a:lnTo>
                    <a:pt x="330" y="145"/>
                  </a:lnTo>
                  <a:lnTo>
                    <a:pt x="345" y="133"/>
                  </a:lnTo>
                  <a:lnTo>
                    <a:pt x="351" y="104"/>
                  </a:lnTo>
                  <a:lnTo>
                    <a:pt x="365" y="75"/>
                  </a:lnTo>
                  <a:lnTo>
                    <a:pt x="389" y="56"/>
                  </a:lnTo>
                  <a:lnTo>
                    <a:pt x="418" y="52"/>
                  </a:lnTo>
                  <a:lnTo>
                    <a:pt x="448" y="54"/>
                  </a:lnTo>
                  <a:lnTo>
                    <a:pt x="479" y="66"/>
                  </a:lnTo>
                  <a:lnTo>
                    <a:pt x="495" y="78"/>
                  </a:lnTo>
                  <a:lnTo>
                    <a:pt x="528" y="50"/>
                  </a:lnTo>
                  <a:lnTo>
                    <a:pt x="567" y="30"/>
                  </a:lnTo>
                  <a:lnTo>
                    <a:pt x="608" y="26"/>
                  </a:lnTo>
                  <a:lnTo>
                    <a:pt x="650" y="29"/>
                  </a:lnTo>
                  <a:lnTo>
                    <a:pt x="684" y="43"/>
                  </a:lnTo>
                  <a:lnTo>
                    <a:pt x="711" y="56"/>
                  </a:lnTo>
                  <a:lnTo>
                    <a:pt x="729" y="82"/>
                  </a:lnTo>
                  <a:lnTo>
                    <a:pt x="749" y="117"/>
                  </a:lnTo>
                  <a:lnTo>
                    <a:pt x="754" y="149"/>
                  </a:lnTo>
                  <a:lnTo>
                    <a:pt x="756" y="18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4" name="Freeform 62"/>
            <p:cNvSpPr>
              <a:spLocks/>
            </p:cNvSpPr>
            <p:nvPr/>
          </p:nvSpPr>
          <p:spPr bwMode="auto">
            <a:xfrm>
              <a:off x="4814" y="726"/>
              <a:ext cx="56" cy="81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47" y="66"/>
                </a:cxn>
                <a:cxn ang="0">
                  <a:pos x="47" y="23"/>
                </a:cxn>
                <a:cxn ang="0">
                  <a:pos x="7" y="59"/>
                </a:cxn>
                <a:cxn ang="0">
                  <a:pos x="0" y="48"/>
                </a:cxn>
                <a:cxn ang="0">
                  <a:pos x="55" y="0"/>
                </a:cxn>
                <a:cxn ang="0">
                  <a:pos x="55" y="80"/>
                </a:cxn>
                <a:cxn ang="0">
                  <a:pos x="16" y="77"/>
                </a:cxn>
                <a:cxn ang="0">
                  <a:pos x="16" y="66"/>
                </a:cxn>
              </a:cxnLst>
              <a:rect l="0" t="0" r="r" b="b"/>
              <a:pathLst>
                <a:path w="56" h="81">
                  <a:moveTo>
                    <a:pt x="16" y="66"/>
                  </a:moveTo>
                  <a:lnTo>
                    <a:pt x="47" y="66"/>
                  </a:lnTo>
                  <a:lnTo>
                    <a:pt x="47" y="23"/>
                  </a:lnTo>
                  <a:lnTo>
                    <a:pt x="7" y="59"/>
                  </a:lnTo>
                  <a:lnTo>
                    <a:pt x="0" y="48"/>
                  </a:lnTo>
                  <a:lnTo>
                    <a:pt x="55" y="0"/>
                  </a:lnTo>
                  <a:lnTo>
                    <a:pt x="55" y="80"/>
                  </a:lnTo>
                  <a:lnTo>
                    <a:pt x="16" y="77"/>
                  </a:lnTo>
                  <a:lnTo>
                    <a:pt x="16" y="6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5" name="Freeform 63"/>
            <p:cNvSpPr>
              <a:spLocks/>
            </p:cNvSpPr>
            <p:nvPr/>
          </p:nvSpPr>
          <p:spPr bwMode="auto">
            <a:xfrm>
              <a:off x="4604" y="874"/>
              <a:ext cx="71" cy="9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70" y="90"/>
                </a:cxn>
                <a:cxn ang="0">
                  <a:pos x="17" y="94"/>
                </a:cxn>
                <a:cxn ang="0">
                  <a:pos x="0" y="54"/>
                </a:cxn>
                <a:cxn ang="0">
                  <a:pos x="39" y="11"/>
                </a:cxn>
                <a:cxn ang="0">
                  <a:pos x="19" y="62"/>
                </a:cxn>
                <a:cxn ang="0">
                  <a:pos x="36" y="79"/>
                </a:cxn>
                <a:cxn ang="0">
                  <a:pos x="53" y="72"/>
                </a:cxn>
                <a:cxn ang="0">
                  <a:pos x="53" y="0"/>
                </a:cxn>
              </a:cxnLst>
              <a:rect l="0" t="0" r="r" b="b"/>
              <a:pathLst>
                <a:path w="71" h="95">
                  <a:moveTo>
                    <a:pt x="53" y="0"/>
                  </a:moveTo>
                  <a:lnTo>
                    <a:pt x="70" y="90"/>
                  </a:lnTo>
                  <a:lnTo>
                    <a:pt x="17" y="94"/>
                  </a:lnTo>
                  <a:lnTo>
                    <a:pt x="0" y="54"/>
                  </a:lnTo>
                  <a:lnTo>
                    <a:pt x="39" y="11"/>
                  </a:lnTo>
                  <a:lnTo>
                    <a:pt x="19" y="62"/>
                  </a:lnTo>
                  <a:lnTo>
                    <a:pt x="36" y="79"/>
                  </a:lnTo>
                  <a:lnTo>
                    <a:pt x="53" y="72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6" name="Freeform 64"/>
            <p:cNvSpPr>
              <a:spLocks/>
            </p:cNvSpPr>
            <p:nvPr/>
          </p:nvSpPr>
          <p:spPr bwMode="auto">
            <a:xfrm>
              <a:off x="4757" y="953"/>
              <a:ext cx="141" cy="217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40" y="167"/>
                </a:cxn>
                <a:cxn ang="0">
                  <a:pos x="19" y="216"/>
                </a:cxn>
                <a:cxn ang="0">
                  <a:pos x="17" y="202"/>
                </a:cxn>
                <a:cxn ang="0">
                  <a:pos x="45" y="188"/>
                </a:cxn>
                <a:cxn ang="0">
                  <a:pos x="0" y="29"/>
                </a:cxn>
                <a:cxn ang="0">
                  <a:pos x="19" y="25"/>
                </a:cxn>
                <a:cxn ang="0">
                  <a:pos x="58" y="177"/>
                </a:cxn>
                <a:cxn ang="0">
                  <a:pos x="118" y="144"/>
                </a:cxn>
                <a:cxn ang="0">
                  <a:pos x="76" y="5"/>
                </a:cxn>
                <a:cxn ang="0">
                  <a:pos x="93" y="0"/>
                </a:cxn>
              </a:cxnLst>
              <a:rect l="0" t="0" r="r" b="b"/>
              <a:pathLst>
                <a:path w="141" h="217">
                  <a:moveTo>
                    <a:pt x="93" y="0"/>
                  </a:moveTo>
                  <a:lnTo>
                    <a:pt x="140" y="167"/>
                  </a:lnTo>
                  <a:lnTo>
                    <a:pt x="19" y="216"/>
                  </a:lnTo>
                  <a:lnTo>
                    <a:pt x="17" y="202"/>
                  </a:lnTo>
                  <a:lnTo>
                    <a:pt x="45" y="188"/>
                  </a:lnTo>
                  <a:lnTo>
                    <a:pt x="0" y="29"/>
                  </a:lnTo>
                  <a:lnTo>
                    <a:pt x="19" y="25"/>
                  </a:lnTo>
                  <a:lnTo>
                    <a:pt x="58" y="177"/>
                  </a:lnTo>
                  <a:lnTo>
                    <a:pt x="118" y="144"/>
                  </a:lnTo>
                  <a:lnTo>
                    <a:pt x="76" y="5"/>
                  </a:lnTo>
                  <a:lnTo>
                    <a:pt x="9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7" name="Freeform 65"/>
            <p:cNvSpPr>
              <a:spLocks/>
            </p:cNvSpPr>
            <p:nvPr/>
          </p:nvSpPr>
          <p:spPr bwMode="auto">
            <a:xfrm>
              <a:off x="4733" y="958"/>
              <a:ext cx="110" cy="65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0" y="53"/>
                </a:cxn>
                <a:cxn ang="0">
                  <a:pos x="8" y="64"/>
                </a:cxn>
                <a:cxn ang="0">
                  <a:pos x="109" y="17"/>
                </a:cxn>
                <a:cxn ang="0">
                  <a:pos x="104" y="0"/>
                </a:cxn>
              </a:cxnLst>
              <a:rect l="0" t="0" r="r" b="b"/>
              <a:pathLst>
                <a:path w="110" h="65">
                  <a:moveTo>
                    <a:pt x="104" y="0"/>
                  </a:moveTo>
                  <a:lnTo>
                    <a:pt x="0" y="53"/>
                  </a:lnTo>
                  <a:lnTo>
                    <a:pt x="8" y="64"/>
                  </a:lnTo>
                  <a:lnTo>
                    <a:pt x="109" y="17"/>
                  </a:lnTo>
                  <a:lnTo>
                    <a:pt x="10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8" name="Freeform 66"/>
            <p:cNvSpPr>
              <a:spLocks/>
            </p:cNvSpPr>
            <p:nvPr/>
          </p:nvSpPr>
          <p:spPr bwMode="auto">
            <a:xfrm>
              <a:off x="4760" y="1091"/>
              <a:ext cx="32" cy="36"/>
            </a:xfrm>
            <a:custGeom>
              <a:avLst/>
              <a:gdLst/>
              <a:ahLst/>
              <a:cxnLst>
                <a:cxn ang="0">
                  <a:pos x="31" y="25"/>
                </a:cxn>
                <a:cxn ang="0">
                  <a:pos x="3" y="35"/>
                </a:cxn>
                <a:cxn ang="0">
                  <a:pos x="0" y="22"/>
                </a:cxn>
                <a:cxn ang="0">
                  <a:pos x="31" y="0"/>
                </a:cxn>
                <a:cxn ang="0">
                  <a:pos x="31" y="25"/>
                </a:cxn>
              </a:cxnLst>
              <a:rect l="0" t="0" r="r" b="b"/>
              <a:pathLst>
                <a:path w="32" h="36">
                  <a:moveTo>
                    <a:pt x="31" y="25"/>
                  </a:moveTo>
                  <a:lnTo>
                    <a:pt x="3" y="35"/>
                  </a:lnTo>
                  <a:lnTo>
                    <a:pt x="0" y="22"/>
                  </a:lnTo>
                  <a:lnTo>
                    <a:pt x="31" y="0"/>
                  </a:lnTo>
                  <a:lnTo>
                    <a:pt x="31" y="2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9" name="Freeform 67"/>
            <p:cNvSpPr>
              <a:spLocks/>
            </p:cNvSpPr>
            <p:nvPr/>
          </p:nvSpPr>
          <p:spPr bwMode="auto">
            <a:xfrm>
              <a:off x="4750" y="1048"/>
              <a:ext cx="34" cy="36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5" y="35"/>
                </a:cxn>
                <a:cxn ang="0">
                  <a:pos x="0" y="22"/>
                </a:cxn>
                <a:cxn ang="0">
                  <a:pos x="27" y="0"/>
                </a:cxn>
                <a:cxn ang="0">
                  <a:pos x="33" y="22"/>
                </a:cxn>
              </a:cxnLst>
              <a:rect l="0" t="0" r="r" b="b"/>
              <a:pathLst>
                <a:path w="34" h="36">
                  <a:moveTo>
                    <a:pt x="33" y="22"/>
                  </a:moveTo>
                  <a:lnTo>
                    <a:pt x="5" y="35"/>
                  </a:lnTo>
                  <a:lnTo>
                    <a:pt x="0" y="22"/>
                  </a:lnTo>
                  <a:lnTo>
                    <a:pt x="27" y="0"/>
                  </a:lnTo>
                  <a:lnTo>
                    <a:pt x="33" y="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0" name="Freeform 68"/>
            <p:cNvSpPr>
              <a:spLocks/>
            </p:cNvSpPr>
            <p:nvPr/>
          </p:nvSpPr>
          <p:spPr bwMode="auto">
            <a:xfrm>
              <a:off x="4744" y="1022"/>
              <a:ext cx="29" cy="27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0" y="26"/>
                </a:cxn>
                <a:cxn ang="0">
                  <a:pos x="0" y="15"/>
                </a:cxn>
                <a:cxn ang="0">
                  <a:pos x="25" y="0"/>
                </a:cxn>
                <a:cxn ang="0">
                  <a:pos x="28" y="15"/>
                </a:cxn>
              </a:cxnLst>
              <a:rect l="0" t="0" r="r" b="b"/>
              <a:pathLst>
                <a:path w="29" h="27">
                  <a:moveTo>
                    <a:pt x="28" y="15"/>
                  </a:moveTo>
                  <a:lnTo>
                    <a:pt x="0" y="26"/>
                  </a:lnTo>
                  <a:lnTo>
                    <a:pt x="0" y="15"/>
                  </a:lnTo>
                  <a:lnTo>
                    <a:pt x="25" y="0"/>
                  </a:lnTo>
                  <a:lnTo>
                    <a:pt x="28" y="1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1" name="Freeform 69"/>
            <p:cNvSpPr>
              <a:spLocks/>
            </p:cNvSpPr>
            <p:nvPr/>
          </p:nvSpPr>
          <p:spPr bwMode="auto">
            <a:xfrm>
              <a:off x="4947" y="1259"/>
              <a:ext cx="73" cy="88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59" y="65"/>
                </a:cxn>
                <a:cxn ang="0">
                  <a:pos x="22" y="44"/>
                </a:cxn>
                <a:cxn ang="0">
                  <a:pos x="42" y="18"/>
                </a:cxn>
                <a:cxn ang="0">
                  <a:pos x="0" y="40"/>
                </a:cxn>
                <a:cxn ang="0">
                  <a:pos x="66" y="87"/>
                </a:cxn>
                <a:cxn ang="0">
                  <a:pos x="72" y="0"/>
                </a:cxn>
                <a:cxn ang="0">
                  <a:pos x="59" y="11"/>
                </a:cxn>
              </a:cxnLst>
              <a:rect l="0" t="0" r="r" b="b"/>
              <a:pathLst>
                <a:path w="73" h="88">
                  <a:moveTo>
                    <a:pt x="59" y="11"/>
                  </a:moveTo>
                  <a:lnTo>
                    <a:pt x="59" y="65"/>
                  </a:lnTo>
                  <a:lnTo>
                    <a:pt x="22" y="44"/>
                  </a:lnTo>
                  <a:lnTo>
                    <a:pt x="42" y="18"/>
                  </a:lnTo>
                  <a:lnTo>
                    <a:pt x="0" y="40"/>
                  </a:lnTo>
                  <a:lnTo>
                    <a:pt x="66" y="87"/>
                  </a:lnTo>
                  <a:lnTo>
                    <a:pt x="72" y="0"/>
                  </a:lnTo>
                  <a:lnTo>
                    <a:pt x="59" y="1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2" name="Freeform 70"/>
            <p:cNvSpPr>
              <a:spLocks/>
            </p:cNvSpPr>
            <p:nvPr/>
          </p:nvSpPr>
          <p:spPr bwMode="auto">
            <a:xfrm>
              <a:off x="4757" y="1015"/>
              <a:ext cx="289" cy="667"/>
            </a:xfrm>
            <a:custGeom>
              <a:avLst/>
              <a:gdLst/>
              <a:ahLst/>
              <a:cxnLst>
                <a:cxn ang="0">
                  <a:pos x="19" y="656"/>
                </a:cxn>
                <a:cxn ang="0">
                  <a:pos x="288" y="7"/>
                </a:cxn>
                <a:cxn ang="0">
                  <a:pos x="271" y="0"/>
                </a:cxn>
                <a:cxn ang="0">
                  <a:pos x="140" y="335"/>
                </a:cxn>
                <a:cxn ang="0">
                  <a:pos x="117" y="291"/>
                </a:cxn>
                <a:cxn ang="0">
                  <a:pos x="67" y="350"/>
                </a:cxn>
                <a:cxn ang="0">
                  <a:pos x="120" y="313"/>
                </a:cxn>
                <a:cxn ang="0">
                  <a:pos x="123" y="359"/>
                </a:cxn>
                <a:cxn ang="0">
                  <a:pos x="67" y="364"/>
                </a:cxn>
                <a:cxn ang="0">
                  <a:pos x="112" y="381"/>
                </a:cxn>
                <a:cxn ang="0">
                  <a:pos x="0" y="666"/>
                </a:cxn>
                <a:cxn ang="0">
                  <a:pos x="19" y="656"/>
                </a:cxn>
              </a:cxnLst>
              <a:rect l="0" t="0" r="r" b="b"/>
              <a:pathLst>
                <a:path w="289" h="667">
                  <a:moveTo>
                    <a:pt x="19" y="656"/>
                  </a:moveTo>
                  <a:lnTo>
                    <a:pt x="288" y="7"/>
                  </a:lnTo>
                  <a:lnTo>
                    <a:pt x="271" y="0"/>
                  </a:lnTo>
                  <a:lnTo>
                    <a:pt x="140" y="335"/>
                  </a:lnTo>
                  <a:lnTo>
                    <a:pt x="117" y="291"/>
                  </a:lnTo>
                  <a:lnTo>
                    <a:pt x="67" y="350"/>
                  </a:lnTo>
                  <a:lnTo>
                    <a:pt x="120" y="313"/>
                  </a:lnTo>
                  <a:lnTo>
                    <a:pt x="123" y="359"/>
                  </a:lnTo>
                  <a:lnTo>
                    <a:pt x="67" y="364"/>
                  </a:lnTo>
                  <a:lnTo>
                    <a:pt x="112" y="381"/>
                  </a:lnTo>
                  <a:lnTo>
                    <a:pt x="0" y="666"/>
                  </a:lnTo>
                  <a:lnTo>
                    <a:pt x="19" y="65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3" name="Freeform 71"/>
            <p:cNvSpPr>
              <a:spLocks/>
            </p:cNvSpPr>
            <p:nvPr/>
          </p:nvSpPr>
          <p:spPr bwMode="auto">
            <a:xfrm>
              <a:off x="4557" y="1202"/>
              <a:ext cx="294" cy="505"/>
            </a:xfrm>
            <a:custGeom>
              <a:avLst/>
              <a:gdLst/>
              <a:ahLst/>
              <a:cxnLst>
                <a:cxn ang="0">
                  <a:pos x="97" y="500"/>
                </a:cxn>
                <a:cxn ang="0">
                  <a:pos x="0" y="349"/>
                </a:cxn>
                <a:cxn ang="0">
                  <a:pos x="5" y="332"/>
                </a:cxn>
                <a:cxn ang="0">
                  <a:pos x="58" y="414"/>
                </a:cxn>
                <a:cxn ang="0">
                  <a:pos x="58" y="194"/>
                </a:cxn>
                <a:cxn ang="0">
                  <a:pos x="84" y="320"/>
                </a:cxn>
                <a:cxn ang="0">
                  <a:pos x="111" y="320"/>
                </a:cxn>
                <a:cxn ang="0">
                  <a:pos x="182" y="0"/>
                </a:cxn>
                <a:cxn ang="0">
                  <a:pos x="200" y="4"/>
                </a:cxn>
                <a:cxn ang="0">
                  <a:pos x="102" y="482"/>
                </a:cxn>
                <a:cxn ang="0">
                  <a:pos x="148" y="425"/>
                </a:cxn>
                <a:cxn ang="0">
                  <a:pos x="176" y="485"/>
                </a:cxn>
                <a:cxn ang="0">
                  <a:pos x="293" y="428"/>
                </a:cxn>
                <a:cxn ang="0">
                  <a:pos x="167" y="504"/>
                </a:cxn>
                <a:cxn ang="0">
                  <a:pos x="142" y="453"/>
                </a:cxn>
                <a:cxn ang="0">
                  <a:pos x="97" y="500"/>
                </a:cxn>
              </a:cxnLst>
              <a:rect l="0" t="0" r="r" b="b"/>
              <a:pathLst>
                <a:path w="294" h="505">
                  <a:moveTo>
                    <a:pt x="97" y="500"/>
                  </a:moveTo>
                  <a:lnTo>
                    <a:pt x="0" y="349"/>
                  </a:lnTo>
                  <a:lnTo>
                    <a:pt x="5" y="332"/>
                  </a:lnTo>
                  <a:lnTo>
                    <a:pt x="58" y="414"/>
                  </a:lnTo>
                  <a:lnTo>
                    <a:pt x="58" y="194"/>
                  </a:lnTo>
                  <a:lnTo>
                    <a:pt x="84" y="320"/>
                  </a:lnTo>
                  <a:lnTo>
                    <a:pt x="111" y="320"/>
                  </a:lnTo>
                  <a:lnTo>
                    <a:pt x="182" y="0"/>
                  </a:lnTo>
                  <a:lnTo>
                    <a:pt x="200" y="4"/>
                  </a:lnTo>
                  <a:lnTo>
                    <a:pt x="102" y="482"/>
                  </a:lnTo>
                  <a:lnTo>
                    <a:pt x="148" y="425"/>
                  </a:lnTo>
                  <a:lnTo>
                    <a:pt x="176" y="485"/>
                  </a:lnTo>
                  <a:lnTo>
                    <a:pt x="293" y="428"/>
                  </a:lnTo>
                  <a:lnTo>
                    <a:pt x="167" y="504"/>
                  </a:lnTo>
                  <a:lnTo>
                    <a:pt x="142" y="453"/>
                  </a:lnTo>
                  <a:lnTo>
                    <a:pt x="97" y="50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4" name="Freeform 72"/>
            <p:cNvSpPr>
              <a:spLocks/>
            </p:cNvSpPr>
            <p:nvPr/>
          </p:nvSpPr>
          <p:spPr bwMode="auto">
            <a:xfrm>
              <a:off x="4540" y="1055"/>
              <a:ext cx="26" cy="447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9" y="446"/>
                </a:cxn>
                <a:cxn ang="0">
                  <a:pos x="5" y="436"/>
                </a:cxn>
                <a:cxn ang="0">
                  <a:pos x="0" y="3"/>
                </a:cxn>
                <a:cxn ang="0">
                  <a:pos x="25" y="0"/>
                </a:cxn>
              </a:cxnLst>
              <a:rect l="0" t="0" r="r" b="b"/>
              <a:pathLst>
                <a:path w="26" h="447">
                  <a:moveTo>
                    <a:pt x="25" y="0"/>
                  </a:moveTo>
                  <a:lnTo>
                    <a:pt x="19" y="446"/>
                  </a:lnTo>
                  <a:lnTo>
                    <a:pt x="5" y="436"/>
                  </a:lnTo>
                  <a:lnTo>
                    <a:pt x="0" y="3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5" name="Freeform 73"/>
            <p:cNvSpPr>
              <a:spLocks/>
            </p:cNvSpPr>
            <p:nvPr/>
          </p:nvSpPr>
          <p:spPr bwMode="auto">
            <a:xfrm>
              <a:off x="4853" y="1408"/>
              <a:ext cx="117" cy="21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03" y="0"/>
                </a:cxn>
                <a:cxn ang="0">
                  <a:pos x="116" y="10"/>
                </a:cxn>
                <a:cxn ang="0">
                  <a:pos x="10" y="211"/>
                </a:cxn>
                <a:cxn ang="0">
                  <a:pos x="0" y="204"/>
                </a:cxn>
              </a:cxnLst>
              <a:rect l="0" t="0" r="r" b="b"/>
              <a:pathLst>
                <a:path w="117" h="212">
                  <a:moveTo>
                    <a:pt x="0" y="204"/>
                  </a:moveTo>
                  <a:lnTo>
                    <a:pt x="103" y="0"/>
                  </a:lnTo>
                  <a:lnTo>
                    <a:pt x="116" y="10"/>
                  </a:lnTo>
                  <a:lnTo>
                    <a:pt x="10" y="211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6" name="Freeform 74"/>
            <p:cNvSpPr>
              <a:spLocks/>
            </p:cNvSpPr>
            <p:nvPr/>
          </p:nvSpPr>
          <p:spPr bwMode="auto">
            <a:xfrm>
              <a:off x="5016" y="1367"/>
              <a:ext cx="258" cy="171"/>
            </a:xfrm>
            <a:custGeom>
              <a:avLst/>
              <a:gdLst/>
              <a:ahLst/>
              <a:cxnLst>
                <a:cxn ang="0">
                  <a:pos x="120" y="4"/>
                </a:cxn>
                <a:cxn ang="0">
                  <a:pos x="117" y="62"/>
                </a:cxn>
                <a:cxn ang="0">
                  <a:pos x="209" y="62"/>
                </a:cxn>
                <a:cxn ang="0">
                  <a:pos x="145" y="123"/>
                </a:cxn>
                <a:cxn ang="0">
                  <a:pos x="111" y="97"/>
                </a:cxn>
                <a:cxn ang="0">
                  <a:pos x="43" y="138"/>
                </a:cxn>
                <a:cxn ang="0">
                  <a:pos x="22" y="102"/>
                </a:cxn>
                <a:cxn ang="0">
                  <a:pos x="84" y="18"/>
                </a:cxn>
                <a:cxn ang="0">
                  <a:pos x="67" y="18"/>
                </a:cxn>
                <a:cxn ang="0">
                  <a:pos x="0" y="112"/>
                </a:cxn>
                <a:cxn ang="0">
                  <a:pos x="31" y="170"/>
                </a:cxn>
                <a:cxn ang="0">
                  <a:pos x="101" y="126"/>
                </a:cxn>
                <a:cxn ang="0">
                  <a:pos x="154" y="149"/>
                </a:cxn>
                <a:cxn ang="0">
                  <a:pos x="257" y="47"/>
                </a:cxn>
                <a:cxn ang="0">
                  <a:pos x="145" y="47"/>
                </a:cxn>
                <a:cxn ang="0">
                  <a:pos x="129" y="0"/>
                </a:cxn>
                <a:cxn ang="0">
                  <a:pos x="120" y="4"/>
                </a:cxn>
              </a:cxnLst>
              <a:rect l="0" t="0" r="r" b="b"/>
              <a:pathLst>
                <a:path w="258" h="171">
                  <a:moveTo>
                    <a:pt x="120" y="4"/>
                  </a:moveTo>
                  <a:lnTo>
                    <a:pt x="117" y="62"/>
                  </a:lnTo>
                  <a:lnTo>
                    <a:pt x="209" y="62"/>
                  </a:lnTo>
                  <a:lnTo>
                    <a:pt x="145" y="123"/>
                  </a:lnTo>
                  <a:lnTo>
                    <a:pt x="111" y="97"/>
                  </a:lnTo>
                  <a:lnTo>
                    <a:pt x="43" y="138"/>
                  </a:lnTo>
                  <a:lnTo>
                    <a:pt x="22" y="102"/>
                  </a:lnTo>
                  <a:lnTo>
                    <a:pt x="84" y="18"/>
                  </a:lnTo>
                  <a:lnTo>
                    <a:pt x="67" y="18"/>
                  </a:lnTo>
                  <a:lnTo>
                    <a:pt x="0" y="112"/>
                  </a:lnTo>
                  <a:lnTo>
                    <a:pt x="31" y="170"/>
                  </a:lnTo>
                  <a:lnTo>
                    <a:pt x="101" y="126"/>
                  </a:lnTo>
                  <a:lnTo>
                    <a:pt x="154" y="149"/>
                  </a:lnTo>
                  <a:lnTo>
                    <a:pt x="257" y="47"/>
                  </a:lnTo>
                  <a:lnTo>
                    <a:pt x="145" y="47"/>
                  </a:lnTo>
                  <a:lnTo>
                    <a:pt x="129" y="0"/>
                  </a:lnTo>
                  <a:lnTo>
                    <a:pt x="12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7" name="Freeform 75"/>
            <p:cNvSpPr>
              <a:spLocks/>
            </p:cNvSpPr>
            <p:nvPr/>
          </p:nvSpPr>
          <p:spPr bwMode="auto">
            <a:xfrm>
              <a:off x="5299" y="1652"/>
              <a:ext cx="47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6" y="58"/>
                </a:cxn>
                <a:cxn ang="0">
                  <a:pos x="46" y="36"/>
                </a:cxn>
                <a:cxn ang="0">
                  <a:pos x="3" y="0"/>
                </a:cxn>
                <a:cxn ang="0">
                  <a:pos x="0" y="29"/>
                </a:cxn>
              </a:cxnLst>
              <a:rect l="0" t="0" r="r" b="b"/>
              <a:pathLst>
                <a:path w="47" h="59">
                  <a:moveTo>
                    <a:pt x="0" y="29"/>
                  </a:moveTo>
                  <a:lnTo>
                    <a:pt x="36" y="58"/>
                  </a:lnTo>
                  <a:lnTo>
                    <a:pt x="46" y="36"/>
                  </a:lnTo>
                  <a:lnTo>
                    <a:pt x="3" y="0"/>
                  </a:lnTo>
                  <a:lnTo>
                    <a:pt x="0" y="2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8" name="Freeform 76"/>
            <p:cNvSpPr>
              <a:spLocks/>
            </p:cNvSpPr>
            <p:nvPr/>
          </p:nvSpPr>
          <p:spPr bwMode="auto">
            <a:xfrm>
              <a:off x="5217" y="1660"/>
              <a:ext cx="129" cy="137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7" y="25"/>
                </a:cxn>
                <a:cxn ang="0">
                  <a:pos x="28" y="68"/>
                </a:cxn>
                <a:cxn ang="0">
                  <a:pos x="79" y="108"/>
                </a:cxn>
                <a:cxn ang="0">
                  <a:pos x="112" y="46"/>
                </a:cxn>
                <a:cxn ang="0">
                  <a:pos x="128" y="60"/>
                </a:cxn>
                <a:cxn ang="0">
                  <a:pos x="89" y="136"/>
                </a:cxn>
                <a:cxn ang="0">
                  <a:pos x="31" y="108"/>
                </a:cxn>
                <a:cxn ang="0">
                  <a:pos x="0" y="60"/>
                </a:cxn>
                <a:cxn ang="0">
                  <a:pos x="67" y="0"/>
                </a:cxn>
              </a:cxnLst>
              <a:rect l="0" t="0" r="r" b="b"/>
              <a:pathLst>
                <a:path w="129" h="137">
                  <a:moveTo>
                    <a:pt x="67" y="0"/>
                  </a:moveTo>
                  <a:lnTo>
                    <a:pt x="67" y="25"/>
                  </a:lnTo>
                  <a:lnTo>
                    <a:pt x="28" y="68"/>
                  </a:lnTo>
                  <a:lnTo>
                    <a:pt x="79" y="108"/>
                  </a:lnTo>
                  <a:lnTo>
                    <a:pt x="112" y="46"/>
                  </a:lnTo>
                  <a:lnTo>
                    <a:pt x="128" y="60"/>
                  </a:lnTo>
                  <a:lnTo>
                    <a:pt x="89" y="136"/>
                  </a:lnTo>
                  <a:lnTo>
                    <a:pt x="31" y="108"/>
                  </a:lnTo>
                  <a:lnTo>
                    <a:pt x="0" y="60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9" name="Freeform 77"/>
            <p:cNvSpPr>
              <a:spLocks/>
            </p:cNvSpPr>
            <p:nvPr/>
          </p:nvSpPr>
          <p:spPr bwMode="auto">
            <a:xfrm>
              <a:off x="4353" y="1209"/>
              <a:ext cx="104" cy="166"/>
            </a:xfrm>
            <a:custGeom>
              <a:avLst/>
              <a:gdLst/>
              <a:ahLst/>
              <a:cxnLst>
                <a:cxn ang="0">
                  <a:pos x="59" y="158"/>
                </a:cxn>
                <a:cxn ang="0">
                  <a:pos x="81" y="134"/>
                </a:cxn>
                <a:cxn ang="0">
                  <a:pos x="26" y="40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26" y="26"/>
                </a:cxn>
                <a:cxn ang="0">
                  <a:pos x="50" y="36"/>
                </a:cxn>
                <a:cxn ang="0">
                  <a:pos x="84" y="94"/>
                </a:cxn>
                <a:cxn ang="0">
                  <a:pos x="103" y="148"/>
                </a:cxn>
                <a:cxn ang="0">
                  <a:pos x="67" y="165"/>
                </a:cxn>
                <a:cxn ang="0">
                  <a:pos x="59" y="158"/>
                </a:cxn>
              </a:cxnLst>
              <a:rect l="0" t="0" r="r" b="b"/>
              <a:pathLst>
                <a:path w="104" h="166">
                  <a:moveTo>
                    <a:pt x="59" y="158"/>
                  </a:moveTo>
                  <a:lnTo>
                    <a:pt x="81" y="134"/>
                  </a:lnTo>
                  <a:lnTo>
                    <a:pt x="26" y="40"/>
                  </a:lnTo>
                  <a:lnTo>
                    <a:pt x="0" y="4"/>
                  </a:lnTo>
                  <a:lnTo>
                    <a:pt x="8" y="0"/>
                  </a:lnTo>
                  <a:lnTo>
                    <a:pt x="26" y="26"/>
                  </a:lnTo>
                  <a:lnTo>
                    <a:pt x="50" y="36"/>
                  </a:lnTo>
                  <a:lnTo>
                    <a:pt x="84" y="94"/>
                  </a:lnTo>
                  <a:lnTo>
                    <a:pt x="103" y="148"/>
                  </a:lnTo>
                  <a:lnTo>
                    <a:pt x="67" y="165"/>
                  </a:lnTo>
                  <a:lnTo>
                    <a:pt x="59" y="15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0" name="Freeform 78"/>
            <p:cNvSpPr>
              <a:spLocks/>
            </p:cNvSpPr>
            <p:nvPr/>
          </p:nvSpPr>
          <p:spPr bwMode="auto">
            <a:xfrm>
              <a:off x="4300" y="1209"/>
              <a:ext cx="119" cy="159"/>
            </a:xfrm>
            <a:custGeom>
              <a:avLst/>
              <a:gdLst/>
              <a:ahLst/>
              <a:cxnLst>
                <a:cxn ang="0">
                  <a:pos x="62" y="14"/>
                </a:cxn>
                <a:cxn ang="0">
                  <a:pos x="26" y="36"/>
                </a:cxn>
                <a:cxn ang="0">
                  <a:pos x="118" y="155"/>
                </a:cxn>
                <a:cxn ang="0">
                  <a:pos x="101" y="158"/>
                </a:cxn>
                <a:cxn ang="0">
                  <a:pos x="0" y="36"/>
                </a:cxn>
                <a:cxn ang="0">
                  <a:pos x="50" y="0"/>
                </a:cxn>
                <a:cxn ang="0">
                  <a:pos x="62" y="14"/>
                </a:cxn>
              </a:cxnLst>
              <a:rect l="0" t="0" r="r" b="b"/>
              <a:pathLst>
                <a:path w="119" h="159">
                  <a:moveTo>
                    <a:pt x="62" y="14"/>
                  </a:moveTo>
                  <a:lnTo>
                    <a:pt x="26" y="36"/>
                  </a:lnTo>
                  <a:lnTo>
                    <a:pt x="118" y="155"/>
                  </a:lnTo>
                  <a:lnTo>
                    <a:pt x="101" y="158"/>
                  </a:lnTo>
                  <a:lnTo>
                    <a:pt x="0" y="36"/>
                  </a:lnTo>
                  <a:lnTo>
                    <a:pt x="50" y="0"/>
                  </a:lnTo>
                  <a:lnTo>
                    <a:pt x="62" y="1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1" name="Freeform 79"/>
            <p:cNvSpPr>
              <a:spLocks/>
            </p:cNvSpPr>
            <p:nvPr/>
          </p:nvSpPr>
          <p:spPr bwMode="auto">
            <a:xfrm>
              <a:off x="4247" y="1015"/>
              <a:ext cx="30" cy="4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9" y="43"/>
                </a:cxn>
                <a:cxn ang="0">
                  <a:pos x="8" y="43"/>
                </a:cxn>
                <a:cxn ang="0">
                  <a:pos x="0" y="7"/>
                </a:cxn>
                <a:cxn ang="0">
                  <a:pos x="18" y="0"/>
                </a:cxn>
              </a:cxnLst>
              <a:rect l="0" t="0" r="r" b="b"/>
              <a:pathLst>
                <a:path w="30" h="44">
                  <a:moveTo>
                    <a:pt x="18" y="0"/>
                  </a:moveTo>
                  <a:lnTo>
                    <a:pt x="29" y="43"/>
                  </a:lnTo>
                  <a:lnTo>
                    <a:pt x="8" y="43"/>
                  </a:lnTo>
                  <a:lnTo>
                    <a:pt x="0" y="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2" name="Freeform 80"/>
            <p:cNvSpPr>
              <a:spLocks/>
            </p:cNvSpPr>
            <p:nvPr/>
          </p:nvSpPr>
          <p:spPr bwMode="auto">
            <a:xfrm>
              <a:off x="4178" y="1005"/>
              <a:ext cx="82" cy="8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1" y="14"/>
                </a:cxn>
                <a:cxn ang="0">
                  <a:pos x="27" y="53"/>
                </a:cxn>
                <a:cxn ang="0">
                  <a:pos x="81" y="75"/>
                </a:cxn>
                <a:cxn ang="0">
                  <a:pos x="74" y="82"/>
                </a:cxn>
                <a:cxn ang="0">
                  <a:pos x="0" y="53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1" y="14"/>
                  </a:lnTo>
                  <a:lnTo>
                    <a:pt x="27" y="53"/>
                  </a:lnTo>
                  <a:lnTo>
                    <a:pt x="81" y="75"/>
                  </a:lnTo>
                  <a:lnTo>
                    <a:pt x="74" y="82"/>
                  </a:lnTo>
                  <a:lnTo>
                    <a:pt x="0" y="53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3" name="Freeform 81"/>
            <p:cNvSpPr>
              <a:spLocks/>
            </p:cNvSpPr>
            <p:nvPr/>
          </p:nvSpPr>
          <p:spPr bwMode="auto">
            <a:xfrm>
              <a:off x="4217" y="1296"/>
              <a:ext cx="104" cy="90"/>
            </a:xfrm>
            <a:custGeom>
              <a:avLst/>
              <a:gdLst/>
              <a:ahLst/>
              <a:cxnLst>
                <a:cxn ang="0">
                  <a:pos x="90" y="61"/>
                </a:cxn>
                <a:cxn ang="0">
                  <a:pos x="81" y="64"/>
                </a:cxn>
                <a:cxn ang="0">
                  <a:pos x="39" y="36"/>
                </a:cxn>
                <a:cxn ang="0">
                  <a:pos x="19" y="75"/>
                </a:cxn>
                <a:cxn ang="0">
                  <a:pos x="103" y="82"/>
                </a:cxn>
                <a:cxn ang="0">
                  <a:pos x="100" y="86"/>
                </a:cxn>
                <a:cxn ang="0">
                  <a:pos x="0" y="89"/>
                </a:cxn>
                <a:cxn ang="0">
                  <a:pos x="25" y="0"/>
                </a:cxn>
                <a:cxn ang="0">
                  <a:pos x="81" y="46"/>
                </a:cxn>
                <a:cxn ang="0">
                  <a:pos x="90" y="61"/>
                </a:cxn>
              </a:cxnLst>
              <a:rect l="0" t="0" r="r" b="b"/>
              <a:pathLst>
                <a:path w="104" h="90">
                  <a:moveTo>
                    <a:pt x="90" y="61"/>
                  </a:moveTo>
                  <a:lnTo>
                    <a:pt x="81" y="64"/>
                  </a:lnTo>
                  <a:lnTo>
                    <a:pt x="39" y="36"/>
                  </a:lnTo>
                  <a:lnTo>
                    <a:pt x="19" y="75"/>
                  </a:lnTo>
                  <a:lnTo>
                    <a:pt x="103" y="82"/>
                  </a:lnTo>
                  <a:lnTo>
                    <a:pt x="100" y="86"/>
                  </a:lnTo>
                  <a:lnTo>
                    <a:pt x="0" y="89"/>
                  </a:lnTo>
                  <a:lnTo>
                    <a:pt x="25" y="0"/>
                  </a:lnTo>
                  <a:lnTo>
                    <a:pt x="81" y="46"/>
                  </a:lnTo>
                  <a:lnTo>
                    <a:pt x="90" y="6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4" name="Freeform 82"/>
            <p:cNvSpPr>
              <a:spLocks/>
            </p:cNvSpPr>
            <p:nvPr/>
          </p:nvSpPr>
          <p:spPr bwMode="auto">
            <a:xfrm>
              <a:off x="5240" y="1951"/>
              <a:ext cx="66" cy="90"/>
            </a:xfrm>
            <a:custGeom>
              <a:avLst/>
              <a:gdLst/>
              <a:ahLst/>
              <a:cxnLst>
                <a:cxn ang="0">
                  <a:pos x="48" y="71"/>
                </a:cxn>
                <a:cxn ang="0">
                  <a:pos x="11" y="44"/>
                </a:cxn>
                <a:cxn ang="0">
                  <a:pos x="55" y="17"/>
                </a:cxn>
                <a:cxn ang="0">
                  <a:pos x="49" y="45"/>
                </a:cxn>
                <a:cxn ang="0">
                  <a:pos x="64" y="44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0" y="57"/>
                </a:cxn>
                <a:cxn ang="0">
                  <a:pos x="45" y="89"/>
                </a:cxn>
                <a:cxn ang="0">
                  <a:pos x="48" y="71"/>
                </a:cxn>
              </a:cxnLst>
              <a:rect l="0" t="0" r="r" b="b"/>
              <a:pathLst>
                <a:path w="66" h="90">
                  <a:moveTo>
                    <a:pt x="48" y="71"/>
                  </a:moveTo>
                  <a:lnTo>
                    <a:pt x="11" y="44"/>
                  </a:lnTo>
                  <a:lnTo>
                    <a:pt x="55" y="17"/>
                  </a:lnTo>
                  <a:lnTo>
                    <a:pt x="49" y="45"/>
                  </a:lnTo>
                  <a:lnTo>
                    <a:pt x="64" y="44"/>
                  </a:lnTo>
                  <a:lnTo>
                    <a:pt x="65" y="0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45" y="89"/>
                  </a:lnTo>
                  <a:lnTo>
                    <a:pt x="48" y="7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5" name="Freeform 83"/>
            <p:cNvSpPr>
              <a:spLocks/>
            </p:cNvSpPr>
            <p:nvPr/>
          </p:nvSpPr>
          <p:spPr bwMode="auto">
            <a:xfrm>
              <a:off x="4592" y="1883"/>
              <a:ext cx="95" cy="137"/>
            </a:xfrm>
            <a:custGeom>
              <a:avLst/>
              <a:gdLst/>
              <a:ahLst/>
              <a:cxnLst>
                <a:cxn ang="0">
                  <a:pos x="94" y="72"/>
                </a:cxn>
                <a:cxn ang="0">
                  <a:pos x="80" y="15"/>
                </a:cxn>
                <a:cxn ang="0">
                  <a:pos x="55" y="0"/>
                </a:cxn>
                <a:cxn ang="0">
                  <a:pos x="22" y="30"/>
                </a:cxn>
                <a:cxn ang="0">
                  <a:pos x="0" y="68"/>
                </a:cxn>
                <a:cxn ang="0">
                  <a:pos x="0" y="110"/>
                </a:cxn>
                <a:cxn ang="0">
                  <a:pos x="11" y="128"/>
                </a:cxn>
                <a:cxn ang="0">
                  <a:pos x="30" y="136"/>
                </a:cxn>
                <a:cxn ang="0">
                  <a:pos x="48" y="117"/>
                </a:cxn>
                <a:cxn ang="0">
                  <a:pos x="51" y="83"/>
                </a:cxn>
                <a:cxn ang="0">
                  <a:pos x="34" y="38"/>
                </a:cxn>
                <a:cxn ang="0">
                  <a:pos x="51" y="20"/>
                </a:cxn>
                <a:cxn ang="0">
                  <a:pos x="62" y="26"/>
                </a:cxn>
                <a:cxn ang="0">
                  <a:pos x="89" y="91"/>
                </a:cxn>
                <a:cxn ang="0">
                  <a:pos x="94" y="72"/>
                </a:cxn>
              </a:cxnLst>
              <a:rect l="0" t="0" r="r" b="b"/>
              <a:pathLst>
                <a:path w="95" h="137">
                  <a:moveTo>
                    <a:pt x="94" y="72"/>
                  </a:moveTo>
                  <a:lnTo>
                    <a:pt x="80" y="15"/>
                  </a:lnTo>
                  <a:lnTo>
                    <a:pt x="55" y="0"/>
                  </a:lnTo>
                  <a:lnTo>
                    <a:pt x="22" y="30"/>
                  </a:lnTo>
                  <a:lnTo>
                    <a:pt x="0" y="68"/>
                  </a:lnTo>
                  <a:lnTo>
                    <a:pt x="0" y="110"/>
                  </a:lnTo>
                  <a:lnTo>
                    <a:pt x="11" y="128"/>
                  </a:lnTo>
                  <a:lnTo>
                    <a:pt x="30" y="136"/>
                  </a:lnTo>
                  <a:lnTo>
                    <a:pt x="48" y="117"/>
                  </a:lnTo>
                  <a:lnTo>
                    <a:pt x="51" y="83"/>
                  </a:lnTo>
                  <a:lnTo>
                    <a:pt x="34" y="38"/>
                  </a:lnTo>
                  <a:lnTo>
                    <a:pt x="51" y="20"/>
                  </a:lnTo>
                  <a:lnTo>
                    <a:pt x="62" y="26"/>
                  </a:lnTo>
                  <a:lnTo>
                    <a:pt x="89" y="91"/>
                  </a:lnTo>
                  <a:lnTo>
                    <a:pt x="94" y="7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6" name="Freeform 84"/>
            <p:cNvSpPr>
              <a:spLocks/>
            </p:cNvSpPr>
            <p:nvPr/>
          </p:nvSpPr>
          <p:spPr bwMode="auto">
            <a:xfrm>
              <a:off x="4452" y="1828"/>
              <a:ext cx="91" cy="139"/>
            </a:xfrm>
            <a:custGeom>
              <a:avLst/>
              <a:gdLst/>
              <a:ahLst/>
              <a:cxnLst>
                <a:cxn ang="0">
                  <a:pos x="83" y="78"/>
                </a:cxn>
                <a:cxn ang="0">
                  <a:pos x="57" y="26"/>
                </a:cxn>
                <a:cxn ang="0">
                  <a:pos x="42" y="15"/>
                </a:cxn>
                <a:cxn ang="0">
                  <a:pos x="32" y="38"/>
                </a:cxn>
                <a:cxn ang="0">
                  <a:pos x="38" y="59"/>
                </a:cxn>
                <a:cxn ang="0">
                  <a:pos x="54" y="81"/>
                </a:cxn>
                <a:cxn ang="0">
                  <a:pos x="49" y="123"/>
                </a:cxn>
                <a:cxn ang="0">
                  <a:pos x="29" y="138"/>
                </a:cxn>
                <a:cxn ang="0">
                  <a:pos x="5" y="138"/>
                </a:cxn>
                <a:cxn ang="0">
                  <a:pos x="0" y="119"/>
                </a:cxn>
                <a:cxn ang="0">
                  <a:pos x="5" y="63"/>
                </a:cxn>
                <a:cxn ang="0">
                  <a:pos x="23" y="11"/>
                </a:cxn>
                <a:cxn ang="0">
                  <a:pos x="40" y="0"/>
                </a:cxn>
                <a:cxn ang="0">
                  <a:pos x="69" y="15"/>
                </a:cxn>
                <a:cxn ang="0">
                  <a:pos x="90" y="71"/>
                </a:cxn>
                <a:cxn ang="0">
                  <a:pos x="83" y="78"/>
                </a:cxn>
              </a:cxnLst>
              <a:rect l="0" t="0" r="r" b="b"/>
              <a:pathLst>
                <a:path w="91" h="139">
                  <a:moveTo>
                    <a:pt x="83" y="78"/>
                  </a:moveTo>
                  <a:lnTo>
                    <a:pt x="57" y="26"/>
                  </a:lnTo>
                  <a:lnTo>
                    <a:pt x="42" y="15"/>
                  </a:lnTo>
                  <a:lnTo>
                    <a:pt x="32" y="38"/>
                  </a:lnTo>
                  <a:lnTo>
                    <a:pt x="38" y="59"/>
                  </a:lnTo>
                  <a:lnTo>
                    <a:pt x="54" y="81"/>
                  </a:lnTo>
                  <a:lnTo>
                    <a:pt x="49" y="123"/>
                  </a:lnTo>
                  <a:lnTo>
                    <a:pt x="29" y="138"/>
                  </a:lnTo>
                  <a:lnTo>
                    <a:pt x="5" y="138"/>
                  </a:lnTo>
                  <a:lnTo>
                    <a:pt x="0" y="119"/>
                  </a:lnTo>
                  <a:lnTo>
                    <a:pt x="5" y="63"/>
                  </a:lnTo>
                  <a:lnTo>
                    <a:pt x="23" y="11"/>
                  </a:lnTo>
                  <a:lnTo>
                    <a:pt x="40" y="0"/>
                  </a:lnTo>
                  <a:lnTo>
                    <a:pt x="69" y="15"/>
                  </a:lnTo>
                  <a:lnTo>
                    <a:pt x="90" y="71"/>
                  </a:lnTo>
                  <a:lnTo>
                    <a:pt x="83" y="7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7" name="Freeform 85"/>
            <p:cNvSpPr>
              <a:spLocks/>
            </p:cNvSpPr>
            <p:nvPr/>
          </p:nvSpPr>
          <p:spPr bwMode="auto">
            <a:xfrm>
              <a:off x="4704" y="1947"/>
              <a:ext cx="53" cy="129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8" y="49"/>
                </a:cxn>
                <a:cxn ang="0">
                  <a:pos x="27" y="87"/>
                </a:cxn>
                <a:cxn ang="0">
                  <a:pos x="0" y="113"/>
                </a:cxn>
                <a:cxn ang="0">
                  <a:pos x="12" y="128"/>
                </a:cxn>
                <a:cxn ang="0">
                  <a:pos x="44" y="94"/>
                </a:cxn>
                <a:cxn ang="0">
                  <a:pos x="52" y="41"/>
                </a:cxn>
                <a:cxn ang="0">
                  <a:pos x="44" y="0"/>
                </a:cxn>
                <a:cxn ang="0">
                  <a:pos x="33" y="4"/>
                </a:cxn>
              </a:cxnLst>
              <a:rect l="0" t="0" r="r" b="b"/>
              <a:pathLst>
                <a:path w="53" h="129">
                  <a:moveTo>
                    <a:pt x="33" y="4"/>
                  </a:moveTo>
                  <a:lnTo>
                    <a:pt x="38" y="49"/>
                  </a:lnTo>
                  <a:lnTo>
                    <a:pt x="27" y="87"/>
                  </a:lnTo>
                  <a:lnTo>
                    <a:pt x="0" y="113"/>
                  </a:lnTo>
                  <a:lnTo>
                    <a:pt x="12" y="128"/>
                  </a:lnTo>
                  <a:lnTo>
                    <a:pt x="44" y="94"/>
                  </a:lnTo>
                  <a:lnTo>
                    <a:pt x="52" y="41"/>
                  </a:lnTo>
                  <a:lnTo>
                    <a:pt x="44" y="0"/>
                  </a:lnTo>
                  <a:lnTo>
                    <a:pt x="33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8" name="Freeform 86"/>
            <p:cNvSpPr>
              <a:spLocks/>
            </p:cNvSpPr>
            <p:nvPr/>
          </p:nvSpPr>
          <p:spPr bwMode="auto">
            <a:xfrm>
              <a:off x="4383" y="1839"/>
              <a:ext cx="33" cy="109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17" y="37"/>
                </a:cxn>
                <a:cxn ang="0">
                  <a:pos x="17" y="82"/>
                </a:cxn>
                <a:cxn ang="0">
                  <a:pos x="23" y="108"/>
                </a:cxn>
                <a:cxn ang="0">
                  <a:pos x="14" y="108"/>
                </a:cxn>
                <a:cxn ang="0">
                  <a:pos x="3" y="78"/>
                </a:cxn>
                <a:cxn ang="0">
                  <a:pos x="0" y="37"/>
                </a:cxn>
                <a:cxn ang="0">
                  <a:pos x="9" y="18"/>
                </a:cxn>
                <a:cxn ang="0">
                  <a:pos x="25" y="0"/>
                </a:cxn>
                <a:cxn ang="0">
                  <a:pos x="32" y="4"/>
                </a:cxn>
              </a:cxnLst>
              <a:rect l="0" t="0" r="r" b="b"/>
              <a:pathLst>
                <a:path w="33" h="109">
                  <a:moveTo>
                    <a:pt x="32" y="4"/>
                  </a:moveTo>
                  <a:lnTo>
                    <a:pt x="17" y="37"/>
                  </a:lnTo>
                  <a:lnTo>
                    <a:pt x="17" y="82"/>
                  </a:lnTo>
                  <a:lnTo>
                    <a:pt x="23" y="108"/>
                  </a:lnTo>
                  <a:lnTo>
                    <a:pt x="14" y="108"/>
                  </a:lnTo>
                  <a:lnTo>
                    <a:pt x="3" y="78"/>
                  </a:lnTo>
                  <a:lnTo>
                    <a:pt x="0" y="37"/>
                  </a:lnTo>
                  <a:lnTo>
                    <a:pt x="9" y="18"/>
                  </a:lnTo>
                  <a:lnTo>
                    <a:pt x="25" y="0"/>
                  </a:lnTo>
                  <a:lnTo>
                    <a:pt x="32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457" y="2075"/>
              <a:ext cx="103" cy="53"/>
            </a:xfrm>
            <a:custGeom>
              <a:avLst/>
              <a:gdLst/>
              <a:ahLst/>
              <a:cxnLst>
                <a:cxn ang="0">
                  <a:pos x="102" y="37"/>
                </a:cxn>
                <a:cxn ang="0">
                  <a:pos x="71" y="33"/>
                </a:cxn>
                <a:cxn ang="0">
                  <a:pos x="35" y="18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27" y="33"/>
                </a:cxn>
                <a:cxn ang="0">
                  <a:pos x="50" y="44"/>
                </a:cxn>
                <a:cxn ang="0">
                  <a:pos x="77" y="52"/>
                </a:cxn>
                <a:cxn ang="0">
                  <a:pos x="89" y="52"/>
                </a:cxn>
                <a:cxn ang="0">
                  <a:pos x="102" y="37"/>
                </a:cxn>
              </a:cxnLst>
              <a:rect l="0" t="0" r="r" b="b"/>
              <a:pathLst>
                <a:path w="103" h="53">
                  <a:moveTo>
                    <a:pt x="102" y="37"/>
                  </a:moveTo>
                  <a:lnTo>
                    <a:pt x="71" y="33"/>
                  </a:lnTo>
                  <a:lnTo>
                    <a:pt x="35" y="18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27" y="33"/>
                  </a:lnTo>
                  <a:lnTo>
                    <a:pt x="50" y="44"/>
                  </a:lnTo>
                  <a:lnTo>
                    <a:pt x="77" y="52"/>
                  </a:lnTo>
                  <a:lnTo>
                    <a:pt x="89" y="52"/>
                  </a:lnTo>
                  <a:lnTo>
                    <a:pt x="102" y="3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374" y="2109"/>
              <a:ext cx="274" cy="233"/>
            </a:xfrm>
            <a:custGeom>
              <a:avLst/>
              <a:gdLst/>
              <a:ahLst/>
              <a:cxnLst>
                <a:cxn ang="0">
                  <a:pos x="218" y="213"/>
                </a:cxn>
                <a:cxn ang="0">
                  <a:pos x="185" y="160"/>
                </a:cxn>
                <a:cxn ang="0">
                  <a:pos x="128" y="93"/>
                </a:cxn>
                <a:cxn ang="0">
                  <a:pos x="66" y="45"/>
                </a:cxn>
                <a:cxn ang="0">
                  <a:pos x="0" y="7"/>
                </a:cxn>
                <a:cxn ang="0">
                  <a:pos x="3" y="0"/>
                </a:cxn>
                <a:cxn ang="0">
                  <a:pos x="72" y="26"/>
                </a:cxn>
                <a:cxn ang="0">
                  <a:pos x="148" y="71"/>
                </a:cxn>
                <a:cxn ang="0">
                  <a:pos x="191" y="115"/>
                </a:cxn>
                <a:cxn ang="0">
                  <a:pos x="240" y="194"/>
                </a:cxn>
                <a:cxn ang="0">
                  <a:pos x="263" y="179"/>
                </a:cxn>
                <a:cxn ang="0">
                  <a:pos x="273" y="190"/>
                </a:cxn>
                <a:cxn ang="0">
                  <a:pos x="206" y="232"/>
                </a:cxn>
                <a:cxn ang="0">
                  <a:pos x="203" y="224"/>
                </a:cxn>
                <a:cxn ang="0">
                  <a:pos x="218" y="213"/>
                </a:cxn>
              </a:cxnLst>
              <a:rect l="0" t="0" r="r" b="b"/>
              <a:pathLst>
                <a:path w="274" h="233">
                  <a:moveTo>
                    <a:pt x="218" y="213"/>
                  </a:moveTo>
                  <a:lnTo>
                    <a:pt x="185" y="160"/>
                  </a:lnTo>
                  <a:lnTo>
                    <a:pt x="128" y="93"/>
                  </a:lnTo>
                  <a:lnTo>
                    <a:pt x="66" y="45"/>
                  </a:lnTo>
                  <a:lnTo>
                    <a:pt x="0" y="7"/>
                  </a:lnTo>
                  <a:lnTo>
                    <a:pt x="3" y="0"/>
                  </a:lnTo>
                  <a:lnTo>
                    <a:pt x="72" y="26"/>
                  </a:lnTo>
                  <a:lnTo>
                    <a:pt x="148" y="71"/>
                  </a:lnTo>
                  <a:lnTo>
                    <a:pt x="191" y="115"/>
                  </a:lnTo>
                  <a:lnTo>
                    <a:pt x="240" y="194"/>
                  </a:lnTo>
                  <a:lnTo>
                    <a:pt x="263" y="179"/>
                  </a:lnTo>
                  <a:lnTo>
                    <a:pt x="273" y="190"/>
                  </a:lnTo>
                  <a:lnTo>
                    <a:pt x="206" y="232"/>
                  </a:lnTo>
                  <a:lnTo>
                    <a:pt x="203" y="224"/>
                  </a:lnTo>
                  <a:lnTo>
                    <a:pt x="218" y="21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609" y="2330"/>
              <a:ext cx="40" cy="3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9" y="0"/>
                </a:cxn>
                <a:cxn ang="0">
                  <a:pos x="39" y="18"/>
                </a:cxn>
                <a:cxn ang="0">
                  <a:pos x="13" y="29"/>
                </a:cxn>
                <a:cxn ang="0">
                  <a:pos x="0" y="22"/>
                </a:cxn>
              </a:cxnLst>
              <a:rect l="0" t="0" r="r" b="b"/>
              <a:pathLst>
                <a:path w="40" h="30">
                  <a:moveTo>
                    <a:pt x="0" y="22"/>
                  </a:moveTo>
                  <a:lnTo>
                    <a:pt x="39" y="0"/>
                  </a:lnTo>
                  <a:lnTo>
                    <a:pt x="39" y="18"/>
                  </a:lnTo>
                  <a:lnTo>
                    <a:pt x="13" y="29"/>
                  </a:lnTo>
                  <a:lnTo>
                    <a:pt x="0" y="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258" y="1682"/>
              <a:ext cx="624" cy="768"/>
            </a:xfrm>
            <a:custGeom>
              <a:avLst/>
              <a:gdLst/>
              <a:ahLst/>
              <a:cxnLst>
                <a:cxn ang="0">
                  <a:pos x="621" y="184"/>
                </a:cxn>
                <a:cxn ang="0">
                  <a:pos x="574" y="157"/>
                </a:cxn>
                <a:cxn ang="0">
                  <a:pos x="461" y="108"/>
                </a:cxn>
                <a:cxn ang="0">
                  <a:pos x="341" y="67"/>
                </a:cxn>
                <a:cxn ang="0">
                  <a:pos x="229" y="34"/>
                </a:cxn>
                <a:cxn ang="0">
                  <a:pos x="111" y="8"/>
                </a:cxn>
                <a:cxn ang="0">
                  <a:pos x="56" y="0"/>
                </a:cxn>
                <a:cxn ang="0">
                  <a:pos x="32" y="97"/>
                </a:cxn>
                <a:cxn ang="0">
                  <a:pos x="14" y="198"/>
                </a:cxn>
                <a:cxn ang="0">
                  <a:pos x="6" y="318"/>
                </a:cxn>
                <a:cxn ang="0">
                  <a:pos x="0" y="442"/>
                </a:cxn>
                <a:cxn ang="0">
                  <a:pos x="0" y="538"/>
                </a:cxn>
                <a:cxn ang="0">
                  <a:pos x="81" y="591"/>
                </a:cxn>
                <a:cxn ang="0">
                  <a:pos x="229" y="663"/>
                </a:cxn>
                <a:cxn ang="0">
                  <a:pos x="341" y="715"/>
                </a:cxn>
                <a:cxn ang="0">
                  <a:pos x="475" y="767"/>
                </a:cxn>
                <a:cxn ang="0">
                  <a:pos x="495" y="655"/>
                </a:cxn>
                <a:cxn ang="0">
                  <a:pos x="524" y="550"/>
                </a:cxn>
                <a:cxn ang="0">
                  <a:pos x="560" y="427"/>
                </a:cxn>
                <a:cxn ang="0">
                  <a:pos x="595" y="318"/>
                </a:cxn>
                <a:cxn ang="0">
                  <a:pos x="623" y="221"/>
                </a:cxn>
                <a:cxn ang="0">
                  <a:pos x="615" y="217"/>
                </a:cxn>
                <a:cxn ang="0">
                  <a:pos x="574" y="341"/>
                </a:cxn>
                <a:cxn ang="0">
                  <a:pos x="536" y="457"/>
                </a:cxn>
                <a:cxn ang="0">
                  <a:pos x="504" y="565"/>
                </a:cxn>
                <a:cxn ang="0">
                  <a:pos x="484" y="655"/>
                </a:cxn>
                <a:cxn ang="0">
                  <a:pos x="467" y="737"/>
                </a:cxn>
                <a:cxn ang="0">
                  <a:pos x="400" y="715"/>
                </a:cxn>
                <a:cxn ang="0">
                  <a:pos x="324" y="685"/>
                </a:cxn>
                <a:cxn ang="0">
                  <a:pos x="229" y="636"/>
                </a:cxn>
                <a:cxn ang="0">
                  <a:pos x="154" y="595"/>
                </a:cxn>
                <a:cxn ang="0">
                  <a:pos x="101" y="561"/>
                </a:cxn>
                <a:cxn ang="0">
                  <a:pos x="72" y="542"/>
                </a:cxn>
                <a:cxn ang="0">
                  <a:pos x="52" y="520"/>
                </a:cxn>
                <a:cxn ang="0">
                  <a:pos x="37" y="498"/>
                </a:cxn>
                <a:cxn ang="0">
                  <a:pos x="28" y="464"/>
                </a:cxn>
                <a:cxn ang="0">
                  <a:pos x="23" y="385"/>
                </a:cxn>
                <a:cxn ang="0">
                  <a:pos x="26" y="311"/>
                </a:cxn>
                <a:cxn ang="0">
                  <a:pos x="43" y="214"/>
                </a:cxn>
                <a:cxn ang="0">
                  <a:pos x="63" y="150"/>
                </a:cxn>
                <a:cxn ang="0">
                  <a:pos x="93" y="82"/>
                </a:cxn>
                <a:cxn ang="0">
                  <a:pos x="113" y="41"/>
                </a:cxn>
                <a:cxn ang="0">
                  <a:pos x="128" y="34"/>
                </a:cxn>
                <a:cxn ang="0">
                  <a:pos x="154" y="30"/>
                </a:cxn>
                <a:cxn ang="0">
                  <a:pos x="258" y="55"/>
                </a:cxn>
                <a:cxn ang="0">
                  <a:pos x="385" y="101"/>
                </a:cxn>
                <a:cxn ang="0">
                  <a:pos x="522" y="150"/>
                </a:cxn>
                <a:cxn ang="0">
                  <a:pos x="604" y="187"/>
                </a:cxn>
                <a:cxn ang="0">
                  <a:pos x="621" y="184"/>
                </a:cxn>
              </a:cxnLst>
              <a:rect l="0" t="0" r="r" b="b"/>
              <a:pathLst>
                <a:path w="624" h="768">
                  <a:moveTo>
                    <a:pt x="621" y="184"/>
                  </a:moveTo>
                  <a:lnTo>
                    <a:pt x="574" y="157"/>
                  </a:lnTo>
                  <a:lnTo>
                    <a:pt x="461" y="108"/>
                  </a:lnTo>
                  <a:lnTo>
                    <a:pt x="341" y="67"/>
                  </a:lnTo>
                  <a:lnTo>
                    <a:pt x="229" y="34"/>
                  </a:lnTo>
                  <a:lnTo>
                    <a:pt x="111" y="8"/>
                  </a:lnTo>
                  <a:lnTo>
                    <a:pt x="56" y="0"/>
                  </a:lnTo>
                  <a:lnTo>
                    <a:pt x="32" y="97"/>
                  </a:lnTo>
                  <a:lnTo>
                    <a:pt x="14" y="198"/>
                  </a:lnTo>
                  <a:lnTo>
                    <a:pt x="6" y="318"/>
                  </a:lnTo>
                  <a:lnTo>
                    <a:pt x="0" y="442"/>
                  </a:lnTo>
                  <a:lnTo>
                    <a:pt x="0" y="538"/>
                  </a:lnTo>
                  <a:lnTo>
                    <a:pt x="81" y="591"/>
                  </a:lnTo>
                  <a:lnTo>
                    <a:pt x="229" y="663"/>
                  </a:lnTo>
                  <a:lnTo>
                    <a:pt x="341" y="715"/>
                  </a:lnTo>
                  <a:lnTo>
                    <a:pt x="475" y="767"/>
                  </a:lnTo>
                  <a:lnTo>
                    <a:pt x="495" y="655"/>
                  </a:lnTo>
                  <a:lnTo>
                    <a:pt x="524" y="550"/>
                  </a:lnTo>
                  <a:lnTo>
                    <a:pt x="560" y="427"/>
                  </a:lnTo>
                  <a:lnTo>
                    <a:pt x="595" y="318"/>
                  </a:lnTo>
                  <a:lnTo>
                    <a:pt x="623" y="221"/>
                  </a:lnTo>
                  <a:lnTo>
                    <a:pt x="615" y="217"/>
                  </a:lnTo>
                  <a:lnTo>
                    <a:pt x="574" y="341"/>
                  </a:lnTo>
                  <a:lnTo>
                    <a:pt x="536" y="457"/>
                  </a:lnTo>
                  <a:lnTo>
                    <a:pt x="504" y="565"/>
                  </a:lnTo>
                  <a:lnTo>
                    <a:pt x="484" y="655"/>
                  </a:lnTo>
                  <a:lnTo>
                    <a:pt x="467" y="737"/>
                  </a:lnTo>
                  <a:lnTo>
                    <a:pt x="400" y="715"/>
                  </a:lnTo>
                  <a:lnTo>
                    <a:pt x="324" y="685"/>
                  </a:lnTo>
                  <a:lnTo>
                    <a:pt x="229" y="636"/>
                  </a:lnTo>
                  <a:lnTo>
                    <a:pt x="154" y="595"/>
                  </a:lnTo>
                  <a:lnTo>
                    <a:pt x="101" y="561"/>
                  </a:lnTo>
                  <a:lnTo>
                    <a:pt x="72" y="542"/>
                  </a:lnTo>
                  <a:lnTo>
                    <a:pt x="52" y="520"/>
                  </a:lnTo>
                  <a:lnTo>
                    <a:pt x="37" y="498"/>
                  </a:lnTo>
                  <a:lnTo>
                    <a:pt x="28" y="464"/>
                  </a:lnTo>
                  <a:lnTo>
                    <a:pt x="23" y="385"/>
                  </a:lnTo>
                  <a:lnTo>
                    <a:pt x="26" y="311"/>
                  </a:lnTo>
                  <a:lnTo>
                    <a:pt x="43" y="214"/>
                  </a:lnTo>
                  <a:lnTo>
                    <a:pt x="63" y="150"/>
                  </a:lnTo>
                  <a:lnTo>
                    <a:pt x="93" y="82"/>
                  </a:lnTo>
                  <a:lnTo>
                    <a:pt x="113" y="41"/>
                  </a:lnTo>
                  <a:lnTo>
                    <a:pt x="128" y="34"/>
                  </a:lnTo>
                  <a:lnTo>
                    <a:pt x="154" y="30"/>
                  </a:lnTo>
                  <a:lnTo>
                    <a:pt x="258" y="55"/>
                  </a:lnTo>
                  <a:lnTo>
                    <a:pt x="385" y="101"/>
                  </a:lnTo>
                  <a:lnTo>
                    <a:pt x="522" y="150"/>
                  </a:lnTo>
                  <a:lnTo>
                    <a:pt x="604" y="187"/>
                  </a:lnTo>
                  <a:lnTo>
                    <a:pt x="621" y="18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076" y="1442"/>
              <a:ext cx="1009" cy="1113"/>
            </a:xfrm>
            <a:custGeom>
              <a:avLst/>
              <a:gdLst/>
              <a:ahLst/>
              <a:cxnLst>
                <a:cxn ang="0">
                  <a:pos x="823" y="529"/>
                </a:cxn>
                <a:cxn ang="0">
                  <a:pos x="747" y="771"/>
                </a:cxn>
                <a:cxn ang="0">
                  <a:pos x="695" y="980"/>
                </a:cxn>
                <a:cxn ang="0">
                  <a:pos x="617" y="1057"/>
                </a:cxn>
                <a:cxn ang="0">
                  <a:pos x="364" y="932"/>
                </a:cxn>
                <a:cxn ang="0">
                  <a:pos x="159" y="831"/>
                </a:cxn>
                <a:cxn ang="0">
                  <a:pos x="147" y="607"/>
                </a:cxn>
                <a:cxn ang="0">
                  <a:pos x="170" y="356"/>
                </a:cxn>
                <a:cxn ang="0">
                  <a:pos x="200" y="210"/>
                </a:cxn>
                <a:cxn ang="0">
                  <a:pos x="162" y="300"/>
                </a:cxn>
                <a:cxn ang="0">
                  <a:pos x="133" y="524"/>
                </a:cxn>
                <a:cxn ang="0">
                  <a:pos x="130" y="689"/>
                </a:cxn>
                <a:cxn ang="0">
                  <a:pos x="144" y="838"/>
                </a:cxn>
                <a:cxn ang="0">
                  <a:pos x="159" y="913"/>
                </a:cxn>
                <a:cxn ang="0">
                  <a:pos x="0" y="1018"/>
                </a:cxn>
                <a:cxn ang="0">
                  <a:pos x="113" y="1038"/>
                </a:cxn>
                <a:cxn ang="0">
                  <a:pos x="220" y="1030"/>
                </a:cxn>
                <a:cxn ang="0">
                  <a:pos x="330" y="1057"/>
                </a:cxn>
                <a:cxn ang="0">
                  <a:pos x="370" y="1090"/>
                </a:cxn>
                <a:cxn ang="0">
                  <a:pos x="686" y="1112"/>
                </a:cxn>
                <a:cxn ang="0">
                  <a:pos x="736" y="873"/>
                </a:cxn>
                <a:cxn ang="0">
                  <a:pos x="823" y="592"/>
                </a:cxn>
                <a:cxn ang="0">
                  <a:pos x="889" y="427"/>
                </a:cxn>
                <a:cxn ang="0">
                  <a:pos x="880" y="344"/>
                </a:cxn>
                <a:cxn ang="0">
                  <a:pos x="866" y="326"/>
                </a:cxn>
                <a:cxn ang="0">
                  <a:pos x="953" y="259"/>
                </a:cxn>
                <a:cxn ang="0">
                  <a:pos x="892" y="251"/>
                </a:cxn>
                <a:cxn ang="0">
                  <a:pos x="889" y="221"/>
                </a:cxn>
                <a:cxn ang="0">
                  <a:pos x="959" y="127"/>
                </a:cxn>
                <a:cxn ang="0">
                  <a:pos x="819" y="218"/>
                </a:cxn>
                <a:cxn ang="0">
                  <a:pos x="780" y="206"/>
                </a:cxn>
                <a:cxn ang="0">
                  <a:pos x="759" y="195"/>
                </a:cxn>
                <a:cxn ang="0">
                  <a:pos x="785" y="236"/>
                </a:cxn>
                <a:cxn ang="0">
                  <a:pos x="837" y="229"/>
                </a:cxn>
                <a:cxn ang="0">
                  <a:pos x="872" y="232"/>
                </a:cxn>
                <a:cxn ang="0">
                  <a:pos x="877" y="262"/>
                </a:cxn>
                <a:cxn ang="0">
                  <a:pos x="829" y="318"/>
                </a:cxn>
                <a:cxn ang="0">
                  <a:pos x="829" y="348"/>
                </a:cxn>
                <a:cxn ang="0">
                  <a:pos x="962" y="397"/>
                </a:cxn>
                <a:cxn ang="0">
                  <a:pos x="800" y="371"/>
                </a:cxn>
                <a:cxn ang="0">
                  <a:pos x="559" y="281"/>
                </a:cxn>
                <a:cxn ang="0">
                  <a:pos x="307" y="210"/>
                </a:cxn>
                <a:cxn ang="0">
                  <a:pos x="339" y="187"/>
                </a:cxn>
                <a:cxn ang="0">
                  <a:pos x="293" y="97"/>
                </a:cxn>
                <a:cxn ang="0">
                  <a:pos x="344" y="97"/>
                </a:cxn>
                <a:cxn ang="0">
                  <a:pos x="361" y="57"/>
                </a:cxn>
                <a:cxn ang="0">
                  <a:pos x="441" y="139"/>
                </a:cxn>
                <a:cxn ang="0">
                  <a:pos x="480" y="145"/>
                </a:cxn>
                <a:cxn ang="0">
                  <a:pos x="492" y="109"/>
                </a:cxn>
                <a:cxn ang="0">
                  <a:pos x="474" y="116"/>
                </a:cxn>
                <a:cxn ang="0">
                  <a:pos x="441" y="112"/>
                </a:cxn>
                <a:cxn ang="0">
                  <a:pos x="382" y="49"/>
                </a:cxn>
                <a:cxn ang="0">
                  <a:pos x="347" y="49"/>
                </a:cxn>
                <a:cxn ang="0">
                  <a:pos x="321" y="82"/>
                </a:cxn>
                <a:cxn ang="0">
                  <a:pos x="264" y="52"/>
                </a:cxn>
                <a:cxn ang="0">
                  <a:pos x="281" y="123"/>
                </a:cxn>
                <a:cxn ang="0">
                  <a:pos x="205" y="191"/>
                </a:cxn>
                <a:cxn ang="0">
                  <a:pos x="559" y="292"/>
                </a:cxn>
                <a:cxn ang="0">
                  <a:pos x="852" y="412"/>
                </a:cxn>
              </a:cxnLst>
              <a:rect l="0" t="0" r="r" b="b"/>
              <a:pathLst>
                <a:path w="1009" h="1113">
                  <a:moveTo>
                    <a:pt x="868" y="427"/>
                  </a:moveTo>
                  <a:lnTo>
                    <a:pt x="823" y="529"/>
                  </a:lnTo>
                  <a:lnTo>
                    <a:pt x="785" y="644"/>
                  </a:lnTo>
                  <a:lnTo>
                    <a:pt x="747" y="771"/>
                  </a:lnTo>
                  <a:lnTo>
                    <a:pt x="722" y="873"/>
                  </a:lnTo>
                  <a:lnTo>
                    <a:pt x="695" y="980"/>
                  </a:lnTo>
                  <a:lnTo>
                    <a:pt x="674" y="1085"/>
                  </a:lnTo>
                  <a:lnTo>
                    <a:pt x="617" y="1057"/>
                  </a:lnTo>
                  <a:lnTo>
                    <a:pt x="498" y="1000"/>
                  </a:lnTo>
                  <a:lnTo>
                    <a:pt x="364" y="932"/>
                  </a:lnTo>
                  <a:lnTo>
                    <a:pt x="246" y="876"/>
                  </a:lnTo>
                  <a:lnTo>
                    <a:pt x="159" y="831"/>
                  </a:lnTo>
                  <a:lnTo>
                    <a:pt x="150" y="745"/>
                  </a:lnTo>
                  <a:lnTo>
                    <a:pt x="147" y="607"/>
                  </a:lnTo>
                  <a:lnTo>
                    <a:pt x="155" y="464"/>
                  </a:lnTo>
                  <a:lnTo>
                    <a:pt x="170" y="356"/>
                  </a:lnTo>
                  <a:lnTo>
                    <a:pt x="188" y="248"/>
                  </a:lnTo>
                  <a:lnTo>
                    <a:pt x="200" y="210"/>
                  </a:lnTo>
                  <a:lnTo>
                    <a:pt x="188" y="210"/>
                  </a:lnTo>
                  <a:lnTo>
                    <a:pt x="162" y="300"/>
                  </a:lnTo>
                  <a:lnTo>
                    <a:pt x="144" y="404"/>
                  </a:lnTo>
                  <a:lnTo>
                    <a:pt x="133" y="524"/>
                  </a:lnTo>
                  <a:lnTo>
                    <a:pt x="130" y="603"/>
                  </a:lnTo>
                  <a:lnTo>
                    <a:pt x="130" y="689"/>
                  </a:lnTo>
                  <a:lnTo>
                    <a:pt x="135" y="771"/>
                  </a:lnTo>
                  <a:lnTo>
                    <a:pt x="144" y="838"/>
                  </a:lnTo>
                  <a:lnTo>
                    <a:pt x="225" y="880"/>
                  </a:lnTo>
                  <a:lnTo>
                    <a:pt x="159" y="913"/>
                  </a:lnTo>
                  <a:lnTo>
                    <a:pt x="78" y="962"/>
                  </a:lnTo>
                  <a:lnTo>
                    <a:pt x="0" y="1018"/>
                  </a:lnTo>
                  <a:lnTo>
                    <a:pt x="60" y="1052"/>
                  </a:lnTo>
                  <a:lnTo>
                    <a:pt x="113" y="1038"/>
                  </a:lnTo>
                  <a:lnTo>
                    <a:pt x="155" y="1030"/>
                  </a:lnTo>
                  <a:lnTo>
                    <a:pt x="220" y="1030"/>
                  </a:lnTo>
                  <a:lnTo>
                    <a:pt x="286" y="1038"/>
                  </a:lnTo>
                  <a:lnTo>
                    <a:pt x="330" y="1057"/>
                  </a:lnTo>
                  <a:lnTo>
                    <a:pt x="353" y="1071"/>
                  </a:lnTo>
                  <a:lnTo>
                    <a:pt x="370" y="1090"/>
                  </a:lnTo>
                  <a:lnTo>
                    <a:pt x="521" y="1026"/>
                  </a:lnTo>
                  <a:lnTo>
                    <a:pt x="686" y="1112"/>
                  </a:lnTo>
                  <a:lnTo>
                    <a:pt x="704" y="1000"/>
                  </a:lnTo>
                  <a:lnTo>
                    <a:pt x="736" y="873"/>
                  </a:lnTo>
                  <a:lnTo>
                    <a:pt x="785" y="697"/>
                  </a:lnTo>
                  <a:lnTo>
                    <a:pt x="823" y="592"/>
                  </a:lnTo>
                  <a:lnTo>
                    <a:pt x="854" y="502"/>
                  </a:lnTo>
                  <a:lnTo>
                    <a:pt x="889" y="427"/>
                  </a:lnTo>
                  <a:lnTo>
                    <a:pt x="1008" y="401"/>
                  </a:lnTo>
                  <a:lnTo>
                    <a:pt x="880" y="344"/>
                  </a:lnTo>
                  <a:lnTo>
                    <a:pt x="866" y="333"/>
                  </a:lnTo>
                  <a:lnTo>
                    <a:pt x="866" y="326"/>
                  </a:lnTo>
                  <a:lnTo>
                    <a:pt x="877" y="311"/>
                  </a:lnTo>
                  <a:lnTo>
                    <a:pt x="953" y="259"/>
                  </a:lnTo>
                  <a:lnTo>
                    <a:pt x="913" y="259"/>
                  </a:lnTo>
                  <a:lnTo>
                    <a:pt x="892" y="251"/>
                  </a:lnTo>
                  <a:lnTo>
                    <a:pt x="886" y="240"/>
                  </a:lnTo>
                  <a:lnTo>
                    <a:pt x="889" y="221"/>
                  </a:lnTo>
                  <a:lnTo>
                    <a:pt x="913" y="184"/>
                  </a:lnTo>
                  <a:lnTo>
                    <a:pt x="959" y="127"/>
                  </a:lnTo>
                  <a:lnTo>
                    <a:pt x="868" y="195"/>
                  </a:lnTo>
                  <a:lnTo>
                    <a:pt x="819" y="218"/>
                  </a:lnTo>
                  <a:lnTo>
                    <a:pt x="794" y="218"/>
                  </a:lnTo>
                  <a:lnTo>
                    <a:pt x="780" y="206"/>
                  </a:lnTo>
                  <a:lnTo>
                    <a:pt x="774" y="187"/>
                  </a:lnTo>
                  <a:lnTo>
                    <a:pt x="759" y="195"/>
                  </a:lnTo>
                  <a:lnTo>
                    <a:pt x="771" y="221"/>
                  </a:lnTo>
                  <a:lnTo>
                    <a:pt x="785" y="236"/>
                  </a:lnTo>
                  <a:lnTo>
                    <a:pt x="809" y="236"/>
                  </a:lnTo>
                  <a:lnTo>
                    <a:pt x="837" y="229"/>
                  </a:lnTo>
                  <a:lnTo>
                    <a:pt x="898" y="187"/>
                  </a:lnTo>
                  <a:lnTo>
                    <a:pt x="872" y="232"/>
                  </a:lnTo>
                  <a:lnTo>
                    <a:pt x="872" y="251"/>
                  </a:lnTo>
                  <a:lnTo>
                    <a:pt x="877" y="262"/>
                  </a:lnTo>
                  <a:lnTo>
                    <a:pt x="903" y="270"/>
                  </a:lnTo>
                  <a:lnTo>
                    <a:pt x="829" y="318"/>
                  </a:lnTo>
                  <a:lnTo>
                    <a:pt x="823" y="329"/>
                  </a:lnTo>
                  <a:lnTo>
                    <a:pt x="829" y="348"/>
                  </a:lnTo>
                  <a:lnTo>
                    <a:pt x="849" y="360"/>
                  </a:lnTo>
                  <a:lnTo>
                    <a:pt x="962" y="397"/>
                  </a:lnTo>
                  <a:lnTo>
                    <a:pt x="880" y="412"/>
                  </a:lnTo>
                  <a:lnTo>
                    <a:pt x="800" y="371"/>
                  </a:lnTo>
                  <a:lnTo>
                    <a:pt x="677" y="322"/>
                  </a:lnTo>
                  <a:lnTo>
                    <a:pt x="559" y="281"/>
                  </a:lnTo>
                  <a:lnTo>
                    <a:pt x="431" y="244"/>
                  </a:lnTo>
                  <a:lnTo>
                    <a:pt x="307" y="210"/>
                  </a:lnTo>
                  <a:lnTo>
                    <a:pt x="258" y="195"/>
                  </a:lnTo>
                  <a:lnTo>
                    <a:pt x="339" y="187"/>
                  </a:lnTo>
                  <a:lnTo>
                    <a:pt x="246" y="64"/>
                  </a:lnTo>
                  <a:lnTo>
                    <a:pt x="293" y="97"/>
                  </a:lnTo>
                  <a:lnTo>
                    <a:pt x="327" y="101"/>
                  </a:lnTo>
                  <a:lnTo>
                    <a:pt x="344" y="97"/>
                  </a:lnTo>
                  <a:lnTo>
                    <a:pt x="358" y="82"/>
                  </a:lnTo>
                  <a:lnTo>
                    <a:pt x="361" y="57"/>
                  </a:lnTo>
                  <a:lnTo>
                    <a:pt x="399" y="105"/>
                  </a:lnTo>
                  <a:lnTo>
                    <a:pt x="441" y="139"/>
                  </a:lnTo>
                  <a:lnTo>
                    <a:pt x="460" y="150"/>
                  </a:lnTo>
                  <a:lnTo>
                    <a:pt x="480" y="145"/>
                  </a:lnTo>
                  <a:lnTo>
                    <a:pt x="489" y="131"/>
                  </a:lnTo>
                  <a:lnTo>
                    <a:pt x="492" y="109"/>
                  </a:lnTo>
                  <a:lnTo>
                    <a:pt x="486" y="90"/>
                  </a:lnTo>
                  <a:lnTo>
                    <a:pt x="474" y="116"/>
                  </a:lnTo>
                  <a:lnTo>
                    <a:pt x="460" y="120"/>
                  </a:lnTo>
                  <a:lnTo>
                    <a:pt x="441" y="112"/>
                  </a:lnTo>
                  <a:lnTo>
                    <a:pt x="408" y="82"/>
                  </a:lnTo>
                  <a:lnTo>
                    <a:pt x="382" y="49"/>
                  </a:lnTo>
                  <a:lnTo>
                    <a:pt x="350" y="0"/>
                  </a:lnTo>
                  <a:lnTo>
                    <a:pt x="347" y="49"/>
                  </a:lnTo>
                  <a:lnTo>
                    <a:pt x="339" y="76"/>
                  </a:lnTo>
                  <a:lnTo>
                    <a:pt x="321" y="82"/>
                  </a:lnTo>
                  <a:lnTo>
                    <a:pt x="298" y="76"/>
                  </a:lnTo>
                  <a:lnTo>
                    <a:pt x="264" y="52"/>
                  </a:lnTo>
                  <a:lnTo>
                    <a:pt x="193" y="11"/>
                  </a:lnTo>
                  <a:lnTo>
                    <a:pt x="281" y="123"/>
                  </a:lnTo>
                  <a:lnTo>
                    <a:pt x="313" y="172"/>
                  </a:lnTo>
                  <a:lnTo>
                    <a:pt x="205" y="191"/>
                  </a:lnTo>
                  <a:lnTo>
                    <a:pt x="361" y="232"/>
                  </a:lnTo>
                  <a:lnTo>
                    <a:pt x="559" y="292"/>
                  </a:lnTo>
                  <a:lnTo>
                    <a:pt x="724" y="356"/>
                  </a:lnTo>
                  <a:lnTo>
                    <a:pt x="852" y="412"/>
                  </a:lnTo>
                  <a:lnTo>
                    <a:pt x="868" y="42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771" y="1839"/>
              <a:ext cx="317" cy="72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274" y="101"/>
                </a:cxn>
                <a:cxn ang="0">
                  <a:pos x="245" y="194"/>
                </a:cxn>
                <a:cxn ang="0">
                  <a:pos x="212" y="314"/>
                </a:cxn>
                <a:cxn ang="0">
                  <a:pos x="200" y="385"/>
                </a:cxn>
                <a:cxn ang="0">
                  <a:pos x="231" y="396"/>
                </a:cxn>
                <a:cxn ang="0">
                  <a:pos x="208" y="423"/>
                </a:cxn>
                <a:cxn ang="0">
                  <a:pos x="194" y="445"/>
                </a:cxn>
                <a:cxn ang="0">
                  <a:pos x="194" y="468"/>
                </a:cxn>
                <a:cxn ang="0">
                  <a:pos x="206" y="472"/>
                </a:cxn>
                <a:cxn ang="0">
                  <a:pos x="220" y="472"/>
                </a:cxn>
                <a:cxn ang="0">
                  <a:pos x="229" y="468"/>
                </a:cxn>
                <a:cxn ang="0">
                  <a:pos x="231" y="476"/>
                </a:cxn>
                <a:cxn ang="0">
                  <a:pos x="212" y="491"/>
                </a:cxn>
                <a:cxn ang="0">
                  <a:pos x="188" y="494"/>
                </a:cxn>
                <a:cxn ang="0">
                  <a:pos x="173" y="494"/>
                </a:cxn>
                <a:cxn ang="0">
                  <a:pos x="157" y="558"/>
                </a:cxn>
                <a:cxn ang="0">
                  <a:pos x="142" y="648"/>
                </a:cxn>
                <a:cxn ang="0">
                  <a:pos x="6" y="719"/>
                </a:cxn>
                <a:cxn ang="0">
                  <a:pos x="0" y="704"/>
                </a:cxn>
                <a:cxn ang="0">
                  <a:pos x="127" y="633"/>
                </a:cxn>
                <a:cxn ang="0">
                  <a:pos x="139" y="535"/>
                </a:cxn>
                <a:cxn ang="0">
                  <a:pos x="162" y="427"/>
                </a:cxn>
                <a:cxn ang="0">
                  <a:pos x="194" y="296"/>
                </a:cxn>
                <a:cxn ang="0">
                  <a:pos x="223" y="198"/>
                </a:cxn>
                <a:cxn ang="0">
                  <a:pos x="255" y="97"/>
                </a:cxn>
                <a:cxn ang="0">
                  <a:pos x="283" y="29"/>
                </a:cxn>
                <a:cxn ang="0">
                  <a:pos x="292" y="4"/>
                </a:cxn>
                <a:cxn ang="0">
                  <a:pos x="316" y="0"/>
                </a:cxn>
              </a:cxnLst>
              <a:rect l="0" t="0" r="r" b="b"/>
              <a:pathLst>
                <a:path w="317" h="720">
                  <a:moveTo>
                    <a:pt x="316" y="0"/>
                  </a:moveTo>
                  <a:lnTo>
                    <a:pt x="274" y="101"/>
                  </a:lnTo>
                  <a:lnTo>
                    <a:pt x="245" y="194"/>
                  </a:lnTo>
                  <a:lnTo>
                    <a:pt x="212" y="314"/>
                  </a:lnTo>
                  <a:lnTo>
                    <a:pt x="200" y="385"/>
                  </a:lnTo>
                  <a:lnTo>
                    <a:pt x="231" y="396"/>
                  </a:lnTo>
                  <a:lnTo>
                    <a:pt x="208" y="423"/>
                  </a:lnTo>
                  <a:lnTo>
                    <a:pt x="194" y="445"/>
                  </a:lnTo>
                  <a:lnTo>
                    <a:pt x="194" y="468"/>
                  </a:lnTo>
                  <a:lnTo>
                    <a:pt x="206" y="472"/>
                  </a:lnTo>
                  <a:lnTo>
                    <a:pt x="220" y="472"/>
                  </a:lnTo>
                  <a:lnTo>
                    <a:pt x="229" y="468"/>
                  </a:lnTo>
                  <a:lnTo>
                    <a:pt x="231" y="476"/>
                  </a:lnTo>
                  <a:lnTo>
                    <a:pt x="212" y="491"/>
                  </a:lnTo>
                  <a:lnTo>
                    <a:pt x="188" y="494"/>
                  </a:lnTo>
                  <a:lnTo>
                    <a:pt x="173" y="494"/>
                  </a:lnTo>
                  <a:lnTo>
                    <a:pt x="157" y="558"/>
                  </a:lnTo>
                  <a:lnTo>
                    <a:pt x="142" y="648"/>
                  </a:lnTo>
                  <a:lnTo>
                    <a:pt x="6" y="719"/>
                  </a:lnTo>
                  <a:lnTo>
                    <a:pt x="0" y="704"/>
                  </a:lnTo>
                  <a:lnTo>
                    <a:pt x="127" y="633"/>
                  </a:lnTo>
                  <a:lnTo>
                    <a:pt x="139" y="535"/>
                  </a:lnTo>
                  <a:lnTo>
                    <a:pt x="162" y="427"/>
                  </a:lnTo>
                  <a:lnTo>
                    <a:pt x="194" y="296"/>
                  </a:lnTo>
                  <a:lnTo>
                    <a:pt x="223" y="198"/>
                  </a:lnTo>
                  <a:lnTo>
                    <a:pt x="255" y="97"/>
                  </a:lnTo>
                  <a:lnTo>
                    <a:pt x="283" y="29"/>
                  </a:lnTo>
                  <a:lnTo>
                    <a:pt x="292" y="4"/>
                  </a:lnTo>
                  <a:lnTo>
                    <a:pt x="31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971" y="2220"/>
              <a:ext cx="46" cy="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11"/>
                </a:cxn>
                <a:cxn ang="0">
                  <a:pos x="45" y="41"/>
                </a:cxn>
                <a:cxn ang="0">
                  <a:pos x="45" y="79"/>
                </a:cxn>
                <a:cxn ang="0">
                  <a:pos x="31" y="98"/>
                </a:cxn>
                <a:cxn ang="0">
                  <a:pos x="20" y="95"/>
                </a:cxn>
                <a:cxn ang="0">
                  <a:pos x="29" y="83"/>
                </a:cxn>
                <a:cxn ang="0">
                  <a:pos x="31" y="57"/>
                </a:cxn>
                <a:cxn ang="0">
                  <a:pos x="26" y="38"/>
                </a:cxn>
                <a:cxn ang="0">
                  <a:pos x="8" y="23"/>
                </a:cxn>
                <a:cxn ang="0">
                  <a:pos x="0" y="0"/>
                </a:cxn>
              </a:cxnLst>
              <a:rect l="0" t="0" r="r" b="b"/>
              <a:pathLst>
                <a:path w="46" h="99">
                  <a:moveTo>
                    <a:pt x="0" y="0"/>
                  </a:moveTo>
                  <a:lnTo>
                    <a:pt x="37" y="11"/>
                  </a:lnTo>
                  <a:lnTo>
                    <a:pt x="45" y="41"/>
                  </a:lnTo>
                  <a:lnTo>
                    <a:pt x="45" y="79"/>
                  </a:lnTo>
                  <a:lnTo>
                    <a:pt x="31" y="98"/>
                  </a:lnTo>
                  <a:lnTo>
                    <a:pt x="20" y="95"/>
                  </a:lnTo>
                  <a:lnTo>
                    <a:pt x="29" y="83"/>
                  </a:lnTo>
                  <a:lnTo>
                    <a:pt x="31" y="57"/>
                  </a:lnTo>
                  <a:lnTo>
                    <a:pt x="26" y="38"/>
                  </a:lnTo>
                  <a:lnTo>
                    <a:pt x="8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913" y="1903"/>
              <a:ext cx="230" cy="547"/>
            </a:xfrm>
            <a:custGeom>
              <a:avLst/>
              <a:gdLst/>
              <a:ahLst/>
              <a:cxnLst>
                <a:cxn ang="0">
                  <a:pos x="142" y="18"/>
                </a:cxn>
                <a:cxn ang="0">
                  <a:pos x="186" y="44"/>
                </a:cxn>
                <a:cxn ang="0">
                  <a:pos x="202" y="74"/>
                </a:cxn>
                <a:cxn ang="0">
                  <a:pos x="206" y="101"/>
                </a:cxn>
                <a:cxn ang="0">
                  <a:pos x="202" y="142"/>
                </a:cxn>
                <a:cxn ang="0">
                  <a:pos x="110" y="456"/>
                </a:cxn>
                <a:cxn ang="0">
                  <a:pos x="84" y="486"/>
                </a:cxn>
                <a:cxn ang="0">
                  <a:pos x="52" y="509"/>
                </a:cxn>
                <a:cxn ang="0">
                  <a:pos x="0" y="524"/>
                </a:cxn>
                <a:cxn ang="0">
                  <a:pos x="0" y="546"/>
                </a:cxn>
                <a:cxn ang="0">
                  <a:pos x="81" y="512"/>
                </a:cxn>
                <a:cxn ang="0">
                  <a:pos x="110" y="486"/>
                </a:cxn>
                <a:cxn ang="0">
                  <a:pos x="136" y="445"/>
                </a:cxn>
                <a:cxn ang="0">
                  <a:pos x="223" y="142"/>
                </a:cxn>
                <a:cxn ang="0">
                  <a:pos x="229" y="101"/>
                </a:cxn>
                <a:cxn ang="0">
                  <a:pos x="220" y="68"/>
                </a:cxn>
                <a:cxn ang="0">
                  <a:pos x="202" y="41"/>
                </a:cxn>
                <a:cxn ang="0">
                  <a:pos x="182" y="22"/>
                </a:cxn>
                <a:cxn ang="0">
                  <a:pos x="142" y="0"/>
                </a:cxn>
                <a:cxn ang="0">
                  <a:pos x="142" y="18"/>
                </a:cxn>
              </a:cxnLst>
              <a:rect l="0" t="0" r="r" b="b"/>
              <a:pathLst>
                <a:path w="230" h="547">
                  <a:moveTo>
                    <a:pt x="142" y="18"/>
                  </a:moveTo>
                  <a:lnTo>
                    <a:pt x="186" y="44"/>
                  </a:lnTo>
                  <a:lnTo>
                    <a:pt x="202" y="74"/>
                  </a:lnTo>
                  <a:lnTo>
                    <a:pt x="206" y="101"/>
                  </a:lnTo>
                  <a:lnTo>
                    <a:pt x="202" y="142"/>
                  </a:lnTo>
                  <a:lnTo>
                    <a:pt x="110" y="456"/>
                  </a:lnTo>
                  <a:lnTo>
                    <a:pt x="84" y="486"/>
                  </a:lnTo>
                  <a:lnTo>
                    <a:pt x="52" y="509"/>
                  </a:lnTo>
                  <a:lnTo>
                    <a:pt x="0" y="524"/>
                  </a:lnTo>
                  <a:lnTo>
                    <a:pt x="0" y="546"/>
                  </a:lnTo>
                  <a:lnTo>
                    <a:pt x="81" y="512"/>
                  </a:lnTo>
                  <a:lnTo>
                    <a:pt x="110" y="486"/>
                  </a:lnTo>
                  <a:lnTo>
                    <a:pt x="136" y="445"/>
                  </a:lnTo>
                  <a:lnTo>
                    <a:pt x="223" y="142"/>
                  </a:lnTo>
                  <a:lnTo>
                    <a:pt x="229" y="101"/>
                  </a:lnTo>
                  <a:lnTo>
                    <a:pt x="220" y="68"/>
                  </a:lnTo>
                  <a:lnTo>
                    <a:pt x="202" y="41"/>
                  </a:lnTo>
                  <a:lnTo>
                    <a:pt x="182" y="22"/>
                  </a:lnTo>
                  <a:lnTo>
                    <a:pt x="142" y="0"/>
                  </a:lnTo>
                  <a:lnTo>
                    <a:pt x="142" y="1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423" y="2509"/>
              <a:ext cx="300" cy="6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9" y="34"/>
                </a:cxn>
                <a:cxn ang="0">
                  <a:pos x="72" y="56"/>
                </a:cxn>
                <a:cxn ang="0">
                  <a:pos x="127" y="67"/>
                </a:cxn>
                <a:cxn ang="0">
                  <a:pos x="191" y="67"/>
                </a:cxn>
                <a:cxn ang="0">
                  <a:pos x="241" y="60"/>
                </a:cxn>
                <a:cxn ang="0">
                  <a:pos x="271" y="45"/>
                </a:cxn>
                <a:cxn ang="0">
                  <a:pos x="299" y="18"/>
                </a:cxn>
                <a:cxn ang="0">
                  <a:pos x="281" y="4"/>
                </a:cxn>
                <a:cxn ang="0">
                  <a:pos x="253" y="34"/>
                </a:cxn>
                <a:cxn ang="0">
                  <a:pos x="212" y="41"/>
                </a:cxn>
                <a:cxn ang="0">
                  <a:pos x="171" y="41"/>
                </a:cxn>
                <a:cxn ang="0">
                  <a:pos x="127" y="38"/>
                </a:cxn>
                <a:cxn ang="0">
                  <a:pos x="96" y="26"/>
                </a:cxn>
                <a:cxn ang="0">
                  <a:pos x="58" y="0"/>
                </a:cxn>
                <a:cxn ang="0">
                  <a:pos x="0" y="4"/>
                </a:cxn>
              </a:cxnLst>
              <a:rect l="0" t="0" r="r" b="b"/>
              <a:pathLst>
                <a:path w="300" h="68">
                  <a:moveTo>
                    <a:pt x="0" y="4"/>
                  </a:moveTo>
                  <a:lnTo>
                    <a:pt x="29" y="34"/>
                  </a:lnTo>
                  <a:lnTo>
                    <a:pt x="72" y="56"/>
                  </a:lnTo>
                  <a:lnTo>
                    <a:pt x="127" y="67"/>
                  </a:lnTo>
                  <a:lnTo>
                    <a:pt x="191" y="67"/>
                  </a:lnTo>
                  <a:lnTo>
                    <a:pt x="241" y="60"/>
                  </a:lnTo>
                  <a:lnTo>
                    <a:pt x="271" y="45"/>
                  </a:lnTo>
                  <a:lnTo>
                    <a:pt x="299" y="18"/>
                  </a:lnTo>
                  <a:lnTo>
                    <a:pt x="281" y="4"/>
                  </a:lnTo>
                  <a:lnTo>
                    <a:pt x="253" y="34"/>
                  </a:lnTo>
                  <a:lnTo>
                    <a:pt x="212" y="41"/>
                  </a:lnTo>
                  <a:lnTo>
                    <a:pt x="171" y="41"/>
                  </a:lnTo>
                  <a:lnTo>
                    <a:pt x="127" y="38"/>
                  </a:lnTo>
                  <a:lnTo>
                    <a:pt x="96" y="26"/>
                  </a:lnTo>
                  <a:lnTo>
                    <a:pt x="58" y="0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904" y="2438"/>
              <a:ext cx="199" cy="144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82" y="143"/>
                </a:cxn>
                <a:cxn ang="0">
                  <a:pos x="198" y="122"/>
                </a:cxn>
                <a:cxn ang="0">
                  <a:pos x="8" y="0"/>
                </a:cxn>
                <a:cxn ang="0">
                  <a:pos x="0" y="20"/>
                </a:cxn>
              </a:cxnLst>
              <a:rect l="0" t="0" r="r" b="b"/>
              <a:pathLst>
                <a:path w="199" h="144">
                  <a:moveTo>
                    <a:pt x="0" y="20"/>
                  </a:moveTo>
                  <a:lnTo>
                    <a:pt x="182" y="143"/>
                  </a:lnTo>
                  <a:lnTo>
                    <a:pt x="198" y="122"/>
                  </a:lnTo>
                  <a:lnTo>
                    <a:pt x="8" y="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70" y="2454"/>
              <a:ext cx="1033" cy="69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74" y="386"/>
                </a:cxn>
                <a:cxn ang="0">
                  <a:pos x="642" y="462"/>
                </a:cxn>
                <a:cxn ang="0">
                  <a:pos x="624" y="542"/>
                </a:cxn>
                <a:cxn ang="0">
                  <a:pos x="613" y="622"/>
                </a:cxn>
                <a:cxn ang="0">
                  <a:pos x="610" y="695"/>
                </a:cxn>
                <a:cxn ang="0">
                  <a:pos x="624" y="688"/>
                </a:cxn>
                <a:cxn ang="0">
                  <a:pos x="626" y="616"/>
                </a:cxn>
                <a:cxn ang="0">
                  <a:pos x="639" y="550"/>
                </a:cxn>
                <a:cxn ang="0">
                  <a:pos x="658" y="475"/>
                </a:cxn>
                <a:cxn ang="0">
                  <a:pos x="677" y="424"/>
                </a:cxn>
                <a:cxn ang="0">
                  <a:pos x="699" y="389"/>
                </a:cxn>
                <a:cxn ang="0">
                  <a:pos x="816" y="303"/>
                </a:cxn>
                <a:cxn ang="0">
                  <a:pos x="996" y="171"/>
                </a:cxn>
                <a:cxn ang="0">
                  <a:pos x="946" y="393"/>
                </a:cxn>
                <a:cxn ang="0">
                  <a:pos x="960" y="389"/>
                </a:cxn>
                <a:cxn ang="0">
                  <a:pos x="1032" y="118"/>
                </a:cxn>
                <a:cxn ang="0">
                  <a:pos x="761" y="324"/>
                </a:cxn>
                <a:cxn ang="0">
                  <a:pos x="693" y="372"/>
                </a:cxn>
                <a:cxn ang="0">
                  <a:pos x="13" y="0"/>
                </a:cxn>
                <a:cxn ang="0">
                  <a:pos x="0" y="11"/>
                </a:cxn>
              </a:cxnLst>
              <a:rect l="0" t="0" r="r" b="b"/>
              <a:pathLst>
                <a:path w="1033" h="696">
                  <a:moveTo>
                    <a:pt x="0" y="11"/>
                  </a:moveTo>
                  <a:lnTo>
                    <a:pt x="674" y="386"/>
                  </a:lnTo>
                  <a:lnTo>
                    <a:pt x="642" y="462"/>
                  </a:lnTo>
                  <a:lnTo>
                    <a:pt x="624" y="542"/>
                  </a:lnTo>
                  <a:lnTo>
                    <a:pt x="613" y="622"/>
                  </a:lnTo>
                  <a:lnTo>
                    <a:pt x="610" y="695"/>
                  </a:lnTo>
                  <a:lnTo>
                    <a:pt x="624" y="688"/>
                  </a:lnTo>
                  <a:lnTo>
                    <a:pt x="626" y="616"/>
                  </a:lnTo>
                  <a:lnTo>
                    <a:pt x="639" y="550"/>
                  </a:lnTo>
                  <a:lnTo>
                    <a:pt x="658" y="475"/>
                  </a:lnTo>
                  <a:lnTo>
                    <a:pt x="677" y="424"/>
                  </a:lnTo>
                  <a:lnTo>
                    <a:pt x="699" y="389"/>
                  </a:lnTo>
                  <a:lnTo>
                    <a:pt x="816" y="303"/>
                  </a:lnTo>
                  <a:lnTo>
                    <a:pt x="996" y="171"/>
                  </a:lnTo>
                  <a:lnTo>
                    <a:pt x="946" y="393"/>
                  </a:lnTo>
                  <a:lnTo>
                    <a:pt x="960" y="389"/>
                  </a:lnTo>
                  <a:lnTo>
                    <a:pt x="1032" y="118"/>
                  </a:lnTo>
                  <a:lnTo>
                    <a:pt x="761" y="324"/>
                  </a:lnTo>
                  <a:lnTo>
                    <a:pt x="693" y="372"/>
                  </a:lnTo>
                  <a:lnTo>
                    <a:pt x="13" y="0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53" y="2458"/>
              <a:ext cx="34" cy="264"/>
            </a:xfrm>
            <a:custGeom>
              <a:avLst/>
              <a:gdLst/>
              <a:ahLst/>
              <a:cxnLst>
                <a:cxn ang="0">
                  <a:pos x="27" y="13"/>
                </a:cxn>
                <a:cxn ang="0">
                  <a:pos x="19" y="76"/>
                </a:cxn>
                <a:cxn ang="0">
                  <a:pos x="22" y="191"/>
                </a:cxn>
                <a:cxn ang="0">
                  <a:pos x="33" y="263"/>
                </a:cxn>
                <a:cxn ang="0">
                  <a:pos x="17" y="257"/>
                </a:cxn>
                <a:cxn ang="0">
                  <a:pos x="6" y="198"/>
                </a:cxn>
                <a:cxn ang="0">
                  <a:pos x="0" y="125"/>
                </a:cxn>
                <a:cxn ang="0">
                  <a:pos x="0" y="55"/>
                </a:cxn>
                <a:cxn ang="0">
                  <a:pos x="0" y="13"/>
                </a:cxn>
                <a:cxn ang="0">
                  <a:pos x="22" y="0"/>
                </a:cxn>
                <a:cxn ang="0">
                  <a:pos x="27" y="13"/>
                </a:cxn>
              </a:cxnLst>
              <a:rect l="0" t="0" r="r" b="b"/>
              <a:pathLst>
                <a:path w="34" h="264">
                  <a:moveTo>
                    <a:pt x="27" y="13"/>
                  </a:moveTo>
                  <a:lnTo>
                    <a:pt x="19" y="76"/>
                  </a:lnTo>
                  <a:lnTo>
                    <a:pt x="22" y="191"/>
                  </a:lnTo>
                  <a:lnTo>
                    <a:pt x="33" y="263"/>
                  </a:lnTo>
                  <a:lnTo>
                    <a:pt x="17" y="257"/>
                  </a:lnTo>
                  <a:lnTo>
                    <a:pt x="6" y="198"/>
                  </a:lnTo>
                  <a:lnTo>
                    <a:pt x="0" y="125"/>
                  </a:lnTo>
                  <a:lnTo>
                    <a:pt x="0" y="55"/>
                  </a:lnTo>
                  <a:lnTo>
                    <a:pt x="0" y="13"/>
                  </a:lnTo>
                  <a:lnTo>
                    <a:pt x="22" y="0"/>
                  </a:lnTo>
                  <a:lnTo>
                    <a:pt x="27" y="1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548" y="2764"/>
              <a:ext cx="136" cy="1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6" y="34"/>
                </a:cxn>
                <a:cxn ang="0">
                  <a:pos x="94" y="56"/>
                </a:cxn>
                <a:cxn ang="0">
                  <a:pos x="135" y="79"/>
                </a:cxn>
                <a:cxn ang="0">
                  <a:pos x="129" y="94"/>
                </a:cxn>
                <a:cxn ang="0">
                  <a:pos x="127" y="118"/>
                </a:cxn>
                <a:cxn ang="0">
                  <a:pos x="118" y="114"/>
                </a:cxn>
                <a:cxn ang="0">
                  <a:pos x="118" y="97"/>
                </a:cxn>
                <a:cxn ang="0">
                  <a:pos x="122" y="83"/>
                </a:cxn>
                <a:cxn ang="0">
                  <a:pos x="65" y="52"/>
                </a:cxn>
                <a:cxn ang="0">
                  <a:pos x="24" y="23"/>
                </a:cxn>
                <a:cxn ang="0">
                  <a:pos x="0" y="6"/>
                </a:cxn>
                <a:cxn ang="0">
                  <a:pos x="5" y="0"/>
                </a:cxn>
              </a:cxnLst>
              <a:rect l="0" t="0" r="r" b="b"/>
              <a:pathLst>
                <a:path w="136" h="119">
                  <a:moveTo>
                    <a:pt x="5" y="0"/>
                  </a:moveTo>
                  <a:lnTo>
                    <a:pt x="56" y="34"/>
                  </a:lnTo>
                  <a:lnTo>
                    <a:pt x="94" y="56"/>
                  </a:lnTo>
                  <a:lnTo>
                    <a:pt x="135" y="79"/>
                  </a:lnTo>
                  <a:lnTo>
                    <a:pt x="129" y="94"/>
                  </a:lnTo>
                  <a:lnTo>
                    <a:pt x="127" y="118"/>
                  </a:lnTo>
                  <a:lnTo>
                    <a:pt x="118" y="114"/>
                  </a:lnTo>
                  <a:lnTo>
                    <a:pt x="118" y="97"/>
                  </a:lnTo>
                  <a:lnTo>
                    <a:pt x="122" y="83"/>
                  </a:lnTo>
                  <a:lnTo>
                    <a:pt x="65" y="52"/>
                  </a:lnTo>
                  <a:lnTo>
                    <a:pt x="24" y="23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548" y="2787"/>
              <a:ext cx="85" cy="72"/>
            </a:xfrm>
            <a:custGeom>
              <a:avLst/>
              <a:gdLst/>
              <a:ahLst/>
              <a:cxnLst>
                <a:cxn ang="0">
                  <a:pos x="80" y="71"/>
                </a:cxn>
                <a:cxn ang="0">
                  <a:pos x="2" y="18"/>
                </a:cxn>
                <a:cxn ang="0">
                  <a:pos x="0" y="0"/>
                </a:cxn>
                <a:cxn ang="0">
                  <a:pos x="8" y="18"/>
                </a:cxn>
                <a:cxn ang="0">
                  <a:pos x="84" y="66"/>
                </a:cxn>
                <a:cxn ang="0">
                  <a:pos x="80" y="71"/>
                </a:cxn>
              </a:cxnLst>
              <a:rect l="0" t="0" r="r" b="b"/>
              <a:pathLst>
                <a:path w="85" h="72">
                  <a:moveTo>
                    <a:pt x="80" y="71"/>
                  </a:moveTo>
                  <a:lnTo>
                    <a:pt x="2" y="18"/>
                  </a:lnTo>
                  <a:lnTo>
                    <a:pt x="0" y="0"/>
                  </a:lnTo>
                  <a:lnTo>
                    <a:pt x="8" y="18"/>
                  </a:lnTo>
                  <a:lnTo>
                    <a:pt x="84" y="66"/>
                  </a:lnTo>
                  <a:lnTo>
                    <a:pt x="80" y="7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4120" y="2520"/>
              <a:ext cx="222" cy="297"/>
            </a:xfrm>
            <a:custGeom>
              <a:avLst/>
              <a:gdLst/>
              <a:ahLst/>
              <a:cxnLst>
                <a:cxn ang="0">
                  <a:pos x="221" y="125"/>
                </a:cxn>
                <a:cxn ang="0">
                  <a:pos x="167" y="94"/>
                </a:cxn>
                <a:cxn ang="0">
                  <a:pos x="94" y="52"/>
                </a:cxn>
                <a:cxn ang="0">
                  <a:pos x="46" y="25"/>
                </a:cxn>
                <a:cxn ang="0">
                  <a:pos x="6" y="0"/>
                </a:cxn>
                <a:cxn ang="0">
                  <a:pos x="0" y="31"/>
                </a:cxn>
                <a:cxn ang="0">
                  <a:pos x="3" y="87"/>
                </a:cxn>
                <a:cxn ang="0">
                  <a:pos x="16" y="174"/>
                </a:cxn>
                <a:cxn ang="0">
                  <a:pos x="221" y="296"/>
                </a:cxn>
                <a:cxn ang="0">
                  <a:pos x="213" y="267"/>
                </a:cxn>
                <a:cxn ang="0">
                  <a:pos x="40" y="163"/>
                </a:cxn>
                <a:cxn ang="0">
                  <a:pos x="33" y="136"/>
                </a:cxn>
                <a:cxn ang="0">
                  <a:pos x="28" y="91"/>
                </a:cxn>
                <a:cxn ang="0">
                  <a:pos x="21" y="45"/>
                </a:cxn>
                <a:cxn ang="0">
                  <a:pos x="25" y="35"/>
                </a:cxn>
                <a:cxn ang="0">
                  <a:pos x="216" y="139"/>
                </a:cxn>
                <a:cxn ang="0">
                  <a:pos x="221" y="125"/>
                </a:cxn>
              </a:cxnLst>
              <a:rect l="0" t="0" r="r" b="b"/>
              <a:pathLst>
                <a:path w="222" h="297">
                  <a:moveTo>
                    <a:pt x="221" y="125"/>
                  </a:moveTo>
                  <a:lnTo>
                    <a:pt x="167" y="94"/>
                  </a:lnTo>
                  <a:lnTo>
                    <a:pt x="94" y="52"/>
                  </a:lnTo>
                  <a:lnTo>
                    <a:pt x="46" y="25"/>
                  </a:lnTo>
                  <a:lnTo>
                    <a:pt x="6" y="0"/>
                  </a:lnTo>
                  <a:lnTo>
                    <a:pt x="0" y="31"/>
                  </a:lnTo>
                  <a:lnTo>
                    <a:pt x="3" y="87"/>
                  </a:lnTo>
                  <a:lnTo>
                    <a:pt x="16" y="174"/>
                  </a:lnTo>
                  <a:lnTo>
                    <a:pt x="221" y="296"/>
                  </a:lnTo>
                  <a:lnTo>
                    <a:pt x="213" y="267"/>
                  </a:lnTo>
                  <a:lnTo>
                    <a:pt x="40" y="163"/>
                  </a:lnTo>
                  <a:lnTo>
                    <a:pt x="33" y="136"/>
                  </a:lnTo>
                  <a:lnTo>
                    <a:pt x="28" y="91"/>
                  </a:lnTo>
                  <a:lnTo>
                    <a:pt x="21" y="45"/>
                  </a:lnTo>
                  <a:lnTo>
                    <a:pt x="25" y="35"/>
                  </a:lnTo>
                  <a:lnTo>
                    <a:pt x="216" y="139"/>
                  </a:lnTo>
                  <a:lnTo>
                    <a:pt x="221" y="12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4141" y="2590"/>
              <a:ext cx="193" cy="147"/>
            </a:xfrm>
            <a:custGeom>
              <a:avLst/>
              <a:gdLst/>
              <a:ahLst/>
              <a:cxnLst>
                <a:cxn ang="0">
                  <a:pos x="192" y="110"/>
                </a:cxn>
                <a:cxn ang="0">
                  <a:pos x="190" y="125"/>
                </a:cxn>
                <a:cxn ang="0">
                  <a:pos x="190" y="146"/>
                </a:cxn>
                <a:cxn ang="0">
                  <a:pos x="4" y="41"/>
                </a:cxn>
                <a:cxn ang="0">
                  <a:pos x="0" y="0"/>
                </a:cxn>
                <a:cxn ang="0">
                  <a:pos x="182" y="103"/>
                </a:cxn>
                <a:cxn ang="0">
                  <a:pos x="192" y="110"/>
                </a:cxn>
              </a:cxnLst>
              <a:rect l="0" t="0" r="r" b="b"/>
              <a:pathLst>
                <a:path w="193" h="147">
                  <a:moveTo>
                    <a:pt x="192" y="110"/>
                  </a:moveTo>
                  <a:lnTo>
                    <a:pt x="190" y="125"/>
                  </a:lnTo>
                  <a:lnTo>
                    <a:pt x="190" y="146"/>
                  </a:lnTo>
                  <a:lnTo>
                    <a:pt x="4" y="41"/>
                  </a:lnTo>
                  <a:lnTo>
                    <a:pt x="0" y="0"/>
                  </a:lnTo>
                  <a:lnTo>
                    <a:pt x="182" y="103"/>
                  </a:lnTo>
                  <a:lnTo>
                    <a:pt x="192" y="1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5" name="Freeform 103"/>
            <p:cNvSpPr>
              <a:spLocks/>
            </p:cNvSpPr>
            <p:nvPr/>
          </p:nvSpPr>
          <p:spPr bwMode="auto">
            <a:xfrm>
              <a:off x="3839" y="2688"/>
              <a:ext cx="1183" cy="660"/>
            </a:xfrm>
            <a:custGeom>
              <a:avLst/>
              <a:gdLst/>
              <a:ahLst/>
              <a:cxnLst>
                <a:cxn ang="0">
                  <a:pos x="1177" y="170"/>
                </a:cxn>
                <a:cxn ang="0">
                  <a:pos x="1074" y="260"/>
                </a:cxn>
                <a:cxn ang="0">
                  <a:pos x="983" y="350"/>
                </a:cxn>
                <a:cxn ang="0">
                  <a:pos x="883" y="451"/>
                </a:cxn>
                <a:cxn ang="0">
                  <a:pos x="845" y="486"/>
                </a:cxn>
                <a:cxn ang="0">
                  <a:pos x="789" y="448"/>
                </a:cxn>
                <a:cxn ang="0">
                  <a:pos x="666" y="548"/>
                </a:cxn>
                <a:cxn ang="0">
                  <a:pos x="505" y="659"/>
                </a:cxn>
                <a:cxn ang="0">
                  <a:pos x="0" y="277"/>
                </a:cxn>
                <a:cxn ang="0">
                  <a:pos x="53" y="180"/>
                </a:cxn>
                <a:cxn ang="0">
                  <a:pos x="166" y="44"/>
                </a:cxn>
                <a:cxn ang="0">
                  <a:pos x="176" y="44"/>
                </a:cxn>
                <a:cxn ang="0">
                  <a:pos x="79" y="170"/>
                </a:cxn>
                <a:cxn ang="0">
                  <a:pos x="29" y="253"/>
                </a:cxn>
                <a:cxn ang="0">
                  <a:pos x="21" y="277"/>
                </a:cxn>
                <a:cxn ang="0">
                  <a:pos x="134" y="367"/>
                </a:cxn>
                <a:cxn ang="0">
                  <a:pos x="335" y="517"/>
                </a:cxn>
                <a:cxn ang="0">
                  <a:pos x="505" y="639"/>
                </a:cxn>
                <a:cxn ang="0">
                  <a:pos x="606" y="573"/>
                </a:cxn>
                <a:cxn ang="0">
                  <a:pos x="690" y="510"/>
                </a:cxn>
                <a:cxn ang="0">
                  <a:pos x="778" y="440"/>
                </a:cxn>
                <a:cxn ang="0">
                  <a:pos x="760" y="364"/>
                </a:cxn>
                <a:cxn ang="0">
                  <a:pos x="585" y="241"/>
                </a:cxn>
                <a:cxn ang="0">
                  <a:pos x="405" y="124"/>
                </a:cxn>
                <a:cxn ang="0">
                  <a:pos x="281" y="62"/>
                </a:cxn>
                <a:cxn ang="0">
                  <a:pos x="182" y="10"/>
                </a:cxn>
                <a:cxn ang="0">
                  <a:pos x="195" y="0"/>
                </a:cxn>
                <a:cxn ang="0">
                  <a:pos x="386" y="97"/>
                </a:cxn>
                <a:cxn ang="0">
                  <a:pos x="520" y="177"/>
                </a:cxn>
                <a:cxn ang="0">
                  <a:pos x="658" y="274"/>
                </a:cxn>
                <a:cxn ang="0">
                  <a:pos x="776" y="358"/>
                </a:cxn>
                <a:cxn ang="0">
                  <a:pos x="794" y="434"/>
                </a:cxn>
                <a:cxn ang="0">
                  <a:pos x="844" y="457"/>
                </a:cxn>
                <a:cxn ang="0">
                  <a:pos x="962" y="346"/>
                </a:cxn>
                <a:cxn ang="0">
                  <a:pos x="1045" y="266"/>
                </a:cxn>
                <a:cxn ang="0">
                  <a:pos x="1123" y="197"/>
                </a:cxn>
                <a:cxn ang="0">
                  <a:pos x="1182" y="152"/>
                </a:cxn>
                <a:cxn ang="0">
                  <a:pos x="1177" y="170"/>
                </a:cxn>
              </a:cxnLst>
              <a:rect l="0" t="0" r="r" b="b"/>
              <a:pathLst>
                <a:path w="1183" h="660">
                  <a:moveTo>
                    <a:pt x="1177" y="170"/>
                  </a:moveTo>
                  <a:lnTo>
                    <a:pt x="1074" y="260"/>
                  </a:lnTo>
                  <a:lnTo>
                    <a:pt x="983" y="350"/>
                  </a:lnTo>
                  <a:lnTo>
                    <a:pt x="883" y="451"/>
                  </a:lnTo>
                  <a:lnTo>
                    <a:pt x="845" y="486"/>
                  </a:lnTo>
                  <a:lnTo>
                    <a:pt x="789" y="448"/>
                  </a:lnTo>
                  <a:lnTo>
                    <a:pt x="666" y="548"/>
                  </a:lnTo>
                  <a:lnTo>
                    <a:pt x="505" y="659"/>
                  </a:lnTo>
                  <a:lnTo>
                    <a:pt x="0" y="277"/>
                  </a:lnTo>
                  <a:lnTo>
                    <a:pt x="53" y="180"/>
                  </a:lnTo>
                  <a:lnTo>
                    <a:pt x="166" y="44"/>
                  </a:lnTo>
                  <a:lnTo>
                    <a:pt x="176" y="44"/>
                  </a:lnTo>
                  <a:lnTo>
                    <a:pt x="79" y="170"/>
                  </a:lnTo>
                  <a:lnTo>
                    <a:pt x="29" y="253"/>
                  </a:lnTo>
                  <a:lnTo>
                    <a:pt x="21" y="277"/>
                  </a:lnTo>
                  <a:lnTo>
                    <a:pt x="134" y="367"/>
                  </a:lnTo>
                  <a:lnTo>
                    <a:pt x="335" y="517"/>
                  </a:lnTo>
                  <a:lnTo>
                    <a:pt x="505" y="639"/>
                  </a:lnTo>
                  <a:lnTo>
                    <a:pt x="606" y="573"/>
                  </a:lnTo>
                  <a:lnTo>
                    <a:pt x="690" y="510"/>
                  </a:lnTo>
                  <a:lnTo>
                    <a:pt x="778" y="440"/>
                  </a:lnTo>
                  <a:lnTo>
                    <a:pt x="760" y="364"/>
                  </a:lnTo>
                  <a:lnTo>
                    <a:pt x="585" y="241"/>
                  </a:lnTo>
                  <a:lnTo>
                    <a:pt x="405" y="124"/>
                  </a:lnTo>
                  <a:lnTo>
                    <a:pt x="281" y="62"/>
                  </a:lnTo>
                  <a:lnTo>
                    <a:pt x="182" y="10"/>
                  </a:lnTo>
                  <a:lnTo>
                    <a:pt x="195" y="0"/>
                  </a:lnTo>
                  <a:lnTo>
                    <a:pt x="386" y="97"/>
                  </a:lnTo>
                  <a:lnTo>
                    <a:pt x="520" y="177"/>
                  </a:lnTo>
                  <a:lnTo>
                    <a:pt x="658" y="274"/>
                  </a:lnTo>
                  <a:lnTo>
                    <a:pt x="776" y="358"/>
                  </a:lnTo>
                  <a:lnTo>
                    <a:pt x="794" y="434"/>
                  </a:lnTo>
                  <a:lnTo>
                    <a:pt x="844" y="457"/>
                  </a:lnTo>
                  <a:lnTo>
                    <a:pt x="962" y="346"/>
                  </a:lnTo>
                  <a:lnTo>
                    <a:pt x="1045" y="266"/>
                  </a:lnTo>
                  <a:lnTo>
                    <a:pt x="1123" y="197"/>
                  </a:lnTo>
                  <a:lnTo>
                    <a:pt x="1182" y="152"/>
                  </a:lnTo>
                  <a:lnTo>
                    <a:pt x="1177" y="17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6" name="Freeform 104"/>
            <p:cNvSpPr>
              <a:spLocks/>
            </p:cNvSpPr>
            <p:nvPr/>
          </p:nvSpPr>
          <p:spPr bwMode="auto">
            <a:xfrm>
              <a:off x="3887" y="2951"/>
              <a:ext cx="694" cy="383"/>
            </a:xfrm>
            <a:custGeom>
              <a:avLst/>
              <a:gdLst/>
              <a:ahLst/>
              <a:cxnLst>
                <a:cxn ang="0">
                  <a:pos x="693" y="136"/>
                </a:cxn>
                <a:cxn ang="0">
                  <a:pos x="613" y="205"/>
                </a:cxn>
                <a:cxn ang="0">
                  <a:pos x="538" y="272"/>
                </a:cxn>
                <a:cxn ang="0">
                  <a:pos x="479" y="333"/>
                </a:cxn>
                <a:cxn ang="0">
                  <a:pos x="464" y="382"/>
                </a:cxn>
                <a:cxn ang="0">
                  <a:pos x="451" y="376"/>
                </a:cxn>
                <a:cxn ang="0">
                  <a:pos x="460" y="33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470" y="317"/>
                </a:cxn>
                <a:cxn ang="0">
                  <a:pos x="532" y="257"/>
                </a:cxn>
                <a:cxn ang="0">
                  <a:pos x="615" y="185"/>
                </a:cxn>
                <a:cxn ang="0">
                  <a:pos x="689" y="132"/>
                </a:cxn>
                <a:cxn ang="0">
                  <a:pos x="693" y="136"/>
                </a:cxn>
              </a:cxnLst>
              <a:rect l="0" t="0" r="r" b="b"/>
              <a:pathLst>
                <a:path w="694" h="383">
                  <a:moveTo>
                    <a:pt x="693" y="136"/>
                  </a:moveTo>
                  <a:lnTo>
                    <a:pt x="613" y="205"/>
                  </a:lnTo>
                  <a:lnTo>
                    <a:pt x="538" y="272"/>
                  </a:lnTo>
                  <a:lnTo>
                    <a:pt x="479" y="333"/>
                  </a:lnTo>
                  <a:lnTo>
                    <a:pt x="464" y="382"/>
                  </a:lnTo>
                  <a:lnTo>
                    <a:pt x="451" y="376"/>
                  </a:lnTo>
                  <a:lnTo>
                    <a:pt x="460" y="330"/>
                  </a:lnTo>
                  <a:lnTo>
                    <a:pt x="0" y="3"/>
                  </a:lnTo>
                  <a:lnTo>
                    <a:pt x="5" y="0"/>
                  </a:lnTo>
                  <a:lnTo>
                    <a:pt x="470" y="317"/>
                  </a:lnTo>
                  <a:lnTo>
                    <a:pt x="532" y="257"/>
                  </a:lnTo>
                  <a:lnTo>
                    <a:pt x="615" y="185"/>
                  </a:lnTo>
                  <a:lnTo>
                    <a:pt x="689" y="132"/>
                  </a:lnTo>
                  <a:lnTo>
                    <a:pt x="693" y="13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7" name="Rectangle 105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y-&gt;insert(20);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Reading and Programming Assignments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Putting pieces together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 bag2.h, bag2.cxx both in textbook and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online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itchFamily="2" charset="-122"/>
              </a:rPr>
              <a:t>Self-test exercises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ea typeface="宋体" pitchFamily="2" charset="-122"/>
              </a:rPr>
              <a:t> 16 - 23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After-class reading (string)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Section 4.5, Self-Test 26- 32 (within exam scope)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Assignment 3 due soon.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Next:  Exam review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First Exam!</a:t>
            </a:r>
          </a:p>
          <a:p>
            <a:pPr lvl="1">
              <a:lnSpc>
                <a:spcPct val="80000"/>
              </a:lnSpc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Pointer Member Variable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Static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</a:t>
            </a: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 Dynamic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381000" y="2743200"/>
            <a:ext cx="3838575" cy="2533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 bag1.h in Section 3.1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class bag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public: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static const size_t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CAPACITY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= 20;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...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private: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value_type  data[CAPACITY];</a:t>
            </a:r>
          </a:p>
          <a:p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size_type used;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};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5257800" y="2743200"/>
            <a:ext cx="2997200" cy="2533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 bag2.h in Section 4.3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class bag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public: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...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private: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value_type  *data;</a:t>
            </a:r>
          </a:p>
          <a:p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size_type used;</a:t>
            </a:r>
          </a:p>
          <a:p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size_type  capacity;</a:t>
            </a:r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};</a:t>
            </a:r>
          </a:p>
        </p:txBody>
      </p:sp>
      <p:sp>
        <p:nvSpPr>
          <p:cNvPr id="278539" name="AutoShape 11"/>
          <p:cNvSpPr>
            <a:spLocks noChangeArrowheads="1"/>
          </p:cNvSpPr>
          <p:nvPr/>
        </p:nvSpPr>
        <p:spPr bwMode="auto">
          <a:xfrm>
            <a:off x="4343400" y="37338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Invariant of the Dynamic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the number of items is in the member variable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used</a:t>
            </a:r>
          </a:p>
          <a:p>
            <a:r>
              <a:rPr lang="en-US" altLang="zh-CN">
                <a:ea typeface="宋体" pitchFamily="2" charset="-122"/>
              </a:rPr>
              <a:t>The actual items are stored in a partially filled array. The array is a dynamic array, pointed to by the pointer variable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data</a:t>
            </a:r>
          </a:p>
          <a:p>
            <a:r>
              <a:rPr lang="en-US" altLang="zh-CN">
                <a:ea typeface="宋体" pitchFamily="2" charset="-122"/>
              </a:rPr>
              <a:t>The total size of the dynamic array is the member variable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capacity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52400" y="5867400"/>
            <a:ext cx="66849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p"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Invariant is about rules of implementation...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458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Allocate Dynamic Memory: Where?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In Old 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constructor</a:t>
            </a:r>
            <a:r>
              <a:rPr lang="en-US" altLang="zh-CN">
                <a:ea typeface="宋体" pitchFamily="2" charset="-122"/>
              </a:rPr>
              <a:t> – how big is the initial capacity?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insert</a:t>
            </a:r>
            <a:r>
              <a:rPr lang="en-US" altLang="zh-CN">
                <a:ea typeface="宋体" pitchFamily="2" charset="-122"/>
              </a:rPr>
              <a:t> – if bag is full, how many more?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+/+= operators</a:t>
            </a:r>
            <a:r>
              <a:rPr lang="en-US" altLang="zh-CN">
                <a:ea typeface="宋体" pitchFamily="2" charset="-122"/>
              </a:rPr>
              <a:t> – how to combine two bags?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New 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reserve</a:t>
            </a:r>
            <a:r>
              <a:rPr lang="en-US" altLang="zh-CN">
                <a:ea typeface="宋体" pitchFamily="2" charset="-122"/>
              </a:rPr>
              <a:t> – explicitly adjust the capacity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constructor with default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Allocate Dynamic Memory: How?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86400" y="1752600"/>
            <a:ext cx="35052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constructor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/>
            <a:r>
              <a:rPr lang="en-US" altLang="zh-CN">
                <a:ea typeface="宋体" pitchFamily="2" charset="-122"/>
              </a:rPr>
              <a:t>why initialize?</a:t>
            </a:r>
          </a:p>
          <a:p>
            <a:pPr lvl="1"/>
            <a:r>
              <a:rPr lang="en-US" altLang="zh-CN">
                <a:ea typeface="宋体" pitchFamily="2" charset="-122"/>
              </a:rPr>
              <a:t>how?</a:t>
            </a:r>
          </a:p>
          <a:p>
            <a:pPr lvl="2"/>
            <a:r>
              <a:rPr lang="en-US" altLang="zh-CN">
                <a:ea typeface="宋体" pitchFamily="2" charset="-122"/>
              </a:rPr>
              <a:t>default</a:t>
            </a:r>
          </a:p>
          <a:p>
            <a:pPr lvl="2"/>
            <a:r>
              <a:rPr lang="en-US" altLang="zh-CN">
                <a:ea typeface="宋体" pitchFamily="2" charset="-122"/>
              </a:rPr>
              <a:t>specific size</a:t>
            </a:r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828800"/>
            <a:ext cx="5181600" cy="4114800"/>
          </a:xfrm>
          <a:solidFill>
            <a:srgbClr val="FFFF99"/>
          </a:solidFill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// From  bag2.h in Section 4.3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class bag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	static const size_t </a:t>
            </a: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 = 20;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	bag(size_type init_cap = </a:t>
            </a: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solidFill>
                <a:schemeClr val="bg2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 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value_type  *data;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size_type used;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     size_type  capacity;</a:t>
            </a:r>
            <a:endParaRPr lang="en-US" altLang="zh-CN" sz="1600" b="1">
              <a:solidFill>
                <a:schemeClr val="bg2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};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3124200" y="4343400"/>
            <a:ext cx="5181600" cy="19812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implementation file bag2.cxx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Value Semantics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Assignment operator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y = x;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Copy constructor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bag y(x); // bag y = x;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8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>
                <a:ea typeface="宋体" pitchFamily="2" charset="-122"/>
              </a:rPr>
              <a:t>Automatic assignment operator and copy constructor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copy all the member variables (data, used, capacity) from object x to object 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 but our days of easy contentment are 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286770" name="Group 50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2" name="Text Box 52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286773" name="Line 53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4" name="Line 54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5" name="Line 55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6" name="Text Box 56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286788" name="Group 68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787" name="Line 67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849" name="Group 129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6865" name="Group 145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66" name="Text Box 146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286867" name="Text Box 147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286868" name="Text Box 148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2 – 5?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2325</TotalTime>
  <Pages>41</Pages>
  <Words>3485</Words>
  <Application>Microsoft Macintosh PowerPoint</Application>
  <PresentationFormat>On-screen Show (4:3)</PresentationFormat>
  <Paragraphs>774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Monotype Sorts</vt:lpstr>
      <vt:lpstr>Times New Roman</vt:lpstr>
      <vt:lpstr>chapt01</vt:lpstr>
      <vt:lpstr>CSC212   Data Structure  </vt:lpstr>
      <vt:lpstr>Why Dynamic Classes</vt:lpstr>
      <vt:lpstr>Dynamic Classes New Features (Ch 4.3–4)</vt:lpstr>
      <vt:lpstr>Pointer Member Variable</vt:lpstr>
      <vt:lpstr>Invariant of the Dynamic bag</vt:lpstr>
      <vt:lpstr>Allocate Dynamic Memory: Where?</vt:lpstr>
      <vt:lpstr>Allocate Dynamic Memory: How?</vt:lpstr>
      <vt:lpstr>Value Semantics</vt:lpstr>
      <vt:lpstr>Failure in auto assignment operator</vt:lpstr>
      <vt:lpstr>Failure in auto assignment operator</vt:lpstr>
      <vt:lpstr>Failure in auto assignment operator</vt:lpstr>
      <vt:lpstr>Failure in auto assignment operator</vt:lpstr>
      <vt:lpstr>If we want y to have its own dynamic array</vt:lpstr>
      <vt:lpstr>Dynamic memory allocation is needed</vt:lpstr>
      <vt:lpstr>Dynamic memory allocation is needed</vt:lpstr>
      <vt:lpstr>Solution: overloading assignment operator</vt:lpstr>
      <vt:lpstr>Implementation of operator=</vt:lpstr>
      <vt:lpstr>The 2nd part of the value semantics</vt:lpstr>
      <vt:lpstr>Break</vt:lpstr>
      <vt:lpstr>The 2nd part of the value semantics</vt:lpstr>
      <vt:lpstr>Auto Copy Constructor: shallow copy</vt:lpstr>
      <vt:lpstr>Failure in auto copy constructor</vt:lpstr>
      <vt:lpstr>Deep copy: providing your own copy constructor </vt:lpstr>
      <vt:lpstr>Four common situations</vt:lpstr>
      <vt:lpstr>What’s missing?</vt:lpstr>
      <vt:lpstr>De-allocation of dynamic memory</vt:lpstr>
      <vt:lpstr>Destructor</vt:lpstr>
      <vt:lpstr>Destructor</vt:lpstr>
      <vt:lpstr>The Law of the Big Three</vt:lpstr>
      <vt:lpstr>What will happen if not?</vt:lpstr>
      <vt:lpstr>Importance of the Law of Big-3</vt:lpstr>
      <vt:lpstr>Importance of the Law of Big-3</vt:lpstr>
      <vt:lpstr>Importance of the Law of Big-3</vt:lpstr>
      <vt:lpstr>Importance of the Law of Big-3</vt:lpstr>
      <vt:lpstr>Importance of the Law of Big-3</vt:lpstr>
      <vt:lpstr>Importance of the Law of Big-3</vt:lpstr>
      <vt:lpstr>Reading and Programming Assignments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Other Objects</dc:title>
  <dc:subject>Dynamic Classes and the Big Three</dc:subject>
  <dc:creator>Zhigang Zhu</dc:creator>
  <cp:keywords/>
  <dc:description>Presentation from Chapter 4 of  Data Structures and Other Objects using C++, Main and Savitch._x000d_
2nd Edition, 2001, by Addison Wesley Longman.</dc:description>
  <cp:lastModifiedBy>Zhigang Zhu</cp:lastModifiedBy>
  <cp:revision>853</cp:revision>
  <cp:lastPrinted>1997-02-17T10:42:10Z</cp:lastPrinted>
  <dcterms:created xsi:type="dcterms:W3CDTF">1996-12-18T13:46:46Z</dcterms:created>
  <dcterms:modified xsi:type="dcterms:W3CDTF">2025-01-15T01:23:55Z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2023-02-07T03:23:15Z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4a5a5d9e-ac4c-4717-a19b-4b315788694a</vt:lpwstr>
  </property>
  <property fmtid="{D5CDD505-2E9C-101B-9397-08002B2CF9AE}" pid="8" name="MSIP_Label_fa1855b2-0a05-4494-a903-f3f23f3f98e0_ContentBits">
    <vt:lpwstr>0</vt:lpwstr>
  </property>
</Properties>
</file>