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handoutMasterIdLst>
    <p:handoutMasterId r:id="rId94"/>
  </p:handoutMasterIdLst>
  <p:sldIdLst>
    <p:sldId id="353" r:id="rId2"/>
    <p:sldId id="305" r:id="rId3"/>
    <p:sldId id="306" r:id="rId4"/>
    <p:sldId id="307" r:id="rId5"/>
    <p:sldId id="308" r:id="rId6"/>
    <p:sldId id="309" r:id="rId7"/>
    <p:sldId id="310" r:id="rId8"/>
    <p:sldId id="333" r:id="rId9"/>
    <p:sldId id="256" r:id="rId10"/>
    <p:sldId id="257" r:id="rId11"/>
    <p:sldId id="258" r:id="rId12"/>
    <p:sldId id="259" r:id="rId13"/>
    <p:sldId id="260" r:id="rId14"/>
    <p:sldId id="311" r:id="rId15"/>
    <p:sldId id="261" r:id="rId16"/>
    <p:sldId id="312" r:id="rId17"/>
    <p:sldId id="347" r:id="rId18"/>
    <p:sldId id="314" r:id="rId19"/>
    <p:sldId id="320" r:id="rId20"/>
    <p:sldId id="321" r:id="rId21"/>
    <p:sldId id="262" r:id="rId22"/>
    <p:sldId id="324" r:id="rId23"/>
    <p:sldId id="325" r:id="rId24"/>
    <p:sldId id="326" r:id="rId25"/>
    <p:sldId id="327" r:id="rId26"/>
    <p:sldId id="328" r:id="rId27"/>
    <p:sldId id="329" r:id="rId28"/>
    <p:sldId id="335" r:id="rId29"/>
    <p:sldId id="334" r:id="rId30"/>
    <p:sldId id="336" r:id="rId31"/>
    <p:sldId id="330" r:id="rId32"/>
    <p:sldId id="331" r:id="rId33"/>
    <p:sldId id="338" r:id="rId34"/>
    <p:sldId id="323" r:id="rId35"/>
    <p:sldId id="263" r:id="rId36"/>
    <p:sldId id="264" r:id="rId37"/>
    <p:sldId id="265" r:id="rId38"/>
    <p:sldId id="266" r:id="rId39"/>
    <p:sldId id="315" r:id="rId40"/>
    <p:sldId id="337" r:id="rId41"/>
    <p:sldId id="267" r:id="rId42"/>
    <p:sldId id="268" r:id="rId43"/>
    <p:sldId id="269" r:id="rId44"/>
    <p:sldId id="316" r:id="rId45"/>
    <p:sldId id="271" r:id="rId46"/>
    <p:sldId id="272" r:id="rId47"/>
    <p:sldId id="273" r:id="rId48"/>
    <p:sldId id="317" r:id="rId49"/>
    <p:sldId id="275" r:id="rId50"/>
    <p:sldId id="276" r:id="rId51"/>
    <p:sldId id="277" r:id="rId52"/>
    <p:sldId id="278" r:id="rId53"/>
    <p:sldId id="279" r:id="rId54"/>
    <p:sldId id="280" r:id="rId55"/>
    <p:sldId id="281" r:id="rId56"/>
    <p:sldId id="274" r:id="rId57"/>
    <p:sldId id="318" r:id="rId58"/>
    <p:sldId id="319" r:id="rId59"/>
    <p:sldId id="352" r:id="rId60"/>
    <p:sldId id="351" r:id="rId61"/>
    <p:sldId id="349" r:id="rId62"/>
    <p:sldId id="350" r:id="rId63"/>
    <p:sldId id="339" r:id="rId64"/>
    <p:sldId id="282" r:id="rId65"/>
    <p:sldId id="283" r:id="rId66"/>
    <p:sldId id="284" r:id="rId67"/>
    <p:sldId id="285" r:id="rId68"/>
    <p:sldId id="286" r:id="rId69"/>
    <p:sldId id="287" r:id="rId70"/>
    <p:sldId id="288" r:id="rId71"/>
    <p:sldId id="289" r:id="rId72"/>
    <p:sldId id="290" r:id="rId73"/>
    <p:sldId id="291" r:id="rId74"/>
    <p:sldId id="292" r:id="rId75"/>
    <p:sldId id="293" r:id="rId76"/>
    <p:sldId id="322" r:id="rId77"/>
    <p:sldId id="342" r:id="rId78"/>
    <p:sldId id="343" r:id="rId79"/>
    <p:sldId id="294" r:id="rId80"/>
    <p:sldId id="295" r:id="rId81"/>
    <p:sldId id="340" r:id="rId82"/>
    <p:sldId id="296" r:id="rId83"/>
    <p:sldId id="297" r:id="rId84"/>
    <p:sldId id="298" r:id="rId85"/>
    <p:sldId id="299" r:id="rId86"/>
    <p:sldId id="300" r:id="rId87"/>
    <p:sldId id="301" r:id="rId88"/>
    <p:sldId id="302" r:id="rId89"/>
    <p:sldId id="332" r:id="rId90"/>
    <p:sldId id="341" r:id="rId91"/>
    <p:sldId id="303" r:id="rId9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accent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accent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accent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accent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accent1"/>
        </a:solidFill>
        <a:latin typeface="Times New Roman" pitchFamily="18" charset="0"/>
        <a:ea typeface="+mn-ea"/>
        <a:cs typeface="+mn-cs"/>
      </a:defRPr>
    </a:lvl5pPr>
    <a:lvl6pPr marL="2286000" algn="l" defTabSz="914400" rtl="0" eaLnBrk="1" latinLnBrk="0" hangingPunct="1">
      <a:defRPr sz="2400" kern="1200">
        <a:solidFill>
          <a:schemeClr val="accent1"/>
        </a:solidFill>
        <a:latin typeface="Times New Roman" pitchFamily="18" charset="0"/>
        <a:ea typeface="+mn-ea"/>
        <a:cs typeface="+mn-cs"/>
      </a:defRPr>
    </a:lvl6pPr>
    <a:lvl7pPr marL="2743200" algn="l" defTabSz="914400" rtl="0" eaLnBrk="1" latinLnBrk="0" hangingPunct="1">
      <a:defRPr sz="2400" kern="1200">
        <a:solidFill>
          <a:schemeClr val="accent1"/>
        </a:solidFill>
        <a:latin typeface="Times New Roman" pitchFamily="18" charset="0"/>
        <a:ea typeface="+mn-ea"/>
        <a:cs typeface="+mn-cs"/>
      </a:defRPr>
    </a:lvl7pPr>
    <a:lvl8pPr marL="3200400" algn="l" defTabSz="914400" rtl="0" eaLnBrk="1" latinLnBrk="0" hangingPunct="1">
      <a:defRPr sz="2400" kern="1200">
        <a:solidFill>
          <a:schemeClr val="accent1"/>
        </a:solidFill>
        <a:latin typeface="Times New Roman" pitchFamily="18" charset="0"/>
        <a:ea typeface="+mn-ea"/>
        <a:cs typeface="+mn-cs"/>
      </a:defRPr>
    </a:lvl8pPr>
    <a:lvl9pPr marL="3657600" algn="l" defTabSz="914400" rtl="0" eaLnBrk="1" latinLnBrk="0" hangingPunct="1">
      <a:defRPr sz="2400" kern="1200">
        <a:solidFill>
          <a:schemeClr val="accent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FFA3"/>
    <a:srgbClr val="00FF00"/>
    <a:srgbClr val="FC0128"/>
    <a:srgbClr val="FFFFFF"/>
    <a:srgbClr val="000000"/>
    <a:srgbClr val="DADADA"/>
    <a:srgbClr val="BC3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164" autoAdjust="0"/>
    <p:restoredTop sz="98837" autoAdjust="0"/>
  </p:normalViewPr>
  <p:slideViewPr>
    <p:cSldViewPr>
      <p:cViewPr varScale="1">
        <p:scale>
          <a:sx n="122" d="100"/>
          <a:sy n="122" d="100"/>
        </p:scale>
        <p:origin x="960"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56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1266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a:t>Click to edit Master notes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2" name="Rectangle 4"/>
          <p:cNvSpPr>
            <a:spLocks noChangeArrowheads="1"/>
          </p:cNvSpPr>
          <p:nvPr/>
        </p:nvSpPr>
        <p:spPr bwMode="auto">
          <a:xfrm>
            <a:off x="5735638" y="682625"/>
            <a:ext cx="536575" cy="454025"/>
          </a:xfrm>
          <a:prstGeom prst="rect">
            <a:avLst/>
          </a:prstGeom>
          <a:noFill/>
          <a:ln w="12700">
            <a:noFill/>
            <a:miter lim="800000"/>
            <a:headEnd/>
            <a:tailEnd/>
          </a:ln>
          <a:effectLst/>
        </p:spPr>
        <p:txBody>
          <a:bodyPr wrap="none" lIns="90488" tIns="44450" rIns="90488" bIns="44450">
            <a:spAutoFit/>
          </a:bodyPr>
          <a:lstStyle/>
          <a:p>
            <a:fld id="{A69C66DE-4115-487E-AB9B-7072EC64A8F7}" type="slidenum">
              <a:rPr lang="zh-CN" altLang="en-US"/>
              <a:pPr/>
              <a:t>‹#›</a:t>
            </a:fld>
            <a:endParaRPr lang="en-US" altLang="zh-CN"/>
          </a:p>
        </p:txBody>
      </p:sp>
    </p:spTree>
    <p:extLst>
      <p:ext uri="{BB962C8B-B14F-4D97-AF65-F5344CB8AC3E}">
        <p14:creationId xmlns:p14="http://schemas.microsoft.com/office/powerpoint/2010/main" val="18178943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bwMode="auto">
          <a:xfrm>
            <a:off x="1152525" y="692150"/>
            <a:ext cx="4554538" cy="3416300"/>
          </a:xfrm>
          <a:prstGeom prst="rect">
            <a:avLst/>
          </a:prstGeom>
          <a:solidFill>
            <a:srgbClr val="FFFFFF"/>
          </a:solidFill>
          <a:ln>
            <a:solidFill>
              <a:srgbClr val="000000"/>
            </a:solidFill>
            <a:miter lim="800000"/>
            <a:headEnd/>
            <a:tailEnd/>
          </a:ln>
        </p:spPr>
      </p:sp>
      <p:sp>
        <p:nvSpPr>
          <p:cNvPr id="1034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pPr>
              <a:spcBef>
                <a:spcPct val="50000"/>
              </a:spcBef>
            </a:pPr>
            <a:r>
              <a:rPr lang="en-US" altLang="zh-CN">
                <a:effectLst>
                  <a:outerShdw blurRad="38100" dist="38100" dir="2700000" algn="tl">
                    <a:srgbClr val="C0C0C0"/>
                  </a:outerShdw>
                </a:effectLst>
              </a:rPr>
              <a:t>This lecture was modified from the 1997 presentation with the book, with new conventions provided in the second edition (2001) of the textbook  - Z. Zhu</a:t>
            </a:r>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When a linked list is implemented, we generally keep track of the first node by using a special pointer called the "head pointer".  The head pointer points to the first node in the linked list.</a:t>
            </a:r>
          </a:p>
          <a:p>
            <a:endParaRPr lang="en-US" altLang="zh-CN"/>
          </a:p>
          <a:p>
            <a:r>
              <a:rPr lang="en-US" altLang="zh-CN"/>
              <a:t>It is important to remember that head_ptr is not actually a node.  It is just a single pointer, which points to the first actual node.</a:t>
            </a:r>
          </a:p>
        </p:txBody>
      </p:sp>
      <p:sp>
        <p:nvSpPr>
          <p:cNvPr id="116739"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914400" y="4343400"/>
            <a:ext cx="5029200" cy="4648200"/>
          </a:xfrm>
          <a:noFill/>
          <a:ln/>
        </p:spPr>
        <p:txBody>
          <a:bodyPr/>
          <a:lstStyle/>
          <a:p>
            <a:r>
              <a:rPr lang="en-US" altLang="zh-CN"/>
              <a:t>Well I am going to show 4 functions. In addition to the three insert/delete functions, I want to show how to traverse a linked list by looking at the function list_length.</a:t>
            </a:r>
          </a:p>
          <a:p>
            <a:r>
              <a:rPr lang="en-US" altLang="zh-CN"/>
              <a:t>----------------------------------------------------</a:t>
            </a:r>
          </a:p>
          <a:p>
            <a:r>
              <a:rPr lang="en-US" altLang="zh-CN"/>
              <a:t>The parameter, head_ptr, is a pointer to the head node of the list, (e.g. with data 10), if the list is not empty. Otherwise it is a null pointer. </a:t>
            </a:r>
          </a:p>
          <a:p>
            <a:endParaRPr lang="en-US" altLang="zh-CN"/>
          </a:p>
          <a:p>
            <a:r>
              <a:rPr lang="en-US" altLang="zh-CN"/>
              <a:t>Our implementation will use another pointer to step through the list, counting the nodes one at a time.</a:t>
            </a:r>
          </a:p>
        </p:txBody>
      </p:sp>
      <p:sp>
        <p:nvSpPr>
          <p:cNvPr id="1741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body" idx="1"/>
          </p:nvPr>
        </p:nvSpPr>
        <p:spPr>
          <a:xfrm>
            <a:off x="914400" y="4343400"/>
            <a:ext cx="5029200" cy="4648200"/>
          </a:xfrm>
          <a:noFill/>
          <a:ln/>
        </p:spPr>
        <p:txBody>
          <a:bodyPr/>
          <a:lstStyle/>
          <a:p>
            <a:r>
              <a:rPr lang="en-US" altLang="zh-CN"/>
              <a:t>Well I am going to show 4 functions. In addition to the three insert/delete functions, I want to show how to traverse a linked list by looking at the function list_length.</a:t>
            </a:r>
          </a:p>
          <a:p>
            <a:r>
              <a:rPr lang="en-US" altLang="zh-CN"/>
              <a:t>----------------------------------------------------</a:t>
            </a:r>
          </a:p>
          <a:p>
            <a:r>
              <a:rPr lang="en-US" altLang="zh-CN"/>
              <a:t>The parameter, head_ptr, is a pointer to the head node of the list, (e.g. with data 10), if the list is not empty. Otherwise it is a null pointer. </a:t>
            </a:r>
          </a:p>
          <a:p>
            <a:endParaRPr lang="en-US" altLang="zh-CN"/>
          </a:p>
          <a:p>
            <a:r>
              <a:rPr lang="en-US" altLang="zh-CN"/>
              <a:t>Our implementation will use another pointer to step through the list, counting the nodes one at a time.</a:t>
            </a:r>
          </a:p>
        </p:txBody>
      </p:sp>
      <p:sp>
        <p:nvSpPr>
          <p:cNvPr id="13619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body" idx="1"/>
          </p:nvPr>
        </p:nvSpPr>
        <p:spPr>
          <a:xfrm>
            <a:off x="914400" y="4343400"/>
            <a:ext cx="5029200" cy="4648200"/>
          </a:xfrm>
          <a:noFill/>
          <a:ln/>
        </p:spPr>
        <p:txBody>
          <a:bodyPr/>
          <a:lstStyle/>
          <a:p>
            <a:r>
              <a:rPr lang="en-US" altLang="zh-CN"/>
              <a:t>Well I am going to show 4 functions. In addition to the three insert/delete functions, I want to show how to traverse a linked list by looking at the function list_length.</a:t>
            </a:r>
          </a:p>
          <a:p>
            <a:r>
              <a:rPr lang="en-US" altLang="zh-CN"/>
              <a:t>----------------------------------------------------</a:t>
            </a:r>
          </a:p>
          <a:p>
            <a:r>
              <a:rPr lang="en-US" altLang="zh-CN"/>
              <a:t>The parameter, head_ptr, is a pointer to the head node of the list, (e.g. with data 10), if the list is not empty. Otherwise it is a null pointer. </a:t>
            </a:r>
          </a:p>
          <a:p>
            <a:endParaRPr lang="en-US" altLang="zh-CN"/>
          </a:p>
          <a:p>
            <a:r>
              <a:rPr lang="en-US" altLang="zh-CN"/>
              <a:t>Our implementation will use another pointer to step through the list, counting the nodes one at a time.</a:t>
            </a:r>
          </a:p>
        </p:txBody>
      </p:sp>
      <p:sp>
        <p:nvSpPr>
          <p:cNvPr id="13824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body" idx="1"/>
          </p:nvPr>
        </p:nvSpPr>
        <p:spPr>
          <a:xfrm>
            <a:off x="914400" y="4343400"/>
            <a:ext cx="5029200" cy="4648200"/>
          </a:xfrm>
          <a:noFill/>
          <a:ln/>
        </p:spPr>
        <p:txBody>
          <a:bodyPr/>
          <a:lstStyle/>
          <a:p>
            <a:r>
              <a:rPr lang="en-US" altLang="zh-CN"/>
              <a:t>Well I am going to show 4 functions. In addition to the three insert/delete functions, I want to show how to traverse a linked list by looking at the function list_length.</a:t>
            </a:r>
          </a:p>
          <a:p>
            <a:r>
              <a:rPr lang="en-US" altLang="zh-CN"/>
              <a:t>----------------------------------------------------</a:t>
            </a:r>
          </a:p>
          <a:p>
            <a:r>
              <a:rPr lang="en-US" altLang="zh-CN"/>
              <a:t>The parameter, head_ptr, is a pointer to the head node of the list, (e.g. with data 10), if the list is not empty. Otherwise it is a null pointer. </a:t>
            </a:r>
          </a:p>
          <a:p>
            <a:endParaRPr lang="en-US" altLang="zh-CN"/>
          </a:p>
          <a:p>
            <a:r>
              <a:rPr lang="en-US" altLang="zh-CN"/>
              <a:t>Our implementation will use another pointer to step through the list, counting the nodes one at a time.</a:t>
            </a:r>
          </a:p>
        </p:txBody>
      </p:sp>
      <p:sp>
        <p:nvSpPr>
          <p:cNvPr id="14029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body" idx="1"/>
          </p:nvPr>
        </p:nvSpPr>
        <p:spPr>
          <a:xfrm>
            <a:off x="914400" y="4343400"/>
            <a:ext cx="5029200" cy="4648200"/>
          </a:xfrm>
          <a:noFill/>
          <a:ln/>
        </p:spPr>
        <p:txBody>
          <a:bodyPr/>
          <a:lstStyle/>
          <a:p>
            <a:r>
              <a:rPr lang="en-US" altLang="zh-CN"/>
              <a:t>Well I am going to show 4 functions. In addition to the three insert/delete functions, I want to show how to traverse a linked list by looking at the function list_length.</a:t>
            </a:r>
          </a:p>
          <a:p>
            <a:r>
              <a:rPr lang="en-US" altLang="zh-CN"/>
              <a:t>----------------------------------------------------</a:t>
            </a:r>
          </a:p>
          <a:p>
            <a:r>
              <a:rPr lang="en-US" altLang="zh-CN"/>
              <a:t>The parameter, head_ptr, is a pointer to the head node of the list, (e.g. with data 10), if the list is not empty. Otherwise it is a null pointer. </a:t>
            </a:r>
          </a:p>
          <a:p>
            <a:endParaRPr lang="en-US" altLang="zh-CN"/>
          </a:p>
          <a:p>
            <a:r>
              <a:rPr lang="en-US" altLang="zh-CN"/>
              <a:t>Our implementation will use another pointer to step through the list, counting the nodes one at a time.</a:t>
            </a:r>
          </a:p>
        </p:txBody>
      </p:sp>
      <p:sp>
        <p:nvSpPr>
          <p:cNvPr id="14233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body" idx="1"/>
          </p:nvPr>
        </p:nvSpPr>
        <p:spPr>
          <a:xfrm>
            <a:off x="914400" y="4343400"/>
            <a:ext cx="5029200" cy="4648200"/>
          </a:xfrm>
          <a:noFill/>
          <a:ln/>
        </p:spPr>
        <p:txBody>
          <a:bodyPr/>
          <a:lstStyle/>
          <a:p>
            <a:r>
              <a:rPr lang="en-US" altLang="zh-CN"/>
              <a:t>Well I am going to show 4 functions. In addition to the three insert/delete functions, I want to show how to traverse a linked list by looking at the function list_length.</a:t>
            </a:r>
          </a:p>
          <a:p>
            <a:r>
              <a:rPr lang="en-US" altLang="zh-CN"/>
              <a:t>----------------------------------------------------</a:t>
            </a:r>
          </a:p>
          <a:p>
            <a:r>
              <a:rPr lang="en-US" altLang="zh-CN"/>
              <a:t>The parameter, head_ptr, is a pointer to the head node of the list, (e.g. with data 10), if the list is not empty. Otherwise it is a null pointer. </a:t>
            </a:r>
          </a:p>
          <a:p>
            <a:endParaRPr lang="en-US" altLang="zh-CN"/>
          </a:p>
          <a:p>
            <a:r>
              <a:rPr lang="en-US" altLang="zh-CN"/>
              <a:t>Our implementation will use another pointer to step through the list, counting the nodes one at a time.</a:t>
            </a:r>
          </a:p>
        </p:txBody>
      </p:sp>
      <p:sp>
        <p:nvSpPr>
          <p:cNvPr id="14438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body" idx="1"/>
          </p:nvPr>
        </p:nvSpPr>
        <p:spPr>
          <a:xfrm>
            <a:off x="914400" y="4343400"/>
            <a:ext cx="5029200" cy="4648200"/>
          </a:xfrm>
          <a:noFill/>
          <a:ln/>
        </p:spPr>
        <p:txBody>
          <a:bodyPr/>
          <a:lstStyle/>
          <a:p>
            <a:r>
              <a:rPr lang="en-US" altLang="zh-CN"/>
              <a:t>Well I am going to show 4 functions. In addition to the three insert/delete functions, I want to show how to traverse a linked list by looking at the function list_length.</a:t>
            </a:r>
          </a:p>
          <a:p>
            <a:r>
              <a:rPr lang="en-US" altLang="zh-CN"/>
              <a:t>----------------------------------------------------</a:t>
            </a:r>
          </a:p>
          <a:p>
            <a:r>
              <a:rPr lang="en-US" altLang="zh-CN"/>
              <a:t>The parameter, head_ptr, is a pointer to the head node of the list, (e.g. with data 10), if the list is not empty. Otherwise it is a null pointer. </a:t>
            </a:r>
          </a:p>
          <a:p>
            <a:endParaRPr lang="en-US" altLang="zh-CN"/>
          </a:p>
          <a:p>
            <a:r>
              <a:rPr lang="en-US" altLang="zh-CN"/>
              <a:t>Our implementation will use another pointer to step through the list, counting the nodes one at a time.</a:t>
            </a:r>
          </a:p>
        </p:txBody>
      </p:sp>
      <p:sp>
        <p:nvSpPr>
          <p:cNvPr id="14643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body" idx="1"/>
          </p:nvPr>
        </p:nvSpPr>
        <p:spPr>
          <a:xfrm>
            <a:off x="914400" y="4343400"/>
            <a:ext cx="5029200" cy="4648200"/>
          </a:xfrm>
          <a:noFill/>
          <a:ln/>
        </p:spPr>
        <p:txBody>
          <a:bodyPr/>
          <a:lstStyle/>
          <a:p>
            <a:r>
              <a:rPr lang="en-US" altLang="zh-CN"/>
              <a:t>Well I am going to show 4 functions. In addition to the three insert/delete functions, I want to show how to traverse a linked list by looking at the function list_length.</a:t>
            </a:r>
          </a:p>
          <a:p>
            <a:r>
              <a:rPr lang="en-US" altLang="zh-CN"/>
              <a:t>----------------------------------------------------</a:t>
            </a:r>
          </a:p>
          <a:p>
            <a:r>
              <a:rPr lang="en-US" altLang="zh-CN"/>
              <a:t>The parameter, head_ptr, is a pointer to the head node of the list, (e.g. with data 10), if the list is not empty. Otherwise it is a null pointer. </a:t>
            </a:r>
          </a:p>
          <a:p>
            <a:endParaRPr lang="en-US" altLang="zh-CN"/>
          </a:p>
          <a:p>
            <a:r>
              <a:rPr lang="en-US" altLang="zh-CN"/>
              <a:t>Our implementation will use another pointer to step through the list, counting the nodes one at a time.</a:t>
            </a:r>
          </a:p>
        </p:txBody>
      </p:sp>
      <p:sp>
        <p:nvSpPr>
          <p:cNvPr id="15667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body" idx="1"/>
          </p:nvPr>
        </p:nvSpPr>
        <p:spPr>
          <a:xfrm>
            <a:off x="914400" y="4343400"/>
            <a:ext cx="5029200" cy="4648200"/>
          </a:xfrm>
          <a:noFill/>
          <a:ln/>
        </p:spPr>
        <p:txBody>
          <a:bodyPr/>
          <a:lstStyle/>
          <a:p>
            <a:r>
              <a:rPr lang="en-US" altLang="zh-CN"/>
              <a:t>Well I am going to show 4 functions. In addition to the three insert/delete functions, I want to show how to traverse a linked list by looking at the function list_length.</a:t>
            </a:r>
          </a:p>
          <a:p>
            <a:r>
              <a:rPr lang="en-US" altLang="zh-CN"/>
              <a:t>----------------------------------------------------</a:t>
            </a:r>
          </a:p>
          <a:p>
            <a:r>
              <a:rPr lang="en-US" altLang="zh-CN"/>
              <a:t>The parameter, head_ptr, is a pointer to the head node of the list, (e.g. with data 10), if the list is not empty. Otherwise it is a null pointer. </a:t>
            </a:r>
          </a:p>
          <a:p>
            <a:endParaRPr lang="en-US" altLang="zh-CN"/>
          </a:p>
          <a:p>
            <a:r>
              <a:rPr lang="en-US" altLang="zh-CN"/>
              <a:t>Our implementation will use another pointer to step through the list, counting the nodes one at a time.</a:t>
            </a:r>
          </a:p>
        </p:txBody>
      </p:sp>
      <p:sp>
        <p:nvSpPr>
          <p:cNvPr id="15462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914400" y="3768725"/>
            <a:ext cx="5029200" cy="4689475"/>
          </a:xfrm>
          <a:noFill/>
          <a:ln/>
        </p:spPr>
        <p:txBody>
          <a:bodyPr/>
          <a:lstStyle/>
          <a:p>
            <a:pPr>
              <a:spcAft>
                <a:spcPct val="75000"/>
              </a:spcAft>
            </a:pPr>
            <a:r>
              <a:rPr lang="en-US" altLang="zh-CN"/>
              <a:t>This lecture shows three linked list operation in detail. The operations are:</a:t>
            </a:r>
          </a:p>
          <a:p>
            <a:pPr>
              <a:spcAft>
                <a:spcPct val="75000"/>
              </a:spcAft>
            </a:pPr>
            <a:r>
              <a:rPr lang="en-US" altLang="zh-CN"/>
              <a:t>1. Adding a new node at the head of a linked list.</a:t>
            </a:r>
          </a:p>
          <a:p>
            <a:pPr>
              <a:spcAft>
                <a:spcPct val="75000"/>
              </a:spcAft>
            </a:pPr>
            <a:r>
              <a:rPr lang="en-US" altLang="zh-CN"/>
              <a:t>2. Adding a new node in the middle of a linked list.</a:t>
            </a:r>
          </a:p>
          <a:p>
            <a:pPr>
              <a:spcAft>
                <a:spcPct val="75000"/>
              </a:spcAft>
            </a:pPr>
            <a:r>
              <a:rPr lang="en-US" altLang="zh-CN"/>
              <a:t>3. Removing a node from a linked list.</a:t>
            </a:r>
          </a:p>
          <a:p>
            <a:pPr>
              <a:spcAft>
                <a:spcPct val="75000"/>
              </a:spcAft>
            </a:pPr>
            <a:r>
              <a:rPr lang="en-US" altLang="zh-CN"/>
              <a:t>The best time for this lecture is just after the students have been introduced to linked lists (Section 5.1), and before the complete linked list toolkit has been covered (Section 5.2).</a:t>
            </a:r>
          </a:p>
        </p:txBody>
      </p:sp>
      <p:sp>
        <p:nvSpPr>
          <p:cNvPr id="5123" name="Rectangle 3"/>
          <p:cNvSpPr>
            <a:spLocks noGrp="1" noRot="1" noChangeAspect="1" noChangeArrowheads="1" noTextEdit="1"/>
          </p:cNvSpPr>
          <p:nvPr>
            <p:ph type="sldImg"/>
          </p:nvPr>
        </p:nvSpPr>
        <p:spPr>
          <a:xfrm>
            <a:off x="1152525" y="692150"/>
            <a:ext cx="3963988" cy="2973388"/>
          </a:xfr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body" idx="1"/>
          </p:nvPr>
        </p:nvSpPr>
        <p:spPr>
          <a:xfrm>
            <a:off x="914400" y="4343400"/>
            <a:ext cx="5029200" cy="4648200"/>
          </a:xfrm>
          <a:noFill/>
          <a:ln/>
        </p:spPr>
        <p:txBody>
          <a:bodyPr/>
          <a:lstStyle/>
          <a:p>
            <a:r>
              <a:rPr lang="en-US" altLang="zh-CN"/>
              <a:t>Well I am going to show 4 functions. In addition to the three insert/delete functions, I want to show how to traverse a linked list by looking at the function list_length.</a:t>
            </a:r>
          </a:p>
          <a:p>
            <a:r>
              <a:rPr lang="en-US" altLang="zh-CN"/>
              <a:t>----------------------------------------------------</a:t>
            </a:r>
          </a:p>
          <a:p>
            <a:r>
              <a:rPr lang="en-US" altLang="zh-CN"/>
              <a:t>The parameter, head_ptr, is a pointer to the head node of the list, (e.g. with data 10), if the list is not empty. Otherwise it is a null pointer. </a:t>
            </a:r>
          </a:p>
          <a:p>
            <a:endParaRPr lang="en-US" altLang="zh-CN"/>
          </a:p>
          <a:p>
            <a:r>
              <a:rPr lang="en-US" altLang="zh-CN"/>
              <a:t>Our implementation will use another pointer to step through the list, counting the nodes one at a time.</a:t>
            </a:r>
          </a:p>
        </p:txBody>
      </p:sp>
      <p:sp>
        <p:nvSpPr>
          <p:cNvPr id="15872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body" idx="1"/>
          </p:nvPr>
        </p:nvSpPr>
        <p:spPr>
          <a:xfrm>
            <a:off x="914400" y="4343400"/>
            <a:ext cx="5029200" cy="4648200"/>
          </a:xfrm>
          <a:noFill/>
          <a:ln/>
        </p:spPr>
        <p:txBody>
          <a:bodyPr/>
          <a:lstStyle/>
          <a:p>
            <a:r>
              <a:rPr lang="en-US" altLang="zh-CN"/>
              <a:t>Well I am going to show 4 functions. In addition to the three insert/delete functions, I want to show how to traverse a linked list by looking at the function list_length.</a:t>
            </a:r>
          </a:p>
          <a:p>
            <a:r>
              <a:rPr lang="en-US" altLang="zh-CN"/>
              <a:t>----------------------------------------------------</a:t>
            </a:r>
          </a:p>
          <a:p>
            <a:r>
              <a:rPr lang="en-US" altLang="zh-CN"/>
              <a:t>The parameter, head_ptr, is a pointer to the head node of the list, (e.g. with data 10), if the list is not empty. Otherwise it is a null pointer. </a:t>
            </a:r>
          </a:p>
          <a:p>
            <a:endParaRPr lang="en-US" altLang="zh-CN"/>
          </a:p>
          <a:p>
            <a:r>
              <a:rPr lang="en-US" altLang="zh-CN"/>
              <a:t>Our implementation will use another pointer to step through the list, counting the nodes one at a time.</a:t>
            </a:r>
          </a:p>
        </p:txBody>
      </p:sp>
      <p:sp>
        <p:nvSpPr>
          <p:cNvPr id="14848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body" idx="1"/>
          </p:nvPr>
        </p:nvSpPr>
        <p:spPr>
          <a:xfrm>
            <a:off x="914400" y="4343400"/>
            <a:ext cx="5029200" cy="4648200"/>
          </a:xfrm>
          <a:noFill/>
          <a:ln/>
        </p:spPr>
        <p:txBody>
          <a:bodyPr/>
          <a:lstStyle/>
          <a:p>
            <a:r>
              <a:rPr lang="en-US" altLang="zh-CN"/>
              <a:t>Well I am going to show 4 functions. In addition to the three insert/delete functions, I want to show how to traverse a linked list by looking at the function list_length.</a:t>
            </a:r>
          </a:p>
          <a:p>
            <a:r>
              <a:rPr lang="en-US" altLang="zh-CN"/>
              <a:t>----------------------------------------------------</a:t>
            </a:r>
          </a:p>
          <a:p>
            <a:r>
              <a:rPr lang="en-US" altLang="zh-CN"/>
              <a:t>The parameter, head_ptr, is a pointer to the head node of the list, (e.g. with data 10), if the list is not empty. Otherwise it is a null pointer. </a:t>
            </a:r>
          </a:p>
          <a:p>
            <a:endParaRPr lang="en-US" altLang="zh-CN"/>
          </a:p>
          <a:p>
            <a:r>
              <a:rPr lang="en-US" altLang="zh-CN"/>
              <a:t>Our implementation will use another pointer to step through the list, counting the nodes one at a time.</a:t>
            </a:r>
          </a:p>
        </p:txBody>
      </p:sp>
      <p:sp>
        <p:nvSpPr>
          <p:cNvPr id="15053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body" idx="1"/>
          </p:nvPr>
        </p:nvSpPr>
        <p:spPr>
          <a:xfrm>
            <a:off x="914400" y="4343400"/>
            <a:ext cx="5029200" cy="4648200"/>
          </a:xfrm>
          <a:noFill/>
          <a:ln/>
        </p:spPr>
        <p:txBody>
          <a:bodyPr/>
          <a:lstStyle/>
          <a:p>
            <a:r>
              <a:rPr lang="en-US" altLang="zh-CN"/>
              <a:t>In this lecture, I'll show you the workings of three functions to manipulate linked lists.  The first function is called head_insert. The purpose of the function is to insert a new entry at the front of a linked list. The first parameter is the head point of the linked list declared here as:</a:t>
            </a:r>
          </a:p>
          <a:p>
            <a:r>
              <a:rPr lang="en-US" altLang="zh-CN"/>
              <a:t>    Node*&amp; head_ptr</a:t>
            </a:r>
          </a:p>
          <a:p>
            <a:r>
              <a:rPr lang="en-US" altLang="zh-CN"/>
              <a:t>Notice that this is a pointer to a Node (Node*), but it is also a reference parameter (indicated by the “&amp;”). The reason for the reference parameter is that the function will make the head pointer point to a new node (containing the new entry)--and we want the change to affect the actual head pointer back in the calling program.</a:t>
            </a:r>
          </a:p>
          <a:p>
            <a:endParaRPr lang="en-US" altLang="zh-CN"/>
          </a:p>
          <a:p>
            <a:r>
              <a:rPr lang="en-US" altLang="zh-CN"/>
              <a:t>The new entry itself is the the second parameter, declared here as:</a:t>
            </a:r>
          </a:p>
          <a:p>
            <a:r>
              <a:rPr lang="en-US" altLang="zh-CN"/>
              <a:t>    const Node::Item&amp; entry</a:t>
            </a:r>
          </a:p>
          <a:p>
            <a:r>
              <a:rPr lang="en-US" altLang="zh-CN"/>
              <a:t>This is a const reference parameter because the function uses the new entry (for the data part of a new node), but the function does not change the value of the parameter. In a prototype of a function such as this, we must use the entire data type (Node::Item) and not just Item.</a:t>
            </a:r>
          </a:p>
          <a:p>
            <a:endParaRPr lang="en-US" altLang="zh-CN"/>
          </a:p>
          <a:p>
            <a:r>
              <a:rPr lang="en-US" altLang="zh-CN"/>
              <a:t>In order to develop the function, we'll trace through a small example. In the example the new entry (number 13) is being added to a list which already has three entries (10, 15 and 7).</a:t>
            </a:r>
          </a:p>
        </p:txBody>
      </p:sp>
      <p:sp>
        <p:nvSpPr>
          <p:cNvPr id="13414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noFill/>
          <a:ln/>
        </p:spPr>
        <p:txBody>
          <a:bodyPr/>
          <a:lstStyle/>
          <a:p>
            <a:r>
              <a:rPr lang="en-US" altLang="zh-CN"/>
              <a:t>The first step of the head_insert function is to create a new node. In order to create the new node, we need a local variable which I have called insert_ptr, which is a pointer to a node.  Think of insert_ptr as being a "temporary insertion pointer" because we won't need it any more once the new node is actually placed in the list.  </a:t>
            </a:r>
          </a:p>
          <a:p>
            <a:r>
              <a:rPr lang="en-US" altLang="zh-CN"/>
              <a:t>The idea is to get insert_ptr to point to the newly-created node when this node is first created.  Do you remember enough from Chapter 4 to know the C++  statement which will create the new node and point insert_ptr at this new node?</a:t>
            </a:r>
          </a:p>
        </p:txBody>
      </p:sp>
      <p:sp>
        <p:nvSpPr>
          <p:cNvPr id="1945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noFill/>
          <a:ln/>
        </p:spPr>
        <p:txBody>
          <a:bodyPr/>
          <a:lstStyle/>
          <a:p>
            <a:r>
              <a:rPr lang="en-US" altLang="zh-CN"/>
              <a:t>Here is the C++ statement:</a:t>
            </a:r>
          </a:p>
          <a:p>
            <a:r>
              <a:rPr lang="en-US" altLang="zh-CN"/>
              <a:t>    insert_ptr = new Node;</a:t>
            </a:r>
          </a:p>
          <a:p>
            <a:r>
              <a:rPr lang="en-US" altLang="zh-CN"/>
              <a:t>The statement creates a new node, and points the local variable insert_ptr at this newly-created node.</a:t>
            </a:r>
          </a:p>
        </p:txBody>
      </p:sp>
      <p:sp>
        <p:nvSpPr>
          <p:cNvPr id="2150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noFill/>
          <a:ln/>
        </p:spPr>
        <p:txBody>
          <a:bodyPr/>
          <a:lstStyle/>
          <a:p>
            <a:r>
              <a:rPr lang="en-US" altLang="zh-CN"/>
              <a:t>Once the new node has been created, we need to place values in the new node's member variables.  The first member variable is the new node's data field, where we are supposed to place a copy of the entry.</a:t>
            </a:r>
          </a:p>
          <a:p>
            <a:endParaRPr lang="en-US" altLang="zh-CN"/>
          </a:p>
          <a:p>
            <a:r>
              <a:rPr lang="en-US" altLang="zh-CN"/>
              <a:t>Another question: Can you write the C++ statement which will copy the value of entry into the data field of the new node?  </a:t>
            </a:r>
          </a:p>
          <a:p>
            <a:endParaRPr lang="en-US" altLang="zh-CN"/>
          </a:p>
          <a:p>
            <a:r>
              <a:rPr lang="en-US" altLang="zh-CN"/>
              <a:t>The answer is on the next slide...</a:t>
            </a:r>
          </a:p>
        </p:txBody>
      </p:sp>
      <p:sp>
        <p:nvSpPr>
          <p:cNvPr id="2355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noFill/>
          <a:ln/>
        </p:spPr>
        <p:txBody>
          <a:bodyPr/>
          <a:lstStyle/>
          <a:p>
            <a:r>
              <a:rPr lang="en-US" altLang="zh-CN"/>
              <a:t>...or at least most of the answer is on this slide!  The assignment statement written here is copying entry into some location.  What goes on the left side of the assignment statement? Your answer should refer to the data member variable of the newly-created node.</a:t>
            </a:r>
          </a:p>
        </p:txBody>
      </p:sp>
      <p:sp>
        <p:nvSpPr>
          <p:cNvPr id="2560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body" idx="1"/>
          </p:nvPr>
        </p:nvSpPr>
        <p:spPr>
          <a:noFill/>
          <a:ln/>
        </p:spPr>
        <p:txBody>
          <a:bodyPr/>
          <a:lstStyle/>
          <a:p>
            <a:r>
              <a:rPr lang="en-US" altLang="zh-CN"/>
              <a:t>...or at least most of the answer is on this slide!  The assignment statement written here is copying entry into some location.  What goes on the left side of the assignment statement? Your answer should refer to the data member variable of the newly-created node.</a:t>
            </a:r>
          </a:p>
        </p:txBody>
      </p:sp>
      <p:sp>
        <p:nvSpPr>
          <p:cNvPr id="11878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body" idx="1"/>
          </p:nvPr>
        </p:nvSpPr>
        <p:spPr>
          <a:noFill/>
          <a:ln/>
        </p:spPr>
        <p:txBody>
          <a:bodyPr/>
          <a:lstStyle/>
          <a:p>
            <a:r>
              <a:rPr lang="en-US" altLang="zh-CN"/>
              <a:t>...or at least most of the answer is on this slide!  The assignment statement written here is copying entry into some location.  What goes on the left side of the assignment statement? Your answer should refer to the data member variable of the newly-created node.</a:t>
            </a:r>
          </a:p>
        </p:txBody>
      </p:sp>
      <p:sp>
        <p:nvSpPr>
          <p:cNvPr id="16077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noFill/>
          <a:ln/>
        </p:spPr>
        <p:txBody>
          <a:bodyPr/>
          <a:lstStyle/>
          <a:p>
            <a:r>
              <a:rPr lang="en-US" altLang="zh-CN"/>
              <a:t>Here is a special class declaration that  can be used to implement a linked list of integers, as described in Section 5.1 of the text. </a:t>
            </a:r>
          </a:p>
          <a:p>
            <a:endParaRPr lang="en-US" altLang="zh-CN"/>
          </a:p>
          <a:p>
            <a:r>
              <a:rPr lang="en-US" altLang="zh-CN"/>
              <a:t>Note that in the firs Edition of the book, we have used a </a:t>
            </a:r>
            <a:r>
              <a:rPr lang="en-US" altLang="zh-CN" u="sng"/>
              <a:t>struct</a:t>
            </a:r>
            <a:r>
              <a:rPr lang="en-US" altLang="zh-CN"/>
              <a:t> rather than a </a:t>
            </a:r>
            <a:r>
              <a:rPr lang="en-US" altLang="zh-CN" u="sng"/>
              <a:t>class</a:t>
            </a:r>
            <a:r>
              <a:rPr lang="en-US" altLang="zh-CN"/>
              <a:t>. In a struct, members are public unless you specify otherwise. C++ programmers tend to use a struct only when all the members are public.</a:t>
            </a:r>
          </a:p>
        </p:txBody>
      </p:sp>
      <p:sp>
        <p:nvSpPr>
          <p:cNvPr id="717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a:ln/>
        </p:spPr>
        <p:txBody>
          <a:bodyPr/>
          <a:lstStyle/>
          <a:p>
            <a:r>
              <a:rPr lang="en-US" altLang="zh-CN"/>
              <a:t>Here is the full answer.  The expression on the left of the assignment statement is:</a:t>
            </a:r>
          </a:p>
          <a:p>
            <a:r>
              <a:rPr lang="en-US" altLang="zh-CN"/>
              <a:t>        insert_ptr-&gt;data</a:t>
            </a:r>
          </a:p>
          <a:p>
            <a:r>
              <a:rPr lang="en-US" altLang="zh-CN"/>
              <a:t>You can read an expression like this from left-to-right.  The expression means </a:t>
            </a:r>
          </a:p>
          <a:p>
            <a:r>
              <a:rPr lang="en-US" altLang="zh-CN"/>
              <a:t>1. Start at the pointer named insert_ptr;</a:t>
            </a:r>
          </a:p>
          <a:p>
            <a:r>
              <a:rPr lang="en-US" altLang="zh-CN"/>
              <a:t>2. The -&gt; is the “member selection operator,” used to select a member of the object that insert_ptr points to.</a:t>
            </a:r>
          </a:p>
          <a:p>
            <a:r>
              <a:rPr lang="en-US" altLang="zh-CN"/>
              <a:t>3. The particular member we selected is the member called data.</a:t>
            </a:r>
          </a:p>
        </p:txBody>
      </p:sp>
      <p:sp>
        <p:nvSpPr>
          <p:cNvPr id="2765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noFill/>
          <a:ln/>
        </p:spPr>
        <p:txBody>
          <a:bodyPr/>
          <a:lstStyle/>
          <a:p>
            <a:r>
              <a:rPr lang="en-US" altLang="zh-CN"/>
              <a:t>The third step of head_insert is to connect the new node to the rest of the existing list.  In other words, we will place a pointer into the link member variable of the new node.</a:t>
            </a:r>
          </a:p>
          <a:p>
            <a:endParaRPr lang="en-US" altLang="zh-CN"/>
          </a:p>
          <a:p>
            <a:r>
              <a:rPr lang="en-US" altLang="zh-CN"/>
              <a:t>Another question: Can you write the assignment statement to place this pointer into the link member variable of the newly-created node?</a:t>
            </a:r>
          </a:p>
        </p:txBody>
      </p:sp>
      <p:sp>
        <p:nvSpPr>
          <p:cNvPr id="2969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noFill/>
          <a:ln/>
        </p:spPr>
        <p:txBody>
          <a:bodyPr/>
          <a:lstStyle/>
          <a:p>
            <a:r>
              <a:rPr lang="en-US" altLang="zh-CN"/>
              <a:t>Here is half of the assignment statement:</a:t>
            </a:r>
          </a:p>
          <a:p>
            <a:r>
              <a:rPr lang="en-US" altLang="zh-CN"/>
              <a:t>       insert_ptr-&gt;link  =  ____________</a:t>
            </a:r>
          </a:p>
          <a:p>
            <a:endParaRPr lang="en-US" altLang="zh-CN"/>
          </a:p>
          <a:p>
            <a:r>
              <a:rPr lang="en-US" altLang="zh-CN"/>
              <a:t>How do you fill in this blank?  We want the pointer to be a pointer to the first node of the old linked list.  And head_ptr is already a pointer to the first node of the old linked list.  So...</a:t>
            </a:r>
          </a:p>
        </p:txBody>
      </p:sp>
      <p:sp>
        <p:nvSpPr>
          <p:cNvPr id="3174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body" idx="1"/>
          </p:nvPr>
        </p:nvSpPr>
        <p:spPr>
          <a:noFill/>
          <a:ln/>
        </p:spPr>
        <p:txBody>
          <a:bodyPr/>
          <a:lstStyle/>
          <a:p>
            <a:r>
              <a:rPr lang="en-US" altLang="zh-CN"/>
              <a:t>Here is half of the assignment statement:</a:t>
            </a:r>
          </a:p>
          <a:p>
            <a:r>
              <a:rPr lang="en-US" altLang="zh-CN"/>
              <a:t>       insert_ptr-&gt;link  =  ____________</a:t>
            </a:r>
          </a:p>
          <a:p>
            <a:endParaRPr lang="en-US" altLang="zh-CN"/>
          </a:p>
          <a:p>
            <a:r>
              <a:rPr lang="en-US" altLang="zh-CN"/>
              <a:t>How do you fill in this blank?  We want the pointer to be a pointer to the first node of the old linked list.  And head_ptr is already a pointer to the first node of the old linked list.  So...</a:t>
            </a:r>
          </a:p>
        </p:txBody>
      </p:sp>
      <p:sp>
        <p:nvSpPr>
          <p:cNvPr id="12083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p:spPr>
        <p:txBody>
          <a:bodyPr/>
          <a:lstStyle/>
          <a:p>
            <a:r>
              <a:rPr lang="en-US" altLang="zh-CN"/>
              <a:t>The head_insert function needs one last step: Making the head pointer point to the newly-created node.  Again, this will be an assignment statement.  Can you write the statement before I move to the next slide?</a:t>
            </a:r>
          </a:p>
        </p:txBody>
      </p:sp>
      <p:sp>
        <p:nvSpPr>
          <p:cNvPr id="3584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a:ln/>
        </p:spPr>
        <p:txBody>
          <a:bodyPr/>
          <a:lstStyle/>
          <a:p>
            <a:r>
              <a:rPr lang="en-US" altLang="zh-CN"/>
              <a:t>The assignment statement is:</a:t>
            </a:r>
          </a:p>
          <a:p>
            <a:r>
              <a:rPr lang="en-US" altLang="zh-CN"/>
              <a:t>        head_ptr = insert_ptr;</a:t>
            </a:r>
          </a:p>
          <a:p>
            <a:endParaRPr lang="en-US" altLang="zh-CN"/>
          </a:p>
          <a:p>
            <a:r>
              <a:rPr lang="en-US" altLang="zh-CN"/>
              <a:t>In English this means: "Make the head pointer point to the same place that insert_ptr is pointing."  Or in other words: "Make the head pointer point to the newly-created node."</a:t>
            </a:r>
          </a:p>
        </p:txBody>
      </p:sp>
      <p:sp>
        <p:nvSpPr>
          <p:cNvPr id="3789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p:spPr>
        <p:txBody>
          <a:bodyPr/>
          <a:lstStyle/>
          <a:p>
            <a:r>
              <a:rPr lang="en-US" altLang="zh-CN"/>
              <a:t>When the head_insert function returns, the linked list will have a new node (containing 13).  </a:t>
            </a:r>
          </a:p>
          <a:p>
            <a:endParaRPr lang="en-US" altLang="zh-CN"/>
          </a:p>
          <a:p>
            <a:r>
              <a:rPr lang="en-US" altLang="zh-CN"/>
              <a:t>Notice that when the function finishes, the local variable named insert_ptr no longer exists.  But the newly created node does still exist, and the head pointer points to the newly created node.</a:t>
            </a:r>
          </a:p>
          <a:p>
            <a:endParaRPr lang="en-US" altLang="zh-CN"/>
          </a:p>
          <a:p>
            <a:r>
              <a:rPr lang="en-US" altLang="zh-CN"/>
              <a:t>One warning: You may have read about the dispose function in C++, which is used to destroy nodes.  Never call dispose when you are adding a new node to a linked list!  The only time that dispose is called is when you want to have fewer nodes, not when you want to have more nodes.</a:t>
            </a:r>
          </a:p>
        </p:txBody>
      </p:sp>
      <p:sp>
        <p:nvSpPr>
          <p:cNvPr id="3993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body" idx="1"/>
          </p:nvPr>
        </p:nvSpPr>
        <p:spPr>
          <a:noFill/>
          <a:ln/>
        </p:spPr>
        <p:txBody>
          <a:bodyPr/>
          <a:lstStyle/>
          <a:p>
            <a:r>
              <a:rPr lang="en-US" altLang="zh-CN"/>
              <a:t>Here's the complete declaration of the head_insert function.  Can you find these things:</a:t>
            </a:r>
          </a:p>
          <a:p>
            <a:endParaRPr lang="en-US" altLang="zh-CN"/>
          </a:p>
          <a:p>
            <a:r>
              <a:rPr lang="en-US" altLang="zh-CN"/>
              <a:t>-- the declaration of the local variable, insert_ptr</a:t>
            </a:r>
          </a:p>
          <a:p>
            <a:r>
              <a:rPr lang="en-US" altLang="zh-CN"/>
              <a:t>-- the place where the new node is actually created?</a:t>
            </a:r>
          </a:p>
          <a:p>
            <a:endParaRPr lang="en-US" altLang="zh-CN"/>
          </a:p>
          <a:p>
            <a:r>
              <a:rPr lang="en-US" altLang="zh-CN"/>
              <a:t>By the way, the word "created" is probably too strong a word.  No new memory is actually created.  What does happen is that a portion of memory is set aside for the new operator to use.  This portion of memory is called the "heap". Whenever the new operator is called, part of the heap is provided for your new node. </a:t>
            </a:r>
          </a:p>
        </p:txBody>
      </p:sp>
      <p:sp>
        <p:nvSpPr>
          <p:cNvPr id="12288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noFill/>
          <a:ln/>
        </p:spPr>
        <p:txBody>
          <a:bodyPr/>
          <a:lstStyle/>
          <a:p>
            <a:r>
              <a:rPr lang="en-US" altLang="zh-CN"/>
              <a:t>Before we finish the example, we should check one last thing.  Does the function work correctly if the list is initially empty?  In other words, if the head pointer is null, will the function manage to correctly add the first node of the list?</a:t>
            </a:r>
          </a:p>
          <a:p>
            <a:endParaRPr lang="en-US" altLang="zh-CN"/>
          </a:p>
          <a:p>
            <a:r>
              <a:rPr lang="en-US" altLang="zh-CN"/>
              <a:t>We can check with an example...</a:t>
            </a:r>
          </a:p>
        </p:txBody>
      </p:sp>
      <p:sp>
        <p:nvSpPr>
          <p:cNvPr id="4403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p:spPr>
        <p:txBody>
          <a:bodyPr/>
          <a:lstStyle/>
          <a:p>
            <a:r>
              <a:rPr lang="en-US" altLang="zh-CN"/>
              <a:t>...as shown here.  In this example, the head pointer is null, and the new entry is 13.</a:t>
            </a:r>
          </a:p>
        </p:txBody>
      </p:sp>
      <p:sp>
        <p:nvSpPr>
          <p:cNvPr id="4608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noFill/>
          <a:ln/>
        </p:spPr>
        <p:txBody>
          <a:bodyPr/>
          <a:lstStyle/>
          <a:p>
            <a:r>
              <a:rPr lang="en-US" altLang="zh-CN"/>
              <a:t>Within the struct, there is a type definition for a type called called "Item". The purpose of the Item data type is to tell us what kind of data resides in each of the nodes on the linked list.  For example, if we want to create a linked list of real numbers, then we would declare typedef double Item;  In this example, we want a linked list of integers, so we have declared typedef int Item;</a:t>
            </a:r>
          </a:p>
          <a:p>
            <a:endParaRPr lang="en-US" altLang="zh-CN"/>
          </a:p>
          <a:p>
            <a:r>
              <a:rPr lang="en-US" altLang="zh-CN"/>
              <a:t>As you can see, the Item data type is used in the node declaration as the data type of a member variable called data.  In the picture, I have drawn three nodes which might be part of a linked list of integers.  The data portions of these nodes contain the integers 10, 15 and 7.</a:t>
            </a:r>
          </a:p>
        </p:txBody>
      </p:sp>
      <p:sp>
        <p:nvSpPr>
          <p:cNvPr id="921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a:ln/>
        </p:spPr>
        <p:txBody>
          <a:bodyPr/>
          <a:lstStyle/>
          <a:p>
            <a:r>
              <a:rPr lang="en-US" altLang="zh-CN"/>
              <a:t>The first two statements of the function allocate a new node, and place the number 13 in the data field of the new node.</a:t>
            </a:r>
          </a:p>
        </p:txBody>
      </p:sp>
      <p:sp>
        <p:nvSpPr>
          <p:cNvPr id="4813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p:spPr>
        <p:txBody>
          <a:bodyPr/>
          <a:lstStyle/>
          <a:p>
            <a:r>
              <a:rPr lang="en-US" altLang="zh-CN"/>
              <a:t>The third statement of the function copies the value null from the head pointer to the link field of the new node, as shown in this slide.</a:t>
            </a:r>
          </a:p>
        </p:txBody>
      </p:sp>
      <p:sp>
        <p:nvSpPr>
          <p:cNvPr id="5017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a:ln/>
        </p:spPr>
        <p:txBody>
          <a:bodyPr/>
          <a:lstStyle/>
          <a:p>
            <a:r>
              <a:rPr lang="en-US" altLang="zh-CN"/>
              <a:t>The function's fourth statement makes the head pointer point to the new node.</a:t>
            </a:r>
          </a:p>
        </p:txBody>
      </p:sp>
      <p:sp>
        <p:nvSpPr>
          <p:cNvPr id="5222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noFill/>
          <a:ln/>
        </p:spPr>
        <p:txBody>
          <a:bodyPr/>
          <a:lstStyle/>
          <a:p>
            <a:r>
              <a:rPr lang="en-US" altLang="zh-CN"/>
              <a:t>So, as you can see, when the function finally returns, there is one node in the linked list, and the head pointer correctly points to the new node.  In other words, our function works just fine, even if we are adding the first node to a previously empty list.</a:t>
            </a:r>
          </a:p>
        </p:txBody>
      </p:sp>
      <p:sp>
        <p:nvSpPr>
          <p:cNvPr id="5427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p:spPr>
        <p:txBody>
          <a:bodyPr/>
          <a:lstStyle/>
          <a:p>
            <a:r>
              <a:rPr lang="en-US" altLang="zh-CN"/>
              <a:t>This slide is just a warning: Always make sure that your linked list functions work sensibly with the empty list.  If you run into a function that fails for the empty list, then you will need to modify the function by adding some special code to deal with a null head pointer.</a:t>
            </a:r>
          </a:p>
        </p:txBody>
      </p:sp>
      <p:sp>
        <p:nvSpPr>
          <p:cNvPr id="5632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p:spPr>
        <p:txBody>
          <a:bodyPr/>
          <a:lstStyle/>
          <a:p>
            <a:r>
              <a:rPr lang="en-US" altLang="zh-CN"/>
              <a:t>Here's the complete declaration of the head_insert function.  Can you find these things:</a:t>
            </a:r>
          </a:p>
          <a:p>
            <a:endParaRPr lang="en-US" altLang="zh-CN"/>
          </a:p>
          <a:p>
            <a:r>
              <a:rPr lang="en-US" altLang="zh-CN"/>
              <a:t>-- the declaration of the local pointer variable, insert_ptr</a:t>
            </a:r>
          </a:p>
          <a:p>
            <a:r>
              <a:rPr lang="en-US" altLang="zh-CN"/>
              <a:t>-- the place where the new node is actually created?</a:t>
            </a:r>
          </a:p>
          <a:p>
            <a:r>
              <a:rPr lang="en-US" altLang="zh-CN"/>
              <a:t>-- data and link fields are filled</a:t>
            </a:r>
          </a:p>
          <a:p>
            <a:r>
              <a:rPr lang="en-US" altLang="zh-CN"/>
              <a:t>-- head pointer points to the new node</a:t>
            </a:r>
          </a:p>
          <a:p>
            <a:endParaRPr lang="en-US" altLang="zh-CN"/>
          </a:p>
          <a:p>
            <a:r>
              <a:rPr lang="en-US" altLang="zh-CN"/>
              <a:t>By the way, the word "created" is probably too strong a word.  No new memory is actually created.  What does happen is that a portion of memory is set aside for the new operator to use.  This portion of memory is called the "heap". Whenever the new operator is called, part of the heap is provided for your new node. </a:t>
            </a:r>
          </a:p>
        </p:txBody>
      </p:sp>
      <p:sp>
        <p:nvSpPr>
          <p:cNvPr id="4198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body" idx="1"/>
          </p:nvPr>
        </p:nvSpPr>
        <p:spPr>
          <a:noFill/>
          <a:ln/>
        </p:spPr>
        <p:txBody>
          <a:bodyPr/>
          <a:lstStyle/>
          <a:p>
            <a:pPr>
              <a:spcBef>
                <a:spcPct val="50000"/>
              </a:spcBef>
            </a:pPr>
            <a:r>
              <a:rPr lang="en-US" altLang="zh-CN" sz="2400">
                <a:solidFill>
                  <a:schemeClr val="accent1"/>
                </a:solidFill>
                <a:latin typeface="Times New Roman" pitchFamily="18" charset="0"/>
              </a:rPr>
              <a:t>YES, we can use the constructor with parameters!</a:t>
            </a:r>
          </a:p>
          <a:p>
            <a:endParaRPr lang="en-US" altLang="zh-CN"/>
          </a:p>
          <a:p>
            <a:pPr>
              <a:lnSpc>
                <a:spcPct val="50000"/>
              </a:lnSpc>
              <a:spcBef>
                <a:spcPct val="50000"/>
              </a:spcBef>
            </a:pPr>
            <a:r>
              <a:rPr lang="en-US" altLang="zh-CN" sz="1400">
                <a:solidFill>
                  <a:srgbClr val="000000"/>
                </a:solidFill>
              </a:rPr>
              <a:t>	// CONSTRUCTOR</a:t>
            </a:r>
          </a:p>
          <a:p>
            <a:pPr>
              <a:lnSpc>
                <a:spcPct val="50000"/>
              </a:lnSpc>
              <a:spcBef>
                <a:spcPct val="50000"/>
              </a:spcBef>
            </a:pPr>
            <a:r>
              <a:rPr lang="en-US" altLang="zh-CN" sz="1400">
                <a:solidFill>
                  <a:srgbClr val="000000"/>
                </a:solidFill>
              </a:rPr>
              <a:t>	node(</a:t>
            </a:r>
          </a:p>
          <a:p>
            <a:pPr>
              <a:lnSpc>
                <a:spcPct val="50000"/>
              </a:lnSpc>
              <a:spcBef>
                <a:spcPct val="50000"/>
              </a:spcBef>
            </a:pPr>
            <a:r>
              <a:rPr lang="en-US" altLang="zh-CN" sz="1400">
                <a:solidFill>
                  <a:srgbClr val="000000"/>
                </a:solidFill>
              </a:rPr>
              <a:t>	    const value_type&amp; init_data = </a:t>
            </a:r>
            <a:r>
              <a:rPr lang="en-US" altLang="zh-CN" sz="1400">
                <a:solidFill>
                  <a:schemeClr val="accent1"/>
                </a:solidFill>
              </a:rPr>
              <a:t>value_type( ),</a:t>
            </a:r>
          </a:p>
          <a:p>
            <a:pPr>
              <a:lnSpc>
                <a:spcPct val="50000"/>
              </a:lnSpc>
              <a:spcBef>
                <a:spcPct val="50000"/>
              </a:spcBef>
            </a:pPr>
            <a:r>
              <a:rPr lang="en-US" altLang="zh-CN" sz="1400">
                <a:solidFill>
                  <a:srgbClr val="000000"/>
                </a:solidFill>
              </a:rPr>
              <a:t>	    node* init_link = NULL</a:t>
            </a:r>
          </a:p>
          <a:p>
            <a:pPr>
              <a:lnSpc>
                <a:spcPct val="50000"/>
              </a:lnSpc>
              <a:spcBef>
                <a:spcPct val="50000"/>
              </a:spcBef>
            </a:pPr>
            <a:r>
              <a:rPr lang="en-US" altLang="zh-CN" sz="1400">
                <a:solidFill>
                  <a:srgbClr val="000000"/>
                </a:solidFill>
              </a:rPr>
              <a:t>	)</a:t>
            </a:r>
          </a:p>
          <a:p>
            <a:pPr>
              <a:lnSpc>
                <a:spcPct val="50000"/>
              </a:lnSpc>
              <a:spcBef>
                <a:spcPct val="50000"/>
              </a:spcBef>
            </a:pPr>
            <a:r>
              <a:rPr lang="en-US" altLang="zh-CN" sz="1400">
                <a:solidFill>
                  <a:srgbClr val="000000"/>
                </a:solidFill>
              </a:rPr>
              <a:t>	{ data = init_data; link = init_link; }</a:t>
            </a:r>
          </a:p>
          <a:p>
            <a:endParaRPr lang="zh-CN" altLang="en-US"/>
          </a:p>
        </p:txBody>
      </p:sp>
      <p:sp>
        <p:nvSpPr>
          <p:cNvPr id="12493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body" idx="1"/>
          </p:nvPr>
        </p:nvSpPr>
        <p:spPr>
          <a:noFill/>
          <a:ln/>
        </p:spPr>
        <p:txBody>
          <a:bodyPr/>
          <a:lstStyle/>
          <a:p>
            <a:pPr>
              <a:spcBef>
                <a:spcPct val="50000"/>
              </a:spcBef>
            </a:pPr>
            <a:r>
              <a:rPr lang="en-US" altLang="zh-CN" sz="2400">
                <a:solidFill>
                  <a:schemeClr val="accent1"/>
                </a:solidFill>
                <a:latin typeface="Times New Roman" pitchFamily="18" charset="0"/>
              </a:rPr>
              <a:t>YES, we can use the constructor with parameters!</a:t>
            </a:r>
          </a:p>
          <a:p>
            <a:endParaRPr lang="en-US" altLang="zh-CN"/>
          </a:p>
          <a:p>
            <a:pPr>
              <a:lnSpc>
                <a:spcPct val="50000"/>
              </a:lnSpc>
              <a:spcBef>
                <a:spcPct val="50000"/>
              </a:spcBef>
            </a:pPr>
            <a:r>
              <a:rPr lang="en-US" altLang="zh-CN" sz="1400">
                <a:solidFill>
                  <a:srgbClr val="000000"/>
                </a:solidFill>
              </a:rPr>
              <a:t>	// CONSTRUCTOR</a:t>
            </a:r>
          </a:p>
          <a:p>
            <a:pPr>
              <a:lnSpc>
                <a:spcPct val="50000"/>
              </a:lnSpc>
              <a:spcBef>
                <a:spcPct val="50000"/>
              </a:spcBef>
            </a:pPr>
            <a:r>
              <a:rPr lang="en-US" altLang="zh-CN" sz="1400">
                <a:solidFill>
                  <a:srgbClr val="000000"/>
                </a:solidFill>
              </a:rPr>
              <a:t>	node(</a:t>
            </a:r>
          </a:p>
          <a:p>
            <a:pPr>
              <a:lnSpc>
                <a:spcPct val="50000"/>
              </a:lnSpc>
              <a:spcBef>
                <a:spcPct val="50000"/>
              </a:spcBef>
            </a:pPr>
            <a:r>
              <a:rPr lang="en-US" altLang="zh-CN" sz="1400">
                <a:solidFill>
                  <a:srgbClr val="000000"/>
                </a:solidFill>
              </a:rPr>
              <a:t>	    const value_type&amp; init_data = </a:t>
            </a:r>
            <a:r>
              <a:rPr lang="en-US" altLang="zh-CN" sz="1400">
                <a:solidFill>
                  <a:schemeClr val="accent1"/>
                </a:solidFill>
              </a:rPr>
              <a:t>value_type( ),</a:t>
            </a:r>
          </a:p>
          <a:p>
            <a:pPr>
              <a:lnSpc>
                <a:spcPct val="50000"/>
              </a:lnSpc>
              <a:spcBef>
                <a:spcPct val="50000"/>
              </a:spcBef>
            </a:pPr>
            <a:r>
              <a:rPr lang="en-US" altLang="zh-CN" sz="1400">
                <a:solidFill>
                  <a:srgbClr val="000000"/>
                </a:solidFill>
              </a:rPr>
              <a:t>	    node* init_link = NULL</a:t>
            </a:r>
          </a:p>
          <a:p>
            <a:pPr>
              <a:lnSpc>
                <a:spcPct val="50000"/>
              </a:lnSpc>
              <a:spcBef>
                <a:spcPct val="50000"/>
              </a:spcBef>
            </a:pPr>
            <a:r>
              <a:rPr lang="en-US" altLang="zh-CN" sz="1400">
                <a:solidFill>
                  <a:srgbClr val="000000"/>
                </a:solidFill>
              </a:rPr>
              <a:t>	)</a:t>
            </a:r>
          </a:p>
          <a:p>
            <a:pPr>
              <a:lnSpc>
                <a:spcPct val="50000"/>
              </a:lnSpc>
              <a:spcBef>
                <a:spcPct val="50000"/>
              </a:spcBef>
            </a:pPr>
            <a:r>
              <a:rPr lang="en-US" altLang="zh-CN" sz="1400">
                <a:solidFill>
                  <a:srgbClr val="000000"/>
                </a:solidFill>
              </a:rPr>
              <a:t>	{ data = init_data; link = init_link; }</a:t>
            </a:r>
          </a:p>
          <a:p>
            <a:endParaRPr lang="zh-CN" altLang="en-US"/>
          </a:p>
        </p:txBody>
      </p:sp>
      <p:sp>
        <p:nvSpPr>
          <p:cNvPr id="12697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Also inside each Node is a second member variable called link.  The purpose of the link member variable  is to contain a pointer to the next Node in the sequence of nodes.</a:t>
            </a:r>
          </a:p>
          <a:p>
            <a:endParaRPr lang="en-US" altLang="zh-CN"/>
          </a:p>
          <a:p>
            <a:r>
              <a:rPr lang="en-US" altLang="zh-CN"/>
              <a:t>Question: What appears in the link field of the final node in a linked list such as this?</a:t>
            </a:r>
          </a:p>
          <a:p>
            <a:endParaRPr lang="en-US" altLang="zh-CN"/>
          </a:p>
          <a:p>
            <a:r>
              <a:rPr lang="en-US" altLang="zh-CN"/>
              <a:t>Answer: A special pointer value called null or end marker, which means "This pointer doesn't point to anything."  This makes sense because there is no node after the final node.</a:t>
            </a:r>
          </a:p>
        </p:txBody>
      </p:sp>
      <p:sp>
        <p:nvSpPr>
          <p:cNvPr id="184323"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802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zh-CN"/>
              <a:t>Please read Section 5.1. for details about value_type() and two versions of the function link()</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noFill/>
          <a:ln/>
        </p:spPr>
        <p:txBody>
          <a:bodyPr/>
          <a:lstStyle/>
          <a:p>
            <a:r>
              <a:rPr lang="en-US" altLang="zh-CN"/>
              <a:t>Also inside each Node is a second member variable called link.  The purpose of the link member variable  is to contain a pointer to the next Node in the sequence of nodes.</a:t>
            </a:r>
          </a:p>
          <a:p>
            <a:endParaRPr lang="en-US" altLang="zh-CN"/>
          </a:p>
          <a:p>
            <a:r>
              <a:rPr lang="en-US" altLang="zh-CN"/>
              <a:t>Question: What appears in the link field of the final node in a linked list such as this?</a:t>
            </a:r>
          </a:p>
          <a:p>
            <a:endParaRPr lang="en-US" altLang="zh-CN"/>
          </a:p>
          <a:p>
            <a:r>
              <a:rPr lang="en-US" altLang="zh-CN"/>
              <a:t>Answer: A special pointer value called null or end marker, which means "This pointer doesn't point to anything."  This makes sense because there is no node after the final node.</a:t>
            </a:r>
          </a:p>
        </p:txBody>
      </p:sp>
      <p:sp>
        <p:nvSpPr>
          <p:cNvPr id="1126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body" idx="1"/>
          </p:nvPr>
        </p:nvSpPr>
        <p:spPr bwMode="auto">
          <a:xfrm>
            <a:off x="914400" y="4343400"/>
            <a:ext cx="5029200" cy="4648200"/>
          </a:xfrm>
          <a:prstGeom prst="rect">
            <a:avLst/>
          </a:prstGeom>
          <a:noFill/>
          <a:ln w="12700">
            <a:miter lim="800000"/>
            <a:headEnd/>
            <a:tailEnd/>
          </a:ln>
        </p:spPr>
        <p:txBody>
          <a:bodyPr lIns="90488" tIns="44450" rIns="90488" bIns="44450"/>
          <a:lstStyle/>
          <a:p>
            <a:r>
              <a:rPr lang="en-US" altLang="zh-CN"/>
              <a:t>Well I am going to show 4 functions. In addition to the three insert/delete functions, I want to show how to traverse a linked list by looking at the function list_length.</a:t>
            </a:r>
          </a:p>
          <a:p>
            <a:r>
              <a:rPr lang="en-US" altLang="zh-CN"/>
              <a:t>----------------------------------------------------</a:t>
            </a:r>
          </a:p>
          <a:p>
            <a:r>
              <a:rPr lang="en-US" altLang="zh-CN"/>
              <a:t>The parameter, head_ptr, is a pointer to the head node of the list, (e.g. with data 10), if the list is not empty. Otherwise it is a null pointer. </a:t>
            </a:r>
          </a:p>
          <a:p>
            <a:endParaRPr lang="en-US" altLang="zh-CN"/>
          </a:p>
          <a:p>
            <a:r>
              <a:rPr lang="en-US" altLang="zh-CN"/>
              <a:t>Our implementation will use another pointer to step through the list, counting the nodes one at a time.</a:t>
            </a:r>
          </a:p>
        </p:txBody>
      </p:sp>
      <p:sp>
        <p:nvSpPr>
          <p:cNvPr id="182275"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noFill/>
          <a:ln/>
        </p:spPr>
        <p:txBody>
          <a:bodyPr/>
          <a:lstStyle/>
          <a:p>
            <a:r>
              <a:rPr lang="en-US" altLang="zh-CN"/>
              <a:t>That's the end of our head_insert function. There are two more linked list functions that we'll look at today.  Actually, we'll just look at typical pseudocode for the next two functions.  The first of these functions is a function for inserting a new node at a place other than the front of a linked list.</a:t>
            </a:r>
          </a:p>
          <a:p>
            <a:endParaRPr lang="en-US" altLang="zh-CN"/>
          </a:p>
          <a:p>
            <a:r>
              <a:rPr lang="en-US" altLang="zh-CN"/>
              <a:t>Actually, the pattern that we'll follow will be capable of inserting a new node at any location in a linked list: Maybe at the front, maybe in the middle, maybe at the end.  For example, you might be keeping the nodes sorted from smallest integer to largest integer.  Or perhaps there is some other method to your insertions.  The pseudocode that I'll describe will work for any method that you might think of.  Really!</a:t>
            </a:r>
          </a:p>
        </p:txBody>
      </p:sp>
      <p:sp>
        <p:nvSpPr>
          <p:cNvPr id="5837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noFill/>
          <a:ln/>
        </p:spPr>
        <p:txBody>
          <a:bodyPr/>
          <a:lstStyle/>
          <a:p>
            <a:r>
              <a:rPr lang="en-US" altLang="zh-CN"/>
              <a:t>The first step of the pseudocode is to determine whether the new node will be inserted as the first node of the linked list.  If so, then you can simply call the head_insert function which we already wrote, as shown here.</a:t>
            </a:r>
          </a:p>
        </p:txBody>
      </p:sp>
      <p:sp>
        <p:nvSpPr>
          <p:cNvPr id="6041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noFill/>
          <a:ln/>
        </p:spPr>
        <p:txBody>
          <a:bodyPr/>
          <a:lstStyle/>
          <a:p>
            <a:r>
              <a:rPr lang="en-US" altLang="zh-CN"/>
              <a:t>There are three parts to calling the function we already wrote.  First, of course, is the function name: head_insert.</a:t>
            </a:r>
          </a:p>
        </p:txBody>
      </p:sp>
      <p:sp>
        <p:nvSpPr>
          <p:cNvPr id="6246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noFill/>
          <a:ln/>
        </p:spPr>
        <p:txBody>
          <a:bodyPr/>
          <a:lstStyle/>
          <a:p>
            <a:r>
              <a:rPr lang="en-US" altLang="zh-CN"/>
              <a:t>Next is the first argument, which is the pointer to the head of the linked list.</a:t>
            </a:r>
          </a:p>
        </p:txBody>
      </p:sp>
      <p:sp>
        <p:nvSpPr>
          <p:cNvPr id="6451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noFill/>
          <a:ln/>
        </p:spPr>
        <p:txBody>
          <a:bodyPr/>
          <a:lstStyle/>
          <a:p>
            <a:r>
              <a:rPr lang="en-US" altLang="zh-CN"/>
              <a:t>And finally is the data for the new node.  </a:t>
            </a:r>
          </a:p>
          <a:p>
            <a:endParaRPr lang="en-US" altLang="zh-CN"/>
          </a:p>
          <a:p>
            <a:r>
              <a:rPr lang="en-US" altLang="zh-CN"/>
              <a:t>So, this function call will add the new data at the front of an existing linked list.</a:t>
            </a:r>
          </a:p>
        </p:txBody>
      </p:sp>
      <p:sp>
        <p:nvSpPr>
          <p:cNvPr id="6656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noFill/>
          <a:ln/>
        </p:spPr>
        <p:txBody>
          <a:bodyPr/>
          <a:lstStyle/>
          <a:p>
            <a:r>
              <a:rPr lang="en-US" altLang="zh-CN"/>
              <a:t>On the other hand, if the new data does not belong at the front of the linked list, then you will start by setting up a pointer that I call previous_ptr.  This pointer must be set up to point to the node which is just before the new node's position.</a:t>
            </a:r>
          </a:p>
        </p:txBody>
      </p:sp>
      <p:sp>
        <p:nvSpPr>
          <p:cNvPr id="6861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noFill/>
          <a:ln/>
        </p:spPr>
        <p:txBody>
          <a:bodyPr/>
          <a:lstStyle/>
          <a:p>
            <a:r>
              <a:rPr lang="en-US" altLang="zh-CN"/>
              <a:t>As an example, suppose that we want to add 13 to this list, and we want to keep all the entries in order from largest to smallest.  We don't want to put 13 first on this list, because 13 is smaller than 15.  So, we proceed to set up the previous_ptr to point to the node which is just before the position where 13 should be inserted.</a:t>
            </a:r>
          </a:p>
          <a:p>
            <a:endParaRPr lang="en-US" altLang="zh-CN"/>
          </a:p>
          <a:p>
            <a:r>
              <a:rPr lang="en-US" altLang="zh-CN"/>
              <a:t>In this example, previous_ptr would be set up to point to the first node of the linked list (containing 15).  The 13 will be inserted as the new second node of the list (after the 15, but before the 10).</a:t>
            </a:r>
          </a:p>
        </p:txBody>
      </p:sp>
      <p:sp>
        <p:nvSpPr>
          <p:cNvPr id="7065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noFill/>
          <a:ln/>
        </p:spPr>
        <p:txBody>
          <a:bodyPr/>
          <a:lstStyle/>
          <a:p>
            <a:r>
              <a:rPr lang="en-US" altLang="zh-CN"/>
              <a:t>In order to insert the new node at the proper place, we need to examine the link field which is in the node pointed to by previous_ptr.  This link field is highlighted in the picture.</a:t>
            </a:r>
          </a:p>
          <a:p>
            <a:endParaRPr lang="en-US" altLang="zh-CN"/>
          </a:p>
          <a:p>
            <a:r>
              <a:rPr lang="en-US" altLang="zh-CN"/>
              <a:t>Question: What is the name of this link field?  Can you write the answer before I move to the next slide?  </a:t>
            </a:r>
          </a:p>
        </p:txBody>
      </p:sp>
      <p:sp>
        <p:nvSpPr>
          <p:cNvPr id="7270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noFill/>
          <a:ln/>
        </p:spPr>
        <p:txBody>
          <a:bodyPr/>
          <a:lstStyle/>
          <a:p>
            <a:r>
              <a:rPr lang="en-US" altLang="zh-CN"/>
              <a:t>As you see, the highlighted pointer is called previous_ptr-&gt;link.</a:t>
            </a:r>
          </a:p>
          <a:p>
            <a:endParaRPr lang="en-US" altLang="zh-CN"/>
          </a:p>
          <a:p>
            <a:r>
              <a:rPr lang="en-US" altLang="zh-CN"/>
              <a:t>In other words: Start at previous_ptr, follow the pointer, and select the link field from the record.</a:t>
            </a:r>
          </a:p>
          <a:p>
            <a:endParaRPr lang="en-US" altLang="zh-CN"/>
          </a:p>
          <a:p>
            <a:r>
              <a:rPr lang="en-US" altLang="zh-CN"/>
              <a:t>There is a reason that previous_ptr-&gt;link is important to us...</a:t>
            </a:r>
          </a:p>
        </p:txBody>
      </p:sp>
      <p:sp>
        <p:nvSpPr>
          <p:cNvPr id="7475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noFill/>
          <a:ln/>
        </p:spPr>
        <p:txBody>
          <a:bodyPr/>
          <a:lstStyle/>
          <a:p>
            <a:r>
              <a:rPr lang="en-US" altLang="zh-CN"/>
              <a:t>When a linked list is implemented, we generally keep track of the first node by using a special pointer called the "head pointer".  The head pointer points to the first node in the linked list.</a:t>
            </a:r>
          </a:p>
          <a:p>
            <a:endParaRPr lang="en-US" altLang="zh-CN"/>
          </a:p>
          <a:p>
            <a:r>
              <a:rPr lang="en-US" altLang="zh-CN"/>
              <a:t>It is important to remember that head_ptr is not actually a node.  It is just a single pointer, which points to the first actual node.</a:t>
            </a:r>
          </a:p>
        </p:txBody>
      </p:sp>
      <p:sp>
        <p:nvSpPr>
          <p:cNvPr id="1331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noFill/>
          <a:ln/>
        </p:spPr>
        <p:txBody>
          <a:bodyPr/>
          <a:lstStyle/>
          <a:p>
            <a:r>
              <a:rPr lang="en-US" altLang="zh-CN"/>
              <a:t>...as you can see here, previous_ptr-&gt;link actually points to the first node of a small linked list.  The small linked list contains 10 and 7 -- and more important, we want to add the new entry at the front of this small linked list. </a:t>
            </a:r>
          </a:p>
        </p:txBody>
      </p:sp>
      <p:sp>
        <p:nvSpPr>
          <p:cNvPr id="7680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noFill/>
          <a:ln/>
        </p:spPr>
        <p:txBody>
          <a:bodyPr/>
          <a:lstStyle/>
          <a:p>
            <a:r>
              <a:rPr lang="en-US" altLang="zh-CN"/>
              <a:t>Here is a small challenge: Can you write just one C++ statement which will insert the new node at the front of the small linked list? Use the name entry for the name of the data that you are placing in the new node...</a:t>
            </a:r>
          </a:p>
          <a:p>
            <a:endParaRPr lang="en-US" altLang="zh-CN"/>
          </a:p>
          <a:p>
            <a:r>
              <a:rPr lang="en-US" altLang="zh-CN"/>
              <a:t>...think about what functions you already have...</a:t>
            </a:r>
          </a:p>
          <a:p>
            <a:endParaRPr lang="en-US" altLang="zh-CN"/>
          </a:p>
          <a:p>
            <a:endParaRPr lang="en-US" altLang="zh-CN"/>
          </a:p>
        </p:txBody>
      </p:sp>
      <p:sp>
        <p:nvSpPr>
          <p:cNvPr id="7885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noFill/>
          <a:ln/>
        </p:spPr>
        <p:txBody>
          <a:bodyPr/>
          <a:lstStyle/>
          <a:p>
            <a:r>
              <a:rPr lang="en-US" altLang="zh-CN"/>
              <a:t>Did anyone come up with this solution?  By calling the head_insert function, we can insert entry at the front of the small linked list.  The key is that we have the pointer</a:t>
            </a:r>
          </a:p>
          <a:p>
            <a:r>
              <a:rPr lang="en-US" altLang="zh-CN"/>
              <a:t>      previous_ptr-&gt;link</a:t>
            </a:r>
          </a:p>
          <a:p>
            <a:r>
              <a:rPr lang="en-US" altLang="zh-CN"/>
              <a:t>which points to the head of the small linked list.</a:t>
            </a:r>
          </a:p>
        </p:txBody>
      </p:sp>
      <p:sp>
        <p:nvSpPr>
          <p:cNvPr id="8089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body" idx="1"/>
          </p:nvPr>
        </p:nvSpPr>
        <p:spPr>
          <a:noFill/>
          <a:ln/>
        </p:spPr>
        <p:txBody>
          <a:bodyPr/>
          <a:lstStyle/>
          <a:p>
            <a:r>
              <a:rPr lang="en-US" altLang="zh-CN">
                <a:solidFill>
                  <a:schemeClr val="hlink"/>
                </a:solidFill>
                <a:latin typeface="Monotype Corsiva" pitchFamily="66" charset="0"/>
              </a:rPr>
              <a:t>More precisely, you need to use member function link() as the argument, this also set the link of the node *previous_ptr !!!</a:t>
            </a:r>
          </a:p>
          <a:p>
            <a:endParaRPr lang="en-US" altLang="zh-CN"/>
          </a:p>
          <a:p>
            <a:r>
              <a:rPr lang="en-US" altLang="zh-CN"/>
              <a:t>That’s because in the list_head_insert function, </a:t>
            </a:r>
          </a:p>
        </p:txBody>
      </p:sp>
      <p:sp>
        <p:nvSpPr>
          <p:cNvPr id="13209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body" idx="1"/>
          </p:nvPr>
        </p:nvSpPr>
        <p:spPr>
          <a:noFill/>
          <a:ln/>
        </p:spPr>
        <p:txBody>
          <a:bodyPr/>
          <a:lstStyle/>
          <a:p>
            <a:r>
              <a:rPr lang="en-US" altLang="zh-CN">
                <a:solidFill>
                  <a:schemeClr val="hlink"/>
                </a:solidFill>
                <a:latin typeface="Monotype Corsiva" pitchFamily="66" charset="0"/>
              </a:rPr>
              <a:t>More precisely, you need to use member function link() as the argument, this also set the link of the node *previous_ptr !!!</a:t>
            </a:r>
          </a:p>
          <a:p>
            <a:endParaRPr lang="en-US" altLang="zh-CN"/>
          </a:p>
          <a:p>
            <a:r>
              <a:rPr lang="en-US" altLang="zh-CN"/>
              <a:t>That’s because in the list_head_insert function, </a:t>
            </a:r>
          </a:p>
        </p:txBody>
      </p:sp>
      <p:sp>
        <p:nvSpPr>
          <p:cNvPr id="16691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body" idx="1"/>
          </p:nvPr>
        </p:nvSpPr>
        <p:spPr>
          <a:noFill/>
          <a:ln/>
        </p:spPr>
        <p:txBody>
          <a:bodyPr/>
          <a:lstStyle/>
          <a:p>
            <a:r>
              <a:rPr lang="en-US" altLang="zh-CN">
                <a:solidFill>
                  <a:schemeClr val="hlink"/>
                </a:solidFill>
                <a:latin typeface="Monotype Corsiva" pitchFamily="66" charset="0"/>
              </a:rPr>
              <a:t>More precisely, you need to use member function link() as the argument, this also set the link of the node *previous_ptr !!!</a:t>
            </a:r>
          </a:p>
          <a:p>
            <a:endParaRPr lang="en-US" altLang="zh-CN"/>
          </a:p>
          <a:p>
            <a:r>
              <a:rPr lang="en-US" altLang="zh-CN"/>
              <a:t>That’s because in the list_head_insert function, </a:t>
            </a:r>
          </a:p>
        </p:txBody>
      </p:sp>
      <p:sp>
        <p:nvSpPr>
          <p:cNvPr id="16896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a:noFill/>
          <a:ln/>
        </p:spPr>
        <p:txBody>
          <a:bodyPr/>
          <a:lstStyle/>
          <a:p>
            <a:r>
              <a:rPr lang="en-US" altLang="zh-CN"/>
              <a:t>Here is the complete pseudocode for adding a new node.  Remember: this pseudocode can be used for many different methods of inserting, such as keeping nodes in order from largest to smallest.</a:t>
            </a:r>
          </a:p>
        </p:txBody>
      </p:sp>
      <p:sp>
        <p:nvSpPr>
          <p:cNvPr id="8294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noFill/>
          <a:ln/>
        </p:spPr>
        <p:txBody>
          <a:bodyPr/>
          <a:lstStyle/>
          <a:p>
            <a:r>
              <a:rPr lang="en-US" altLang="zh-CN"/>
              <a:t>Section 5.2 gives a collection of function for manipulating linked lists. One of these functions, called list_insert, places a new node in the middle of a linked list.</a:t>
            </a:r>
          </a:p>
        </p:txBody>
      </p:sp>
      <p:sp>
        <p:nvSpPr>
          <p:cNvPr id="8499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body" idx="1"/>
          </p:nvPr>
        </p:nvSpPr>
        <p:spPr>
          <a:noFill/>
          <a:ln/>
        </p:spPr>
        <p:txBody>
          <a:bodyPr/>
          <a:lstStyle/>
          <a:p>
            <a:r>
              <a:rPr lang="en-US" altLang="zh-CN"/>
              <a:t>Do you have energy for one more function?  Or at least for some pseudocode.  I’ll just show you how to remove a node from the front of a linked list. You can figure out the code for removing other nodes, or you can read the solution in Section 5.2.</a:t>
            </a:r>
          </a:p>
        </p:txBody>
      </p:sp>
      <p:sp>
        <p:nvSpPr>
          <p:cNvPr id="8704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idx="1"/>
          </p:nvPr>
        </p:nvSpPr>
        <p:spPr>
          <a:noFill/>
          <a:ln/>
        </p:spPr>
        <p:txBody>
          <a:bodyPr/>
          <a:lstStyle/>
          <a:p>
            <a:r>
              <a:rPr lang="en-US" altLang="zh-CN"/>
              <a:t>As we did before, we'll use an example to illustrate the pseudocode.  In the example, we want to delete the head node which contains 13.  The first part of the pseudocode sets up a local variable named remove_ptr to point to the node that we want to remove.</a:t>
            </a:r>
          </a:p>
        </p:txBody>
      </p:sp>
      <p:sp>
        <p:nvSpPr>
          <p:cNvPr id="8909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body" idx="1"/>
          </p:nvPr>
        </p:nvSpPr>
        <p:spPr>
          <a:noFill/>
          <a:ln/>
        </p:spPr>
        <p:txBody>
          <a:bodyPr/>
          <a:lstStyle/>
          <a:p>
            <a:r>
              <a:rPr lang="en-US" altLang="zh-CN"/>
              <a:t>When a linked list is implemented, we generally keep track of the first node by using a special pointer called the "head pointer".  The head pointer points to the first node in the linked list.</a:t>
            </a:r>
          </a:p>
          <a:p>
            <a:endParaRPr lang="en-US" altLang="zh-CN"/>
          </a:p>
          <a:p>
            <a:r>
              <a:rPr lang="en-US" altLang="zh-CN"/>
              <a:t>It is important to remember that head_ptr is not actually a node.  It is just a single pointer, which points to the first actual node.</a:t>
            </a:r>
          </a:p>
        </p:txBody>
      </p:sp>
      <p:sp>
        <p:nvSpPr>
          <p:cNvPr id="11161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body" idx="1"/>
          </p:nvPr>
        </p:nvSpPr>
        <p:spPr>
          <a:noFill/>
          <a:ln/>
        </p:spPr>
        <p:txBody>
          <a:bodyPr/>
          <a:lstStyle/>
          <a:p>
            <a:r>
              <a:rPr lang="en-US" altLang="zh-CN"/>
              <a:t>Since we are removing the first node of the list, we need to change the place where head_ptr is pointing.  Can you tell me where the head_ptr will point after the assignment statement that is shown here?  Be quick, because I am about to change the slide...</a:t>
            </a:r>
          </a:p>
        </p:txBody>
      </p:sp>
      <p:sp>
        <p:nvSpPr>
          <p:cNvPr id="9113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body" idx="1"/>
          </p:nvPr>
        </p:nvSpPr>
        <p:spPr>
          <a:noFill/>
          <a:ln/>
        </p:spPr>
        <p:txBody>
          <a:bodyPr/>
          <a:lstStyle/>
          <a:p>
            <a:r>
              <a:rPr lang="en-US" altLang="zh-CN"/>
              <a:t>As you can see, the assignment statement makes the head pointer point to the second node of the list.</a:t>
            </a:r>
          </a:p>
        </p:txBody>
      </p:sp>
      <p:sp>
        <p:nvSpPr>
          <p:cNvPr id="9318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body" idx="1"/>
          </p:nvPr>
        </p:nvSpPr>
        <p:spPr>
          <a:noFill/>
          <a:ln/>
        </p:spPr>
        <p:txBody>
          <a:bodyPr/>
          <a:lstStyle/>
          <a:p>
            <a:r>
              <a:rPr lang="en-US" altLang="zh-CN"/>
              <a:t>There is one last statement that the removal function should execute:</a:t>
            </a:r>
          </a:p>
          <a:p>
            <a:r>
              <a:rPr lang="en-US" altLang="zh-CN"/>
              <a:t>        delete remove_ptr;</a:t>
            </a:r>
          </a:p>
          <a:p>
            <a:endParaRPr lang="en-US" altLang="zh-CN"/>
          </a:p>
          <a:p>
            <a:r>
              <a:rPr lang="en-US" altLang="zh-CN"/>
              <a:t>This takes the node which is pointed to by remove_ptr and returns it to the heap, so that the memory can be reused at some later date. If you forget this step, then the memory won't be able to be reused -- a situation that's called a "heap leak".</a:t>
            </a:r>
          </a:p>
          <a:p>
            <a:endParaRPr lang="en-US" altLang="zh-CN"/>
          </a:p>
          <a:p>
            <a:r>
              <a:rPr lang="en-US" altLang="zh-CN"/>
              <a:t>Remember this rule of thumb: If you are adding a node to a linked list, then make sure that new ... is called exactly once.  If you are removing a node from a linked list, then make sure that delete ... is called exactly once.</a:t>
            </a:r>
          </a:p>
        </p:txBody>
      </p:sp>
      <p:sp>
        <p:nvSpPr>
          <p:cNvPr id="9523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body" idx="1"/>
          </p:nvPr>
        </p:nvSpPr>
        <p:spPr>
          <a:noFill/>
          <a:ln/>
        </p:spPr>
        <p:txBody>
          <a:bodyPr/>
          <a:lstStyle/>
          <a:p>
            <a:r>
              <a:rPr lang="en-US" altLang="zh-CN"/>
              <a:t>Notice that the local variable, remove_ptr, is no longer around.</a:t>
            </a:r>
          </a:p>
        </p:txBody>
      </p:sp>
      <p:sp>
        <p:nvSpPr>
          <p:cNvPr id="9728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body" idx="1"/>
          </p:nvPr>
        </p:nvSpPr>
        <p:spPr>
          <a:noFill/>
          <a:ln/>
        </p:spPr>
        <p:txBody>
          <a:bodyPr/>
          <a:lstStyle/>
          <a:p>
            <a:r>
              <a:rPr lang="en-US" altLang="zh-CN"/>
              <a:t>A quick summary . . .</a:t>
            </a:r>
          </a:p>
        </p:txBody>
      </p:sp>
      <p:sp>
        <p:nvSpPr>
          <p:cNvPr id="9933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body" idx="1"/>
          </p:nvPr>
        </p:nvSpPr>
        <p:spPr>
          <a:noFill/>
          <a:ln/>
        </p:spPr>
        <p:txBody>
          <a:bodyPr/>
          <a:lstStyle/>
          <a:p>
            <a:r>
              <a:rPr lang="en-US" altLang="zh-CN"/>
              <a:t>Feel free to send your ideas to:</a:t>
            </a:r>
          </a:p>
          <a:p>
            <a:r>
              <a:rPr lang="en-US" altLang="zh-CN"/>
              <a:t>  Michael Main</a:t>
            </a:r>
          </a:p>
          <a:p>
            <a:r>
              <a:rPr lang="en-US" altLang="zh-CN"/>
              <a:t>  main@colorado.edu</a:t>
            </a:r>
          </a:p>
        </p:txBody>
      </p:sp>
      <p:sp>
        <p:nvSpPr>
          <p:cNvPr id="10137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noFill/>
          <a:ln/>
        </p:spPr>
        <p:txBody>
          <a:bodyPr/>
          <a:lstStyle/>
          <a:p>
            <a:r>
              <a:rPr lang="en-US" altLang="zh-CN"/>
              <a:t>Also remember that it is possible for a linked list to have no nodes at all.  This situation is called the "empty list".  </a:t>
            </a:r>
          </a:p>
          <a:p>
            <a:endParaRPr lang="en-US" altLang="zh-CN"/>
          </a:p>
          <a:p>
            <a:r>
              <a:rPr lang="en-US" altLang="zh-CN"/>
              <a:t>Even with the empty list, we still have a head pointer, but the head pointer has no nodes to point to.  So, instead of pointing to something, the head pointer of the empty list contains that special value, null.</a:t>
            </a:r>
          </a:p>
        </p:txBody>
      </p:sp>
      <p:sp>
        <p:nvSpPr>
          <p:cNvPr id="1536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771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zh-CN"/>
              <a:t>Please read Section 5.1. for details about value_type() and two versions of the function link()</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9850" y="342900"/>
            <a:ext cx="2038350" cy="5753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42900"/>
            <a:ext cx="5962650" cy="5753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04800" y="3429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29804"/>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342900"/>
            <a:ext cx="7772400" cy="1143000"/>
          </a:xfrm>
          <a:prstGeom prst="rect">
            <a:avLst/>
          </a:prstGeom>
          <a:noFill/>
          <a:ln w="12700">
            <a:noFill/>
            <a:miter lim="800000"/>
            <a:headEnd/>
            <a:tailEnd/>
          </a:ln>
          <a:effectLst>
            <a:outerShdw dist="107763" dir="2700000" algn="ctr" rotWithShape="0">
              <a:schemeClr val="bg2"/>
            </a:outerShdw>
          </a:effectLst>
        </p:spPr>
        <p:txBody>
          <a:bodyPr vert="horz" wrap="square" lIns="90488" tIns="44450" rIns="90488" bIns="4445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ChangeArrowheads="1"/>
          </p:cNvSpPr>
          <p:nvPr/>
        </p:nvSpPr>
        <p:spPr bwMode="auto">
          <a:xfrm>
            <a:off x="0" y="1524000"/>
            <a:ext cx="9131300" cy="114300"/>
          </a:xfrm>
          <a:prstGeom prst="rect">
            <a:avLst/>
          </a:prstGeom>
          <a:gradFill rotWithShape="0">
            <a:gsLst>
              <a:gs pos="0">
                <a:srgbClr val="00CECE">
                  <a:gamma/>
                  <a:shade val="20000"/>
                  <a:invGamma/>
                </a:srgbClr>
              </a:gs>
              <a:gs pos="100000">
                <a:srgbClr val="00CECE"/>
              </a:gs>
            </a:gsLst>
            <a:lin ang="0" scaled="1"/>
          </a:gradFill>
          <a:ln w="12700">
            <a:noFill/>
            <a:miter lim="800000"/>
            <a:headEnd/>
            <a:tailEnd/>
          </a:ln>
          <a:effectLst/>
        </p:spPr>
        <p:txBody>
          <a:bodyPr wrap="none" anchor="ctr"/>
          <a:lstStyle/>
          <a:p>
            <a:endParaRPr lang="en-US"/>
          </a:p>
        </p:txBody>
      </p:sp>
      <p:sp>
        <p:nvSpPr>
          <p:cNvPr id="1029" name="Rectangle 5"/>
          <p:cNvSpPr>
            <a:spLocks noChangeArrowheads="1"/>
          </p:cNvSpPr>
          <p:nvPr/>
        </p:nvSpPr>
        <p:spPr bwMode="auto">
          <a:xfrm>
            <a:off x="0" y="1733550"/>
            <a:ext cx="9131300" cy="38100"/>
          </a:xfrm>
          <a:prstGeom prst="rect">
            <a:avLst/>
          </a:prstGeom>
          <a:gradFill rotWithShape="0">
            <a:gsLst>
              <a:gs pos="0">
                <a:srgbClr val="000020"/>
              </a:gs>
              <a:gs pos="100000">
                <a:srgbClr val="000020">
                  <a:gamma/>
                  <a:tint val="10196"/>
                  <a:invGamma/>
                </a:srgbClr>
              </a:gs>
            </a:gsLst>
            <a:lin ang="0" scaled="1"/>
          </a:gradFill>
          <a:ln w="12700">
            <a:noFill/>
            <a:miter lim="800000"/>
            <a:headEnd/>
            <a:tailEnd/>
          </a:ln>
          <a:effec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eaLnBrk="0" fontAlgn="base" hangingPunct="0">
        <a:spcBef>
          <a:spcPct val="0"/>
        </a:spcBef>
        <a:spcAft>
          <a:spcPct val="0"/>
        </a:spcAft>
        <a:defRPr sz="4400">
          <a:solidFill>
            <a:schemeClr val="tx2"/>
          </a:solidFill>
          <a:latin typeface="Times New Roman" pitchFamily="18" charset="0"/>
        </a:defRPr>
      </a:lvl6pPr>
      <a:lvl7pPr marL="914400" algn="l" rtl="0" eaLnBrk="0" fontAlgn="base" hangingPunct="0">
        <a:spcBef>
          <a:spcPct val="0"/>
        </a:spcBef>
        <a:spcAft>
          <a:spcPct val="0"/>
        </a:spcAft>
        <a:defRPr sz="4400">
          <a:solidFill>
            <a:schemeClr val="tx2"/>
          </a:solidFill>
          <a:latin typeface="Times New Roman" pitchFamily="18" charset="0"/>
        </a:defRPr>
      </a:lvl7pPr>
      <a:lvl8pPr marL="1371600" algn="l" rtl="0" eaLnBrk="0" fontAlgn="base" hangingPunct="0">
        <a:spcBef>
          <a:spcPct val="0"/>
        </a:spcBef>
        <a:spcAft>
          <a:spcPct val="0"/>
        </a:spcAft>
        <a:defRPr sz="4400">
          <a:solidFill>
            <a:schemeClr val="tx2"/>
          </a:solidFill>
          <a:latin typeface="Times New Roman" pitchFamily="18" charset="0"/>
        </a:defRPr>
      </a:lvl8pPr>
      <a:lvl9pPr marL="1828800" algn="l"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p"/>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65000"/>
        <a:buFont typeface="Monotype Sorts" pitchFamily="2" charset="2"/>
        <a:buChar char="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5pPr>
      <a:lvl6pPr marL="25146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6pPr>
      <a:lvl7pPr marL="29718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7pPr>
      <a:lvl8pPr marL="34290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8pPr>
      <a:lvl9pPr marL="38862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4.xml"/><Relationship Id="rId1" Type="http://schemas.openxmlformats.org/officeDocument/2006/relationships/slideLayout" Target="../slideLayouts/slideLayout12.xml"/><Relationship Id="rId4" Type="http://schemas.openxmlformats.org/officeDocument/2006/relationships/image" Target="../media/image4.wm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node1-ppt.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w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ctrTitle"/>
          </p:nvPr>
        </p:nvSpPr>
        <p:spPr>
          <a:xfrm>
            <a:off x="180975" y="228600"/>
            <a:ext cx="8963025" cy="1828800"/>
          </a:xfrm>
          <a:noFill/>
        </p:spPr>
        <p:txBody>
          <a:bodyPr/>
          <a:lstStyle/>
          <a:p>
            <a:r>
              <a:rPr lang="en-US" altLang="zh-CN" sz="3200" dirty="0">
                <a:latin typeface="Arial" charset="0"/>
                <a:ea typeface="宋体" pitchFamily="2" charset="-122"/>
              </a:rPr>
              <a:t>CSC212 </a:t>
            </a:r>
            <a:r>
              <a:rPr lang="en-US" altLang="zh-CN" dirty="0">
                <a:latin typeface="Arial" charset="0"/>
                <a:ea typeface="宋体" pitchFamily="2" charset="-122"/>
              </a:rPr>
              <a:t> </a:t>
            </a:r>
            <a:br>
              <a:rPr lang="en-US" altLang="zh-CN" dirty="0">
                <a:latin typeface="Arial" charset="0"/>
                <a:ea typeface="宋体" pitchFamily="2" charset="-122"/>
              </a:rPr>
            </a:br>
            <a:r>
              <a:rPr lang="en-US" altLang="zh-CN" dirty="0">
                <a:latin typeface="Arial" charset="0"/>
                <a:ea typeface="宋体" pitchFamily="2" charset="-122"/>
              </a:rPr>
              <a:t>Data Structure </a:t>
            </a:r>
            <a:br>
              <a:rPr lang="en-US" altLang="zh-CN" dirty="0">
                <a:latin typeface="Arial" charset="0"/>
                <a:ea typeface="宋体" pitchFamily="2" charset="-122"/>
              </a:rPr>
            </a:br>
            <a:r>
              <a:rPr lang="en-US" altLang="zh-CN" dirty="0">
                <a:ea typeface="宋体" pitchFamily="2" charset="-122"/>
              </a:rPr>
              <a:t> </a:t>
            </a:r>
          </a:p>
        </p:txBody>
      </p:sp>
      <p:sp>
        <p:nvSpPr>
          <p:cNvPr id="102403" name="Rectangle 3"/>
          <p:cNvSpPr>
            <a:spLocks noGrp="1" noChangeArrowheads="1"/>
          </p:cNvSpPr>
          <p:nvPr>
            <p:ph type="subTitle" idx="1"/>
          </p:nvPr>
        </p:nvSpPr>
        <p:spPr>
          <a:xfrm>
            <a:off x="838200" y="2819400"/>
            <a:ext cx="7162800" cy="3200400"/>
          </a:xfrm>
        </p:spPr>
        <p:txBody>
          <a:bodyPr/>
          <a:lstStyle/>
          <a:p>
            <a:r>
              <a:rPr lang="en-US" altLang="zh-CN" sz="4000" dirty="0">
                <a:ea typeface="宋体" pitchFamily="2" charset="-122"/>
              </a:rPr>
              <a:t>Lecture 9</a:t>
            </a:r>
          </a:p>
          <a:p>
            <a:r>
              <a:rPr lang="en-US" altLang="zh-CN" sz="4000" dirty="0">
                <a:ea typeface="宋体" pitchFamily="2" charset="-122"/>
              </a:rPr>
              <a:t>Linked Lists </a:t>
            </a:r>
          </a:p>
          <a:p>
            <a:endParaRPr lang="en-US" altLang="zh-CN" dirty="0">
              <a:ea typeface="宋体" pitchFamily="2" charset="-122"/>
            </a:endParaRPr>
          </a:p>
          <a:p>
            <a:r>
              <a:rPr lang="en-US" altLang="zh-CN" dirty="0">
                <a:ea typeface="宋体" pitchFamily="2" charset="-122"/>
              </a:rPr>
              <a:t>Instructor:  Zhigang Zhu</a:t>
            </a:r>
          </a:p>
          <a:p>
            <a:r>
              <a:rPr lang="en-US" altLang="zh-CN" dirty="0">
                <a:ea typeface="宋体" pitchFamily="2" charset="-122"/>
              </a:rPr>
              <a:t>Department of Computer Science </a:t>
            </a:r>
          </a:p>
          <a:p>
            <a:r>
              <a:rPr lang="en-US" altLang="zh-CN" dirty="0">
                <a:ea typeface="宋体" pitchFamily="2" charset="-122"/>
              </a:rPr>
              <a:t>City College of New York</a:t>
            </a:r>
          </a:p>
        </p:txBody>
      </p:sp>
      <p:pic>
        <p:nvPicPr>
          <p:cNvPr id="102404" name="Picture 4" descr="cs-title"/>
          <p:cNvPicPr>
            <a:picLocks noChangeAspect="1" noChangeArrowheads="1"/>
          </p:cNvPicPr>
          <p:nvPr/>
        </p:nvPicPr>
        <p:blipFill>
          <a:blip r:embed="rId3" cstate="print"/>
          <a:srcRect/>
          <a:stretch>
            <a:fillRect/>
          </a:stretch>
        </p:blipFill>
        <p:spPr bwMode="auto">
          <a:xfrm>
            <a:off x="4703763" y="327025"/>
            <a:ext cx="4370387" cy="876300"/>
          </a:xfrm>
          <a:prstGeom prst="rect">
            <a:avLst/>
          </a:prstGeom>
          <a:noFill/>
        </p:spPr>
      </p:pic>
    </p:spTree>
    <p:extLst>
      <p:ext uri="{BB962C8B-B14F-4D97-AF65-F5344CB8AC3E}">
        <p14:creationId xmlns:p14="http://schemas.microsoft.com/office/powerpoint/2010/main" val="59195650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sz="half" idx="1"/>
          </p:nvPr>
        </p:nvSpPr>
        <p:spPr>
          <a:xfrm>
            <a:off x="685800" y="1981200"/>
            <a:ext cx="6008688" cy="4114800"/>
          </a:xfrm>
          <a:noFill/>
          <a:ln/>
        </p:spPr>
        <p:txBody>
          <a:bodyPr/>
          <a:lstStyle/>
          <a:p>
            <a:r>
              <a:rPr lang="en-US" altLang="zh-CN">
                <a:effectLst/>
                <a:ea typeface="宋体" pitchFamily="2" charset="-122"/>
              </a:rPr>
              <a:t>Each </a:t>
            </a:r>
            <a:r>
              <a:rPr lang="en-US" altLang="zh-CN">
                <a:effectLst/>
                <a:latin typeface="Arial" charset="0"/>
                <a:ea typeface="宋体" pitchFamily="2" charset="-122"/>
              </a:rPr>
              <a:t>node</a:t>
            </a:r>
            <a:r>
              <a:rPr lang="en-US" altLang="zh-CN">
                <a:effectLst/>
                <a:ea typeface="宋体" pitchFamily="2" charset="-122"/>
              </a:rPr>
              <a:t> in the linked list is a class, as shown here.</a:t>
            </a:r>
          </a:p>
        </p:txBody>
      </p:sp>
      <p:grpSp>
        <p:nvGrpSpPr>
          <p:cNvPr id="6152" name="Group 8"/>
          <p:cNvGrpSpPr>
            <a:grpSpLocks/>
          </p:cNvGrpSpPr>
          <p:nvPr/>
        </p:nvGrpSpPr>
        <p:grpSpPr bwMode="auto">
          <a:xfrm>
            <a:off x="4302125" y="3908425"/>
            <a:ext cx="1765300" cy="1514475"/>
            <a:chOff x="2710" y="2462"/>
            <a:chExt cx="1112" cy="954"/>
          </a:xfrm>
        </p:grpSpPr>
        <p:sp>
          <p:nvSpPr>
            <p:cNvPr id="6147" name="Rectangle 3"/>
            <p:cNvSpPr>
              <a:spLocks noChangeArrowheads="1"/>
            </p:cNvSpPr>
            <p:nvPr/>
          </p:nvSpPr>
          <p:spPr bwMode="auto">
            <a:xfrm>
              <a:off x="2712" y="2462"/>
              <a:ext cx="1104" cy="954"/>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6148" name="Line 4"/>
            <p:cNvSpPr>
              <a:spLocks noChangeShapeType="1"/>
            </p:cNvSpPr>
            <p:nvPr/>
          </p:nvSpPr>
          <p:spPr bwMode="auto">
            <a:xfrm>
              <a:off x="2710" y="2854"/>
              <a:ext cx="1112" cy="0"/>
            </a:xfrm>
            <a:prstGeom prst="line">
              <a:avLst/>
            </a:prstGeom>
            <a:noFill/>
            <a:ln w="12700">
              <a:solidFill>
                <a:schemeClr val="tx1"/>
              </a:solidFill>
              <a:round/>
              <a:headEnd/>
              <a:tailEnd/>
            </a:ln>
            <a:effectLst/>
          </p:spPr>
          <p:txBody>
            <a:bodyPr/>
            <a:lstStyle/>
            <a:p>
              <a:endParaRPr lang="en-US"/>
            </a:p>
          </p:txBody>
        </p:sp>
        <p:sp>
          <p:nvSpPr>
            <p:cNvPr id="6149" name="Rectangle 5"/>
            <p:cNvSpPr>
              <a:spLocks noChangeArrowheads="1"/>
            </p:cNvSpPr>
            <p:nvPr/>
          </p:nvSpPr>
          <p:spPr bwMode="auto">
            <a:xfrm>
              <a:off x="3394" y="2614"/>
              <a:ext cx="410" cy="229"/>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data</a:t>
              </a:r>
            </a:p>
          </p:txBody>
        </p:sp>
        <p:sp>
          <p:nvSpPr>
            <p:cNvPr id="6150" name="Rectangle 6"/>
            <p:cNvSpPr>
              <a:spLocks noChangeArrowheads="1"/>
            </p:cNvSpPr>
            <p:nvPr/>
          </p:nvSpPr>
          <p:spPr bwMode="auto">
            <a:xfrm>
              <a:off x="3394" y="3175"/>
              <a:ext cx="362" cy="229"/>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link</a:t>
              </a:r>
            </a:p>
          </p:txBody>
        </p:sp>
        <p:sp>
          <p:nvSpPr>
            <p:cNvPr id="6151" name="Rectangle 7"/>
            <p:cNvSpPr>
              <a:spLocks noChangeArrowheads="1"/>
            </p:cNvSpPr>
            <p:nvPr/>
          </p:nvSpPr>
          <p:spPr bwMode="auto">
            <a:xfrm>
              <a:off x="2903" y="2532"/>
              <a:ext cx="328" cy="286"/>
            </a:xfrm>
            <a:prstGeom prst="rect">
              <a:avLst/>
            </a:prstGeom>
            <a:noFill/>
            <a:ln w="12700">
              <a:noFill/>
              <a:miter lim="800000"/>
              <a:headEnd/>
              <a:tailEnd/>
            </a:ln>
            <a:effectLst/>
          </p:spPr>
          <p:txBody>
            <a:bodyPr wrap="none" lIns="90488" tIns="44450" rIns="90488" bIns="44450">
              <a:spAutoFit/>
            </a:bodyPr>
            <a:lstStyle/>
            <a:p>
              <a:r>
                <a:rPr lang="en-US" altLang="zh-CN" b="1" i="1">
                  <a:solidFill>
                    <a:schemeClr val="tx1"/>
                  </a:solidFill>
                  <a:latin typeface="Arial" charset="0"/>
                  <a:ea typeface="宋体" pitchFamily="2" charset="-122"/>
                </a:rPr>
                <a:t>10</a:t>
              </a:r>
            </a:p>
          </p:txBody>
        </p:sp>
      </p:grpSp>
      <p:grpSp>
        <p:nvGrpSpPr>
          <p:cNvPr id="6159" name="Group 15"/>
          <p:cNvGrpSpPr>
            <a:grpSpLocks/>
          </p:cNvGrpSpPr>
          <p:nvPr/>
        </p:nvGrpSpPr>
        <p:grpSpPr bwMode="auto">
          <a:xfrm>
            <a:off x="6705600" y="2638425"/>
            <a:ext cx="1765300" cy="1514475"/>
            <a:chOff x="4224" y="1662"/>
            <a:chExt cx="1112" cy="954"/>
          </a:xfrm>
        </p:grpSpPr>
        <p:grpSp>
          <p:nvGrpSpPr>
            <p:cNvPr id="6157" name="Group 13"/>
            <p:cNvGrpSpPr>
              <a:grpSpLocks/>
            </p:cNvGrpSpPr>
            <p:nvPr/>
          </p:nvGrpSpPr>
          <p:grpSpPr bwMode="auto">
            <a:xfrm>
              <a:off x="4224" y="1662"/>
              <a:ext cx="1112" cy="954"/>
              <a:chOff x="4224" y="1662"/>
              <a:chExt cx="1112" cy="954"/>
            </a:xfrm>
          </p:grpSpPr>
          <p:sp>
            <p:nvSpPr>
              <p:cNvPr id="6153" name="Rectangle 9"/>
              <p:cNvSpPr>
                <a:spLocks noChangeArrowheads="1"/>
              </p:cNvSpPr>
              <p:nvPr/>
            </p:nvSpPr>
            <p:spPr bwMode="auto">
              <a:xfrm>
                <a:off x="4226" y="1662"/>
                <a:ext cx="1104" cy="954"/>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6154" name="Line 10"/>
              <p:cNvSpPr>
                <a:spLocks noChangeShapeType="1"/>
              </p:cNvSpPr>
              <p:nvPr/>
            </p:nvSpPr>
            <p:spPr bwMode="auto">
              <a:xfrm>
                <a:off x="4224" y="2054"/>
                <a:ext cx="1112" cy="0"/>
              </a:xfrm>
              <a:prstGeom prst="line">
                <a:avLst/>
              </a:prstGeom>
              <a:noFill/>
              <a:ln w="12700">
                <a:solidFill>
                  <a:schemeClr val="tx1"/>
                </a:solidFill>
                <a:round/>
                <a:headEnd/>
                <a:tailEnd/>
              </a:ln>
              <a:effectLst/>
            </p:spPr>
            <p:txBody>
              <a:bodyPr/>
              <a:lstStyle/>
              <a:p>
                <a:endParaRPr lang="en-US"/>
              </a:p>
            </p:txBody>
          </p:sp>
          <p:sp>
            <p:nvSpPr>
              <p:cNvPr id="6155" name="Rectangle 11"/>
              <p:cNvSpPr>
                <a:spLocks noChangeArrowheads="1"/>
              </p:cNvSpPr>
              <p:nvPr/>
            </p:nvSpPr>
            <p:spPr bwMode="auto">
              <a:xfrm>
                <a:off x="4908" y="1814"/>
                <a:ext cx="410" cy="229"/>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data</a:t>
                </a:r>
              </a:p>
            </p:txBody>
          </p:sp>
          <p:sp>
            <p:nvSpPr>
              <p:cNvPr id="6156" name="Rectangle 12"/>
              <p:cNvSpPr>
                <a:spLocks noChangeArrowheads="1"/>
              </p:cNvSpPr>
              <p:nvPr/>
            </p:nvSpPr>
            <p:spPr bwMode="auto">
              <a:xfrm>
                <a:off x="4908" y="2375"/>
                <a:ext cx="362" cy="229"/>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link</a:t>
                </a:r>
              </a:p>
            </p:txBody>
          </p:sp>
        </p:grpSp>
        <p:sp>
          <p:nvSpPr>
            <p:cNvPr id="6158" name="Rectangle 14"/>
            <p:cNvSpPr>
              <a:spLocks noChangeArrowheads="1"/>
            </p:cNvSpPr>
            <p:nvPr/>
          </p:nvSpPr>
          <p:spPr bwMode="auto">
            <a:xfrm>
              <a:off x="4417" y="1732"/>
              <a:ext cx="328" cy="286"/>
            </a:xfrm>
            <a:prstGeom prst="rect">
              <a:avLst/>
            </a:prstGeom>
            <a:noFill/>
            <a:ln w="12700">
              <a:noFill/>
              <a:miter lim="800000"/>
              <a:headEnd/>
              <a:tailEnd/>
            </a:ln>
            <a:effectLst/>
          </p:spPr>
          <p:txBody>
            <a:bodyPr wrap="none" lIns="90488" tIns="44450" rIns="90488" bIns="44450">
              <a:spAutoFit/>
            </a:bodyPr>
            <a:lstStyle/>
            <a:p>
              <a:r>
                <a:rPr lang="en-US" altLang="zh-CN" b="1" i="1">
                  <a:solidFill>
                    <a:schemeClr val="tx1"/>
                  </a:solidFill>
                  <a:latin typeface="Arial" charset="0"/>
                  <a:ea typeface="宋体" pitchFamily="2" charset="-122"/>
                </a:rPr>
                <a:t>15</a:t>
              </a:r>
            </a:p>
          </p:txBody>
        </p:sp>
      </p:grpSp>
      <p:grpSp>
        <p:nvGrpSpPr>
          <p:cNvPr id="6166" name="Group 22"/>
          <p:cNvGrpSpPr>
            <a:grpSpLocks/>
          </p:cNvGrpSpPr>
          <p:nvPr/>
        </p:nvGrpSpPr>
        <p:grpSpPr bwMode="auto">
          <a:xfrm>
            <a:off x="6892925" y="4773613"/>
            <a:ext cx="1765300" cy="1514475"/>
            <a:chOff x="4342" y="3007"/>
            <a:chExt cx="1112" cy="954"/>
          </a:xfrm>
        </p:grpSpPr>
        <p:grpSp>
          <p:nvGrpSpPr>
            <p:cNvPr id="6164" name="Group 20"/>
            <p:cNvGrpSpPr>
              <a:grpSpLocks/>
            </p:cNvGrpSpPr>
            <p:nvPr/>
          </p:nvGrpSpPr>
          <p:grpSpPr bwMode="auto">
            <a:xfrm>
              <a:off x="4342" y="3007"/>
              <a:ext cx="1112" cy="954"/>
              <a:chOff x="4342" y="3007"/>
              <a:chExt cx="1112" cy="954"/>
            </a:xfrm>
          </p:grpSpPr>
          <p:sp>
            <p:nvSpPr>
              <p:cNvPr id="6160" name="Rectangle 16"/>
              <p:cNvSpPr>
                <a:spLocks noChangeArrowheads="1"/>
              </p:cNvSpPr>
              <p:nvPr/>
            </p:nvSpPr>
            <p:spPr bwMode="auto">
              <a:xfrm>
                <a:off x="4344" y="3007"/>
                <a:ext cx="1104" cy="954"/>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6161" name="Line 17"/>
              <p:cNvSpPr>
                <a:spLocks noChangeShapeType="1"/>
              </p:cNvSpPr>
              <p:nvPr/>
            </p:nvSpPr>
            <p:spPr bwMode="auto">
              <a:xfrm>
                <a:off x="4342" y="3399"/>
                <a:ext cx="1112" cy="0"/>
              </a:xfrm>
              <a:prstGeom prst="line">
                <a:avLst/>
              </a:prstGeom>
              <a:noFill/>
              <a:ln w="12700">
                <a:solidFill>
                  <a:schemeClr val="tx1"/>
                </a:solidFill>
                <a:round/>
                <a:headEnd/>
                <a:tailEnd/>
              </a:ln>
              <a:effectLst/>
            </p:spPr>
            <p:txBody>
              <a:bodyPr/>
              <a:lstStyle/>
              <a:p>
                <a:endParaRPr lang="en-US"/>
              </a:p>
            </p:txBody>
          </p:sp>
          <p:sp>
            <p:nvSpPr>
              <p:cNvPr id="6162" name="Rectangle 18"/>
              <p:cNvSpPr>
                <a:spLocks noChangeArrowheads="1"/>
              </p:cNvSpPr>
              <p:nvPr/>
            </p:nvSpPr>
            <p:spPr bwMode="auto">
              <a:xfrm>
                <a:off x="5026" y="3159"/>
                <a:ext cx="410" cy="229"/>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data</a:t>
                </a:r>
              </a:p>
            </p:txBody>
          </p:sp>
          <p:sp>
            <p:nvSpPr>
              <p:cNvPr id="6163" name="Rectangle 19"/>
              <p:cNvSpPr>
                <a:spLocks noChangeArrowheads="1"/>
              </p:cNvSpPr>
              <p:nvPr/>
            </p:nvSpPr>
            <p:spPr bwMode="auto">
              <a:xfrm>
                <a:off x="5026" y="3720"/>
                <a:ext cx="362" cy="229"/>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link</a:t>
                </a:r>
              </a:p>
            </p:txBody>
          </p:sp>
        </p:grpSp>
        <p:sp>
          <p:nvSpPr>
            <p:cNvPr id="6165" name="Rectangle 21"/>
            <p:cNvSpPr>
              <a:spLocks noChangeArrowheads="1"/>
            </p:cNvSpPr>
            <p:nvPr/>
          </p:nvSpPr>
          <p:spPr bwMode="auto">
            <a:xfrm>
              <a:off x="4535" y="3077"/>
              <a:ext cx="221" cy="286"/>
            </a:xfrm>
            <a:prstGeom prst="rect">
              <a:avLst/>
            </a:prstGeom>
            <a:noFill/>
            <a:ln w="12700">
              <a:noFill/>
              <a:miter lim="800000"/>
              <a:headEnd/>
              <a:tailEnd/>
            </a:ln>
            <a:effectLst/>
          </p:spPr>
          <p:txBody>
            <a:bodyPr wrap="none" lIns="90488" tIns="44450" rIns="90488" bIns="44450">
              <a:spAutoFit/>
            </a:bodyPr>
            <a:lstStyle/>
            <a:p>
              <a:r>
                <a:rPr lang="en-US" altLang="zh-CN" b="1" i="1">
                  <a:solidFill>
                    <a:schemeClr val="tx1"/>
                  </a:solidFill>
                  <a:latin typeface="Arial" charset="0"/>
                  <a:ea typeface="宋体" pitchFamily="2" charset="-122"/>
                </a:rPr>
                <a:t>7</a:t>
              </a:r>
            </a:p>
          </p:txBody>
        </p:sp>
      </p:grpSp>
      <p:sp>
        <p:nvSpPr>
          <p:cNvPr id="6167" name="Line 23"/>
          <p:cNvSpPr>
            <a:spLocks noChangeShapeType="1"/>
          </p:cNvSpPr>
          <p:nvPr/>
        </p:nvSpPr>
        <p:spPr bwMode="auto">
          <a:xfrm flipV="1">
            <a:off x="5805488" y="4154488"/>
            <a:ext cx="889000" cy="688975"/>
          </a:xfrm>
          <a:prstGeom prst="line">
            <a:avLst/>
          </a:prstGeom>
          <a:noFill/>
          <a:ln w="50800">
            <a:solidFill>
              <a:srgbClr val="000000"/>
            </a:solidFill>
            <a:round/>
            <a:headEnd/>
            <a:tailEnd type="triangle" w="med" len="med"/>
          </a:ln>
          <a:effectLst/>
        </p:spPr>
        <p:txBody>
          <a:bodyPr/>
          <a:lstStyle/>
          <a:p>
            <a:endParaRPr lang="en-US"/>
          </a:p>
        </p:txBody>
      </p:sp>
      <p:sp>
        <p:nvSpPr>
          <p:cNvPr id="6168" name="Rectangle 24"/>
          <p:cNvSpPr>
            <a:spLocks noChangeArrowheads="1"/>
          </p:cNvSpPr>
          <p:nvPr/>
        </p:nvSpPr>
        <p:spPr bwMode="auto">
          <a:xfrm>
            <a:off x="7237413" y="5491163"/>
            <a:ext cx="72072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latin typeface="Arial" charset="0"/>
                <a:ea typeface="宋体" pitchFamily="2" charset="-122"/>
              </a:rPr>
              <a:t>null</a:t>
            </a:r>
          </a:p>
        </p:txBody>
      </p:sp>
      <p:sp>
        <p:nvSpPr>
          <p:cNvPr id="6169" name="Rectangle 25"/>
          <p:cNvSpPr>
            <a:spLocks noChangeArrowheads="1"/>
          </p:cNvSpPr>
          <p:nvPr/>
        </p:nvSpPr>
        <p:spPr bwMode="auto">
          <a:xfrm>
            <a:off x="0" y="3027363"/>
            <a:ext cx="3505200" cy="320675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6170" name="Rectangle 26"/>
          <p:cNvSpPr>
            <a:spLocks noChangeArrowheads="1"/>
          </p:cNvSpPr>
          <p:nvPr/>
        </p:nvSpPr>
        <p:spPr bwMode="auto">
          <a:xfrm>
            <a:off x="0" y="3103563"/>
            <a:ext cx="4114800" cy="3136900"/>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class node</a:t>
            </a:r>
          </a:p>
          <a:p>
            <a:r>
              <a:rPr lang="en-US" altLang="zh-CN" sz="2000">
                <a:solidFill>
                  <a:srgbClr val="000000"/>
                </a:solidFill>
                <a:latin typeface="Arial" charset="0"/>
                <a:ea typeface="宋体" pitchFamily="2" charset="-122"/>
              </a:rPr>
              <a:t>{</a:t>
            </a:r>
          </a:p>
          <a:p>
            <a:r>
              <a:rPr lang="en-US" altLang="zh-CN" sz="2000">
                <a:solidFill>
                  <a:srgbClr val="000000"/>
                </a:solidFill>
                <a:latin typeface="Arial" charset="0"/>
                <a:ea typeface="宋体" pitchFamily="2" charset="-122"/>
              </a:rPr>
              <a:t>public:</a:t>
            </a:r>
          </a:p>
          <a:p>
            <a:r>
              <a:rPr lang="en-US" altLang="zh-CN" sz="2000">
                <a:solidFill>
                  <a:srgbClr val="000000"/>
                </a:solidFill>
                <a:latin typeface="Arial" charset="0"/>
                <a:ea typeface="宋体" pitchFamily="2" charset="-122"/>
              </a:rPr>
              <a:t>     typedef int value_type;</a:t>
            </a:r>
          </a:p>
          <a:p>
            <a:r>
              <a:rPr lang="en-US" altLang="zh-CN" sz="2000">
                <a:solidFill>
                  <a:srgbClr val="000000"/>
                </a:solidFill>
                <a:latin typeface="Arial" charset="0"/>
                <a:ea typeface="宋体" pitchFamily="2" charset="-122"/>
              </a:rPr>
              <a:t>     ...</a:t>
            </a:r>
          </a:p>
          <a:p>
            <a:r>
              <a:rPr lang="en-US" altLang="zh-CN" sz="2000">
                <a:solidFill>
                  <a:srgbClr val="000000"/>
                </a:solidFill>
                <a:latin typeface="Arial" charset="0"/>
                <a:ea typeface="宋体" pitchFamily="2" charset="-122"/>
              </a:rPr>
              <a:t>private:</a:t>
            </a:r>
          </a:p>
          <a:p>
            <a:r>
              <a:rPr lang="en-US" altLang="zh-CN" sz="2000">
                <a:solidFill>
                  <a:srgbClr val="000000"/>
                </a:solidFill>
                <a:latin typeface="Arial" charset="0"/>
                <a:ea typeface="宋体" pitchFamily="2" charset="-122"/>
              </a:rPr>
              <a:t>     value_type data;</a:t>
            </a:r>
          </a:p>
          <a:p>
            <a:r>
              <a:rPr lang="en-US" altLang="zh-CN" sz="2000">
                <a:solidFill>
                  <a:srgbClr val="000000"/>
                </a:solidFill>
                <a:latin typeface="Arial" charset="0"/>
                <a:ea typeface="宋体" pitchFamily="2" charset="-122"/>
              </a:rPr>
              <a:t>     node *link;</a:t>
            </a:r>
          </a:p>
          <a:p>
            <a:r>
              <a:rPr lang="en-US" altLang="zh-CN" sz="2000">
                <a:solidFill>
                  <a:srgbClr val="000000"/>
                </a:solidFill>
                <a:latin typeface="Arial" charset="0"/>
                <a:ea typeface="宋体" pitchFamily="2" charset="-122"/>
              </a:rPr>
              <a:t>};</a:t>
            </a:r>
            <a:endParaRPr lang="en-US" altLang="zh-CN" sz="2000" b="1">
              <a:solidFill>
                <a:schemeClr val="accent2"/>
              </a:solidFill>
              <a:latin typeface="Arial" charset="0"/>
              <a:ea typeface="宋体" pitchFamily="2" charset="-122"/>
            </a:endParaRPr>
          </a:p>
          <a:p>
            <a:pPr eaLnBrk="1"/>
            <a:endParaRPr lang="zh-CN" altLang="en-US" sz="2000" b="1">
              <a:solidFill>
                <a:schemeClr val="accent2"/>
              </a:solidFill>
              <a:latin typeface="Arial" charset="0"/>
              <a:ea typeface="宋体" pitchFamily="2" charset="-122"/>
            </a:endParaRPr>
          </a:p>
        </p:txBody>
      </p:sp>
      <p:sp>
        <p:nvSpPr>
          <p:cNvPr id="6171" name="Line 27"/>
          <p:cNvSpPr>
            <a:spLocks noChangeShapeType="1"/>
          </p:cNvSpPr>
          <p:nvPr/>
        </p:nvSpPr>
        <p:spPr bwMode="auto">
          <a:xfrm>
            <a:off x="7408863" y="3871913"/>
            <a:ext cx="138112" cy="900112"/>
          </a:xfrm>
          <a:prstGeom prst="line">
            <a:avLst/>
          </a:prstGeom>
          <a:noFill/>
          <a:ln w="50800">
            <a:solidFill>
              <a:srgbClr val="000000"/>
            </a:solidFill>
            <a:round/>
            <a:headEnd/>
            <a:tailEnd type="triangle" w="med" len="med"/>
          </a:ln>
          <a:effectLst/>
        </p:spPr>
        <p:txBody>
          <a:bodyPr/>
          <a:lstStyle/>
          <a:p>
            <a:endParaRPr lang="en-US"/>
          </a:p>
        </p:txBody>
      </p:sp>
      <p:sp>
        <p:nvSpPr>
          <p:cNvPr id="6172" name="Rectangle 28"/>
          <p:cNvSpPr>
            <a:spLocks noGrp="1" noChangeArrowheads="1"/>
          </p:cNvSpPr>
          <p:nvPr>
            <p:ph type="title"/>
          </p:nvPr>
        </p:nvSpPr>
        <p:spPr>
          <a:noFill/>
          <a:ln/>
        </p:spPr>
        <p:txBody>
          <a:bodyPr/>
          <a:lstStyle/>
          <a:p>
            <a:r>
              <a:rPr lang="en-US" altLang="zh-CN">
                <a:ea typeface="宋体" pitchFamily="2" charset="-122"/>
              </a:rPr>
              <a:t>Declarations for Linked Lists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6896100" y="4770438"/>
            <a:ext cx="1752600" cy="151447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8195" name="Line 3"/>
          <p:cNvSpPr>
            <a:spLocks noChangeShapeType="1"/>
          </p:cNvSpPr>
          <p:nvPr/>
        </p:nvSpPr>
        <p:spPr bwMode="auto">
          <a:xfrm>
            <a:off x="6892925" y="5392738"/>
            <a:ext cx="1765300" cy="0"/>
          </a:xfrm>
          <a:prstGeom prst="line">
            <a:avLst/>
          </a:prstGeom>
          <a:noFill/>
          <a:ln w="12700">
            <a:solidFill>
              <a:schemeClr val="tx1"/>
            </a:solidFill>
            <a:round/>
            <a:headEnd/>
            <a:tailEnd/>
          </a:ln>
          <a:effectLst/>
        </p:spPr>
        <p:txBody>
          <a:bodyPr/>
          <a:lstStyle/>
          <a:p>
            <a:endParaRPr lang="en-US"/>
          </a:p>
        </p:txBody>
      </p:sp>
      <p:sp>
        <p:nvSpPr>
          <p:cNvPr id="8196" name="Rectangle 4"/>
          <p:cNvSpPr>
            <a:spLocks noChangeArrowheads="1"/>
          </p:cNvSpPr>
          <p:nvPr/>
        </p:nvSpPr>
        <p:spPr bwMode="auto">
          <a:xfrm>
            <a:off x="6902450" y="4776788"/>
            <a:ext cx="1755775" cy="596900"/>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8197" name="Rectangle 5"/>
          <p:cNvSpPr>
            <a:spLocks noChangeArrowheads="1"/>
          </p:cNvSpPr>
          <p:nvPr/>
        </p:nvSpPr>
        <p:spPr bwMode="auto">
          <a:xfrm>
            <a:off x="7978775" y="5011738"/>
            <a:ext cx="650875" cy="363537"/>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accent2"/>
                </a:solidFill>
                <a:latin typeface="Arial" charset="0"/>
                <a:ea typeface="宋体" pitchFamily="2" charset="-122"/>
              </a:rPr>
              <a:t>data</a:t>
            </a:r>
          </a:p>
        </p:txBody>
      </p:sp>
      <p:sp>
        <p:nvSpPr>
          <p:cNvPr id="8198" name="Rectangle 6"/>
          <p:cNvSpPr>
            <a:spLocks noChangeArrowheads="1"/>
          </p:cNvSpPr>
          <p:nvPr/>
        </p:nvSpPr>
        <p:spPr bwMode="auto">
          <a:xfrm>
            <a:off x="7978775" y="5902325"/>
            <a:ext cx="5746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link</a:t>
            </a:r>
          </a:p>
        </p:txBody>
      </p:sp>
      <p:sp>
        <p:nvSpPr>
          <p:cNvPr id="8199" name="Rectangle 7"/>
          <p:cNvSpPr>
            <a:spLocks noChangeArrowheads="1"/>
          </p:cNvSpPr>
          <p:nvPr/>
        </p:nvSpPr>
        <p:spPr bwMode="auto">
          <a:xfrm>
            <a:off x="7199313" y="4881563"/>
            <a:ext cx="350837" cy="454025"/>
          </a:xfrm>
          <a:prstGeom prst="rect">
            <a:avLst/>
          </a:prstGeom>
          <a:noFill/>
          <a:ln w="12700">
            <a:noFill/>
            <a:miter lim="800000"/>
            <a:headEnd/>
            <a:tailEnd/>
          </a:ln>
          <a:effectLst/>
        </p:spPr>
        <p:txBody>
          <a:bodyPr wrap="none" lIns="90488" tIns="44450" rIns="90488" bIns="44450">
            <a:spAutoFit/>
          </a:bodyPr>
          <a:lstStyle/>
          <a:p>
            <a:r>
              <a:rPr lang="en-US" altLang="zh-CN" b="1" i="1">
                <a:solidFill>
                  <a:schemeClr val="accent2"/>
                </a:solidFill>
                <a:latin typeface="Arial" charset="0"/>
                <a:ea typeface="宋体" pitchFamily="2" charset="-122"/>
              </a:rPr>
              <a:t>7</a:t>
            </a:r>
          </a:p>
        </p:txBody>
      </p:sp>
      <p:sp>
        <p:nvSpPr>
          <p:cNvPr id="8200" name="Rectangle 8"/>
          <p:cNvSpPr>
            <a:spLocks noGrp="1" noChangeArrowheads="1"/>
          </p:cNvSpPr>
          <p:nvPr>
            <p:ph type="body" sz="half" idx="1"/>
          </p:nvPr>
        </p:nvSpPr>
        <p:spPr>
          <a:xfrm>
            <a:off x="228600" y="1981200"/>
            <a:ext cx="6324600" cy="4114800"/>
          </a:xfrm>
          <a:noFill/>
          <a:ln/>
        </p:spPr>
        <p:txBody>
          <a:bodyPr/>
          <a:lstStyle/>
          <a:p>
            <a:r>
              <a:rPr lang="en-US" altLang="zh-CN">
                <a:effectLst/>
                <a:ea typeface="宋体" pitchFamily="2" charset="-122"/>
              </a:rPr>
              <a:t>The data portion of each node is a type called </a:t>
            </a:r>
            <a:r>
              <a:rPr lang="en-US" altLang="zh-CN" b="1" u="sng">
                <a:solidFill>
                  <a:schemeClr val="accent2"/>
                </a:solidFill>
                <a:effectLst/>
                <a:ea typeface="宋体" pitchFamily="2" charset="-122"/>
              </a:rPr>
              <a:t>value_type</a:t>
            </a:r>
            <a:r>
              <a:rPr lang="en-US" altLang="zh-CN">
                <a:effectLst/>
                <a:ea typeface="宋体" pitchFamily="2" charset="-122"/>
              </a:rPr>
              <a:t>, defined by a typedef.</a:t>
            </a:r>
          </a:p>
        </p:txBody>
      </p:sp>
      <p:sp>
        <p:nvSpPr>
          <p:cNvPr id="8201" name="Rectangle 9"/>
          <p:cNvSpPr>
            <a:spLocks noChangeArrowheads="1"/>
          </p:cNvSpPr>
          <p:nvPr/>
        </p:nvSpPr>
        <p:spPr bwMode="auto">
          <a:xfrm>
            <a:off x="4305300" y="3908425"/>
            <a:ext cx="1752600" cy="151447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8202" name="Rectangle 10"/>
          <p:cNvSpPr>
            <a:spLocks noChangeArrowheads="1"/>
          </p:cNvSpPr>
          <p:nvPr/>
        </p:nvSpPr>
        <p:spPr bwMode="auto">
          <a:xfrm>
            <a:off x="5387975" y="5040313"/>
            <a:ext cx="574675" cy="363537"/>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link</a:t>
            </a:r>
          </a:p>
        </p:txBody>
      </p:sp>
      <p:sp>
        <p:nvSpPr>
          <p:cNvPr id="8203" name="Rectangle 11"/>
          <p:cNvSpPr>
            <a:spLocks noChangeArrowheads="1"/>
          </p:cNvSpPr>
          <p:nvPr/>
        </p:nvSpPr>
        <p:spPr bwMode="auto">
          <a:xfrm>
            <a:off x="7237413" y="5491163"/>
            <a:ext cx="72072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latin typeface="Arial" charset="0"/>
                <a:ea typeface="宋体" pitchFamily="2" charset="-122"/>
              </a:rPr>
              <a:t>null</a:t>
            </a:r>
          </a:p>
        </p:txBody>
      </p:sp>
      <p:sp>
        <p:nvSpPr>
          <p:cNvPr id="8206" name="Rectangle 14"/>
          <p:cNvSpPr>
            <a:spLocks noChangeArrowheads="1"/>
          </p:cNvSpPr>
          <p:nvPr/>
        </p:nvSpPr>
        <p:spPr bwMode="auto">
          <a:xfrm>
            <a:off x="6697663" y="2660650"/>
            <a:ext cx="1752600" cy="151447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8207" name="Line 15"/>
          <p:cNvSpPr>
            <a:spLocks noChangeShapeType="1"/>
          </p:cNvSpPr>
          <p:nvPr/>
        </p:nvSpPr>
        <p:spPr bwMode="auto">
          <a:xfrm>
            <a:off x="6694488" y="3265488"/>
            <a:ext cx="1765300" cy="0"/>
          </a:xfrm>
          <a:prstGeom prst="line">
            <a:avLst/>
          </a:prstGeom>
          <a:noFill/>
          <a:ln w="12700">
            <a:solidFill>
              <a:schemeClr val="tx1"/>
            </a:solidFill>
            <a:round/>
            <a:headEnd/>
            <a:tailEnd/>
          </a:ln>
          <a:effectLst/>
        </p:spPr>
        <p:txBody>
          <a:bodyPr/>
          <a:lstStyle/>
          <a:p>
            <a:endParaRPr lang="en-US"/>
          </a:p>
        </p:txBody>
      </p:sp>
      <p:sp>
        <p:nvSpPr>
          <p:cNvPr id="8208" name="Rectangle 16"/>
          <p:cNvSpPr>
            <a:spLocks noChangeArrowheads="1"/>
          </p:cNvSpPr>
          <p:nvPr/>
        </p:nvSpPr>
        <p:spPr bwMode="auto">
          <a:xfrm>
            <a:off x="6704013" y="2649538"/>
            <a:ext cx="1755775" cy="596900"/>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8209" name="Rectangle 17"/>
          <p:cNvSpPr>
            <a:spLocks noChangeArrowheads="1"/>
          </p:cNvSpPr>
          <p:nvPr/>
        </p:nvSpPr>
        <p:spPr bwMode="auto">
          <a:xfrm>
            <a:off x="7780338" y="2884488"/>
            <a:ext cx="650875" cy="363537"/>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accent2"/>
                </a:solidFill>
                <a:latin typeface="Arial" charset="0"/>
                <a:ea typeface="宋体" pitchFamily="2" charset="-122"/>
              </a:rPr>
              <a:t>data</a:t>
            </a:r>
          </a:p>
        </p:txBody>
      </p:sp>
      <p:sp>
        <p:nvSpPr>
          <p:cNvPr id="8210" name="Rectangle 18"/>
          <p:cNvSpPr>
            <a:spLocks noChangeArrowheads="1"/>
          </p:cNvSpPr>
          <p:nvPr/>
        </p:nvSpPr>
        <p:spPr bwMode="auto">
          <a:xfrm>
            <a:off x="7780338" y="3775075"/>
            <a:ext cx="5746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link</a:t>
            </a:r>
          </a:p>
        </p:txBody>
      </p:sp>
      <p:sp>
        <p:nvSpPr>
          <p:cNvPr id="8211" name="Rectangle 19"/>
          <p:cNvSpPr>
            <a:spLocks noChangeArrowheads="1"/>
          </p:cNvSpPr>
          <p:nvPr/>
        </p:nvSpPr>
        <p:spPr bwMode="auto">
          <a:xfrm>
            <a:off x="7000875" y="2754313"/>
            <a:ext cx="520700" cy="454025"/>
          </a:xfrm>
          <a:prstGeom prst="rect">
            <a:avLst/>
          </a:prstGeom>
          <a:noFill/>
          <a:ln w="12700">
            <a:noFill/>
            <a:miter lim="800000"/>
            <a:headEnd/>
            <a:tailEnd/>
          </a:ln>
          <a:effectLst/>
        </p:spPr>
        <p:txBody>
          <a:bodyPr wrap="none" lIns="90488" tIns="44450" rIns="90488" bIns="44450">
            <a:spAutoFit/>
          </a:bodyPr>
          <a:lstStyle/>
          <a:p>
            <a:r>
              <a:rPr lang="en-US" altLang="zh-CN" b="1" i="1">
                <a:solidFill>
                  <a:schemeClr val="accent2"/>
                </a:solidFill>
                <a:latin typeface="Arial" charset="0"/>
                <a:ea typeface="宋体" pitchFamily="2" charset="-122"/>
              </a:rPr>
              <a:t>15</a:t>
            </a:r>
          </a:p>
        </p:txBody>
      </p:sp>
      <p:sp>
        <p:nvSpPr>
          <p:cNvPr id="8212" name="Rectangle 20"/>
          <p:cNvSpPr>
            <a:spLocks noGrp="1" noChangeArrowheads="1"/>
          </p:cNvSpPr>
          <p:nvPr>
            <p:ph type="title"/>
          </p:nvPr>
        </p:nvSpPr>
        <p:spPr>
          <a:noFill/>
          <a:ln/>
        </p:spPr>
        <p:txBody>
          <a:bodyPr/>
          <a:lstStyle/>
          <a:p>
            <a:r>
              <a:rPr lang="en-US" altLang="zh-CN">
                <a:ea typeface="宋体" pitchFamily="2" charset="-122"/>
              </a:rPr>
              <a:t>Declarations for Linked Lists</a:t>
            </a:r>
          </a:p>
        </p:txBody>
      </p:sp>
      <p:sp>
        <p:nvSpPr>
          <p:cNvPr id="8213" name="Line 21"/>
          <p:cNvSpPr>
            <a:spLocks noChangeShapeType="1"/>
          </p:cNvSpPr>
          <p:nvPr/>
        </p:nvSpPr>
        <p:spPr bwMode="auto">
          <a:xfrm flipV="1">
            <a:off x="5805488" y="4154488"/>
            <a:ext cx="889000" cy="688975"/>
          </a:xfrm>
          <a:prstGeom prst="line">
            <a:avLst/>
          </a:prstGeom>
          <a:noFill/>
          <a:ln w="50800">
            <a:solidFill>
              <a:srgbClr val="000000"/>
            </a:solidFill>
            <a:round/>
            <a:headEnd/>
            <a:tailEnd type="triangle" w="med" len="med"/>
          </a:ln>
          <a:effectLst/>
        </p:spPr>
        <p:txBody>
          <a:bodyPr/>
          <a:lstStyle/>
          <a:p>
            <a:endParaRPr lang="en-US"/>
          </a:p>
        </p:txBody>
      </p:sp>
      <p:sp>
        <p:nvSpPr>
          <p:cNvPr id="8214" name="Line 22"/>
          <p:cNvSpPr>
            <a:spLocks noChangeShapeType="1"/>
          </p:cNvSpPr>
          <p:nvPr/>
        </p:nvSpPr>
        <p:spPr bwMode="auto">
          <a:xfrm>
            <a:off x="7408863" y="3871913"/>
            <a:ext cx="138112" cy="900112"/>
          </a:xfrm>
          <a:prstGeom prst="line">
            <a:avLst/>
          </a:prstGeom>
          <a:noFill/>
          <a:ln w="50800">
            <a:solidFill>
              <a:srgbClr val="000000"/>
            </a:solidFill>
            <a:round/>
            <a:headEnd/>
            <a:tailEnd type="triangle" w="med" len="med"/>
          </a:ln>
          <a:effectLst/>
        </p:spPr>
        <p:txBody>
          <a:bodyPr/>
          <a:lstStyle/>
          <a:p>
            <a:endParaRPr lang="en-US"/>
          </a:p>
        </p:txBody>
      </p:sp>
      <p:sp>
        <p:nvSpPr>
          <p:cNvPr id="8215" name="Line 23"/>
          <p:cNvSpPr>
            <a:spLocks noChangeShapeType="1"/>
          </p:cNvSpPr>
          <p:nvPr/>
        </p:nvSpPr>
        <p:spPr bwMode="auto">
          <a:xfrm>
            <a:off x="4302125" y="4530725"/>
            <a:ext cx="1765300" cy="0"/>
          </a:xfrm>
          <a:prstGeom prst="line">
            <a:avLst/>
          </a:prstGeom>
          <a:noFill/>
          <a:ln w="12700">
            <a:solidFill>
              <a:schemeClr val="accent2"/>
            </a:solidFill>
            <a:round/>
            <a:headEnd/>
            <a:tailEnd/>
          </a:ln>
          <a:effectLst/>
        </p:spPr>
        <p:txBody>
          <a:bodyPr/>
          <a:lstStyle/>
          <a:p>
            <a:endParaRPr lang="en-US"/>
          </a:p>
        </p:txBody>
      </p:sp>
      <p:sp>
        <p:nvSpPr>
          <p:cNvPr id="8216" name="Rectangle 24"/>
          <p:cNvSpPr>
            <a:spLocks noChangeArrowheads="1"/>
          </p:cNvSpPr>
          <p:nvPr/>
        </p:nvSpPr>
        <p:spPr bwMode="auto">
          <a:xfrm>
            <a:off x="4311650" y="3914775"/>
            <a:ext cx="1755775" cy="596900"/>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8217" name="Rectangle 25"/>
          <p:cNvSpPr>
            <a:spLocks noChangeArrowheads="1"/>
          </p:cNvSpPr>
          <p:nvPr/>
        </p:nvSpPr>
        <p:spPr bwMode="auto">
          <a:xfrm>
            <a:off x="5387975" y="4149725"/>
            <a:ext cx="6508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accent2"/>
                </a:solidFill>
                <a:latin typeface="Arial" charset="0"/>
                <a:ea typeface="宋体" pitchFamily="2" charset="-122"/>
              </a:rPr>
              <a:t>data</a:t>
            </a:r>
          </a:p>
        </p:txBody>
      </p:sp>
      <p:sp>
        <p:nvSpPr>
          <p:cNvPr id="8218" name="Rectangle 26"/>
          <p:cNvSpPr>
            <a:spLocks noChangeArrowheads="1"/>
          </p:cNvSpPr>
          <p:nvPr/>
        </p:nvSpPr>
        <p:spPr bwMode="auto">
          <a:xfrm>
            <a:off x="4608513" y="4019550"/>
            <a:ext cx="520700" cy="454025"/>
          </a:xfrm>
          <a:prstGeom prst="rect">
            <a:avLst/>
          </a:prstGeom>
          <a:noFill/>
          <a:ln w="12700">
            <a:noFill/>
            <a:miter lim="800000"/>
            <a:headEnd/>
            <a:tailEnd/>
          </a:ln>
          <a:effectLst/>
        </p:spPr>
        <p:txBody>
          <a:bodyPr wrap="none" lIns="90488" tIns="44450" rIns="90488" bIns="44450">
            <a:spAutoFit/>
          </a:bodyPr>
          <a:lstStyle/>
          <a:p>
            <a:r>
              <a:rPr lang="en-US" altLang="zh-CN" b="1" i="1">
                <a:solidFill>
                  <a:schemeClr val="accent2"/>
                </a:solidFill>
                <a:latin typeface="Arial" charset="0"/>
                <a:ea typeface="宋体" pitchFamily="2" charset="-122"/>
              </a:rPr>
              <a:t>10</a:t>
            </a:r>
          </a:p>
        </p:txBody>
      </p:sp>
      <p:sp>
        <p:nvSpPr>
          <p:cNvPr id="8220" name="Rectangle 28"/>
          <p:cNvSpPr>
            <a:spLocks noChangeArrowheads="1"/>
          </p:cNvSpPr>
          <p:nvPr/>
        </p:nvSpPr>
        <p:spPr bwMode="auto">
          <a:xfrm>
            <a:off x="0" y="3027363"/>
            <a:ext cx="3505200" cy="320675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8221" name="Rectangle 29"/>
          <p:cNvSpPr>
            <a:spLocks noChangeArrowheads="1"/>
          </p:cNvSpPr>
          <p:nvPr/>
        </p:nvSpPr>
        <p:spPr bwMode="auto">
          <a:xfrm>
            <a:off x="0" y="3103563"/>
            <a:ext cx="4114800" cy="3136900"/>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class node</a:t>
            </a:r>
          </a:p>
          <a:p>
            <a:r>
              <a:rPr lang="en-US" altLang="zh-CN" sz="2000">
                <a:solidFill>
                  <a:srgbClr val="000000"/>
                </a:solidFill>
                <a:latin typeface="Arial" charset="0"/>
                <a:ea typeface="宋体" pitchFamily="2" charset="-122"/>
              </a:rPr>
              <a:t>{</a:t>
            </a:r>
          </a:p>
          <a:p>
            <a:r>
              <a:rPr lang="en-US" altLang="zh-CN" sz="2000">
                <a:solidFill>
                  <a:srgbClr val="000000"/>
                </a:solidFill>
                <a:latin typeface="Arial" charset="0"/>
                <a:ea typeface="宋体" pitchFamily="2" charset="-122"/>
              </a:rPr>
              <a:t>public:</a:t>
            </a:r>
          </a:p>
          <a:p>
            <a:r>
              <a:rPr lang="en-US" altLang="zh-CN" sz="2000">
                <a:solidFill>
                  <a:srgbClr val="FC0128"/>
                </a:solidFill>
                <a:latin typeface="Arial" charset="0"/>
                <a:ea typeface="宋体" pitchFamily="2" charset="-122"/>
              </a:rPr>
              <a:t>     typedef int value_type;</a:t>
            </a:r>
          </a:p>
          <a:p>
            <a:r>
              <a:rPr lang="en-US" altLang="zh-CN" sz="2000">
                <a:solidFill>
                  <a:srgbClr val="000000"/>
                </a:solidFill>
                <a:latin typeface="Arial" charset="0"/>
                <a:ea typeface="宋体" pitchFamily="2" charset="-122"/>
              </a:rPr>
              <a:t>     ...</a:t>
            </a:r>
          </a:p>
          <a:p>
            <a:r>
              <a:rPr lang="en-US" altLang="zh-CN" sz="2000">
                <a:solidFill>
                  <a:srgbClr val="000000"/>
                </a:solidFill>
                <a:latin typeface="Arial" charset="0"/>
                <a:ea typeface="宋体" pitchFamily="2" charset="-122"/>
              </a:rPr>
              <a:t>private:</a:t>
            </a:r>
          </a:p>
          <a:p>
            <a:r>
              <a:rPr lang="en-US" altLang="zh-CN" sz="2000">
                <a:solidFill>
                  <a:srgbClr val="000000"/>
                </a:solidFill>
                <a:latin typeface="Arial" charset="0"/>
                <a:ea typeface="宋体" pitchFamily="2" charset="-122"/>
              </a:rPr>
              <a:t>     </a:t>
            </a:r>
            <a:r>
              <a:rPr lang="en-US" altLang="zh-CN" sz="2000">
                <a:solidFill>
                  <a:srgbClr val="FC0128"/>
                </a:solidFill>
                <a:latin typeface="Arial" charset="0"/>
                <a:ea typeface="宋体" pitchFamily="2" charset="-122"/>
              </a:rPr>
              <a:t>value_type data;</a:t>
            </a:r>
          </a:p>
          <a:p>
            <a:r>
              <a:rPr lang="en-US" altLang="zh-CN" sz="2000">
                <a:solidFill>
                  <a:srgbClr val="000000"/>
                </a:solidFill>
                <a:latin typeface="Arial" charset="0"/>
                <a:ea typeface="宋体" pitchFamily="2" charset="-122"/>
              </a:rPr>
              <a:t>     node *link;</a:t>
            </a:r>
          </a:p>
          <a:p>
            <a:r>
              <a:rPr lang="en-US" altLang="zh-CN" sz="2000">
                <a:solidFill>
                  <a:srgbClr val="000000"/>
                </a:solidFill>
                <a:latin typeface="Arial" charset="0"/>
                <a:ea typeface="宋体" pitchFamily="2" charset="-122"/>
              </a:rPr>
              <a:t>};</a:t>
            </a:r>
            <a:endParaRPr lang="en-US" altLang="zh-CN" sz="2000" b="1">
              <a:solidFill>
                <a:schemeClr val="accent2"/>
              </a:solidFill>
              <a:latin typeface="Arial" charset="0"/>
              <a:ea typeface="宋体" pitchFamily="2" charset="-122"/>
            </a:endParaRPr>
          </a:p>
          <a:p>
            <a:pPr eaLnBrk="1"/>
            <a:endParaRPr lang="zh-CN" altLang="en-US" sz="2000" b="1">
              <a:solidFill>
                <a:schemeClr val="accent2"/>
              </a:solidFill>
              <a:latin typeface="Arial" charset="0"/>
              <a:ea typeface="宋体" pitchFamily="2"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sz="half" idx="1"/>
          </p:nvPr>
        </p:nvSpPr>
        <p:spPr>
          <a:xfrm>
            <a:off x="685800" y="1981200"/>
            <a:ext cx="6008688" cy="4114800"/>
          </a:xfrm>
          <a:noFill/>
          <a:ln/>
        </p:spPr>
        <p:txBody>
          <a:bodyPr/>
          <a:lstStyle/>
          <a:p>
            <a:r>
              <a:rPr lang="en-US" altLang="zh-CN">
                <a:effectLst/>
                <a:ea typeface="宋体" pitchFamily="2" charset="-122"/>
              </a:rPr>
              <a:t>Each node also contains a link field which is a pointer to another node.</a:t>
            </a:r>
          </a:p>
        </p:txBody>
      </p:sp>
      <p:sp>
        <p:nvSpPr>
          <p:cNvPr id="10243" name="Rectangle 3"/>
          <p:cNvSpPr>
            <a:spLocks noChangeArrowheads="1"/>
          </p:cNvSpPr>
          <p:nvPr/>
        </p:nvSpPr>
        <p:spPr bwMode="auto">
          <a:xfrm>
            <a:off x="6708775" y="2638425"/>
            <a:ext cx="1752600" cy="151447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0244" name="Line 4"/>
          <p:cNvSpPr>
            <a:spLocks noChangeShapeType="1"/>
          </p:cNvSpPr>
          <p:nvPr/>
        </p:nvSpPr>
        <p:spPr bwMode="auto">
          <a:xfrm>
            <a:off x="6705600" y="3260725"/>
            <a:ext cx="1765300" cy="0"/>
          </a:xfrm>
          <a:prstGeom prst="line">
            <a:avLst/>
          </a:prstGeom>
          <a:noFill/>
          <a:ln w="12700">
            <a:solidFill>
              <a:schemeClr val="tx1"/>
            </a:solidFill>
            <a:round/>
            <a:headEnd/>
            <a:tailEnd/>
          </a:ln>
          <a:effectLst/>
        </p:spPr>
        <p:txBody>
          <a:bodyPr/>
          <a:lstStyle/>
          <a:p>
            <a:endParaRPr lang="en-US"/>
          </a:p>
        </p:txBody>
      </p:sp>
      <p:sp>
        <p:nvSpPr>
          <p:cNvPr id="10245" name="Rectangle 5"/>
          <p:cNvSpPr>
            <a:spLocks noChangeArrowheads="1"/>
          </p:cNvSpPr>
          <p:nvPr/>
        </p:nvSpPr>
        <p:spPr bwMode="auto">
          <a:xfrm>
            <a:off x="7791450" y="2879725"/>
            <a:ext cx="6508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data</a:t>
            </a:r>
          </a:p>
        </p:txBody>
      </p:sp>
      <p:sp>
        <p:nvSpPr>
          <p:cNvPr id="10246" name="Rectangle 6"/>
          <p:cNvSpPr>
            <a:spLocks noChangeArrowheads="1"/>
          </p:cNvSpPr>
          <p:nvPr/>
        </p:nvSpPr>
        <p:spPr bwMode="auto">
          <a:xfrm>
            <a:off x="7011988" y="2749550"/>
            <a:ext cx="520700" cy="454025"/>
          </a:xfrm>
          <a:prstGeom prst="rect">
            <a:avLst/>
          </a:prstGeom>
          <a:noFill/>
          <a:ln w="12700">
            <a:noFill/>
            <a:miter lim="800000"/>
            <a:headEnd/>
            <a:tailEnd/>
          </a:ln>
          <a:effectLst/>
        </p:spPr>
        <p:txBody>
          <a:bodyPr wrap="none" lIns="90488" tIns="44450" rIns="90488" bIns="44450">
            <a:spAutoFit/>
          </a:bodyPr>
          <a:lstStyle/>
          <a:p>
            <a:r>
              <a:rPr lang="en-US" altLang="zh-CN" b="1" i="1">
                <a:solidFill>
                  <a:schemeClr val="tx1"/>
                </a:solidFill>
                <a:latin typeface="Arial" charset="0"/>
                <a:ea typeface="宋体" pitchFamily="2" charset="-122"/>
              </a:rPr>
              <a:t>15</a:t>
            </a:r>
          </a:p>
        </p:txBody>
      </p:sp>
      <p:sp>
        <p:nvSpPr>
          <p:cNvPr id="10247" name="Rectangle 7"/>
          <p:cNvSpPr>
            <a:spLocks noChangeArrowheads="1"/>
          </p:cNvSpPr>
          <p:nvPr/>
        </p:nvSpPr>
        <p:spPr bwMode="auto">
          <a:xfrm>
            <a:off x="6896100" y="4773613"/>
            <a:ext cx="1752600" cy="151447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0248" name="Line 8"/>
          <p:cNvSpPr>
            <a:spLocks noChangeShapeType="1"/>
          </p:cNvSpPr>
          <p:nvPr/>
        </p:nvSpPr>
        <p:spPr bwMode="auto">
          <a:xfrm>
            <a:off x="6892925" y="5395913"/>
            <a:ext cx="1765300" cy="0"/>
          </a:xfrm>
          <a:prstGeom prst="line">
            <a:avLst/>
          </a:prstGeom>
          <a:noFill/>
          <a:ln w="12700">
            <a:solidFill>
              <a:schemeClr val="tx1"/>
            </a:solidFill>
            <a:round/>
            <a:headEnd/>
            <a:tailEnd/>
          </a:ln>
          <a:effectLst/>
        </p:spPr>
        <p:txBody>
          <a:bodyPr/>
          <a:lstStyle/>
          <a:p>
            <a:endParaRPr lang="en-US"/>
          </a:p>
        </p:txBody>
      </p:sp>
      <p:sp>
        <p:nvSpPr>
          <p:cNvPr id="10249" name="Rectangle 9"/>
          <p:cNvSpPr>
            <a:spLocks noChangeArrowheads="1"/>
          </p:cNvSpPr>
          <p:nvPr/>
        </p:nvSpPr>
        <p:spPr bwMode="auto">
          <a:xfrm>
            <a:off x="7978775" y="5014913"/>
            <a:ext cx="650875" cy="363537"/>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data</a:t>
            </a:r>
          </a:p>
        </p:txBody>
      </p:sp>
      <p:sp>
        <p:nvSpPr>
          <p:cNvPr id="10250" name="Rectangle 10"/>
          <p:cNvSpPr>
            <a:spLocks noChangeArrowheads="1"/>
          </p:cNvSpPr>
          <p:nvPr/>
        </p:nvSpPr>
        <p:spPr bwMode="auto">
          <a:xfrm>
            <a:off x="7199313" y="4884738"/>
            <a:ext cx="350837" cy="454025"/>
          </a:xfrm>
          <a:prstGeom prst="rect">
            <a:avLst/>
          </a:prstGeom>
          <a:noFill/>
          <a:ln w="12700">
            <a:noFill/>
            <a:miter lim="800000"/>
            <a:headEnd/>
            <a:tailEnd/>
          </a:ln>
          <a:effectLst/>
        </p:spPr>
        <p:txBody>
          <a:bodyPr wrap="none" lIns="90488" tIns="44450" rIns="90488" bIns="44450">
            <a:spAutoFit/>
          </a:bodyPr>
          <a:lstStyle/>
          <a:p>
            <a:r>
              <a:rPr lang="en-US" altLang="zh-CN" b="1" i="1">
                <a:solidFill>
                  <a:schemeClr val="tx1"/>
                </a:solidFill>
                <a:latin typeface="Arial" charset="0"/>
                <a:ea typeface="宋体" pitchFamily="2" charset="-122"/>
              </a:rPr>
              <a:t>7</a:t>
            </a:r>
          </a:p>
        </p:txBody>
      </p:sp>
      <p:sp>
        <p:nvSpPr>
          <p:cNvPr id="10251" name="Rectangle 11"/>
          <p:cNvSpPr>
            <a:spLocks noChangeArrowheads="1"/>
          </p:cNvSpPr>
          <p:nvPr/>
        </p:nvSpPr>
        <p:spPr bwMode="auto">
          <a:xfrm>
            <a:off x="0" y="3027363"/>
            <a:ext cx="3911600" cy="320675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0253" name="Rectangle 13"/>
          <p:cNvSpPr>
            <a:spLocks noGrp="1" noChangeArrowheads="1"/>
          </p:cNvSpPr>
          <p:nvPr>
            <p:ph type="title"/>
          </p:nvPr>
        </p:nvSpPr>
        <p:spPr>
          <a:noFill/>
          <a:ln/>
        </p:spPr>
        <p:txBody>
          <a:bodyPr/>
          <a:lstStyle/>
          <a:p>
            <a:r>
              <a:rPr lang="en-US" altLang="zh-CN">
                <a:ea typeface="宋体" pitchFamily="2" charset="-122"/>
              </a:rPr>
              <a:t>Declarations for Linked Lists</a:t>
            </a:r>
          </a:p>
        </p:txBody>
      </p:sp>
      <p:sp>
        <p:nvSpPr>
          <p:cNvPr id="10254" name="Rectangle 14"/>
          <p:cNvSpPr>
            <a:spLocks noChangeArrowheads="1"/>
          </p:cNvSpPr>
          <p:nvPr/>
        </p:nvSpPr>
        <p:spPr bwMode="auto">
          <a:xfrm>
            <a:off x="4305300" y="3908425"/>
            <a:ext cx="1752600" cy="1514475"/>
          </a:xfrm>
          <a:prstGeom prst="rect">
            <a:avLst/>
          </a:prstGeom>
          <a:solidFill>
            <a:schemeClr val="folHlink"/>
          </a:solidFill>
          <a:ln w="12700">
            <a:solidFill>
              <a:schemeClr val="tx1"/>
            </a:solidFill>
            <a:miter lim="800000"/>
            <a:headEnd/>
            <a:tailEnd/>
          </a:ln>
          <a:effectLst/>
        </p:spPr>
        <p:txBody>
          <a:bodyPr wrap="none" anchor="ctr"/>
          <a:lstStyle/>
          <a:p>
            <a:pPr algn="ctr"/>
            <a:endParaRPr lang="zh-CN" altLang="en-US">
              <a:solidFill>
                <a:schemeClr val="tx1"/>
              </a:solidFill>
              <a:ea typeface="宋体" pitchFamily="2" charset="-122"/>
            </a:endParaRPr>
          </a:p>
        </p:txBody>
      </p:sp>
      <p:sp>
        <p:nvSpPr>
          <p:cNvPr id="10255" name="Line 15"/>
          <p:cNvSpPr>
            <a:spLocks noChangeShapeType="1"/>
          </p:cNvSpPr>
          <p:nvPr/>
        </p:nvSpPr>
        <p:spPr bwMode="auto">
          <a:xfrm>
            <a:off x="4302125" y="4530725"/>
            <a:ext cx="1765300" cy="0"/>
          </a:xfrm>
          <a:prstGeom prst="line">
            <a:avLst/>
          </a:prstGeom>
          <a:noFill/>
          <a:ln w="12700">
            <a:solidFill>
              <a:schemeClr val="tx1"/>
            </a:solidFill>
            <a:round/>
            <a:headEnd/>
            <a:tailEnd/>
          </a:ln>
          <a:effectLst/>
        </p:spPr>
        <p:txBody>
          <a:bodyPr/>
          <a:lstStyle/>
          <a:p>
            <a:endParaRPr lang="en-US"/>
          </a:p>
        </p:txBody>
      </p:sp>
      <p:sp>
        <p:nvSpPr>
          <p:cNvPr id="10256" name="Rectangle 16"/>
          <p:cNvSpPr>
            <a:spLocks noChangeArrowheads="1"/>
          </p:cNvSpPr>
          <p:nvPr/>
        </p:nvSpPr>
        <p:spPr bwMode="auto">
          <a:xfrm>
            <a:off x="5387975" y="4149725"/>
            <a:ext cx="6508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data</a:t>
            </a:r>
          </a:p>
        </p:txBody>
      </p:sp>
      <p:sp>
        <p:nvSpPr>
          <p:cNvPr id="10257" name="Rectangle 17"/>
          <p:cNvSpPr>
            <a:spLocks noChangeArrowheads="1"/>
          </p:cNvSpPr>
          <p:nvPr/>
        </p:nvSpPr>
        <p:spPr bwMode="auto">
          <a:xfrm>
            <a:off x="4311650" y="4525963"/>
            <a:ext cx="1755775" cy="89217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0258" name="Rectangle 18"/>
          <p:cNvSpPr>
            <a:spLocks noChangeArrowheads="1"/>
          </p:cNvSpPr>
          <p:nvPr/>
        </p:nvSpPr>
        <p:spPr bwMode="auto">
          <a:xfrm>
            <a:off x="4608513" y="4019550"/>
            <a:ext cx="520700" cy="454025"/>
          </a:xfrm>
          <a:prstGeom prst="rect">
            <a:avLst/>
          </a:prstGeom>
          <a:noFill/>
          <a:ln w="12700">
            <a:noFill/>
            <a:miter lim="800000"/>
            <a:headEnd/>
            <a:tailEnd/>
          </a:ln>
          <a:effectLst/>
        </p:spPr>
        <p:txBody>
          <a:bodyPr wrap="none" lIns="90488" tIns="44450" rIns="90488" bIns="44450">
            <a:spAutoFit/>
          </a:bodyPr>
          <a:lstStyle/>
          <a:p>
            <a:r>
              <a:rPr lang="en-US" altLang="zh-CN" b="1" i="1">
                <a:solidFill>
                  <a:schemeClr val="tx1"/>
                </a:solidFill>
                <a:latin typeface="Arial" charset="0"/>
                <a:ea typeface="宋体" pitchFamily="2" charset="-122"/>
              </a:rPr>
              <a:t>10</a:t>
            </a:r>
          </a:p>
        </p:txBody>
      </p:sp>
      <p:sp>
        <p:nvSpPr>
          <p:cNvPr id="10259" name="Rectangle 19"/>
          <p:cNvSpPr>
            <a:spLocks noChangeArrowheads="1"/>
          </p:cNvSpPr>
          <p:nvPr/>
        </p:nvSpPr>
        <p:spPr bwMode="auto">
          <a:xfrm>
            <a:off x="5387975" y="5040313"/>
            <a:ext cx="574675" cy="363537"/>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accent2"/>
                </a:solidFill>
                <a:latin typeface="Arial" charset="0"/>
                <a:ea typeface="宋体" pitchFamily="2" charset="-122"/>
              </a:rPr>
              <a:t>link</a:t>
            </a:r>
          </a:p>
        </p:txBody>
      </p:sp>
      <p:sp>
        <p:nvSpPr>
          <p:cNvPr id="10260" name="Rectangle 20"/>
          <p:cNvSpPr>
            <a:spLocks noChangeArrowheads="1"/>
          </p:cNvSpPr>
          <p:nvPr/>
        </p:nvSpPr>
        <p:spPr bwMode="auto">
          <a:xfrm>
            <a:off x="6908800" y="5357813"/>
            <a:ext cx="1755775" cy="928687"/>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0261" name="Rectangle 21"/>
          <p:cNvSpPr>
            <a:spLocks noChangeArrowheads="1"/>
          </p:cNvSpPr>
          <p:nvPr/>
        </p:nvSpPr>
        <p:spPr bwMode="auto">
          <a:xfrm>
            <a:off x="7978775" y="5905500"/>
            <a:ext cx="5746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accent2"/>
                </a:solidFill>
                <a:latin typeface="Arial" charset="0"/>
                <a:ea typeface="宋体" pitchFamily="2" charset="-122"/>
              </a:rPr>
              <a:t>link</a:t>
            </a:r>
          </a:p>
        </p:txBody>
      </p:sp>
      <p:sp>
        <p:nvSpPr>
          <p:cNvPr id="10262" name="Rectangle 22"/>
          <p:cNvSpPr>
            <a:spLocks noChangeArrowheads="1"/>
          </p:cNvSpPr>
          <p:nvPr/>
        </p:nvSpPr>
        <p:spPr bwMode="auto">
          <a:xfrm>
            <a:off x="7237413" y="5491163"/>
            <a:ext cx="72072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accent2"/>
                </a:solidFill>
                <a:latin typeface="Arial" charset="0"/>
                <a:ea typeface="宋体" pitchFamily="2" charset="-122"/>
              </a:rPr>
              <a:t>null</a:t>
            </a:r>
          </a:p>
        </p:txBody>
      </p:sp>
      <p:sp>
        <p:nvSpPr>
          <p:cNvPr id="10263" name="Rectangle 23"/>
          <p:cNvSpPr>
            <a:spLocks noChangeArrowheads="1"/>
          </p:cNvSpPr>
          <p:nvPr/>
        </p:nvSpPr>
        <p:spPr bwMode="auto">
          <a:xfrm>
            <a:off x="6694488" y="3257550"/>
            <a:ext cx="1771650" cy="928688"/>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0264" name="Rectangle 24"/>
          <p:cNvSpPr>
            <a:spLocks noChangeArrowheads="1"/>
          </p:cNvSpPr>
          <p:nvPr/>
        </p:nvSpPr>
        <p:spPr bwMode="auto">
          <a:xfrm>
            <a:off x="7791450" y="3770313"/>
            <a:ext cx="574675" cy="363537"/>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accent2"/>
                </a:solidFill>
                <a:latin typeface="Arial" charset="0"/>
                <a:ea typeface="宋体" pitchFamily="2" charset="-122"/>
              </a:rPr>
              <a:t>link</a:t>
            </a:r>
          </a:p>
        </p:txBody>
      </p:sp>
      <p:sp>
        <p:nvSpPr>
          <p:cNvPr id="10265" name="Line 25"/>
          <p:cNvSpPr>
            <a:spLocks noChangeShapeType="1"/>
          </p:cNvSpPr>
          <p:nvPr/>
        </p:nvSpPr>
        <p:spPr bwMode="auto">
          <a:xfrm>
            <a:off x="7408863" y="3871913"/>
            <a:ext cx="138112" cy="900112"/>
          </a:xfrm>
          <a:prstGeom prst="line">
            <a:avLst/>
          </a:prstGeom>
          <a:noFill/>
          <a:ln w="101600">
            <a:solidFill>
              <a:schemeClr val="accent2"/>
            </a:solidFill>
            <a:round/>
            <a:headEnd/>
            <a:tailEnd type="triangle" w="med" len="med"/>
          </a:ln>
          <a:effectLst/>
        </p:spPr>
        <p:txBody>
          <a:bodyPr/>
          <a:lstStyle/>
          <a:p>
            <a:endParaRPr lang="en-US"/>
          </a:p>
        </p:txBody>
      </p:sp>
      <p:sp>
        <p:nvSpPr>
          <p:cNvPr id="10266" name="Line 26"/>
          <p:cNvSpPr>
            <a:spLocks noChangeShapeType="1"/>
          </p:cNvSpPr>
          <p:nvPr/>
        </p:nvSpPr>
        <p:spPr bwMode="auto">
          <a:xfrm flipV="1">
            <a:off x="5805488" y="4154488"/>
            <a:ext cx="889000" cy="688975"/>
          </a:xfrm>
          <a:prstGeom prst="line">
            <a:avLst/>
          </a:prstGeom>
          <a:noFill/>
          <a:ln w="101600">
            <a:solidFill>
              <a:schemeClr val="accent2"/>
            </a:solidFill>
            <a:round/>
            <a:headEnd/>
            <a:tailEnd type="triangle" w="med" len="med"/>
          </a:ln>
          <a:effectLst/>
        </p:spPr>
        <p:txBody>
          <a:bodyPr/>
          <a:lstStyle/>
          <a:p>
            <a:endParaRPr lang="en-US"/>
          </a:p>
        </p:txBody>
      </p:sp>
      <p:sp>
        <p:nvSpPr>
          <p:cNvPr id="10267" name="Rectangle 27"/>
          <p:cNvSpPr>
            <a:spLocks noChangeArrowheads="1"/>
          </p:cNvSpPr>
          <p:nvPr/>
        </p:nvSpPr>
        <p:spPr bwMode="auto">
          <a:xfrm>
            <a:off x="0" y="3103563"/>
            <a:ext cx="4114800" cy="3136900"/>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class node</a:t>
            </a:r>
          </a:p>
          <a:p>
            <a:r>
              <a:rPr lang="en-US" altLang="zh-CN" sz="2000">
                <a:solidFill>
                  <a:srgbClr val="000000"/>
                </a:solidFill>
                <a:latin typeface="Arial" charset="0"/>
                <a:ea typeface="宋体" pitchFamily="2" charset="-122"/>
              </a:rPr>
              <a:t>{</a:t>
            </a:r>
          </a:p>
          <a:p>
            <a:r>
              <a:rPr lang="en-US" altLang="zh-CN" sz="2000">
                <a:solidFill>
                  <a:srgbClr val="000000"/>
                </a:solidFill>
                <a:latin typeface="Arial" charset="0"/>
                <a:ea typeface="宋体" pitchFamily="2" charset="-122"/>
              </a:rPr>
              <a:t>public:</a:t>
            </a:r>
          </a:p>
          <a:p>
            <a:r>
              <a:rPr lang="en-US" altLang="zh-CN" sz="2000">
                <a:solidFill>
                  <a:schemeClr val="bg2"/>
                </a:solidFill>
                <a:latin typeface="Arial" charset="0"/>
                <a:ea typeface="宋体" pitchFamily="2" charset="-122"/>
              </a:rPr>
              <a:t>     typedef int value_type;</a:t>
            </a:r>
          </a:p>
          <a:p>
            <a:r>
              <a:rPr lang="en-US" altLang="zh-CN" sz="2000">
                <a:solidFill>
                  <a:srgbClr val="000000"/>
                </a:solidFill>
                <a:latin typeface="Arial" charset="0"/>
                <a:ea typeface="宋体" pitchFamily="2" charset="-122"/>
              </a:rPr>
              <a:t>     ...</a:t>
            </a:r>
          </a:p>
          <a:p>
            <a:r>
              <a:rPr lang="en-US" altLang="zh-CN" sz="2000">
                <a:solidFill>
                  <a:srgbClr val="000000"/>
                </a:solidFill>
                <a:latin typeface="Arial" charset="0"/>
                <a:ea typeface="宋体" pitchFamily="2" charset="-122"/>
              </a:rPr>
              <a:t>private:</a:t>
            </a:r>
          </a:p>
          <a:p>
            <a:r>
              <a:rPr lang="en-US" altLang="zh-CN" sz="2000">
                <a:solidFill>
                  <a:srgbClr val="FC0128"/>
                </a:solidFill>
                <a:latin typeface="Arial" charset="0"/>
                <a:ea typeface="宋体" pitchFamily="2" charset="-122"/>
              </a:rPr>
              <a:t>     </a:t>
            </a:r>
            <a:r>
              <a:rPr lang="en-US" altLang="zh-CN" sz="2000">
                <a:solidFill>
                  <a:srgbClr val="000000"/>
                </a:solidFill>
                <a:latin typeface="Arial" charset="0"/>
                <a:ea typeface="宋体" pitchFamily="2" charset="-122"/>
              </a:rPr>
              <a:t>value_type data;</a:t>
            </a:r>
          </a:p>
          <a:p>
            <a:r>
              <a:rPr lang="en-US" altLang="zh-CN" sz="2000">
                <a:solidFill>
                  <a:srgbClr val="000000"/>
                </a:solidFill>
                <a:latin typeface="Arial" charset="0"/>
                <a:ea typeface="宋体" pitchFamily="2" charset="-122"/>
              </a:rPr>
              <a:t>     </a:t>
            </a:r>
            <a:r>
              <a:rPr lang="en-US" altLang="zh-CN" sz="2000">
                <a:solidFill>
                  <a:srgbClr val="FC0128"/>
                </a:solidFill>
                <a:latin typeface="Arial" charset="0"/>
                <a:ea typeface="宋体" pitchFamily="2" charset="-122"/>
              </a:rPr>
              <a:t>node *link;</a:t>
            </a:r>
          </a:p>
          <a:p>
            <a:r>
              <a:rPr lang="en-US" altLang="zh-CN" sz="2000">
                <a:solidFill>
                  <a:srgbClr val="000000"/>
                </a:solidFill>
                <a:latin typeface="Arial" charset="0"/>
                <a:ea typeface="宋体" pitchFamily="2" charset="-122"/>
              </a:rPr>
              <a:t>};</a:t>
            </a:r>
            <a:endParaRPr lang="en-US" altLang="zh-CN" sz="2000" b="1">
              <a:solidFill>
                <a:schemeClr val="accent2"/>
              </a:solidFill>
              <a:latin typeface="Arial" charset="0"/>
              <a:ea typeface="宋体" pitchFamily="2" charset="-122"/>
            </a:endParaRPr>
          </a:p>
          <a:p>
            <a:pPr eaLnBrk="1"/>
            <a:endParaRPr lang="zh-CN" altLang="en-US" sz="2000" b="1">
              <a:solidFill>
                <a:schemeClr val="accent2"/>
              </a:solidFill>
              <a:latin typeface="Arial" charset="0"/>
              <a:ea typeface="宋体" pitchFamily="2"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a:lstStyle/>
          <a:p>
            <a:r>
              <a:rPr lang="en-US" altLang="zh-CN">
                <a:ea typeface="宋体" pitchFamily="2" charset="-122"/>
              </a:rPr>
              <a:t>Declarations for Linked Lists</a:t>
            </a:r>
          </a:p>
        </p:txBody>
      </p:sp>
      <p:sp>
        <p:nvSpPr>
          <p:cNvPr id="12291" name="Rectangle 3"/>
          <p:cNvSpPr>
            <a:spLocks noGrp="1" noChangeArrowheads="1"/>
          </p:cNvSpPr>
          <p:nvPr>
            <p:ph type="body" sz="half" idx="1"/>
          </p:nvPr>
        </p:nvSpPr>
        <p:spPr>
          <a:xfrm>
            <a:off x="685800" y="1981200"/>
            <a:ext cx="6008688" cy="4114800"/>
          </a:xfrm>
          <a:noFill/>
          <a:ln/>
        </p:spPr>
        <p:txBody>
          <a:bodyPr/>
          <a:lstStyle/>
          <a:p>
            <a:r>
              <a:rPr lang="en-US" altLang="zh-CN">
                <a:effectLst/>
                <a:ea typeface="宋体" pitchFamily="2" charset="-122"/>
              </a:rPr>
              <a:t>A program can keep track of the first node by using a pointer variable such as </a:t>
            </a:r>
            <a:r>
              <a:rPr lang="en-US" altLang="zh-CN" b="1">
                <a:solidFill>
                  <a:schemeClr val="accent2"/>
                </a:solidFill>
                <a:effectLst/>
                <a:ea typeface="宋体" pitchFamily="2" charset="-122"/>
              </a:rPr>
              <a:t>head_ptr</a:t>
            </a:r>
            <a:r>
              <a:rPr lang="en-US" altLang="zh-CN">
                <a:effectLst/>
                <a:ea typeface="宋体" pitchFamily="2" charset="-122"/>
              </a:rPr>
              <a:t> in this example.</a:t>
            </a:r>
          </a:p>
          <a:p>
            <a:r>
              <a:rPr lang="en-US" altLang="zh-CN">
                <a:effectLst/>
                <a:ea typeface="宋体" pitchFamily="2" charset="-122"/>
              </a:rPr>
              <a:t>Notice that head_ptr itself is not a node -- it is a pointer                                      to a node.</a:t>
            </a:r>
          </a:p>
        </p:txBody>
      </p:sp>
      <p:grpSp>
        <p:nvGrpSpPr>
          <p:cNvPr id="12298" name="Group 10"/>
          <p:cNvGrpSpPr>
            <a:grpSpLocks/>
          </p:cNvGrpSpPr>
          <p:nvPr/>
        </p:nvGrpSpPr>
        <p:grpSpPr bwMode="auto">
          <a:xfrm>
            <a:off x="4302125" y="3908425"/>
            <a:ext cx="1765300" cy="1514475"/>
            <a:chOff x="2710" y="2462"/>
            <a:chExt cx="1112" cy="954"/>
          </a:xfrm>
        </p:grpSpPr>
        <p:grpSp>
          <p:nvGrpSpPr>
            <p:cNvPr id="12296" name="Group 8"/>
            <p:cNvGrpSpPr>
              <a:grpSpLocks/>
            </p:cNvGrpSpPr>
            <p:nvPr/>
          </p:nvGrpSpPr>
          <p:grpSpPr bwMode="auto">
            <a:xfrm>
              <a:off x="2710" y="2462"/>
              <a:ext cx="1112" cy="954"/>
              <a:chOff x="2710" y="2462"/>
              <a:chExt cx="1112" cy="954"/>
            </a:xfrm>
          </p:grpSpPr>
          <p:sp>
            <p:nvSpPr>
              <p:cNvPr id="12292" name="Rectangle 4"/>
              <p:cNvSpPr>
                <a:spLocks noChangeArrowheads="1"/>
              </p:cNvSpPr>
              <p:nvPr/>
            </p:nvSpPr>
            <p:spPr bwMode="auto">
              <a:xfrm>
                <a:off x="2712" y="2462"/>
                <a:ext cx="1104" cy="954"/>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2293" name="Line 5"/>
              <p:cNvSpPr>
                <a:spLocks noChangeShapeType="1"/>
              </p:cNvSpPr>
              <p:nvPr/>
            </p:nvSpPr>
            <p:spPr bwMode="auto">
              <a:xfrm>
                <a:off x="2710" y="2854"/>
                <a:ext cx="1112" cy="0"/>
              </a:xfrm>
              <a:prstGeom prst="line">
                <a:avLst/>
              </a:prstGeom>
              <a:noFill/>
              <a:ln w="12700">
                <a:solidFill>
                  <a:schemeClr val="tx1"/>
                </a:solidFill>
                <a:round/>
                <a:headEnd/>
                <a:tailEnd/>
              </a:ln>
              <a:effectLst/>
            </p:spPr>
            <p:txBody>
              <a:bodyPr/>
              <a:lstStyle/>
              <a:p>
                <a:endParaRPr lang="en-US"/>
              </a:p>
            </p:txBody>
          </p:sp>
          <p:sp>
            <p:nvSpPr>
              <p:cNvPr id="12294" name="Rectangle 6"/>
              <p:cNvSpPr>
                <a:spLocks noChangeArrowheads="1"/>
              </p:cNvSpPr>
              <p:nvPr/>
            </p:nvSpPr>
            <p:spPr bwMode="auto">
              <a:xfrm>
                <a:off x="3394" y="2614"/>
                <a:ext cx="410" cy="229"/>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data</a:t>
                </a:r>
              </a:p>
            </p:txBody>
          </p:sp>
          <p:sp>
            <p:nvSpPr>
              <p:cNvPr id="12295" name="Rectangle 7"/>
              <p:cNvSpPr>
                <a:spLocks noChangeArrowheads="1"/>
              </p:cNvSpPr>
              <p:nvPr/>
            </p:nvSpPr>
            <p:spPr bwMode="auto">
              <a:xfrm>
                <a:off x="3394" y="3175"/>
                <a:ext cx="362" cy="229"/>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link</a:t>
                </a:r>
              </a:p>
            </p:txBody>
          </p:sp>
        </p:grpSp>
        <p:sp>
          <p:nvSpPr>
            <p:cNvPr id="12297" name="Rectangle 9"/>
            <p:cNvSpPr>
              <a:spLocks noChangeArrowheads="1"/>
            </p:cNvSpPr>
            <p:nvPr/>
          </p:nvSpPr>
          <p:spPr bwMode="auto">
            <a:xfrm>
              <a:off x="2903" y="2532"/>
              <a:ext cx="328" cy="286"/>
            </a:xfrm>
            <a:prstGeom prst="rect">
              <a:avLst/>
            </a:prstGeom>
            <a:noFill/>
            <a:ln w="12700">
              <a:noFill/>
              <a:miter lim="800000"/>
              <a:headEnd/>
              <a:tailEnd/>
            </a:ln>
            <a:effectLst/>
          </p:spPr>
          <p:txBody>
            <a:bodyPr wrap="none" lIns="90488" tIns="44450" rIns="90488" bIns="44450">
              <a:spAutoFit/>
            </a:bodyPr>
            <a:lstStyle/>
            <a:p>
              <a:r>
                <a:rPr lang="en-US" altLang="zh-CN" b="1" i="1">
                  <a:solidFill>
                    <a:schemeClr val="tx1"/>
                  </a:solidFill>
                  <a:latin typeface="Arial" charset="0"/>
                  <a:ea typeface="宋体" pitchFamily="2" charset="-122"/>
                </a:rPr>
                <a:t>10</a:t>
              </a:r>
            </a:p>
          </p:txBody>
        </p:sp>
      </p:grpSp>
      <p:grpSp>
        <p:nvGrpSpPr>
          <p:cNvPr id="12305" name="Group 17"/>
          <p:cNvGrpSpPr>
            <a:grpSpLocks/>
          </p:cNvGrpSpPr>
          <p:nvPr/>
        </p:nvGrpSpPr>
        <p:grpSpPr bwMode="auto">
          <a:xfrm>
            <a:off x="6705600" y="2638425"/>
            <a:ext cx="1765300" cy="1514475"/>
            <a:chOff x="4224" y="1662"/>
            <a:chExt cx="1112" cy="954"/>
          </a:xfrm>
        </p:grpSpPr>
        <p:grpSp>
          <p:nvGrpSpPr>
            <p:cNvPr id="12303" name="Group 15"/>
            <p:cNvGrpSpPr>
              <a:grpSpLocks/>
            </p:cNvGrpSpPr>
            <p:nvPr/>
          </p:nvGrpSpPr>
          <p:grpSpPr bwMode="auto">
            <a:xfrm>
              <a:off x="4224" y="1662"/>
              <a:ext cx="1112" cy="954"/>
              <a:chOff x="4224" y="1662"/>
              <a:chExt cx="1112" cy="954"/>
            </a:xfrm>
          </p:grpSpPr>
          <p:sp>
            <p:nvSpPr>
              <p:cNvPr id="12299" name="Rectangle 11"/>
              <p:cNvSpPr>
                <a:spLocks noChangeArrowheads="1"/>
              </p:cNvSpPr>
              <p:nvPr/>
            </p:nvSpPr>
            <p:spPr bwMode="auto">
              <a:xfrm>
                <a:off x="4226" y="1662"/>
                <a:ext cx="1104" cy="954"/>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2300" name="Line 12"/>
              <p:cNvSpPr>
                <a:spLocks noChangeShapeType="1"/>
              </p:cNvSpPr>
              <p:nvPr/>
            </p:nvSpPr>
            <p:spPr bwMode="auto">
              <a:xfrm>
                <a:off x="4224" y="2054"/>
                <a:ext cx="1112" cy="0"/>
              </a:xfrm>
              <a:prstGeom prst="line">
                <a:avLst/>
              </a:prstGeom>
              <a:noFill/>
              <a:ln w="12700">
                <a:solidFill>
                  <a:schemeClr val="tx1"/>
                </a:solidFill>
                <a:round/>
                <a:headEnd/>
                <a:tailEnd/>
              </a:ln>
              <a:effectLst/>
            </p:spPr>
            <p:txBody>
              <a:bodyPr/>
              <a:lstStyle/>
              <a:p>
                <a:endParaRPr lang="en-US"/>
              </a:p>
            </p:txBody>
          </p:sp>
          <p:sp>
            <p:nvSpPr>
              <p:cNvPr id="12301" name="Rectangle 13"/>
              <p:cNvSpPr>
                <a:spLocks noChangeArrowheads="1"/>
              </p:cNvSpPr>
              <p:nvPr/>
            </p:nvSpPr>
            <p:spPr bwMode="auto">
              <a:xfrm>
                <a:off x="4908" y="1814"/>
                <a:ext cx="410" cy="229"/>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data</a:t>
                </a:r>
              </a:p>
            </p:txBody>
          </p:sp>
          <p:sp>
            <p:nvSpPr>
              <p:cNvPr id="12302" name="Rectangle 14"/>
              <p:cNvSpPr>
                <a:spLocks noChangeArrowheads="1"/>
              </p:cNvSpPr>
              <p:nvPr/>
            </p:nvSpPr>
            <p:spPr bwMode="auto">
              <a:xfrm>
                <a:off x="4908" y="2375"/>
                <a:ext cx="362" cy="229"/>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link</a:t>
                </a:r>
              </a:p>
            </p:txBody>
          </p:sp>
        </p:grpSp>
        <p:sp>
          <p:nvSpPr>
            <p:cNvPr id="12304" name="Rectangle 16"/>
            <p:cNvSpPr>
              <a:spLocks noChangeArrowheads="1"/>
            </p:cNvSpPr>
            <p:nvPr/>
          </p:nvSpPr>
          <p:spPr bwMode="auto">
            <a:xfrm>
              <a:off x="4417" y="1732"/>
              <a:ext cx="328" cy="286"/>
            </a:xfrm>
            <a:prstGeom prst="rect">
              <a:avLst/>
            </a:prstGeom>
            <a:noFill/>
            <a:ln w="12700">
              <a:noFill/>
              <a:miter lim="800000"/>
              <a:headEnd/>
              <a:tailEnd/>
            </a:ln>
            <a:effectLst/>
          </p:spPr>
          <p:txBody>
            <a:bodyPr wrap="none" lIns="90488" tIns="44450" rIns="90488" bIns="44450">
              <a:spAutoFit/>
            </a:bodyPr>
            <a:lstStyle/>
            <a:p>
              <a:r>
                <a:rPr lang="en-US" altLang="zh-CN" b="1" i="1">
                  <a:solidFill>
                    <a:schemeClr val="tx1"/>
                  </a:solidFill>
                  <a:latin typeface="Arial" charset="0"/>
                  <a:ea typeface="宋体" pitchFamily="2" charset="-122"/>
                </a:rPr>
                <a:t>15</a:t>
              </a:r>
            </a:p>
          </p:txBody>
        </p:sp>
      </p:grpSp>
      <p:grpSp>
        <p:nvGrpSpPr>
          <p:cNvPr id="12312" name="Group 24"/>
          <p:cNvGrpSpPr>
            <a:grpSpLocks/>
          </p:cNvGrpSpPr>
          <p:nvPr/>
        </p:nvGrpSpPr>
        <p:grpSpPr bwMode="auto">
          <a:xfrm>
            <a:off x="6892925" y="4773613"/>
            <a:ext cx="1765300" cy="1514475"/>
            <a:chOff x="4342" y="3007"/>
            <a:chExt cx="1112" cy="954"/>
          </a:xfrm>
        </p:grpSpPr>
        <p:grpSp>
          <p:nvGrpSpPr>
            <p:cNvPr id="12310" name="Group 22"/>
            <p:cNvGrpSpPr>
              <a:grpSpLocks/>
            </p:cNvGrpSpPr>
            <p:nvPr/>
          </p:nvGrpSpPr>
          <p:grpSpPr bwMode="auto">
            <a:xfrm>
              <a:off x="4342" y="3007"/>
              <a:ext cx="1112" cy="954"/>
              <a:chOff x="4342" y="3007"/>
              <a:chExt cx="1112" cy="954"/>
            </a:xfrm>
          </p:grpSpPr>
          <p:sp>
            <p:nvSpPr>
              <p:cNvPr id="12306" name="Rectangle 18"/>
              <p:cNvSpPr>
                <a:spLocks noChangeArrowheads="1"/>
              </p:cNvSpPr>
              <p:nvPr/>
            </p:nvSpPr>
            <p:spPr bwMode="auto">
              <a:xfrm>
                <a:off x="4344" y="3007"/>
                <a:ext cx="1104" cy="954"/>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2307" name="Line 19"/>
              <p:cNvSpPr>
                <a:spLocks noChangeShapeType="1"/>
              </p:cNvSpPr>
              <p:nvPr/>
            </p:nvSpPr>
            <p:spPr bwMode="auto">
              <a:xfrm>
                <a:off x="4342" y="3399"/>
                <a:ext cx="1112" cy="0"/>
              </a:xfrm>
              <a:prstGeom prst="line">
                <a:avLst/>
              </a:prstGeom>
              <a:noFill/>
              <a:ln w="12700">
                <a:solidFill>
                  <a:schemeClr val="tx1"/>
                </a:solidFill>
                <a:round/>
                <a:headEnd/>
                <a:tailEnd/>
              </a:ln>
              <a:effectLst/>
            </p:spPr>
            <p:txBody>
              <a:bodyPr/>
              <a:lstStyle/>
              <a:p>
                <a:endParaRPr lang="en-US"/>
              </a:p>
            </p:txBody>
          </p:sp>
          <p:sp>
            <p:nvSpPr>
              <p:cNvPr id="12308" name="Rectangle 20"/>
              <p:cNvSpPr>
                <a:spLocks noChangeArrowheads="1"/>
              </p:cNvSpPr>
              <p:nvPr/>
            </p:nvSpPr>
            <p:spPr bwMode="auto">
              <a:xfrm>
                <a:off x="5026" y="3159"/>
                <a:ext cx="410" cy="229"/>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data</a:t>
                </a:r>
              </a:p>
            </p:txBody>
          </p:sp>
          <p:sp>
            <p:nvSpPr>
              <p:cNvPr id="12309" name="Rectangle 21"/>
              <p:cNvSpPr>
                <a:spLocks noChangeArrowheads="1"/>
              </p:cNvSpPr>
              <p:nvPr/>
            </p:nvSpPr>
            <p:spPr bwMode="auto">
              <a:xfrm>
                <a:off x="5026" y="3720"/>
                <a:ext cx="362" cy="229"/>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link</a:t>
                </a:r>
              </a:p>
            </p:txBody>
          </p:sp>
        </p:grpSp>
        <p:sp>
          <p:nvSpPr>
            <p:cNvPr id="12311" name="Rectangle 23"/>
            <p:cNvSpPr>
              <a:spLocks noChangeArrowheads="1"/>
            </p:cNvSpPr>
            <p:nvPr/>
          </p:nvSpPr>
          <p:spPr bwMode="auto">
            <a:xfrm>
              <a:off x="4535" y="3077"/>
              <a:ext cx="221" cy="286"/>
            </a:xfrm>
            <a:prstGeom prst="rect">
              <a:avLst/>
            </a:prstGeom>
            <a:noFill/>
            <a:ln w="12700">
              <a:noFill/>
              <a:miter lim="800000"/>
              <a:headEnd/>
              <a:tailEnd/>
            </a:ln>
            <a:effectLst/>
          </p:spPr>
          <p:txBody>
            <a:bodyPr wrap="none" lIns="90488" tIns="44450" rIns="90488" bIns="44450">
              <a:spAutoFit/>
            </a:bodyPr>
            <a:lstStyle/>
            <a:p>
              <a:r>
                <a:rPr lang="en-US" altLang="zh-CN" b="1" i="1">
                  <a:solidFill>
                    <a:schemeClr val="tx1"/>
                  </a:solidFill>
                  <a:latin typeface="Arial" charset="0"/>
                  <a:ea typeface="宋体" pitchFamily="2" charset="-122"/>
                </a:rPr>
                <a:t>7</a:t>
              </a:r>
            </a:p>
          </p:txBody>
        </p:sp>
      </p:grpSp>
      <p:sp>
        <p:nvSpPr>
          <p:cNvPr id="12313" name="Line 25"/>
          <p:cNvSpPr>
            <a:spLocks noChangeShapeType="1"/>
          </p:cNvSpPr>
          <p:nvPr/>
        </p:nvSpPr>
        <p:spPr bwMode="auto">
          <a:xfrm flipV="1">
            <a:off x="5805488" y="4154488"/>
            <a:ext cx="889000" cy="688975"/>
          </a:xfrm>
          <a:prstGeom prst="line">
            <a:avLst/>
          </a:prstGeom>
          <a:noFill/>
          <a:ln w="50800">
            <a:solidFill>
              <a:srgbClr val="000000"/>
            </a:solidFill>
            <a:round/>
            <a:headEnd/>
            <a:tailEnd type="triangle" w="med" len="med"/>
          </a:ln>
          <a:effectLst/>
        </p:spPr>
        <p:txBody>
          <a:bodyPr/>
          <a:lstStyle/>
          <a:p>
            <a:endParaRPr lang="en-US"/>
          </a:p>
        </p:txBody>
      </p:sp>
      <p:sp>
        <p:nvSpPr>
          <p:cNvPr id="12314" name="Rectangle 26"/>
          <p:cNvSpPr>
            <a:spLocks noChangeArrowheads="1"/>
          </p:cNvSpPr>
          <p:nvPr/>
        </p:nvSpPr>
        <p:spPr bwMode="auto">
          <a:xfrm>
            <a:off x="7237413" y="5491163"/>
            <a:ext cx="72072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latin typeface="Arial" charset="0"/>
                <a:ea typeface="宋体" pitchFamily="2" charset="-122"/>
              </a:rPr>
              <a:t>null</a:t>
            </a:r>
          </a:p>
        </p:txBody>
      </p:sp>
      <p:sp>
        <p:nvSpPr>
          <p:cNvPr id="12315" name="Line 27"/>
          <p:cNvSpPr>
            <a:spLocks noChangeShapeType="1"/>
          </p:cNvSpPr>
          <p:nvPr/>
        </p:nvSpPr>
        <p:spPr bwMode="auto">
          <a:xfrm>
            <a:off x="7408863" y="3871913"/>
            <a:ext cx="138112" cy="900112"/>
          </a:xfrm>
          <a:prstGeom prst="line">
            <a:avLst/>
          </a:prstGeom>
          <a:noFill/>
          <a:ln w="50800">
            <a:solidFill>
              <a:srgbClr val="000000"/>
            </a:solidFill>
            <a:round/>
            <a:headEnd/>
            <a:tailEnd type="triangle" w="med" len="med"/>
          </a:ln>
          <a:effectLst/>
        </p:spPr>
        <p:txBody>
          <a:bodyPr/>
          <a:lstStyle/>
          <a:p>
            <a:endParaRPr lang="en-US"/>
          </a:p>
        </p:txBody>
      </p:sp>
      <p:sp>
        <p:nvSpPr>
          <p:cNvPr id="12316" name="Rectangle 28"/>
          <p:cNvSpPr>
            <a:spLocks noChangeArrowheads="1"/>
          </p:cNvSpPr>
          <p:nvPr/>
        </p:nvSpPr>
        <p:spPr bwMode="auto">
          <a:xfrm>
            <a:off x="1301750" y="5159375"/>
            <a:ext cx="1752600" cy="90487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2317" name="Rectangle 29"/>
          <p:cNvSpPr>
            <a:spLocks noChangeArrowheads="1"/>
          </p:cNvSpPr>
          <p:nvPr/>
        </p:nvSpPr>
        <p:spPr bwMode="auto">
          <a:xfrm>
            <a:off x="190500" y="5708650"/>
            <a:ext cx="11461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head_ptr</a:t>
            </a:r>
          </a:p>
        </p:txBody>
      </p:sp>
      <p:sp>
        <p:nvSpPr>
          <p:cNvPr id="12318" name="Line 30"/>
          <p:cNvSpPr>
            <a:spLocks noChangeShapeType="1"/>
          </p:cNvSpPr>
          <p:nvPr/>
        </p:nvSpPr>
        <p:spPr bwMode="auto">
          <a:xfrm flipV="1">
            <a:off x="2224088" y="4999038"/>
            <a:ext cx="2058987" cy="606425"/>
          </a:xfrm>
          <a:prstGeom prst="line">
            <a:avLst/>
          </a:prstGeom>
          <a:noFill/>
          <a:ln w="101600">
            <a:solidFill>
              <a:schemeClr val="accent2"/>
            </a:solidFill>
            <a:round/>
            <a:headEnd/>
            <a:tailEnd type="triangle" w="med" len="med"/>
          </a:ln>
          <a:effectLst/>
        </p:spPr>
        <p:txBody>
          <a:bodyPr/>
          <a:lstStyle/>
          <a:p>
            <a:endParaRPr lang="en-US"/>
          </a:p>
        </p:txBody>
      </p:sp>
      <p:sp>
        <p:nvSpPr>
          <p:cNvPr id="12319" name="Text Box 31"/>
          <p:cNvSpPr txBox="1">
            <a:spLocks noChangeArrowheads="1"/>
          </p:cNvSpPr>
          <p:nvPr/>
        </p:nvSpPr>
        <p:spPr bwMode="auto">
          <a:xfrm>
            <a:off x="3276600" y="5943600"/>
            <a:ext cx="2743200" cy="45720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node * head_ptr;</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noFill/>
          <a:ln/>
        </p:spPr>
        <p:txBody>
          <a:bodyPr/>
          <a:lstStyle/>
          <a:p>
            <a:r>
              <a:rPr lang="en-US" altLang="zh-CN">
                <a:ea typeface="宋体" pitchFamily="2" charset="-122"/>
              </a:rPr>
              <a:t>Declarations for Linked Lists</a:t>
            </a:r>
          </a:p>
        </p:txBody>
      </p:sp>
      <p:sp>
        <p:nvSpPr>
          <p:cNvPr id="110595" name="Rectangle 3"/>
          <p:cNvSpPr>
            <a:spLocks noGrp="1" noChangeArrowheads="1"/>
          </p:cNvSpPr>
          <p:nvPr>
            <p:ph type="body" sz="half" idx="1"/>
          </p:nvPr>
        </p:nvSpPr>
        <p:spPr>
          <a:xfrm>
            <a:off x="685800" y="1981200"/>
            <a:ext cx="6008688" cy="4114800"/>
          </a:xfrm>
          <a:noFill/>
          <a:ln/>
        </p:spPr>
        <p:txBody>
          <a:bodyPr/>
          <a:lstStyle/>
          <a:p>
            <a:r>
              <a:rPr lang="en-US" altLang="zh-CN">
                <a:effectLst/>
                <a:ea typeface="宋体" pitchFamily="2" charset="-122"/>
              </a:rPr>
              <a:t>A program can also keep track of the last node by using a pointer variable such as </a:t>
            </a:r>
            <a:r>
              <a:rPr lang="en-US" altLang="zh-CN" b="1">
                <a:solidFill>
                  <a:schemeClr val="accent2"/>
                </a:solidFill>
                <a:effectLst/>
                <a:ea typeface="宋体" pitchFamily="2" charset="-122"/>
              </a:rPr>
              <a:t>tail_ptr</a:t>
            </a:r>
            <a:r>
              <a:rPr lang="en-US" altLang="zh-CN">
                <a:effectLst/>
                <a:ea typeface="宋体" pitchFamily="2" charset="-122"/>
              </a:rPr>
              <a:t> in this example.</a:t>
            </a:r>
          </a:p>
          <a:p>
            <a:r>
              <a:rPr lang="en-US" altLang="zh-CN">
                <a:effectLst/>
                <a:ea typeface="宋体" pitchFamily="2" charset="-122"/>
              </a:rPr>
              <a:t>Notice that tail_ptr itself is not a node -- it is a pointer                                      to a node.</a:t>
            </a:r>
          </a:p>
        </p:txBody>
      </p:sp>
      <p:grpSp>
        <p:nvGrpSpPr>
          <p:cNvPr id="110596" name="Group 4"/>
          <p:cNvGrpSpPr>
            <a:grpSpLocks/>
          </p:cNvGrpSpPr>
          <p:nvPr/>
        </p:nvGrpSpPr>
        <p:grpSpPr bwMode="auto">
          <a:xfrm>
            <a:off x="4302125" y="3908425"/>
            <a:ext cx="1765300" cy="1514475"/>
            <a:chOff x="2710" y="2462"/>
            <a:chExt cx="1112" cy="954"/>
          </a:xfrm>
        </p:grpSpPr>
        <p:grpSp>
          <p:nvGrpSpPr>
            <p:cNvPr id="110597" name="Group 5"/>
            <p:cNvGrpSpPr>
              <a:grpSpLocks/>
            </p:cNvGrpSpPr>
            <p:nvPr/>
          </p:nvGrpSpPr>
          <p:grpSpPr bwMode="auto">
            <a:xfrm>
              <a:off x="2710" y="2462"/>
              <a:ext cx="1112" cy="954"/>
              <a:chOff x="2710" y="2462"/>
              <a:chExt cx="1112" cy="954"/>
            </a:xfrm>
          </p:grpSpPr>
          <p:sp>
            <p:nvSpPr>
              <p:cNvPr id="110598" name="Rectangle 6"/>
              <p:cNvSpPr>
                <a:spLocks noChangeArrowheads="1"/>
              </p:cNvSpPr>
              <p:nvPr/>
            </p:nvSpPr>
            <p:spPr bwMode="auto">
              <a:xfrm>
                <a:off x="2712" y="2462"/>
                <a:ext cx="1104" cy="954"/>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10599" name="Line 7"/>
              <p:cNvSpPr>
                <a:spLocks noChangeShapeType="1"/>
              </p:cNvSpPr>
              <p:nvPr/>
            </p:nvSpPr>
            <p:spPr bwMode="auto">
              <a:xfrm>
                <a:off x="2710" y="2854"/>
                <a:ext cx="1112" cy="0"/>
              </a:xfrm>
              <a:prstGeom prst="line">
                <a:avLst/>
              </a:prstGeom>
              <a:noFill/>
              <a:ln w="12700">
                <a:solidFill>
                  <a:schemeClr val="tx1"/>
                </a:solidFill>
                <a:round/>
                <a:headEnd/>
                <a:tailEnd/>
              </a:ln>
              <a:effectLst/>
            </p:spPr>
            <p:txBody>
              <a:bodyPr/>
              <a:lstStyle/>
              <a:p>
                <a:endParaRPr lang="en-US"/>
              </a:p>
            </p:txBody>
          </p:sp>
          <p:sp>
            <p:nvSpPr>
              <p:cNvPr id="110600" name="Rectangle 8"/>
              <p:cNvSpPr>
                <a:spLocks noChangeArrowheads="1"/>
              </p:cNvSpPr>
              <p:nvPr/>
            </p:nvSpPr>
            <p:spPr bwMode="auto">
              <a:xfrm>
                <a:off x="3394" y="2614"/>
                <a:ext cx="410" cy="229"/>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data</a:t>
                </a:r>
              </a:p>
            </p:txBody>
          </p:sp>
          <p:sp>
            <p:nvSpPr>
              <p:cNvPr id="110601" name="Rectangle 9"/>
              <p:cNvSpPr>
                <a:spLocks noChangeArrowheads="1"/>
              </p:cNvSpPr>
              <p:nvPr/>
            </p:nvSpPr>
            <p:spPr bwMode="auto">
              <a:xfrm>
                <a:off x="3394" y="3175"/>
                <a:ext cx="362" cy="229"/>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link</a:t>
                </a:r>
              </a:p>
            </p:txBody>
          </p:sp>
        </p:grpSp>
        <p:sp>
          <p:nvSpPr>
            <p:cNvPr id="110602" name="Rectangle 10"/>
            <p:cNvSpPr>
              <a:spLocks noChangeArrowheads="1"/>
            </p:cNvSpPr>
            <p:nvPr/>
          </p:nvSpPr>
          <p:spPr bwMode="auto">
            <a:xfrm>
              <a:off x="2903" y="2532"/>
              <a:ext cx="328" cy="286"/>
            </a:xfrm>
            <a:prstGeom prst="rect">
              <a:avLst/>
            </a:prstGeom>
            <a:noFill/>
            <a:ln w="12700">
              <a:noFill/>
              <a:miter lim="800000"/>
              <a:headEnd/>
              <a:tailEnd/>
            </a:ln>
            <a:effectLst/>
          </p:spPr>
          <p:txBody>
            <a:bodyPr wrap="none" lIns="90488" tIns="44450" rIns="90488" bIns="44450">
              <a:spAutoFit/>
            </a:bodyPr>
            <a:lstStyle/>
            <a:p>
              <a:r>
                <a:rPr lang="en-US" altLang="zh-CN" b="1" i="1">
                  <a:solidFill>
                    <a:schemeClr val="tx1"/>
                  </a:solidFill>
                  <a:latin typeface="Arial" charset="0"/>
                  <a:ea typeface="宋体" pitchFamily="2" charset="-122"/>
                </a:rPr>
                <a:t>10</a:t>
              </a:r>
            </a:p>
          </p:txBody>
        </p:sp>
      </p:grpSp>
      <p:grpSp>
        <p:nvGrpSpPr>
          <p:cNvPr id="110603" name="Group 11"/>
          <p:cNvGrpSpPr>
            <a:grpSpLocks/>
          </p:cNvGrpSpPr>
          <p:nvPr/>
        </p:nvGrpSpPr>
        <p:grpSpPr bwMode="auto">
          <a:xfrm>
            <a:off x="6705600" y="2638425"/>
            <a:ext cx="1765300" cy="1514475"/>
            <a:chOff x="4224" y="1662"/>
            <a:chExt cx="1112" cy="954"/>
          </a:xfrm>
        </p:grpSpPr>
        <p:grpSp>
          <p:nvGrpSpPr>
            <p:cNvPr id="110604" name="Group 12"/>
            <p:cNvGrpSpPr>
              <a:grpSpLocks/>
            </p:cNvGrpSpPr>
            <p:nvPr/>
          </p:nvGrpSpPr>
          <p:grpSpPr bwMode="auto">
            <a:xfrm>
              <a:off x="4224" y="1662"/>
              <a:ext cx="1112" cy="954"/>
              <a:chOff x="4224" y="1662"/>
              <a:chExt cx="1112" cy="954"/>
            </a:xfrm>
          </p:grpSpPr>
          <p:sp>
            <p:nvSpPr>
              <p:cNvPr id="110605" name="Rectangle 13"/>
              <p:cNvSpPr>
                <a:spLocks noChangeArrowheads="1"/>
              </p:cNvSpPr>
              <p:nvPr/>
            </p:nvSpPr>
            <p:spPr bwMode="auto">
              <a:xfrm>
                <a:off x="4226" y="1662"/>
                <a:ext cx="1104" cy="954"/>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10606" name="Line 14"/>
              <p:cNvSpPr>
                <a:spLocks noChangeShapeType="1"/>
              </p:cNvSpPr>
              <p:nvPr/>
            </p:nvSpPr>
            <p:spPr bwMode="auto">
              <a:xfrm>
                <a:off x="4224" y="2054"/>
                <a:ext cx="1112" cy="0"/>
              </a:xfrm>
              <a:prstGeom prst="line">
                <a:avLst/>
              </a:prstGeom>
              <a:noFill/>
              <a:ln w="12700">
                <a:solidFill>
                  <a:schemeClr val="tx1"/>
                </a:solidFill>
                <a:round/>
                <a:headEnd/>
                <a:tailEnd/>
              </a:ln>
              <a:effectLst/>
            </p:spPr>
            <p:txBody>
              <a:bodyPr/>
              <a:lstStyle/>
              <a:p>
                <a:endParaRPr lang="en-US"/>
              </a:p>
            </p:txBody>
          </p:sp>
          <p:sp>
            <p:nvSpPr>
              <p:cNvPr id="110607" name="Rectangle 15"/>
              <p:cNvSpPr>
                <a:spLocks noChangeArrowheads="1"/>
              </p:cNvSpPr>
              <p:nvPr/>
            </p:nvSpPr>
            <p:spPr bwMode="auto">
              <a:xfrm>
                <a:off x="4908" y="1814"/>
                <a:ext cx="410" cy="229"/>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data</a:t>
                </a:r>
              </a:p>
            </p:txBody>
          </p:sp>
          <p:sp>
            <p:nvSpPr>
              <p:cNvPr id="110608" name="Rectangle 16"/>
              <p:cNvSpPr>
                <a:spLocks noChangeArrowheads="1"/>
              </p:cNvSpPr>
              <p:nvPr/>
            </p:nvSpPr>
            <p:spPr bwMode="auto">
              <a:xfrm>
                <a:off x="4908" y="2375"/>
                <a:ext cx="362" cy="229"/>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link</a:t>
                </a:r>
              </a:p>
            </p:txBody>
          </p:sp>
        </p:grpSp>
        <p:sp>
          <p:nvSpPr>
            <p:cNvPr id="110609" name="Rectangle 17"/>
            <p:cNvSpPr>
              <a:spLocks noChangeArrowheads="1"/>
            </p:cNvSpPr>
            <p:nvPr/>
          </p:nvSpPr>
          <p:spPr bwMode="auto">
            <a:xfrm>
              <a:off x="4417" y="1732"/>
              <a:ext cx="328" cy="286"/>
            </a:xfrm>
            <a:prstGeom prst="rect">
              <a:avLst/>
            </a:prstGeom>
            <a:noFill/>
            <a:ln w="12700">
              <a:noFill/>
              <a:miter lim="800000"/>
              <a:headEnd/>
              <a:tailEnd/>
            </a:ln>
            <a:effectLst/>
          </p:spPr>
          <p:txBody>
            <a:bodyPr wrap="none" lIns="90488" tIns="44450" rIns="90488" bIns="44450">
              <a:spAutoFit/>
            </a:bodyPr>
            <a:lstStyle/>
            <a:p>
              <a:r>
                <a:rPr lang="en-US" altLang="zh-CN" b="1" i="1">
                  <a:solidFill>
                    <a:schemeClr val="tx1"/>
                  </a:solidFill>
                  <a:latin typeface="Arial" charset="0"/>
                  <a:ea typeface="宋体" pitchFamily="2" charset="-122"/>
                </a:rPr>
                <a:t>15</a:t>
              </a:r>
            </a:p>
          </p:txBody>
        </p:sp>
      </p:grpSp>
      <p:grpSp>
        <p:nvGrpSpPr>
          <p:cNvPr id="110610" name="Group 18"/>
          <p:cNvGrpSpPr>
            <a:grpSpLocks/>
          </p:cNvGrpSpPr>
          <p:nvPr/>
        </p:nvGrpSpPr>
        <p:grpSpPr bwMode="auto">
          <a:xfrm>
            <a:off x="6892925" y="4773613"/>
            <a:ext cx="1765300" cy="1514475"/>
            <a:chOff x="4342" y="3007"/>
            <a:chExt cx="1112" cy="954"/>
          </a:xfrm>
        </p:grpSpPr>
        <p:grpSp>
          <p:nvGrpSpPr>
            <p:cNvPr id="110611" name="Group 19"/>
            <p:cNvGrpSpPr>
              <a:grpSpLocks/>
            </p:cNvGrpSpPr>
            <p:nvPr/>
          </p:nvGrpSpPr>
          <p:grpSpPr bwMode="auto">
            <a:xfrm>
              <a:off x="4342" y="3007"/>
              <a:ext cx="1112" cy="954"/>
              <a:chOff x="4342" y="3007"/>
              <a:chExt cx="1112" cy="954"/>
            </a:xfrm>
          </p:grpSpPr>
          <p:sp>
            <p:nvSpPr>
              <p:cNvPr id="110612" name="Rectangle 20"/>
              <p:cNvSpPr>
                <a:spLocks noChangeArrowheads="1"/>
              </p:cNvSpPr>
              <p:nvPr/>
            </p:nvSpPr>
            <p:spPr bwMode="auto">
              <a:xfrm>
                <a:off x="4344" y="3007"/>
                <a:ext cx="1104" cy="954"/>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10613" name="Line 21"/>
              <p:cNvSpPr>
                <a:spLocks noChangeShapeType="1"/>
              </p:cNvSpPr>
              <p:nvPr/>
            </p:nvSpPr>
            <p:spPr bwMode="auto">
              <a:xfrm>
                <a:off x="4342" y="3399"/>
                <a:ext cx="1112" cy="0"/>
              </a:xfrm>
              <a:prstGeom prst="line">
                <a:avLst/>
              </a:prstGeom>
              <a:noFill/>
              <a:ln w="12700">
                <a:solidFill>
                  <a:schemeClr val="tx1"/>
                </a:solidFill>
                <a:round/>
                <a:headEnd/>
                <a:tailEnd/>
              </a:ln>
              <a:effectLst/>
            </p:spPr>
            <p:txBody>
              <a:bodyPr/>
              <a:lstStyle/>
              <a:p>
                <a:endParaRPr lang="en-US"/>
              </a:p>
            </p:txBody>
          </p:sp>
          <p:sp>
            <p:nvSpPr>
              <p:cNvPr id="110614" name="Rectangle 22"/>
              <p:cNvSpPr>
                <a:spLocks noChangeArrowheads="1"/>
              </p:cNvSpPr>
              <p:nvPr/>
            </p:nvSpPr>
            <p:spPr bwMode="auto">
              <a:xfrm>
                <a:off x="5026" y="3159"/>
                <a:ext cx="410" cy="229"/>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data</a:t>
                </a:r>
              </a:p>
            </p:txBody>
          </p:sp>
          <p:sp>
            <p:nvSpPr>
              <p:cNvPr id="110615" name="Rectangle 23"/>
              <p:cNvSpPr>
                <a:spLocks noChangeArrowheads="1"/>
              </p:cNvSpPr>
              <p:nvPr/>
            </p:nvSpPr>
            <p:spPr bwMode="auto">
              <a:xfrm>
                <a:off x="5026" y="3720"/>
                <a:ext cx="362" cy="229"/>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link</a:t>
                </a:r>
              </a:p>
            </p:txBody>
          </p:sp>
        </p:grpSp>
        <p:sp>
          <p:nvSpPr>
            <p:cNvPr id="110616" name="Rectangle 24"/>
            <p:cNvSpPr>
              <a:spLocks noChangeArrowheads="1"/>
            </p:cNvSpPr>
            <p:nvPr/>
          </p:nvSpPr>
          <p:spPr bwMode="auto">
            <a:xfrm>
              <a:off x="4535" y="3077"/>
              <a:ext cx="221" cy="286"/>
            </a:xfrm>
            <a:prstGeom prst="rect">
              <a:avLst/>
            </a:prstGeom>
            <a:noFill/>
            <a:ln w="12700">
              <a:noFill/>
              <a:miter lim="800000"/>
              <a:headEnd/>
              <a:tailEnd/>
            </a:ln>
            <a:effectLst/>
          </p:spPr>
          <p:txBody>
            <a:bodyPr wrap="none" lIns="90488" tIns="44450" rIns="90488" bIns="44450">
              <a:spAutoFit/>
            </a:bodyPr>
            <a:lstStyle/>
            <a:p>
              <a:r>
                <a:rPr lang="en-US" altLang="zh-CN" b="1" i="1">
                  <a:solidFill>
                    <a:schemeClr val="tx1"/>
                  </a:solidFill>
                  <a:latin typeface="Arial" charset="0"/>
                  <a:ea typeface="宋体" pitchFamily="2" charset="-122"/>
                </a:rPr>
                <a:t>7</a:t>
              </a:r>
            </a:p>
          </p:txBody>
        </p:sp>
      </p:grpSp>
      <p:sp>
        <p:nvSpPr>
          <p:cNvPr id="110617" name="Line 25"/>
          <p:cNvSpPr>
            <a:spLocks noChangeShapeType="1"/>
          </p:cNvSpPr>
          <p:nvPr/>
        </p:nvSpPr>
        <p:spPr bwMode="auto">
          <a:xfrm flipV="1">
            <a:off x="5805488" y="4154488"/>
            <a:ext cx="889000" cy="688975"/>
          </a:xfrm>
          <a:prstGeom prst="line">
            <a:avLst/>
          </a:prstGeom>
          <a:noFill/>
          <a:ln w="50800">
            <a:solidFill>
              <a:srgbClr val="000000"/>
            </a:solidFill>
            <a:round/>
            <a:headEnd/>
            <a:tailEnd type="triangle" w="med" len="med"/>
          </a:ln>
          <a:effectLst/>
        </p:spPr>
        <p:txBody>
          <a:bodyPr/>
          <a:lstStyle/>
          <a:p>
            <a:endParaRPr lang="en-US"/>
          </a:p>
        </p:txBody>
      </p:sp>
      <p:sp>
        <p:nvSpPr>
          <p:cNvPr id="110618" name="Rectangle 26"/>
          <p:cNvSpPr>
            <a:spLocks noChangeArrowheads="1"/>
          </p:cNvSpPr>
          <p:nvPr/>
        </p:nvSpPr>
        <p:spPr bwMode="auto">
          <a:xfrm>
            <a:off x="7237413" y="5491163"/>
            <a:ext cx="72072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latin typeface="Arial" charset="0"/>
                <a:ea typeface="宋体" pitchFamily="2" charset="-122"/>
              </a:rPr>
              <a:t>null</a:t>
            </a:r>
          </a:p>
        </p:txBody>
      </p:sp>
      <p:sp>
        <p:nvSpPr>
          <p:cNvPr id="110619" name="Line 27"/>
          <p:cNvSpPr>
            <a:spLocks noChangeShapeType="1"/>
          </p:cNvSpPr>
          <p:nvPr/>
        </p:nvSpPr>
        <p:spPr bwMode="auto">
          <a:xfrm>
            <a:off x="7408863" y="3871913"/>
            <a:ext cx="138112" cy="900112"/>
          </a:xfrm>
          <a:prstGeom prst="line">
            <a:avLst/>
          </a:prstGeom>
          <a:noFill/>
          <a:ln w="50800">
            <a:solidFill>
              <a:srgbClr val="000000"/>
            </a:solidFill>
            <a:round/>
            <a:headEnd/>
            <a:tailEnd type="triangle" w="med" len="med"/>
          </a:ln>
          <a:effectLst/>
        </p:spPr>
        <p:txBody>
          <a:bodyPr/>
          <a:lstStyle/>
          <a:p>
            <a:endParaRPr lang="en-US"/>
          </a:p>
        </p:txBody>
      </p:sp>
      <p:sp>
        <p:nvSpPr>
          <p:cNvPr id="110620" name="Rectangle 28"/>
          <p:cNvSpPr>
            <a:spLocks noChangeArrowheads="1"/>
          </p:cNvSpPr>
          <p:nvPr/>
        </p:nvSpPr>
        <p:spPr bwMode="auto">
          <a:xfrm>
            <a:off x="1301750" y="5159375"/>
            <a:ext cx="1752600" cy="90487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10621" name="Rectangle 29"/>
          <p:cNvSpPr>
            <a:spLocks noChangeArrowheads="1"/>
          </p:cNvSpPr>
          <p:nvPr/>
        </p:nvSpPr>
        <p:spPr bwMode="auto">
          <a:xfrm>
            <a:off x="190500" y="5708650"/>
            <a:ext cx="11461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head_ptr</a:t>
            </a:r>
          </a:p>
        </p:txBody>
      </p:sp>
      <p:sp>
        <p:nvSpPr>
          <p:cNvPr id="110622" name="Line 30"/>
          <p:cNvSpPr>
            <a:spLocks noChangeShapeType="1"/>
          </p:cNvSpPr>
          <p:nvPr/>
        </p:nvSpPr>
        <p:spPr bwMode="auto">
          <a:xfrm flipV="1">
            <a:off x="2224088" y="4999038"/>
            <a:ext cx="2058987" cy="606425"/>
          </a:xfrm>
          <a:prstGeom prst="line">
            <a:avLst/>
          </a:prstGeom>
          <a:noFill/>
          <a:ln w="101600">
            <a:solidFill>
              <a:schemeClr val="accent2"/>
            </a:solidFill>
            <a:round/>
            <a:headEnd/>
            <a:tailEnd type="triangle" w="med" len="med"/>
          </a:ln>
          <a:effectLst/>
        </p:spPr>
        <p:txBody>
          <a:bodyPr/>
          <a:lstStyle/>
          <a:p>
            <a:endParaRPr lang="en-US"/>
          </a:p>
        </p:txBody>
      </p:sp>
      <p:sp>
        <p:nvSpPr>
          <p:cNvPr id="110623" name="Text Box 31"/>
          <p:cNvSpPr txBox="1">
            <a:spLocks noChangeArrowheads="1"/>
          </p:cNvSpPr>
          <p:nvPr/>
        </p:nvSpPr>
        <p:spPr bwMode="auto">
          <a:xfrm>
            <a:off x="152400" y="6218238"/>
            <a:ext cx="2362200" cy="639762"/>
          </a:xfrm>
          <a:prstGeom prst="rect">
            <a:avLst/>
          </a:prstGeom>
          <a:solidFill>
            <a:srgbClr val="FFFFFF"/>
          </a:solidFill>
          <a:ln w="12700">
            <a:noFill/>
            <a:miter lim="800000"/>
            <a:headEnd/>
            <a:tailEnd/>
          </a:ln>
          <a:effectLst/>
        </p:spPr>
        <p:txBody>
          <a:bodyPr>
            <a:spAutoFit/>
          </a:bodyPr>
          <a:lstStyle/>
          <a:p>
            <a:pPr>
              <a:lnSpc>
                <a:spcPct val="50000"/>
              </a:lnSpc>
              <a:spcBef>
                <a:spcPct val="50000"/>
              </a:spcBef>
            </a:pPr>
            <a:r>
              <a:rPr lang="en-US" altLang="zh-CN">
                <a:ea typeface="宋体" pitchFamily="2" charset="-122"/>
              </a:rPr>
              <a:t>node * head_ptr;</a:t>
            </a:r>
          </a:p>
          <a:p>
            <a:pPr>
              <a:lnSpc>
                <a:spcPct val="50000"/>
              </a:lnSpc>
              <a:spcBef>
                <a:spcPct val="50000"/>
              </a:spcBef>
            </a:pPr>
            <a:r>
              <a:rPr lang="en-US" altLang="zh-CN">
                <a:ea typeface="宋体" pitchFamily="2" charset="-122"/>
              </a:rPr>
              <a:t>node * tail_ptr;</a:t>
            </a:r>
          </a:p>
        </p:txBody>
      </p:sp>
      <p:sp>
        <p:nvSpPr>
          <p:cNvPr id="110624" name="Rectangle 32"/>
          <p:cNvSpPr>
            <a:spLocks noChangeArrowheads="1"/>
          </p:cNvSpPr>
          <p:nvPr/>
        </p:nvSpPr>
        <p:spPr bwMode="auto">
          <a:xfrm>
            <a:off x="3733800" y="5791200"/>
            <a:ext cx="1752600" cy="90487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10625" name="Line 33"/>
          <p:cNvSpPr>
            <a:spLocks noChangeShapeType="1"/>
          </p:cNvSpPr>
          <p:nvPr/>
        </p:nvSpPr>
        <p:spPr bwMode="auto">
          <a:xfrm flipV="1">
            <a:off x="4800600" y="5943600"/>
            <a:ext cx="2058988" cy="606425"/>
          </a:xfrm>
          <a:prstGeom prst="line">
            <a:avLst/>
          </a:prstGeom>
          <a:noFill/>
          <a:ln w="101600">
            <a:solidFill>
              <a:schemeClr val="accent2"/>
            </a:solidFill>
            <a:round/>
            <a:headEnd/>
            <a:tailEnd type="triangle" w="med" len="med"/>
          </a:ln>
          <a:effectLst/>
        </p:spPr>
        <p:txBody>
          <a:bodyPr/>
          <a:lstStyle/>
          <a:p>
            <a:endParaRPr lang="en-US"/>
          </a:p>
        </p:txBody>
      </p:sp>
      <p:sp>
        <p:nvSpPr>
          <p:cNvPr id="110626" name="Rectangle 34"/>
          <p:cNvSpPr>
            <a:spLocks noChangeArrowheads="1"/>
          </p:cNvSpPr>
          <p:nvPr/>
        </p:nvSpPr>
        <p:spPr bwMode="auto">
          <a:xfrm>
            <a:off x="2819400" y="6324600"/>
            <a:ext cx="9429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tail_ptr</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1524000" y="5638800"/>
            <a:ext cx="1752600" cy="90487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4339" name="Rectangle 3"/>
          <p:cNvSpPr>
            <a:spLocks noGrp="1" noChangeArrowheads="1"/>
          </p:cNvSpPr>
          <p:nvPr>
            <p:ph type="title"/>
          </p:nvPr>
        </p:nvSpPr>
        <p:spPr>
          <a:noFill/>
          <a:ln/>
        </p:spPr>
        <p:txBody>
          <a:bodyPr/>
          <a:lstStyle/>
          <a:p>
            <a:r>
              <a:rPr lang="en-US" altLang="zh-CN">
                <a:ea typeface="宋体" pitchFamily="2" charset="-122"/>
              </a:rPr>
              <a:t>Declarations for Linked Lists</a:t>
            </a:r>
          </a:p>
        </p:txBody>
      </p:sp>
      <p:sp>
        <p:nvSpPr>
          <p:cNvPr id="14340" name="Rectangle 4"/>
          <p:cNvSpPr>
            <a:spLocks noGrp="1" noChangeArrowheads="1"/>
          </p:cNvSpPr>
          <p:nvPr>
            <p:ph type="body" sz="half" idx="1"/>
          </p:nvPr>
        </p:nvSpPr>
        <p:spPr>
          <a:xfrm>
            <a:off x="685800" y="1981200"/>
            <a:ext cx="6008688" cy="4114800"/>
          </a:xfrm>
          <a:noFill/>
          <a:ln/>
        </p:spPr>
        <p:txBody>
          <a:bodyPr/>
          <a:lstStyle/>
          <a:p>
            <a:r>
              <a:rPr lang="en-US" altLang="zh-CN">
                <a:effectLst/>
                <a:ea typeface="宋体" pitchFamily="2" charset="-122"/>
              </a:rPr>
              <a:t>A program can keep track of the first and the last nodes by using pointer variables such as </a:t>
            </a:r>
            <a:r>
              <a:rPr lang="en-US" altLang="zh-CN" b="1">
                <a:solidFill>
                  <a:schemeClr val="accent2"/>
                </a:solidFill>
                <a:effectLst/>
                <a:ea typeface="宋体" pitchFamily="2" charset="-122"/>
              </a:rPr>
              <a:t>head_ptr, tail_ptr</a:t>
            </a:r>
            <a:r>
              <a:rPr lang="en-US" altLang="zh-CN">
                <a:effectLst/>
                <a:ea typeface="宋体" pitchFamily="2" charset="-122"/>
              </a:rPr>
              <a:t>.</a:t>
            </a:r>
          </a:p>
          <a:p>
            <a:r>
              <a:rPr lang="en-US" altLang="zh-CN">
                <a:effectLst/>
                <a:ea typeface="宋体" pitchFamily="2" charset="-122"/>
              </a:rPr>
              <a:t>Notice that neither head_ptr nor tail_ptr is a node -- it is a pointer to a node.</a:t>
            </a:r>
          </a:p>
          <a:p>
            <a:r>
              <a:rPr lang="en-US" altLang="zh-CN">
                <a:effectLst/>
                <a:ea typeface="宋体" pitchFamily="2" charset="-122"/>
              </a:rPr>
              <a:t>For an empty list, </a:t>
            </a:r>
            <a:r>
              <a:rPr lang="en-US" altLang="zh-CN" sz="2400" b="1" u="sng">
                <a:solidFill>
                  <a:schemeClr val="accent2"/>
                </a:solidFill>
                <a:effectLst/>
                <a:latin typeface="Arial" charset="0"/>
                <a:ea typeface="宋体" pitchFamily="2" charset="-122"/>
              </a:rPr>
              <a:t>null</a:t>
            </a:r>
            <a:r>
              <a:rPr lang="en-US" altLang="zh-CN" b="1" i="1">
                <a:effectLst/>
                <a:ea typeface="宋体" pitchFamily="2" charset="-122"/>
              </a:rPr>
              <a:t>  is stored </a:t>
            </a:r>
            <a:r>
              <a:rPr lang="en-US" altLang="zh-CN">
                <a:effectLst/>
                <a:ea typeface="宋体" pitchFamily="2" charset="-122"/>
              </a:rPr>
              <a:t>in both the head and the tail pointers.</a:t>
            </a:r>
          </a:p>
        </p:txBody>
      </p:sp>
      <p:sp>
        <p:nvSpPr>
          <p:cNvPr id="14341" name="Rectangle 5"/>
          <p:cNvSpPr>
            <a:spLocks noChangeArrowheads="1"/>
          </p:cNvSpPr>
          <p:nvPr/>
        </p:nvSpPr>
        <p:spPr bwMode="auto">
          <a:xfrm>
            <a:off x="207963" y="6211888"/>
            <a:ext cx="1146175" cy="363537"/>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head_ptr</a:t>
            </a:r>
          </a:p>
        </p:txBody>
      </p:sp>
      <p:sp>
        <p:nvSpPr>
          <p:cNvPr id="14342" name="Rectangle 6"/>
          <p:cNvSpPr>
            <a:spLocks noChangeArrowheads="1"/>
          </p:cNvSpPr>
          <p:nvPr/>
        </p:nvSpPr>
        <p:spPr bwMode="auto">
          <a:xfrm>
            <a:off x="1935163" y="5811838"/>
            <a:ext cx="72072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accent2"/>
                </a:solidFill>
                <a:latin typeface="Arial" charset="0"/>
                <a:ea typeface="宋体" pitchFamily="2" charset="-122"/>
              </a:rPr>
              <a:t>null</a:t>
            </a:r>
          </a:p>
        </p:txBody>
      </p:sp>
      <p:sp>
        <p:nvSpPr>
          <p:cNvPr id="14343" name="Rectangle 7"/>
          <p:cNvSpPr>
            <a:spLocks noChangeArrowheads="1"/>
          </p:cNvSpPr>
          <p:nvPr/>
        </p:nvSpPr>
        <p:spPr bwMode="auto">
          <a:xfrm>
            <a:off x="5029200" y="5638800"/>
            <a:ext cx="1752600" cy="90487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4344" name="Rectangle 8"/>
          <p:cNvSpPr>
            <a:spLocks noChangeArrowheads="1"/>
          </p:cNvSpPr>
          <p:nvPr/>
        </p:nvSpPr>
        <p:spPr bwMode="auto">
          <a:xfrm>
            <a:off x="4038600" y="6172200"/>
            <a:ext cx="9429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tail_ptr</a:t>
            </a:r>
          </a:p>
        </p:txBody>
      </p:sp>
      <p:sp>
        <p:nvSpPr>
          <p:cNvPr id="14345" name="Rectangle 9"/>
          <p:cNvSpPr>
            <a:spLocks noChangeArrowheads="1"/>
          </p:cNvSpPr>
          <p:nvPr/>
        </p:nvSpPr>
        <p:spPr bwMode="auto">
          <a:xfrm>
            <a:off x="5486400" y="5867400"/>
            <a:ext cx="72072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accent2"/>
                </a:solidFill>
                <a:latin typeface="Arial" charset="0"/>
                <a:ea typeface="宋体" pitchFamily="2" charset="-122"/>
              </a:rPr>
              <a:t>null</a:t>
            </a:r>
          </a:p>
        </p:txBody>
      </p:sp>
      <p:sp>
        <p:nvSpPr>
          <p:cNvPr id="14346" name="Text Box 10"/>
          <p:cNvSpPr txBox="1">
            <a:spLocks noChangeArrowheads="1"/>
          </p:cNvSpPr>
          <p:nvPr/>
        </p:nvSpPr>
        <p:spPr bwMode="auto">
          <a:xfrm>
            <a:off x="6553200" y="2362200"/>
            <a:ext cx="2590800" cy="2611438"/>
          </a:xfrm>
          <a:prstGeom prst="rect">
            <a:avLst/>
          </a:prstGeom>
          <a:solidFill>
            <a:srgbClr val="FFFFFF"/>
          </a:solidFill>
          <a:ln w="12700">
            <a:noFill/>
            <a:miter lim="800000"/>
            <a:headEnd/>
            <a:tailEnd/>
          </a:ln>
          <a:effectLst/>
        </p:spPr>
        <p:txBody>
          <a:bodyPr>
            <a:spAutoFit/>
          </a:bodyPr>
          <a:lstStyle/>
          <a:p>
            <a:pPr>
              <a:lnSpc>
                <a:spcPct val="70000"/>
              </a:lnSpc>
              <a:spcBef>
                <a:spcPct val="50000"/>
              </a:spcBef>
            </a:pPr>
            <a:r>
              <a:rPr lang="en-US" altLang="zh-CN">
                <a:ea typeface="宋体" pitchFamily="2" charset="-122"/>
              </a:rPr>
              <a:t>node * head_ptr;</a:t>
            </a:r>
          </a:p>
          <a:p>
            <a:pPr>
              <a:lnSpc>
                <a:spcPct val="70000"/>
              </a:lnSpc>
              <a:spcBef>
                <a:spcPct val="50000"/>
              </a:spcBef>
            </a:pPr>
            <a:r>
              <a:rPr lang="en-US" altLang="zh-CN">
                <a:ea typeface="宋体" pitchFamily="2" charset="-122"/>
              </a:rPr>
              <a:t>node * tail_ptr;</a:t>
            </a:r>
          </a:p>
          <a:p>
            <a:pPr>
              <a:lnSpc>
                <a:spcPct val="70000"/>
              </a:lnSpc>
              <a:spcBef>
                <a:spcPct val="50000"/>
              </a:spcBef>
            </a:pPr>
            <a:r>
              <a:rPr lang="en-US" altLang="zh-CN">
                <a:ea typeface="宋体" pitchFamily="2" charset="-122"/>
              </a:rPr>
              <a:t>head_ptr = NULL;</a:t>
            </a:r>
          </a:p>
          <a:p>
            <a:pPr>
              <a:lnSpc>
                <a:spcPct val="70000"/>
              </a:lnSpc>
              <a:spcBef>
                <a:spcPct val="50000"/>
              </a:spcBef>
            </a:pPr>
            <a:r>
              <a:rPr lang="en-US" altLang="zh-CN">
                <a:ea typeface="宋体" pitchFamily="2" charset="-122"/>
              </a:rPr>
              <a:t>tail_ptr = NULL;</a:t>
            </a:r>
          </a:p>
          <a:p>
            <a:pPr>
              <a:lnSpc>
                <a:spcPct val="70000"/>
              </a:lnSpc>
              <a:spcBef>
                <a:spcPct val="50000"/>
              </a:spcBef>
            </a:pPr>
            <a:r>
              <a:rPr lang="en-US" altLang="zh-CN">
                <a:solidFill>
                  <a:schemeClr val="bg2"/>
                </a:solidFill>
                <a:ea typeface="宋体" pitchFamily="2" charset="-122"/>
              </a:rPr>
              <a:t>// NULL can be  used for any pointers!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304800" y="342900"/>
            <a:ext cx="8839200" cy="1143000"/>
          </a:xfrm>
        </p:spPr>
        <p:txBody>
          <a:bodyPr/>
          <a:lstStyle/>
          <a:p>
            <a:r>
              <a:rPr lang="en-US" altLang="zh-CN">
                <a:ea typeface="宋体" pitchFamily="2" charset="-122"/>
              </a:rPr>
              <a:t>The Complete</a:t>
            </a:r>
            <a:r>
              <a:rPr lang="en-US" altLang="zh-CN">
                <a:latin typeface="Arial" charset="0"/>
                <a:ea typeface="宋体" pitchFamily="2" charset="-122"/>
              </a:rPr>
              <a:t> node</a:t>
            </a:r>
            <a:r>
              <a:rPr lang="en-US" altLang="zh-CN">
                <a:ea typeface="宋体" pitchFamily="2" charset="-122"/>
              </a:rPr>
              <a:t> Class Definition</a:t>
            </a:r>
          </a:p>
        </p:txBody>
      </p:sp>
      <p:sp>
        <p:nvSpPr>
          <p:cNvPr id="112643" name="Rectangle 3"/>
          <p:cNvSpPr>
            <a:spLocks noGrp="1" noChangeArrowheads="1"/>
          </p:cNvSpPr>
          <p:nvPr>
            <p:ph type="body" idx="1"/>
          </p:nvPr>
        </p:nvSpPr>
        <p:spPr/>
        <p:txBody>
          <a:bodyPr/>
          <a:lstStyle/>
          <a:p>
            <a:pPr>
              <a:lnSpc>
                <a:spcPct val="90000"/>
              </a:lnSpc>
            </a:pPr>
            <a:r>
              <a:rPr lang="en-US" altLang="zh-CN">
                <a:ea typeface="宋体" pitchFamily="2" charset="-122"/>
              </a:rPr>
              <a:t>The node class is fundamental to linked lists</a:t>
            </a:r>
          </a:p>
          <a:p>
            <a:pPr>
              <a:lnSpc>
                <a:spcPct val="90000"/>
              </a:lnSpc>
            </a:pPr>
            <a:r>
              <a:rPr lang="en-US" altLang="zh-CN">
                <a:ea typeface="宋体" pitchFamily="2" charset="-122"/>
              </a:rPr>
              <a:t>The private member variables</a:t>
            </a:r>
          </a:p>
          <a:p>
            <a:pPr lvl="1">
              <a:lnSpc>
                <a:spcPct val="90000"/>
              </a:lnSpc>
            </a:pPr>
            <a:r>
              <a:rPr lang="en-US" altLang="zh-CN">
                <a:ea typeface="宋体" pitchFamily="2" charset="-122"/>
              </a:rPr>
              <a:t>data: a value_type variable</a:t>
            </a:r>
          </a:p>
          <a:p>
            <a:pPr lvl="1">
              <a:lnSpc>
                <a:spcPct val="90000"/>
              </a:lnSpc>
            </a:pPr>
            <a:r>
              <a:rPr lang="en-US" altLang="zh-CN">
                <a:ea typeface="宋体" pitchFamily="2" charset="-122"/>
              </a:rPr>
              <a:t>link: a pointer to the next node</a:t>
            </a:r>
          </a:p>
          <a:p>
            <a:pPr>
              <a:lnSpc>
                <a:spcPct val="90000"/>
              </a:lnSpc>
            </a:pPr>
            <a:r>
              <a:rPr lang="en-US" altLang="zh-CN">
                <a:ea typeface="宋体" pitchFamily="2" charset="-122"/>
              </a:rPr>
              <a:t>The member functions include:</a:t>
            </a:r>
          </a:p>
          <a:p>
            <a:pPr lvl="1">
              <a:lnSpc>
                <a:spcPct val="90000"/>
              </a:lnSpc>
            </a:pPr>
            <a:r>
              <a:rPr lang="en-US" altLang="zh-CN">
                <a:ea typeface="宋体" pitchFamily="2" charset="-122"/>
              </a:rPr>
              <a:t>A constructor</a:t>
            </a:r>
          </a:p>
          <a:p>
            <a:pPr lvl="1">
              <a:lnSpc>
                <a:spcPct val="90000"/>
              </a:lnSpc>
            </a:pPr>
            <a:r>
              <a:rPr lang="en-US" altLang="zh-CN">
                <a:ea typeface="宋体" pitchFamily="2" charset="-122"/>
              </a:rPr>
              <a:t>Set data and set link</a:t>
            </a:r>
          </a:p>
          <a:p>
            <a:pPr lvl="1">
              <a:lnSpc>
                <a:spcPct val="90000"/>
              </a:lnSpc>
            </a:pPr>
            <a:r>
              <a:rPr lang="en-US" altLang="zh-CN">
                <a:ea typeface="宋体" pitchFamily="2" charset="-122"/>
              </a:rPr>
              <a:t>Retrieve data and retrieve link</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304800" y="342900"/>
            <a:ext cx="8839200" cy="1143000"/>
          </a:xfrm>
        </p:spPr>
        <p:txBody>
          <a:bodyPr/>
          <a:lstStyle/>
          <a:p>
            <a:r>
              <a:rPr lang="en-US" altLang="zh-CN">
                <a:ea typeface="宋体" pitchFamily="2" charset="-122"/>
              </a:rPr>
              <a:t>The Complete</a:t>
            </a:r>
            <a:r>
              <a:rPr lang="en-US" altLang="zh-CN">
                <a:latin typeface="Arial" charset="0"/>
                <a:ea typeface="宋体" pitchFamily="2" charset="-122"/>
              </a:rPr>
              <a:t> node</a:t>
            </a:r>
            <a:r>
              <a:rPr lang="en-US" altLang="zh-CN">
                <a:ea typeface="宋体" pitchFamily="2" charset="-122"/>
              </a:rPr>
              <a:t> Class Definition</a:t>
            </a:r>
          </a:p>
        </p:txBody>
      </p:sp>
      <p:sp>
        <p:nvSpPr>
          <p:cNvPr id="176131" name="Rectangle 3"/>
          <p:cNvSpPr>
            <a:spLocks noGrp="1" noChangeArrowheads="1"/>
          </p:cNvSpPr>
          <p:nvPr>
            <p:ph type="body" idx="1"/>
          </p:nvPr>
        </p:nvSpPr>
        <p:spPr/>
        <p:txBody>
          <a:bodyPr/>
          <a:lstStyle/>
          <a:p>
            <a:pPr>
              <a:lnSpc>
                <a:spcPct val="90000"/>
              </a:lnSpc>
            </a:pPr>
            <a:r>
              <a:rPr lang="en-US" altLang="zh-CN">
                <a:ea typeface="宋体" pitchFamily="2" charset="-122"/>
              </a:rPr>
              <a:t>The node class is fundamental to linked lists</a:t>
            </a:r>
          </a:p>
          <a:p>
            <a:pPr>
              <a:lnSpc>
                <a:spcPct val="90000"/>
              </a:lnSpc>
            </a:pPr>
            <a:r>
              <a:rPr lang="en-US" altLang="zh-CN">
                <a:ea typeface="宋体" pitchFamily="2" charset="-122"/>
              </a:rPr>
              <a:t>The private member variables</a:t>
            </a:r>
          </a:p>
          <a:p>
            <a:pPr lvl="1">
              <a:lnSpc>
                <a:spcPct val="90000"/>
              </a:lnSpc>
            </a:pPr>
            <a:r>
              <a:rPr lang="en-US" altLang="zh-CN">
                <a:ea typeface="宋体" pitchFamily="2" charset="-122"/>
              </a:rPr>
              <a:t>data_field</a:t>
            </a:r>
          </a:p>
          <a:p>
            <a:pPr lvl="1">
              <a:lnSpc>
                <a:spcPct val="90000"/>
              </a:lnSpc>
            </a:pPr>
            <a:r>
              <a:rPr lang="en-US" altLang="zh-CN">
                <a:ea typeface="宋体" pitchFamily="2" charset="-122"/>
              </a:rPr>
              <a:t>link_field</a:t>
            </a:r>
          </a:p>
          <a:p>
            <a:pPr>
              <a:lnSpc>
                <a:spcPct val="90000"/>
              </a:lnSpc>
            </a:pPr>
            <a:r>
              <a:rPr lang="en-US" altLang="zh-CN">
                <a:ea typeface="宋体" pitchFamily="2" charset="-122"/>
              </a:rPr>
              <a:t>The member functions include:</a:t>
            </a:r>
          </a:p>
          <a:p>
            <a:pPr lvl="1">
              <a:lnSpc>
                <a:spcPct val="90000"/>
              </a:lnSpc>
            </a:pPr>
            <a:r>
              <a:rPr lang="en-US" altLang="zh-CN">
                <a:ea typeface="宋体" pitchFamily="2" charset="-122"/>
              </a:rPr>
              <a:t>A constructor</a:t>
            </a:r>
          </a:p>
          <a:p>
            <a:pPr lvl="1">
              <a:lnSpc>
                <a:spcPct val="90000"/>
              </a:lnSpc>
            </a:pPr>
            <a:r>
              <a:rPr lang="en-US" altLang="zh-CN">
                <a:ea typeface="宋体" pitchFamily="2" charset="-122"/>
              </a:rPr>
              <a:t>Set data and set link</a:t>
            </a:r>
          </a:p>
          <a:p>
            <a:pPr lvl="1">
              <a:lnSpc>
                <a:spcPct val="90000"/>
              </a:lnSpc>
            </a:pPr>
            <a:r>
              <a:rPr lang="en-US" altLang="zh-CN">
                <a:ea typeface="宋体" pitchFamily="2" charset="-122"/>
              </a:rPr>
              <a:t>Retrieve data and retrieve link</a:t>
            </a:r>
          </a:p>
        </p:txBody>
      </p:sp>
      <p:sp>
        <p:nvSpPr>
          <p:cNvPr id="176132" name="Text Box 4"/>
          <p:cNvSpPr txBox="1">
            <a:spLocks noChangeArrowheads="1"/>
          </p:cNvSpPr>
          <p:nvPr/>
        </p:nvSpPr>
        <p:spPr bwMode="auto">
          <a:xfrm>
            <a:off x="1981200" y="381000"/>
            <a:ext cx="7010400" cy="6154738"/>
          </a:xfrm>
          <a:prstGeom prst="rect">
            <a:avLst/>
          </a:prstGeom>
          <a:solidFill>
            <a:srgbClr val="FFFFFF"/>
          </a:solidFill>
          <a:ln w="12700">
            <a:noFill/>
            <a:miter lim="800000"/>
            <a:headEnd/>
            <a:tailEnd/>
          </a:ln>
          <a:effectLst/>
        </p:spPr>
        <p:txBody>
          <a:bodyPr>
            <a:spAutoFit/>
          </a:bodyPr>
          <a:lstStyle/>
          <a:p>
            <a:pPr>
              <a:lnSpc>
                <a:spcPct val="50000"/>
              </a:lnSpc>
              <a:spcBef>
                <a:spcPct val="50000"/>
              </a:spcBef>
            </a:pPr>
            <a:r>
              <a:rPr lang="zh-CN" altLang="en-US" sz="1400">
                <a:solidFill>
                  <a:srgbClr val="000000"/>
                </a:solidFill>
                <a:latin typeface="Arial" charset="0"/>
                <a:ea typeface="宋体" pitchFamily="2" charset="-122"/>
              </a:rPr>
              <a:t> </a:t>
            </a:r>
            <a:r>
              <a:rPr lang="en-US" altLang="zh-CN" sz="1400">
                <a:solidFill>
                  <a:srgbClr val="000000"/>
                </a:solidFill>
                <a:latin typeface="Arial" charset="0"/>
                <a:ea typeface="宋体" pitchFamily="2" charset="-122"/>
              </a:rPr>
              <a:t>class node</a:t>
            </a:r>
          </a:p>
          <a:p>
            <a:pPr>
              <a:lnSpc>
                <a:spcPct val="50000"/>
              </a:lnSpc>
              <a:spcBef>
                <a:spcPct val="50000"/>
              </a:spcBef>
            </a:pPr>
            <a:r>
              <a:rPr lang="en-US" altLang="zh-CN" sz="1400">
                <a:solidFill>
                  <a:srgbClr val="000000"/>
                </a:solidFill>
                <a:latin typeface="Arial" charset="0"/>
                <a:ea typeface="宋体" pitchFamily="2" charset="-122"/>
              </a:rPr>
              <a:t>    {</a:t>
            </a:r>
          </a:p>
          <a:p>
            <a:pPr>
              <a:lnSpc>
                <a:spcPct val="50000"/>
              </a:lnSpc>
              <a:spcBef>
                <a:spcPct val="50000"/>
              </a:spcBef>
            </a:pPr>
            <a:r>
              <a:rPr lang="en-US" altLang="zh-CN" sz="1400">
                <a:solidFill>
                  <a:srgbClr val="000000"/>
                </a:solidFill>
                <a:latin typeface="Arial" charset="0"/>
                <a:ea typeface="宋体" pitchFamily="2" charset="-122"/>
              </a:rPr>
              <a:t>    public:</a:t>
            </a:r>
          </a:p>
          <a:p>
            <a:pPr>
              <a:lnSpc>
                <a:spcPct val="50000"/>
              </a:lnSpc>
              <a:spcBef>
                <a:spcPct val="50000"/>
              </a:spcBef>
            </a:pPr>
            <a:r>
              <a:rPr lang="en-US" altLang="zh-CN" sz="1400">
                <a:solidFill>
                  <a:srgbClr val="000000"/>
                </a:solidFill>
                <a:latin typeface="Arial" charset="0"/>
                <a:ea typeface="宋体" pitchFamily="2" charset="-122"/>
              </a:rPr>
              <a:t>	// TYPEDEF</a:t>
            </a:r>
          </a:p>
          <a:p>
            <a:pPr>
              <a:lnSpc>
                <a:spcPct val="50000"/>
              </a:lnSpc>
              <a:spcBef>
                <a:spcPct val="50000"/>
              </a:spcBef>
            </a:pPr>
            <a:r>
              <a:rPr lang="en-US" altLang="zh-CN" sz="1400">
                <a:solidFill>
                  <a:srgbClr val="000000"/>
                </a:solidFill>
                <a:latin typeface="Arial" charset="0"/>
                <a:ea typeface="宋体" pitchFamily="2" charset="-122"/>
              </a:rPr>
              <a:t>	typedef double value_type;</a:t>
            </a:r>
          </a:p>
          <a:p>
            <a:pPr>
              <a:lnSpc>
                <a:spcPct val="50000"/>
              </a:lnSpc>
              <a:spcBef>
                <a:spcPct val="50000"/>
              </a:spcBef>
            </a:pPr>
            <a:r>
              <a:rPr lang="en-US" altLang="zh-CN" sz="1400">
                <a:solidFill>
                  <a:srgbClr val="000000"/>
                </a:solidFill>
                <a:latin typeface="Arial" charset="0"/>
                <a:ea typeface="宋体" pitchFamily="2" charset="-122"/>
              </a:rPr>
              <a:t>    </a:t>
            </a:r>
          </a:p>
          <a:p>
            <a:pPr>
              <a:lnSpc>
                <a:spcPct val="50000"/>
              </a:lnSpc>
              <a:spcBef>
                <a:spcPct val="50000"/>
              </a:spcBef>
            </a:pPr>
            <a:r>
              <a:rPr lang="en-US" altLang="zh-CN" sz="1400">
                <a:solidFill>
                  <a:srgbClr val="000000"/>
                </a:solidFill>
                <a:latin typeface="Arial" charset="0"/>
                <a:ea typeface="宋体" pitchFamily="2" charset="-122"/>
              </a:rPr>
              <a:t>	// CONSTRUCTOR</a:t>
            </a:r>
          </a:p>
          <a:p>
            <a:pPr>
              <a:lnSpc>
                <a:spcPct val="50000"/>
              </a:lnSpc>
              <a:spcBef>
                <a:spcPct val="50000"/>
              </a:spcBef>
            </a:pPr>
            <a:r>
              <a:rPr lang="en-US" altLang="zh-CN" sz="1400">
                <a:solidFill>
                  <a:srgbClr val="000000"/>
                </a:solidFill>
                <a:latin typeface="Arial" charset="0"/>
                <a:ea typeface="宋体" pitchFamily="2" charset="-122"/>
              </a:rPr>
              <a:t>	node(</a:t>
            </a:r>
          </a:p>
          <a:p>
            <a:pPr>
              <a:lnSpc>
                <a:spcPct val="50000"/>
              </a:lnSpc>
              <a:spcBef>
                <a:spcPct val="50000"/>
              </a:spcBef>
            </a:pPr>
            <a:r>
              <a:rPr lang="en-US" altLang="zh-CN" sz="1400">
                <a:solidFill>
                  <a:srgbClr val="000000"/>
                </a:solidFill>
                <a:latin typeface="Arial" charset="0"/>
                <a:ea typeface="宋体" pitchFamily="2" charset="-122"/>
              </a:rPr>
              <a:t>	    const value_type&amp; init_data = </a:t>
            </a:r>
            <a:r>
              <a:rPr lang="en-US" altLang="zh-CN" sz="1400">
                <a:latin typeface="Arial" charset="0"/>
                <a:ea typeface="宋体" pitchFamily="2" charset="-122"/>
              </a:rPr>
              <a:t>value_type( ),</a:t>
            </a:r>
          </a:p>
          <a:p>
            <a:pPr>
              <a:lnSpc>
                <a:spcPct val="50000"/>
              </a:lnSpc>
              <a:spcBef>
                <a:spcPct val="50000"/>
              </a:spcBef>
            </a:pPr>
            <a:r>
              <a:rPr lang="en-US" altLang="zh-CN" sz="1400">
                <a:solidFill>
                  <a:srgbClr val="000000"/>
                </a:solidFill>
                <a:latin typeface="Arial" charset="0"/>
                <a:ea typeface="宋体" pitchFamily="2" charset="-122"/>
              </a:rPr>
              <a:t>	    node* init_link = NULL</a:t>
            </a:r>
          </a:p>
          <a:p>
            <a:pPr>
              <a:lnSpc>
                <a:spcPct val="50000"/>
              </a:lnSpc>
              <a:spcBef>
                <a:spcPct val="50000"/>
              </a:spcBef>
            </a:pPr>
            <a:r>
              <a:rPr lang="en-US" altLang="zh-CN" sz="1400">
                <a:solidFill>
                  <a:srgbClr val="000000"/>
                </a:solidFill>
                <a:latin typeface="Arial" charset="0"/>
                <a:ea typeface="宋体" pitchFamily="2" charset="-122"/>
              </a:rPr>
              <a:t>	)</a:t>
            </a:r>
          </a:p>
          <a:p>
            <a:pPr>
              <a:lnSpc>
                <a:spcPct val="50000"/>
              </a:lnSpc>
              <a:spcBef>
                <a:spcPct val="50000"/>
              </a:spcBef>
            </a:pPr>
            <a:r>
              <a:rPr lang="en-US" altLang="zh-CN" sz="1400">
                <a:solidFill>
                  <a:srgbClr val="000000"/>
                </a:solidFill>
                <a:latin typeface="Arial" charset="0"/>
                <a:ea typeface="宋体" pitchFamily="2" charset="-122"/>
              </a:rPr>
              <a:t>	{ data = init_data; link = init_link; }</a:t>
            </a:r>
          </a:p>
          <a:p>
            <a:pPr>
              <a:lnSpc>
                <a:spcPct val="50000"/>
              </a:lnSpc>
              <a:spcBef>
                <a:spcPct val="50000"/>
              </a:spcBef>
            </a:pPr>
            <a:endParaRPr lang="en-US" altLang="zh-CN" sz="1400">
              <a:solidFill>
                <a:srgbClr val="000000"/>
              </a:solidFill>
              <a:latin typeface="Arial" charset="0"/>
              <a:ea typeface="宋体" pitchFamily="2" charset="-122"/>
            </a:endParaRPr>
          </a:p>
          <a:p>
            <a:pPr>
              <a:lnSpc>
                <a:spcPct val="50000"/>
              </a:lnSpc>
              <a:spcBef>
                <a:spcPct val="50000"/>
              </a:spcBef>
            </a:pPr>
            <a:r>
              <a:rPr lang="en-US" altLang="zh-CN" sz="1400">
                <a:solidFill>
                  <a:srgbClr val="000000"/>
                </a:solidFill>
                <a:latin typeface="Arial" charset="0"/>
                <a:ea typeface="宋体" pitchFamily="2" charset="-122"/>
              </a:rPr>
              <a:t>	// Member functions to set the data and link fields:</a:t>
            </a:r>
          </a:p>
          <a:p>
            <a:pPr>
              <a:lnSpc>
                <a:spcPct val="50000"/>
              </a:lnSpc>
              <a:spcBef>
                <a:spcPct val="50000"/>
              </a:spcBef>
            </a:pPr>
            <a:r>
              <a:rPr lang="en-US" altLang="zh-CN" sz="1400">
                <a:solidFill>
                  <a:srgbClr val="000000"/>
                </a:solidFill>
                <a:latin typeface="Arial" charset="0"/>
                <a:ea typeface="宋体" pitchFamily="2" charset="-122"/>
              </a:rPr>
              <a:t>    	void set_data(const value_type&amp; new_data) { data = new_data; }</a:t>
            </a:r>
          </a:p>
          <a:p>
            <a:pPr>
              <a:lnSpc>
                <a:spcPct val="50000"/>
              </a:lnSpc>
              <a:spcBef>
                <a:spcPct val="50000"/>
              </a:spcBef>
            </a:pPr>
            <a:r>
              <a:rPr lang="en-US" altLang="zh-CN" sz="1400">
                <a:solidFill>
                  <a:srgbClr val="000000"/>
                </a:solidFill>
                <a:latin typeface="Arial" charset="0"/>
                <a:ea typeface="宋体" pitchFamily="2" charset="-122"/>
              </a:rPr>
              <a:t>    	void set_link(node* new_link)             { link = new_link; }</a:t>
            </a:r>
          </a:p>
          <a:p>
            <a:pPr>
              <a:lnSpc>
                <a:spcPct val="50000"/>
              </a:lnSpc>
              <a:spcBef>
                <a:spcPct val="50000"/>
              </a:spcBef>
            </a:pPr>
            <a:endParaRPr lang="en-US" altLang="zh-CN" sz="1400">
              <a:solidFill>
                <a:srgbClr val="000000"/>
              </a:solidFill>
              <a:latin typeface="Arial" charset="0"/>
              <a:ea typeface="宋体" pitchFamily="2" charset="-122"/>
            </a:endParaRPr>
          </a:p>
          <a:p>
            <a:pPr>
              <a:lnSpc>
                <a:spcPct val="50000"/>
              </a:lnSpc>
              <a:spcBef>
                <a:spcPct val="50000"/>
              </a:spcBef>
            </a:pPr>
            <a:r>
              <a:rPr lang="en-US" altLang="zh-CN" sz="1400">
                <a:solidFill>
                  <a:srgbClr val="000000"/>
                </a:solidFill>
                <a:latin typeface="Arial" charset="0"/>
                <a:ea typeface="宋体" pitchFamily="2" charset="-122"/>
              </a:rPr>
              <a:t>	// Constant member function to retrieve the current data:</a:t>
            </a:r>
          </a:p>
          <a:p>
            <a:pPr>
              <a:lnSpc>
                <a:spcPct val="50000"/>
              </a:lnSpc>
              <a:spcBef>
                <a:spcPct val="50000"/>
              </a:spcBef>
            </a:pPr>
            <a:r>
              <a:rPr lang="en-US" altLang="zh-CN" sz="1400">
                <a:solidFill>
                  <a:srgbClr val="000000"/>
                </a:solidFill>
                <a:latin typeface="Arial" charset="0"/>
                <a:ea typeface="宋体" pitchFamily="2" charset="-122"/>
              </a:rPr>
              <a:t>	value_type data( ) const { return data; }</a:t>
            </a:r>
          </a:p>
          <a:p>
            <a:pPr>
              <a:lnSpc>
                <a:spcPct val="50000"/>
              </a:lnSpc>
              <a:spcBef>
                <a:spcPct val="50000"/>
              </a:spcBef>
            </a:pPr>
            <a:endParaRPr lang="en-US" altLang="zh-CN" sz="1400">
              <a:solidFill>
                <a:srgbClr val="000000"/>
              </a:solidFill>
              <a:latin typeface="Arial" charset="0"/>
              <a:ea typeface="宋体" pitchFamily="2" charset="-122"/>
            </a:endParaRPr>
          </a:p>
          <a:p>
            <a:pPr>
              <a:lnSpc>
                <a:spcPct val="50000"/>
              </a:lnSpc>
              <a:spcBef>
                <a:spcPct val="50000"/>
              </a:spcBef>
            </a:pPr>
            <a:r>
              <a:rPr lang="en-US" altLang="zh-CN" sz="1400">
                <a:solidFill>
                  <a:srgbClr val="000000"/>
                </a:solidFill>
                <a:latin typeface="Arial" charset="0"/>
                <a:ea typeface="宋体" pitchFamily="2" charset="-122"/>
              </a:rPr>
              <a:t>	// Two slightly different member functions to retrieve</a:t>
            </a:r>
          </a:p>
          <a:p>
            <a:pPr>
              <a:lnSpc>
                <a:spcPct val="50000"/>
              </a:lnSpc>
              <a:spcBef>
                <a:spcPct val="50000"/>
              </a:spcBef>
            </a:pPr>
            <a:r>
              <a:rPr lang="en-US" altLang="zh-CN" sz="1400">
                <a:solidFill>
                  <a:srgbClr val="000000"/>
                </a:solidFill>
                <a:latin typeface="Arial" charset="0"/>
                <a:ea typeface="宋体" pitchFamily="2" charset="-122"/>
              </a:rPr>
              <a:t>	// the current link:</a:t>
            </a:r>
          </a:p>
          <a:p>
            <a:pPr>
              <a:lnSpc>
                <a:spcPct val="50000"/>
              </a:lnSpc>
              <a:spcBef>
                <a:spcPct val="50000"/>
              </a:spcBef>
            </a:pPr>
            <a:r>
              <a:rPr lang="en-US" altLang="zh-CN" sz="1400">
                <a:solidFill>
                  <a:srgbClr val="000000"/>
                </a:solidFill>
                <a:latin typeface="Arial" charset="0"/>
                <a:ea typeface="宋体" pitchFamily="2" charset="-122"/>
              </a:rPr>
              <a:t>	</a:t>
            </a:r>
            <a:r>
              <a:rPr lang="en-US" altLang="zh-CN" sz="1400">
                <a:solidFill>
                  <a:srgbClr val="FC0128"/>
                </a:solidFill>
                <a:latin typeface="Arial" charset="0"/>
                <a:ea typeface="宋体" pitchFamily="2" charset="-122"/>
              </a:rPr>
              <a:t>const node* link( ) const</a:t>
            </a:r>
            <a:r>
              <a:rPr lang="en-US" altLang="zh-CN" sz="1400">
                <a:solidFill>
                  <a:srgbClr val="000000"/>
                </a:solidFill>
                <a:latin typeface="Arial" charset="0"/>
                <a:ea typeface="宋体" pitchFamily="2" charset="-122"/>
              </a:rPr>
              <a:t> { return link; }</a:t>
            </a:r>
          </a:p>
          <a:p>
            <a:pPr>
              <a:lnSpc>
                <a:spcPct val="50000"/>
              </a:lnSpc>
              <a:spcBef>
                <a:spcPct val="50000"/>
              </a:spcBef>
            </a:pPr>
            <a:r>
              <a:rPr lang="en-US" altLang="zh-CN" sz="1400">
                <a:solidFill>
                  <a:srgbClr val="000000"/>
                </a:solidFill>
                <a:latin typeface="Arial" charset="0"/>
                <a:ea typeface="宋体" pitchFamily="2" charset="-122"/>
              </a:rPr>
              <a:t>    	</a:t>
            </a:r>
            <a:r>
              <a:rPr lang="en-US" altLang="zh-CN" sz="1400">
                <a:solidFill>
                  <a:srgbClr val="FC0128"/>
                </a:solidFill>
                <a:latin typeface="Arial" charset="0"/>
                <a:ea typeface="宋体" pitchFamily="2" charset="-122"/>
              </a:rPr>
              <a:t>node* link( )</a:t>
            </a:r>
            <a:r>
              <a:rPr lang="en-US" altLang="zh-CN" sz="1400">
                <a:solidFill>
                  <a:srgbClr val="000000"/>
                </a:solidFill>
                <a:latin typeface="Arial" charset="0"/>
                <a:ea typeface="宋体" pitchFamily="2" charset="-122"/>
              </a:rPr>
              <a:t>             { return link;}</a:t>
            </a:r>
          </a:p>
          <a:p>
            <a:pPr>
              <a:lnSpc>
                <a:spcPct val="50000"/>
              </a:lnSpc>
              <a:spcBef>
                <a:spcPct val="50000"/>
              </a:spcBef>
            </a:pPr>
            <a:r>
              <a:rPr lang="en-US" altLang="zh-CN" sz="1400">
                <a:solidFill>
                  <a:srgbClr val="000000"/>
                </a:solidFill>
                <a:latin typeface="Arial" charset="0"/>
                <a:ea typeface="宋体" pitchFamily="2" charset="-122"/>
              </a:rPr>
              <a:t>	</a:t>
            </a:r>
          </a:p>
          <a:p>
            <a:pPr>
              <a:lnSpc>
                <a:spcPct val="50000"/>
              </a:lnSpc>
              <a:spcBef>
                <a:spcPct val="50000"/>
              </a:spcBef>
            </a:pPr>
            <a:r>
              <a:rPr lang="en-US" altLang="zh-CN" sz="1400">
                <a:solidFill>
                  <a:srgbClr val="000000"/>
                </a:solidFill>
                <a:latin typeface="Arial" charset="0"/>
                <a:ea typeface="宋体" pitchFamily="2" charset="-122"/>
              </a:rPr>
              <a:t>    private:</a:t>
            </a:r>
          </a:p>
          <a:p>
            <a:pPr>
              <a:lnSpc>
                <a:spcPct val="50000"/>
              </a:lnSpc>
              <a:spcBef>
                <a:spcPct val="50000"/>
              </a:spcBef>
            </a:pPr>
            <a:r>
              <a:rPr lang="en-US" altLang="zh-CN" sz="1400">
                <a:solidFill>
                  <a:srgbClr val="000000"/>
                </a:solidFill>
                <a:latin typeface="Arial" charset="0"/>
                <a:ea typeface="宋体" pitchFamily="2" charset="-122"/>
              </a:rPr>
              <a:t>	value_type data;</a:t>
            </a:r>
          </a:p>
          <a:p>
            <a:pPr>
              <a:lnSpc>
                <a:spcPct val="50000"/>
              </a:lnSpc>
              <a:spcBef>
                <a:spcPct val="50000"/>
              </a:spcBef>
            </a:pPr>
            <a:r>
              <a:rPr lang="en-US" altLang="zh-CN" sz="1400">
                <a:solidFill>
                  <a:srgbClr val="000000"/>
                </a:solidFill>
                <a:latin typeface="Arial" charset="0"/>
                <a:ea typeface="宋体" pitchFamily="2" charset="-122"/>
              </a:rPr>
              <a:t>	node* link;</a:t>
            </a:r>
          </a:p>
          <a:p>
            <a:pPr>
              <a:lnSpc>
                <a:spcPct val="50000"/>
              </a:lnSpc>
              <a:spcBef>
                <a:spcPct val="50000"/>
              </a:spcBef>
            </a:pPr>
            <a:r>
              <a:rPr lang="en-US" altLang="zh-CN" sz="1400">
                <a:solidFill>
                  <a:srgbClr val="000000"/>
                </a:solidFill>
                <a:latin typeface="Arial" charset="0"/>
                <a:ea typeface="宋体" pitchFamily="2" charset="-122"/>
              </a:rPr>
              <a:t>    };</a:t>
            </a:r>
          </a:p>
        </p:txBody>
      </p:sp>
      <p:sp>
        <p:nvSpPr>
          <p:cNvPr id="176133" name="Text Box 5"/>
          <p:cNvSpPr txBox="1">
            <a:spLocks noChangeArrowheads="1"/>
          </p:cNvSpPr>
          <p:nvPr/>
        </p:nvSpPr>
        <p:spPr bwMode="auto">
          <a:xfrm>
            <a:off x="6172200" y="609600"/>
            <a:ext cx="2743200" cy="1006475"/>
          </a:xfrm>
          <a:prstGeom prst="rect">
            <a:avLst/>
          </a:prstGeom>
          <a:solidFill>
            <a:srgbClr val="FFFF99"/>
          </a:solidFill>
          <a:ln w="12700">
            <a:noFill/>
            <a:miter lim="800000"/>
            <a:headEnd/>
            <a:tailEnd/>
          </a:ln>
          <a:effectLst/>
        </p:spPr>
        <p:txBody>
          <a:bodyPr>
            <a:spAutoFit/>
          </a:bodyPr>
          <a:lstStyle/>
          <a:p>
            <a:pPr>
              <a:spcBef>
                <a:spcPct val="50000"/>
              </a:spcBef>
            </a:pPr>
            <a:r>
              <a:rPr lang="en-US" altLang="zh-CN" sz="2000">
                <a:ea typeface="宋体" pitchFamily="2" charset="-122"/>
              </a:rPr>
              <a:t>default argument given by the value_type default constructor</a:t>
            </a:r>
          </a:p>
        </p:txBody>
      </p:sp>
      <p:sp>
        <p:nvSpPr>
          <p:cNvPr id="176134" name="Line 6"/>
          <p:cNvSpPr>
            <a:spLocks noChangeShapeType="1"/>
          </p:cNvSpPr>
          <p:nvPr/>
        </p:nvSpPr>
        <p:spPr bwMode="auto">
          <a:xfrm flipH="1">
            <a:off x="6172200" y="1752600"/>
            <a:ext cx="228600" cy="228600"/>
          </a:xfrm>
          <a:prstGeom prst="line">
            <a:avLst/>
          </a:prstGeom>
          <a:noFill/>
          <a:ln w="25400">
            <a:solidFill>
              <a:srgbClr val="FC0128"/>
            </a:solidFill>
            <a:round/>
            <a:headEnd/>
            <a:tailEnd type="triangle" w="med" len="med"/>
          </a:ln>
          <a:effectLst/>
        </p:spPr>
        <p:txBody>
          <a:bodyPr/>
          <a:lstStyle/>
          <a:p>
            <a:endParaRPr lang="en-US"/>
          </a:p>
        </p:txBody>
      </p:sp>
      <p:sp>
        <p:nvSpPr>
          <p:cNvPr id="176135" name="Text Box 7"/>
          <p:cNvSpPr txBox="1">
            <a:spLocks noChangeArrowheads="1"/>
          </p:cNvSpPr>
          <p:nvPr/>
        </p:nvSpPr>
        <p:spPr bwMode="auto">
          <a:xfrm>
            <a:off x="6400800" y="5410200"/>
            <a:ext cx="2514600" cy="396875"/>
          </a:xfrm>
          <a:prstGeom prst="rect">
            <a:avLst/>
          </a:prstGeom>
          <a:solidFill>
            <a:srgbClr val="FFFF99"/>
          </a:solidFill>
          <a:ln w="12700">
            <a:noFill/>
            <a:miter lim="800000"/>
            <a:headEnd/>
            <a:tailEnd/>
          </a:ln>
          <a:effectLst/>
        </p:spPr>
        <p:txBody>
          <a:bodyPr>
            <a:spAutoFit/>
          </a:bodyPr>
          <a:lstStyle/>
          <a:p>
            <a:pPr>
              <a:spcBef>
                <a:spcPct val="50000"/>
              </a:spcBef>
            </a:pPr>
            <a:r>
              <a:rPr lang="en-US" altLang="zh-CN" sz="2000">
                <a:ea typeface="宋体" pitchFamily="2" charset="-122"/>
              </a:rPr>
              <a:t>Why TWO? p. 213-4</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6132"/>
                                        </p:tgtEl>
                                        <p:attrNameLst>
                                          <p:attrName>style.visibility</p:attrName>
                                        </p:attrNameLst>
                                      </p:cBhvr>
                                      <p:to>
                                        <p:strVal val="visible"/>
                                      </p:to>
                                    </p:set>
                                    <p:anim calcmode="lin" valueType="num">
                                      <p:cBhvr additive="base">
                                        <p:cTn id="7" dur="500" fill="hold"/>
                                        <p:tgtEl>
                                          <p:spTgt spid="176132"/>
                                        </p:tgtEl>
                                        <p:attrNameLst>
                                          <p:attrName>ppt_x</p:attrName>
                                        </p:attrNameLst>
                                      </p:cBhvr>
                                      <p:tavLst>
                                        <p:tav tm="0">
                                          <p:val>
                                            <p:strVal val="0-#ppt_w/2"/>
                                          </p:val>
                                        </p:tav>
                                        <p:tav tm="100000">
                                          <p:val>
                                            <p:strVal val="#ppt_x"/>
                                          </p:val>
                                        </p:tav>
                                      </p:tavLst>
                                    </p:anim>
                                    <p:anim calcmode="lin" valueType="num">
                                      <p:cBhvr additive="base">
                                        <p:cTn id="8" dur="500" fill="hold"/>
                                        <p:tgtEl>
                                          <p:spTgt spid="17613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176133"/>
                                        </p:tgtEl>
                                        <p:attrNameLst>
                                          <p:attrName>style.visibility</p:attrName>
                                        </p:attrNameLst>
                                      </p:cBhvr>
                                      <p:to>
                                        <p:strVal val="visible"/>
                                      </p:to>
                                    </p:se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176134"/>
                                        </p:tgtEl>
                                        <p:attrNameLst>
                                          <p:attrName>style.visibility</p:attrName>
                                        </p:attrNameLst>
                                      </p:cBhvr>
                                      <p:to>
                                        <p:strVal val="visible"/>
                                      </p:to>
                                    </p:set>
                                  </p:childTnLst>
                                </p:cTn>
                              </p:par>
                            </p:childTnLst>
                          </p:cTn>
                        </p:par>
                        <p:par>
                          <p:cTn id="15" fill="hold">
                            <p:stCondLst>
                              <p:cond delay="1500"/>
                            </p:stCondLst>
                            <p:childTnLst>
                              <p:par>
                                <p:cTn id="16" presetID="1" presetClass="entr" presetSubtype="0" fill="hold" grpId="0" nodeType="afterEffect">
                                  <p:stCondLst>
                                    <p:cond delay="0"/>
                                  </p:stCondLst>
                                  <p:childTnLst>
                                    <p:set>
                                      <p:cBhvr>
                                        <p:cTn id="17" dur="1" fill="hold">
                                          <p:stCondLst>
                                            <p:cond delay="499"/>
                                          </p:stCondLst>
                                        </p:cTn>
                                        <p:tgtEl>
                                          <p:spTgt spid="176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2" grpId="0" animBg="1" autoUpdateAnimBg="0"/>
      <p:bldP spid="176133" grpId="0" animBg="1" autoUpdateAnimBg="0"/>
      <p:bldP spid="176134" grpId="0" animBg="1"/>
      <p:bldP spid="176135"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noFill/>
          <a:ln/>
        </p:spPr>
        <p:txBody>
          <a:bodyPr/>
          <a:lstStyle/>
          <a:p>
            <a:r>
              <a:rPr lang="en-US" altLang="zh-CN">
                <a:ea typeface="宋体" pitchFamily="2" charset="-122"/>
              </a:rPr>
              <a:t>A Small Quiz - </a:t>
            </a:r>
          </a:p>
        </p:txBody>
      </p:sp>
      <p:sp>
        <p:nvSpPr>
          <p:cNvPr id="115715" name="Rectangle 3"/>
          <p:cNvSpPr>
            <a:spLocks noGrp="1" noChangeArrowheads="1"/>
          </p:cNvSpPr>
          <p:nvPr>
            <p:ph type="body" sz="half" idx="1"/>
          </p:nvPr>
        </p:nvSpPr>
        <p:spPr>
          <a:xfrm>
            <a:off x="228600" y="1905000"/>
            <a:ext cx="6008688" cy="4114800"/>
          </a:xfrm>
          <a:noFill/>
          <a:ln/>
        </p:spPr>
        <p:txBody>
          <a:bodyPr/>
          <a:lstStyle/>
          <a:p>
            <a:r>
              <a:rPr lang="en-US" altLang="zh-CN" sz="2400">
                <a:effectLst/>
                <a:ea typeface="宋体" pitchFamily="2" charset="-122"/>
              </a:rPr>
              <a:t>Suppose a a program has built the linked list as shown, and head_ptr is a pointer to a node.</a:t>
            </a:r>
          </a:p>
          <a:p>
            <a:pPr lvl="1"/>
            <a:r>
              <a:rPr lang="en-US" altLang="zh-CN" sz="2000">
                <a:effectLst/>
                <a:latin typeface="Arial" charset="0"/>
                <a:ea typeface="宋体" pitchFamily="2" charset="-122"/>
              </a:rPr>
              <a:t>What is the data type of *head_ptr?</a:t>
            </a:r>
          </a:p>
          <a:p>
            <a:pPr lvl="1"/>
            <a:r>
              <a:rPr lang="en-US" altLang="zh-CN" sz="2000">
                <a:effectLst/>
                <a:latin typeface="Arial" charset="0"/>
                <a:ea typeface="宋体" pitchFamily="2" charset="-122"/>
              </a:rPr>
              <a:t>cout &lt;&lt; (*head_ptr). data();</a:t>
            </a:r>
          </a:p>
          <a:p>
            <a:pPr lvl="1"/>
            <a:r>
              <a:rPr lang="en-US" altLang="zh-CN" sz="2000">
                <a:effectLst/>
                <a:latin typeface="Arial" charset="0"/>
                <a:ea typeface="宋体" pitchFamily="2" charset="-122"/>
              </a:rPr>
              <a:t>cout &lt;&lt; head_ptr-&gt;data();</a:t>
            </a:r>
          </a:p>
        </p:txBody>
      </p:sp>
      <p:grpSp>
        <p:nvGrpSpPr>
          <p:cNvPr id="115716" name="Group 4"/>
          <p:cNvGrpSpPr>
            <a:grpSpLocks/>
          </p:cNvGrpSpPr>
          <p:nvPr/>
        </p:nvGrpSpPr>
        <p:grpSpPr bwMode="auto">
          <a:xfrm>
            <a:off x="4302125" y="3908425"/>
            <a:ext cx="1765300" cy="1514475"/>
            <a:chOff x="2710" y="2462"/>
            <a:chExt cx="1112" cy="954"/>
          </a:xfrm>
        </p:grpSpPr>
        <p:grpSp>
          <p:nvGrpSpPr>
            <p:cNvPr id="115717" name="Group 5"/>
            <p:cNvGrpSpPr>
              <a:grpSpLocks/>
            </p:cNvGrpSpPr>
            <p:nvPr/>
          </p:nvGrpSpPr>
          <p:grpSpPr bwMode="auto">
            <a:xfrm>
              <a:off x="2710" y="2462"/>
              <a:ext cx="1112" cy="954"/>
              <a:chOff x="2710" y="2462"/>
              <a:chExt cx="1112" cy="954"/>
            </a:xfrm>
          </p:grpSpPr>
          <p:sp>
            <p:nvSpPr>
              <p:cNvPr id="115718" name="Rectangle 6"/>
              <p:cNvSpPr>
                <a:spLocks noChangeArrowheads="1"/>
              </p:cNvSpPr>
              <p:nvPr/>
            </p:nvSpPr>
            <p:spPr bwMode="auto">
              <a:xfrm>
                <a:off x="2712" y="2462"/>
                <a:ext cx="1104" cy="954"/>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15719" name="Line 7"/>
              <p:cNvSpPr>
                <a:spLocks noChangeShapeType="1"/>
              </p:cNvSpPr>
              <p:nvPr/>
            </p:nvSpPr>
            <p:spPr bwMode="auto">
              <a:xfrm>
                <a:off x="2710" y="2854"/>
                <a:ext cx="1112" cy="0"/>
              </a:xfrm>
              <a:prstGeom prst="line">
                <a:avLst/>
              </a:prstGeom>
              <a:noFill/>
              <a:ln w="12700">
                <a:solidFill>
                  <a:schemeClr val="tx1"/>
                </a:solidFill>
                <a:round/>
                <a:headEnd/>
                <a:tailEnd/>
              </a:ln>
              <a:effectLst/>
            </p:spPr>
            <p:txBody>
              <a:bodyPr/>
              <a:lstStyle/>
              <a:p>
                <a:endParaRPr lang="en-US"/>
              </a:p>
            </p:txBody>
          </p:sp>
          <p:sp>
            <p:nvSpPr>
              <p:cNvPr id="115720" name="Rectangle 8"/>
              <p:cNvSpPr>
                <a:spLocks noChangeArrowheads="1"/>
              </p:cNvSpPr>
              <p:nvPr/>
            </p:nvSpPr>
            <p:spPr bwMode="auto">
              <a:xfrm>
                <a:off x="3394" y="2614"/>
                <a:ext cx="410" cy="229"/>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data</a:t>
                </a:r>
              </a:p>
            </p:txBody>
          </p:sp>
          <p:sp>
            <p:nvSpPr>
              <p:cNvPr id="115721" name="Rectangle 9"/>
              <p:cNvSpPr>
                <a:spLocks noChangeArrowheads="1"/>
              </p:cNvSpPr>
              <p:nvPr/>
            </p:nvSpPr>
            <p:spPr bwMode="auto">
              <a:xfrm>
                <a:off x="3394" y="3175"/>
                <a:ext cx="362" cy="229"/>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link</a:t>
                </a:r>
              </a:p>
            </p:txBody>
          </p:sp>
        </p:grpSp>
        <p:sp>
          <p:nvSpPr>
            <p:cNvPr id="115722" name="Rectangle 10"/>
            <p:cNvSpPr>
              <a:spLocks noChangeArrowheads="1"/>
            </p:cNvSpPr>
            <p:nvPr/>
          </p:nvSpPr>
          <p:spPr bwMode="auto">
            <a:xfrm>
              <a:off x="2903" y="2532"/>
              <a:ext cx="328" cy="286"/>
            </a:xfrm>
            <a:prstGeom prst="rect">
              <a:avLst/>
            </a:prstGeom>
            <a:noFill/>
            <a:ln w="12700">
              <a:noFill/>
              <a:miter lim="800000"/>
              <a:headEnd/>
              <a:tailEnd/>
            </a:ln>
            <a:effectLst/>
          </p:spPr>
          <p:txBody>
            <a:bodyPr wrap="none" lIns="90488" tIns="44450" rIns="90488" bIns="44450">
              <a:spAutoFit/>
            </a:bodyPr>
            <a:lstStyle/>
            <a:p>
              <a:r>
                <a:rPr lang="en-US" altLang="zh-CN" b="1" i="1">
                  <a:solidFill>
                    <a:schemeClr val="tx1"/>
                  </a:solidFill>
                  <a:latin typeface="Arial" charset="0"/>
                  <a:ea typeface="宋体" pitchFamily="2" charset="-122"/>
                </a:rPr>
                <a:t>10</a:t>
              </a:r>
            </a:p>
          </p:txBody>
        </p:sp>
      </p:grpSp>
      <p:grpSp>
        <p:nvGrpSpPr>
          <p:cNvPr id="115723" name="Group 11"/>
          <p:cNvGrpSpPr>
            <a:grpSpLocks/>
          </p:cNvGrpSpPr>
          <p:nvPr/>
        </p:nvGrpSpPr>
        <p:grpSpPr bwMode="auto">
          <a:xfrm>
            <a:off x="6705600" y="2638425"/>
            <a:ext cx="1765300" cy="1514475"/>
            <a:chOff x="4224" y="1662"/>
            <a:chExt cx="1112" cy="954"/>
          </a:xfrm>
        </p:grpSpPr>
        <p:grpSp>
          <p:nvGrpSpPr>
            <p:cNvPr id="115724" name="Group 12"/>
            <p:cNvGrpSpPr>
              <a:grpSpLocks/>
            </p:cNvGrpSpPr>
            <p:nvPr/>
          </p:nvGrpSpPr>
          <p:grpSpPr bwMode="auto">
            <a:xfrm>
              <a:off x="4224" y="1662"/>
              <a:ext cx="1112" cy="954"/>
              <a:chOff x="4224" y="1662"/>
              <a:chExt cx="1112" cy="954"/>
            </a:xfrm>
          </p:grpSpPr>
          <p:sp>
            <p:nvSpPr>
              <p:cNvPr id="115725" name="Rectangle 13"/>
              <p:cNvSpPr>
                <a:spLocks noChangeArrowheads="1"/>
              </p:cNvSpPr>
              <p:nvPr/>
            </p:nvSpPr>
            <p:spPr bwMode="auto">
              <a:xfrm>
                <a:off x="4226" y="1662"/>
                <a:ext cx="1104" cy="954"/>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15726" name="Line 14"/>
              <p:cNvSpPr>
                <a:spLocks noChangeShapeType="1"/>
              </p:cNvSpPr>
              <p:nvPr/>
            </p:nvSpPr>
            <p:spPr bwMode="auto">
              <a:xfrm>
                <a:off x="4224" y="2054"/>
                <a:ext cx="1112" cy="0"/>
              </a:xfrm>
              <a:prstGeom prst="line">
                <a:avLst/>
              </a:prstGeom>
              <a:noFill/>
              <a:ln w="12700">
                <a:solidFill>
                  <a:schemeClr val="tx1"/>
                </a:solidFill>
                <a:round/>
                <a:headEnd/>
                <a:tailEnd/>
              </a:ln>
              <a:effectLst/>
            </p:spPr>
            <p:txBody>
              <a:bodyPr/>
              <a:lstStyle/>
              <a:p>
                <a:endParaRPr lang="en-US"/>
              </a:p>
            </p:txBody>
          </p:sp>
          <p:sp>
            <p:nvSpPr>
              <p:cNvPr id="115727" name="Rectangle 15"/>
              <p:cNvSpPr>
                <a:spLocks noChangeArrowheads="1"/>
              </p:cNvSpPr>
              <p:nvPr/>
            </p:nvSpPr>
            <p:spPr bwMode="auto">
              <a:xfrm>
                <a:off x="4908" y="1814"/>
                <a:ext cx="410" cy="229"/>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data</a:t>
                </a:r>
              </a:p>
            </p:txBody>
          </p:sp>
          <p:sp>
            <p:nvSpPr>
              <p:cNvPr id="115728" name="Rectangle 16"/>
              <p:cNvSpPr>
                <a:spLocks noChangeArrowheads="1"/>
              </p:cNvSpPr>
              <p:nvPr/>
            </p:nvSpPr>
            <p:spPr bwMode="auto">
              <a:xfrm>
                <a:off x="4908" y="2375"/>
                <a:ext cx="362" cy="229"/>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link</a:t>
                </a:r>
              </a:p>
            </p:txBody>
          </p:sp>
        </p:grpSp>
        <p:sp>
          <p:nvSpPr>
            <p:cNvPr id="115729" name="Rectangle 17"/>
            <p:cNvSpPr>
              <a:spLocks noChangeArrowheads="1"/>
            </p:cNvSpPr>
            <p:nvPr/>
          </p:nvSpPr>
          <p:spPr bwMode="auto">
            <a:xfrm>
              <a:off x="4417" y="1732"/>
              <a:ext cx="328" cy="286"/>
            </a:xfrm>
            <a:prstGeom prst="rect">
              <a:avLst/>
            </a:prstGeom>
            <a:noFill/>
            <a:ln w="12700">
              <a:noFill/>
              <a:miter lim="800000"/>
              <a:headEnd/>
              <a:tailEnd/>
            </a:ln>
            <a:effectLst/>
          </p:spPr>
          <p:txBody>
            <a:bodyPr wrap="none" lIns="90488" tIns="44450" rIns="90488" bIns="44450">
              <a:spAutoFit/>
            </a:bodyPr>
            <a:lstStyle/>
            <a:p>
              <a:r>
                <a:rPr lang="en-US" altLang="zh-CN" b="1" i="1">
                  <a:solidFill>
                    <a:schemeClr val="tx1"/>
                  </a:solidFill>
                  <a:latin typeface="Arial" charset="0"/>
                  <a:ea typeface="宋体" pitchFamily="2" charset="-122"/>
                </a:rPr>
                <a:t>15</a:t>
              </a:r>
            </a:p>
          </p:txBody>
        </p:sp>
      </p:grpSp>
      <p:grpSp>
        <p:nvGrpSpPr>
          <p:cNvPr id="115730" name="Group 18"/>
          <p:cNvGrpSpPr>
            <a:grpSpLocks/>
          </p:cNvGrpSpPr>
          <p:nvPr/>
        </p:nvGrpSpPr>
        <p:grpSpPr bwMode="auto">
          <a:xfrm>
            <a:off x="6892925" y="4773613"/>
            <a:ext cx="1765300" cy="1514475"/>
            <a:chOff x="4342" y="3007"/>
            <a:chExt cx="1112" cy="954"/>
          </a:xfrm>
        </p:grpSpPr>
        <p:grpSp>
          <p:nvGrpSpPr>
            <p:cNvPr id="115731" name="Group 19"/>
            <p:cNvGrpSpPr>
              <a:grpSpLocks/>
            </p:cNvGrpSpPr>
            <p:nvPr/>
          </p:nvGrpSpPr>
          <p:grpSpPr bwMode="auto">
            <a:xfrm>
              <a:off x="4342" y="3007"/>
              <a:ext cx="1112" cy="954"/>
              <a:chOff x="4342" y="3007"/>
              <a:chExt cx="1112" cy="954"/>
            </a:xfrm>
          </p:grpSpPr>
          <p:sp>
            <p:nvSpPr>
              <p:cNvPr id="115732" name="Rectangle 20"/>
              <p:cNvSpPr>
                <a:spLocks noChangeArrowheads="1"/>
              </p:cNvSpPr>
              <p:nvPr/>
            </p:nvSpPr>
            <p:spPr bwMode="auto">
              <a:xfrm>
                <a:off x="4344" y="3007"/>
                <a:ext cx="1104" cy="954"/>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15733" name="Line 21"/>
              <p:cNvSpPr>
                <a:spLocks noChangeShapeType="1"/>
              </p:cNvSpPr>
              <p:nvPr/>
            </p:nvSpPr>
            <p:spPr bwMode="auto">
              <a:xfrm>
                <a:off x="4342" y="3399"/>
                <a:ext cx="1112" cy="0"/>
              </a:xfrm>
              <a:prstGeom prst="line">
                <a:avLst/>
              </a:prstGeom>
              <a:noFill/>
              <a:ln w="12700">
                <a:solidFill>
                  <a:schemeClr val="tx1"/>
                </a:solidFill>
                <a:round/>
                <a:headEnd/>
                <a:tailEnd/>
              </a:ln>
              <a:effectLst/>
            </p:spPr>
            <p:txBody>
              <a:bodyPr/>
              <a:lstStyle/>
              <a:p>
                <a:endParaRPr lang="en-US"/>
              </a:p>
            </p:txBody>
          </p:sp>
          <p:sp>
            <p:nvSpPr>
              <p:cNvPr id="115734" name="Rectangle 22"/>
              <p:cNvSpPr>
                <a:spLocks noChangeArrowheads="1"/>
              </p:cNvSpPr>
              <p:nvPr/>
            </p:nvSpPr>
            <p:spPr bwMode="auto">
              <a:xfrm>
                <a:off x="5026" y="3159"/>
                <a:ext cx="410" cy="229"/>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data</a:t>
                </a:r>
              </a:p>
            </p:txBody>
          </p:sp>
          <p:sp>
            <p:nvSpPr>
              <p:cNvPr id="115735" name="Rectangle 23"/>
              <p:cNvSpPr>
                <a:spLocks noChangeArrowheads="1"/>
              </p:cNvSpPr>
              <p:nvPr/>
            </p:nvSpPr>
            <p:spPr bwMode="auto">
              <a:xfrm>
                <a:off x="5026" y="3720"/>
                <a:ext cx="362" cy="229"/>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link</a:t>
                </a:r>
              </a:p>
            </p:txBody>
          </p:sp>
        </p:grpSp>
        <p:sp>
          <p:nvSpPr>
            <p:cNvPr id="115736" name="Rectangle 24"/>
            <p:cNvSpPr>
              <a:spLocks noChangeArrowheads="1"/>
            </p:cNvSpPr>
            <p:nvPr/>
          </p:nvSpPr>
          <p:spPr bwMode="auto">
            <a:xfrm>
              <a:off x="4535" y="3077"/>
              <a:ext cx="221" cy="286"/>
            </a:xfrm>
            <a:prstGeom prst="rect">
              <a:avLst/>
            </a:prstGeom>
            <a:noFill/>
            <a:ln w="12700">
              <a:noFill/>
              <a:miter lim="800000"/>
              <a:headEnd/>
              <a:tailEnd/>
            </a:ln>
            <a:effectLst/>
          </p:spPr>
          <p:txBody>
            <a:bodyPr wrap="none" lIns="90488" tIns="44450" rIns="90488" bIns="44450">
              <a:spAutoFit/>
            </a:bodyPr>
            <a:lstStyle/>
            <a:p>
              <a:r>
                <a:rPr lang="en-US" altLang="zh-CN" b="1" i="1">
                  <a:solidFill>
                    <a:schemeClr val="tx1"/>
                  </a:solidFill>
                  <a:latin typeface="Arial" charset="0"/>
                  <a:ea typeface="宋体" pitchFamily="2" charset="-122"/>
                </a:rPr>
                <a:t>7</a:t>
              </a:r>
            </a:p>
          </p:txBody>
        </p:sp>
      </p:grpSp>
      <p:sp>
        <p:nvSpPr>
          <p:cNvPr id="115737" name="Line 25"/>
          <p:cNvSpPr>
            <a:spLocks noChangeShapeType="1"/>
          </p:cNvSpPr>
          <p:nvPr/>
        </p:nvSpPr>
        <p:spPr bwMode="auto">
          <a:xfrm flipV="1">
            <a:off x="5805488" y="4154488"/>
            <a:ext cx="889000" cy="688975"/>
          </a:xfrm>
          <a:prstGeom prst="line">
            <a:avLst/>
          </a:prstGeom>
          <a:noFill/>
          <a:ln w="50800">
            <a:solidFill>
              <a:srgbClr val="000000"/>
            </a:solidFill>
            <a:round/>
            <a:headEnd/>
            <a:tailEnd type="triangle" w="med" len="med"/>
          </a:ln>
          <a:effectLst/>
        </p:spPr>
        <p:txBody>
          <a:bodyPr/>
          <a:lstStyle/>
          <a:p>
            <a:endParaRPr lang="en-US"/>
          </a:p>
        </p:txBody>
      </p:sp>
      <p:sp>
        <p:nvSpPr>
          <p:cNvPr id="115738" name="Rectangle 26"/>
          <p:cNvSpPr>
            <a:spLocks noChangeArrowheads="1"/>
          </p:cNvSpPr>
          <p:nvPr/>
        </p:nvSpPr>
        <p:spPr bwMode="auto">
          <a:xfrm>
            <a:off x="7237413" y="5491163"/>
            <a:ext cx="72072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latin typeface="Arial" charset="0"/>
                <a:ea typeface="宋体" pitchFamily="2" charset="-122"/>
              </a:rPr>
              <a:t>null</a:t>
            </a:r>
          </a:p>
        </p:txBody>
      </p:sp>
      <p:sp>
        <p:nvSpPr>
          <p:cNvPr id="115739" name="Line 27"/>
          <p:cNvSpPr>
            <a:spLocks noChangeShapeType="1"/>
          </p:cNvSpPr>
          <p:nvPr/>
        </p:nvSpPr>
        <p:spPr bwMode="auto">
          <a:xfrm>
            <a:off x="7408863" y="3871913"/>
            <a:ext cx="138112" cy="900112"/>
          </a:xfrm>
          <a:prstGeom prst="line">
            <a:avLst/>
          </a:prstGeom>
          <a:noFill/>
          <a:ln w="50800">
            <a:solidFill>
              <a:srgbClr val="000000"/>
            </a:solidFill>
            <a:round/>
            <a:headEnd/>
            <a:tailEnd type="triangle" w="med" len="med"/>
          </a:ln>
          <a:effectLst/>
        </p:spPr>
        <p:txBody>
          <a:bodyPr/>
          <a:lstStyle/>
          <a:p>
            <a:endParaRPr lang="en-US"/>
          </a:p>
        </p:txBody>
      </p:sp>
      <p:sp>
        <p:nvSpPr>
          <p:cNvPr id="115740" name="Rectangle 28"/>
          <p:cNvSpPr>
            <a:spLocks noChangeArrowheads="1"/>
          </p:cNvSpPr>
          <p:nvPr/>
        </p:nvSpPr>
        <p:spPr bwMode="auto">
          <a:xfrm>
            <a:off x="1301750" y="5159375"/>
            <a:ext cx="1752600" cy="90487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15741" name="Rectangle 29"/>
          <p:cNvSpPr>
            <a:spLocks noChangeArrowheads="1"/>
          </p:cNvSpPr>
          <p:nvPr/>
        </p:nvSpPr>
        <p:spPr bwMode="auto">
          <a:xfrm>
            <a:off x="190500" y="5708650"/>
            <a:ext cx="11461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head_ptr</a:t>
            </a:r>
          </a:p>
        </p:txBody>
      </p:sp>
      <p:sp>
        <p:nvSpPr>
          <p:cNvPr id="115742" name="Line 30"/>
          <p:cNvSpPr>
            <a:spLocks noChangeShapeType="1"/>
          </p:cNvSpPr>
          <p:nvPr/>
        </p:nvSpPr>
        <p:spPr bwMode="auto">
          <a:xfrm flipV="1">
            <a:off x="2224088" y="4999038"/>
            <a:ext cx="2058987" cy="606425"/>
          </a:xfrm>
          <a:prstGeom prst="line">
            <a:avLst/>
          </a:prstGeom>
          <a:noFill/>
          <a:ln w="101600">
            <a:solidFill>
              <a:schemeClr val="accent2"/>
            </a:solidFill>
            <a:round/>
            <a:headEnd/>
            <a:tailEnd type="triangle" w="med" len="med"/>
          </a:ln>
          <a:effectLst/>
        </p:spPr>
        <p:txBody>
          <a:bodyPr/>
          <a:lstStyle/>
          <a:p>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ltLang="zh-CN">
                <a:ea typeface="宋体" pitchFamily="2" charset="-122"/>
              </a:rPr>
              <a:t>Linked List Toolkit</a:t>
            </a:r>
          </a:p>
        </p:txBody>
      </p:sp>
      <p:sp>
        <p:nvSpPr>
          <p:cNvPr id="129027" name="Rectangle 3"/>
          <p:cNvSpPr>
            <a:spLocks noGrp="1" noChangeArrowheads="1"/>
          </p:cNvSpPr>
          <p:nvPr>
            <p:ph type="body" idx="1"/>
          </p:nvPr>
        </p:nvSpPr>
        <p:spPr/>
        <p:txBody>
          <a:bodyPr/>
          <a:lstStyle/>
          <a:p>
            <a:r>
              <a:rPr lang="en-US" altLang="zh-CN">
                <a:ea typeface="宋体" pitchFamily="2" charset="-122"/>
              </a:rPr>
              <a:t>Design Container Classes using Linked Lists</a:t>
            </a:r>
          </a:p>
          <a:p>
            <a:pPr lvl="1"/>
            <a:r>
              <a:rPr lang="en-US" altLang="zh-CN">
                <a:ea typeface="宋体" pitchFamily="2" charset="-122"/>
              </a:rPr>
              <a:t>The use of a linked list is similar to our previous use of an array in a container class</a:t>
            </a:r>
          </a:p>
          <a:p>
            <a:pPr lvl="1"/>
            <a:r>
              <a:rPr lang="en-US" altLang="zh-CN">
                <a:ea typeface="宋体" pitchFamily="2" charset="-122"/>
              </a:rPr>
              <a:t>But storing and retrieving needs more work since we do not have that handy indexing </a:t>
            </a:r>
          </a:p>
          <a:p>
            <a:r>
              <a:rPr lang="en-US" altLang="zh-CN">
                <a:ea typeface="宋体" pitchFamily="2" charset="-122"/>
              </a:rPr>
              <a:t>=&gt; Linked List Toolbox </a:t>
            </a:r>
          </a:p>
          <a:p>
            <a:pPr lvl="1"/>
            <a:r>
              <a:rPr lang="en-US" altLang="zh-CN">
                <a:ea typeface="宋体" pitchFamily="2" charset="-122"/>
              </a:rPr>
              <a:t>using node class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zh-CN">
                <a:ea typeface="宋体" pitchFamily="2" charset="-122"/>
              </a:rPr>
              <a:t>Motivation</a:t>
            </a:r>
          </a:p>
        </p:txBody>
      </p:sp>
      <p:sp>
        <p:nvSpPr>
          <p:cNvPr id="104451" name="Rectangle 3"/>
          <p:cNvSpPr>
            <a:spLocks noGrp="1" noChangeArrowheads="1"/>
          </p:cNvSpPr>
          <p:nvPr>
            <p:ph type="body" idx="1"/>
          </p:nvPr>
        </p:nvSpPr>
        <p:spPr/>
        <p:txBody>
          <a:bodyPr/>
          <a:lstStyle/>
          <a:p>
            <a:r>
              <a:rPr lang="en-US" altLang="zh-CN">
                <a:ea typeface="宋体" pitchFamily="2" charset="-122"/>
              </a:rPr>
              <a:t>In a sequence using an array, inserting a new item needs to move others back...</a:t>
            </a:r>
          </a:p>
        </p:txBody>
      </p:sp>
      <p:graphicFrame>
        <p:nvGraphicFramePr>
          <p:cNvPr id="104452" name="Group 4"/>
          <p:cNvGraphicFramePr>
            <a:graphicFrameLocks noGrp="1"/>
          </p:cNvGraphicFramePr>
          <p:nvPr/>
        </p:nvGraphicFramePr>
        <p:xfrm>
          <a:off x="2286000" y="3429000"/>
          <a:ext cx="2667000" cy="36576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3556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4466" name="Line 18"/>
          <p:cNvSpPr>
            <a:spLocks noChangeShapeType="1"/>
          </p:cNvSpPr>
          <p:nvPr/>
        </p:nvSpPr>
        <p:spPr bwMode="auto">
          <a:xfrm flipV="1">
            <a:off x="2743200" y="3810000"/>
            <a:ext cx="76200" cy="457200"/>
          </a:xfrm>
          <a:prstGeom prst="line">
            <a:avLst/>
          </a:prstGeom>
          <a:noFill/>
          <a:ln w="31750">
            <a:solidFill>
              <a:srgbClr val="FC0128"/>
            </a:solidFill>
            <a:round/>
            <a:headEnd/>
            <a:tailEnd type="triangle" w="med" len="med"/>
          </a:ln>
          <a:effectLst/>
        </p:spPr>
        <p:txBody>
          <a:bodyPr/>
          <a:lstStyle/>
          <a:p>
            <a:endParaRPr lang="en-US"/>
          </a:p>
        </p:txBody>
      </p:sp>
      <p:graphicFrame>
        <p:nvGraphicFramePr>
          <p:cNvPr id="104477" name="Group 29"/>
          <p:cNvGraphicFramePr>
            <a:graphicFrameLocks noGrp="1"/>
          </p:cNvGraphicFramePr>
          <p:nvPr/>
        </p:nvGraphicFramePr>
        <p:xfrm>
          <a:off x="2590800" y="4343400"/>
          <a:ext cx="457200" cy="396240"/>
        </p:xfrm>
        <a:graphic>
          <a:graphicData uri="http://schemas.openxmlformats.org/drawingml/2006/table">
            <a:tbl>
              <a:tblPr/>
              <a:tblGrid>
                <a:gridCol w="457200">
                  <a:extLst>
                    <a:ext uri="{9D8B030D-6E8A-4147-A177-3AD203B41FA5}">
                      <a16:colId xmlns:a16="http://schemas.microsoft.com/office/drawing/2014/main" val="20000"/>
                    </a:ext>
                  </a:extLst>
                </a:gridCol>
              </a:tblGrid>
              <a:tr h="3556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18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zh-CN">
                <a:ea typeface="宋体" pitchFamily="2" charset="-122"/>
              </a:rPr>
              <a:t>The Workings of four functions</a:t>
            </a:r>
          </a:p>
        </p:txBody>
      </p:sp>
      <p:sp>
        <p:nvSpPr>
          <p:cNvPr id="130051" name="Rectangle 3"/>
          <p:cNvSpPr>
            <a:spLocks noGrp="1" noChangeArrowheads="1"/>
          </p:cNvSpPr>
          <p:nvPr>
            <p:ph type="body" idx="1"/>
          </p:nvPr>
        </p:nvSpPr>
        <p:spPr/>
        <p:txBody>
          <a:bodyPr/>
          <a:lstStyle/>
          <a:p>
            <a:r>
              <a:rPr lang="en-US" altLang="zh-CN" sz="2800">
                <a:ea typeface="宋体" pitchFamily="2" charset="-122"/>
              </a:rPr>
              <a:t>This lecture will show four functions:</a:t>
            </a:r>
          </a:p>
          <a:p>
            <a:pPr lvl="1"/>
            <a:r>
              <a:rPr lang="en-US" altLang="zh-CN" sz="2400">
                <a:ea typeface="宋体" pitchFamily="2" charset="-122"/>
              </a:rPr>
              <a:t>Compute the length of a linked list (code)</a:t>
            </a:r>
          </a:p>
          <a:p>
            <a:pPr lvl="1"/>
            <a:r>
              <a:rPr lang="en-US" altLang="zh-CN" sz="2400">
                <a:ea typeface="宋体" pitchFamily="2" charset="-122"/>
              </a:rPr>
              <a:t>Insert a new node at the head (code)</a:t>
            </a:r>
          </a:p>
          <a:p>
            <a:pPr lvl="1"/>
            <a:r>
              <a:rPr lang="en-US" altLang="zh-CN" sz="2400">
                <a:ea typeface="宋体" pitchFamily="2" charset="-122"/>
              </a:rPr>
              <a:t>Insert a node at any location (pseudo-code)</a:t>
            </a:r>
          </a:p>
          <a:p>
            <a:pPr lvl="1"/>
            <a:r>
              <a:rPr lang="en-US" altLang="zh-CN" sz="2400">
                <a:ea typeface="宋体" pitchFamily="2" charset="-122"/>
              </a:rPr>
              <a:t>Delete a node from the head (pseudo-code)</a:t>
            </a:r>
          </a:p>
          <a:p>
            <a:r>
              <a:rPr lang="en-US" altLang="zh-CN" sz="2800">
                <a:ea typeface="宋体" pitchFamily="2" charset="-122"/>
              </a:rPr>
              <a:t>Read Section 5.2 for other functions in the Toolbox</a:t>
            </a:r>
          </a:p>
          <a:p>
            <a:pPr lvl="1"/>
            <a:r>
              <a:rPr lang="en-US" altLang="zh-CN" sz="2400">
                <a:ea typeface="宋体" pitchFamily="2" charset="-122"/>
              </a:rPr>
              <a:t>will be used in container classes bag and sequence</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09" name="Group 25"/>
          <p:cNvGrpSpPr>
            <a:grpSpLocks/>
          </p:cNvGrpSpPr>
          <p:nvPr/>
        </p:nvGrpSpPr>
        <p:grpSpPr bwMode="auto">
          <a:xfrm>
            <a:off x="460375" y="1947863"/>
            <a:ext cx="8531225" cy="407987"/>
            <a:chOff x="290" y="1227"/>
            <a:chExt cx="5374" cy="257"/>
          </a:xfrm>
        </p:grpSpPr>
        <p:sp>
          <p:nvSpPr>
            <p:cNvPr id="16386" name="Rectangle 2"/>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6387" name="Rectangle 3"/>
            <p:cNvSpPr>
              <a:spLocks noChangeArrowheads="1"/>
            </p:cNvSpPr>
            <p:nvPr/>
          </p:nvSpPr>
          <p:spPr bwMode="auto">
            <a:xfrm>
              <a:off x="354" y="1235"/>
              <a:ext cx="5310" cy="248"/>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size_t </a:t>
              </a:r>
              <a:r>
                <a:rPr lang="en-US" altLang="zh-CN" sz="2000">
                  <a:solidFill>
                    <a:srgbClr val="FC0128"/>
                  </a:solidFill>
                  <a:latin typeface="Arial" charset="0"/>
                  <a:ea typeface="宋体" pitchFamily="2" charset="-122"/>
                </a:rPr>
                <a:t>list_length</a:t>
              </a:r>
              <a:r>
                <a:rPr lang="en-US" altLang="zh-CN" sz="2000">
                  <a:solidFill>
                    <a:srgbClr val="000000"/>
                  </a:solidFill>
                  <a:latin typeface="Arial" charset="0"/>
                  <a:ea typeface="宋体" pitchFamily="2" charset="-122"/>
                </a:rPr>
                <a:t>(const node* head_ptr);</a:t>
              </a:r>
            </a:p>
          </p:txBody>
        </p:sp>
      </p:grpSp>
      <p:sp>
        <p:nvSpPr>
          <p:cNvPr id="16389" name="Rectangle 5"/>
          <p:cNvSpPr>
            <a:spLocks noGrp="1" noChangeArrowheads="1"/>
          </p:cNvSpPr>
          <p:nvPr>
            <p:ph type="title"/>
          </p:nvPr>
        </p:nvSpPr>
        <p:spPr>
          <a:noFill/>
          <a:ln/>
        </p:spPr>
        <p:txBody>
          <a:bodyPr/>
          <a:lstStyle/>
          <a:p>
            <a:r>
              <a:rPr lang="en-US" altLang="zh-CN">
                <a:ea typeface="宋体" pitchFamily="2" charset="-122"/>
              </a:rPr>
              <a:t>Length of a Linked List</a:t>
            </a:r>
          </a:p>
        </p:txBody>
      </p:sp>
      <p:sp>
        <p:nvSpPr>
          <p:cNvPr id="16390" name="Rectangle 6"/>
          <p:cNvSpPr>
            <a:spLocks noGrp="1" noChangeArrowheads="1"/>
          </p:cNvSpPr>
          <p:nvPr>
            <p:ph type="body" sz="half" idx="1"/>
          </p:nvPr>
        </p:nvSpPr>
        <p:spPr>
          <a:xfrm>
            <a:off x="685800" y="2667000"/>
            <a:ext cx="4937125" cy="3429000"/>
          </a:xfrm>
          <a:noFill/>
          <a:ln/>
        </p:spPr>
        <p:txBody>
          <a:bodyPr/>
          <a:lstStyle/>
          <a:p>
            <a:pPr marL="0" indent="0">
              <a:buFont typeface="Monotype Sorts" pitchFamily="2" charset="2"/>
              <a:buNone/>
            </a:pPr>
            <a:r>
              <a:rPr lang="en-US" altLang="zh-CN">
                <a:ea typeface="宋体" pitchFamily="2" charset="-122"/>
              </a:rPr>
              <a:t>We simply want to compute the </a:t>
            </a:r>
            <a:r>
              <a:rPr lang="en-US" altLang="zh-CN" b="1" u="sng">
                <a:solidFill>
                  <a:schemeClr val="accent2"/>
                </a:solidFill>
                <a:ea typeface="宋体" pitchFamily="2" charset="-122"/>
              </a:rPr>
              <a:t>length</a:t>
            </a:r>
            <a:r>
              <a:rPr lang="en-US" altLang="zh-CN">
                <a:ea typeface="宋体" pitchFamily="2" charset="-122"/>
              </a:rPr>
              <a:t> of the linked list, for example the one shown here.</a:t>
            </a:r>
          </a:p>
          <a:p>
            <a:pPr marL="0" indent="0">
              <a:buFont typeface="Monotype Sorts" pitchFamily="2" charset="2"/>
              <a:buNone/>
            </a:pPr>
            <a:endParaRPr lang="en-US" altLang="zh-CN">
              <a:ea typeface="宋体" pitchFamily="2" charset="-122"/>
            </a:endParaRPr>
          </a:p>
          <a:p>
            <a:pPr marL="0" indent="0">
              <a:buFont typeface="Monotype Sorts" pitchFamily="2" charset="2"/>
              <a:buNone/>
            </a:pPr>
            <a:r>
              <a:rPr lang="en-US" altLang="zh-CN">
                <a:solidFill>
                  <a:schemeClr val="accent1"/>
                </a:solidFill>
                <a:ea typeface="宋体" pitchFamily="2" charset="-122"/>
              </a:rPr>
              <a:t>Note that list_length is not a member function of the node class</a:t>
            </a:r>
          </a:p>
        </p:txBody>
      </p:sp>
      <p:sp>
        <p:nvSpPr>
          <p:cNvPr id="16391" name="Rectangle 7"/>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6392" name="Line 8"/>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16393" name="Rectangle 9"/>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16394" name="Rectangle 10"/>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6395" name="Line 11"/>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16396" name="Rectangle 12"/>
          <p:cNvSpPr>
            <a:spLocks noChangeArrowheads="1"/>
          </p:cNvSpPr>
          <p:nvPr/>
        </p:nvSpPr>
        <p:spPr bwMode="auto">
          <a:xfrm>
            <a:off x="7773987" y="4051300"/>
            <a:ext cx="661988" cy="393700"/>
          </a:xfrm>
          <a:prstGeom prst="rect">
            <a:avLst/>
          </a:prstGeom>
          <a:noFill/>
          <a:ln w="12700">
            <a:noFill/>
            <a:miter lim="800000"/>
            <a:headEnd/>
            <a:tailEnd/>
          </a:ln>
          <a:effectLst/>
        </p:spPr>
        <p:txBody>
          <a:bodyPr wrap="square" lIns="90488" tIns="44450" rIns="90488" bIns="44450">
            <a:spAutoFit/>
          </a:bodyPr>
          <a:lstStyle/>
          <a:p>
            <a:r>
              <a:rPr lang="en-US" altLang="zh-CN" sz="2000" b="1" i="1" dirty="0">
                <a:solidFill>
                  <a:schemeClr val="tx1"/>
                </a:solidFill>
                <a:latin typeface="Arial" charset="0"/>
                <a:ea typeface="宋体" pitchFamily="2" charset="-122"/>
              </a:rPr>
              <a:t>15</a:t>
            </a:r>
          </a:p>
        </p:txBody>
      </p:sp>
      <p:sp>
        <p:nvSpPr>
          <p:cNvPr id="16397" name="Rectangle 13"/>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6398" name="Line 14"/>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16399" name="Rectangle 15"/>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16400" name="Line 16"/>
          <p:cNvSpPr>
            <a:spLocks noChangeShapeType="1"/>
          </p:cNvSpPr>
          <p:nvPr/>
        </p:nvSpPr>
        <p:spPr bwMode="auto">
          <a:xfrm flipV="1">
            <a:off x="7021513" y="4976813"/>
            <a:ext cx="509587" cy="423862"/>
          </a:xfrm>
          <a:prstGeom prst="line">
            <a:avLst/>
          </a:prstGeom>
          <a:noFill/>
          <a:ln w="50800">
            <a:solidFill>
              <a:srgbClr val="000000"/>
            </a:solidFill>
            <a:round/>
            <a:headEnd/>
            <a:tailEnd type="triangle" w="med" len="med"/>
          </a:ln>
          <a:effectLst/>
        </p:spPr>
        <p:txBody>
          <a:bodyPr/>
          <a:lstStyle/>
          <a:p>
            <a:endParaRPr lang="en-US"/>
          </a:p>
        </p:txBody>
      </p:sp>
      <p:sp>
        <p:nvSpPr>
          <p:cNvPr id="16401" name="Rectangle 17"/>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16402" name="Line 18"/>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16403" name="Rectangle 19"/>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6404" name="Rectangle 20"/>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16405" name="Line 21"/>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170" name="Group 2"/>
          <p:cNvGrpSpPr>
            <a:grpSpLocks/>
          </p:cNvGrpSpPr>
          <p:nvPr/>
        </p:nvGrpSpPr>
        <p:grpSpPr bwMode="auto">
          <a:xfrm>
            <a:off x="460375" y="1947863"/>
            <a:ext cx="8531225" cy="407987"/>
            <a:chOff x="290" y="1227"/>
            <a:chExt cx="5374" cy="257"/>
          </a:xfrm>
        </p:grpSpPr>
        <p:sp>
          <p:nvSpPr>
            <p:cNvPr id="135171" name="Rectangle 3"/>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35172" name="Rectangle 4"/>
            <p:cNvSpPr>
              <a:spLocks noChangeArrowheads="1"/>
            </p:cNvSpPr>
            <p:nvPr/>
          </p:nvSpPr>
          <p:spPr bwMode="auto">
            <a:xfrm>
              <a:off x="354" y="1235"/>
              <a:ext cx="5310" cy="248"/>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size_t </a:t>
              </a:r>
              <a:r>
                <a:rPr lang="en-US" altLang="zh-CN" sz="2000">
                  <a:solidFill>
                    <a:srgbClr val="FC0128"/>
                  </a:solidFill>
                  <a:latin typeface="Arial" charset="0"/>
                  <a:ea typeface="宋体" pitchFamily="2" charset="-122"/>
                </a:rPr>
                <a:t>list_length</a:t>
              </a:r>
              <a:r>
                <a:rPr lang="en-US" altLang="zh-CN" sz="2000">
                  <a:solidFill>
                    <a:srgbClr val="000000"/>
                  </a:solidFill>
                  <a:latin typeface="Arial" charset="0"/>
                  <a:ea typeface="宋体" pitchFamily="2" charset="-122"/>
                </a:rPr>
                <a:t>(const node* head_ptr);</a:t>
              </a:r>
            </a:p>
          </p:txBody>
        </p:sp>
      </p:grpSp>
      <p:sp>
        <p:nvSpPr>
          <p:cNvPr id="135173" name="Rectangle 5"/>
          <p:cNvSpPr>
            <a:spLocks noGrp="1" noChangeArrowheads="1"/>
          </p:cNvSpPr>
          <p:nvPr>
            <p:ph type="title"/>
          </p:nvPr>
        </p:nvSpPr>
        <p:spPr>
          <a:noFill/>
          <a:ln/>
        </p:spPr>
        <p:txBody>
          <a:bodyPr/>
          <a:lstStyle/>
          <a:p>
            <a:r>
              <a:rPr lang="en-US" altLang="zh-CN">
                <a:ea typeface="宋体" pitchFamily="2" charset="-122"/>
              </a:rPr>
              <a:t>Pseudo-code of list_length</a:t>
            </a:r>
          </a:p>
        </p:txBody>
      </p:sp>
      <p:sp>
        <p:nvSpPr>
          <p:cNvPr id="135174" name="Rectangle 6"/>
          <p:cNvSpPr>
            <a:spLocks noGrp="1" noChangeArrowheads="1"/>
          </p:cNvSpPr>
          <p:nvPr>
            <p:ph type="body" sz="half" idx="1"/>
          </p:nvPr>
        </p:nvSpPr>
        <p:spPr>
          <a:xfrm>
            <a:off x="685800" y="2667000"/>
            <a:ext cx="4937125" cy="3429000"/>
          </a:xfrm>
          <a:noFill/>
          <a:ln/>
        </p:spPr>
        <p:txBody>
          <a:bodyPr/>
          <a:lstStyle/>
          <a:p>
            <a:pPr marL="533400" indent="-533400">
              <a:buFont typeface="Monotype Sorts" pitchFamily="2" charset="2"/>
              <a:buAutoNum type="arabicPeriod"/>
            </a:pPr>
            <a:r>
              <a:rPr lang="en-US" altLang="zh-CN">
                <a:solidFill>
                  <a:srgbClr val="FC0128"/>
                </a:solidFill>
                <a:ea typeface="宋体" pitchFamily="2" charset="-122"/>
              </a:rPr>
              <a:t>Initialize the </a:t>
            </a:r>
            <a:r>
              <a:rPr lang="en-US" altLang="zh-CN">
                <a:solidFill>
                  <a:srgbClr val="FC0128"/>
                </a:solidFill>
                <a:latin typeface="Arial" charset="0"/>
                <a:ea typeface="宋体" pitchFamily="2" charset="-122"/>
              </a:rPr>
              <a:t>count</a:t>
            </a:r>
            <a:r>
              <a:rPr lang="en-US" altLang="zh-CN">
                <a:solidFill>
                  <a:srgbClr val="FC0128"/>
                </a:solidFill>
                <a:ea typeface="宋体" pitchFamily="2" charset="-122"/>
              </a:rPr>
              <a:t> to zero.</a:t>
            </a:r>
          </a:p>
          <a:p>
            <a:pPr marL="533400" indent="-533400">
              <a:buFont typeface="Monotype Sorts" pitchFamily="2" charset="2"/>
              <a:buAutoNum type="arabicPeriod"/>
            </a:pPr>
            <a:r>
              <a:rPr lang="en-US" altLang="zh-CN">
                <a:ea typeface="宋体" pitchFamily="2" charset="-122"/>
              </a:rPr>
              <a:t>Make </a:t>
            </a:r>
            <a:r>
              <a:rPr lang="en-US" altLang="zh-CN">
                <a:latin typeface="Arial" charset="0"/>
                <a:ea typeface="宋体" pitchFamily="2" charset="-122"/>
              </a:rPr>
              <a:t>cursor</a:t>
            </a:r>
            <a:r>
              <a:rPr lang="en-US" altLang="zh-CN">
                <a:ea typeface="宋体" pitchFamily="2" charset="-122"/>
              </a:rPr>
              <a:t> point to each node, starting at the head. Each time </a:t>
            </a:r>
            <a:r>
              <a:rPr lang="en-US" altLang="zh-CN">
                <a:latin typeface="Arial" charset="0"/>
                <a:ea typeface="宋体" pitchFamily="2" charset="-122"/>
              </a:rPr>
              <a:t>cursor</a:t>
            </a:r>
            <a:r>
              <a:rPr lang="en-US" altLang="zh-CN">
                <a:ea typeface="宋体" pitchFamily="2" charset="-122"/>
              </a:rPr>
              <a:t> points to a new node, add 1 to </a:t>
            </a:r>
            <a:r>
              <a:rPr lang="en-US" altLang="zh-CN">
                <a:latin typeface="Arial" charset="0"/>
                <a:ea typeface="宋体" pitchFamily="2" charset="-122"/>
              </a:rPr>
              <a:t>count</a:t>
            </a:r>
            <a:r>
              <a:rPr lang="en-US" altLang="zh-CN">
                <a:ea typeface="宋体" pitchFamily="2" charset="-122"/>
              </a:rPr>
              <a:t>.</a:t>
            </a:r>
          </a:p>
          <a:p>
            <a:pPr marL="533400" indent="-533400">
              <a:buFont typeface="Monotype Sorts" pitchFamily="2" charset="2"/>
              <a:buAutoNum type="arabicPeriod"/>
            </a:pPr>
            <a:r>
              <a:rPr lang="en-US" altLang="zh-CN">
                <a:ea typeface="宋体" pitchFamily="2" charset="-122"/>
              </a:rPr>
              <a:t>return </a:t>
            </a:r>
            <a:r>
              <a:rPr lang="en-US" altLang="zh-CN">
                <a:latin typeface="Arial" charset="0"/>
                <a:ea typeface="宋体" pitchFamily="2" charset="-122"/>
              </a:rPr>
              <a:t>count</a:t>
            </a:r>
            <a:r>
              <a:rPr lang="en-US" altLang="zh-CN">
                <a:ea typeface="宋体" pitchFamily="2" charset="-122"/>
              </a:rPr>
              <a:t>.</a:t>
            </a:r>
          </a:p>
        </p:txBody>
      </p:sp>
      <p:sp>
        <p:nvSpPr>
          <p:cNvPr id="135175" name="Rectangle 7"/>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35176" name="Line 8"/>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135177" name="Rectangle 9"/>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135178" name="Rectangle 10"/>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35179" name="Line 11"/>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135180" name="Rectangle 12"/>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135181" name="Rectangle 13"/>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35182" name="Line 14"/>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135183" name="Rectangle 15"/>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135184" name="Line 16"/>
          <p:cNvSpPr>
            <a:spLocks noChangeShapeType="1"/>
          </p:cNvSpPr>
          <p:nvPr/>
        </p:nvSpPr>
        <p:spPr bwMode="auto">
          <a:xfrm flipV="1">
            <a:off x="7021513" y="4976813"/>
            <a:ext cx="509587" cy="423862"/>
          </a:xfrm>
          <a:prstGeom prst="line">
            <a:avLst/>
          </a:prstGeom>
          <a:noFill/>
          <a:ln w="50800">
            <a:solidFill>
              <a:srgbClr val="000000"/>
            </a:solidFill>
            <a:round/>
            <a:headEnd/>
            <a:tailEnd type="triangle" w="med" len="med"/>
          </a:ln>
          <a:effectLst/>
        </p:spPr>
        <p:txBody>
          <a:bodyPr/>
          <a:lstStyle/>
          <a:p>
            <a:endParaRPr lang="en-US"/>
          </a:p>
        </p:txBody>
      </p:sp>
      <p:sp>
        <p:nvSpPr>
          <p:cNvPr id="135185" name="Rectangle 17"/>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135186" name="Line 18"/>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135187" name="Rectangle 19"/>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35188" name="Rectangle 20"/>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135189" name="Line 21"/>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135191" name="Rectangle 23"/>
          <p:cNvSpPr>
            <a:spLocks noChangeArrowheads="1"/>
          </p:cNvSpPr>
          <p:nvPr/>
        </p:nvSpPr>
        <p:spPr bwMode="auto">
          <a:xfrm>
            <a:off x="2928938" y="5614988"/>
            <a:ext cx="981075" cy="35242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35192" name="Rectangle 24"/>
          <p:cNvSpPr>
            <a:spLocks noChangeArrowheads="1"/>
          </p:cNvSpPr>
          <p:nvPr/>
        </p:nvSpPr>
        <p:spPr bwMode="auto">
          <a:xfrm>
            <a:off x="2851150" y="6007100"/>
            <a:ext cx="7334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count</a:t>
            </a:r>
          </a:p>
        </p:txBody>
      </p:sp>
      <p:sp>
        <p:nvSpPr>
          <p:cNvPr id="135193" name="Rectangle 25"/>
          <p:cNvSpPr>
            <a:spLocks noChangeArrowheads="1"/>
          </p:cNvSpPr>
          <p:nvPr/>
        </p:nvSpPr>
        <p:spPr bwMode="auto">
          <a:xfrm>
            <a:off x="3194050" y="5605463"/>
            <a:ext cx="322263"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0</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218" name="Group 2"/>
          <p:cNvGrpSpPr>
            <a:grpSpLocks/>
          </p:cNvGrpSpPr>
          <p:nvPr/>
        </p:nvGrpSpPr>
        <p:grpSpPr bwMode="auto">
          <a:xfrm>
            <a:off x="460375" y="1947863"/>
            <a:ext cx="8531225" cy="407987"/>
            <a:chOff x="290" y="1227"/>
            <a:chExt cx="5374" cy="257"/>
          </a:xfrm>
        </p:grpSpPr>
        <p:sp>
          <p:nvSpPr>
            <p:cNvPr id="137219" name="Rectangle 3"/>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37220" name="Rectangle 4"/>
            <p:cNvSpPr>
              <a:spLocks noChangeArrowheads="1"/>
            </p:cNvSpPr>
            <p:nvPr/>
          </p:nvSpPr>
          <p:spPr bwMode="auto">
            <a:xfrm>
              <a:off x="354" y="1235"/>
              <a:ext cx="5310" cy="248"/>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size_t </a:t>
              </a:r>
              <a:r>
                <a:rPr lang="en-US" altLang="zh-CN" sz="2000">
                  <a:solidFill>
                    <a:srgbClr val="FC0128"/>
                  </a:solidFill>
                  <a:latin typeface="Arial" charset="0"/>
                  <a:ea typeface="宋体" pitchFamily="2" charset="-122"/>
                </a:rPr>
                <a:t>list_length</a:t>
              </a:r>
              <a:r>
                <a:rPr lang="en-US" altLang="zh-CN" sz="2000">
                  <a:solidFill>
                    <a:srgbClr val="000000"/>
                  </a:solidFill>
                  <a:latin typeface="Arial" charset="0"/>
                  <a:ea typeface="宋体" pitchFamily="2" charset="-122"/>
                </a:rPr>
                <a:t>(const node* head_ptr);</a:t>
              </a:r>
            </a:p>
          </p:txBody>
        </p:sp>
      </p:grpSp>
      <p:sp>
        <p:nvSpPr>
          <p:cNvPr id="137221" name="Rectangle 5"/>
          <p:cNvSpPr>
            <a:spLocks noGrp="1" noChangeArrowheads="1"/>
          </p:cNvSpPr>
          <p:nvPr>
            <p:ph type="title"/>
          </p:nvPr>
        </p:nvSpPr>
        <p:spPr>
          <a:noFill/>
          <a:ln/>
        </p:spPr>
        <p:txBody>
          <a:bodyPr/>
          <a:lstStyle/>
          <a:p>
            <a:r>
              <a:rPr lang="en-US" altLang="zh-CN">
                <a:ea typeface="宋体" pitchFamily="2" charset="-122"/>
              </a:rPr>
              <a:t>Pseudo-code of list_length</a:t>
            </a:r>
          </a:p>
        </p:txBody>
      </p:sp>
      <p:sp>
        <p:nvSpPr>
          <p:cNvPr id="137222" name="Rectangle 6"/>
          <p:cNvSpPr>
            <a:spLocks noGrp="1" noChangeArrowheads="1"/>
          </p:cNvSpPr>
          <p:nvPr>
            <p:ph type="body" sz="half" idx="1"/>
          </p:nvPr>
        </p:nvSpPr>
        <p:spPr>
          <a:xfrm>
            <a:off x="685800" y="2667000"/>
            <a:ext cx="4937125" cy="3429000"/>
          </a:xfrm>
          <a:noFill/>
          <a:ln/>
        </p:spPr>
        <p:txBody>
          <a:bodyPr/>
          <a:lstStyle/>
          <a:p>
            <a:pPr marL="533400" indent="-533400">
              <a:buFont typeface="Monotype Sorts" pitchFamily="2" charset="2"/>
              <a:buAutoNum type="arabicPeriod"/>
            </a:pPr>
            <a:r>
              <a:rPr lang="en-US" altLang="zh-CN">
                <a:ea typeface="宋体" pitchFamily="2" charset="-122"/>
              </a:rPr>
              <a:t>Initialize the </a:t>
            </a:r>
            <a:r>
              <a:rPr lang="en-US" altLang="zh-CN">
                <a:latin typeface="Arial" charset="0"/>
                <a:ea typeface="宋体" pitchFamily="2" charset="-122"/>
              </a:rPr>
              <a:t>count</a:t>
            </a:r>
            <a:r>
              <a:rPr lang="en-US" altLang="zh-CN">
                <a:ea typeface="宋体" pitchFamily="2" charset="-122"/>
              </a:rPr>
              <a:t> to zero.</a:t>
            </a:r>
          </a:p>
          <a:p>
            <a:pPr marL="533400" indent="-533400">
              <a:buFont typeface="Monotype Sorts" pitchFamily="2" charset="2"/>
              <a:buAutoNum type="arabicPeriod"/>
            </a:pPr>
            <a:r>
              <a:rPr lang="en-US" altLang="zh-CN">
                <a:solidFill>
                  <a:schemeClr val="accent1"/>
                </a:solidFill>
                <a:ea typeface="宋体" pitchFamily="2" charset="-122"/>
              </a:rPr>
              <a:t>Make </a:t>
            </a:r>
            <a:r>
              <a:rPr lang="en-US" altLang="zh-CN">
                <a:solidFill>
                  <a:schemeClr val="accent1"/>
                </a:solidFill>
                <a:latin typeface="Arial" charset="0"/>
                <a:ea typeface="宋体" pitchFamily="2" charset="-122"/>
              </a:rPr>
              <a:t>cursor</a:t>
            </a:r>
            <a:r>
              <a:rPr lang="en-US" altLang="zh-CN">
                <a:solidFill>
                  <a:schemeClr val="accent1"/>
                </a:solidFill>
                <a:ea typeface="宋体" pitchFamily="2" charset="-122"/>
              </a:rPr>
              <a:t> point to each node, starting at the head. Each time </a:t>
            </a:r>
            <a:r>
              <a:rPr lang="en-US" altLang="zh-CN">
                <a:solidFill>
                  <a:schemeClr val="accent1"/>
                </a:solidFill>
                <a:latin typeface="Arial" charset="0"/>
                <a:ea typeface="宋体" pitchFamily="2" charset="-122"/>
              </a:rPr>
              <a:t>cursor</a:t>
            </a:r>
            <a:r>
              <a:rPr lang="en-US" altLang="zh-CN">
                <a:solidFill>
                  <a:schemeClr val="accent1"/>
                </a:solidFill>
                <a:ea typeface="宋体" pitchFamily="2" charset="-122"/>
              </a:rPr>
              <a:t> points to a new node, add 1 to </a:t>
            </a:r>
            <a:r>
              <a:rPr lang="en-US" altLang="zh-CN">
                <a:solidFill>
                  <a:schemeClr val="accent1"/>
                </a:solidFill>
                <a:latin typeface="Arial" charset="0"/>
                <a:ea typeface="宋体" pitchFamily="2" charset="-122"/>
              </a:rPr>
              <a:t>count</a:t>
            </a:r>
            <a:r>
              <a:rPr lang="en-US" altLang="zh-CN">
                <a:ea typeface="宋体" pitchFamily="2" charset="-122"/>
              </a:rPr>
              <a:t>.</a:t>
            </a:r>
          </a:p>
          <a:p>
            <a:pPr marL="533400" indent="-533400">
              <a:buFont typeface="Monotype Sorts" pitchFamily="2" charset="2"/>
              <a:buAutoNum type="arabicPeriod"/>
            </a:pPr>
            <a:r>
              <a:rPr lang="en-US" altLang="zh-CN">
                <a:ea typeface="宋体" pitchFamily="2" charset="-122"/>
              </a:rPr>
              <a:t>return </a:t>
            </a:r>
            <a:r>
              <a:rPr lang="en-US" altLang="zh-CN">
                <a:latin typeface="Arial" charset="0"/>
                <a:ea typeface="宋体" pitchFamily="2" charset="-122"/>
              </a:rPr>
              <a:t>count</a:t>
            </a:r>
            <a:r>
              <a:rPr lang="en-US" altLang="zh-CN">
                <a:ea typeface="宋体" pitchFamily="2" charset="-122"/>
              </a:rPr>
              <a:t>.</a:t>
            </a:r>
          </a:p>
        </p:txBody>
      </p:sp>
      <p:sp>
        <p:nvSpPr>
          <p:cNvPr id="137223" name="Rectangle 7"/>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37224" name="Line 8"/>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137225" name="Rectangle 9"/>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137226" name="Rectangle 10"/>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37227" name="Line 11"/>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137228" name="Rectangle 12"/>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137229" name="Rectangle 13"/>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37230" name="Line 14"/>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137231" name="Rectangle 15"/>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137232" name="Line 16"/>
          <p:cNvSpPr>
            <a:spLocks noChangeShapeType="1"/>
          </p:cNvSpPr>
          <p:nvPr/>
        </p:nvSpPr>
        <p:spPr bwMode="auto">
          <a:xfrm flipV="1">
            <a:off x="7021513" y="4976813"/>
            <a:ext cx="509587" cy="423862"/>
          </a:xfrm>
          <a:prstGeom prst="line">
            <a:avLst/>
          </a:prstGeom>
          <a:noFill/>
          <a:ln w="50800">
            <a:solidFill>
              <a:srgbClr val="000000"/>
            </a:solidFill>
            <a:round/>
            <a:headEnd/>
            <a:tailEnd type="triangle" w="med" len="med"/>
          </a:ln>
          <a:effectLst/>
        </p:spPr>
        <p:txBody>
          <a:bodyPr/>
          <a:lstStyle/>
          <a:p>
            <a:endParaRPr lang="en-US"/>
          </a:p>
        </p:txBody>
      </p:sp>
      <p:sp>
        <p:nvSpPr>
          <p:cNvPr id="137233" name="Rectangle 17"/>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137234" name="Line 18"/>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137235" name="Rectangle 19"/>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37236" name="Rectangle 20"/>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137237" name="Line 21"/>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137238" name="Rectangle 22"/>
          <p:cNvSpPr>
            <a:spLocks noChangeArrowheads="1"/>
          </p:cNvSpPr>
          <p:nvPr/>
        </p:nvSpPr>
        <p:spPr bwMode="auto">
          <a:xfrm>
            <a:off x="2928938" y="5614988"/>
            <a:ext cx="981075" cy="35242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37239" name="Rectangle 23"/>
          <p:cNvSpPr>
            <a:spLocks noChangeArrowheads="1"/>
          </p:cNvSpPr>
          <p:nvPr/>
        </p:nvSpPr>
        <p:spPr bwMode="auto">
          <a:xfrm>
            <a:off x="2851150" y="6007100"/>
            <a:ext cx="7334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count</a:t>
            </a:r>
          </a:p>
        </p:txBody>
      </p:sp>
      <p:sp>
        <p:nvSpPr>
          <p:cNvPr id="137240" name="Rectangle 24"/>
          <p:cNvSpPr>
            <a:spLocks noChangeArrowheads="1"/>
          </p:cNvSpPr>
          <p:nvPr/>
        </p:nvSpPr>
        <p:spPr bwMode="auto">
          <a:xfrm>
            <a:off x="3194050" y="5605463"/>
            <a:ext cx="322263"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1</a:t>
            </a:r>
          </a:p>
        </p:txBody>
      </p:sp>
      <p:sp>
        <p:nvSpPr>
          <p:cNvPr id="137241" name="Line 25"/>
          <p:cNvSpPr>
            <a:spLocks noChangeShapeType="1"/>
          </p:cNvSpPr>
          <p:nvPr/>
        </p:nvSpPr>
        <p:spPr bwMode="auto">
          <a:xfrm>
            <a:off x="6477000" y="4038600"/>
            <a:ext cx="76200" cy="776288"/>
          </a:xfrm>
          <a:prstGeom prst="line">
            <a:avLst/>
          </a:prstGeom>
          <a:noFill/>
          <a:ln w="101600">
            <a:solidFill>
              <a:schemeClr val="accent2"/>
            </a:solidFill>
            <a:round/>
            <a:headEnd/>
            <a:tailEnd type="triangle" w="med" len="med"/>
          </a:ln>
          <a:effectLst/>
        </p:spPr>
        <p:txBody>
          <a:bodyPr/>
          <a:lstStyle/>
          <a:p>
            <a:endParaRPr lang="en-US"/>
          </a:p>
        </p:txBody>
      </p:sp>
      <p:sp>
        <p:nvSpPr>
          <p:cNvPr id="137242" name="Rectangle 26"/>
          <p:cNvSpPr>
            <a:spLocks noChangeArrowheads="1"/>
          </p:cNvSpPr>
          <p:nvPr/>
        </p:nvSpPr>
        <p:spPr bwMode="auto">
          <a:xfrm>
            <a:off x="6248400" y="3657600"/>
            <a:ext cx="812800"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cursor</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9266" name="Group 2"/>
          <p:cNvGrpSpPr>
            <a:grpSpLocks/>
          </p:cNvGrpSpPr>
          <p:nvPr/>
        </p:nvGrpSpPr>
        <p:grpSpPr bwMode="auto">
          <a:xfrm>
            <a:off x="460375" y="1947863"/>
            <a:ext cx="8531225" cy="407987"/>
            <a:chOff x="290" y="1227"/>
            <a:chExt cx="5374" cy="257"/>
          </a:xfrm>
        </p:grpSpPr>
        <p:sp>
          <p:nvSpPr>
            <p:cNvPr id="139267" name="Rectangle 3"/>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39268" name="Rectangle 4"/>
            <p:cNvSpPr>
              <a:spLocks noChangeArrowheads="1"/>
            </p:cNvSpPr>
            <p:nvPr/>
          </p:nvSpPr>
          <p:spPr bwMode="auto">
            <a:xfrm>
              <a:off x="354" y="1235"/>
              <a:ext cx="5310" cy="248"/>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size_t </a:t>
              </a:r>
              <a:r>
                <a:rPr lang="en-US" altLang="zh-CN" sz="2000">
                  <a:solidFill>
                    <a:srgbClr val="FC0128"/>
                  </a:solidFill>
                  <a:latin typeface="Arial" charset="0"/>
                  <a:ea typeface="宋体" pitchFamily="2" charset="-122"/>
                </a:rPr>
                <a:t>list_length</a:t>
              </a:r>
              <a:r>
                <a:rPr lang="en-US" altLang="zh-CN" sz="2000">
                  <a:solidFill>
                    <a:srgbClr val="000000"/>
                  </a:solidFill>
                  <a:latin typeface="Arial" charset="0"/>
                  <a:ea typeface="宋体" pitchFamily="2" charset="-122"/>
                </a:rPr>
                <a:t>(const node* head_ptr);</a:t>
              </a:r>
            </a:p>
          </p:txBody>
        </p:sp>
      </p:grpSp>
      <p:sp>
        <p:nvSpPr>
          <p:cNvPr id="139269" name="Rectangle 5"/>
          <p:cNvSpPr>
            <a:spLocks noGrp="1" noChangeArrowheads="1"/>
          </p:cNvSpPr>
          <p:nvPr>
            <p:ph type="title"/>
          </p:nvPr>
        </p:nvSpPr>
        <p:spPr>
          <a:noFill/>
          <a:ln/>
        </p:spPr>
        <p:txBody>
          <a:bodyPr/>
          <a:lstStyle/>
          <a:p>
            <a:r>
              <a:rPr lang="en-US" altLang="zh-CN">
                <a:ea typeface="宋体" pitchFamily="2" charset="-122"/>
              </a:rPr>
              <a:t>Pseudo-code of list_length</a:t>
            </a:r>
          </a:p>
        </p:txBody>
      </p:sp>
      <p:sp>
        <p:nvSpPr>
          <p:cNvPr id="139270" name="Rectangle 6"/>
          <p:cNvSpPr>
            <a:spLocks noGrp="1" noChangeArrowheads="1"/>
          </p:cNvSpPr>
          <p:nvPr>
            <p:ph type="body" sz="half" idx="1"/>
          </p:nvPr>
        </p:nvSpPr>
        <p:spPr>
          <a:xfrm>
            <a:off x="685800" y="2667000"/>
            <a:ext cx="4937125" cy="3429000"/>
          </a:xfrm>
          <a:noFill/>
          <a:ln/>
        </p:spPr>
        <p:txBody>
          <a:bodyPr/>
          <a:lstStyle/>
          <a:p>
            <a:pPr marL="533400" indent="-533400">
              <a:buFont typeface="Monotype Sorts" pitchFamily="2" charset="2"/>
              <a:buAutoNum type="arabicPeriod"/>
            </a:pPr>
            <a:r>
              <a:rPr lang="en-US" altLang="zh-CN">
                <a:ea typeface="宋体" pitchFamily="2" charset="-122"/>
              </a:rPr>
              <a:t>Initialize the </a:t>
            </a:r>
            <a:r>
              <a:rPr lang="en-US" altLang="zh-CN">
                <a:latin typeface="Arial" charset="0"/>
                <a:ea typeface="宋体" pitchFamily="2" charset="-122"/>
              </a:rPr>
              <a:t>count</a:t>
            </a:r>
            <a:r>
              <a:rPr lang="en-US" altLang="zh-CN">
                <a:ea typeface="宋体" pitchFamily="2" charset="-122"/>
              </a:rPr>
              <a:t> to zero.</a:t>
            </a:r>
          </a:p>
          <a:p>
            <a:pPr marL="533400" indent="-533400">
              <a:buFont typeface="Monotype Sorts" pitchFamily="2" charset="2"/>
              <a:buAutoNum type="arabicPeriod"/>
            </a:pPr>
            <a:r>
              <a:rPr lang="en-US" altLang="zh-CN">
                <a:solidFill>
                  <a:schemeClr val="accent1"/>
                </a:solidFill>
                <a:ea typeface="宋体" pitchFamily="2" charset="-122"/>
              </a:rPr>
              <a:t>Make </a:t>
            </a:r>
            <a:r>
              <a:rPr lang="en-US" altLang="zh-CN">
                <a:solidFill>
                  <a:schemeClr val="accent1"/>
                </a:solidFill>
                <a:latin typeface="Arial" charset="0"/>
                <a:ea typeface="宋体" pitchFamily="2" charset="-122"/>
              </a:rPr>
              <a:t>cursor</a:t>
            </a:r>
            <a:r>
              <a:rPr lang="en-US" altLang="zh-CN">
                <a:solidFill>
                  <a:schemeClr val="accent1"/>
                </a:solidFill>
                <a:ea typeface="宋体" pitchFamily="2" charset="-122"/>
              </a:rPr>
              <a:t> point to each node, starting at the head. Each time </a:t>
            </a:r>
            <a:r>
              <a:rPr lang="en-US" altLang="zh-CN">
                <a:solidFill>
                  <a:schemeClr val="accent1"/>
                </a:solidFill>
                <a:latin typeface="Arial" charset="0"/>
                <a:ea typeface="宋体" pitchFamily="2" charset="-122"/>
              </a:rPr>
              <a:t>cursor</a:t>
            </a:r>
            <a:r>
              <a:rPr lang="en-US" altLang="zh-CN">
                <a:solidFill>
                  <a:schemeClr val="accent1"/>
                </a:solidFill>
                <a:ea typeface="宋体" pitchFamily="2" charset="-122"/>
              </a:rPr>
              <a:t> points to a new node, add 1 to </a:t>
            </a:r>
            <a:r>
              <a:rPr lang="en-US" altLang="zh-CN">
                <a:solidFill>
                  <a:schemeClr val="accent1"/>
                </a:solidFill>
                <a:latin typeface="Arial" charset="0"/>
                <a:ea typeface="宋体" pitchFamily="2" charset="-122"/>
              </a:rPr>
              <a:t>count</a:t>
            </a:r>
            <a:r>
              <a:rPr lang="en-US" altLang="zh-CN">
                <a:ea typeface="宋体" pitchFamily="2" charset="-122"/>
              </a:rPr>
              <a:t>.</a:t>
            </a:r>
          </a:p>
          <a:p>
            <a:pPr marL="533400" indent="-533400">
              <a:buFont typeface="Monotype Sorts" pitchFamily="2" charset="2"/>
              <a:buAutoNum type="arabicPeriod"/>
            </a:pPr>
            <a:r>
              <a:rPr lang="en-US" altLang="zh-CN">
                <a:ea typeface="宋体" pitchFamily="2" charset="-122"/>
              </a:rPr>
              <a:t>return </a:t>
            </a:r>
            <a:r>
              <a:rPr lang="en-US" altLang="zh-CN">
                <a:latin typeface="Arial" charset="0"/>
                <a:ea typeface="宋体" pitchFamily="2" charset="-122"/>
              </a:rPr>
              <a:t>count</a:t>
            </a:r>
            <a:r>
              <a:rPr lang="en-US" altLang="zh-CN">
                <a:ea typeface="宋体" pitchFamily="2" charset="-122"/>
              </a:rPr>
              <a:t>.</a:t>
            </a:r>
          </a:p>
        </p:txBody>
      </p:sp>
      <p:sp>
        <p:nvSpPr>
          <p:cNvPr id="139271" name="Rectangle 7"/>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39272" name="Line 8"/>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139273" name="Rectangle 9"/>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139274" name="Rectangle 10"/>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39275" name="Line 11"/>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139276" name="Rectangle 12"/>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139277" name="Rectangle 13"/>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39278" name="Line 14"/>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139279" name="Rectangle 15"/>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139280" name="Line 16"/>
          <p:cNvSpPr>
            <a:spLocks noChangeShapeType="1"/>
          </p:cNvSpPr>
          <p:nvPr/>
        </p:nvSpPr>
        <p:spPr bwMode="auto">
          <a:xfrm flipV="1">
            <a:off x="7021513" y="4976813"/>
            <a:ext cx="509587" cy="423862"/>
          </a:xfrm>
          <a:prstGeom prst="line">
            <a:avLst/>
          </a:prstGeom>
          <a:noFill/>
          <a:ln w="50800">
            <a:solidFill>
              <a:srgbClr val="000000"/>
            </a:solidFill>
            <a:round/>
            <a:headEnd/>
            <a:tailEnd type="triangle" w="med" len="med"/>
          </a:ln>
          <a:effectLst/>
        </p:spPr>
        <p:txBody>
          <a:bodyPr/>
          <a:lstStyle/>
          <a:p>
            <a:endParaRPr lang="en-US"/>
          </a:p>
        </p:txBody>
      </p:sp>
      <p:sp>
        <p:nvSpPr>
          <p:cNvPr id="139281" name="Rectangle 17"/>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139282" name="Line 18"/>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139283" name="Rectangle 19"/>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39284" name="Rectangle 20"/>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139285" name="Line 21"/>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139286" name="Rectangle 22"/>
          <p:cNvSpPr>
            <a:spLocks noChangeArrowheads="1"/>
          </p:cNvSpPr>
          <p:nvPr/>
        </p:nvSpPr>
        <p:spPr bwMode="auto">
          <a:xfrm>
            <a:off x="2928938" y="5614988"/>
            <a:ext cx="981075" cy="35242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39287" name="Rectangle 23"/>
          <p:cNvSpPr>
            <a:spLocks noChangeArrowheads="1"/>
          </p:cNvSpPr>
          <p:nvPr/>
        </p:nvSpPr>
        <p:spPr bwMode="auto">
          <a:xfrm>
            <a:off x="2851150" y="6007100"/>
            <a:ext cx="7334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count</a:t>
            </a:r>
          </a:p>
        </p:txBody>
      </p:sp>
      <p:sp>
        <p:nvSpPr>
          <p:cNvPr id="139288" name="Rectangle 24"/>
          <p:cNvSpPr>
            <a:spLocks noChangeArrowheads="1"/>
          </p:cNvSpPr>
          <p:nvPr/>
        </p:nvSpPr>
        <p:spPr bwMode="auto">
          <a:xfrm>
            <a:off x="3194050" y="5605463"/>
            <a:ext cx="322263"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2</a:t>
            </a:r>
          </a:p>
        </p:txBody>
      </p:sp>
      <p:sp>
        <p:nvSpPr>
          <p:cNvPr id="139289" name="Line 25"/>
          <p:cNvSpPr>
            <a:spLocks noChangeShapeType="1"/>
          </p:cNvSpPr>
          <p:nvPr/>
        </p:nvSpPr>
        <p:spPr bwMode="auto">
          <a:xfrm>
            <a:off x="7543800" y="3352800"/>
            <a:ext cx="457200" cy="700088"/>
          </a:xfrm>
          <a:prstGeom prst="line">
            <a:avLst/>
          </a:prstGeom>
          <a:noFill/>
          <a:ln w="101600">
            <a:solidFill>
              <a:schemeClr val="accent2"/>
            </a:solidFill>
            <a:round/>
            <a:headEnd/>
            <a:tailEnd type="triangle" w="med" len="med"/>
          </a:ln>
          <a:effectLst/>
        </p:spPr>
        <p:txBody>
          <a:bodyPr/>
          <a:lstStyle/>
          <a:p>
            <a:endParaRPr lang="en-US"/>
          </a:p>
        </p:txBody>
      </p:sp>
      <p:sp>
        <p:nvSpPr>
          <p:cNvPr id="139290" name="Rectangle 26"/>
          <p:cNvSpPr>
            <a:spLocks noChangeArrowheads="1"/>
          </p:cNvSpPr>
          <p:nvPr/>
        </p:nvSpPr>
        <p:spPr bwMode="auto">
          <a:xfrm>
            <a:off x="6781800" y="3276600"/>
            <a:ext cx="812800"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cursor</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1314" name="Group 2"/>
          <p:cNvGrpSpPr>
            <a:grpSpLocks/>
          </p:cNvGrpSpPr>
          <p:nvPr/>
        </p:nvGrpSpPr>
        <p:grpSpPr bwMode="auto">
          <a:xfrm>
            <a:off x="460375" y="1947863"/>
            <a:ext cx="8531225" cy="407987"/>
            <a:chOff x="290" y="1227"/>
            <a:chExt cx="5374" cy="257"/>
          </a:xfrm>
        </p:grpSpPr>
        <p:sp>
          <p:nvSpPr>
            <p:cNvPr id="141315" name="Rectangle 3"/>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41316" name="Rectangle 4"/>
            <p:cNvSpPr>
              <a:spLocks noChangeArrowheads="1"/>
            </p:cNvSpPr>
            <p:nvPr/>
          </p:nvSpPr>
          <p:spPr bwMode="auto">
            <a:xfrm>
              <a:off x="354" y="1235"/>
              <a:ext cx="5310" cy="248"/>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size_t </a:t>
              </a:r>
              <a:r>
                <a:rPr lang="en-US" altLang="zh-CN" sz="2000">
                  <a:solidFill>
                    <a:srgbClr val="FC0128"/>
                  </a:solidFill>
                  <a:latin typeface="Arial" charset="0"/>
                  <a:ea typeface="宋体" pitchFamily="2" charset="-122"/>
                </a:rPr>
                <a:t>list_length</a:t>
              </a:r>
              <a:r>
                <a:rPr lang="en-US" altLang="zh-CN" sz="2000">
                  <a:solidFill>
                    <a:srgbClr val="000000"/>
                  </a:solidFill>
                  <a:latin typeface="Arial" charset="0"/>
                  <a:ea typeface="宋体" pitchFamily="2" charset="-122"/>
                </a:rPr>
                <a:t>(const node* head_ptr);</a:t>
              </a:r>
            </a:p>
          </p:txBody>
        </p:sp>
      </p:grpSp>
      <p:sp>
        <p:nvSpPr>
          <p:cNvPr id="141317" name="Rectangle 5"/>
          <p:cNvSpPr>
            <a:spLocks noGrp="1" noChangeArrowheads="1"/>
          </p:cNvSpPr>
          <p:nvPr>
            <p:ph type="title"/>
          </p:nvPr>
        </p:nvSpPr>
        <p:spPr>
          <a:noFill/>
          <a:ln/>
        </p:spPr>
        <p:txBody>
          <a:bodyPr/>
          <a:lstStyle/>
          <a:p>
            <a:r>
              <a:rPr lang="en-US" altLang="zh-CN">
                <a:ea typeface="宋体" pitchFamily="2" charset="-122"/>
              </a:rPr>
              <a:t>Pseudo-code of list_length</a:t>
            </a:r>
          </a:p>
        </p:txBody>
      </p:sp>
      <p:sp>
        <p:nvSpPr>
          <p:cNvPr id="141318" name="Rectangle 6"/>
          <p:cNvSpPr>
            <a:spLocks noGrp="1" noChangeArrowheads="1"/>
          </p:cNvSpPr>
          <p:nvPr>
            <p:ph type="body" sz="half" idx="1"/>
          </p:nvPr>
        </p:nvSpPr>
        <p:spPr>
          <a:xfrm>
            <a:off x="685800" y="2667000"/>
            <a:ext cx="4937125" cy="3429000"/>
          </a:xfrm>
          <a:noFill/>
          <a:ln/>
        </p:spPr>
        <p:txBody>
          <a:bodyPr/>
          <a:lstStyle/>
          <a:p>
            <a:pPr marL="533400" indent="-533400">
              <a:buFont typeface="Monotype Sorts" pitchFamily="2" charset="2"/>
              <a:buAutoNum type="arabicPeriod"/>
            </a:pPr>
            <a:r>
              <a:rPr lang="en-US" altLang="zh-CN">
                <a:ea typeface="宋体" pitchFamily="2" charset="-122"/>
              </a:rPr>
              <a:t>Initialize the </a:t>
            </a:r>
            <a:r>
              <a:rPr lang="en-US" altLang="zh-CN">
                <a:latin typeface="Arial" charset="0"/>
                <a:ea typeface="宋体" pitchFamily="2" charset="-122"/>
              </a:rPr>
              <a:t>count</a:t>
            </a:r>
            <a:r>
              <a:rPr lang="en-US" altLang="zh-CN">
                <a:ea typeface="宋体" pitchFamily="2" charset="-122"/>
              </a:rPr>
              <a:t> to zero.</a:t>
            </a:r>
          </a:p>
          <a:p>
            <a:pPr marL="533400" indent="-533400">
              <a:buFont typeface="Monotype Sorts" pitchFamily="2" charset="2"/>
              <a:buAutoNum type="arabicPeriod"/>
            </a:pPr>
            <a:r>
              <a:rPr lang="en-US" altLang="zh-CN">
                <a:solidFill>
                  <a:schemeClr val="accent1"/>
                </a:solidFill>
                <a:ea typeface="宋体" pitchFamily="2" charset="-122"/>
              </a:rPr>
              <a:t>Make </a:t>
            </a:r>
            <a:r>
              <a:rPr lang="en-US" altLang="zh-CN">
                <a:solidFill>
                  <a:schemeClr val="accent1"/>
                </a:solidFill>
                <a:latin typeface="Arial" charset="0"/>
                <a:ea typeface="宋体" pitchFamily="2" charset="-122"/>
              </a:rPr>
              <a:t>cursor</a:t>
            </a:r>
            <a:r>
              <a:rPr lang="en-US" altLang="zh-CN">
                <a:solidFill>
                  <a:schemeClr val="accent1"/>
                </a:solidFill>
                <a:ea typeface="宋体" pitchFamily="2" charset="-122"/>
              </a:rPr>
              <a:t> point to each node, starting at the head. Each time </a:t>
            </a:r>
            <a:r>
              <a:rPr lang="en-US" altLang="zh-CN">
                <a:solidFill>
                  <a:schemeClr val="accent1"/>
                </a:solidFill>
                <a:latin typeface="Arial" charset="0"/>
                <a:ea typeface="宋体" pitchFamily="2" charset="-122"/>
              </a:rPr>
              <a:t>cursor</a:t>
            </a:r>
            <a:r>
              <a:rPr lang="en-US" altLang="zh-CN">
                <a:solidFill>
                  <a:schemeClr val="accent1"/>
                </a:solidFill>
                <a:ea typeface="宋体" pitchFamily="2" charset="-122"/>
              </a:rPr>
              <a:t> points to a new node, add 1 to </a:t>
            </a:r>
            <a:r>
              <a:rPr lang="en-US" altLang="zh-CN">
                <a:solidFill>
                  <a:schemeClr val="accent1"/>
                </a:solidFill>
                <a:latin typeface="Arial" charset="0"/>
                <a:ea typeface="宋体" pitchFamily="2" charset="-122"/>
              </a:rPr>
              <a:t>count</a:t>
            </a:r>
            <a:r>
              <a:rPr lang="en-US" altLang="zh-CN">
                <a:ea typeface="宋体" pitchFamily="2" charset="-122"/>
              </a:rPr>
              <a:t>.</a:t>
            </a:r>
          </a:p>
          <a:p>
            <a:pPr marL="533400" indent="-533400">
              <a:buFont typeface="Monotype Sorts" pitchFamily="2" charset="2"/>
              <a:buAutoNum type="arabicPeriod"/>
            </a:pPr>
            <a:r>
              <a:rPr lang="en-US" altLang="zh-CN">
                <a:ea typeface="宋体" pitchFamily="2" charset="-122"/>
              </a:rPr>
              <a:t>return </a:t>
            </a:r>
            <a:r>
              <a:rPr lang="en-US" altLang="zh-CN">
                <a:latin typeface="Arial" charset="0"/>
                <a:ea typeface="宋体" pitchFamily="2" charset="-122"/>
              </a:rPr>
              <a:t>count</a:t>
            </a:r>
            <a:r>
              <a:rPr lang="en-US" altLang="zh-CN">
                <a:ea typeface="宋体" pitchFamily="2" charset="-122"/>
              </a:rPr>
              <a:t>.</a:t>
            </a:r>
          </a:p>
        </p:txBody>
      </p:sp>
      <p:sp>
        <p:nvSpPr>
          <p:cNvPr id="141319" name="Rectangle 7"/>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41320" name="Line 8"/>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141321" name="Rectangle 9"/>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141322" name="Rectangle 10"/>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41323" name="Line 11"/>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141324" name="Rectangle 12"/>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141325" name="Rectangle 13"/>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41326" name="Line 14"/>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141327" name="Rectangle 15"/>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141328" name="Line 16"/>
          <p:cNvSpPr>
            <a:spLocks noChangeShapeType="1"/>
          </p:cNvSpPr>
          <p:nvPr/>
        </p:nvSpPr>
        <p:spPr bwMode="auto">
          <a:xfrm flipV="1">
            <a:off x="7021513" y="4976813"/>
            <a:ext cx="509587" cy="423862"/>
          </a:xfrm>
          <a:prstGeom prst="line">
            <a:avLst/>
          </a:prstGeom>
          <a:noFill/>
          <a:ln w="50800">
            <a:solidFill>
              <a:srgbClr val="000000"/>
            </a:solidFill>
            <a:round/>
            <a:headEnd/>
            <a:tailEnd type="triangle" w="med" len="med"/>
          </a:ln>
          <a:effectLst/>
        </p:spPr>
        <p:txBody>
          <a:bodyPr/>
          <a:lstStyle/>
          <a:p>
            <a:endParaRPr lang="en-US"/>
          </a:p>
        </p:txBody>
      </p:sp>
      <p:sp>
        <p:nvSpPr>
          <p:cNvPr id="141329" name="Rectangle 17"/>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141330" name="Line 18"/>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141331" name="Rectangle 19"/>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41332" name="Rectangle 20"/>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141333" name="Line 21"/>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141334" name="Rectangle 22"/>
          <p:cNvSpPr>
            <a:spLocks noChangeArrowheads="1"/>
          </p:cNvSpPr>
          <p:nvPr/>
        </p:nvSpPr>
        <p:spPr bwMode="auto">
          <a:xfrm>
            <a:off x="2928938" y="5614988"/>
            <a:ext cx="981075" cy="35242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41335" name="Rectangle 23"/>
          <p:cNvSpPr>
            <a:spLocks noChangeArrowheads="1"/>
          </p:cNvSpPr>
          <p:nvPr/>
        </p:nvSpPr>
        <p:spPr bwMode="auto">
          <a:xfrm>
            <a:off x="2851150" y="6007100"/>
            <a:ext cx="7334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count</a:t>
            </a:r>
          </a:p>
        </p:txBody>
      </p:sp>
      <p:sp>
        <p:nvSpPr>
          <p:cNvPr id="141336" name="Rectangle 24"/>
          <p:cNvSpPr>
            <a:spLocks noChangeArrowheads="1"/>
          </p:cNvSpPr>
          <p:nvPr/>
        </p:nvSpPr>
        <p:spPr bwMode="auto">
          <a:xfrm>
            <a:off x="3194050" y="5605463"/>
            <a:ext cx="322263"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3</a:t>
            </a:r>
          </a:p>
        </p:txBody>
      </p:sp>
      <p:sp>
        <p:nvSpPr>
          <p:cNvPr id="141337" name="Line 25"/>
          <p:cNvSpPr>
            <a:spLocks noChangeShapeType="1"/>
          </p:cNvSpPr>
          <p:nvPr/>
        </p:nvSpPr>
        <p:spPr bwMode="auto">
          <a:xfrm flipV="1">
            <a:off x="6858000" y="6019800"/>
            <a:ext cx="762000" cy="152400"/>
          </a:xfrm>
          <a:prstGeom prst="line">
            <a:avLst/>
          </a:prstGeom>
          <a:noFill/>
          <a:ln w="101600">
            <a:solidFill>
              <a:schemeClr val="accent2"/>
            </a:solidFill>
            <a:round/>
            <a:headEnd/>
            <a:tailEnd type="triangle" w="med" len="med"/>
          </a:ln>
          <a:effectLst/>
        </p:spPr>
        <p:txBody>
          <a:bodyPr/>
          <a:lstStyle/>
          <a:p>
            <a:endParaRPr lang="en-US"/>
          </a:p>
        </p:txBody>
      </p:sp>
      <p:sp>
        <p:nvSpPr>
          <p:cNvPr id="141338" name="Rectangle 26"/>
          <p:cNvSpPr>
            <a:spLocks noChangeArrowheads="1"/>
          </p:cNvSpPr>
          <p:nvPr/>
        </p:nvSpPr>
        <p:spPr bwMode="auto">
          <a:xfrm>
            <a:off x="6172200" y="6096000"/>
            <a:ext cx="812800"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cursor</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62" name="Group 2"/>
          <p:cNvGrpSpPr>
            <a:grpSpLocks/>
          </p:cNvGrpSpPr>
          <p:nvPr/>
        </p:nvGrpSpPr>
        <p:grpSpPr bwMode="auto">
          <a:xfrm>
            <a:off x="460375" y="1947863"/>
            <a:ext cx="8531225" cy="407987"/>
            <a:chOff x="290" y="1227"/>
            <a:chExt cx="5374" cy="257"/>
          </a:xfrm>
        </p:grpSpPr>
        <p:sp>
          <p:nvSpPr>
            <p:cNvPr id="143363" name="Rectangle 3"/>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43364" name="Rectangle 4"/>
            <p:cNvSpPr>
              <a:spLocks noChangeArrowheads="1"/>
            </p:cNvSpPr>
            <p:nvPr/>
          </p:nvSpPr>
          <p:spPr bwMode="auto">
            <a:xfrm>
              <a:off x="354" y="1235"/>
              <a:ext cx="5310" cy="248"/>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size_t </a:t>
              </a:r>
              <a:r>
                <a:rPr lang="en-US" altLang="zh-CN" sz="2000">
                  <a:solidFill>
                    <a:srgbClr val="FC0128"/>
                  </a:solidFill>
                  <a:latin typeface="Arial" charset="0"/>
                  <a:ea typeface="宋体" pitchFamily="2" charset="-122"/>
                </a:rPr>
                <a:t>list_length</a:t>
              </a:r>
              <a:r>
                <a:rPr lang="en-US" altLang="zh-CN" sz="2000">
                  <a:solidFill>
                    <a:srgbClr val="000000"/>
                  </a:solidFill>
                  <a:latin typeface="Arial" charset="0"/>
                  <a:ea typeface="宋体" pitchFamily="2" charset="-122"/>
                </a:rPr>
                <a:t>(const node* head_ptr);</a:t>
              </a:r>
            </a:p>
          </p:txBody>
        </p:sp>
      </p:grpSp>
      <p:sp>
        <p:nvSpPr>
          <p:cNvPr id="143365" name="Rectangle 5"/>
          <p:cNvSpPr>
            <a:spLocks noGrp="1" noChangeArrowheads="1"/>
          </p:cNvSpPr>
          <p:nvPr>
            <p:ph type="title"/>
          </p:nvPr>
        </p:nvSpPr>
        <p:spPr>
          <a:noFill/>
          <a:ln/>
        </p:spPr>
        <p:txBody>
          <a:bodyPr/>
          <a:lstStyle/>
          <a:p>
            <a:r>
              <a:rPr lang="en-US" altLang="zh-CN">
                <a:ea typeface="宋体" pitchFamily="2" charset="-122"/>
              </a:rPr>
              <a:t>Pseudo-code of list_length</a:t>
            </a:r>
          </a:p>
        </p:txBody>
      </p:sp>
      <p:sp>
        <p:nvSpPr>
          <p:cNvPr id="143366" name="Rectangle 6"/>
          <p:cNvSpPr>
            <a:spLocks noGrp="1" noChangeArrowheads="1"/>
          </p:cNvSpPr>
          <p:nvPr>
            <p:ph type="body" sz="half" idx="1"/>
          </p:nvPr>
        </p:nvSpPr>
        <p:spPr>
          <a:xfrm>
            <a:off x="685800" y="2667000"/>
            <a:ext cx="4937125" cy="3429000"/>
          </a:xfrm>
          <a:noFill/>
          <a:ln/>
        </p:spPr>
        <p:txBody>
          <a:bodyPr/>
          <a:lstStyle/>
          <a:p>
            <a:pPr marL="533400" indent="-533400">
              <a:buFont typeface="Monotype Sorts" pitchFamily="2" charset="2"/>
              <a:buAutoNum type="arabicPeriod"/>
            </a:pPr>
            <a:r>
              <a:rPr lang="en-US" altLang="zh-CN">
                <a:ea typeface="宋体" pitchFamily="2" charset="-122"/>
              </a:rPr>
              <a:t>Initialize the </a:t>
            </a:r>
            <a:r>
              <a:rPr lang="en-US" altLang="zh-CN">
                <a:latin typeface="Arial" charset="0"/>
                <a:ea typeface="宋体" pitchFamily="2" charset="-122"/>
              </a:rPr>
              <a:t>count</a:t>
            </a:r>
            <a:r>
              <a:rPr lang="en-US" altLang="zh-CN">
                <a:ea typeface="宋体" pitchFamily="2" charset="-122"/>
              </a:rPr>
              <a:t> to zero.</a:t>
            </a:r>
          </a:p>
          <a:p>
            <a:pPr marL="533400" indent="-533400">
              <a:buFont typeface="Monotype Sorts" pitchFamily="2" charset="2"/>
              <a:buAutoNum type="arabicPeriod"/>
            </a:pPr>
            <a:r>
              <a:rPr lang="en-US" altLang="zh-CN">
                <a:ea typeface="宋体" pitchFamily="2" charset="-122"/>
              </a:rPr>
              <a:t>Make </a:t>
            </a:r>
            <a:r>
              <a:rPr lang="en-US" altLang="zh-CN">
                <a:latin typeface="Arial" charset="0"/>
                <a:ea typeface="宋体" pitchFamily="2" charset="-122"/>
              </a:rPr>
              <a:t>cursor</a:t>
            </a:r>
            <a:r>
              <a:rPr lang="en-US" altLang="zh-CN">
                <a:ea typeface="宋体" pitchFamily="2" charset="-122"/>
              </a:rPr>
              <a:t> point to each node, starting at the head. Each time </a:t>
            </a:r>
            <a:r>
              <a:rPr lang="en-US" altLang="zh-CN">
                <a:latin typeface="Arial" charset="0"/>
                <a:ea typeface="宋体" pitchFamily="2" charset="-122"/>
              </a:rPr>
              <a:t>cursor</a:t>
            </a:r>
            <a:r>
              <a:rPr lang="en-US" altLang="zh-CN">
                <a:ea typeface="宋体" pitchFamily="2" charset="-122"/>
              </a:rPr>
              <a:t> points to a new node, add 1 to </a:t>
            </a:r>
            <a:r>
              <a:rPr lang="en-US" altLang="zh-CN">
                <a:latin typeface="Arial" charset="0"/>
                <a:ea typeface="宋体" pitchFamily="2" charset="-122"/>
              </a:rPr>
              <a:t>count</a:t>
            </a:r>
            <a:r>
              <a:rPr lang="en-US" altLang="zh-CN">
                <a:ea typeface="宋体" pitchFamily="2" charset="-122"/>
              </a:rPr>
              <a:t>.</a:t>
            </a:r>
          </a:p>
          <a:p>
            <a:pPr marL="533400" indent="-533400">
              <a:buFont typeface="Monotype Sorts" pitchFamily="2" charset="2"/>
              <a:buAutoNum type="arabicPeriod"/>
            </a:pPr>
            <a:r>
              <a:rPr lang="en-US" altLang="zh-CN">
                <a:solidFill>
                  <a:srgbClr val="FC0128"/>
                </a:solidFill>
                <a:ea typeface="宋体" pitchFamily="2" charset="-122"/>
              </a:rPr>
              <a:t>return </a:t>
            </a:r>
            <a:r>
              <a:rPr lang="en-US" altLang="zh-CN">
                <a:solidFill>
                  <a:srgbClr val="FC0128"/>
                </a:solidFill>
                <a:latin typeface="Arial" charset="0"/>
                <a:ea typeface="宋体" pitchFamily="2" charset="-122"/>
              </a:rPr>
              <a:t>count</a:t>
            </a:r>
            <a:r>
              <a:rPr lang="en-US" altLang="zh-CN">
                <a:solidFill>
                  <a:srgbClr val="FC0128"/>
                </a:solidFill>
                <a:ea typeface="宋体" pitchFamily="2" charset="-122"/>
              </a:rPr>
              <a:t>.</a:t>
            </a:r>
          </a:p>
        </p:txBody>
      </p:sp>
      <p:sp>
        <p:nvSpPr>
          <p:cNvPr id="143367" name="Rectangle 7"/>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43368" name="Line 8"/>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143369" name="Rectangle 9"/>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143370" name="Rectangle 10"/>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43371" name="Line 11"/>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143372" name="Rectangle 12"/>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143373" name="Rectangle 13"/>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43374" name="Line 14"/>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143375" name="Rectangle 15"/>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143376" name="Line 16"/>
          <p:cNvSpPr>
            <a:spLocks noChangeShapeType="1"/>
          </p:cNvSpPr>
          <p:nvPr/>
        </p:nvSpPr>
        <p:spPr bwMode="auto">
          <a:xfrm flipV="1">
            <a:off x="7021513" y="4976813"/>
            <a:ext cx="509587" cy="423862"/>
          </a:xfrm>
          <a:prstGeom prst="line">
            <a:avLst/>
          </a:prstGeom>
          <a:noFill/>
          <a:ln w="50800">
            <a:solidFill>
              <a:srgbClr val="000000"/>
            </a:solidFill>
            <a:round/>
            <a:headEnd/>
            <a:tailEnd type="triangle" w="med" len="med"/>
          </a:ln>
          <a:effectLst/>
        </p:spPr>
        <p:txBody>
          <a:bodyPr/>
          <a:lstStyle/>
          <a:p>
            <a:endParaRPr lang="en-US"/>
          </a:p>
        </p:txBody>
      </p:sp>
      <p:sp>
        <p:nvSpPr>
          <p:cNvPr id="143377" name="Rectangle 17"/>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143378" name="Line 18"/>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143379" name="Rectangle 19"/>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43380" name="Rectangle 20"/>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143381" name="Line 21"/>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143382" name="Rectangle 22"/>
          <p:cNvSpPr>
            <a:spLocks noChangeArrowheads="1"/>
          </p:cNvSpPr>
          <p:nvPr/>
        </p:nvSpPr>
        <p:spPr bwMode="auto">
          <a:xfrm>
            <a:off x="2928938" y="5614988"/>
            <a:ext cx="981075" cy="35242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43383" name="Rectangle 23"/>
          <p:cNvSpPr>
            <a:spLocks noChangeArrowheads="1"/>
          </p:cNvSpPr>
          <p:nvPr/>
        </p:nvSpPr>
        <p:spPr bwMode="auto">
          <a:xfrm>
            <a:off x="2851150" y="6007100"/>
            <a:ext cx="7334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count</a:t>
            </a:r>
          </a:p>
        </p:txBody>
      </p:sp>
      <p:sp>
        <p:nvSpPr>
          <p:cNvPr id="143384" name="Rectangle 24"/>
          <p:cNvSpPr>
            <a:spLocks noChangeArrowheads="1"/>
          </p:cNvSpPr>
          <p:nvPr/>
        </p:nvSpPr>
        <p:spPr bwMode="auto">
          <a:xfrm>
            <a:off x="3194050" y="5605463"/>
            <a:ext cx="322263"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3</a:t>
            </a:r>
          </a:p>
        </p:txBody>
      </p:sp>
      <p:sp>
        <p:nvSpPr>
          <p:cNvPr id="143385" name="Line 25"/>
          <p:cNvSpPr>
            <a:spLocks noChangeShapeType="1"/>
          </p:cNvSpPr>
          <p:nvPr/>
        </p:nvSpPr>
        <p:spPr bwMode="auto">
          <a:xfrm>
            <a:off x="8382000" y="6096000"/>
            <a:ext cx="609600" cy="381000"/>
          </a:xfrm>
          <a:prstGeom prst="line">
            <a:avLst/>
          </a:prstGeom>
          <a:noFill/>
          <a:ln w="101600">
            <a:solidFill>
              <a:schemeClr val="accent2"/>
            </a:solidFill>
            <a:round/>
            <a:headEnd/>
            <a:tailEnd type="triangle" w="med" len="med"/>
          </a:ln>
          <a:effectLst/>
        </p:spPr>
        <p:txBody>
          <a:bodyPr/>
          <a:lstStyle/>
          <a:p>
            <a:endParaRPr lang="en-US"/>
          </a:p>
        </p:txBody>
      </p:sp>
      <p:sp>
        <p:nvSpPr>
          <p:cNvPr id="143386" name="Rectangle 26"/>
          <p:cNvSpPr>
            <a:spLocks noChangeArrowheads="1"/>
          </p:cNvSpPr>
          <p:nvPr/>
        </p:nvSpPr>
        <p:spPr bwMode="auto">
          <a:xfrm>
            <a:off x="8001000" y="6400800"/>
            <a:ext cx="812800"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cursor</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5410" name="Group 2"/>
          <p:cNvGrpSpPr>
            <a:grpSpLocks/>
          </p:cNvGrpSpPr>
          <p:nvPr/>
        </p:nvGrpSpPr>
        <p:grpSpPr bwMode="auto">
          <a:xfrm>
            <a:off x="460375" y="1947863"/>
            <a:ext cx="8531225" cy="2608262"/>
            <a:chOff x="290" y="1227"/>
            <a:chExt cx="5374" cy="260"/>
          </a:xfrm>
        </p:grpSpPr>
        <p:sp>
          <p:nvSpPr>
            <p:cNvPr id="145411" name="Rectangle 3"/>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45412" name="Rectangle 4"/>
            <p:cNvSpPr>
              <a:spLocks noChangeArrowheads="1"/>
            </p:cNvSpPr>
            <p:nvPr/>
          </p:nvSpPr>
          <p:spPr bwMode="auto">
            <a:xfrm>
              <a:off x="354" y="1235"/>
              <a:ext cx="5310" cy="252"/>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size_t </a:t>
              </a:r>
              <a:r>
                <a:rPr lang="en-US" altLang="zh-CN" sz="2000">
                  <a:solidFill>
                    <a:srgbClr val="FC0128"/>
                  </a:solidFill>
                  <a:latin typeface="Arial" charset="0"/>
                  <a:ea typeface="宋体" pitchFamily="2" charset="-122"/>
                </a:rPr>
                <a:t>list_length</a:t>
              </a:r>
              <a:r>
                <a:rPr lang="en-US" altLang="zh-CN" sz="2000">
                  <a:solidFill>
                    <a:srgbClr val="000000"/>
                  </a:solidFill>
                  <a:latin typeface="Arial" charset="0"/>
                  <a:ea typeface="宋体" pitchFamily="2" charset="-122"/>
                </a:rPr>
                <a:t>(const node* head_ptr)</a:t>
              </a:r>
            </a:p>
            <a:p>
              <a:r>
                <a:rPr lang="en-US" altLang="zh-CN" sz="2000">
                  <a:solidFill>
                    <a:srgbClr val="000000"/>
                  </a:solidFill>
                  <a:latin typeface="Arial" charset="0"/>
                  <a:ea typeface="宋体" pitchFamily="2" charset="-122"/>
                </a:rPr>
                <a:t>{</a:t>
              </a:r>
            </a:p>
            <a:p>
              <a:r>
                <a:rPr lang="en-US" altLang="zh-CN" sz="2000">
                  <a:solidFill>
                    <a:srgbClr val="000000"/>
                  </a:solidFill>
                  <a:latin typeface="Arial" charset="0"/>
                  <a:ea typeface="宋体" pitchFamily="2" charset="-122"/>
                </a:rPr>
                <a:t>    const node *cursor;</a:t>
              </a:r>
            </a:p>
            <a:p>
              <a:r>
                <a:rPr lang="en-US" altLang="zh-CN" sz="2000">
                  <a:solidFill>
                    <a:schemeClr val="bg2"/>
                  </a:solidFill>
                  <a:latin typeface="Arial" charset="0"/>
                  <a:ea typeface="宋体" pitchFamily="2" charset="-122"/>
                </a:rPr>
                <a:t>    size_t count = 0; </a:t>
              </a:r>
              <a:r>
                <a:rPr lang="en-US" altLang="zh-CN" sz="2000">
                  <a:solidFill>
                    <a:srgbClr val="000000"/>
                  </a:solidFill>
                  <a:latin typeface="Arial" charset="0"/>
                  <a:ea typeface="宋体" pitchFamily="2" charset="-122"/>
                </a:rPr>
                <a:t> </a:t>
              </a:r>
              <a:r>
                <a:rPr lang="en-US" altLang="zh-CN" sz="2000">
                  <a:solidFill>
                    <a:srgbClr val="FC0128"/>
                  </a:solidFill>
                  <a:latin typeface="Arial" charset="0"/>
                  <a:ea typeface="宋体" pitchFamily="2" charset="-122"/>
                </a:rPr>
                <a:t>// step 1</a:t>
              </a:r>
            </a:p>
            <a:p>
              <a:r>
                <a:rPr lang="en-US" altLang="zh-CN" sz="2000">
                  <a:solidFill>
                    <a:srgbClr val="000000"/>
                  </a:solidFill>
                  <a:latin typeface="Arial" charset="0"/>
                  <a:ea typeface="宋体" pitchFamily="2" charset="-122"/>
                </a:rPr>
                <a:t>    for (cursor = head_ptr; cursor != NULL; cursor = cursor-&gt;link())</a:t>
              </a:r>
            </a:p>
            <a:p>
              <a:r>
                <a:rPr lang="en-US" altLang="zh-CN" sz="2000">
                  <a:solidFill>
                    <a:srgbClr val="000000"/>
                  </a:solidFill>
                  <a:latin typeface="Arial" charset="0"/>
                  <a:ea typeface="宋体" pitchFamily="2" charset="-122"/>
                </a:rPr>
                <a:t>	count++;   </a:t>
              </a:r>
              <a:r>
                <a:rPr lang="en-US" altLang="zh-CN" sz="2000">
                  <a:solidFill>
                    <a:schemeClr val="bg2"/>
                  </a:solidFill>
                  <a:latin typeface="Arial" charset="0"/>
                  <a:ea typeface="宋体" pitchFamily="2" charset="-122"/>
                </a:rPr>
                <a:t>// step 2</a:t>
              </a:r>
            </a:p>
            <a:p>
              <a:r>
                <a:rPr lang="en-US" altLang="zh-CN" sz="2000">
                  <a:solidFill>
                    <a:srgbClr val="000000"/>
                  </a:solidFill>
                  <a:latin typeface="Arial" charset="0"/>
                  <a:ea typeface="宋体" pitchFamily="2" charset="-122"/>
                </a:rPr>
                <a:t>    return count;  </a:t>
              </a:r>
              <a:r>
                <a:rPr lang="en-US" altLang="zh-CN" sz="2000">
                  <a:solidFill>
                    <a:schemeClr val="bg2"/>
                  </a:solidFill>
                  <a:latin typeface="Arial" charset="0"/>
                  <a:ea typeface="宋体" pitchFamily="2" charset="-122"/>
                </a:rPr>
                <a:t>// step 3</a:t>
              </a:r>
            </a:p>
            <a:p>
              <a:r>
                <a:rPr lang="en-US" altLang="zh-CN" sz="2000">
                  <a:solidFill>
                    <a:srgbClr val="000000"/>
                  </a:solidFill>
                  <a:latin typeface="Arial" charset="0"/>
                  <a:ea typeface="宋体" pitchFamily="2" charset="-122"/>
                </a:rPr>
                <a:t>}</a:t>
              </a:r>
            </a:p>
          </p:txBody>
        </p:sp>
      </p:grpSp>
      <p:sp>
        <p:nvSpPr>
          <p:cNvPr id="145413" name="Rectangle 5"/>
          <p:cNvSpPr>
            <a:spLocks noGrp="1" noChangeArrowheads="1"/>
          </p:cNvSpPr>
          <p:nvPr>
            <p:ph type="title"/>
          </p:nvPr>
        </p:nvSpPr>
        <p:spPr>
          <a:xfrm>
            <a:off x="304800" y="342900"/>
            <a:ext cx="8991600" cy="1143000"/>
          </a:xfrm>
          <a:noFill/>
          <a:ln/>
        </p:spPr>
        <p:txBody>
          <a:bodyPr/>
          <a:lstStyle/>
          <a:p>
            <a:r>
              <a:rPr lang="en-US" altLang="zh-CN">
                <a:ea typeface="宋体" pitchFamily="2" charset="-122"/>
              </a:rPr>
              <a:t>Real code of list_length: List Traverse</a:t>
            </a:r>
          </a:p>
        </p:txBody>
      </p:sp>
      <p:sp>
        <p:nvSpPr>
          <p:cNvPr id="145414" name="Rectangle 6"/>
          <p:cNvSpPr>
            <a:spLocks noGrp="1" noChangeArrowheads="1"/>
          </p:cNvSpPr>
          <p:nvPr>
            <p:ph type="body" sz="half" idx="1"/>
          </p:nvPr>
        </p:nvSpPr>
        <p:spPr>
          <a:xfrm>
            <a:off x="152400" y="4648200"/>
            <a:ext cx="4937125" cy="1371600"/>
          </a:xfrm>
          <a:noFill/>
          <a:ln/>
        </p:spPr>
        <p:txBody>
          <a:bodyPr/>
          <a:lstStyle/>
          <a:p>
            <a:pPr marL="533400" indent="-533400">
              <a:lnSpc>
                <a:spcPct val="90000"/>
              </a:lnSpc>
              <a:buFont typeface="Monotype Sorts" pitchFamily="2" charset="2"/>
              <a:buAutoNum type="arabicPeriod"/>
            </a:pPr>
            <a:r>
              <a:rPr lang="en-US" altLang="zh-CN" sz="2400">
                <a:ea typeface="宋体" pitchFamily="2" charset="-122"/>
              </a:rPr>
              <a:t>Initialize the </a:t>
            </a:r>
            <a:r>
              <a:rPr lang="en-US" altLang="zh-CN" sz="2400">
                <a:latin typeface="Arial" charset="0"/>
                <a:ea typeface="宋体" pitchFamily="2" charset="-122"/>
              </a:rPr>
              <a:t>count</a:t>
            </a:r>
            <a:r>
              <a:rPr lang="en-US" altLang="zh-CN" sz="2400">
                <a:ea typeface="宋体" pitchFamily="2" charset="-122"/>
              </a:rPr>
              <a:t> to zero.</a:t>
            </a:r>
          </a:p>
          <a:p>
            <a:pPr marL="533400" indent="-533400">
              <a:lnSpc>
                <a:spcPct val="90000"/>
              </a:lnSpc>
              <a:buFont typeface="Monotype Sorts" pitchFamily="2" charset="2"/>
              <a:buAutoNum type="arabicPeriod"/>
            </a:pPr>
            <a:r>
              <a:rPr lang="en-US" altLang="zh-CN" sz="2400">
                <a:ea typeface="宋体" pitchFamily="2" charset="-122"/>
              </a:rPr>
              <a:t>Each time </a:t>
            </a:r>
            <a:r>
              <a:rPr lang="en-US" altLang="zh-CN" sz="2400">
                <a:latin typeface="Arial" charset="0"/>
                <a:ea typeface="宋体" pitchFamily="2" charset="-122"/>
              </a:rPr>
              <a:t>cursor</a:t>
            </a:r>
            <a:r>
              <a:rPr lang="en-US" altLang="zh-CN" sz="2400">
                <a:ea typeface="宋体" pitchFamily="2" charset="-122"/>
              </a:rPr>
              <a:t> points to a new node, add 1 to </a:t>
            </a:r>
            <a:r>
              <a:rPr lang="en-US" altLang="zh-CN" sz="2400">
                <a:latin typeface="Arial" charset="0"/>
                <a:ea typeface="宋体" pitchFamily="2" charset="-122"/>
              </a:rPr>
              <a:t>count</a:t>
            </a:r>
            <a:r>
              <a:rPr lang="en-US" altLang="zh-CN" sz="2400">
                <a:ea typeface="宋体" pitchFamily="2" charset="-122"/>
              </a:rPr>
              <a:t>.</a:t>
            </a:r>
          </a:p>
          <a:p>
            <a:pPr marL="533400" indent="-533400">
              <a:lnSpc>
                <a:spcPct val="90000"/>
              </a:lnSpc>
              <a:buFont typeface="Monotype Sorts" pitchFamily="2" charset="2"/>
              <a:buAutoNum type="arabicPeriod"/>
            </a:pPr>
            <a:r>
              <a:rPr lang="en-US" altLang="zh-CN" sz="2400">
                <a:ea typeface="宋体" pitchFamily="2" charset="-122"/>
              </a:rPr>
              <a:t>return </a:t>
            </a:r>
            <a:r>
              <a:rPr lang="en-US" altLang="zh-CN" sz="2400">
                <a:latin typeface="Arial" charset="0"/>
                <a:ea typeface="宋体" pitchFamily="2" charset="-122"/>
              </a:rPr>
              <a:t>count</a:t>
            </a:r>
            <a:r>
              <a:rPr lang="en-US" altLang="zh-CN" sz="2400">
                <a:ea typeface="宋体" pitchFamily="2" charset="-122"/>
              </a:rPr>
              <a:t>.</a:t>
            </a:r>
          </a:p>
        </p:txBody>
      </p:sp>
      <p:sp>
        <p:nvSpPr>
          <p:cNvPr id="145415" name="Rectangle 7"/>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45416" name="Line 8"/>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145417" name="Rectangle 9"/>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145418" name="Rectangle 10"/>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45419" name="Line 11"/>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145420" name="Rectangle 12"/>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145421" name="Rectangle 13"/>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45422" name="Line 14"/>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145423" name="Rectangle 15"/>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145424" name="Line 16"/>
          <p:cNvSpPr>
            <a:spLocks noChangeShapeType="1"/>
          </p:cNvSpPr>
          <p:nvPr/>
        </p:nvSpPr>
        <p:spPr bwMode="auto">
          <a:xfrm flipV="1">
            <a:off x="6781800" y="4976813"/>
            <a:ext cx="749300" cy="623887"/>
          </a:xfrm>
          <a:prstGeom prst="line">
            <a:avLst/>
          </a:prstGeom>
          <a:noFill/>
          <a:ln w="50800">
            <a:solidFill>
              <a:srgbClr val="000000"/>
            </a:solidFill>
            <a:round/>
            <a:headEnd/>
            <a:tailEnd type="triangle" w="med" len="med"/>
          </a:ln>
          <a:effectLst/>
        </p:spPr>
        <p:txBody>
          <a:bodyPr/>
          <a:lstStyle/>
          <a:p>
            <a:endParaRPr lang="en-US"/>
          </a:p>
        </p:txBody>
      </p:sp>
      <p:sp>
        <p:nvSpPr>
          <p:cNvPr id="145425" name="Rectangle 17"/>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145426" name="Line 18"/>
          <p:cNvSpPr>
            <a:spLocks noChangeShapeType="1"/>
          </p:cNvSpPr>
          <p:nvPr/>
        </p:nvSpPr>
        <p:spPr bwMode="auto">
          <a:xfrm>
            <a:off x="7915275" y="4554538"/>
            <a:ext cx="104775" cy="801687"/>
          </a:xfrm>
          <a:prstGeom prst="line">
            <a:avLst/>
          </a:prstGeom>
          <a:noFill/>
          <a:ln w="50800">
            <a:solidFill>
              <a:srgbClr val="000000"/>
            </a:solidFill>
            <a:round/>
            <a:headEnd/>
            <a:tailEnd type="triangle" w="med" len="med"/>
          </a:ln>
          <a:effectLst/>
        </p:spPr>
        <p:txBody>
          <a:bodyPr/>
          <a:lstStyle/>
          <a:p>
            <a:endParaRPr lang="en-US"/>
          </a:p>
        </p:txBody>
      </p:sp>
      <p:sp>
        <p:nvSpPr>
          <p:cNvPr id="145427" name="Rectangle 19"/>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45428" name="Rectangle 20"/>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145429" name="Line 21"/>
          <p:cNvSpPr>
            <a:spLocks noChangeShapeType="1"/>
          </p:cNvSpPr>
          <p:nvPr/>
        </p:nvSpPr>
        <p:spPr bwMode="auto">
          <a:xfrm flipV="1">
            <a:off x="4984750"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145430" name="Rectangle 22"/>
          <p:cNvSpPr>
            <a:spLocks noChangeArrowheads="1"/>
          </p:cNvSpPr>
          <p:nvPr/>
        </p:nvSpPr>
        <p:spPr bwMode="auto">
          <a:xfrm>
            <a:off x="3276600" y="5867400"/>
            <a:ext cx="981075" cy="35242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45431" name="Rectangle 23"/>
          <p:cNvSpPr>
            <a:spLocks noChangeArrowheads="1"/>
          </p:cNvSpPr>
          <p:nvPr/>
        </p:nvSpPr>
        <p:spPr bwMode="auto">
          <a:xfrm>
            <a:off x="3198813" y="6259513"/>
            <a:ext cx="7334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count</a:t>
            </a:r>
          </a:p>
        </p:txBody>
      </p:sp>
      <p:sp>
        <p:nvSpPr>
          <p:cNvPr id="145432" name="Rectangle 24"/>
          <p:cNvSpPr>
            <a:spLocks noChangeArrowheads="1"/>
          </p:cNvSpPr>
          <p:nvPr/>
        </p:nvSpPr>
        <p:spPr bwMode="auto">
          <a:xfrm>
            <a:off x="3541713" y="5857875"/>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0</a:t>
            </a:r>
          </a:p>
        </p:txBody>
      </p:sp>
      <p:sp>
        <p:nvSpPr>
          <p:cNvPr id="145434" name="Rectangle 26"/>
          <p:cNvSpPr>
            <a:spLocks noChangeArrowheads="1"/>
          </p:cNvSpPr>
          <p:nvPr/>
        </p:nvSpPr>
        <p:spPr bwMode="auto">
          <a:xfrm>
            <a:off x="5257800" y="5105400"/>
            <a:ext cx="812800"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cursor</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5650" name="Group 2"/>
          <p:cNvGrpSpPr>
            <a:grpSpLocks/>
          </p:cNvGrpSpPr>
          <p:nvPr/>
        </p:nvGrpSpPr>
        <p:grpSpPr bwMode="auto">
          <a:xfrm>
            <a:off x="460375" y="1947863"/>
            <a:ext cx="8531225" cy="2608262"/>
            <a:chOff x="290" y="1227"/>
            <a:chExt cx="5374" cy="260"/>
          </a:xfrm>
        </p:grpSpPr>
        <p:sp>
          <p:nvSpPr>
            <p:cNvPr id="155651" name="Rectangle 3"/>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55652" name="Rectangle 4"/>
            <p:cNvSpPr>
              <a:spLocks noChangeArrowheads="1"/>
            </p:cNvSpPr>
            <p:nvPr/>
          </p:nvSpPr>
          <p:spPr bwMode="auto">
            <a:xfrm>
              <a:off x="354" y="1235"/>
              <a:ext cx="5310" cy="252"/>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size_t </a:t>
              </a:r>
              <a:r>
                <a:rPr lang="en-US" altLang="zh-CN" sz="2000">
                  <a:solidFill>
                    <a:srgbClr val="FC0128"/>
                  </a:solidFill>
                  <a:latin typeface="Arial" charset="0"/>
                  <a:ea typeface="宋体" pitchFamily="2" charset="-122"/>
                </a:rPr>
                <a:t>list_length</a:t>
              </a:r>
              <a:r>
                <a:rPr lang="en-US" altLang="zh-CN" sz="2000">
                  <a:solidFill>
                    <a:srgbClr val="000000"/>
                  </a:solidFill>
                  <a:latin typeface="Arial" charset="0"/>
                  <a:ea typeface="宋体" pitchFamily="2" charset="-122"/>
                </a:rPr>
                <a:t>(const node* head_ptr)</a:t>
              </a:r>
            </a:p>
            <a:p>
              <a:r>
                <a:rPr lang="en-US" altLang="zh-CN" sz="2000">
                  <a:solidFill>
                    <a:srgbClr val="000000"/>
                  </a:solidFill>
                  <a:latin typeface="Arial" charset="0"/>
                  <a:ea typeface="宋体" pitchFamily="2" charset="-122"/>
                </a:rPr>
                <a:t>{</a:t>
              </a:r>
            </a:p>
            <a:p>
              <a:r>
                <a:rPr lang="en-US" altLang="zh-CN" sz="2000">
                  <a:solidFill>
                    <a:srgbClr val="000000"/>
                  </a:solidFill>
                  <a:latin typeface="Arial" charset="0"/>
                  <a:ea typeface="宋体" pitchFamily="2" charset="-122"/>
                </a:rPr>
                <a:t>    const node *cursor;</a:t>
              </a:r>
            </a:p>
            <a:p>
              <a:r>
                <a:rPr lang="en-US" altLang="zh-CN" sz="2000">
                  <a:solidFill>
                    <a:srgbClr val="000000"/>
                  </a:solidFill>
                  <a:latin typeface="Arial" charset="0"/>
                  <a:ea typeface="宋体" pitchFamily="2" charset="-122"/>
                </a:rPr>
                <a:t>    size_t count = 0;  </a:t>
              </a:r>
              <a:r>
                <a:rPr lang="en-US" altLang="zh-CN" sz="2000">
                  <a:solidFill>
                    <a:schemeClr val="bg2"/>
                  </a:solidFill>
                  <a:latin typeface="Arial" charset="0"/>
                  <a:ea typeface="宋体" pitchFamily="2" charset="-122"/>
                </a:rPr>
                <a:t>// step 1</a:t>
              </a:r>
            </a:p>
            <a:p>
              <a:r>
                <a:rPr lang="en-US" altLang="zh-CN" sz="2000">
                  <a:solidFill>
                    <a:srgbClr val="000000"/>
                  </a:solidFill>
                  <a:latin typeface="Arial" charset="0"/>
                  <a:ea typeface="宋体" pitchFamily="2" charset="-122"/>
                </a:rPr>
                <a:t>    for (cursor = head_ptr; cursor != NULL; cursor = cursor-&gt;link())</a:t>
              </a:r>
            </a:p>
            <a:p>
              <a:r>
                <a:rPr lang="en-US" altLang="zh-CN" sz="2000">
                  <a:solidFill>
                    <a:srgbClr val="000000"/>
                  </a:solidFill>
                  <a:latin typeface="Arial" charset="0"/>
                  <a:ea typeface="宋体" pitchFamily="2" charset="-122"/>
                </a:rPr>
                <a:t>	count++;   </a:t>
              </a:r>
              <a:r>
                <a:rPr lang="en-US" altLang="zh-CN" sz="2000">
                  <a:solidFill>
                    <a:srgbClr val="FC0128"/>
                  </a:solidFill>
                  <a:latin typeface="Arial" charset="0"/>
                  <a:ea typeface="宋体" pitchFamily="2" charset="-122"/>
                </a:rPr>
                <a:t>// step 2</a:t>
              </a:r>
            </a:p>
            <a:p>
              <a:r>
                <a:rPr lang="en-US" altLang="zh-CN" sz="2000">
                  <a:solidFill>
                    <a:srgbClr val="000000"/>
                  </a:solidFill>
                  <a:latin typeface="Arial" charset="0"/>
                  <a:ea typeface="宋体" pitchFamily="2" charset="-122"/>
                </a:rPr>
                <a:t>    return count;  </a:t>
              </a:r>
              <a:r>
                <a:rPr lang="en-US" altLang="zh-CN" sz="2000">
                  <a:solidFill>
                    <a:schemeClr val="bg2"/>
                  </a:solidFill>
                  <a:latin typeface="Arial" charset="0"/>
                  <a:ea typeface="宋体" pitchFamily="2" charset="-122"/>
                </a:rPr>
                <a:t>// step 3</a:t>
              </a:r>
            </a:p>
            <a:p>
              <a:r>
                <a:rPr lang="en-US" altLang="zh-CN" sz="2000">
                  <a:solidFill>
                    <a:srgbClr val="000000"/>
                  </a:solidFill>
                  <a:latin typeface="Arial" charset="0"/>
                  <a:ea typeface="宋体" pitchFamily="2" charset="-122"/>
                </a:rPr>
                <a:t>}</a:t>
              </a:r>
            </a:p>
          </p:txBody>
        </p:sp>
      </p:grpSp>
      <p:sp>
        <p:nvSpPr>
          <p:cNvPr id="155653" name="Rectangle 5"/>
          <p:cNvSpPr>
            <a:spLocks noGrp="1" noChangeArrowheads="1"/>
          </p:cNvSpPr>
          <p:nvPr>
            <p:ph type="title"/>
          </p:nvPr>
        </p:nvSpPr>
        <p:spPr>
          <a:xfrm>
            <a:off x="304800" y="342900"/>
            <a:ext cx="8991600" cy="1143000"/>
          </a:xfrm>
          <a:noFill/>
          <a:ln/>
        </p:spPr>
        <p:txBody>
          <a:bodyPr/>
          <a:lstStyle/>
          <a:p>
            <a:r>
              <a:rPr lang="en-US" altLang="zh-CN">
                <a:ea typeface="宋体" pitchFamily="2" charset="-122"/>
              </a:rPr>
              <a:t>Real code of list_length: List Traverse</a:t>
            </a:r>
          </a:p>
        </p:txBody>
      </p:sp>
      <p:sp>
        <p:nvSpPr>
          <p:cNvPr id="155654" name="Rectangle 6"/>
          <p:cNvSpPr>
            <a:spLocks noGrp="1" noChangeArrowheads="1"/>
          </p:cNvSpPr>
          <p:nvPr>
            <p:ph type="body" sz="half" idx="1"/>
          </p:nvPr>
        </p:nvSpPr>
        <p:spPr>
          <a:xfrm>
            <a:off x="152400" y="4648200"/>
            <a:ext cx="4937125" cy="1371600"/>
          </a:xfrm>
          <a:noFill/>
          <a:ln/>
        </p:spPr>
        <p:txBody>
          <a:bodyPr/>
          <a:lstStyle/>
          <a:p>
            <a:pPr marL="533400" indent="-533400">
              <a:lnSpc>
                <a:spcPct val="90000"/>
              </a:lnSpc>
              <a:buFont typeface="Monotype Sorts" pitchFamily="2" charset="2"/>
              <a:buAutoNum type="arabicPeriod"/>
            </a:pPr>
            <a:r>
              <a:rPr lang="en-US" altLang="zh-CN" sz="2400">
                <a:ea typeface="宋体" pitchFamily="2" charset="-122"/>
              </a:rPr>
              <a:t>Initialize the </a:t>
            </a:r>
            <a:r>
              <a:rPr lang="en-US" altLang="zh-CN" sz="2400">
                <a:latin typeface="Arial" charset="0"/>
                <a:ea typeface="宋体" pitchFamily="2" charset="-122"/>
              </a:rPr>
              <a:t>count</a:t>
            </a:r>
            <a:r>
              <a:rPr lang="en-US" altLang="zh-CN" sz="2400">
                <a:ea typeface="宋体" pitchFamily="2" charset="-122"/>
              </a:rPr>
              <a:t> to zero.</a:t>
            </a:r>
          </a:p>
          <a:p>
            <a:pPr marL="533400" indent="-533400">
              <a:lnSpc>
                <a:spcPct val="90000"/>
              </a:lnSpc>
              <a:buFont typeface="Monotype Sorts" pitchFamily="2" charset="2"/>
              <a:buAutoNum type="arabicPeriod"/>
            </a:pPr>
            <a:r>
              <a:rPr lang="en-US" altLang="zh-CN" sz="2400">
                <a:ea typeface="宋体" pitchFamily="2" charset="-122"/>
              </a:rPr>
              <a:t>Each time </a:t>
            </a:r>
            <a:r>
              <a:rPr lang="en-US" altLang="zh-CN" sz="2400">
                <a:latin typeface="Arial" charset="0"/>
                <a:ea typeface="宋体" pitchFamily="2" charset="-122"/>
              </a:rPr>
              <a:t>cursor</a:t>
            </a:r>
            <a:r>
              <a:rPr lang="en-US" altLang="zh-CN" sz="2400">
                <a:ea typeface="宋体" pitchFamily="2" charset="-122"/>
              </a:rPr>
              <a:t> points to a new node, add 1 to </a:t>
            </a:r>
            <a:r>
              <a:rPr lang="en-US" altLang="zh-CN" sz="2400">
                <a:latin typeface="Arial" charset="0"/>
                <a:ea typeface="宋体" pitchFamily="2" charset="-122"/>
              </a:rPr>
              <a:t>count</a:t>
            </a:r>
            <a:r>
              <a:rPr lang="en-US" altLang="zh-CN" sz="2400">
                <a:ea typeface="宋体" pitchFamily="2" charset="-122"/>
              </a:rPr>
              <a:t>.</a:t>
            </a:r>
          </a:p>
          <a:p>
            <a:pPr marL="533400" indent="-533400">
              <a:lnSpc>
                <a:spcPct val="90000"/>
              </a:lnSpc>
              <a:buFont typeface="Monotype Sorts" pitchFamily="2" charset="2"/>
              <a:buAutoNum type="arabicPeriod"/>
            </a:pPr>
            <a:r>
              <a:rPr lang="en-US" altLang="zh-CN" sz="2400">
                <a:ea typeface="宋体" pitchFamily="2" charset="-122"/>
              </a:rPr>
              <a:t>return </a:t>
            </a:r>
            <a:r>
              <a:rPr lang="en-US" altLang="zh-CN" sz="2400">
                <a:latin typeface="Arial" charset="0"/>
                <a:ea typeface="宋体" pitchFamily="2" charset="-122"/>
              </a:rPr>
              <a:t>count</a:t>
            </a:r>
            <a:r>
              <a:rPr lang="en-US" altLang="zh-CN" sz="2400">
                <a:ea typeface="宋体" pitchFamily="2" charset="-122"/>
              </a:rPr>
              <a:t>.</a:t>
            </a:r>
          </a:p>
        </p:txBody>
      </p:sp>
      <p:sp>
        <p:nvSpPr>
          <p:cNvPr id="155655" name="Rectangle 7"/>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55656" name="Line 8"/>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155657" name="Rectangle 9"/>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155658" name="Rectangle 10"/>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55659" name="Line 11"/>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155660" name="Rectangle 12"/>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155661" name="Rectangle 13"/>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55662" name="Line 14"/>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155663" name="Rectangle 15"/>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155664" name="Line 16"/>
          <p:cNvSpPr>
            <a:spLocks noChangeShapeType="1"/>
          </p:cNvSpPr>
          <p:nvPr/>
        </p:nvSpPr>
        <p:spPr bwMode="auto">
          <a:xfrm flipV="1">
            <a:off x="6781800" y="4976813"/>
            <a:ext cx="749300" cy="623887"/>
          </a:xfrm>
          <a:prstGeom prst="line">
            <a:avLst/>
          </a:prstGeom>
          <a:noFill/>
          <a:ln w="50800">
            <a:solidFill>
              <a:srgbClr val="000000"/>
            </a:solidFill>
            <a:round/>
            <a:headEnd/>
            <a:tailEnd type="triangle" w="med" len="med"/>
          </a:ln>
          <a:effectLst/>
        </p:spPr>
        <p:txBody>
          <a:bodyPr/>
          <a:lstStyle/>
          <a:p>
            <a:endParaRPr lang="en-US"/>
          </a:p>
        </p:txBody>
      </p:sp>
      <p:sp>
        <p:nvSpPr>
          <p:cNvPr id="155665" name="Rectangle 17"/>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155666" name="Line 18"/>
          <p:cNvSpPr>
            <a:spLocks noChangeShapeType="1"/>
          </p:cNvSpPr>
          <p:nvPr/>
        </p:nvSpPr>
        <p:spPr bwMode="auto">
          <a:xfrm>
            <a:off x="7915275" y="4554538"/>
            <a:ext cx="104775" cy="801687"/>
          </a:xfrm>
          <a:prstGeom prst="line">
            <a:avLst/>
          </a:prstGeom>
          <a:noFill/>
          <a:ln w="50800">
            <a:solidFill>
              <a:srgbClr val="000000"/>
            </a:solidFill>
            <a:round/>
            <a:headEnd/>
            <a:tailEnd type="triangle" w="med" len="med"/>
          </a:ln>
          <a:effectLst/>
        </p:spPr>
        <p:txBody>
          <a:bodyPr/>
          <a:lstStyle/>
          <a:p>
            <a:endParaRPr lang="en-US"/>
          </a:p>
        </p:txBody>
      </p:sp>
      <p:sp>
        <p:nvSpPr>
          <p:cNvPr id="155667" name="Rectangle 19"/>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55668" name="Rectangle 20"/>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155669" name="Line 21"/>
          <p:cNvSpPr>
            <a:spLocks noChangeShapeType="1"/>
          </p:cNvSpPr>
          <p:nvPr/>
        </p:nvSpPr>
        <p:spPr bwMode="auto">
          <a:xfrm flipV="1">
            <a:off x="4984750"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155670" name="Rectangle 22"/>
          <p:cNvSpPr>
            <a:spLocks noChangeArrowheads="1"/>
          </p:cNvSpPr>
          <p:nvPr/>
        </p:nvSpPr>
        <p:spPr bwMode="auto">
          <a:xfrm>
            <a:off x="3276600" y="5867400"/>
            <a:ext cx="981075" cy="35242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55671" name="Rectangle 23"/>
          <p:cNvSpPr>
            <a:spLocks noChangeArrowheads="1"/>
          </p:cNvSpPr>
          <p:nvPr/>
        </p:nvSpPr>
        <p:spPr bwMode="auto">
          <a:xfrm>
            <a:off x="3198813" y="6259513"/>
            <a:ext cx="7334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count</a:t>
            </a:r>
          </a:p>
        </p:txBody>
      </p:sp>
      <p:sp>
        <p:nvSpPr>
          <p:cNvPr id="155672" name="Rectangle 24"/>
          <p:cNvSpPr>
            <a:spLocks noChangeArrowheads="1"/>
          </p:cNvSpPr>
          <p:nvPr/>
        </p:nvSpPr>
        <p:spPr bwMode="auto">
          <a:xfrm>
            <a:off x="3541713" y="5857875"/>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1</a:t>
            </a:r>
          </a:p>
        </p:txBody>
      </p:sp>
      <p:sp>
        <p:nvSpPr>
          <p:cNvPr id="155673" name="Line 25"/>
          <p:cNvSpPr>
            <a:spLocks noChangeShapeType="1"/>
          </p:cNvSpPr>
          <p:nvPr/>
        </p:nvSpPr>
        <p:spPr bwMode="auto">
          <a:xfrm flipV="1">
            <a:off x="5486400" y="5562600"/>
            <a:ext cx="533400" cy="152400"/>
          </a:xfrm>
          <a:prstGeom prst="line">
            <a:avLst/>
          </a:prstGeom>
          <a:noFill/>
          <a:ln w="101600">
            <a:solidFill>
              <a:schemeClr val="accent2"/>
            </a:solidFill>
            <a:round/>
            <a:headEnd/>
            <a:tailEnd type="triangle" w="med" len="med"/>
          </a:ln>
          <a:effectLst/>
        </p:spPr>
        <p:txBody>
          <a:bodyPr/>
          <a:lstStyle/>
          <a:p>
            <a:endParaRPr lang="en-US"/>
          </a:p>
        </p:txBody>
      </p:sp>
      <p:sp>
        <p:nvSpPr>
          <p:cNvPr id="155674" name="Rectangle 26"/>
          <p:cNvSpPr>
            <a:spLocks noChangeArrowheads="1"/>
          </p:cNvSpPr>
          <p:nvPr/>
        </p:nvSpPr>
        <p:spPr bwMode="auto">
          <a:xfrm>
            <a:off x="5257800" y="5105400"/>
            <a:ext cx="812800"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cursor</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02" name="Group 2"/>
          <p:cNvGrpSpPr>
            <a:grpSpLocks/>
          </p:cNvGrpSpPr>
          <p:nvPr/>
        </p:nvGrpSpPr>
        <p:grpSpPr bwMode="auto">
          <a:xfrm>
            <a:off x="460375" y="1947863"/>
            <a:ext cx="8531225" cy="2608262"/>
            <a:chOff x="290" y="1227"/>
            <a:chExt cx="5374" cy="260"/>
          </a:xfrm>
        </p:grpSpPr>
        <p:sp>
          <p:nvSpPr>
            <p:cNvPr id="153603" name="Rectangle 3"/>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53604" name="Rectangle 4"/>
            <p:cNvSpPr>
              <a:spLocks noChangeArrowheads="1"/>
            </p:cNvSpPr>
            <p:nvPr/>
          </p:nvSpPr>
          <p:spPr bwMode="auto">
            <a:xfrm>
              <a:off x="354" y="1235"/>
              <a:ext cx="5310" cy="252"/>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size_t </a:t>
              </a:r>
              <a:r>
                <a:rPr lang="en-US" altLang="zh-CN" sz="2000">
                  <a:solidFill>
                    <a:srgbClr val="FC0128"/>
                  </a:solidFill>
                  <a:latin typeface="Arial" charset="0"/>
                  <a:ea typeface="宋体" pitchFamily="2" charset="-122"/>
                </a:rPr>
                <a:t>list_length</a:t>
              </a:r>
              <a:r>
                <a:rPr lang="en-US" altLang="zh-CN" sz="2000">
                  <a:solidFill>
                    <a:srgbClr val="000000"/>
                  </a:solidFill>
                  <a:latin typeface="Arial" charset="0"/>
                  <a:ea typeface="宋体" pitchFamily="2" charset="-122"/>
                </a:rPr>
                <a:t>(const node* head_ptr)</a:t>
              </a:r>
            </a:p>
            <a:p>
              <a:r>
                <a:rPr lang="en-US" altLang="zh-CN" sz="2000">
                  <a:solidFill>
                    <a:srgbClr val="000000"/>
                  </a:solidFill>
                  <a:latin typeface="Arial" charset="0"/>
                  <a:ea typeface="宋体" pitchFamily="2" charset="-122"/>
                </a:rPr>
                <a:t>{</a:t>
              </a:r>
            </a:p>
            <a:p>
              <a:r>
                <a:rPr lang="en-US" altLang="zh-CN" sz="2000">
                  <a:solidFill>
                    <a:srgbClr val="000000"/>
                  </a:solidFill>
                  <a:latin typeface="Arial" charset="0"/>
                  <a:ea typeface="宋体" pitchFamily="2" charset="-122"/>
                </a:rPr>
                <a:t>    const node *cursor;</a:t>
              </a:r>
            </a:p>
            <a:p>
              <a:r>
                <a:rPr lang="en-US" altLang="zh-CN" sz="2000">
                  <a:solidFill>
                    <a:srgbClr val="000000"/>
                  </a:solidFill>
                  <a:latin typeface="Arial" charset="0"/>
                  <a:ea typeface="宋体" pitchFamily="2" charset="-122"/>
                </a:rPr>
                <a:t>    size_t count = 0;  </a:t>
              </a:r>
              <a:r>
                <a:rPr lang="en-US" altLang="zh-CN" sz="2000">
                  <a:solidFill>
                    <a:schemeClr val="bg2"/>
                  </a:solidFill>
                  <a:latin typeface="Arial" charset="0"/>
                  <a:ea typeface="宋体" pitchFamily="2" charset="-122"/>
                </a:rPr>
                <a:t>// step 1</a:t>
              </a:r>
            </a:p>
            <a:p>
              <a:r>
                <a:rPr lang="en-US" altLang="zh-CN" sz="2000">
                  <a:solidFill>
                    <a:srgbClr val="000000"/>
                  </a:solidFill>
                  <a:latin typeface="Arial" charset="0"/>
                  <a:ea typeface="宋体" pitchFamily="2" charset="-122"/>
                </a:rPr>
                <a:t>    for (cursor = head_ptr; cursor != NULL; cursor = cursor-&gt;link())</a:t>
              </a:r>
            </a:p>
            <a:p>
              <a:r>
                <a:rPr lang="en-US" altLang="zh-CN" sz="2000">
                  <a:solidFill>
                    <a:srgbClr val="000000"/>
                  </a:solidFill>
                  <a:latin typeface="Arial" charset="0"/>
                  <a:ea typeface="宋体" pitchFamily="2" charset="-122"/>
                </a:rPr>
                <a:t>	count++;   </a:t>
              </a:r>
              <a:r>
                <a:rPr lang="en-US" altLang="zh-CN" sz="2000">
                  <a:solidFill>
                    <a:srgbClr val="FC0128"/>
                  </a:solidFill>
                  <a:latin typeface="Arial" charset="0"/>
                  <a:ea typeface="宋体" pitchFamily="2" charset="-122"/>
                </a:rPr>
                <a:t>// step 2</a:t>
              </a:r>
            </a:p>
            <a:p>
              <a:r>
                <a:rPr lang="en-US" altLang="zh-CN" sz="2000">
                  <a:solidFill>
                    <a:srgbClr val="000000"/>
                  </a:solidFill>
                  <a:latin typeface="Arial" charset="0"/>
                  <a:ea typeface="宋体" pitchFamily="2" charset="-122"/>
                </a:rPr>
                <a:t>    return count;  // step 3</a:t>
              </a:r>
            </a:p>
            <a:p>
              <a:r>
                <a:rPr lang="en-US" altLang="zh-CN" sz="2000">
                  <a:solidFill>
                    <a:srgbClr val="000000"/>
                  </a:solidFill>
                  <a:latin typeface="Arial" charset="0"/>
                  <a:ea typeface="宋体" pitchFamily="2" charset="-122"/>
                </a:rPr>
                <a:t>}</a:t>
              </a:r>
            </a:p>
          </p:txBody>
        </p:sp>
      </p:grpSp>
      <p:sp>
        <p:nvSpPr>
          <p:cNvPr id="153605" name="Rectangle 5"/>
          <p:cNvSpPr>
            <a:spLocks noGrp="1" noChangeArrowheads="1"/>
          </p:cNvSpPr>
          <p:nvPr>
            <p:ph type="title"/>
          </p:nvPr>
        </p:nvSpPr>
        <p:spPr>
          <a:xfrm>
            <a:off x="304800" y="342900"/>
            <a:ext cx="8991600" cy="1143000"/>
          </a:xfrm>
          <a:noFill/>
          <a:ln/>
        </p:spPr>
        <p:txBody>
          <a:bodyPr/>
          <a:lstStyle/>
          <a:p>
            <a:r>
              <a:rPr lang="en-US" altLang="zh-CN">
                <a:ea typeface="宋体" pitchFamily="2" charset="-122"/>
              </a:rPr>
              <a:t>Real code of list_length: List Traverse</a:t>
            </a:r>
          </a:p>
        </p:txBody>
      </p:sp>
      <p:sp>
        <p:nvSpPr>
          <p:cNvPr id="153606" name="Rectangle 6"/>
          <p:cNvSpPr>
            <a:spLocks noGrp="1" noChangeArrowheads="1"/>
          </p:cNvSpPr>
          <p:nvPr>
            <p:ph type="body" sz="half" idx="1"/>
          </p:nvPr>
        </p:nvSpPr>
        <p:spPr>
          <a:xfrm>
            <a:off x="152400" y="4648200"/>
            <a:ext cx="4937125" cy="1371600"/>
          </a:xfrm>
          <a:noFill/>
          <a:ln/>
        </p:spPr>
        <p:txBody>
          <a:bodyPr/>
          <a:lstStyle/>
          <a:p>
            <a:pPr marL="533400" indent="-533400">
              <a:lnSpc>
                <a:spcPct val="90000"/>
              </a:lnSpc>
              <a:buFont typeface="Monotype Sorts" pitchFamily="2" charset="2"/>
              <a:buAutoNum type="arabicPeriod"/>
            </a:pPr>
            <a:r>
              <a:rPr lang="en-US" altLang="zh-CN" sz="2400">
                <a:ea typeface="宋体" pitchFamily="2" charset="-122"/>
              </a:rPr>
              <a:t>Initialize the </a:t>
            </a:r>
            <a:r>
              <a:rPr lang="en-US" altLang="zh-CN" sz="2400">
                <a:latin typeface="Arial" charset="0"/>
                <a:ea typeface="宋体" pitchFamily="2" charset="-122"/>
              </a:rPr>
              <a:t>count</a:t>
            </a:r>
            <a:r>
              <a:rPr lang="en-US" altLang="zh-CN" sz="2400">
                <a:ea typeface="宋体" pitchFamily="2" charset="-122"/>
              </a:rPr>
              <a:t> to zero.</a:t>
            </a:r>
          </a:p>
          <a:p>
            <a:pPr marL="533400" indent="-533400">
              <a:lnSpc>
                <a:spcPct val="90000"/>
              </a:lnSpc>
              <a:buFont typeface="Monotype Sorts" pitchFamily="2" charset="2"/>
              <a:buAutoNum type="arabicPeriod"/>
            </a:pPr>
            <a:r>
              <a:rPr lang="en-US" altLang="zh-CN" sz="2400">
                <a:ea typeface="宋体" pitchFamily="2" charset="-122"/>
              </a:rPr>
              <a:t>Each time </a:t>
            </a:r>
            <a:r>
              <a:rPr lang="en-US" altLang="zh-CN" sz="2400">
                <a:latin typeface="Arial" charset="0"/>
                <a:ea typeface="宋体" pitchFamily="2" charset="-122"/>
              </a:rPr>
              <a:t>cursor</a:t>
            </a:r>
            <a:r>
              <a:rPr lang="en-US" altLang="zh-CN" sz="2400">
                <a:ea typeface="宋体" pitchFamily="2" charset="-122"/>
              </a:rPr>
              <a:t> points to a new node, add 1 to </a:t>
            </a:r>
            <a:r>
              <a:rPr lang="en-US" altLang="zh-CN" sz="2400">
                <a:latin typeface="Arial" charset="0"/>
                <a:ea typeface="宋体" pitchFamily="2" charset="-122"/>
              </a:rPr>
              <a:t>count</a:t>
            </a:r>
            <a:r>
              <a:rPr lang="en-US" altLang="zh-CN" sz="2400">
                <a:ea typeface="宋体" pitchFamily="2" charset="-122"/>
              </a:rPr>
              <a:t>.</a:t>
            </a:r>
          </a:p>
          <a:p>
            <a:pPr marL="533400" indent="-533400">
              <a:lnSpc>
                <a:spcPct val="90000"/>
              </a:lnSpc>
              <a:buFont typeface="Monotype Sorts" pitchFamily="2" charset="2"/>
              <a:buAutoNum type="arabicPeriod"/>
            </a:pPr>
            <a:r>
              <a:rPr lang="en-US" altLang="zh-CN" sz="2400">
                <a:ea typeface="宋体" pitchFamily="2" charset="-122"/>
              </a:rPr>
              <a:t>return </a:t>
            </a:r>
            <a:r>
              <a:rPr lang="en-US" altLang="zh-CN" sz="2400">
                <a:latin typeface="Arial" charset="0"/>
                <a:ea typeface="宋体" pitchFamily="2" charset="-122"/>
              </a:rPr>
              <a:t>count</a:t>
            </a:r>
            <a:r>
              <a:rPr lang="en-US" altLang="zh-CN" sz="2400">
                <a:ea typeface="宋体" pitchFamily="2" charset="-122"/>
              </a:rPr>
              <a:t>.</a:t>
            </a:r>
          </a:p>
        </p:txBody>
      </p:sp>
      <p:sp>
        <p:nvSpPr>
          <p:cNvPr id="153607" name="Rectangle 7"/>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53608" name="Line 8"/>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153609" name="Rectangle 9"/>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153610" name="Rectangle 10"/>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53611" name="Line 11"/>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153612" name="Rectangle 12"/>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153613" name="Rectangle 13"/>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53614" name="Line 14"/>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153615" name="Rectangle 15"/>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153616" name="Line 16"/>
          <p:cNvSpPr>
            <a:spLocks noChangeShapeType="1"/>
          </p:cNvSpPr>
          <p:nvPr/>
        </p:nvSpPr>
        <p:spPr bwMode="auto">
          <a:xfrm flipV="1">
            <a:off x="6781800" y="4976813"/>
            <a:ext cx="749300" cy="623887"/>
          </a:xfrm>
          <a:prstGeom prst="line">
            <a:avLst/>
          </a:prstGeom>
          <a:noFill/>
          <a:ln w="50800">
            <a:solidFill>
              <a:srgbClr val="000000"/>
            </a:solidFill>
            <a:round/>
            <a:headEnd/>
            <a:tailEnd type="triangle" w="med" len="med"/>
          </a:ln>
          <a:effectLst/>
        </p:spPr>
        <p:txBody>
          <a:bodyPr/>
          <a:lstStyle/>
          <a:p>
            <a:endParaRPr lang="en-US"/>
          </a:p>
        </p:txBody>
      </p:sp>
      <p:sp>
        <p:nvSpPr>
          <p:cNvPr id="153617" name="Rectangle 17"/>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153618" name="Line 18"/>
          <p:cNvSpPr>
            <a:spLocks noChangeShapeType="1"/>
          </p:cNvSpPr>
          <p:nvPr/>
        </p:nvSpPr>
        <p:spPr bwMode="auto">
          <a:xfrm>
            <a:off x="7915275" y="4554538"/>
            <a:ext cx="104775" cy="801687"/>
          </a:xfrm>
          <a:prstGeom prst="line">
            <a:avLst/>
          </a:prstGeom>
          <a:noFill/>
          <a:ln w="50800">
            <a:solidFill>
              <a:srgbClr val="000000"/>
            </a:solidFill>
            <a:round/>
            <a:headEnd/>
            <a:tailEnd type="triangle" w="med" len="med"/>
          </a:ln>
          <a:effectLst/>
        </p:spPr>
        <p:txBody>
          <a:bodyPr/>
          <a:lstStyle/>
          <a:p>
            <a:endParaRPr lang="en-US"/>
          </a:p>
        </p:txBody>
      </p:sp>
      <p:sp>
        <p:nvSpPr>
          <p:cNvPr id="153619" name="Rectangle 19"/>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53620" name="Rectangle 20"/>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153621" name="Line 21"/>
          <p:cNvSpPr>
            <a:spLocks noChangeShapeType="1"/>
          </p:cNvSpPr>
          <p:nvPr/>
        </p:nvSpPr>
        <p:spPr bwMode="auto">
          <a:xfrm flipV="1">
            <a:off x="4984750"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153622" name="Rectangle 22"/>
          <p:cNvSpPr>
            <a:spLocks noChangeArrowheads="1"/>
          </p:cNvSpPr>
          <p:nvPr/>
        </p:nvSpPr>
        <p:spPr bwMode="auto">
          <a:xfrm>
            <a:off x="3276600" y="5867400"/>
            <a:ext cx="981075" cy="35242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53623" name="Rectangle 23"/>
          <p:cNvSpPr>
            <a:spLocks noChangeArrowheads="1"/>
          </p:cNvSpPr>
          <p:nvPr/>
        </p:nvSpPr>
        <p:spPr bwMode="auto">
          <a:xfrm>
            <a:off x="3198813" y="6259513"/>
            <a:ext cx="7334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count</a:t>
            </a:r>
          </a:p>
        </p:txBody>
      </p:sp>
      <p:sp>
        <p:nvSpPr>
          <p:cNvPr id="153624" name="Rectangle 24"/>
          <p:cNvSpPr>
            <a:spLocks noChangeArrowheads="1"/>
          </p:cNvSpPr>
          <p:nvPr/>
        </p:nvSpPr>
        <p:spPr bwMode="auto">
          <a:xfrm>
            <a:off x="3541713" y="5857875"/>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2</a:t>
            </a:r>
          </a:p>
        </p:txBody>
      </p:sp>
      <p:sp>
        <p:nvSpPr>
          <p:cNvPr id="153625" name="Line 25"/>
          <p:cNvSpPr>
            <a:spLocks noChangeShapeType="1"/>
          </p:cNvSpPr>
          <p:nvPr/>
        </p:nvSpPr>
        <p:spPr bwMode="auto">
          <a:xfrm flipV="1">
            <a:off x="6942138" y="5127625"/>
            <a:ext cx="446087" cy="312738"/>
          </a:xfrm>
          <a:prstGeom prst="line">
            <a:avLst/>
          </a:prstGeom>
          <a:noFill/>
          <a:ln w="101600">
            <a:solidFill>
              <a:schemeClr val="accent2"/>
            </a:solidFill>
            <a:round/>
            <a:headEnd/>
            <a:tailEnd type="triangle" w="med" len="med"/>
          </a:ln>
          <a:effectLst/>
        </p:spPr>
        <p:txBody>
          <a:bodyPr/>
          <a:lstStyle/>
          <a:p>
            <a:endParaRPr lang="en-US"/>
          </a:p>
        </p:txBody>
      </p:sp>
      <p:sp>
        <p:nvSpPr>
          <p:cNvPr id="153626" name="Rectangle 26"/>
          <p:cNvSpPr>
            <a:spLocks noChangeArrowheads="1"/>
          </p:cNvSpPr>
          <p:nvPr/>
        </p:nvSpPr>
        <p:spPr bwMode="auto">
          <a:xfrm>
            <a:off x="6934200" y="5486400"/>
            <a:ext cx="812800"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cursor</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ltLang="zh-CN">
                <a:ea typeface="宋体" pitchFamily="2" charset="-122"/>
              </a:rPr>
              <a:t>Motivation</a:t>
            </a:r>
          </a:p>
        </p:txBody>
      </p:sp>
      <p:sp>
        <p:nvSpPr>
          <p:cNvPr id="105475" name="Rectangle 3"/>
          <p:cNvSpPr>
            <a:spLocks noGrp="1" noChangeArrowheads="1"/>
          </p:cNvSpPr>
          <p:nvPr>
            <p:ph type="body" idx="1"/>
          </p:nvPr>
        </p:nvSpPr>
        <p:spPr/>
        <p:txBody>
          <a:bodyPr/>
          <a:lstStyle/>
          <a:p>
            <a:r>
              <a:rPr lang="en-US" altLang="zh-CN">
                <a:ea typeface="宋体" pitchFamily="2" charset="-122"/>
              </a:rPr>
              <a:t>In a sequence using an array, inserting a new item needs to move others back...</a:t>
            </a:r>
          </a:p>
        </p:txBody>
      </p:sp>
      <p:graphicFrame>
        <p:nvGraphicFramePr>
          <p:cNvPr id="105476" name="Group 4"/>
          <p:cNvGraphicFramePr>
            <a:graphicFrameLocks noGrp="1"/>
          </p:cNvGraphicFramePr>
          <p:nvPr/>
        </p:nvGraphicFramePr>
        <p:xfrm>
          <a:off x="2286000" y="3429000"/>
          <a:ext cx="2667000" cy="36576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3556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5490" name="Line 18"/>
          <p:cNvSpPr>
            <a:spLocks noChangeShapeType="1"/>
          </p:cNvSpPr>
          <p:nvPr/>
        </p:nvSpPr>
        <p:spPr bwMode="auto">
          <a:xfrm flipV="1">
            <a:off x="2743200" y="3810000"/>
            <a:ext cx="76200" cy="457200"/>
          </a:xfrm>
          <a:prstGeom prst="line">
            <a:avLst/>
          </a:prstGeom>
          <a:noFill/>
          <a:ln w="31750">
            <a:solidFill>
              <a:srgbClr val="FC0128"/>
            </a:solidFill>
            <a:round/>
            <a:headEnd/>
            <a:tailEnd type="triangle" w="med" len="med"/>
          </a:ln>
          <a:effectLst/>
        </p:spPr>
        <p:txBody>
          <a:bodyPr/>
          <a:lstStyle/>
          <a:p>
            <a:endParaRPr lang="en-US"/>
          </a:p>
        </p:txBody>
      </p:sp>
      <p:graphicFrame>
        <p:nvGraphicFramePr>
          <p:cNvPr id="105491" name="Group 19"/>
          <p:cNvGraphicFramePr>
            <a:graphicFrameLocks noGrp="1"/>
          </p:cNvGraphicFramePr>
          <p:nvPr/>
        </p:nvGraphicFramePr>
        <p:xfrm>
          <a:off x="2590800" y="4343400"/>
          <a:ext cx="457200" cy="396240"/>
        </p:xfrm>
        <a:graphic>
          <a:graphicData uri="http://schemas.openxmlformats.org/drawingml/2006/table">
            <a:tbl>
              <a:tblPr/>
              <a:tblGrid>
                <a:gridCol w="457200">
                  <a:extLst>
                    <a:ext uri="{9D8B030D-6E8A-4147-A177-3AD203B41FA5}">
                      <a16:colId xmlns:a16="http://schemas.microsoft.com/office/drawing/2014/main" val="20000"/>
                    </a:ext>
                  </a:extLst>
                </a:gridCol>
              </a:tblGrid>
              <a:tr h="3556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18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698" name="Group 2"/>
          <p:cNvGrpSpPr>
            <a:grpSpLocks/>
          </p:cNvGrpSpPr>
          <p:nvPr/>
        </p:nvGrpSpPr>
        <p:grpSpPr bwMode="auto">
          <a:xfrm>
            <a:off x="460375" y="1947863"/>
            <a:ext cx="8531225" cy="2608262"/>
            <a:chOff x="290" y="1227"/>
            <a:chExt cx="5374" cy="260"/>
          </a:xfrm>
        </p:grpSpPr>
        <p:sp>
          <p:nvSpPr>
            <p:cNvPr id="157699" name="Rectangle 3"/>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57700" name="Rectangle 4"/>
            <p:cNvSpPr>
              <a:spLocks noChangeArrowheads="1"/>
            </p:cNvSpPr>
            <p:nvPr/>
          </p:nvSpPr>
          <p:spPr bwMode="auto">
            <a:xfrm>
              <a:off x="354" y="1235"/>
              <a:ext cx="5310" cy="252"/>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size_t </a:t>
              </a:r>
              <a:r>
                <a:rPr lang="en-US" altLang="zh-CN" sz="2000">
                  <a:solidFill>
                    <a:srgbClr val="FC0128"/>
                  </a:solidFill>
                  <a:latin typeface="Arial" charset="0"/>
                  <a:ea typeface="宋体" pitchFamily="2" charset="-122"/>
                </a:rPr>
                <a:t>list_length</a:t>
              </a:r>
              <a:r>
                <a:rPr lang="en-US" altLang="zh-CN" sz="2000">
                  <a:solidFill>
                    <a:srgbClr val="000000"/>
                  </a:solidFill>
                  <a:latin typeface="Arial" charset="0"/>
                  <a:ea typeface="宋体" pitchFamily="2" charset="-122"/>
                </a:rPr>
                <a:t>(const node* head_ptr)</a:t>
              </a:r>
            </a:p>
            <a:p>
              <a:r>
                <a:rPr lang="en-US" altLang="zh-CN" sz="2000">
                  <a:solidFill>
                    <a:srgbClr val="000000"/>
                  </a:solidFill>
                  <a:latin typeface="Arial" charset="0"/>
                  <a:ea typeface="宋体" pitchFamily="2" charset="-122"/>
                </a:rPr>
                <a:t>{</a:t>
              </a:r>
            </a:p>
            <a:p>
              <a:r>
                <a:rPr lang="en-US" altLang="zh-CN" sz="2000">
                  <a:solidFill>
                    <a:srgbClr val="000000"/>
                  </a:solidFill>
                  <a:latin typeface="Arial" charset="0"/>
                  <a:ea typeface="宋体" pitchFamily="2" charset="-122"/>
                </a:rPr>
                <a:t>    const node *cursor;</a:t>
              </a:r>
            </a:p>
            <a:p>
              <a:r>
                <a:rPr lang="en-US" altLang="zh-CN" sz="2000">
                  <a:solidFill>
                    <a:srgbClr val="000000"/>
                  </a:solidFill>
                  <a:latin typeface="Arial" charset="0"/>
                  <a:ea typeface="宋体" pitchFamily="2" charset="-122"/>
                </a:rPr>
                <a:t>    size_t count = 0;  </a:t>
              </a:r>
              <a:r>
                <a:rPr lang="en-US" altLang="zh-CN" sz="2000">
                  <a:solidFill>
                    <a:schemeClr val="bg2"/>
                  </a:solidFill>
                  <a:latin typeface="Arial" charset="0"/>
                  <a:ea typeface="宋体" pitchFamily="2" charset="-122"/>
                </a:rPr>
                <a:t>// step 1</a:t>
              </a:r>
            </a:p>
            <a:p>
              <a:r>
                <a:rPr lang="en-US" altLang="zh-CN" sz="2000">
                  <a:solidFill>
                    <a:srgbClr val="000000"/>
                  </a:solidFill>
                  <a:latin typeface="Arial" charset="0"/>
                  <a:ea typeface="宋体" pitchFamily="2" charset="-122"/>
                </a:rPr>
                <a:t>    for (cursor = head_ptr; cursor != NULL; cursor = cursor-&gt;link())</a:t>
              </a:r>
            </a:p>
            <a:p>
              <a:r>
                <a:rPr lang="en-US" altLang="zh-CN" sz="2000">
                  <a:solidFill>
                    <a:srgbClr val="000000"/>
                  </a:solidFill>
                  <a:latin typeface="Arial" charset="0"/>
                  <a:ea typeface="宋体" pitchFamily="2" charset="-122"/>
                </a:rPr>
                <a:t>	count++;   </a:t>
              </a:r>
              <a:r>
                <a:rPr lang="en-US" altLang="zh-CN" sz="2000">
                  <a:solidFill>
                    <a:srgbClr val="FC0128"/>
                  </a:solidFill>
                  <a:latin typeface="Arial" charset="0"/>
                  <a:ea typeface="宋体" pitchFamily="2" charset="-122"/>
                </a:rPr>
                <a:t>// step 2</a:t>
              </a:r>
            </a:p>
            <a:p>
              <a:r>
                <a:rPr lang="en-US" altLang="zh-CN" sz="2000">
                  <a:solidFill>
                    <a:srgbClr val="000000"/>
                  </a:solidFill>
                  <a:latin typeface="Arial" charset="0"/>
                  <a:ea typeface="宋体" pitchFamily="2" charset="-122"/>
                </a:rPr>
                <a:t>    return count;  // step 3</a:t>
              </a:r>
            </a:p>
            <a:p>
              <a:r>
                <a:rPr lang="en-US" altLang="zh-CN" sz="2000">
                  <a:solidFill>
                    <a:srgbClr val="000000"/>
                  </a:solidFill>
                  <a:latin typeface="Arial" charset="0"/>
                  <a:ea typeface="宋体" pitchFamily="2" charset="-122"/>
                </a:rPr>
                <a:t>}</a:t>
              </a:r>
            </a:p>
          </p:txBody>
        </p:sp>
      </p:grpSp>
      <p:sp>
        <p:nvSpPr>
          <p:cNvPr id="157701" name="Rectangle 5"/>
          <p:cNvSpPr>
            <a:spLocks noGrp="1" noChangeArrowheads="1"/>
          </p:cNvSpPr>
          <p:nvPr>
            <p:ph type="title"/>
          </p:nvPr>
        </p:nvSpPr>
        <p:spPr>
          <a:xfrm>
            <a:off x="304800" y="342900"/>
            <a:ext cx="8991600" cy="1143000"/>
          </a:xfrm>
          <a:noFill/>
          <a:ln/>
        </p:spPr>
        <p:txBody>
          <a:bodyPr/>
          <a:lstStyle/>
          <a:p>
            <a:r>
              <a:rPr lang="en-US" altLang="zh-CN">
                <a:ea typeface="宋体" pitchFamily="2" charset="-122"/>
              </a:rPr>
              <a:t>Real code of list_length: List Traverse</a:t>
            </a:r>
          </a:p>
        </p:txBody>
      </p:sp>
      <p:sp>
        <p:nvSpPr>
          <p:cNvPr id="157702" name="Rectangle 6"/>
          <p:cNvSpPr>
            <a:spLocks noGrp="1" noChangeArrowheads="1"/>
          </p:cNvSpPr>
          <p:nvPr>
            <p:ph type="body" sz="half" idx="1"/>
          </p:nvPr>
        </p:nvSpPr>
        <p:spPr>
          <a:xfrm>
            <a:off x="152400" y="4648200"/>
            <a:ext cx="4937125" cy="1371600"/>
          </a:xfrm>
          <a:noFill/>
          <a:ln/>
        </p:spPr>
        <p:txBody>
          <a:bodyPr/>
          <a:lstStyle/>
          <a:p>
            <a:pPr marL="533400" indent="-533400">
              <a:lnSpc>
                <a:spcPct val="90000"/>
              </a:lnSpc>
              <a:buFont typeface="Monotype Sorts" pitchFamily="2" charset="2"/>
              <a:buAutoNum type="arabicPeriod"/>
            </a:pPr>
            <a:r>
              <a:rPr lang="en-US" altLang="zh-CN" sz="2400">
                <a:ea typeface="宋体" pitchFamily="2" charset="-122"/>
              </a:rPr>
              <a:t>Initialize the </a:t>
            </a:r>
            <a:r>
              <a:rPr lang="en-US" altLang="zh-CN" sz="2400">
                <a:latin typeface="Arial" charset="0"/>
                <a:ea typeface="宋体" pitchFamily="2" charset="-122"/>
              </a:rPr>
              <a:t>count</a:t>
            </a:r>
            <a:r>
              <a:rPr lang="en-US" altLang="zh-CN" sz="2400">
                <a:ea typeface="宋体" pitchFamily="2" charset="-122"/>
              </a:rPr>
              <a:t> to zero.</a:t>
            </a:r>
          </a:p>
          <a:p>
            <a:pPr marL="533400" indent="-533400">
              <a:lnSpc>
                <a:spcPct val="90000"/>
              </a:lnSpc>
              <a:buFont typeface="Monotype Sorts" pitchFamily="2" charset="2"/>
              <a:buAutoNum type="arabicPeriod"/>
            </a:pPr>
            <a:r>
              <a:rPr lang="en-US" altLang="zh-CN" sz="2400">
                <a:ea typeface="宋体" pitchFamily="2" charset="-122"/>
              </a:rPr>
              <a:t>Each time </a:t>
            </a:r>
            <a:r>
              <a:rPr lang="en-US" altLang="zh-CN" sz="2400">
                <a:latin typeface="Arial" charset="0"/>
                <a:ea typeface="宋体" pitchFamily="2" charset="-122"/>
              </a:rPr>
              <a:t>cursor</a:t>
            </a:r>
            <a:r>
              <a:rPr lang="en-US" altLang="zh-CN" sz="2400">
                <a:ea typeface="宋体" pitchFamily="2" charset="-122"/>
              </a:rPr>
              <a:t> points to a new node, add 1 to </a:t>
            </a:r>
            <a:r>
              <a:rPr lang="en-US" altLang="zh-CN" sz="2400">
                <a:latin typeface="Arial" charset="0"/>
                <a:ea typeface="宋体" pitchFamily="2" charset="-122"/>
              </a:rPr>
              <a:t>count</a:t>
            </a:r>
            <a:r>
              <a:rPr lang="en-US" altLang="zh-CN" sz="2400">
                <a:ea typeface="宋体" pitchFamily="2" charset="-122"/>
              </a:rPr>
              <a:t>.</a:t>
            </a:r>
          </a:p>
          <a:p>
            <a:pPr marL="533400" indent="-533400">
              <a:lnSpc>
                <a:spcPct val="90000"/>
              </a:lnSpc>
              <a:buFont typeface="Monotype Sorts" pitchFamily="2" charset="2"/>
              <a:buAutoNum type="arabicPeriod"/>
            </a:pPr>
            <a:r>
              <a:rPr lang="en-US" altLang="zh-CN" sz="2400">
                <a:ea typeface="宋体" pitchFamily="2" charset="-122"/>
              </a:rPr>
              <a:t>return </a:t>
            </a:r>
            <a:r>
              <a:rPr lang="en-US" altLang="zh-CN" sz="2400">
                <a:latin typeface="Arial" charset="0"/>
                <a:ea typeface="宋体" pitchFamily="2" charset="-122"/>
              </a:rPr>
              <a:t>count</a:t>
            </a:r>
            <a:r>
              <a:rPr lang="en-US" altLang="zh-CN" sz="2400">
                <a:ea typeface="宋体" pitchFamily="2" charset="-122"/>
              </a:rPr>
              <a:t>.</a:t>
            </a:r>
          </a:p>
        </p:txBody>
      </p:sp>
      <p:sp>
        <p:nvSpPr>
          <p:cNvPr id="157703" name="Rectangle 7"/>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57704" name="Line 8"/>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157705" name="Rectangle 9"/>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157706" name="Rectangle 10"/>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57707" name="Line 11"/>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157708" name="Rectangle 12"/>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157709" name="Rectangle 13"/>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57710" name="Line 14"/>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157711" name="Rectangle 15"/>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157712" name="Line 16"/>
          <p:cNvSpPr>
            <a:spLocks noChangeShapeType="1"/>
          </p:cNvSpPr>
          <p:nvPr/>
        </p:nvSpPr>
        <p:spPr bwMode="auto">
          <a:xfrm flipV="1">
            <a:off x="6781800" y="4976813"/>
            <a:ext cx="749300" cy="623887"/>
          </a:xfrm>
          <a:prstGeom prst="line">
            <a:avLst/>
          </a:prstGeom>
          <a:noFill/>
          <a:ln w="50800">
            <a:solidFill>
              <a:srgbClr val="000000"/>
            </a:solidFill>
            <a:round/>
            <a:headEnd/>
            <a:tailEnd type="triangle" w="med" len="med"/>
          </a:ln>
          <a:effectLst/>
        </p:spPr>
        <p:txBody>
          <a:bodyPr/>
          <a:lstStyle/>
          <a:p>
            <a:endParaRPr lang="en-US"/>
          </a:p>
        </p:txBody>
      </p:sp>
      <p:sp>
        <p:nvSpPr>
          <p:cNvPr id="157713" name="Rectangle 17"/>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157714" name="Line 18"/>
          <p:cNvSpPr>
            <a:spLocks noChangeShapeType="1"/>
          </p:cNvSpPr>
          <p:nvPr/>
        </p:nvSpPr>
        <p:spPr bwMode="auto">
          <a:xfrm>
            <a:off x="7915275" y="4554538"/>
            <a:ext cx="104775" cy="801687"/>
          </a:xfrm>
          <a:prstGeom prst="line">
            <a:avLst/>
          </a:prstGeom>
          <a:noFill/>
          <a:ln w="50800">
            <a:solidFill>
              <a:srgbClr val="000000"/>
            </a:solidFill>
            <a:round/>
            <a:headEnd/>
            <a:tailEnd type="triangle" w="med" len="med"/>
          </a:ln>
          <a:effectLst/>
        </p:spPr>
        <p:txBody>
          <a:bodyPr/>
          <a:lstStyle/>
          <a:p>
            <a:endParaRPr lang="en-US"/>
          </a:p>
        </p:txBody>
      </p:sp>
      <p:sp>
        <p:nvSpPr>
          <p:cNvPr id="157715" name="Rectangle 19"/>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57716" name="Rectangle 20"/>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157717" name="Line 21"/>
          <p:cNvSpPr>
            <a:spLocks noChangeShapeType="1"/>
          </p:cNvSpPr>
          <p:nvPr/>
        </p:nvSpPr>
        <p:spPr bwMode="auto">
          <a:xfrm flipV="1">
            <a:off x="4984750"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157718" name="Rectangle 22"/>
          <p:cNvSpPr>
            <a:spLocks noChangeArrowheads="1"/>
          </p:cNvSpPr>
          <p:nvPr/>
        </p:nvSpPr>
        <p:spPr bwMode="auto">
          <a:xfrm>
            <a:off x="3276600" y="5867400"/>
            <a:ext cx="981075" cy="35242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57719" name="Rectangle 23"/>
          <p:cNvSpPr>
            <a:spLocks noChangeArrowheads="1"/>
          </p:cNvSpPr>
          <p:nvPr/>
        </p:nvSpPr>
        <p:spPr bwMode="auto">
          <a:xfrm>
            <a:off x="3198813" y="6259513"/>
            <a:ext cx="7334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count</a:t>
            </a:r>
          </a:p>
        </p:txBody>
      </p:sp>
      <p:sp>
        <p:nvSpPr>
          <p:cNvPr id="157720" name="Rectangle 24"/>
          <p:cNvSpPr>
            <a:spLocks noChangeArrowheads="1"/>
          </p:cNvSpPr>
          <p:nvPr/>
        </p:nvSpPr>
        <p:spPr bwMode="auto">
          <a:xfrm>
            <a:off x="3541713" y="5857875"/>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3</a:t>
            </a:r>
          </a:p>
        </p:txBody>
      </p:sp>
      <p:sp>
        <p:nvSpPr>
          <p:cNvPr id="157721" name="Line 25"/>
          <p:cNvSpPr>
            <a:spLocks noChangeShapeType="1"/>
          </p:cNvSpPr>
          <p:nvPr/>
        </p:nvSpPr>
        <p:spPr bwMode="auto">
          <a:xfrm>
            <a:off x="7943850" y="4694238"/>
            <a:ext cx="46038" cy="468312"/>
          </a:xfrm>
          <a:prstGeom prst="line">
            <a:avLst/>
          </a:prstGeom>
          <a:noFill/>
          <a:ln w="101600">
            <a:solidFill>
              <a:schemeClr val="accent2"/>
            </a:solidFill>
            <a:round/>
            <a:headEnd/>
            <a:tailEnd type="triangle" w="med" len="med"/>
          </a:ln>
          <a:effectLst/>
        </p:spPr>
        <p:txBody>
          <a:bodyPr/>
          <a:lstStyle/>
          <a:p>
            <a:endParaRPr lang="en-US"/>
          </a:p>
        </p:txBody>
      </p:sp>
      <p:sp>
        <p:nvSpPr>
          <p:cNvPr id="157722" name="Rectangle 26"/>
          <p:cNvSpPr>
            <a:spLocks noChangeArrowheads="1"/>
          </p:cNvSpPr>
          <p:nvPr/>
        </p:nvSpPr>
        <p:spPr bwMode="auto">
          <a:xfrm>
            <a:off x="8070850" y="4492625"/>
            <a:ext cx="812800"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cursor</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7458" name="Group 2"/>
          <p:cNvGrpSpPr>
            <a:grpSpLocks/>
          </p:cNvGrpSpPr>
          <p:nvPr/>
        </p:nvGrpSpPr>
        <p:grpSpPr bwMode="auto">
          <a:xfrm>
            <a:off x="460375" y="1947863"/>
            <a:ext cx="8531225" cy="2608262"/>
            <a:chOff x="290" y="1227"/>
            <a:chExt cx="5374" cy="260"/>
          </a:xfrm>
        </p:grpSpPr>
        <p:sp>
          <p:nvSpPr>
            <p:cNvPr id="147459" name="Rectangle 3"/>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47460" name="Rectangle 4"/>
            <p:cNvSpPr>
              <a:spLocks noChangeArrowheads="1"/>
            </p:cNvSpPr>
            <p:nvPr/>
          </p:nvSpPr>
          <p:spPr bwMode="auto">
            <a:xfrm>
              <a:off x="354" y="1235"/>
              <a:ext cx="5310" cy="252"/>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size_t </a:t>
              </a:r>
              <a:r>
                <a:rPr lang="en-US" altLang="zh-CN" sz="2000">
                  <a:solidFill>
                    <a:srgbClr val="FC0128"/>
                  </a:solidFill>
                  <a:latin typeface="Arial" charset="0"/>
                  <a:ea typeface="宋体" pitchFamily="2" charset="-122"/>
                </a:rPr>
                <a:t>list_length</a:t>
              </a:r>
              <a:r>
                <a:rPr lang="en-US" altLang="zh-CN" sz="2000">
                  <a:solidFill>
                    <a:srgbClr val="000000"/>
                  </a:solidFill>
                  <a:latin typeface="Arial" charset="0"/>
                  <a:ea typeface="宋体" pitchFamily="2" charset="-122"/>
                </a:rPr>
                <a:t>(const node* head_ptr)</a:t>
              </a:r>
            </a:p>
            <a:p>
              <a:r>
                <a:rPr lang="en-US" altLang="zh-CN" sz="2000">
                  <a:solidFill>
                    <a:srgbClr val="000000"/>
                  </a:solidFill>
                  <a:latin typeface="Arial" charset="0"/>
                  <a:ea typeface="宋体" pitchFamily="2" charset="-122"/>
                </a:rPr>
                <a:t>{</a:t>
              </a:r>
            </a:p>
            <a:p>
              <a:r>
                <a:rPr lang="en-US" altLang="zh-CN" sz="2000">
                  <a:solidFill>
                    <a:srgbClr val="000000"/>
                  </a:solidFill>
                  <a:latin typeface="Arial" charset="0"/>
                  <a:ea typeface="宋体" pitchFamily="2" charset="-122"/>
                </a:rPr>
                <a:t>    const node *cursor;</a:t>
              </a:r>
            </a:p>
            <a:p>
              <a:r>
                <a:rPr lang="en-US" altLang="zh-CN" sz="2000">
                  <a:solidFill>
                    <a:srgbClr val="000000"/>
                  </a:solidFill>
                  <a:latin typeface="Arial" charset="0"/>
                  <a:ea typeface="宋体" pitchFamily="2" charset="-122"/>
                </a:rPr>
                <a:t>    size_t count = 0;</a:t>
              </a:r>
            </a:p>
            <a:p>
              <a:r>
                <a:rPr lang="en-US" altLang="zh-CN" sz="2000">
                  <a:solidFill>
                    <a:srgbClr val="000000"/>
                  </a:solidFill>
                  <a:latin typeface="Arial" charset="0"/>
                  <a:ea typeface="宋体" pitchFamily="2" charset="-122"/>
                </a:rPr>
                <a:t>    for (cursor = head_ptr; cursor != NULL; cursor = cursor-&gt;link())</a:t>
              </a:r>
            </a:p>
            <a:p>
              <a:r>
                <a:rPr lang="en-US" altLang="zh-CN" sz="2000">
                  <a:solidFill>
                    <a:srgbClr val="000000"/>
                  </a:solidFill>
                  <a:latin typeface="Arial" charset="0"/>
                  <a:ea typeface="宋体" pitchFamily="2" charset="-122"/>
                </a:rPr>
                <a:t>	count++;</a:t>
              </a:r>
            </a:p>
            <a:p>
              <a:r>
                <a:rPr lang="en-US" altLang="zh-CN" sz="2000">
                  <a:solidFill>
                    <a:srgbClr val="000000"/>
                  </a:solidFill>
                  <a:latin typeface="Arial" charset="0"/>
                  <a:ea typeface="宋体" pitchFamily="2" charset="-122"/>
                </a:rPr>
                <a:t>    return count; </a:t>
              </a:r>
              <a:r>
                <a:rPr lang="en-US" altLang="zh-CN" sz="2000">
                  <a:solidFill>
                    <a:srgbClr val="FC0128"/>
                  </a:solidFill>
                  <a:latin typeface="Arial" charset="0"/>
                  <a:ea typeface="宋体" pitchFamily="2" charset="-122"/>
                </a:rPr>
                <a:t>// step 3</a:t>
              </a:r>
              <a:endParaRPr lang="en-US" altLang="zh-CN" sz="2000">
                <a:solidFill>
                  <a:srgbClr val="000000"/>
                </a:solidFill>
                <a:latin typeface="Arial" charset="0"/>
                <a:ea typeface="宋体" pitchFamily="2" charset="-122"/>
              </a:endParaRPr>
            </a:p>
            <a:p>
              <a:r>
                <a:rPr lang="en-US" altLang="zh-CN" sz="2000">
                  <a:solidFill>
                    <a:srgbClr val="000000"/>
                  </a:solidFill>
                  <a:latin typeface="Arial" charset="0"/>
                  <a:ea typeface="宋体" pitchFamily="2" charset="-122"/>
                </a:rPr>
                <a:t>}</a:t>
              </a:r>
            </a:p>
          </p:txBody>
        </p:sp>
      </p:grpSp>
      <p:sp>
        <p:nvSpPr>
          <p:cNvPr id="147461" name="Rectangle 5"/>
          <p:cNvSpPr>
            <a:spLocks noGrp="1" noChangeArrowheads="1"/>
          </p:cNvSpPr>
          <p:nvPr>
            <p:ph type="title"/>
          </p:nvPr>
        </p:nvSpPr>
        <p:spPr>
          <a:noFill/>
          <a:ln/>
        </p:spPr>
        <p:txBody>
          <a:bodyPr/>
          <a:lstStyle/>
          <a:p>
            <a:r>
              <a:rPr lang="en-US" altLang="zh-CN">
                <a:ea typeface="宋体" pitchFamily="2" charset="-122"/>
              </a:rPr>
              <a:t>Big-O of list_length</a:t>
            </a:r>
          </a:p>
        </p:txBody>
      </p:sp>
      <p:sp>
        <p:nvSpPr>
          <p:cNvPr id="147462" name="Rectangle 6"/>
          <p:cNvSpPr>
            <a:spLocks noGrp="1" noChangeArrowheads="1"/>
          </p:cNvSpPr>
          <p:nvPr>
            <p:ph type="body" sz="half" idx="1"/>
          </p:nvPr>
        </p:nvSpPr>
        <p:spPr>
          <a:xfrm>
            <a:off x="152400" y="4648200"/>
            <a:ext cx="4937125" cy="1371600"/>
          </a:xfrm>
          <a:noFill/>
          <a:ln/>
        </p:spPr>
        <p:txBody>
          <a:bodyPr/>
          <a:lstStyle/>
          <a:p>
            <a:pPr marL="533400" indent="-533400">
              <a:buFont typeface="Monotype Sorts" pitchFamily="2" charset="2"/>
              <a:buNone/>
            </a:pPr>
            <a:r>
              <a:rPr lang="en-US" altLang="zh-CN">
                <a:solidFill>
                  <a:srgbClr val="FC0128"/>
                </a:solidFill>
                <a:ea typeface="宋体" pitchFamily="2" charset="-122"/>
              </a:rPr>
              <a:t>Big-O:  O (n) if length is n</a:t>
            </a:r>
          </a:p>
        </p:txBody>
      </p:sp>
      <p:sp>
        <p:nvSpPr>
          <p:cNvPr id="147463" name="Rectangle 7"/>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47464" name="Line 8"/>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147465" name="Rectangle 9"/>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147466" name="Rectangle 10"/>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47467" name="Line 11"/>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147468" name="Rectangle 12"/>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147469" name="Rectangle 13"/>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47470" name="Line 14"/>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147471" name="Rectangle 15"/>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147472" name="Line 16"/>
          <p:cNvSpPr>
            <a:spLocks noChangeShapeType="1"/>
          </p:cNvSpPr>
          <p:nvPr/>
        </p:nvSpPr>
        <p:spPr bwMode="auto">
          <a:xfrm flipV="1">
            <a:off x="7021513" y="4976813"/>
            <a:ext cx="509587" cy="423862"/>
          </a:xfrm>
          <a:prstGeom prst="line">
            <a:avLst/>
          </a:prstGeom>
          <a:noFill/>
          <a:ln w="50800">
            <a:solidFill>
              <a:srgbClr val="000000"/>
            </a:solidFill>
            <a:round/>
            <a:headEnd/>
            <a:tailEnd type="triangle" w="med" len="med"/>
          </a:ln>
          <a:effectLst/>
        </p:spPr>
        <p:txBody>
          <a:bodyPr/>
          <a:lstStyle/>
          <a:p>
            <a:endParaRPr lang="en-US"/>
          </a:p>
        </p:txBody>
      </p:sp>
      <p:sp>
        <p:nvSpPr>
          <p:cNvPr id="147473" name="Rectangle 17"/>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147474" name="Line 18"/>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147475" name="Rectangle 19"/>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47476" name="Rectangle 20"/>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147477" name="Line 21"/>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147478" name="Rectangle 22"/>
          <p:cNvSpPr>
            <a:spLocks noChangeArrowheads="1"/>
          </p:cNvSpPr>
          <p:nvPr/>
        </p:nvSpPr>
        <p:spPr bwMode="auto">
          <a:xfrm>
            <a:off x="3276600" y="5867400"/>
            <a:ext cx="981075" cy="35242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47479" name="Rectangle 23"/>
          <p:cNvSpPr>
            <a:spLocks noChangeArrowheads="1"/>
          </p:cNvSpPr>
          <p:nvPr/>
        </p:nvSpPr>
        <p:spPr bwMode="auto">
          <a:xfrm>
            <a:off x="3198813" y="6259513"/>
            <a:ext cx="7334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count</a:t>
            </a:r>
          </a:p>
        </p:txBody>
      </p:sp>
      <p:sp>
        <p:nvSpPr>
          <p:cNvPr id="147480" name="Rectangle 24"/>
          <p:cNvSpPr>
            <a:spLocks noChangeArrowheads="1"/>
          </p:cNvSpPr>
          <p:nvPr/>
        </p:nvSpPr>
        <p:spPr bwMode="auto">
          <a:xfrm>
            <a:off x="3541713" y="5857875"/>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3</a:t>
            </a:r>
          </a:p>
        </p:txBody>
      </p:sp>
      <p:sp>
        <p:nvSpPr>
          <p:cNvPr id="147481" name="Line 25"/>
          <p:cNvSpPr>
            <a:spLocks noChangeShapeType="1"/>
          </p:cNvSpPr>
          <p:nvPr/>
        </p:nvSpPr>
        <p:spPr bwMode="auto">
          <a:xfrm>
            <a:off x="8382000" y="6096000"/>
            <a:ext cx="609600" cy="381000"/>
          </a:xfrm>
          <a:prstGeom prst="line">
            <a:avLst/>
          </a:prstGeom>
          <a:noFill/>
          <a:ln w="101600">
            <a:solidFill>
              <a:schemeClr val="accent2"/>
            </a:solidFill>
            <a:round/>
            <a:headEnd/>
            <a:tailEnd type="triangle" w="med" len="med"/>
          </a:ln>
          <a:effectLst/>
        </p:spPr>
        <p:txBody>
          <a:bodyPr/>
          <a:lstStyle/>
          <a:p>
            <a:endParaRPr lang="en-US"/>
          </a:p>
        </p:txBody>
      </p:sp>
      <p:sp>
        <p:nvSpPr>
          <p:cNvPr id="147482" name="Rectangle 26"/>
          <p:cNvSpPr>
            <a:spLocks noChangeArrowheads="1"/>
          </p:cNvSpPr>
          <p:nvPr/>
        </p:nvSpPr>
        <p:spPr bwMode="auto">
          <a:xfrm>
            <a:off x="8001000" y="6400800"/>
            <a:ext cx="812800"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cursor</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9506" name="Group 2"/>
          <p:cNvGrpSpPr>
            <a:grpSpLocks/>
          </p:cNvGrpSpPr>
          <p:nvPr/>
        </p:nvGrpSpPr>
        <p:grpSpPr bwMode="auto">
          <a:xfrm>
            <a:off x="460375" y="1947863"/>
            <a:ext cx="8531225" cy="2608262"/>
            <a:chOff x="290" y="1227"/>
            <a:chExt cx="5374" cy="260"/>
          </a:xfrm>
        </p:grpSpPr>
        <p:sp>
          <p:nvSpPr>
            <p:cNvPr id="149507" name="Rectangle 3"/>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49508" name="Rectangle 4"/>
            <p:cNvSpPr>
              <a:spLocks noChangeArrowheads="1"/>
            </p:cNvSpPr>
            <p:nvPr/>
          </p:nvSpPr>
          <p:spPr bwMode="auto">
            <a:xfrm>
              <a:off x="354" y="1235"/>
              <a:ext cx="5310" cy="252"/>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size_t </a:t>
              </a:r>
              <a:r>
                <a:rPr lang="en-US" altLang="zh-CN" sz="2000">
                  <a:solidFill>
                    <a:srgbClr val="FC0128"/>
                  </a:solidFill>
                  <a:latin typeface="Arial" charset="0"/>
                  <a:ea typeface="宋体" pitchFamily="2" charset="-122"/>
                </a:rPr>
                <a:t>list_length</a:t>
              </a:r>
              <a:r>
                <a:rPr lang="en-US" altLang="zh-CN" sz="2000">
                  <a:solidFill>
                    <a:srgbClr val="000000"/>
                  </a:solidFill>
                  <a:latin typeface="Arial" charset="0"/>
                  <a:ea typeface="宋体" pitchFamily="2" charset="-122"/>
                </a:rPr>
                <a:t>(const node* head_ptr)</a:t>
              </a:r>
            </a:p>
            <a:p>
              <a:r>
                <a:rPr lang="en-US" altLang="zh-CN" sz="2000">
                  <a:solidFill>
                    <a:srgbClr val="000000"/>
                  </a:solidFill>
                  <a:latin typeface="Arial" charset="0"/>
                  <a:ea typeface="宋体" pitchFamily="2" charset="-122"/>
                </a:rPr>
                <a:t>{</a:t>
              </a:r>
            </a:p>
            <a:p>
              <a:r>
                <a:rPr lang="en-US" altLang="zh-CN" sz="2000">
                  <a:solidFill>
                    <a:srgbClr val="000000"/>
                  </a:solidFill>
                  <a:latin typeface="Arial" charset="0"/>
                  <a:ea typeface="宋体" pitchFamily="2" charset="-122"/>
                </a:rPr>
                <a:t>    const node *cursor;</a:t>
              </a:r>
            </a:p>
            <a:p>
              <a:r>
                <a:rPr lang="en-US" altLang="zh-CN" sz="2000">
                  <a:solidFill>
                    <a:srgbClr val="000000"/>
                  </a:solidFill>
                  <a:latin typeface="Arial" charset="0"/>
                  <a:ea typeface="宋体" pitchFamily="2" charset="-122"/>
                </a:rPr>
                <a:t>    size_t count = 0;</a:t>
              </a:r>
            </a:p>
            <a:p>
              <a:r>
                <a:rPr lang="en-US" altLang="zh-CN" sz="2000">
                  <a:solidFill>
                    <a:srgbClr val="000000"/>
                  </a:solidFill>
                  <a:latin typeface="Arial" charset="0"/>
                  <a:ea typeface="宋体" pitchFamily="2" charset="-122"/>
                </a:rPr>
                <a:t>    for (cursor = head_ptr; cursor != NULL; cursor = cursor-&gt;link())</a:t>
              </a:r>
            </a:p>
            <a:p>
              <a:r>
                <a:rPr lang="en-US" altLang="zh-CN" sz="2000">
                  <a:solidFill>
                    <a:srgbClr val="000000"/>
                  </a:solidFill>
                  <a:latin typeface="Arial" charset="0"/>
                  <a:ea typeface="宋体" pitchFamily="2" charset="-122"/>
                </a:rPr>
                <a:t>	count++;</a:t>
              </a:r>
            </a:p>
            <a:p>
              <a:r>
                <a:rPr lang="en-US" altLang="zh-CN" sz="2000">
                  <a:solidFill>
                    <a:srgbClr val="000000"/>
                  </a:solidFill>
                  <a:latin typeface="Arial" charset="0"/>
                  <a:ea typeface="宋体" pitchFamily="2" charset="-122"/>
                </a:rPr>
                <a:t>    return count;</a:t>
              </a:r>
            </a:p>
            <a:p>
              <a:r>
                <a:rPr lang="en-US" altLang="zh-CN" sz="2000">
                  <a:solidFill>
                    <a:srgbClr val="000000"/>
                  </a:solidFill>
                  <a:latin typeface="Arial" charset="0"/>
                  <a:ea typeface="宋体" pitchFamily="2" charset="-122"/>
                </a:rPr>
                <a:t>}</a:t>
              </a:r>
            </a:p>
          </p:txBody>
        </p:sp>
      </p:grpSp>
      <p:sp>
        <p:nvSpPr>
          <p:cNvPr id="149509" name="Rectangle 5"/>
          <p:cNvSpPr>
            <a:spLocks noGrp="1" noChangeArrowheads="1"/>
          </p:cNvSpPr>
          <p:nvPr>
            <p:ph type="title"/>
          </p:nvPr>
        </p:nvSpPr>
        <p:spPr>
          <a:xfrm>
            <a:off x="304800" y="342900"/>
            <a:ext cx="8839200" cy="1143000"/>
          </a:xfrm>
          <a:noFill/>
          <a:ln/>
        </p:spPr>
        <p:txBody>
          <a:bodyPr/>
          <a:lstStyle/>
          <a:p>
            <a:r>
              <a:rPr lang="en-US" altLang="zh-CN">
                <a:ea typeface="宋体" pitchFamily="2" charset="-122"/>
              </a:rPr>
              <a:t>Is list_length works for an empty list?</a:t>
            </a:r>
          </a:p>
        </p:txBody>
      </p:sp>
      <p:sp>
        <p:nvSpPr>
          <p:cNvPr id="149510" name="Rectangle 6"/>
          <p:cNvSpPr>
            <a:spLocks noGrp="1" noChangeArrowheads="1"/>
          </p:cNvSpPr>
          <p:nvPr>
            <p:ph type="body" sz="half" idx="1"/>
          </p:nvPr>
        </p:nvSpPr>
        <p:spPr>
          <a:xfrm>
            <a:off x="152400" y="4648200"/>
            <a:ext cx="4937125" cy="1371600"/>
          </a:xfrm>
          <a:noFill/>
          <a:ln/>
        </p:spPr>
        <p:txBody>
          <a:bodyPr/>
          <a:lstStyle/>
          <a:p>
            <a:pPr marL="533400" indent="-533400">
              <a:buFont typeface="Monotype Sorts" pitchFamily="2" charset="2"/>
              <a:buNone/>
            </a:pPr>
            <a:r>
              <a:rPr lang="en-US" altLang="zh-CN">
                <a:solidFill>
                  <a:srgbClr val="FC0128"/>
                </a:solidFill>
                <a:ea typeface="宋体" pitchFamily="2" charset="-122"/>
              </a:rPr>
              <a:t>cursor = head_ptr = NULL</a:t>
            </a:r>
          </a:p>
          <a:p>
            <a:pPr marL="533400" indent="-533400">
              <a:buFont typeface="Monotype Sorts" pitchFamily="2" charset="2"/>
              <a:buNone/>
            </a:pPr>
            <a:r>
              <a:rPr lang="en-US" altLang="zh-CN">
                <a:solidFill>
                  <a:srgbClr val="FC0128"/>
                </a:solidFill>
                <a:ea typeface="宋体" pitchFamily="2" charset="-122"/>
              </a:rPr>
              <a:t>count = 0</a:t>
            </a:r>
          </a:p>
        </p:txBody>
      </p:sp>
      <p:sp>
        <p:nvSpPr>
          <p:cNvPr id="149526" name="Rectangle 22"/>
          <p:cNvSpPr>
            <a:spLocks noChangeArrowheads="1"/>
          </p:cNvSpPr>
          <p:nvPr/>
        </p:nvSpPr>
        <p:spPr bwMode="auto">
          <a:xfrm>
            <a:off x="5029200" y="5867400"/>
            <a:ext cx="981075" cy="35242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49527" name="Rectangle 23"/>
          <p:cNvSpPr>
            <a:spLocks noChangeArrowheads="1"/>
          </p:cNvSpPr>
          <p:nvPr/>
        </p:nvSpPr>
        <p:spPr bwMode="auto">
          <a:xfrm>
            <a:off x="4951413" y="6259513"/>
            <a:ext cx="7334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count</a:t>
            </a:r>
          </a:p>
        </p:txBody>
      </p:sp>
      <p:sp>
        <p:nvSpPr>
          <p:cNvPr id="149528" name="Rectangle 24"/>
          <p:cNvSpPr>
            <a:spLocks noChangeArrowheads="1"/>
          </p:cNvSpPr>
          <p:nvPr/>
        </p:nvSpPr>
        <p:spPr bwMode="auto">
          <a:xfrm>
            <a:off x="5294313" y="5857875"/>
            <a:ext cx="420687"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accent2"/>
                </a:solidFill>
                <a:latin typeface="Arial" charset="0"/>
                <a:ea typeface="宋体" pitchFamily="2" charset="-122"/>
              </a:rPr>
              <a:t>0</a:t>
            </a:r>
          </a:p>
        </p:txBody>
      </p:sp>
      <p:grpSp>
        <p:nvGrpSpPr>
          <p:cNvPr id="149531" name="Group 27"/>
          <p:cNvGrpSpPr>
            <a:grpSpLocks/>
          </p:cNvGrpSpPr>
          <p:nvPr/>
        </p:nvGrpSpPr>
        <p:grpSpPr bwMode="auto">
          <a:xfrm>
            <a:off x="7010400" y="5638800"/>
            <a:ext cx="1103313" cy="903288"/>
            <a:chOff x="2732" y="3526"/>
            <a:chExt cx="695" cy="569"/>
          </a:xfrm>
        </p:grpSpPr>
        <p:sp>
          <p:nvSpPr>
            <p:cNvPr id="149523" name="Rectangle 19"/>
            <p:cNvSpPr>
              <a:spLocks noChangeArrowheads="1"/>
            </p:cNvSpPr>
            <p:nvPr/>
          </p:nvSpPr>
          <p:spPr bwMode="auto">
            <a:xfrm>
              <a:off x="2797" y="3526"/>
              <a:ext cx="630" cy="348"/>
            </a:xfrm>
            <a:prstGeom prst="rect">
              <a:avLst/>
            </a:prstGeom>
            <a:solidFill>
              <a:schemeClr val="folHlink"/>
            </a:solidFill>
            <a:ln w="12700">
              <a:solidFill>
                <a:schemeClr val="tx1"/>
              </a:solidFill>
              <a:miter lim="800000"/>
              <a:headEnd/>
              <a:tailEnd/>
            </a:ln>
            <a:effectLst/>
          </p:spPr>
          <p:txBody>
            <a:bodyPr wrap="none" anchor="ctr"/>
            <a:lstStyle/>
            <a:p>
              <a:pPr algn="ctr"/>
              <a:endParaRPr lang="zh-CN" altLang="en-US">
                <a:ea typeface="宋体" pitchFamily="2" charset="-122"/>
              </a:endParaRPr>
            </a:p>
          </p:txBody>
        </p:sp>
        <p:sp>
          <p:nvSpPr>
            <p:cNvPr id="149524" name="Rectangle 20"/>
            <p:cNvSpPr>
              <a:spLocks noChangeArrowheads="1"/>
            </p:cNvSpPr>
            <p:nvPr/>
          </p:nvSpPr>
          <p:spPr bwMode="auto">
            <a:xfrm>
              <a:off x="2732" y="3885"/>
              <a:ext cx="654" cy="210"/>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149521" name="Rectangle 17"/>
            <p:cNvSpPr>
              <a:spLocks noChangeArrowheads="1"/>
            </p:cNvSpPr>
            <p:nvPr/>
          </p:nvSpPr>
          <p:spPr bwMode="auto">
            <a:xfrm>
              <a:off x="2928" y="3600"/>
              <a:ext cx="398" cy="248"/>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grpSp>
      <p:grpSp>
        <p:nvGrpSpPr>
          <p:cNvPr id="149532" name="Group 28"/>
          <p:cNvGrpSpPr>
            <a:grpSpLocks/>
          </p:cNvGrpSpPr>
          <p:nvPr/>
        </p:nvGrpSpPr>
        <p:grpSpPr bwMode="auto">
          <a:xfrm>
            <a:off x="6019800" y="4800600"/>
            <a:ext cx="1103313" cy="903288"/>
            <a:chOff x="2732" y="3526"/>
            <a:chExt cx="695" cy="569"/>
          </a:xfrm>
        </p:grpSpPr>
        <p:sp>
          <p:nvSpPr>
            <p:cNvPr id="149533" name="Rectangle 29"/>
            <p:cNvSpPr>
              <a:spLocks noChangeArrowheads="1"/>
            </p:cNvSpPr>
            <p:nvPr/>
          </p:nvSpPr>
          <p:spPr bwMode="auto">
            <a:xfrm>
              <a:off x="2797" y="3526"/>
              <a:ext cx="630" cy="348"/>
            </a:xfrm>
            <a:prstGeom prst="rect">
              <a:avLst/>
            </a:prstGeom>
            <a:solidFill>
              <a:schemeClr val="folHlink"/>
            </a:solidFill>
            <a:ln w="12700">
              <a:solidFill>
                <a:schemeClr val="tx1"/>
              </a:solidFill>
              <a:miter lim="800000"/>
              <a:headEnd/>
              <a:tailEnd/>
            </a:ln>
            <a:effectLst/>
          </p:spPr>
          <p:txBody>
            <a:bodyPr wrap="none" anchor="ctr"/>
            <a:lstStyle/>
            <a:p>
              <a:pPr algn="ctr"/>
              <a:endParaRPr lang="zh-CN" altLang="en-US">
                <a:ea typeface="宋体" pitchFamily="2" charset="-122"/>
              </a:endParaRPr>
            </a:p>
          </p:txBody>
        </p:sp>
        <p:sp>
          <p:nvSpPr>
            <p:cNvPr id="149534" name="Rectangle 30"/>
            <p:cNvSpPr>
              <a:spLocks noChangeArrowheads="1"/>
            </p:cNvSpPr>
            <p:nvPr/>
          </p:nvSpPr>
          <p:spPr bwMode="auto">
            <a:xfrm>
              <a:off x="2732" y="3885"/>
              <a:ext cx="512" cy="210"/>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cursor</a:t>
              </a:r>
            </a:p>
          </p:txBody>
        </p:sp>
        <p:sp>
          <p:nvSpPr>
            <p:cNvPr id="149535" name="Rectangle 31"/>
            <p:cNvSpPr>
              <a:spLocks noChangeArrowheads="1"/>
            </p:cNvSpPr>
            <p:nvPr/>
          </p:nvSpPr>
          <p:spPr bwMode="auto">
            <a:xfrm>
              <a:off x="2928" y="3600"/>
              <a:ext cx="398" cy="248"/>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gr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altLang="zh-CN">
                <a:ea typeface="宋体" pitchFamily="2" charset="-122"/>
              </a:rPr>
              <a:t>The Workings of four functions</a:t>
            </a:r>
          </a:p>
        </p:txBody>
      </p:sp>
      <p:sp>
        <p:nvSpPr>
          <p:cNvPr id="161795" name="Rectangle 3"/>
          <p:cNvSpPr>
            <a:spLocks noGrp="1" noChangeArrowheads="1"/>
          </p:cNvSpPr>
          <p:nvPr>
            <p:ph type="body" idx="1"/>
          </p:nvPr>
        </p:nvSpPr>
        <p:spPr/>
        <p:txBody>
          <a:bodyPr/>
          <a:lstStyle/>
          <a:p>
            <a:r>
              <a:rPr lang="en-US" altLang="zh-CN" sz="2800">
                <a:ea typeface="宋体" pitchFamily="2" charset="-122"/>
              </a:rPr>
              <a:t>This lecture will show four functions:</a:t>
            </a:r>
          </a:p>
          <a:p>
            <a:pPr lvl="1"/>
            <a:r>
              <a:rPr lang="en-US" altLang="zh-CN" sz="2400">
                <a:ea typeface="宋体" pitchFamily="2" charset="-122"/>
              </a:rPr>
              <a:t>Compute the length of a linked list (code)</a:t>
            </a:r>
          </a:p>
          <a:p>
            <a:pPr lvl="1"/>
            <a:r>
              <a:rPr lang="en-US" altLang="zh-CN" sz="2400">
                <a:solidFill>
                  <a:srgbClr val="FC0128"/>
                </a:solidFill>
                <a:ea typeface="宋体" pitchFamily="2" charset="-122"/>
              </a:rPr>
              <a:t>Insert a new node at the head (code)</a:t>
            </a:r>
          </a:p>
          <a:p>
            <a:pPr lvl="1"/>
            <a:r>
              <a:rPr lang="en-US" altLang="zh-CN" sz="2400">
                <a:ea typeface="宋体" pitchFamily="2" charset="-122"/>
              </a:rPr>
              <a:t>Insert a node at any location (pseudo-code)</a:t>
            </a:r>
          </a:p>
          <a:p>
            <a:pPr lvl="1"/>
            <a:r>
              <a:rPr lang="en-US" altLang="zh-CN" sz="2400">
                <a:ea typeface="宋体" pitchFamily="2" charset="-122"/>
              </a:rPr>
              <a:t>Delete a node from the head (pseudo-code)</a:t>
            </a:r>
          </a:p>
          <a:p>
            <a:r>
              <a:rPr lang="en-US" altLang="zh-CN" sz="2800">
                <a:ea typeface="宋体" pitchFamily="2" charset="-122"/>
              </a:rPr>
              <a:t>Read Section 5.2 for other functions in the Toolbox</a:t>
            </a:r>
          </a:p>
          <a:p>
            <a:pPr lvl="1"/>
            <a:r>
              <a:rPr lang="en-US" altLang="zh-CN" sz="2400">
                <a:ea typeface="宋体" pitchFamily="2" charset="-122"/>
              </a:rPr>
              <a:t>will be used in container classes bag and sequence</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22" name="Group 2"/>
          <p:cNvGrpSpPr>
            <a:grpSpLocks/>
          </p:cNvGrpSpPr>
          <p:nvPr/>
        </p:nvGrpSpPr>
        <p:grpSpPr bwMode="auto">
          <a:xfrm>
            <a:off x="460375" y="1947863"/>
            <a:ext cx="8531225" cy="407987"/>
            <a:chOff x="290" y="1227"/>
            <a:chExt cx="5374" cy="257"/>
          </a:xfrm>
        </p:grpSpPr>
        <p:sp>
          <p:nvSpPr>
            <p:cNvPr id="133123" name="Rectangle 3"/>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33124" name="Rectangle 4"/>
            <p:cNvSpPr>
              <a:spLocks noChangeArrowheads="1"/>
            </p:cNvSpPr>
            <p:nvPr/>
          </p:nvSpPr>
          <p:spPr bwMode="auto">
            <a:xfrm>
              <a:off x="354" y="1235"/>
              <a:ext cx="5310" cy="248"/>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void list_head_insert(node*</a:t>
              </a:r>
              <a:r>
                <a:rPr lang="en-US" altLang="zh-CN" sz="2000">
                  <a:solidFill>
                    <a:srgbClr val="FC0128"/>
                  </a:solidFill>
                  <a:latin typeface="Arial" charset="0"/>
                  <a:ea typeface="宋体" pitchFamily="2" charset="-122"/>
                </a:rPr>
                <a:t>&amp;</a:t>
              </a:r>
              <a:r>
                <a:rPr lang="en-US" altLang="zh-CN" sz="2000">
                  <a:solidFill>
                    <a:srgbClr val="000000"/>
                  </a:solidFill>
                  <a:latin typeface="Arial" charset="0"/>
                  <a:ea typeface="宋体" pitchFamily="2" charset="-122"/>
                </a:rPr>
                <a:t> head_ptr, const node::value_type&amp; entry);</a:t>
              </a:r>
            </a:p>
          </p:txBody>
        </p:sp>
      </p:grpSp>
      <p:sp>
        <p:nvSpPr>
          <p:cNvPr id="133125" name="Rectangle 5"/>
          <p:cNvSpPr>
            <a:spLocks noGrp="1" noChangeArrowheads="1"/>
          </p:cNvSpPr>
          <p:nvPr>
            <p:ph type="title"/>
          </p:nvPr>
        </p:nvSpPr>
        <p:spPr>
          <a:noFill/>
          <a:ln/>
        </p:spPr>
        <p:txBody>
          <a:bodyPr/>
          <a:lstStyle/>
          <a:p>
            <a:r>
              <a:rPr lang="en-US" altLang="zh-CN">
                <a:ea typeface="宋体" pitchFamily="2" charset="-122"/>
              </a:rPr>
              <a:t>Inserting a node at the Head</a:t>
            </a:r>
          </a:p>
        </p:txBody>
      </p:sp>
      <p:sp>
        <p:nvSpPr>
          <p:cNvPr id="133126" name="Rectangle 6"/>
          <p:cNvSpPr>
            <a:spLocks noGrp="1" noChangeArrowheads="1"/>
          </p:cNvSpPr>
          <p:nvPr>
            <p:ph type="body" sz="half" idx="1"/>
          </p:nvPr>
        </p:nvSpPr>
        <p:spPr>
          <a:xfrm>
            <a:off x="685800" y="2667000"/>
            <a:ext cx="4937125" cy="3429000"/>
          </a:xfrm>
          <a:noFill/>
          <a:ln/>
        </p:spPr>
        <p:txBody>
          <a:bodyPr/>
          <a:lstStyle/>
          <a:p>
            <a:pPr marL="0" indent="0">
              <a:buFont typeface="Monotype Sorts" pitchFamily="2" charset="2"/>
              <a:buNone/>
            </a:pPr>
            <a:r>
              <a:rPr lang="en-US" altLang="zh-CN">
                <a:ea typeface="宋体" pitchFamily="2" charset="-122"/>
              </a:rPr>
              <a:t>We want to add a new entry, 13, to the </a:t>
            </a:r>
            <a:r>
              <a:rPr lang="en-US" altLang="zh-CN" b="1" u="sng">
                <a:solidFill>
                  <a:schemeClr val="accent2"/>
                </a:solidFill>
                <a:ea typeface="宋体" pitchFamily="2" charset="-122"/>
              </a:rPr>
              <a:t>head</a:t>
            </a:r>
            <a:r>
              <a:rPr lang="en-US" altLang="zh-CN">
                <a:ea typeface="宋体" pitchFamily="2" charset="-122"/>
              </a:rPr>
              <a:t> of the linked list shown here.</a:t>
            </a:r>
          </a:p>
          <a:p>
            <a:pPr marL="0" indent="0">
              <a:buFont typeface="Monotype Sorts" pitchFamily="2" charset="2"/>
              <a:buNone/>
            </a:pPr>
            <a:endParaRPr lang="en-US" altLang="zh-CN">
              <a:ea typeface="宋体" pitchFamily="2" charset="-122"/>
            </a:endParaRPr>
          </a:p>
          <a:p>
            <a:pPr marL="0" indent="0">
              <a:buFont typeface="Monotype Sorts" pitchFamily="2" charset="2"/>
              <a:buNone/>
            </a:pPr>
            <a:r>
              <a:rPr lang="en-US" altLang="zh-CN">
                <a:solidFill>
                  <a:schemeClr val="accent1"/>
                </a:solidFill>
                <a:ea typeface="宋体" pitchFamily="2" charset="-122"/>
              </a:rPr>
              <a:t>Note that head_ptr is a reference node pointer</a:t>
            </a:r>
          </a:p>
        </p:txBody>
      </p:sp>
      <p:sp>
        <p:nvSpPr>
          <p:cNvPr id="133127" name="Rectangle 7"/>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33128" name="Line 8"/>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133129" name="Rectangle 9"/>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133130" name="Rectangle 10"/>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33131" name="Line 11"/>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133132" name="Rectangle 12"/>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133133" name="Rectangle 13"/>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33134" name="Line 14"/>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133135" name="Rectangle 15"/>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133136" name="Line 16"/>
          <p:cNvSpPr>
            <a:spLocks noChangeShapeType="1"/>
          </p:cNvSpPr>
          <p:nvPr/>
        </p:nvSpPr>
        <p:spPr bwMode="auto">
          <a:xfrm flipV="1">
            <a:off x="7021513" y="4976813"/>
            <a:ext cx="509587" cy="423862"/>
          </a:xfrm>
          <a:prstGeom prst="line">
            <a:avLst/>
          </a:prstGeom>
          <a:noFill/>
          <a:ln w="50800">
            <a:solidFill>
              <a:srgbClr val="000000"/>
            </a:solidFill>
            <a:round/>
            <a:headEnd/>
            <a:tailEnd type="triangle" w="med" len="med"/>
          </a:ln>
          <a:effectLst/>
        </p:spPr>
        <p:txBody>
          <a:bodyPr/>
          <a:lstStyle/>
          <a:p>
            <a:endParaRPr lang="en-US"/>
          </a:p>
        </p:txBody>
      </p:sp>
      <p:sp>
        <p:nvSpPr>
          <p:cNvPr id="133137" name="Rectangle 17"/>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133138" name="Line 18"/>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133139" name="Rectangle 19"/>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33140" name="Rectangle 20"/>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133141" name="Line 21"/>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133142" name="Rectangle 22"/>
          <p:cNvSpPr>
            <a:spLocks noChangeArrowheads="1"/>
          </p:cNvSpPr>
          <p:nvPr/>
        </p:nvSpPr>
        <p:spPr bwMode="auto">
          <a:xfrm>
            <a:off x="2928938" y="5614988"/>
            <a:ext cx="981075" cy="35242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33143" name="Rectangle 23"/>
          <p:cNvSpPr>
            <a:spLocks noChangeArrowheads="1"/>
          </p:cNvSpPr>
          <p:nvPr/>
        </p:nvSpPr>
        <p:spPr bwMode="auto">
          <a:xfrm>
            <a:off x="2851150" y="6007100"/>
            <a:ext cx="677863"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entry</a:t>
            </a:r>
          </a:p>
        </p:txBody>
      </p:sp>
      <p:sp>
        <p:nvSpPr>
          <p:cNvPr id="133144" name="Rectangle 24"/>
          <p:cNvSpPr>
            <a:spLocks noChangeArrowheads="1"/>
          </p:cNvSpPr>
          <p:nvPr/>
        </p:nvSpPr>
        <p:spPr bwMode="auto">
          <a:xfrm>
            <a:off x="3194050" y="5605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13</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8435" name="Line 3"/>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18436" name="Rectangle 4"/>
          <p:cNvSpPr>
            <a:spLocks noGrp="1" noChangeArrowheads="1"/>
          </p:cNvSpPr>
          <p:nvPr>
            <p:ph type="title"/>
          </p:nvPr>
        </p:nvSpPr>
        <p:spPr>
          <a:noFill/>
          <a:ln/>
        </p:spPr>
        <p:txBody>
          <a:bodyPr/>
          <a:lstStyle/>
          <a:p>
            <a:r>
              <a:rPr lang="en-US" altLang="zh-CN">
                <a:ea typeface="宋体" pitchFamily="2" charset="-122"/>
              </a:rPr>
              <a:t>Inserting a Node at the Head</a:t>
            </a:r>
          </a:p>
        </p:txBody>
      </p:sp>
      <p:sp>
        <p:nvSpPr>
          <p:cNvPr id="18437" name="Rectangle 5"/>
          <p:cNvSpPr>
            <a:spLocks noGrp="1" noChangeArrowheads="1"/>
          </p:cNvSpPr>
          <p:nvPr>
            <p:ph type="body" sz="half" idx="1"/>
          </p:nvPr>
        </p:nvSpPr>
        <p:spPr>
          <a:xfrm>
            <a:off x="685800" y="2667000"/>
            <a:ext cx="4937125" cy="3429000"/>
          </a:xfrm>
          <a:noFill/>
          <a:ln/>
        </p:spPr>
        <p:txBody>
          <a:bodyPr/>
          <a:lstStyle/>
          <a:p>
            <a:pPr marL="400050" indent="-400050">
              <a:buSzPct val="100000"/>
              <a:buFont typeface="Monotype Sorts" pitchFamily="2" charset="2"/>
              <a:buChar char="¶"/>
            </a:pPr>
            <a:r>
              <a:rPr lang="en-US" altLang="zh-CN">
                <a:effectLst/>
                <a:ea typeface="宋体" pitchFamily="2" charset="-122"/>
              </a:rPr>
              <a:t>Create a new node, pointed to by a local variable </a:t>
            </a:r>
            <a:r>
              <a:rPr lang="en-US" altLang="zh-CN" b="1" u="sng">
                <a:solidFill>
                  <a:schemeClr val="accent2"/>
                </a:solidFill>
                <a:effectLst/>
                <a:ea typeface="宋体" pitchFamily="2" charset="-122"/>
              </a:rPr>
              <a:t>insert_ptr</a:t>
            </a:r>
            <a:r>
              <a:rPr lang="en-US" altLang="zh-CN">
                <a:effectLst/>
                <a:ea typeface="宋体" pitchFamily="2" charset="-122"/>
              </a:rPr>
              <a:t>.</a:t>
            </a:r>
          </a:p>
        </p:txBody>
      </p:sp>
      <p:sp>
        <p:nvSpPr>
          <p:cNvPr id="18438" name="Rectangle 6"/>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8439" name="Line 7"/>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18440" name="Rectangle 8"/>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18441" name="Rectangle 9"/>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8442" name="Line 10"/>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18443" name="Rectangle 11"/>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18444" name="Rectangle 12"/>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effectLst>
                  <a:outerShdw blurRad="38100" dist="38100" dir="2700000" algn="tl">
                    <a:srgbClr val="000000"/>
                  </a:outerShdw>
                </a:effectLst>
                <a:latin typeface="Arial" charset="0"/>
                <a:ea typeface="宋体" pitchFamily="2" charset="-122"/>
              </a:rPr>
              <a:t>7</a:t>
            </a:r>
          </a:p>
        </p:txBody>
      </p:sp>
      <p:sp>
        <p:nvSpPr>
          <p:cNvPr id="18445" name="Line 13"/>
          <p:cNvSpPr>
            <a:spLocks noChangeShapeType="1"/>
          </p:cNvSpPr>
          <p:nvPr/>
        </p:nvSpPr>
        <p:spPr bwMode="auto">
          <a:xfrm flipV="1">
            <a:off x="7021513" y="4976813"/>
            <a:ext cx="509587" cy="423862"/>
          </a:xfrm>
          <a:prstGeom prst="line">
            <a:avLst/>
          </a:prstGeom>
          <a:noFill/>
          <a:ln w="50800">
            <a:solidFill>
              <a:srgbClr val="000000"/>
            </a:solidFill>
            <a:round/>
            <a:headEnd/>
            <a:tailEnd type="triangle" w="med" len="med"/>
          </a:ln>
          <a:effectLst/>
        </p:spPr>
        <p:txBody>
          <a:bodyPr/>
          <a:lstStyle/>
          <a:p>
            <a:endParaRPr lang="en-US"/>
          </a:p>
        </p:txBody>
      </p:sp>
      <p:sp>
        <p:nvSpPr>
          <p:cNvPr id="18446" name="Rectangle 14"/>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a:solidFill>
                  <a:schemeClr val="tx1"/>
                </a:solidFill>
                <a:latin typeface="Arial" charset="0"/>
                <a:ea typeface="宋体" pitchFamily="2" charset="-122"/>
              </a:rPr>
              <a:t>null</a:t>
            </a:r>
          </a:p>
        </p:txBody>
      </p:sp>
      <p:sp>
        <p:nvSpPr>
          <p:cNvPr id="18447" name="Line 15"/>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18448" name="Rectangle 16"/>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8449" name="Rectangle 17"/>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18450" name="Line 18"/>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grpSp>
        <p:nvGrpSpPr>
          <p:cNvPr id="18454" name="Group 22"/>
          <p:cNvGrpSpPr>
            <a:grpSpLocks/>
          </p:cNvGrpSpPr>
          <p:nvPr/>
        </p:nvGrpSpPr>
        <p:grpSpPr bwMode="auto">
          <a:xfrm>
            <a:off x="2851150" y="5605463"/>
            <a:ext cx="1058863" cy="735012"/>
            <a:chOff x="1796" y="3531"/>
            <a:chExt cx="667" cy="463"/>
          </a:xfrm>
        </p:grpSpPr>
        <p:sp>
          <p:nvSpPr>
            <p:cNvPr id="18451" name="Rectangle 19"/>
            <p:cNvSpPr>
              <a:spLocks noChangeArrowheads="1"/>
            </p:cNvSpPr>
            <p:nvPr/>
          </p:nvSpPr>
          <p:spPr bwMode="auto">
            <a:xfrm>
              <a:off x="1845" y="3537"/>
              <a:ext cx="618" cy="222"/>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8452" name="Rectangle 20"/>
            <p:cNvSpPr>
              <a:spLocks noChangeArrowheads="1"/>
            </p:cNvSpPr>
            <p:nvPr/>
          </p:nvSpPr>
          <p:spPr bwMode="auto">
            <a:xfrm>
              <a:off x="1796" y="3784"/>
              <a:ext cx="427" cy="210"/>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entry</a:t>
              </a:r>
            </a:p>
          </p:txBody>
        </p:sp>
        <p:sp>
          <p:nvSpPr>
            <p:cNvPr id="18453" name="Rectangle 21"/>
            <p:cNvSpPr>
              <a:spLocks noChangeArrowheads="1"/>
            </p:cNvSpPr>
            <p:nvPr/>
          </p:nvSpPr>
          <p:spPr bwMode="auto">
            <a:xfrm>
              <a:off x="2012" y="3531"/>
              <a:ext cx="292" cy="248"/>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13</a:t>
              </a:r>
            </a:p>
          </p:txBody>
        </p:sp>
      </p:grpSp>
      <p:sp>
        <p:nvSpPr>
          <p:cNvPr id="18455" name="Rectangle 23"/>
          <p:cNvSpPr>
            <a:spLocks noChangeArrowheads="1"/>
          </p:cNvSpPr>
          <p:nvPr/>
        </p:nvSpPr>
        <p:spPr bwMode="auto">
          <a:xfrm>
            <a:off x="6118225" y="3303588"/>
            <a:ext cx="1000125" cy="927100"/>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8456" name="Line 24"/>
          <p:cNvSpPr>
            <a:spLocks noChangeShapeType="1"/>
          </p:cNvSpPr>
          <p:nvPr/>
        </p:nvSpPr>
        <p:spPr bwMode="auto">
          <a:xfrm>
            <a:off x="6113463" y="3684588"/>
            <a:ext cx="1012825" cy="0"/>
          </a:xfrm>
          <a:prstGeom prst="line">
            <a:avLst/>
          </a:prstGeom>
          <a:noFill/>
          <a:ln w="12700">
            <a:solidFill>
              <a:schemeClr val="accent2"/>
            </a:solidFill>
            <a:round/>
            <a:headEnd/>
            <a:tailEnd/>
          </a:ln>
          <a:effectLst/>
        </p:spPr>
        <p:txBody>
          <a:bodyPr/>
          <a:lstStyle/>
          <a:p>
            <a:endParaRPr lang="en-US"/>
          </a:p>
        </p:txBody>
      </p:sp>
      <p:sp>
        <p:nvSpPr>
          <p:cNvPr id="18457" name="Rectangle 25"/>
          <p:cNvSpPr>
            <a:spLocks noChangeArrowheads="1"/>
          </p:cNvSpPr>
          <p:nvPr/>
        </p:nvSpPr>
        <p:spPr bwMode="auto">
          <a:xfrm>
            <a:off x="7747000" y="2609850"/>
            <a:ext cx="1000125" cy="552450"/>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8458" name="Rectangle 26"/>
          <p:cNvSpPr>
            <a:spLocks noChangeArrowheads="1"/>
          </p:cNvSpPr>
          <p:nvPr/>
        </p:nvSpPr>
        <p:spPr bwMode="auto">
          <a:xfrm>
            <a:off x="7713663" y="3179763"/>
            <a:ext cx="1119187"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insert_ptr</a:t>
            </a:r>
          </a:p>
        </p:txBody>
      </p:sp>
      <p:sp>
        <p:nvSpPr>
          <p:cNvPr id="18459" name="Line 27"/>
          <p:cNvSpPr>
            <a:spLocks noChangeShapeType="1"/>
          </p:cNvSpPr>
          <p:nvPr/>
        </p:nvSpPr>
        <p:spPr bwMode="auto">
          <a:xfrm flipH="1">
            <a:off x="7162800" y="2835275"/>
            <a:ext cx="1066800" cy="700088"/>
          </a:xfrm>
          <a:prstGeom prst="line">
            <a:avLst/>
          </a:prstGeom>
          <a:noFill/>
          <a:ln w="101600">
            <a:solidFill>
              <a:schemeClr val="accent2"/>
            </a:solidFill>
            <a:round/>
            <a:headEnd/>
            <a:tailEnd type="triangle" w="med" len="med"/>
          </a:ln>
          <a:effectLst/>
        </p:spPr>
        <p:txBody>
          <a:bodyPr/>
          <a:lstStyle/>
          <a:p>
            <a:endParaRPr lang="en-US"/>
          </a:p>
        </p:txBody>
      </p:sp>
      <p:grpSp>
        <p:nvGrpSpPr>
          <p:cNvPr id="18463" name="Group 31"/>
          <p:cNvGrpSpPr>
            <a:grpSpLocks/>
          </p:cNvGrpSpPr>
          <p:nvPr/>
        </p:nvGrpSpPr>
        <p:grpSpPr bwMode="auto">
          <a:xfrm>
            <a:off x="460375" y="1947863"/>
            <a:ext cx="8531225" cy="407987"/>
            <a:chOff x="290" y="1227"/>
            <a:chExt cx="5374" cy="257"/>
          </a:xfrm>
        </p:grpSpPr>
        <p:sp>
          <p:nvSpPr>
            <p:cNvPr id="18464" name="Rectangle 32"/>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8465" name="Rectangle 33"/>
            <p:cNvSpPr>
              <a:spLocks noChangeArrowheads="1"/>
            </p:cNvSpPr>
            <p:nvPr/>
          </p:nvSpPr>
          <p:spPr bwMode="auto">
            <a:xfrm>
              <a:off x="354" y="1235"/>
              <a:ext cx="5310" cy="248"/>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void list_head_insert(node*&amp; head_ptr, const node::value_type&amp; entry);</a:t>
              </a:r>
            </a:p>
          </p:txBody>
        </p:sp>
      </p:gr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0483" name="Line 3"/>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20484" name="Rectangle 4"/>
          <p:cNvSpPr>
            <a:spLocks noGrp="1" noChangeArrowheads="1"/>
          </p:cNvSpPr>
          <p:nvPr>
            <p:ph type="title"/>
          </p:nvPr>
        </p:nvSpPr>
        <p:spPr>
          <a:noFill/>
          <a:ln/>
        </p:spPr>
        <p:txBody>
          <a:bodyPr/>
          <a:lstStyle/>
          <a:p>
            <a:r>
              <a:rPr lang="en-US" altLang="zh-CN">
                <a:ea typeface="宋体" pitchFamily="2" charset="-122"/>
              </a:rPr>
              <a:t>Inserting a Node at the Head</a:t>
            </a:r>
          </a:p>
        </p:txBody>
      </p:sp>
      <p:sp>
        <p:nvSpPr>
          <p:cNvPr id="20485" name="Rectangle 5"/>
          <p:cNvSpPr>
            <a:spLocks noGrp="1" noChangeArrowheads="1"/>
          </p:cNvSpPr>
          <p:nvPr>
            <p:ph type="body" sz="half" idx="1"/>
          </p:nvPr>
        </p:nvSpPr>
        <p:spPr>
          <a:xfrm>
            <a:off x="685800" y="2667000"/>
            <a:ext cx="4937125" cy="3429000"/>
          </a:xfrm>
          <a:noFill/>
          <a:ln/>
        </p:spPr>
        <p:txBody>
          <a:bodyPr/>
          <a:lstStyle/>
          <a:p>
            <a:pPr marL="400050" indent="-400050">
              <a:buSzPct val="100000"/>
              <a:buFont typeface="Monotype Sorts" pitchFamily="2" charset="2"/>
              <a:buChar char="¶"/>
            </a:pPr>
            <a:r>
              <a:rPr lang="en-US" altLang="zh-CN">
                <a:effectLst/>
                <a:latin typeface="Arial" charset="0"/>
                <a:ea typeface="宋体" pitchFamily="2" charset="-122"/>
              </a:rPr>
              <a:t>insert_ptr = new node;</a:t>
            </a:r>
          </a:p>
        </p:txBody>
      </p:sp>
      <p:sp>
        <p:nvSpPr>
          <p:cNvPr id="20486" name="Rectangle 6"/>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0487" name="Line 7"/>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20488" name="Rectangle 8"/>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20489" name="Rectangle 9"/>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0490" name="Line 10"/>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20491" name="Rectangle 11"/>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20492" name="Rectangle 12"/>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effectLst>
                  <a:outerShdw blurRad="38100" dist="38100" dir="2700000" algn="tl">
                    <a:srgbClr val="000000"/>
                  </a:outerShdw>
                </a:effectLst>
                <a:latin typeface="Arial" charset="0"/>
                <a:ea typeface="宋体" pitchFamily="2" charset="-122"/>
              </a:rPr>
              <a:t>7</a:t>
            </a:r>
          </a:p>
        </p:txBody>
      </p:sp>
      <p:sp>
        <p:nvSpPr>
          <p:cNvPr id="20493" name="Line 13"/>
          <p:cNvSpPr>
            <a:spLocks noChangeShapeType="1"/>
          </p:cNvSpPr>
          <p:nvPr/>
        </p:nvSpPr>
        <p:spPr bwMode="auto">
          <a:xfrm flipV="1">
            <a:off x="7021513" y="4976813"/>
            <a:ext cx="509587" cy="423862"/>
          </a:xfrm>
          <a:prstGeom prst="line">
            <a:avLst/>
          </a:prstGeom>
          <a:noFill/>
          <a:ln w="50800">
            <a:solidFill>
              <a:srgbClr val="000000"/>
            </a:solidFill>
            <a:round/>
            <a:headEnd/>
            <a:tailEnd type="triangle" w="med" len="med"/>
          </a:ln>
          <a:effectLst/>
        </p:spPr>
        <p:txBody>
          <a:bodyPr/>
          <a:lstStyle/>
          <a:p>
            <a:endParaRPr lang="en-US"/>
          </a:p>
        </p:txBody>
      </p:sp>
      <p:sp>
        <p:nvSpPr>
          <p:cNvPr id="20494" name="Rectangle 14"/>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20495" name="Line 15"/>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20496" name="Rectangle 16"/>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0497" name="Rectangle 17"/>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20498" name="Line 18"/>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grpSp>
        <p:nvGrpSpPr>
          <p:cNvPr id="20502" name="Group 22"/>
          <p:cNvGrpSpPr>
            <a:grpSpLocks/>
          </p:cNvGrpSpPr>
          <p:nvPr/>
        </p:nvGrpSpPr>
        <p:grpSpPr bwMode="auto">
          <a:xfrm>
            <a:off x="2851150" y="5605463"/>
            <a:ext cx="1058863" cy="735012"/>
            <a:chOff x="1796" y="3531"/>
            <a:chExt cx="667" cy="463"/>
          </a:xfrm>
        </p:grpSpPr>
        <p:sp>
          <p:nvSpPr>
            <p:cNvPr id="20499" name="Rectangle 19"/>
            <p:cNvSpPr>
              <a:spLocks noChangeArrowheads="1"/>
            </p:cNvSpPr>
            <p:nvPr/>
          </p:nvSpPr>
          <p:spPr bwMode="auto">
            <a:xfrm>
              <a:off x="1845" y="3537"/>
              <a:ext cx="618" cy="222"/>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0500" name="Rectangle 20"/>
            <p:cNvSpPr>
              <a:spLocks noChangeArrowheads="1"/>
            </p:cNvSpPr>
            <p:nvPr/>
          </p:nvSpPr>
          <p:spPr bwMode="auto">
            <a:xfrm>
              <a:off x="1796" y="3784"/>
              <a:ext cx="427" cy="210"/>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entry</a:t>
              </a:r>
            </a:p>
          </p:txBody>
        </p:sp>
        <p:sp>
          <p:nvSpPr>
            <p:cNvPr id="20501" name="Rectangle 21"/>
            <p:cNvSpPr>
              <a:spLocks noChangeArrowheads="1"/>
            </p:cNvSpPr>
            <p:nvPr/>
          </p:nvSpPr>
          <p:spPr bwMode="auto">
            <a:xfrm>
              <a:off x="2012" y="3531"/>
              <a:ext cx="292" cy="248"/>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13</a:t>
              </a:r>
            </a:p>
          </p:txBody>
        </p:sp>
      </p:grpSp>
      <p:sp>
        <p:nvSpPr>
          <p:cNvPr id="20503" name="Rectangle 23"/>
          <p:cNvSpPr>
            <a:spLocks noChangeArrowheads="1"/>
          </p:cNvSpPr>
          <p:nvPr/>
        </p:nvSpPr>
        <p:spPr bwMode="auto">
          <a:xfrm>
            <a:off x="6118225" y="3303588"/>
            <a:ext cx="1000125" cy="927100"/>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20504" name="Line 24"/>
          <p:cNvSpPr>
            <a:spLocks noChangeShapeType="1"/>
          </p:cNvSpPr>
          <p:nvPr/>
        </p:nvSpPr>
        <p:spPr bwMode="auto">
          <a:xfrm>
            <a:off x="6113463" y="3684588"/>
            <a:ext cx="1012825" cy="0"/>
          </a:xfrm>
          <a:prstGeom prst="line">
            <a:avLst/>
          </a:prstGeom>
          <a:noFill/>
          <a:ln w="12700">
            <a:solidFill>
              <a:schemeClr val="accent2"/>
            </a:solidFill>
            <a:round/>
            <a:headEnd/>
            <a:tailEnd/>
          </a:ln>
          <a:effectLst/>
        </p:spPr>
        <p:txBody>
          <a:bodyPr/>
          <a:lstStyle/>
          <a:p>
            <a:endParaRPr lang="en-US"/>
          </a:p>
        </p:txBody>
      </p:sp>
      <p:sp>
        <p:nvSpPr>
          <p:cNvPr id="20505" name="Rectangle 25"/>
          <p:cNvSpPr>
            <a:spLocks noChangeArrowheads="1"/>
          </p:cNvSpPr>
          <p:nvPr/>
        </p:nvSpPr>
        <p:spPr bwMode="auto">
          <a:xfrm>
            <a:off x="7747000" y="2609850"/>
            <a:ext cx="1000125" cy="552450"/>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20506" name="Rectangle 26"/>
          <p:cNvSpPr>
            <a:spLocks noChangeArrowheads="1"/>
          </p:cNvSpPr>
          <p:nvPr/>
        </p:nvSpPr>
        <p:spPr bwMode="auto">
          <a:xfrm>
            <a:off x="7713663" y="3179763"/>
            <a:ext cx="1119187"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insert_ptr</a:t>
            </a:r>
          </a:p>
        </p:txBody>
      </p:sp>
      <p:sp>
        <p:nvSpPr>
          <p:cNvPr id="20507" name="Line 27"/>
          <p:cNvSpPr>
            <a:spLocks noChangeShapeType="1"/>
          </p:cNvSpPr>
          <p:nvPr/>
        </p:nvSpPr>
        <p:spPr bwMode="auto">
          <a:xfrm flipH="1">
            <a:off x="7162800" y="2835275"/>
            <a:ext cx="1066800" cy="700088"/>
          </a:xfrm>
          <a:prstGeom prst="line">
            <a:avLst/>
          </a:prstGeom>
          <a:noFill/>
          <a:ln w="101600">
            <a:solidFill>
              <a:schemeClr val="accent2"/>
            </a:solidFill>
            <a:round/>
            <a:headEnd/>
            <a:tailEnd type="triangle" w="med" len="med"/>
          </a:ln>
          <a:effectLst/>
        </p:spPr>
        <p:txBody>
          <a:bodyPr/>
          <a:lstStyle/>
          <a:p>
            <a:endParaRPr lang="en-US"/>
          </a:p>
        </p:txBody>
      </p:sp>
      <p:grpSp>
        <p:nvGrpSpPr>
          <p:cNvPr id="20511" name="Group 31"/>
          <p:cNvGrpSpPr>
            <a:grpSpLocks/>
          </p:cNvGrpSpPr>
          <p:nvPr/>
        </p:nvGrpSpPr>
        <p:grpSpPr bwMode="auto">
          <a:xfrm>
            <a:off x="460375" y="1947863"/>
            <a:ext cx="8531225" cy="407987"/>
            <a:chOff x="290" y="1227"/>
            <a:chExt cx="5374" cy="257"/>
          </a:xfrm>
        </p:grpSpPr>
        <p:sp>
          <p:nvSpPr>
            <p:cNvPr id="20512" name="Rectangle 32"/>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0513" name="Rectangle 33"/>
            <p:cNvSpPr>
              <a:spLocks noChangeArrowheads="1"/>
            </p:cNvSpPr>
            <p:nvPr/>
          </p:nvSpPr>
          <p:spPr bwMode="auto">
            <a:xfrm>
              <a:off x="354" y="1235"/>
              <a:ext cx="5310" cy="248"/>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void list_head_insert(node*&amp; head_ptr, const node::value_type&amp; entry);</a:t>
              </a:r>
            </a:p>
          </p:txBody>
        </p:sp>
      </p:gr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2531" name="Line 3"/>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22532" name="Rectangle 4"/>
          <p:cNvSpPr>
            <a:spLocks noGrp="1" noChangeArrowheads="1"/>
          </p:cNvSpPr>
          <p:nvPr>
            <p:ph type="title"/>
          </p:nvPr>
        </p:nvSpPr>
        <p:spPr>
          <a:noFill/>
          <a:ln/>
        </p:spPr>
        <p:txBody>
          <a:bodyPr/>
          <a:lstStyle/>
          <a:p>
            <a:r>
              <a:rPr lang="en-US" altLang="zh-CN">
                <a:ea typeface="宋体" pitchFamily="2" charset="-122"/>
              </a:rPr>
              <a:t>Inserting a Node at the Head</a:t>
            </a:r>
          </a:p>
        </p:txBody>
      </p:sp>
      <p:sp>
        <p:nvSpPr>
          <p:cNvPr id="22533" name="Rectangle 5"/>
          <p:cNvSpPr>
            <a:spLocks noGrp="1" noChangeArrowheads="1"/>
          </p:cNvSpPr>
          <p:nvPr>
            <p:ph type="body" sz="half" idx="1"/>
          </p:nvPr>
        </p:nvSpPr>
        <p:spPr>
          <a:xfrm>
            <a:off x="685800" y="2667000"/>
            <a:ext cx="4937125" cy="3429000"/>
          </a:xfrm>
          <a:noFill/>
          <a:ln/>
        </p:spPr>
        <p:txBody>
          <a:bodyPr/>
          <a:lstStyle/>
          <a:p>
            <a:pPr marL="400050" indent="-400050">
              <a:buSzPct val="100000"/>
              <a:buFont typeface="Monotype Sorts" pitchFamily="2" charset="2"/>
              <a:buChar char="¶"/>
            </a:pPr>
            <a:r>
              <a:rPr lang="en-US" altLang="zh-CN">
                <a:effectLst/>
                <a:latin typeface="Arial" charset="0"/>
                <a:ea typeface="宋体" pitchFamily="2" charset="-122"/>
              </a:rPr>
              <a:t>insert_ptr = new node;</a:t>
            </a:r>
            <a:endParaRPr lang="en-US" altLang="zh-CN">
              <a:ea typeface="宋体" pitchFamily="2" charset="-122"/>
            </a:endParaRPr>
          </a:p>
          <a:p>
            <a:pPr marL="400050" indent="-400050">
              <a:buSzPct val="100000"/>
              <a:buFont typeface="Monotype Sorts" pitchFamily="2" charset="2"/>
              <a:buChar char="·"/>
            </a:pPr>
            <a:r>
              <a:rPr lang="en-US" altLang="zh-CN">
                <a:effectLst/>
                <a:ea typeface="宋体" pitchFamily="2" charset="-122"/>
              </a:rPr>
              <a:t>Place the data in the new node's data field.</a:t>
            </a:r>
          </a:p>
        </p:txBody>
      </p:sp>
      <p:sp>
        <p:nvSpPr>
          <p:cNvPr id="22534" name="Rectangle 6"/>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2535" name="Line 7"/>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22536" name="Rectangle 8"/>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22537" name="Rectangle 9"/>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2538" name="Line 10"/>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22539" name="Rectangle 11"/>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22540" name="Rectangle 12"/>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22541" name="Line 13"/>
          <p:cNvSpPr>
            <a:spLocks noChangeShapeType="1"/>
          </p:cNvSpPr>
          <p:nvPr/>
        </p:nvSpPr>
        <p:spPr bwMode="auto">
          <a:xfrm flipV="1">
            <a:off x="7021513" y="4976813"/>
            <a:ext cx="509587" cy="423862"/>
          </a:xfrm>
          <a:prstGeom prst="line">
            <a:avLst/>
          </a:prstGeom>
          <a:noFill/>
          <a:ln w="50800">
            <a:solidFill>
              <a:srgbClr val="000000"/>
            </a:solidFill>
            <a:round/>
            <a:headEnd/>
            <a:tailEnd type="triangle" w="med" len="med"/>
          </a:ln>
          <a:effectLst/>
        </p:spPr>
        <p:txBody>
          <a:bodyPr/>
          <a:lstStyle/>
          <a:p>
            <a:endParaRPr lang="en-US"/>
          </a:p>
        </p:txBody>
      </p:sp>
      <p:sp>
        <p:nvSpPr>
          <p:cNvPr id="22542" name="Rectangle 14"/>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22543" name="Line 15"/>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22544" name="Rectangle 16"/>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2545" name="Rectangle 17"/>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22546" name="Line 18"/>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22547" name="Rectangle 19"/>
          <p:cNvSpPr>
            <a:spLocks noChangeArrowheads="1"/>
          </p:cNvSpPr>
          <p:nvPr/>
        </p:nvSpPr>
        <p:spPr bwMode="auto">
          <a:xfrm>
            <a:off x="2928938" y="5614988"/>
            <a:ext cx="981075" cy="35242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22548" name="Rectangle 20"/>
          <p:cNvSpPr>
            <a:spLocks noChangeArrowheads="1"/>
          </p:cNvSpPr>
          <p:nvPr/>
        </p:nvSpPr>
        <p:spPr bwMode="auto">
          <a:xfrm>
            <a:off x="2851150" y="6007100"/>
            <a:ext cx="677863"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entry</a:t>
            </a:r>
          </a:p>
        </p:txBody>
      </p:sp>
      <p:sp>
        <p:nvSpPr>
          <p:cNvPr id="22549" name="Rectangle 21"/>
          <p:cNvSpPr>
            <a:spLocks noChangeArrowheads="1"/>
          </p:cNvSpPr>
          <p:nvPr/>
        </p:nvSpPr>
        <p:spPr bwMode="auto">
          <a:xfrm>
            <a:off x="3194050" y="5605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13</a:t>
            </a:r>
          </a:p>
        </p:txBody>
      </p:sp>
      <p:sp>
        <p:nvSpPr>
          <p:cNvPr id="22550" name="Rectangle 22"/>
          <p:cNvSpPr>
            <a:spLocks noChangeArrowheads="1"/>
          </p:cNvSpPr>
          <p:nvPr/>
        </p:nvSpPr>
        <p:spPr bwMode="auto">
          <a:xfrm>
            <a:off x="6118225" y="3303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2551" name="Line 23"/>
          <p:cNvSpPr>
            <a:spLocks noChangeShapeType="1"/>
          </p:cNvSpPr>
          <p:nvPr/>
        </p:nvSpPr>
        <p:spPr bwMode="auto">
          <a:xfrm>
            <a:off x="6113463" y="3684588"/>
            <a:ext cx="1012825" cy="0"/>
          </a:xfrm>
          <a:prstGeom prst="line">
            <a:avLst/>
          </a:prstGeom>
          <a:noFill/>
          <a:ln w="12700">
            <a:solidFill>
              <a:schemeClr val="tx1"/>
            </a:solidFill>
            <a:round/>
            <a:headEnd/>
            <a:tailEnd/>
          </a:ln>
          <a:effectLst/>
        </p:spPr>
        <p:txBody>
          <a:bodyPr/>
          <a:lstStyle/>
          <a:p>
            <a:endParaRPr lang="en-US"/>
          </a:p>
        </p:txBody>
      </p:sp>
      <p:sp>
        <p:nvSpPr>
          <p:cNvPr id="22552" name="Rectangle 24"/>
          <p:cNvSpPr>
            <a:spLocks noChangeArrowheads="1"/>
          </p:cNvSpPr>
          <p:nvPr/>
        </p:nvSpPr>
        <p:spPr bwMode="auto">
          <a:xfrm>
            <a:off x="7747000" y="2609850"/>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2553" name="Rectangle 25"/>
          <p:cNvSpPr>
            <a:spLocks noChangeArrowheads="1"/>
          </p:cNvSpPr>
          <p:nvPr/>
        </p:nvSpPr>
        <p:spPr bwMode="auto">
          <a:xfrm>
            <a:off x="7643813" y="3179763"/>
            <a:ext cx="1119187"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insert_ptr</a:t>
            </a:r>
          </a:p>
        </p:txBody>
      </p:sp>
      <p:sp>
        <p:nvSpPr>
          <p:cNvPr id="22554" name="Line 26"/>
          <p:cNvSpPr>
            <a:spLocks noChangeShapeType="1"/>
          </p:cNvSpPr>
          <p:nvPr/>
        </p:nvSpPr>
        <p:spPr bwMode="auto">
          <a:xfrm flipH="1">
            <a:off x="7162800" y="2835275"/>
            <a:ext cx="1066800" cy="700088"/>
          </a:xfrm>
          <a:prstGeom prst="line">
            <a:avLst/>
          </a:prstGeom>
          <a:noFill/>
          <a:ln w="50800">
            <a:solidFill>
              <a:srgbClr val="000000"/>
            </a:solidFill>
            <a:round/>
            <a:headEnd/>
            <a:tailEnd type="triangle" w="med" len="med"/>
          </a:ln>
          <a:effectLst/>
        </p:spPr>
        <p:txBody>
          <a:bodyPr/>
          <a:lstStyle/>
          <a:p>
            <a:endParaRPr lang="en-US"/>
          </a:p>
        </p:txBody>
      </p:sp>
      <p:sp>
        <p:nvSpPr>
          <p:cNvPr id="22555" name="Rectangle 27"/>
          <p:cNvSpPr>
            <a:spLocks noChangeArrowheads="1"/>
          </p:cNvSpPr>
          <p:nvPr/>
        </p:nvSpPr>
        <p:spPr bwMode="auto">
          <a:xfrm>
            <a:off x="6126163" y="3305175"/>
            <a:ext cx="989012" cy="376238"/>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22556" name="Rectangle 28"/>
          <p:cNvSpPr>
            <a:spLocks noChangeArrowheads="1"/>
          </p:cNvSpPr>
          <p:nvPr/>
        </p:nvSpPr>
        <p:spPr bwMode="auto">
          <a:xfrm>
            <a:off x="6392863" y="3319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13</a:t>
            </a:r>
          </a:p>
        </p:txBody>
      </p:sp>
      <p:sp>
        <p:nvSpPr>
          <p:cNvPr id="22557" name="Freeform 29"/>
          <p:cNvSpPr>
            <a:spLocks/>
          </p:cNvSpPr>
          <p:nvPr/>
        </p:nvSpPr>
        <p:spPr bwMode="auto">
          <a:xfrm>
            <a:off x="3886200" y="3413125"/>
            <a:ext cx="2227263" cy="2227263"/>
          </a:xfrm>
          <a:custGeom>
            <a:avLst/>
            <a:gdLst/>
            <a:ahLst/>
            <a:cxnLst>
              <a:cxn ang="0">
                <a:pos x="1104" y="0"/>
              </a:cxn>
              <a:cxn ang="0">
                <a:pos x="1402" y="146"/>
              </a:cxn>
              <a:cxn ang="0">
                <a:pos x="1322" y="439"/>
              </a:cxn>
              <a:cxn ang="0">
                <a:pos x="1267" y="329"/>
              </a:cxn>
              <a:cxn ang="0">
                <a:pos x="1159" y="364"/>
              </a:cxn>
              <a:cxn ang="0">
                <a:pos x="1063" y="395"/>
              </a:cxn>
              <a:cxn ang="0">
                <a:pos x="911" y="464"/>
              </a:cxn>
              <a:cxn ang="0">
                <a:pos x="805" y="526"/>
              </a:cxn>
              <a:cxn ang="0">
                <a:pos x="737" y="589"/>
              </a:cxn>
              <a:cxn ang="0">
                <a:pos x="694" y="651"/>
              </a:cxn>
              <a:cxn ang="0">
                <a:pos x="677" y="709"/>
              </a:cxn>
              <a:cxn ang="0">
                <a:pos x="671" y="771"/>
              </a:cxn>
              <a:cxn ang="0">
                <a:pos x="676" y="834"/>
              </a:cxn>
              <a:cxn ang="0">
                <a:pos x="676" y="896"/>
              </a:cxn>
              <a:cxn ang="0">
                <a:pos x="668" y="961"/>
              </a:cxn>
              <a:cxn ang="0">
                <a:pos x="644" y="1025"/>
              </a:cxn>
              <a:cxn ang="0">
                <a:pos x="594" y="1095"/>
              </a:cxn>
              <a:cxn ang="0">
                <a:pos x="513" y="1166"/>
              </a:cxn>
              <a:cxn ang="0">
                <a:pos x="392" y="1241"/>
              </a:cxn>
              <a:cxn ang="0">
                <a:pos x="224" y="1320"/>
              </a:cxn>
              <a:cxn ang="0">
                <a:pos x="0" y="1402"/>
              </a:cxn>
              <a:cxn ang="0">
                <a:pos x="116" y="1356"/>
              </a:cxn>
              <a:cxn ang="0">
                <a:pos x="216" y="1311"/>
              </a:cxn>
              <a:cxn ang="0">
                <a:pos x="375" y="1219"/>
              </a:cxn>
              <a:cxn ang="0">
                <a:pos x="482" y="1131"/>
              </a:cxn>
              <a:cxn ang="0">
                <a:pos x="551" y="1049"/>
              </a:cxn>
              <a:cxn ang="0">
                <a:pos x="584" y="969"/>
              </a:cxn>
              <a:cxn ang="0">
                <a:pos x="593" y="888"/>
              </a:cxn>
              <a:cxn ang="0">
                <a:pos x="585" y="812"/>
              </a:cxn>
              <a:cxn ang="0">
                <a:pos x="570" y="735"/>
              </a:cxn>
              <a:cxn ang="0">
                <a:pos x="555" y="662"/>
              </a:cxn>
              <a:cxn ang="0">
                <a:pos x="548" y="583"/>
              </a:cxn>
              <a:cxn ang="0">
                <a:pos x="559" y="508"/>
              </a:cxn>
              <a:cxn ang="0">
                <a:pos x="593" y="431"/>
              </a:cxn>
              <a:cxn ang="0">
                <a:pos x="665" y="353"/>
              </a:cxn>
              <a:cxn ang="0">
                <a:pos x="776" y="276"/>
              </a:cxn>
              <a:cxn ang="0">
                <a:pos x="937" y="192"/>
              </a:cxn>
              <a:cxn ang="0">
                <a:pos x="1158" y="110"/>
              </a:cxn>
              <a:cxn ang="0">
                <a:pos x="1104" y="0"/>
              </a:cxn>
            </a:cxnLst>
            <a:rect l="0" t="0" r="r" b="b"/>
            <a:pathLst>
              <a:path w="1403" h="1403">
                <a:moveTo>
                  <a:pt x="1104" y="0"/>
                </a:moveTo>
                <a:lnTo>
                  <a:pt x="1402" y="146"/>
                </a:lnTo>
                <a:lnTo>
                  <a:pt x="1322" y="439"/>
                </a:lnTo>
                <a:lnTo>
                  <a:pt x="1267" y="329"/>
                </a:lnTo>
                <a:lnTo>
                  <a:pt x="1159" y="364"/>
                </a:lnTo>
                <a:lnTo>
                  <a:pt x="1063" y="395"/>
                </a:lnTo>
                <a:lnTo>
                  <a:pt x="911" y="464"/>
                </a:lnTo>
                <a:lnTo>
                  <a:pt x="805" y="526"/>
                </a:lnTo>
                <a:lnTo>
                  <a:pt x="737" y="589"/>
                </a:lnTo>
                <a:lnTo>
                  <a:pt x="694" y="651"/>
                </a:lnTo>
                <a:lnTo>
                  <a:pt x="677" y="709"/>
                </a:lnTo>
                <a:lnTo>
                  <a:pt x="671" y="771"/>
                </a:lnTo>
                <a:lnTo>
                  <a:pt x="676" y="834"/>
                </a:lnTo>
                <a:lnTo>
                  <a:pt x="676" y="896"/>
                </a:lnTo>
                <a:lnTo>
                  <a:pt x="668" y="961"/>
                </a:lnTo>
                <a:lnTo>
                  <a:pt x="644" y="1025"/>
                </a:lnTo>
                <a:lnTo>
                  <a:pt x="594" y="1095"/>
                </a:lnTo>
                <a:lnTo>
                  <a:pt x="513" y="1166"/>
                </a:lnTo>
                <a:lnTo>
                  <a:pt x="392" y="1241"/>
                </a:lnTo>
                <a:lnTo>
                  <a:pt x="224" y="1320"/>
                </a:lnTo>
                <a:lnTo>
                  <a:pt x="0" y="1402"/>
                </a:lnTo>
                <a:lnTo>
                  <a:pt x="116" y="1356"/>
                </a:lnTo>
                <a:lnTo>
                  <a:pt x="216" y="1311"/>
                </a:lnTo>
                <a:lnTo>
                  <a:pt x="375" y="1219"/>
                </a:lnTo>
                <a:lnTo>
                  <a:pt x="482" y="1131"/>
                </a:lnTo>
                <a:lnTo>
                  <a:pt x="551" y="1049"/>
                </a:lnTo>
                <a:lnTo>
                  <a:pt x="584" y="969"/>
                </a:lnTo>
                <a:lnTo>
                  <a:pt x="593" y="888"/>
                </a:lnTo>
                <a:lnTo>
                  <a:pt x="585" y="812"/>
                </a:lnTo>
                <a:lnTo>
                  <a:pt x="570" y="735"/>
                </a:lnTo>
                <a:lnTo>
                  <a:pt x="555" y="662"/>
                </a:lnTo>
                <a:lnTo>
                  <a:pt x="548" y="583"/>
                </a:lnTo>
                <a:lnTo>
                  <a:pt x="559" y="508"/>
                </a:lnTo>
                <a:lnTo>
                  <a:pt x="593" y="431"/>
                </a:lnTo>
                <a:lnTo>
                  <a:pt x="665" y="353"/>
                </a:lnTo>
                <a:lnTo>
                  <a:pt x="776" y="276"/>
                </a:lnTo>
                <a:lnTo>
                  <a:pt x="937" y="192"/>
                </a:lnTo>
                <a:lnTo>
                  <a:pt x="1158" y="110"/>
                </a:lnTo>
                <a:lnTo>
                  <a:pt x="1104" y="0"/>
                </a:lnTo>
              </a:path>
            </a:pathLst>
          </a:custGeom>
          <a:solidFill>
            <a:schemeClr val="accent2"/>
          </a:solidFill>
          <a:ln w="12700" cap="rnd" cmpd="sng">
            <a:solidFill>
              <a:schemeClr val="tx1"/>
            </a:solidFill>
            <a:prstDash val="solid"/>
            <a:round/>
            <a:headEnd type="none" w="med" len="med"/>
            <a:tailEnd type="none" w="med" len="med"/>
          </a:ln>
          <a:effectLst/>
        </p:spPr>
        <p:txBody>
          <a:bodyPr/>
          <a:lstStyle/>
          <a:p>
            <a:endParaRPr lang="en-US"/>
          </a:p>
        </p:txBody>
      </p:sp>
      <p:grpSp>
        <p:nvGrpSpPr>
          <p:cNvPr id="22561" name="Group 33"/>
          <p:cNvGrpSpPr>
            <a:grpSpLocks/>
          </p:cNvGrpSpPr>
          <p:nvPr/>
        </p:nvGrpSpPr>
        <p:grpSpPr bwMode="auto">
          <a:xfrm>
            <a:off x="460375" y="1947863"/>
            <a:ext cx="8531225" cy="407987"/>
            <a:chOff x="290" y="1227"/>
            <a:chExt cx="5374" cy="257"/>
          </a:xfrm>
        </p:grpSpPr>
        <p:sp>
          <p:nvSpPr>
            <p:cNvPr id="22562" name="Rectangle 34"/>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2563" name="Rectangle 35"/>
            <p:cNvSpPr>
              <a:spLocks noChangeArrowheads="1"/>
            </p:cNvSpPr>
            <p:nvPr/>
          </p:nvSpPr>
          <p:spPr bwMode="auto">
            <a:xfrm>
              <a:off x="354" y="1235"/>
              <a:ext cx="5310" cy="248"/>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void list_head_insert(node*&amp; head_ptr, const node::value_type&amp; entry);</a:t>
              </a:r>
            </a:p>
          </p:txBody>
        </p:sp>
      </p:gr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4579" name="Line 3"/>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24580" name="Rectangle 4"/>
          <p:cNvSpPr>
            <a:spLocks noGrp="1" noChangeArrowheads="1"/>
          </p:cNvSpPr>
          <p:nvPr>
            <p:ph type="title"/>
          </p:nvPr>
        </p:nvSpPr>
        <p:spPr>
          <a:noFill/>
          <a:ln/>
        </p:spPr>
        <p:txBody>
          <a:bodyPr/>
          <a:lstStyle/>
          <a:p>
            <a:r>
              <a:rPr lang="en-US" altLang="zh-CN">
                <a:ea typeface="宋体" pitchFamily="2" charset="-122"/>
              </a:rPr>
              <a:t>Inserting a Node at the Head</a:t>
            </a:r>
          </a:p>
        </p:txBody>
      </p:sp>
      <p:sp>
        <p:nvSpPr>
          <p:cNvPr id="24581" name="Rectangle 5"/>
          <p:cNvSpPr>
            <a:spLocks noGrp="1" noChangeArrowheads="1"/>
          </p:cNvSpPr>
          <p:nvPr>
            <p:ph type="body" sz="half" idx="1"/>
          </p:nvPr>
        </p:nvSpPr>
        <p:spPr>
          <a:xfrm>
            <a:off x="363538" y="2667000"/>
            <a:ext cx="5259387" cy="3429000"/>
          </a:xfrm>
          <a:noFill/>
          <a:ln/>
        </p:spPr>
        <p:txBody>
          <a:bodyPr/>
          <a:lstStyle/>
          <a:p>
            <a:pPr marL="400050" indent="-400050">
              <a:buSzPct val="100000"/>
              <a:buFont typeface="Monotype Sorts" pitchFamily="2" charset="2"/>
              <a:buChar char="¶"/>
            </a:pPr>
            <a:r>
              <a:rPr lang="en-US" altLang="zh-CN">
                <a:effectLst/>
                <a:latin typeface="Arial" charset="0"/>
                <a:ea typeface="宋体" pitchFamily="2" charset="-122"/>
              </a:rPr>
              <a:t>insert_ptr = new node;</a:t>
            </a:r>
            <a:endParaRPr lang="en-US" altLang="zh-CN">
              <a:effectLst/>
              <a:ea typeface="宋体" pitchFamily="2" charset="-122"/>
            </a:endParaRPr>
          </a:p>
          <a:p>
            <a:pPr marL="400050" indent="-400050">
              <a:buSzPct val="100000"/>
              <a:buFont typeface="Monotype Sorts" pitchFamily="2" charset="2"/>
              <a:buChar char="·"/>
            </a:pPr>
            <a:r>
              <a:rPr lang="en-US" altLang="zh-CN">
                <a:effectLst/>
                <a:latin typeface="Arial" charset="0"/>
                <a:ea typeface="宋体" pitchFamily="2" charset="-122"/>
              </a:rPr>
              <a:t>insert_ptr-&gt;data = entry;</a:t>
            </a:r>
          </a:p>
        </p:txBody>
      </p:sp>
      <p:sp>
        <p:nvSpPr>
          <p:cNvPr id="24582" name="Rectangle 6"/>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4583" name="Line 7"/>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24584" name="Rectangle 8"/>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24585" name="Rectangle 9"/>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4586" name="Line 10"/>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24587" name="Rectangle 11"/>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24588" name="Rectangle 12"/>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24589" name="Line 13"/>
          <p:cNvSpPr>
            <a:spLocks noChangeShapeType="1"/>
          </p:cNvSpPr>
          <p:nvPr/>
        </p:nvSpPr>
        <p:spPr bwMode="auto">
          <a:xfrm flipV="1">
            <a:off x="7021513" y="4976813"/>
            <a:ext cx="509587" cy="423862"/>
          </a:xfrm>
          <a:prstGeom prst="line">
            <a:avLst/>
          </a:prstGeom>
          <a:noFill/>
          <a:ln w="50800">
            <a:solidFill>
              <a:srgbClr val="000000"/>
            </a:solidFill>
            <a:round/>
            <a:headEnd/>
            <a:tailEnd type="triangle" w="med" len="med"/>
          </a:ln>
          <a:effectLst/>
        </p:spPr>
        <p:txBody>
          <a:bodyPr/>
          <a:lstStyle/>
          <a:p>
            <a:endParaRPr lang="en-US"/>
          </a:p>
        </p:txBody>
      </p:sp>
      <p:sp>
        <p:nvSpPr>
          <p:cNvPr id="24590" name="Rectangle 14"/>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24591" name="Line 15"/>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24592" name="Rectangle 16"/>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4593" name="Rectangle 17"/>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24594" name="Line 18"/>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24595" name="Rectangle 19"/>
          <p:cNvSpPr>
            <a:spLocks noChangeArrowheads="1"/>
          </p:cNvSpPr>
          <p:nvPr/>
        </p:nvSpPr>
        <p:spPr bwMode="auto">
          <a:xfrm>
            <a:off x="2928938" y="5614988"/>
            <a:ext cx="981075" cy="35242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24596" name="Rectangle 20"/>
          <p:cNvSpPr>
            <a:spLocks noChangeArrowheads="1"/>
          </p:cNvSpPr>
          <p:nvPr/>
        </p:nvSpPr>
        <p:spPr bwMode="auto">
          <a:xfrm>
            <a:off x="2851150" y="6007100"/>
            <a:ext cx="677863"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entry</a:t>
            </a:r>
          </a:p>
        </p:txBody>
      </p:sp>
      <p:sp>
        <p:nvSpPr>
          <p:cNvPr id="24597" name="Rectangle 21"/>
          <p:cNvSpPr>
            <a:spLocks noChangeArrowheads="1"/>
          </p:cNvSpPr>
          <p:nvPr/>
        </p:nvSpPr>
        <p:spPr bwMode="auto">
          <a:xfrm>
            <a:off x="3194050" y="5605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13</a:t>
            </a:r>
          </a:p>
        </p:txBody>
      </p:sp>
      <p:sp>
        <p:nvSpPr>
          <p:cNvPr id="24598" name="Rectangle 22"/>
          <p:cNvSpPr>
            <a:spLocks noChangeArrowheads="1"/>
          </p:cNvSpPr>
          <p:nvPr/>
        </p:nvSpPr>
        <p:spPr bwMode="auto">
          <a:xfrm>
            <a:off x="6118225" y="3303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4599" name="Line 23"/>
          <p:cNvSpPr>
            <a:spLocks noChangeShapeType="1"/>
          </p:cNvSpPr>
          <p:nvPr/>
        </p:nvSpPr>
        <p:spPr bwMode="auto">
          <a:xfrm>
            <a:off x="6113463" y="3684588"/>
            <a:ext cx="1012825" cy="0"/>
          </a:xfrm>
          <a:prstGeom prst="line">
            <a:avLst/>
          </a:prstGeom>
          <a:noFill/>
          <a:ln w="12700">
            <a:solidFill>
              <a:schemeClr val="tx1"/>
            </a:solidFill>
            <a:round/>
            <a:headEnd/>
            <a:tailEnd/>
          </a:ln>
          <a:effectLst/>
        </p:spPr>
        <p:txBody>
          <a:bodyPr/>
          <a:lstStyle/>
          <a:p>
            <a:endParaRPr lang="en-US"/>
          </a:p>
        </p:txBody>
      </p:sp>
      <p:sp>
        <p:nvSpPr>
          <p:cNvPr id="24600" name="Rectangle 24"/>
          <p:cNvSpPr>
            <a:spLocks noChangeArrowheads="1"/>
          </p:cNvSpPr>
          <p:nvPr/>
        </p:nvSpPr>
        <p:spPr bwMode="auto">
          <a:xfrm>
            <a:off x="7747000" y="2609850"/>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4601" name="Rectangle 25"/>
          <p:cNvSpPr>
            <a:spLocks noChangeArrowheads="1"/>
          </p:cNvSpPr>
          <p:nvPr/>
        </p:nvSpPr>
        <p:spPr bwMode="auto">
          <a:xfrm>
            <a:off x="7643813" y="3179763"/>
            <a:ext cx="1119187"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insert_ptr</a:t>
            </a:r>
          </a:p>
        </p:txBody>
      </p:sp>
      <p:sp>
        <p:nvSpPr>
          <p:cNvPr id="24602" name="Line 26"/>
          <p:cNvSpPr>
            <a:spLocks noChangeShapeType="1"/>
          </p:cNvSpPr>
          <p:nvPr/>
        </p:nvSpPr>
        <p:spPr bwMode="auto">
          <a:xfrm flipH="1">
            <a:off x="7162800" y="2835275"/>
            <a:ext cx="1066800" cy="700088"/>
          </a:xfrm>
          <a:prstGeom prst="line">
            <a:avLst/>
          </a:prstGeom>
          <a:noFill/>
          <a:ln w="50800">
            <a:solidFill>
              <a:srgbClr val="000000"/>
            </a:solidFill>
            <a:round/>
            <a:headEnd/>
            <a:tailEnd type="triangle" w="med" len="med"/>
          </a:ln>
          <a:effectLst/>
        </p:spPr>
        <p:txBody>
          <a:bodyPr/>
          <a:lstStyle/>
          <a:p>
            <a:endParaRPr lang="en-US"/>
          </a:p>
        </p:txBody>
      </p:sp>
      <p:sp>
        <p:nvSpPr>
          <p:cNvPr id="24603" name="Rectangle 27"/>
          <p:cNvSpPr>
            <a:spLocks noChangeArrowheads="1"/>
          </p:cNvSpPr>
          <p:nvPr/>
        </p:nvSpPr>
        <p:spPr bwMode="auto">
          <a:xfrm>
            <a:off x="6126163" y="3305175"/>
            <a:ext cx="989012" cy="376238"/>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24604" name="Rectangle 28"/>
          <p:cNvSpPr>
            <a:spLocks noChangeArrowheads="1"/>
          </p:cNvSpPr>
          <p:nvPr/>
        </p:nvSpPr>
        <p:spPr bwMode="auto">
          <a:xfrm>
            <a:off x="6392863" y="3319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13</a:t>
            </a:r>
          </a:p>
        </p:txBody>
      </p:sp>
      <p:sp>
        <p:nvSpPr>
          <p:cNvPr id="24605" name="Freeform 29"/>
          <p:cNvSpPr>
            <a:spLocks/>
          </p:cNvSpPr>
          <p:nvPr/>
        </p:nvSpPr>
        <p:spPr bwMode="auto">
          <a:xfrm>
            <a:off x="3886200" y="3413125"/>
            <a:ext cx="2227263" cy="2227263"/>
          </a:xfrm>
          <a:custGeom>
            <a:avLst/>
            <a:gdLst/>
            <a:ahLst/>
            <a:cxnLst>
              <a:cxn ang="0">
                <a:pos x="1104" y="0"/>
              </a:cxn>
              <a:cxn ang="0">
                <a:pos x="1402" y="146"/>
              </a:cxn>
              <a:cxn ang="0">
                <a:pos x="1322" y="439"/>
              </a:cxn>
              <a:cxn ang="0">
                <a:pos x="1267" y="329"/>
              </a:cxn>
              <a:cxn ang="0">
                <a:pos x="1159" y="364"/>
              </a:cxn>
              <a:cxn ang="0">
                <a:pos x="1063" y="395"/>
              </a:cxn>
              <a:cxn ang="0">
                <a:pos x="911" y="464"/>
              </a:cxn>
              <a:cxn ang="0">
                <a:pos x="805" y="526"/>
              </a:cxn>
              <a:cxn ang="0">
                <a:pos x="737" y="589"/>
              </a:cxn>
              <a:cxn ang="0">
                <a:pos x="694" y="651"/>
              </a:cxn>
              <a:cxn ang="0">
                <a:pos x="677" y="709"/>
              </a:cxn>
              <a:cxn ang="0">
                <a:pos x="671" y="771"/>
              </a:cxn>
              <a:cxn ang="0">
                <a:pos x="676" y="834"/>
              </a:cxn>
              <a:cxn ang="0">
                <a:pos x="676" y="896"/>
              </a:cxn>
              <a:cxn ang="0">
                <a:pos x="668" y="961"/>
              </a:cxn>
              <a:cxn ang="0">
                <a:pos x="644" y="1025"/>
              </a:cxn>
              <a:cxn ang="0">
                <a:pos x="594" y="1095"/>
              </a:cxn>
              <a:cxn ang="0">
                <a:pos x="513" y="1166"/>
              </a:cxn>
              <a:cxn ang="0">
                <a:pos x="392" y="1241"/>
              </a:cxn>
              <a:cxn ang="0">
                <a:pos x="224" y="1320"/>
              </a:cxn>
              <a:cxn ang="0">
                <a:pos x="0" y="1402"/>
              </a:cxn>
              <a:cxn ang="0">
                <a:pos x="116" y="1356"/>
              </a:cxn>
              <a:cxn ang="0">
                <a:pos x="216" y="1311"/>
              </a:cxn>
              <a:cxn ang="0">
                <a:pos x="375" y="1219"/>
              </a:cxn>
              <a:cxn ang="0">
                <a:pos x="482" y="1131"/>
              </a:cxn>
              <a:cxn ang="0">
                <a:pos x="551" y="1049"/>
              </a:cxn>
              <a:cxn ang="0">
                <a:pos x="584" y="969"/>
              </a:cxn>
              <a:cxn ang="0">
                <a:pos x="593" y="888"/>
              </a:cxn>
              <a:cxn ang="0">
                <a:pos x="585" y="812"/>
              </a:cxn>
              <a:cxn ang="0">
                <a:pos x="570" y="735"/>
              </a:cxn>
              <a:cxn ang="0">
                <a:pos x="555" y="662"/>
              </a:cxn>
              <a:cxn ang="0">
                <a:pos x="548" y="583"/>
              </a:cxn>
              <a:cxn ang="0">
                <a:pos x="559" y="508"/>
              </a:cxn>
              <a:cxn ang="0">
                <a:pos x="593" y="431"/>
              </a:cxn>
              <a:cxn ang="0">
                <a:pos x="665" y="353"/>
              </a:cxn>
              <a:cxn ang="0">
                <a:pos x="776" y="276"/>
              </a:cxn>
              <a:cxn ang="0">
                <a:pos x="937" y="192"/>
              </a:cxn>
              <a:cxn ang="0">
                <a:pos x="1158" y="110"/>
              </a:cxn>
              <a:cxn ang="0">
                <a:pos x="1104" y="0"/>
              </a:cxn>
            </a:cxnLst>
            <a:rect l="0" t="0" r="r" b="b"/>
            <a:pathLst>
              <a:path w="1403" h="1403">
                <a:moveTo>
                  <a:pt x="1104" y="0"/>
                </a:moveTo>
                <a:lnTo>
                  <a:pt x="1402" y="146"/>
                </a:lnTo>
                <a:lnTo>
                  <a:pt x="1322" y="439"/>
                </a:lnTo>
                <a:lnTo>
                  <a:pt x="1267" y="329"/>
                </a:lnTo>
                <a:lnTo>
                  <a:pt x="1159" y="364"/>
                </a:lnTo>
                <a:lnTo>
                  <a:pt x="1063" y="395"/>
                </a:lnTo>
                <a:lnTo>
                  <a:pt x="911" y="464"/>
                </a:lnTo>
                <a:lnTo>
                  <a:pt x="805" y="526"/>
                </a:lnTo>
                <a:lnTo>
                  <a:pt x="737" y="589"/>
                </a:lnTo>
                <a:lnTo>
                  <a:pt x="694" y="651"/>
                </a:lnTo>
                <a:lnTo>
                  <a:pt x="677" y="709"/>
                </a:lnTo>
                <a:lnTo>
                  <a:pt x="671" y="771"/>
                </a:lnTo>
                <a:lnTo>
                  <a:pt x="676" y="834"/>
                </a:lnTo>
                <a:lnTo>
                  <a:pt x="676" y="896"/>
                </a:lnTo>
                <a:lnTo>
                  <a:pt x="668" y="961"/>
                </a:lnTo>
                <a:lnTo>
                  <a:pt x="644" y="1025"/>
                </a:lnTo>
                <a:lnTo>
                  <a:pt x="594" y="1095"/>
                </a:lnTo>
                <a:lnTo>
                  <a:pt x="513" y="1166"/>
                </a:lnTo>
                <a:lnTo>
                  <a:pt x="392" y="1241"/>
                </a:lnTo>
                <a:lnTo>
                  <a:pt x="224" y="1320"/>
                </a:lnTo>
                <a:lnTo>
                  <a:pt x="0" y="1402"/>
                </a:lnTo>
                <a:lnTo>
                  <a:pt x="116" y="1356"/>
                </a:lnTo>
                <a:lnTo>
                  <a:pt x="216" y="1311"/>
                </a:lnTo>
                <a:lnTo>
                  <a:pt x="375" y="1219"/>
                </a:lnTo>
                <a:lnTo>
                  <a:pt x="482" y="1131"/>
                </a:lnTo>
                <a:lnTo>
                  <a:pt x="551" y="1049"/>
                </a:lnTo>
                <a:lnTo>
                  <a:pt x="584" y="969"/>
                </a:lnTo>
                <a:lnTo>
                  <a:pt x="593" y="888"/>
                </a:lnTo>
                <a:lnTo>
                  <a:pt x="585" y="812"/>
                </a:lnTo>
                <a:lnTo>
                  <a:pt x="570" y="735"/>
                </a:lnTo>
                <a:lnTo>
                  <a:pt x="555" y="662"/>
                </a:lnTo>
                <a:lnTo>
                  <a:pt x="548" y="583"/>
                </a:lnTo>
                <a:lnTo>
                  <a:pt x="559" y="508"/>
                </a:lnTo>
                <a:lnTo>
                  <a:pt x="593" y="431"/>
                </a:lnTo>
                <a:lnTo>
                  <a:pt x="665" y="353"/>
                </a:lnTo>
                <a:lnTo>
                  <a:pt x="776" y="276"/>
                </a:lnTo>
                <a:lnTo>
                  <a:pt x="937" y="192"/>
                </a:lnTo>
                <a:lnTo>
                  <a:pt x="1158" y="110"/>
                </a:lnTo>
                <a:lnTo>
                  <a:pt x="1104" y="0"/>
                </a:lnTo>
              </a:path>
            </a:pathLst>
          </a:custGeom>
          <a:solidFill>
            <a:schemeClr val="accent2"/>
          </a:solidFill>
          <a:ln w="12700" cap="rnd" cmpd="sng">
            <a:solidFill>
              <a:schemeClr val="tx1"/>
            </a:solidFill>
            <a:prstDash val="solid"/>
            <a:round/>
            <a:headEnd type="none" w="med" len="med"/>
            <a:tailEnd type="none" w="med" len="med"/>
          </a:ln>
          <a:effectLst/>
        </p:spPr>
        <p:txBody>
          <a:bodyPr/>
          <a:lstStyle/>
          <a:p>
            <a:endParaRPr lang="en-US"/>
          </a:p>
        </p:txBody>
      </p:sp>
      <p:sp>
        <p:nvSpPr>
          <p:cNvPr id="24606" name="Rectangle 30"/>
          <p:cNvSpPr>
            <a:spLocks noChangeArrowheads="1"/>
          </p:cNvSpPr>
          <p:nvPr/>
        </p:nvSpPr>
        <p:spPr bwMode="auto">
          <a:xfrm>
            <a:off x="877888" y="3217863"/>
            <a:ext cx="2459037" cy="414337"/>
          </a:xfrm>
          <a:prstGeom prst="rect">
            <a:avLst/>
          </a:prstGeom>
          <a:solidFill>
            <a:schemeClr val="folHlink"/>
          </a:solidFill>
          <a:ln w="12700">
            <a:solidFill>
              <a:schemeClr val="bg2"/>
            </a:solidFill>
            <a:miter lim="800000"/>
            <a:headEnd/>
            <a:tailEnd/>
          </a:ln>
          <a:effectLst/>
        </p:spPr>
        <p:txBody>
          <a:bodyPr wrap="none" lIns="90488" tIns="44450" rIns="90488" bIns="44450" anchor="ctr"/>
          <a:lstStyle/>
          <a:p>
            <a:pPr algn="ctr"/>
            <a:r>
              <a:rPr lang="en-US" altLang="zh-CN" sz="3200" b="1" i="1">
                <a:solidFill>
                  <a:schemeClr val="hlink"/>
                </a:solidFill>
                <a:latin typeface="Monotype Corsiva" pitchFamily="66" charset="0"/>
                <a:ea typeface="宋体" pitchFamily="2" charset="-122"/>
              </a:rPr>
              <a:t>?</a:t>
            </a:r>
          </a:p>
        </p:txBody>
      </p:sp>
      <p:sp>
        <p:nvSpPr>
          <p:cNvPr id="24607" name="Rectangle 31"/>
          <p:cNvSpPr>
            <a:spLocks noGrp="1" noChangeArrowheads="1"/>
          </p:cNvSpPr>
          <p:nvPr>
            <p:ph type="body" sz="half" idx="2"/>
          </p:nvPr>
        </p:nvSpPr>
        <p:spPr>
          <a:xfrm>
            <a:off x="762000" y="3779838"/>
            <a:ext cx="3444875" cy="2392362"/>
          </a:xfrm>
          <a:noFill/>
          <a:ln/>
        </p:spPr>
        <p:txBody>
          <a:bodyPr/>
          <a:lstStyle/>
          <a:p>
            <a:pPr marL="0" indent="0">
              <a:buFont typeface="Monotype Sorts" pitchFamily="2" charset="2"/>
              <a:buNone/>
            </a:pPr>
            <a:r>
              <a:rPr lang="en-US" altLang="zh-CN" i="1">
                <a:solidFill>
                  <a:schemeClr val="hlink"/>
                </a:solidFill>
                <a:effectLst/>
                <a:latin typeface="Monotype Corsiva" pitchFamily="66" charset="0"/>
                <a:ea typeface="宋体" pitchFamily="2" charset="-122"/>
              </a:rPr>
              <a:t>What expression appears on the left side of the assignment statement ?</a:t>
            </a:r>
          </a:p>
        </p:txBody>
      </p:sp>
      <p:grpSp>
        <p:nvGrpSpPr>
          <p:cNvPr id="24614" name="Group 38"/>
          <p:cNvGrpSpPr>
            <a:grpSpLocks/>
          </p:cNvGrpSpPr>
          <p:nvPr/>
        </p:nvGrpSpPr>
        <p:grpSpPr bwMode="auto">
          <a:xfrm>
            <a:off x="460375" y="1947863"/>
            <a:ext cx="8531225" cy="407987"/>
            <a:chOff x="290" y="1227"/>
            <a:chExt cx="5374" cy="257"/>
          </a:xfrm>
        </p:grpSpPr>
        <p:sp>
          <p:nvSpPr>
            <p:cNvPr id="24615" name="Rectangle 39"/>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4616" name="Rectangle 40"/>
            <p:cNvSpPr>
              <a:spLocks noChangeArrowheads="1"/>
            </p:cNvSpPr>
            <p:nvPr/>
          </p:nvSpPr>
          <p:spPr bwMode="auto">
            <a:xfrm>
              <a:off x="354" y="1235"/>
              <a:ext cx="5310" cy="248"/>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void list_head_insert(node*&amp; head_ptr, const node::value_type&amp; entry);</a:t>
              </a:r>
            </a:p>
          </p:txBody>
        </p:sp>
      </p:gr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17763" name="Line 3"/>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117764" name="Rectangle 4"/>
          <p:cNvSpPr>
            <a:spLocks noGrp="1" noChangeArrowheads="1"/>
          </p:cNvSpPr>
          <p:nvPr>
            <p:ph type="title"/>
          </p:nvPr>
        </p:nvSpPr>
        <p:spPr>
          <a:noFill/>
          <a:ln/>
        </p:spPr>
        <p:txBody>
          <a:bodyPr/>
          <a:lstStyle/>
          <a:p>
            <a:r>
              <a:rPr lang="en-US" altLang="zh-CN">
                <a:ea typeface="宋体" pitchFamily="2" charset="-122"/>
              </a:rPr>
              <a:t>Inserting a Node at the Head</a:t>
            </a:r>
          </a:p>
        </p:txBody>
      </p:sp>
      <p:sp>
        <p:nvSpPr>
          <p:cNvPr id="117765" name="Rectangle 5"/>
          <p:cNvSpPr>
            <a:spLocks noGrp="1" noChangeArrowheads="1"/>
          </p:cNvSpPr>
          <p:nvPr>
            <p:ph type="body" sz="half" idx="1"/>
          </p:nvPr>
        </p:nvSpPr>
        <p:spPr>
          <a:xfrm>
            <a:off x="363538" y="2667000"/>
            <a:ext cx="5259387" cy="3429000"/>
          </a:xfrm>
          <a:noFill/>
          <a:ln/>
        </p:spPr>
        <p:txBody>
          <a:bodyPr/>
          <a:lstStyle/>
          <a:p>
            <a:pPr marL="400050" indent="-400050">
              <a:buSzPct val="100000"/>
              <a:buFont typeface="Monotype Sorts" pitchFamily="2" charset="2"/>
              <a:buChar char="¶"/>
            </a:pPr>
            <a:r>
              <a:rPr lang="en-US" altLang="zh-CN">
                <a:effectLst/>
                <a:latin typeface="Arial" charset="0"/>
                <a:ea typeface="宋体" pitchFamily="2" charset="-122"/>
              </a:rPr>
              <a:t>insert_ptr = new node;</a:t>
            </a:r>
            <a:endParaRPr lang="en-US" altLang="zh-CN">
              <a:effectLst/>
              <a:ea typeface="宋体" pitchFamily="2" charset="-122"/>
            </a:endParaRPr>
          </a:p>
          <a:p>
            <a:pPr marL="400050" indent="-400050">
              <a:buSzPct val="100000"/>
              <a:buFont typeface="Monotype Sorts" pitchFamily="2" charset="2"/>
              <a:buChar char="·"/>
            </a:pPr>
            <a:r>
              <a:rPr lang="en-US" altLang="zh-CN">
                <a:effectLst/>
                <a:latin typeface="Arial" charset="0"/>
                <a:ea typeface="宋体" pitchFamily="2" charset="-122"/>
              </a:rPr>
              <a:t>insert_ptr-&gt;data = entry;</a:t>
            </a:r>
          </a:p>
        </p:txBody>
      </p:sp>
      <p:sp>
        <p:nvSpPr>
          <p:cNvPr id="117766" name="Rectangle 6"/>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17767" name="Line 7"/>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117768" name="Rectangle 8"/>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117769" name="Rectangle 9"/>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17770" name="Line 10"/>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117771" name="Rectangle 11"/>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117772" name="Rectangle 12"/>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117773" name="Line 13"/>
          <p:cNvSpPr>
            <a:spLocks noChangeShapeType="1"/>
          </p:cNvSpPr>
          <p:nvPr/>
        </p:nvSpPr>
        <p:spPr bwMode="auto">
          <a:xfrm flipV="1">
            <a:off x="7021513" y="4976813"/>
            <a:ext cx="509587" cy="423862"/>
          </a:xfrm>
          <a:prstGeom prst="line">
            <a:avLst/>
          </a:prstGeom>
          <a:noFill/>
          <a:ln w="50800">
            <a:solidFill>
              <a:srgbClr val="000000"/>
            </a:solidFill>
            <a:round/>
            <a:headEnd/>
            <a:tailEnd type="triangle" w="med" len="med"/>
          </a:ln>
          <a:effectLst/>
        </p:spPr>
        <p:txBody>
          <a:bodyPr/>
          <a:lstStyle/>
          <a:p>
            <a:endParaRPr lang="en-US"/>
          </a:p>
        </p:txBody>
      </p:sp>
      <p:sp>
        <p:nvSpPr>
          <p:cNvPr id="117774" name="Rectangle 14"/>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117775" name="Line 15"/>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117776" name="Rectangle 16"/>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17777" name="Rectangle 17"/>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117778" name="Line 18"/>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117779" name="Rectangle 19"/>
          <p:cNvSpPr>
            <a:spLocks noChangeArrowheads="1"/>
          </p:cNvSpPr>
          <p:nvPr/>
        </p:nvSpPr>
        <p:spPr bwMode="auto">
          <a:xfrm>
            <a:off x="2928938" y="5614988"/>
            <a:ext cx="981075" cy="35242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17780" name="Rectangle 20"/>
          <p:cNvSpPr>
            <a:spLocks noChangeArrowheads="1"/>
          </p:cNvSpPr>
          <p:nvPr/>
        </p:nvSpPr>
        <p:spPr bwMode="auto">
          <a:xfrm>
            <a:off x="2851150" y="6007100"/>
            <a:ext cx="677863"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entry</a:t>
            </a:r>
          </a:p>
        </p:txBody>
      </p:sp>
      <p:sp>
        <p:nvSpPr>
          <p:cNvPr id="117781" name="Rectangle 21"/>
          <p:cNvSpPr>
            <a:spLocks noChangeArrowheads="1"/>
          </p:cNvSpPr>
          <p:nvPr/>
        </p:nvSpPr>
        <p:spPr bwMode="auto">
          <a:xfrm>
            <a:off x="3194050" y="5605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13</a:t>
            </a:r>
          </a:p>
        </p:txBody>
      </p:sp>
      <p:sp>
        <p:nvSpPr>
          <p:cNvPr id="117782" name="Rectangle 22"/>
          <p:cNvSpPr>
            <a:spLocks noChangeArrowheads="1"/>
          </p:cNvSpPr>
          <p:nvPr/>
        </p:nvSpPr>
        <p:spPr bwMode="auto">
          <a:xfrm>
            <a:off x="6118225" y="3303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17783" name="Line 23"/>
          <p:cNvSpPr>
            <a:spLocks noChangeShapeType="1"/>
          </p:cNvSpPr>
          <p:nvPr/>
        </p:nvSpPr>
        <p:spPr bwMode="auto">
          <a:xfrm>
            <a:off x="6113463" y="3684588"/>
            <a:ext cx="1012825" cy="0"/>
          </a:xfrm>
          <a:prstGeom prst="line">
            <a:avLst/>
          </a:prstGeom>
          <a:noFill/>
          <a:ln w="12700">
            <a:solidFill>
              <a:schemeClr val="tx1"/>
            </a:solidFill>
            <a:round/>
            <a:headEnd/>
            <a:tailEnd/>
          </a:ln>
          <a:effectLst/>
        </p:spPr>
        <p:txBody>
          <a:bodyPr/>
          <a:lstStyle/>
          <a:p>
            <a:endParaRPr lang="en-US"/>
          </a:p>
        </p:txBody>
      </p:sp>
      <p:sp>
        <p:nvSpPr>
          <p:cNvPr id="117784" name="Rectangle 24"/>
          <p:cNvSpPr>
            <a:spLocks noChangeArrowheads="1"/>
          </p:cNvSpPr>
          <p:nvPr/>
        </p:nvSpPr>
        <p:spPr bwMode="auto">
          <a:xfrm>
            <a:off x="7747000" y="2609850"/>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17785" name="Rectangle 25"/>
          <p:cNvSpPr>
            <a:spLocks noChangeArrowheads="1"/>
          </p:cNvSpPr>
          <p:nvPr/>
        </p:nvSpPr>
        <p:spPr bwMode="auto">
          <a:xfrm>
            <a:off x="7643813" y="3179763"/>
            <a:ext cx="1119187"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insert_ptr</a:t>
            </a:r>
          </a:p>
        </p:txBody>
      </p:sp>
      <p:sp>
        <p:nvSpPr>
          <p:cNvPr id="117786" name="Line 26"/>
          <p:cNvSpPr>
            <a:spLocks noChangeShapeType="1"/>
          </p:cNvSpPr>
          <p:nvPr/>
        </p:nvSpPr>
        <p:spPr bwMode="auto">
          <a:xfrm flipH="1">
            <a:off x="7162800" y="2835275"/>
            <a:ext cx="1066800" cy="700088"/>
          </a:xfrm>
          <a:prstGeom prst="line">
            <a:avLst/>
          </a:prstGeom>
          <a:noFill/>
          <a:ln w="50800">
            <a:solidFill>
              <a:srgbClr val="000000"/>
            </a:solidFill>
            <a:round/>
            <a:headEnd/>
            <a:tailEnd type="triangle" w="med" len="med"/>
          </a:ln>
          <a:effectLst/>
        </p:spPr>
        <p:txBody>
          <a:bodyPr/>
          <a:lstStyle/>
          <a:p>
            <a:endParaRPr lang="en-US"/>
          </a:p>
        </p:txBody>
      </p:sp>
      <p:sp>
        <p:nvSpPr>
          <p:cNvPr id="117787" name="Rectangle 27"/>
          <p:cNvSpPr>
            <a:spLocks noChangeArrowheads="1"/>
          </p:cNvSpPr>
          <p:nvPr/>
        </p:nvSpPr>
        <p:spPr bwMode="auto">
          <a:xfrm>
            <a:off x="6126163" y="3305175"/>
            <a:ext cx="989012" cy="376238"/>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17788" name="Rectangle 28"/>
          <p:cNvSpPr>
            <a:spLocks noChangeArrowheads="1"/>
          </p:cNvSpPr>
          <p:nvPr/>
        </p:nvSpPr>
        <p:spPr bwMode="auto">
          <a:xfrm>
            <a:off x="6392863" y="3319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13</a:t>
            </a:r>
          </a:p>
        </p:txBody>
      </p:sp>
      <p:sp>
        <p:nvSpPr>
          <p:cNvPr id="117789" name="Freeform 29"/>
          <p:cNvSpPr>
            <a:spLocks/>
          </p:cNvSpPr>
          <p:nvPr/>
        </p:nvSpPr>
        <p:spPr bwMode="auto">
          <a:xfrm>
            <a:off x="3886200" y="3413125"/>
            <a:ext cx="2227263" cy="2227263"/>
          </a:xfrm>
          <a:custGeom>
            <a:avLst/>
            <a:gdLst/>
            <a:ahLst/>
            <a:cxnLst>
              <a:cxn ang="0">
                <a:pos x="1104" y="0"/>
              </a:cxn>
              <a:cxn ang="0">
                <a:pos x="1402" y="146"/>
              </a:cxn>
              <a:cxn ang="0">
                <a:pos x="1322" y="439"/>
              </a:cxn>
              <a:cxn ang="0">
                <a:pos x="1267" y="329"/>
              </a:cxn>
              <a:cxn ang="0">
                <a:pos x="1159" y="364"/>
              </a:cxn>
              <a:cxn ang="0">
                <a:pos x="1063" y="395"/>
              </a:cxn>
              <a:cxn ang="0">
                <a:pos x="911" y="464"/>
              </a:cxn>
              <a:cxn ang="0">
                <a:pos x="805" y="526"/>
              </a:cxn>
              <a:cxn ang="0">
                <a:pos x="737" y="589"/>
              </a:cxn>
              <a:cxn ang="0">
                <a:pos x="694" y="651"/>
              </a:cxn>
              <a:cxn ang="0">
                <a:pos x="677" y="709"/>
              </a:cxn>
              <a:cxn ang="0">
                <a:pos x="671" y="771"/>
              </a:cxn>
              <a:cxn ang="0">
                <a:pos x="676" y="834"/>
              </a:cxn>
              <a:cxn ang="0">
                <a:pos x="676" y="896"/>
              </a:cxn>
              <a:cxn ang="0">
                <a:pos x="668" y="961"/>
              </a:cxn>
              <a:cxn ang="0">
                <a:pos x="644" y="1025"/>
              </a:cxn>
              <a:cxn ang="0">
                <a:pos x="594" y="1095"/>
              </a:cxn>
              <a:cxn ang="0">
                <a:pos x="513" y="1166"/>
              </a:cxn>
              <a:cxn ang="0">
                <a:pos x="392" y="1241"/>
              </a:cxn>
              <a:cxn ang="0">
                <a:pos x="224" y="1320"/>
              </a:cxn>
              <a:cxn ang="0">
                <a:pos x="0" y="1402"/>
              </a:cxn>
              <a:cxn ang="0">
                <a:pos x="116" y="1356"/>
              </a:cxn>
              <a:cxn ang="0">
                <a:pos x="216" y="1311"/>
              </a:cxn>
              <a:cxn ang="0">
                <a:pos x="375" y="1219"/>
              </a:cxn>
              <a:cxn ang="0">
                <a:pos x="482" y="1131"/>
              </a:cxn>
              <a:cxn ang="0">
                <a:pos x="551" y="1049"/>
              </a:cxn>
              <a:cxn ang="0">
                <a:pos x="584" y="969"/>
              </a:cxn>
              <a:cxn ang="0">
                <a:pos x="593" y="888"/>
              </a:cxn>
              <a:cxn ang="0">
                <a:pos x="585" y="812"/>
              </a:cxn>
              <a:cxn ang="0">
                <a:pos x="570" y="735"/>
              </a:cxn>
              <a:cxn ang="0">
                <a:pos x="555" y="662"/>
              </a:cxn>
              <a:cxn ang="0">
                <a:pos x="548" y="583"/>
              </a:cxn>
              <a:cxn ang="0">
                <a:pos x="559" y="508"/>
              </a:cxn>
              <a:cxn ang="0">
                <a:pos x="593" y="431"/>
              </a:cxn>
              <a:cxn ang="0">
                <a:pos x="665" y="353"/>
              </a:cxn>
              <a:cxn ang="0">
                <a:pos x="776" y="276"/>
              </a:cxn>
              <a:cxn ang="0">
                <a:pos x="937" y="192"/>
              </a:cxn>
              <a:cxn ang="0">
                <a:pos x="1158" y="110"/>
              </a:cxn>
              <a:cxn ang="0">
                <a:pos x="1104" y="0"/>
              </a:cxn>
            </a:cxnLst>
            <a:rect l="0" t="0" r="r" b="b"/>
            <a:pathLst>
              <a:path w="1403" h="1403">
                <a:moveTo>
                  <a:pt x="1104" y="0"/>
                </a:moveTo>
                <a:lnTo>
                  <a:pt x="1402" y="146"/>
                </a:lnTo>
                <a:lnTo>
                  <a:pt x="1322" y="439"/>
                </a:lnTo>
                <a:lnTo>
                  <a:pt x="1267" y="329"/>
                </a:lnTo>
                <a:lnTo>
                  <a:pt x="1159" y="364"/>
                </a:lnTo>
                <a:lnTo>
                  <a:pt x="1063" y="395"/>
                </a:lnTo>
                <a:lnTo>
                  <a:pt x="911" y="464"/>
                </a:lnTo>
                <a:lnTo>
                  <a:pt x="805" y="526"/>
                </a:lnTo>
                <a:lnTo>
                  <a:pt x="737" y="589"/>
                </a:lnTo>
                <a:lnTo>
                  <a:pt x="694" y="651"/>
                </a:lnTo>
                <a:lnTo>
                  <a:pt x="677" y="709"/>
                </a:lnTo>
                <a:lnTo>
                  <a:pt x="671" y="771"/>
                </a:lnTo>
                <a:lnTo>
                  <a:pt x="676" y="834"/>
                </a:lnTo>
                <a:lnTo>
                  <a:pt x="676" y="896"/>
                </a:lnTo>
                <a:lnTo>
                  <a:pt x="668" y="961"/>
                </a:lnTo>
                <a:lnTo>
                  <a:pt x="644" y="1025"/>
                </a:lnTo>
                <a:lnTo>
                  <a:pt x="594" y="1095"/>
                </a:lnTo>
                <a:lnTo>
                  <a:pt x="513" y="1166"/>
                </a:lnTo>
                <a:lnTo>
                  <a:pt x="392" y="1241"/>
                </a:lnTo>
                <a:lnTo>
                  <a:pt x="224" y="1320"/>
                </a:lnTo>
                <a:lnTo>
                  <a:pt x="0" y="1402"/>
                </a:lnTo>
                <a:lnTo>
                  <a:pt x="116" y="1356"/>
                </a:lnTo>
                <a:lnTo>
                  <a:pt x="216" y="1311"/>
                </a:lnTo>
                <a:lnTo>
                  <a:pt x="375" y="1219"/>
                </a:lnTo>
                <a:lnTo>
                  <a:pt x="482" y="1131"/>
                </a:lnTo>
                <a:lnTo>
                  <a:pt x="551" y="1049"/>
                </a:lnTo>
                <a:lnTo>
                  <a:pt x="584" y="969"/>
                </a:lnTo>
                <a:lnTo>
                  <a:pt x="593" y="888"/>
                </a:lnTo>
                <a:lnTo>
                  <a:pt x="585" y="812"/>
                </a:lnTo>
                <a:lnTo>
                  <a:pt x="570" y="735"/>
                </a:lnTo>
                <a:lnTo>
                  <a:pt x="555" y="662"/>
                </a:lnTo>
                <a:lnTo>
                  <a:pt x="548" y="583"/>
                </a:lnTo>
                <a:lnTo>
                  <a:pt x="559" y="508"/>
                </a:lnTo>
                <a:lnTo>
                  <a:pt x="593" y="431"/>
                </a:lnTo>
                <a:lnTo>
                  <a:pt x="665" y="353"/>
                </a:lnTo>
                <a:lnTo>
                  <a:pt x="776" y="276"/>
                </a:lnTo>
                <a:lnTo>
                  <a:pt x="937" y="192"/>
                </a:lnTo>
                <a:lnTo>
                  <a:pt x="1158" y="110"/>
                </a:lnTo>
                <a:lnTo>
                  <a:pt x="1104" y="0"/>
                </a:lnTo>
              </a:path>
            </a:pathLst>
          </a:custGeom>
          <a:solidFill>
            <a:schemeClr val="accent2"/>
          </a:solidFill>
          <a:ln w="12700" cap="rnd" cmpd="sng">
            <a:solidFill>
              <a:schemeClr val="tx1"/>
            </a:solidFill>
            <a:prstDash val="solid"/>
            <a:round/>
            <a:headEnd type="none" w="med" len="med"/>
            <a:tailEnd type="none" w="med" len="med"/>
          </a:ln>
          <a:effectLst/>
        </p:spPr>
        <p:txBody>
          <a:bodyPr/>
          <a:lstStyle/>
          <a:p>
            <a:endParaRPr lang="en-US"/>
          </a:p>
        </p:txBody>
      </p:sp>
      <p:sp>
        <p:nvSpPr>
          <p:cNvPr id="117791" name="Rectangle 31"/>
          <p:cNvSpPr>
            <a:spLocks noGrp="1" noChangeArrowheads="1"/>
          </p:cNvSpPr>
          <p:nvPr>
            <p:ph type="body" sz="half" idx="2"/>
          </p:nvPr>
        </p:nvSpPr>
        <p:spPr>
          <a:xfrm>
            <a:off x="762000" y="3779838"/>
            <a:ext cx="3444875" cy="2392362"/>
          </a:xfrm>
          <a:noFill/>
          <a:ln/>
        </p:spPr>
        <p:txBody>
          <a:bodyPr/>
          <a:lstStyle/>
          <a:p>
            <a:pPr marL="0" indent="0">
              <a:buFont typeface="Monotype Sorts" pitchFamily="2" charset="2"/>
              <a:buNone/>
            </a:pPr>
            <a:r>
              <a:rPr lang="en-US" altLang="zh-CN" i="1">
                <a:solidFill>
                  <a:schemeClr val="hlink"/>
                </a:solidFill>
                <a:effectLst/>
                <a:latin typeface="Monotype Corsiva" pitchFamily="66" charset="0"/>
                <a:ea typeface="宋体" pitchFamily="2" charset="-122"/>
              </a:rPr>
              <a:t>But data is a private variable, so cannot be accessed by a non-member function</a:t>
            </a:r>
          </a:p>
        </p:txBody>
      </p:sp>
      <p:grpSp>
        <p:nvGrpSpPr>
          <p:cNvPr id="117792" name="Group 32"/>
          <p:cNvGrpSpPr>
            <a:grpSpLocks/>
          </p:cNvGrpSpPr>
          <p:nvPr/>
        </p:nvGrpSpPr>
        <p:grpSpPr bwMode="auto">
          <a:xfrm>
            <a:off x="460375" y="1947863"/>
            <a:ext cx="8531225" cy="407987"/>
            <a:chOff x="290" y="1227"/>
            <a:chExt cx="5374" cy="257"/>
          </a:xfrm>
        </p:grpSpPr>
        <p:sp>
          <p:nvSpPr>
            <p:cNvPr id="117793" name="Rectangle 33"/>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17794" name="Rectangle 34"/>
            <p:cNvSpPr>
              <a:spLocks noChangeArrowheads="1"/>
            </p:cNvSpPr>
            <p:nvPr/>
          </p:nvSpPr>
          <p:spPr bwMode="auto">
            <a:xfrm>
              <a:off x="354" y="1235"/>
              <a:ext cx="5310" cy="248"/>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void list_head_insert(node*&amp; head_ptr, const node::value_type&amp; entry);</a:t>
              </a:r>
            </a:p>
          </p:txBody>
        </p:sp>
      </p:gr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zh-CN">
                <a:ea typeface="宋体" pitchFamily="2" charset="-122"/>
              </a:rPr>
              <a:t>Motivation</a:t>
            </a:r>
          </a:p>
        </p:txBody>
      </p:sp>
      <p:sp>
        <p:nvSpPr>
          <p:cNvPr id="106499" name="Rectangle 3"/>
          <p:cNvSpPr>
            <a:spLocks noGrp="1" noChangeArrowheads="1"/>
          </p:cNvSpPr>
          <p:nvPr>
            <p:ph type="body" idx="1"/>
          </p:nvPr>
        </p:nvSpPr>
        <p:spPr/>
        <p:txBody>
          <a:bodyPr/>
          <a:lstStyle/>
          <a:p>
            <a:r>
              <a:rPr lang="en-US" altLang="zh-CN">
                <a:ea typeface="宋体" pitchFamily="2" charset="-122"/>
              </a:rPr>
              <a:t>In a sequence using an array, inserting a new item needs to move others back...</a:t>
            </a:r>
          </a:p>
          <a:p>
            <a:endParaRPr lang="en-US" altLang="zh-CN">
              <a:ea typeface="宋体" pitchFamily="2" charset="-122"/>
            </a:endParaRPr>
          </a:p>
          <a:p>
            <a:endParaRPr lang="en-US" altLang="zh-CN">
              <a:ea typeface="宋体" pitchFamily="2" charset="-122"/>
            </a:endParaRPr>
          </a:p>
          <a:p>
            <a:endParaRPr lang="en-US" altLang="zh-CN">
              <a:ea typeface="宋体" pitchFamily="2" charset="-122"/>
            </a:endParaRPr>
          </a:p>
          <a:p>
            <a:r>
              <a:rPr lang="en-US" altLang="zh-CN">
                <a:ea typeface="宋体" pitchFamily="2" charset="-122"/>
              </a:rPr>
              <a:t>So the Big-O of the insert is O(n)</a:t>
            </a:r>
          </a:p>
        </p:txBody>
      </p:sp>
      <p:graphicFrame>
        <p:nvGraphicFramePr>
          <p:cNvPr id="106500" name="Group 4"/>
          <p:cNvGraphicFramePr>
            <a:graphicFrameLocks noGrp="1"/>
          </p:cNvGraphicFramePr>
          <p:nvPr/>
        </p:nvGraphicFramePr>
        <p:xfrm>
          <a:off x="2286000" y="3429000"/>
          <a:ext cx="2667000" cy="36576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3556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59747" name="Line 3"/>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159748" name="Rectangle 4"/>
          <p:cNvSpPr>
            <a:spLocks noGrp="1" noChangeArrowheads="1"/>
          </p:cNvSpPr>
          <p:nvPr>
            <p:ph type="title"/>
          </p:nvPr>
        </p:nvSpPr>
        <p:spPr>
          <a:noFill/>
          <a:ln/>
        </p:spPr>
        <p:txBody>
          <a:bodyPr/>
          <a:lstStyle/>
          <a:p>
            <a:r>
              <a:rPr lang="en-US" altLang="zh-CN">
                <a:ea typeface="宋体" pitchFamily="2" charset="-122"/>
              </a:rPr>
              <a:t>Inserting a Node at the Head</a:t>
            </a:r>
          </a:p>
        </p:txBody>
      </p:sp>
      <p:sp>
        <p:nvSpPr>
          <p:cNvPr id="159749" name="Rectangle 5"/>
          <p:cNvSpPr>
            <a:spLocks noGrp="1" noChangeArrowheads="1"/>
          </p:cNvSpPr>
          <p:nvPr>
            <p:ph type="body" sz="half" idx="1"/>
          </p:nvPr>
        </p:nvSpPr>
        <p:spPr>
          <a:xfrm>
            <a:off x="363538" y="2667000"/>
            <a:ext cx="5259387" cy="3429000"/>
          </a:xfrm>
          <a:noFill/>
          <a:ln/>
        </p:spPr>
        <p:txBody>
          <a:bodyPr/>
          <a:lstStyle/>
          <a:p>
            <a:pPr marL="400050" indent="-400050">
              <a:buSzPct val="100000"/>
              <a:buFont typeface="Monotype Sorts" pitchFamily="2" charset="2"/>
              <a:buChar char="¶"/>
            </a:pPr>
            <a:r>
              <a:rPr lang="en-US" altLang="zh-CN">
                <a:effectLst/>
                <a:latin typeface="Arial" charset="0"/>
                <a:ea typeface="宋体" pitchFamily="2" charset="-122"/>
              </a:rPr>
              <a:t>insert_ptr = new node;</a:t>
            </a:r>
            <a:endParaRPr lang="en-US" altLang="zh-CN">
              <a:effectLst/>
              <a:ea typeface="宋体" pitchFamily="2" charset="-122"/>
            </a:endParaRPr>
          </a:p>
          <a:p>
            <a:pPr marL="400050" indent="-400050">
              <a:buSzPct val="100000"/>
              <a:buFont typeface="Monotype Sorts" pitchFamily="2" charset="2"/>
              <a:buChar char="·"/>
            </a:pPr>
            <a:r>
              <a:rPr lang="en-US" altLang="zh-CN">
                <a:effectLst/>
                <a:latin typeface="Arial" charset="0"/>
                <a:ea typeface="宋体" pitchFamily="2" charset="-122"/>
              </a:rPr>
              <a:t>insert_ptr-&gt;data = entry;</a:t>
            </a:r>
          </a:p>
        </p:txBody>
      </p:sp>
      <p:sp>
        <p:nvSpPr>
          <p:cNvPr id="159750" name="Rectangle 6"/>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59751" name="Line 7"/>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159752" name="Rectangle 8"/>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159753" name="Rectangle 9"/>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59754" name="Line 10"/>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159755" name="Rectangle 11"/>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159756" name="Rectangle 12"/>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159757" name="Line 13"/>
          <p:cNvSpPr>
            <a:spLocks noChangeShapeType="1"/>
          </p:cNvSpPr>
          <p:nvPr/>
        </p:nvSpPr>
        <p:spPr bwMode="auto">
          <a:xfrm flipV="1">
            <a:off x="7021513" y="4976813"/>
            <a:ext cx="509587" cy="423862"/>
          </a:xfrm>
          <a:prstGeom prst="line">
            <a:avLst/>
          </a:prstGeom>
          <a:noFill/>
          <a:ln w="50800">
            <a:solidFill>
              <a:srgbClr val="000000"/>
            </a:solidFill>
            <a:round/>
            <a:headEnd/>
            <a:tailEnd type="triangle" w="med" len="med"/>
          </a:ln>
          <a:effectLst/>
        </p:spPr>
        <p:txBody>
          <a:bodyPr/>
          <a:lstStyle/>
          <a:p>
            <a:endParaRPr lang="en-US"/>
          </a:p>
        </p:txBody>
      </p:sp>
      <p:sp>
        <p:nvSpPr>
          <p:cNvPr id="159758" name="Rectangle 14"/>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159759" name="Line 15"/>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159760" name="Rectangle 16"/>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59761" name="Rectangle 17"/>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159762" name="Line 18"/>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159763" name="Rectangle 19"/>
          <p:cNvSpPr>
            <a:spLocks noChangeArrowheads="1"/>
          </p:cNvSpPr>
          <p:nvPr/>
        </p:nvSpPr>
        <p:spPr bwMode="auto">
          <a:xfrm>
            <a:off x="2928938" y="5614988"/>
            <a:ext cx="981075" cy="35242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59764" name="Rectangle 20"/>
          <p:cNvSpPr>
            <a:spLocks noChangeArrowheads="1"/>
          </p:cNvSpPr>
          <p:nvPr/>
        </p:nvSpPr>
        <p:spPr bwMode="auto">
          <a:xfrm>
            <a:off x="2851150" y="6007100"/>
            <a:ext cx="677863"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entry</a:t>
            </a:r>
          </a:p>
        </p:txBody>
      </p:sp>
      <p:sp>
        <p:nvSpPr>
          <p:cNvPr id="159765" name="Rectangle 21"/>
          <p:cNvSpPr>
            <a:spLocks noChangeArrowheads="1"/>
          </p:cNvSpPr>
          <p:nvPr/>
        </p:nvSpPr>
        <p:spPr bwMode="auto">
          <a:xfrm>
            <a:off x="3194050" y="5605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13</a:t>
            </a:r>
          </a:p>
        </p:txBody>
      </p:sp>
      <p:sp>
        <p:nvSpPr>
          <p:cNvPr id="159766" name="Rectangle 22"/>
          <p:cNvSpPr>
            <a:spLocks noChangeArrowheads="1"/>
          </p:cNvSpPr>
          <p:nvPr/>
        </p:nvSpPr>
        <p:spPr bwMode="auto">
          <a:xfrm>
            <a:off x="6118225" y="3303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59767" name="Line 23"/>
          <p:cNvSpPr>
            <a:spLocks noChangeShapeType="1"/>
          </p:cNvSpPr>
          <p:nvPr/>
        </p:nvSpPr>
        <p:spPr bwMode="auto">
          <a:xfrm>
            <a:off x="6113463" y="3684588"/>
            <a:ext cx="1012825" cy="0"/>
          </a:xfrm>
          <a:prstGeom prst="line">
            <a:avLst/>
          </a:prstGeom>
          <a:noFill/>
          <a:ln w="12700">
            <a:solidFill>
              <a:schemeClr val="tx1"/>
            </a:solidFill>
            <a:round/>
            <a:headEnd/>
            <a:tailEnd/>
          </a:ln>
          <a:effectLst/>
        </p:spPr>
        <p:txBody>
          <a:bodyPr/>
          <a:lstStyle/>
          <a:p>
            <a:endParaRPr lang="en-US"/>
          </a:p>
        </p:txBody>
      </p:sp>
      <p:sp>
        <p:nvSpPr>
          <p:cNvPr id="159768" name="Rectangle 24"/>
          <p:cNvSpPr>
            <a:spLocks noChangeArrowheads="1"/>
          </p:cNvSpPr>
          <p:nvPr/>
        </p:nvSpPr>
        <p:spPr bwMode="auto">
          <a:xfrm>
            <a:off x="7747000" y="2609850"/>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59769" name="Rectangle 25"/>
          <p:cNvSpPr>
            <a:spLocks noChangeArrowheads="1"/>
          </p:cNvSpPr>
          <p:nvPr/>
        </p:nvSpPr>
        <p:spPr bwMode="auto">
          <a:xfrm>
            <a:off x="7643813" y="3179763"/>
            <a:ext cx="1119187"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insert_ptr</a:t>
            </a:r>
          </a:p>
        </p:txBody>
      </p:sp>
      <p:sp>
        <p:nvSpPr>
          <p:cNvPr id="159770" name="Line 26"/>
          <p:cNvSpPr>
            <a:spLocks noChangeShapeType="1"/>
          </p:cNvSpPr>
          <p:nvPr/>
        </p:nvSpPr>
        <p:spPr bwMode="auto">
          <a:xfrm flipH="1">
            <a:off x="7162800" y="2835275"/>
            <a:ext cx="1066800" cy="700088"/>
          </a:xfrm>
          <a:prstGeom prst="line">
            <a:avLst/>
          </a:prstGeom>
          <a:noFill/>
          <a:ln w="50800">
            <a:solidFill>
              <a:srgbClr val="000000"/>
            </a:solidFill>
            <a:round/>
            <a:headEnd/>
            <a:tailEnd type="triangle" w="med" len="med"/>
          </a:ln>
          <a:effectLst/>
        </p:spPr>
        <p:txBody>
          <a:bodyPr/>
          <a:lstStyle/>
          <a:p>
            <a:endParaRPr lang="en-US"/>
          </a:p>
        </p:txBody>
      </p:sp>
      <p:sp>
        <p:nvSpPr>
          <p:cNvPr id="159771" name="Rectangle 27"/>
          <p:cNvSpPr>
            <a:spLocks noChangeArrowheads="1"/>
          </p:cNvSpPr>
          <p:nvPr/>
        </p:nvSpPr>
        <p:spPr bwMode="auto">
          <a:xfrm>
            <a:off x="6126163" y="3305175"/>
            <a:ext cx="989012" cy="376238"/>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59772" name="Rectangle 28"/>
          <p:cNvSpPr>
            <a:spLocks noChangeArrowheads="1"/>
          </p:cNvSpPr>
          <p:nvPr/>
        </p:nvSpPr>
        <p:spPr bwMode="auto">
          <a:xfrm>
            <a:off x="6392863" y="3319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13</a:t>
            </a:r>
          </a:p>
        </p:txBody>
      </p:sp>
      <p:sp>
        <p:nvSpPr>
          <p:cNvPr id="159773" name="Freeform 29"/>
          <p:cNvSpPr>
            <a:spLocks/>
          </p:cNvSpPr>
          <p:nvPr/>
        </p:nvSpPr>
        <p:spPr bwMode="auto">
          <a:xfrm>
            <a:off x="3886200" y="3413125"/>
            <a:ext cx="2227263" cy="2227263"/>
          </a:xfrm>
          <a:custGeom>
            <a:avLst/>
            <a:gdLst/>
            <a:ahLst/>
            <a:cxnLst>
              <a:cxn ang="0">
                <a:pos x="1104" y="0"/>
              </a:cxn>
              <a:cxn ang="0">
                <a:pos x="1402" y="146"/>
              </a:cxn>
              <a:cxn ang="0">
                <a:pos x="1322" y="439"/>
              </a:cxn>
              <a:cxn ang="0">
                <a:pos x="1267" y="329"/>
              </a:cxn>
              <a:cxn ang="0">
                <a:pos x="1159" y="364"/>
              </a:cxn>
              <a:cxn ang="0">
                <a:pos x="1063" y="395"/>
              </a:cxn>
              <a:cxn ang="0">
                <a:pos x="911" y="464"/>
              </a:cxn>
              <a:cxn ang="0">
                <a:pos x="805" y="526"/>
              </a:cxn>
              <a:cxn ang="0">
                <a:pos x="737" y="589"/>
              </a:cxn>
              <a:cxn ang="0">
                <a:pos x="694" y="651"/>
              </a:cxn>
              <a:cxn ang="0">
                <a:pos x="677" y="709"/>
              </a:cxn>
              <a:cxn ang="0">
                <a:pos x="671" y="771"/>
              </a:cxn>
              <a:cxn ang="0">
                <a:pos x="676" y="834"/>
              </a:cxn>
              <a:cxn ang="0">
                <a:pos x="676" y="896"/>
              </a:cxn>
              <a:cxn ang="0">
                <a:pos x="668" y="961"/>
              </a:cxn>
              <a:cxn ang="0">
                <a:pos x="644" y="1025"/>
              </a:cxn>
              <a:cxn ang="0">
                <a:pos x="594" y="1095"/>
              </a:cxn>
              <a:cxn ang="0">
                <a:pos x="513" y="1166"/>
              </a:cxn>
              <a:cxn ang="0">
                <a:pos x="392" y="1241"/>
              </a:cxn>
              <a:cxn ang="0">
                <a:pos x="224" y="1320"/>
              </a:cxn>
              <a:cxn ang="0">
                <a:pos x="0" y="1402"/>
              </a:cxn>
              <a:cxn ang="0">
                <a:pos x="116" y="1356"/>
              </a:cxn>
              <a:cxn ang="0">
                <a:pos x="216" y="1311"/>
              </a:cxn>
              <a:cxn ang="0">
                <a:pos x="375" y="1219"/>
              </a:cxn>
              <a:cxn ang="0">
                <a:pos x="482" y="1131"/>
              </a:cxn>
              <a:cxn ang="0">
                <a:pos x="551" y="1049"/>
              </a:cxn>
              <a:cxn ang="0">
                <a:pos x="584" y="969"/>
              </a:cxn>
              <a:cxn ang="0">
                <a:pos x="593" y="888"/>
              </a:cxn>
              <a:cxn ang="0">
                <a:pos x="585" y="812"/>
              </a:cxn>
              <a:cxn ang="0">
                <a:pos x="570" y="735"/>
              </a:cxn>
              <a:cxn ang="0">
                <a:pos x="555" y="662"/>
              </a:cxn>
              <a:cxn ang="0">
                <a:pos x="548" y="583"/>
              </a:cxn>
              <a:cxn ang="0">
                <a:pos x="559" y="508"/>
              </a:cxn>
              <a:cxn ang="0">
                <a:pos x="593" y="431"/>
              </a:cxn>
              <a:cxn ang="0">
                <a:pos x="665" y="353"/>
              </a:cxn>
              <a:cxn ang="0">
                <a:pos x="776" y="276"/>
              </a:cxn>
              <a:cxn ang="0">
                <a:pos x="937" y="192"/>
              </a:cxn>
              <a:cxn ang="0">
                <a:pos x="1158" y="110"/>
              </a:cxn>
              <a:cxn ang="0">
                <a:pos x="1104" y="0"/>
              </a:cxn>
            </a:cxnLst>
            <a:rect l="0" t="0" r="r" b="b"/>
            <a:pathLst>
              <a:path w="1403" h="1403">
                <a:moveTo>
                  <a:pt x="1104" y="0"/>
                </a:moveTo>
                <a:lnTo>
                  <a:pt x="1402" y="146"/>
                </a:lnTo>
                <a:lnTo>
                  <a:pt x="1322" y="439"/>
                </a:lnTo>
                <a:lnTo>
                  <a:pt x="1267" y="329"/>
                </a:lnTo>
                <a:lnTo>
                  <a:pt x="1159" y="364"/>
                </a:lnTo>
                <a:lnTo>
                  <a:pt x="1063" y="395"/>
                </a:lnTo>
                <a:lnTo>
                  <a:pt x="911" y="464"/>
                </a:lnTo>
                <a:lnTo>
                  <a:pt x="805" y="526"/>
                </a:lnTo>
                <a:lnTo>
                  <a:pt x="737" y="589"/>
                </a:lnTo>
                <a:lnTo>
                  <a:pt x="694" y="651"/>
                </a:lnTo>
                <a:lnTo>
                  <a:pt x="677" y="709"/>
                </a:lnTo>
                <a:lnTo>
                  <a:pt x="671" y="771"/>
                </a:lnTo>
                <a:lnTo>
                  <a:pt x="676" y="834"/>
                </a:lnTo>
                <a:lnTo>
                  <a:pt x="676" y="896"/>
                </a:lnTo>
                <a:lnTo>
                  <a:pt x="668" y="961"/>
                </a:lnTo>
                <a:lnTo>
                  <a:pt x="644" y="1025"/>
                </a:lnTo>
                <a:lnTo>
                  <a:pt x="594" y="1095"/>
                </a:lnTo>
                <a:lnTo>
                  <a:pt x="513" y="1166"/>
                </a:lnTo>
                <a:lnTo>
                  <a:pt x="392" y="1241"/>
                </a:lnTo>
                <a:lnTo>
                  <a:pt x="224" y="1320"/>
                </a:lnTo>
                <a:lnTo>
                  <a:pt x="0" y="1402"/>
                </a:lnTo>
                <a:lnTo>
                  <a:pt x="116" y="1356"/>
                </a:lnTo>
                <a:lnTo>
                  <a:pt x="216" y="1311"/>
                </a:lnTo>
                <a:lnTo>
                  <a:pt x="375" y="1219"/>
                </a:lnTo>
                <a:lnTo>
                  <a:pt x="482" y="1131"/>
                </a:lnTo>
                <a:lnTo>
                  <a:pt x="551" y="1049"/>
                </a:lnTo>
                <a:lnTo>
                  <a:pt x="584" y="969"/>
                </a:lnTo>
                <a:lnTo>
                  <a:pt x="593" y="888"/>
                </a:lnTo>
                <a:lnTo>
                  <a:pt x="585" y="812"/>
                </a:lnTo>
                <a:lnTo>
                  <a:pt x="570" y="735"/>
                </a:lnTo>
                <a:lnTo>
                  <a:pt x="555" y="662"/>
                </a:lnTo>
                <a:lnTo>
                  <a:pt x="548" y="583"/>
                </a:lnTo>
                <a:lnTo>
                  <a:pt x="559" y="508"/>
                </a:lnTo>
                <a:lnTo>
                  <a:pt x="593" y="431"/>
                </a:lnTo>
                <a:lnTo>
                  <a:pt x="665" y="353"/>
                </a:lnTo>
                <a:lnTo>
                  <a:pt x="776" y="276"/>
                </a:lnTo>
                <a:lnTo>
                  <a:pt x="937" y="192"/>
                </a:lnTo>
                <a:lnTo>
                  <a:pt x="1158" y="110"/>
                </a:lnTo>
                <a:lnTo>
                  <a:pt x="1104" y="0"/>
                </a:lnTo>
              </a:path>
            </a:pathLst>
          </a:custGeom>
          <a:solidFill>
            <a:schemeClr val="accent2"/>
          </a:solidFill>
          <a:ln w="12700" cap="rnd" cmpd="sng">
            <a:solidFill>
              <a:schemeClr val="tx1"/>
            </a:solidFill>
            <a:prstDash val="solid"/>
            <a:round/>
            <a:headEnd type="none" w="med" len="med"/>
            <a:tailEnd type="none" w="med" len="med"/>
          </a:ln>
          <a:effectLst/>
        </p:spPr>
        <p:txBody>
          <a:bodyPr/>
          <a:lstStyle/>
          <a:p>
            <a:endParaRPr lang="en-US"/>
          </a:p>
        </p:txBody>
      </p:sp>
      <p:sp>
        <p:nvSpPr>
          <p:cNvPr id="159774" name="Rectangle 30"/>
          <p:cNvSpPr>
            <a:spLocks noGrp="1" noChangeArrowheads="1"/>
          </p:cNvSpPr>
          <p:nvPr>
            <p:ph type="body" sz="half" idx="2"/>
          </p:nvPr>
        </p:nvSpPr>
        <p:spPr>
          <a:xfrm>
            <a:off x="762000" y="3779838"/>
            <a:ext cx="3444875" cy="2392362"/>
          </a:xfrm>
          <a:noFill/>
          <a:ln/>
        </p:spPr>
        <p:txBody>
          <a:bodyPr/>
          <a:lstStyle/>
          <a:p>
            <a:pPr marL="0" indent="0">
              <a:buFont typeface="Monotype Sorts" pitchFamily="2" charset="2"/>
              <a:buNone/>
            </a:pPr>
            <a:r>
              <a:rPr lang="en-US" altLang="zh-CN" i="1">
                <a:solidFill>
                  <a:schemeClr val="hlink"/>
                </a:solidFill>
                <a:effectLst/>
                <a:latin typeface="Monotype Corsiva" pitchFamily="66" charset="0"/>
                <a:ea typeface="宋体" pitchFamily="2" charset="-122"/>
              </a:rPr>
              <a:t>But data is a private variable, so cannot be accessed by a non-member function</a:t>
            </a:r>
          </a:p>
        </p:txBody>
      </p:sp>
      <p:grpSp>
        <p:nvGrpSpPr>
          <p:cNvPr id="159775" name="Group 31"/>
          <p:cNvGrpSpPr>
            <a:grpSpLocks/>
          </p:cNvGrpSpPr>
          <p:nvPr/>
        </p:nvGrpSpPr>
        <p:grpSpPr bwMode="auto">
          <a:xfrm>
            <a:off x="460375" y="1947863"/>
            <a:ext cx="8531225" cy="407987"/>
            <a:chOff x="290" y="1227"/>
            <a:chExt cx="5374" cy="257"/>
          </a:xfrm>
        </p:grpSpPr>
        <p:sp>
          <p:nvSpPr>
            <p:cNvPr id="159776" name="Rectangle 32"/>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59777" name="Rectangle 33"/>
            <p:cNvSpPr>
              <a:spLocks noChangeArrowheads="1"/>
            </p:cNvSpPr>
            <p:nvPr/>
          </p:nvSpPr>
          <p:spPr bwMode="auto">
            <a:xfrm>
              <a:off x="354" y="1235"/>
              <a:ext cx="5310" cy="248"/>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void list_head_insert(node*&amp; head_ptr, const node::value_type&amp; entry);</a:t>
              </a:r>
            </a:p>
          </p:txBody>
        </p:sp>
      </p:grpSp>
      <p:sp>
        <p:nvSpPr>
          <p:cNvPr id="159778" name="Text Box 34"/>
          <p:cNvSpPr txBox="1">
            <a:spLocks noChangeArrowheads="1"/>
          </p:cNvSpPr>
          <p:nvPr/>
        </p:nvSpPr>
        <p:spPr bwMode="auto">
          <a:xfrm>
            <a:off x="3276600" y="3124200"/>
            <a:ext cx="457200" cy="457200"/>
          </a:xfrm>
          <a:prstGeom prst="rect">
            <a:avLst/>
          </a:prstGeom>
          <a:noFill/>
          <a:ln w="12700">
            <a:noFill/>
            <a:miter lim="800000"/>
            <a:headEnd/>
            <a:tailEnd/>
          </a:ln>
          <a:effectLst/>
        </p:spPr>
        <p:txBody>
          <a:bodyPr>
            <a:spAutoFit/>
          </a:bodyPr>
          <a:lstStyle/>
          <a:p>
            <a:pPr>
              <a:spcBef>
                <a:spcPct val="50000"/>
              </a:spcBef>
            </a:pPr>
            <a:r>
              <a:rPr lang="en-US" altLang="zh-CN" b="1">
                <a:latin typeface="Arial" charset="0"/>
                <a:ea typeface="宋体" pitchFamily="2" charset="-122"/>
              </a:rPr>
              <a:t>X</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6627" name="Line 3"/>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26628" name="Rectangle 4"/>
          <p:cNvSpPr>
            <a:spLocks noGrp="1" noChangeArrowheads="1"/>
          </p:cNvSpPr>
          <p:nvPr>
            <p:ph type="title"/>
          </p:nvPr>
        </p:nvSpPr>
        <p:spPr>
          <a:noFill/>
          <a:ln/>
        </p:spPr>
        <p:txBody>
          <a:bodyPr/>
          <a:lstStyle/>
          <a:p>
            <a:r>
              <a:rPr lang="en-US" altLang="zh-CN">
                <a:ea typeface="宋体" pitchFamily="2" charset="-122"/>
              </a:rPr>
              <a:t>Inserting a Node at the Head</a:t>
            </a:r>
          </a:p>
        </p:txBody>
      </p:sp>
      <p:sp>
        <p:nvSpPr>
          <p:cNvPr id="26629" name="Rectangle 5"/>
          <p:cNvSpPr>
            <a:spLocks noGrp="1" noChangeArrowheads="1"/>
          </p:cNvSpPr>
          <p:nvPr>
            <p:ph type="body" sz="half" idx="1"/>
          </p:nvPr>
        </p:nvSpPr>
        <p:spPr>
          <a:xfrm>
            <a:off x="363538" y="2667000"/>
            <a:ext cx="5259387" cy="3429000"/>
          </a:xfrm>
          <a:noFill/>
          <a:ln/>
        </p:spPr>
        <p:txBody>
          <a:bodyPr/>
          <a:lstStyle/>
          <a:p>
            <a:pPr marL="400050" indent="-400050">
              <a:buSzPct val="100000"/>
              <a:buFont typeface="Monotype Sorts" pitchFamily="2" charset="2"/>
              <a:buChar char="¶"/>
            </a:pPr>
            <a:r>
              <a:rPr lang="en-US" altLang="zh-CN">
                <a:effectLst/>
                <a:latin typeface="Arial" charset="0"/>
                <a:ea typeface="宋体" pitchFamily="2" charset="-122"/>
              </a:rPr>
              <a:t>insert_ptr = new node;</a:t>
            </a:r>
            <a:endParaRPr lang="en-US" altLang="zh-CN">
              <a:effectLst/>
              <a:ea typeface="宋体" pitchFamily="2" charset="-122"/>
            </a:endParaRPr>
          </a:p>
          <a:p>
            <a:pPr marL="400050" indent="-400050">
              <a:buSzPct val="100000"/>
              <a:buFont typeface="Monotype Sorts" pitchFamily="2" charset="2"/>
              <a:buChar char="·"/>
            </a:pPr>
            <a:r>
              <a:rPr lang="en-US" altLang="zh-CN">
                <a:effectLst/>
                <a:latin typeface="Arial" charset="0"/>
                <a:ea typeface="宋体" pitchFamily="2" charset="-122"/>
              </a:rPr>
              <a:t>insert_ptr-&gt;set_data(entry);</a:t>
            </a:r>
          </a:p>
        </p:txBody>
      </p:sp>
      <p:sp>
        <p:nvSpPr>
          <p:cNvPr id="26630" name="Rectangle 6"/>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6631" name="Line 7"/>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26632" name="Rectangle 8"/>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26633" name="Rectangle 9"/>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6634" name="Line 10"/>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26635" name="Rectangle 11"/>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26636" name="Rectangle 12"/>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26637" name="Line 13"/>
          <p:cNvSpPr>
            <a:spLocks noChangeShapeType="1"/>
          </p:cNvSpPr>
          <p:nvPr/>
        </p:nvSpPr>
        <p:spPr bwMode="auto">
          <a:xfrm flipV="1">
            <a:off x="7021513" y="4976813"/>
            <a:ext cx="509587" cy="423862"/>
          </a:xfrm>
          <a:prstGeom prst="line">
            <a:avLst/>
          </a:prstGeom>
          <a:noFill/>
          <a:ln w="50800">
            <a:solidFill>
              <a:srgbClr val="000000"/>
            </a:solidFill>
            <a:round/>
            <a:headEnd/>
            <a:tailEnd type="triangle" w="med" len="med"/>
          </a:ln>
          <a:effectLst/>
        </p:spPr>
        <p:txBody>
          <a:bodyPr/>
          <a:lstStyle/>
          <a:p>
            <a:endParaRPr lang="en-US"/>
          </a:p>
        </p:txBody>
      </p:sp>
      <p:sp>
        <p:nvSpPr>
          <p:cNvPr id="26638" name="Rectangle 14"/>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26639" name="Line 15"/>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26640" name="Rectangle 16"/>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6641" name="Rectangle 17"/>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26642" name="Line 18"/>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26643" name="Rectangle 19"/>
          <p:cNvSpPr>
            <a:spLocks noChangeArrowheads="1"/>
          </p:cNvSpPr>
          <p:nvPr/>
        </p:nvSpPr>
        <p:spPr bwMode="auto">
          <a:xfrm>
            <a:off x="2928938" y="5614988"/>
            <a:ext cx="981075" cy="35242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26644" name="Rectangle 20"/>
          <p:cNvSpPr>
            <a:spLocks noChangeArrowheads="1"/>
          </p:cNvSpPr>
          <p:nvPr/>
        </p:nvSpPr>
        <p:spPr bwMode="auto">
          <a:xfrm>
            <a:off x="2851150" y="6007100"/>
            <a:ext cx="677863"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entry</a:t>
            </a:r>
          </a:p>
        </p:txBody>
      </p:sp>
      <p:sp>
        <p:nvSpPr>
          <p:cNvPr id="26645" name="Rectangle 21"/>
          <p:cNvSpPr>
            <a:spLocks noChangeArrowheads="1"/>
          </p:cNvSpPr>
          <p:nvPr/>
        </p:nvSpPr>
        <p:spPr bwMode="auto">
          <a:xfrm>
            <a:off x="3194050" y="5605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13</a:t>
            </a:r>
          </a:p>
        </p:txBody>
      </p:sp>
      <p:sp>
        <p:nvSpPr>
          <p:cNvPr id="26646" name="Rectangle 22"/>
          <p:cNvSpPr>
            <a:spLocks noChangeArrowheads="1"/>
          </p:cNvSpPr>
          <p:nvPr/>
        </p:nvSpPr>
        <p:spPr bwMode="auto">
          <a:xfrm>
            <a:off x="6118225" y="3303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6647" name="Line 23"/>
          <p:cNvSpPr>
            <a:spLocks noChangeShapeType="1"/>
          </p:cNvSpPr>
          <p:nvPr/>
        </p:nvSpPr>
        <p:spPr bwMode="auto">
          <a:xfrm>
            <a:off x="6113463" y="3684588"/>
            <a:ext cx="1012825" cy="0"/>
          </a:xfrm>
          <a:prstGeom prst="line">
            <a:avLst/>
          </a:prstGeom>
          <a:noFill/>
          <a:ln w="12700">
            <a:solidFill>
              <a:schemeClr val="tx1"/>
            </a:solidFill>
            <a:round/>
            <a:headEnd/>
            <a:tailEnd/>
          </a:ln>
          <a:effectLst/>
        </p:spPr>
        <p:txBody>
          <a:bodyPr/>
          <a:lstStyle/>
          <a:p>
            <a:endParaRPr lang="en-US"/>
          </a:p>
        </p:txBody>
      </p:sp>
      <p:sp>
        <p:nvSpPr>
          <p:cNvPr id="26648" name="Rectangle 24"/>
          <p:cNvSpPr>
            <a:spLocks noChangeArrowheads="1"/>
          </p:cNvSpPr>
          <p:nvPr/>
        </p:nvSpPr>
        <p:spPr bwMode="auto">
          <a:xfrm>
            <a:off x="7747000" y="2609850"/>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6649" name="Rectangle 25"/>
          <p:cNvSpPr>
            <a:spLocks noChangeArrowheads="1"/>
          </p:cNvSpPr>
          <p:nvPr/>
        </p:nvSpPr>
        <p:spPr bwMode="auto">
          <a:xfrm>
            <a:off x="7643813" y="3179763"/>
            <a:ext cx="1119187"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insert_ptr</a:t>
            </a:r>
          </a:p>
        </p:txBody>
      </p:sp>
      <p:sp>
        <p:nvSpPr>
          <p:cNvPr id="26650" name="Line 26"/>
          <p:cNvSpPr>
            <a:spLocks noChangeShapeType="1"/>
          </p:cNvSpPr>
          <p:nvPr/>
        </p:nvSpPr>
        <p:spPr bwMode="auto">
          <a:xfrm flipH="1">
            <a:off x="7162800" y="2835275"/>
            <a:ext cx="1066800" cy="700088"/>
          </a:xfrm>
          <a:prstGeom prst="line">
            <a:avLst/>
          </a:prstGeom>
          <a:noFill/>
          <a:ln w="50800">
            <a:solidFill>
              <a:srgbClr val="000000"/>
            </a:solidFill>
            <a:round/>
            <a:headEnd/>
            <a:tailEnd type="triangle" w="med" len="med"/>
          </a:ln>
          <a:effectLst/>
        </p:spPr>
        <p:txBody>
          <a:bodyPr/>
          <a:lstStyle/>
          <a:p>
            <a:endParaRPr lang="en-US"/>
          </a:p>
        </p:txBody>
      </p:sp>
      <p:sp>
        <p:nvSpPr>
          <p:cNvPr id="26651" name="Rectangle 27"/>
          <p:cNvSpPr>
            <a:spLocks noChangeArrowheads="1"/>
          </p:cNvSpPr>
          <p:nvPr/>
        </p:nvSpPr>
        <p:spPr bwMode="auto">
          <a:xfrm>
            <a:off x="6126163" y="3305175"/>
            <a:ext cx="989012" cy="376238"/>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26652" name="Rectangle 28"/>
          <p:cNvSpPr>
            <a:spLocks noChangeArrowheads="1"/>
          </p:cNvSpPr>
          <p:nvPr/>
        </p:nvSpPr>
        <p:spPr bwMode="auto">
          <a:xfrm>
            <a:off x="6392863" y="3319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13</a:t>
            </a:r>
          </a:p>
        </p:txBody>
      </p:sp>
      <p:sp>
        <p:nvSpPr>
          <p:cNvPr id="26653" name="Freeform 29"/>
          <p:cNvSpPr>
            <a:spLocks/>
          </p:cNvSpPr>
          <p:nvPr/>
        </p:nvSpPr>
        <p:spPr bwMode="auto">
          <a:xfrm>
            <a:off x="3886200" y="3413125"/>
            <a:ext cx="2227263" cy="2227263"/>
          </a:xfrm>
          <a:custGeom>
            <a:avLst/>
            <a:gdLst/>
            <a:ahLst/>
            <a:cxnLst>
              <a:cxn ang="0">
                <a:pos x="1104" y="0"/>
              </a:cxn>
              <a:cxn ang="0">
                <a:pos x="1402" y="146"/>
              </a:cxn>
              <a:cxn ang="0">
                <a:pos x="1322" y="439"/>
              </a:cxn>
              <a:cxn ang="0">
                <a:pos x="1267" y="329"/>
              </a:cxn>
              <a:cxn ang="0">
                <a:pos x="1159" y="364"/>
              </a:cxn>
              <a:cxn ang="0">
                <a:pos x="1063" y="395"/>
              </a:cxn>
              <a:cxn ang="0">
                <a:pos x="911" y="464"/>
              </a:cxn>
              <a:cxn ang="0">
                <a:pos x="805" y="526"/>
              </a:cxn>
              <a:cxn ang="0">
                <a:pos x="737" y="589"/>
              </a:cxn>
              <a:cxn ang="0">
                <a:pos x="694" y="651"/>
              </a:cxn>
              <a:cxn ang="0">
                <a:pos x="677" y="709"/>
              </a:cxn>
              <a:cxn ang="0">
                <a:pos x="671" y="771"/>
              </a:cxn>
              <a:cxn ang="0">
                <a:pos x="676" y="834"/>
              </a:cxn>
              <a:cxn ang="0">
                <a:pos x="676" y="896"/>
              </a:cxn>
              <a:cxn ang="0">
                <a:pos x="668" y="961"/>
              </a:cxn>
              <a:cxn ang="0">
                <a:pos x="644" y="1025"/>
              </a:cxn>
              <a:cxn ang="0">
                <a:pos x="594" y="1095"/>
              </a:cxn>
              <a:cxn ang="0">
                <a:pos x="513" y="1166"/>
              </a:cxn>
              <a:cxn ang="0">
                <a:pos x="392" y="1241"/>
              </a:cxn>
              <a:cxn ang="0">
                <a:pos x="224" y="1320"/>
              </a:cxn>
              <a:cxn ang="0">
                <a:pos x="0" y="1402"/>
              </a:cxn>
              <a:cxn ang="0">
                <a:pos x="116" y="1356"/>
              </a:cxn>
              <a:cxn ang="0">
                <a:pos x="216" y="1311"/>
              </a:cxn>
              <a:cxn ang="0">
                <a:pos x="375" y="1219"/>
              </a:cxn>
              <a:cxn ang="0">
                <a:pos x="482" y="1131"/>
              </a:cxn>
              <a:cxn ang="0">
                <a:pos x="551" y="1049"/>
              </a:cxn>
              <a:cxn ang="0">
                <a:pos x="584" y="969"/>
              </a:cxn>
              <a:cxn ang="0">
                <a:pos x="593" y="888"/>
              </a:cxn>
              <a:cxn ang="0">
                <a:pos x="585" y="812"/>
              </a:cxn>
              <a:cxn ang="0">
                <a:pos x="570" y="735"/>
              </a:cxn>
              <a:cxn ang="0">
                <a:pos x="555" y="662"/>
              </a:cxn>
              <a:cxn ang="0">
                <a:pos x="548" y="583"/>
              </a:cxn>
              <a:cxn ang="0">
                <a:pos x="559" y="508"/>
              </a:cxn>
              <a:cxn ang="0">
                <a:pos x="593" y="431"/>
              </a:cxn>
              <a:cxn ang="0">
                <a:pos x="665" y="353"/>
              </a:cxn>
              <a:cxn ang="0">
                <a:pos x="776" y="276"/>
              </a:cxn>
              <a:cxn ang="0">
                <a:pos x="937" y="192"/>
              </a:cxn>
              <a:cxn ang="0">
                <a:pos x="1158" y="110"/>
              </a:cxn>
              <a:cxn ang="0">
                <a:pos x="1104" y="0"/>
              </a:cxn>
            </a:cxnLst>
            <a:rect l="0" t="0" r="r" b="b"/>
            <a:pathLst>
              <a:path w="1403" h="1403">
                <a:moveTo>
                  <a:pt x="1104" y="0"/>
                </a:moveTo>
                <a:lnTo>
                  <a:pt x="1402" y="146"/>
                </a:lnTo>
                <a:lnTo>
                  <a:pt x="1322" y="439"/>
                </a:lnTo>
                <a:lnTo>
                  <a:pt x="1267" y="329"/>
                </a:lnTo>
                <a:lnTo>
                  <a:pt x="1159" y="364"/>
                </a:lnTo>
                <a:lnTo>
                  <a:pt x="1063" y="395"/>
                </a:lnTo>
                <a:lnTo>
                  <a:pt x="911" y="464"/>
                </a:lnTo>
                <a:lnTo>
                  <a:pt x="805" y="526"/>
                </a:lnTo>
                <a:lnTo>
                  <a:pt x="737" y="589"/>
                </a:lnTo>
                <a:lnTo>
                  <a:pt x="694" y="651"/>
                </a:lnTo>
                <a:lnTo>
                  <a:pt x="677" y="709"/>
                </a:lnTo>
                <a:lnTo>
                  <a:pt x="671" y="771"/>
                </a:lnTo>
                <a:lnTo>
                  <a:pt x="676" y="834"/>
                </a:lnTo>
                <a:lnTo>
                  <a:pt x="676" y="896"/>
                </a:lnTo>
                <a:lnTo>
                  <a:pt x="668" y="961"/>
                </a:lnTo>
                <a:lnTo>
                  <a:pt x="644" y="1025"/>
                </a:lnTo>
                <a:lnTo>
                  <a:pt x="594" y="1095"/>
                </a:lnTo>
                <a:lnTo>
                  <a:pt x="513" y="1166"/>
                </a:lnTo>
                <a:lnTo>
                  <a:pt x="392" y="1241"/>
                </a:lnTo>
                <a:lnTo>
                  <a:pt x="224" y="1320"/>
                </a:lnTo>
                <a:lnTo>
                  <a:pt x="0" y="1402"/>
                </a:lnTo>
                <a:lnTo>
                  <a:pt x="116" y="1356"/>
                </a:lnTo>
                <a:lnTo>
                  <a:pt x="216" y="1311"/>
                </a:lnTo>
                <a:lnTo>
                  <a:pt x="375" y="1219"/>
                </a:lnTo>
                <a:lnTo>
                  <a:pt x="482" y="1131"/>
                </a:lnTo>
                <a:lnTo>
                  <a:pt x="551" y="1049"/>
                </a:lnTo>
                <a:lnTo>
                  <a:pt x="584" y="969"/>
                </a:lnTo>
                <a:lnTo>
                  <a:pt x="593" y="888"/>
                </a:lnTo>
                <a:lnTo>
                  <a:pt x="585" y="812"/>
                </a:lnTo>
                <a:lnTo>
                  <a:pt x="570" y="735"/>
                </a:lnTo>
                <a:lnTo>
                  <a:pt x="555" y="662"/>
                </a:lnTo>
                <a:lnTo>
                  <a:pt x="548" y="583"/>
                </a:lnTo>
                <a:lnTo>
                  <a:pt x="559" y="508"/>
                </a:lnTo>
                <a:lnTo>
                  <a:pt x="593" y="431"/>
                </a:lnTo>
                <a:lnTo>
                  <a:pt x="665" y="353"/>
                </a:lnTo>
                <a:lnTo>
                  <a:pt x="776" y="276"/>
                </a:lnTo>
                <a:lnTo>
                  <a:pt x="937" y="192"/>
                </a:lnTo>
                <a:lnTo>
                  <a:pt x="1158" y="110"/>
                </a:lnTo>
                <a:lnTo>
                  <a:pt x="1104" y="0"/>
                </a:lnTo>
              </a:path>
            </a:pathLst>
          </a:custGeom>
          <a:solidFill>
            <a:schemeClr val="accent2"/>
          </a:solidFill>
          <a:ln w="12700" cap="rnd" cmpd="sng">
            <a:solidFill>
              <a:schemeClr val="tx1"/>
            </a:solidFill>
            <a:prstDash val="solid"/>
            <a:round/>
            <a:headEnd type="none" w="med" len="med"/>
            <a:tailEnd type="none" w="med" len="med"/>
          </a:ln>
          <a:effectLst/>
        </p:spPr>
        <p:txBody>
          <a:bodyPr/>
          <a:lstStyle/>
          <a:p>
            <a:endParaRPr lang="en-US"/>
          </a:p>
        </p:txBody>
      </p:sp>
      <p:sp>
        <p:nvSpPr>
          <p:cNvPr id="26654" name="Rectangle 30"/>
          <p:cNvSpPr>
            <a:spLocks noGrp="1" noChangeArrowheads="1"/>
          </p:cNvSpPr>
          <p:nvPr>
            <p:ph type="body" sz="half" idx="2"/>
          </p:nvPr>
        </p:nvSpPr>
        <p:spPr>
          <a:xfrm>
            <a:off x="762000" y="3779838"/>
            <a:ext cx="3444875" cy="2392362"/>
          </a:xfrm>
          <a:noFill/>
          <a:ln/>
        </p:spPr>
        <p:txBody>
          <a:bodyPr/>
          <a:lstStyle/>
          <a:p>
            <a:pPr marL="0" indent="0">
              <a:buFont typeface="Monotype Sorts" pitchFamily="2" charset="2"/>
              <a:buNone/>
            </a:pPr>
            <a:r>
              <a:rPr lang="en-US" altLang="zh-CN" i="1">
                <a:solidFill>
                  <a:schemeClr val="hlink"/>
                </a:solidFill>
                <a:effectLst/>
                <a:latin typeface="Monotype Corsiva" pitchFamily="66" charset="0"/>
                <a:ea typeface="宋体" pitchFamily="2" charset="-122"/>
              </a:rPr>
              <a:t>Instead, Set_data function is used since data_field is a private variable of the node class</a:t>
            </a:r>
          </a:p>
        </p:txBody>
      </p:sp>
      <p:grpSp>
        <p:nvGrpSpPr>
          <p:cNvPr id="26658" name="Group 34"/>
          <p:cNvGrpSpPr>
            <a:grpSpLocks/>
          </p:cNvGrpSpPr>
          <p:nvPr/>
        </p:nvGrpSpPr>
        <p:grpSpPr bwMode="auto">
          <a:xfrm>
            <a:off x="460375" y="1947863"/>
            <a:ext cx="8531225" cy="407987"/>
            <a:chOff x="290" y="1227"/>
            <a:chExt cx="5374" cy="257"/>
          </a:xfrm>
        </p:grpSpPr>
        <p:sp>
          <p:nvSpPr>
            <p:cNvPr id="26659" name="Rectangle 35"/>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6660" name="Rectangle 36"/>
            <p:cNvSpPr>
              <a:spLocks noChangeArrowheads="1"/>
            </p:cNvSpPr>
            <p:nvPr/>
          </p:nvSpPr>
          <p:spPr bwMode="auto">
            <a:xfrm>
              <a:off x="354" y="1235"/>
              <a:ext cx="5310" cy="248"/>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void list_head_insert(node*&amp; head_ptr, const node::value_type&amp; entry);</a:t>
              </a:r>
            </a:p>
          </p:txBody>
        </p:sp>
      </p:gr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8675" name="Line 3"/>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28676" name="Rectangle 4"/>
          <p:cNvSpPr>
            <a:spLocks noGrp="1" noChangeArrowheads="1"/>
          </p:cNvSpPr>
          <p:nvPr>
            <p:ph type="title"/>
          </p:nvPr>
        </p:nvSpPr>
        <p:spPr>
          <a:noFill/>
          <a:ln/>
        </p:spPr>
        <p:txBody>
          <a:bodyPr/>
          <a:lstStyle/>
          <a:p>
            <a:r>
              <a:rPr lang="en-US" altLang="zh-CN">
                <a:ea typeface="宋体" pitchFamily="2" charset="-122"/>
              </a:rPr>
              <a:t>Inserting a Node at the Head</a:t>
            </a:r>
          </a:p>
        </p:txBody>
      </p:sp>
      <p:sp>
        <p:nvSpPr>
          <p:cNvPr id="28677" name="Rectangle 5"/>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8678" name="Line 6"/>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28679" name="Rectangle 7"/>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28680" name="Rectangle 8"/>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8681" name="Line 9"/>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28682" name="Rectangle 10"/>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28683" name="Rectangle 11"/>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28684" name="Line 12"/>
          <p:cNvSpPr>
            <a:spLocks noChangeShapeType="1"/>
          </p:cNvSpPr>
          <p:nvPr/>
        </p:nvSpPr>
        <p:spPr bwMode="auto">
          <a:xfrm flipV="1">
            <a:off x="7021513" y="4976813"/>
            <a:ext cx="509587" cy="423862"/>
          </a:xfrm>
          <a:prstGeom prst="line">
            <a:avLst/>
          </a:prstGeom>
          <a:noFill/>
          <a:ln w="50800">
            <a:solidFill>
              <a:srgbClr val="000000"/>
            </a:solidFill>
            <a:round/>
            <a:headEnd/>
            <a:tailEnd type="triangle" w="med" len="med"/>
          </a:ln>
          <a:effectLst/>
        </p:spPr>
        <p:txBody>
          <a:bodyPr/>
          <a:lstStyle/>
          <a:p>
            <a:endParaRPr lang="en-US"/>
          </a:p>
        </p:txBody>
      </p:sp>
      <p:sp>
        <p:nvSpPr>
          <p:cNvPr id="28685" name="Rectangle 13"/>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28686" name="Line 14"/>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28687" name="Rectangle 15"/>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8688" name="Rectangle 16"/>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28689" name="Line 17"/>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28690" name="Rectangle 18"/>
          <p:cNvSpPr>
            <a:spLocks noChangeArrowheads="1"/>
          </p:cNvSpPr>
          <p:nvPr/>
        </p:nvSpPr>
        <p:spPr bwMode="auto">
          <a:xfrm>
            <a:off x="2928938" y="5614988"/>
            <a:ext cx="981075" cy="35242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8691" name="Rectangle 19"/>
          <p:cNvSpPr>
            <a:spLocks noChangeArrowheads="1"/>
          </p:cNvSpPr>
          <p:nvPr/>
        </p:nvSpPr>
        <p:spPr bwMode="auto">
          <a:xfrm>
            <a:off x="2851150" y="6007100"/>
            <a:ext cx="677863"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entry</a:t>
            </a:r>
          </a:p>
        </p:txBody>
      </p:sp>
      <p:sp>
        <p:nvSpPr>
          <p:cNvPr id="28692" name="Rectangle 20"/>
          <p:cNvSpPr>
            <a:spLocks noChangeArrowheads="1"/>
          </p:cNvSpPr>
          <p:nvPr/>
        </p:nvSpPr>
        <p:spPr bwMode="auto">
          <a:xfrm>
            <a:off x="3194050" y="5605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13</a:t>
            </a:r>
          </a:p>
        </p:txBody>
      </p:sp>
      <p:sp>
        <p:nvSpPr>
          <p:cNvPr id="28693" name="Rectangle 21"/>
          <p:cNvSpPr>
            <a:spLocks noChangeArrowheads="1"/>
          </p:cNvSpPr>
          <p:nvPr/>
        </p:nvSpPr>
        <p:spPr bwMode="auto">
          <a:xfrm>
            <a:off x="6118225" y="3303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8694" name="Line 22"/>
          <p:cNvSpPr>
            <a:spLocks noChangeShapeType="1"/>
          </p:cNvSpPr>
          <p:nvPr/>
        </p:nvSpPr>
        <p:spPr bwMode="auto">
          <a:xfrm>
            <a:off x="6113463" y="3684588"/>
            <a:ext cx="1012825" cy="0"/>
          </a:xfrm>
          <a:prstGeom prst="line">
            <a:avLst/>
          </a:prstGeom>
          <a:noFill/>
          <a:ln w="12700">
            <a:solidFill>
              <a:schemeClr val="tx1"/>
            </a:solidFill>
            <a:round/>
            <a:headEnd/>
            <a:tailEnd/>
          </a:ln>
          <a:effectLst/>
        </p:spPr>
        <p:txBody>
          <a:bodyPr/>
          <a:lstStyle/>
          <a:p>
            <a:endParaRPr lang="en-US"/>
          </a:p>
        </p:txBody>
      </p:sp>
      <p:sp>
        <p:nvSpPr>
          <p:cNvPr id="28695" name="Rectangle 23"/>
          <p:cNvSpPr>
            <a:spLocks noChangeArrowheads="1"/>
          </p:cNvSpPr>
          <p:nvPr/>
        </p:nvSpPr>
        <p:spPr bwMode="auto">
          <a:xfrm>
            <a:off x="7747000" y="2609850"/>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8696" name="Rectangle 24"/>
          <p:cNvSpPr>
            <a:spLocks noChangeArrowheads="1"/>
          </p:cNvSpPr>
          <p:nvPr/>
        </p:nvSpPr>
        <p:spPr bwMode="auto">
          <a:xfrm>
            <a:off x="7643813" y="3179763"/>
            <a:ext cx="1119187"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insert_ptr</a:t>
            </a:r>
          </a:p>
        </p:txBody>
      </p:sp>
      <p:sp>
        <p:nvSpPr>
          <p:cNvPr id="28697" name="Line 25"/>
          <p:cNvSpPr>
            <a:spLocks noChangeShapeType="1"/>
          </p:cNvSpPr>
          <p:nvPr/>
        </p:nvSpPr>
        <p:spPr bwMode="auto">
          <a:xfrm flipH="1">
            <a:off x="7162800" y="2835275"/>
            <a:ext cx="1066800" cy="700088"/>
          </a:xfrm>
          <a:prstGeom prst="line">
            <a:avLst/>
          </a:prstGeom>
          <a:noFill/>
          <a:ln w="50800">
            <a:solidFill>
              <a:srgbClr val="000000"/>
            </a:solidFill>
            <a:round/>
            <a:headEnd/>
            <a:tailEnd type="triangle" w="med" len="med"/>
          </a:ln>
          <a:effectLst/>
        </p:spPr>
        <p:txBody>
          <a:bodyPr/>
          <a:lstStyle/>
          <a:p>
            <a:endParaRPr lang="en-US"/>
          </a:p>
        </p:txBody>
      </p:sp>
      <p:sp>
        <p:nvSpPr>
          <p:cNvPr id="28698" name="Rectangle 26"/>
          <p:cNvSpPr>
            <a:spLocks noChangeArrowheads="1"/>
          </p:cNvSpPr>
          <p:nvPr/>
        </p:nvSpPr>
        <p:spPr bwMode="auto">
          <a:xfrm>
            <a:off x="6392863" y="3319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13</a:t>
            </a:r>
          </a:p>
        </p:txBody>
      </p:sp>
      <p:sp>
        <p:nvSpPr>
          <p:cNvPr id="28699" name="Rectangle 27"/>
          <p:cNvSpPr>
            <a:spLocks noChangeArrowheads="1"/>
          </p:cNvSpPr>
          <p:nvPr/>
        </p:nvSpPr>
        <p:spPr bwMode="auto">
          <a:xfrm>
            <a:off x="363538" y="2667000"/>
            <a:ext cx="5259387" cy="3429000"/>
          </a:xfrm>
          <a:prstGeom prst="rect">
            <a:avLst/>
          </a:prstGeom>
          <a:noFill/>
          <a:ln w="12700">
            <a:noFill/>
            <a:miter lim="800000"/>
            <a:headEnd/>
            <a:tailEnd/>
          </a:ln>
          <a:effectLst/>
        </p:spPr>
        <p:txBody>
          <a:bodyPr lIns="90488" tIns="44450" rIns="90488" bIns="44450"/>
          <a:lstStyle/>
          <a:p>
            <a:pPr marL="400050" indent="-400050">
              <a:spcBef>
                <a:spcPct val="20000"/>
              </a:spcBef>
              <a:buClr>
                <a:schemeClr val="tx2"/>
              </a:buClr>
              <a:buSzPct val="100000"/>
              <a:buFont typeface="Monotype Sorts" pitchFamily="2" charset="2"/>
              <a:buChar char="¶"/>
            </a:pPr>
            <a:r>
              <a:rPr lang="en-US" altLang="zh-CN" sz="2800">
                <a:solidFill>
                  <a:schemeClr val="tx1"/>
                </a:solidFill>
                <a:latin typeface="Arial" charset="0"/>
                <a:ea typeface="宋体" pitchFamily="2" charset="-122"/>
              </a:rPr>
              <a:t>insert_ptr = new node;</a:t>
            </a:r>
            <a:endParaRPr lang="en-US" altLang="zh-CN" sz="2800">
              <a:solidFill>
                <a:schemeClr val="tx1"/>
              </a:solidFill>
              <a:ea typeface="宋体" pitchFamily="2" charset="-122"/>
            </a:endParaRPr>
          </a:p>
          <a:p>
            <a:pPr marL="400050" indent="-400050">
              <a:spcBef>
                <a:spcPct val="20000"/>
              </a:spcBef>
              <a:buClr>
                <a:schemeClr val="tx2"/>
              </a:buClr>
              <a:buSzPct val="100000"/>
              <a:buFont typeface="Monotype Sorts" pitchFamily="2" charset="2"/>
              <a:buChar char="·"/>
            </a:pPr>
            <a:r>
              <a:rPr lang="en-US" altLang="zh-CN" sz="2800">
                <a:solidFill>
                  <a:schemeClr val="tx1"/>
                </a:solidFill>
                <a:latin typeface="Arial" charset="0"/>
                <a:ea typeface="宋体" pitchFamily="2" charset="-122"/>
              </a:rPr>
              <a:t>insert_ptr-&gt;set_data(entry);</a:t>
            </a:r>
          </a:p>
          <a:p>
            <a:pPr marL="400050" indent="-400050">
              <a:spcBef>
                <a:spcPct val="20000"/>
              </a:spcBef>
              <a:buClr>
                <a:schemeClr val="tx2"/>
              </a:buClr>
              <a:buSzPct val="100000"/>
              <a:buFont typeface="Monotype Sorts" pitchFamily="2" charset="2"/>
              <a:buChar char="¸"/>
            </a:pPr>
            <a:r>
              <a:rPr lang="en-US" altLang="zh-CN" sz="2800">
                <a:solidFill>
                  <a:schemeClr val="tx1"/>
                </a:solidFill>
                <a:ea typeface="宋体" pitchFamily="2" charset="-122"/>
              </a:rPr>
              <a:t>Connect the new node to the front of the list.</a:t>
            </a:r>
          </a:p>
        </p:txBody>
      </p:sp>
      <p:sp>
        <p:nvSpPr>
          <p:cNvPr id="28700" name="Rectangle 28"/>
          <p:cNvSpPr>
            <a:spLocks noChangeArrowheads="1"/>
          </p:cNvSpPr>
          <p:nvPr/>
        </p:nvSpPr>
        <p:spPr bwMode="auto">
          <a:xfrm>
            <a:off x="6111875" y="3671888"/>
            <a:ext cx="1011238" cy="566737"/>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28701" name="Line 29"/>
          <p:cNvSpPr>
            <a:spLocks noChangeShapeType="1"/>
          </p:cNvSpPr>
          <p:nvPr/>
        </p:nvSpPr>
        <p:spPr bwMode="auto">
          <a:xfrm flipH="1">
            <a:off x="6384925" y="3946525"/>
            <a:ext cx="122238" cy="869950"/>
          </a:xfrm>
          <a:prstGeom prst="line">
            <a:avLst/>
          </a:prstGeom>
          <a:noFill/>
          <a:ln w="101600">
            <a:solidFill>
              <a:schemeClr val="accent2"/>
            </a:solidFill>
            <a:round/>
            <a:headEnd/>
            <a:tailEnd type="triangle" w="med" len="med"/>
          </a:ln>
          <a:effectLst/>
        </p:spPr>
        <p:txBody>
          <a:bodyPr/>
          <a:lstStyle/>
          <a:p>
            <a:endParaRPr lang="en-US"/>
          </a:p>
        </p:txBody>
      </p:sp>
      <p:grpSp>
        <p:nvGrpSpPr>
          <p:cNvPr id="28705" name="Group 33"/>
          <p:cNvGrpSpPr>
            <a:grpSpLocks/>
          </p:cNvGrpSpPr>
          <p:nvPr/>
        </p:nvGrpSpPr>
        <p:grpSpPr bwMode="auto">
          <a:xfrm>
            <a:off x="460375" y="1947863"/>
            <a:ext cx="8531225" cy="407987"/>
            <a:chOff x="290" y="1227"/>
            <a:chExt cx="5374" cy="257"/>
          </a:xfrm>
        </p:grpSpPr>
        <p:sp>
          <p:nvSpPr>
            <p:cNvPr id="28706" name="Rectangle 34"/>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8707" name="Rectangle 35"/>
            <p:cNvSpPr>
              <a:spLocks noChangeArrowheads="1"/>
            </p:cNvSpPr>
            <p:nvPr/>
          </p:nvSpPr>
          <p:spPr bwMode="auto">
            <a:xfrm>
              <a:off x="354" y="1235"/>
              <a:ext cx="5310" cy="248"/>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void list_head_insert(node*&amp; head_ptr, const node::value_type&amp; entry);</a:t>
              </a:r>
            </a:p>
          </p:txBody>
        </p:sp>
      </p:gr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30723" name="Line 3"/>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30724" name="Rectangle 4"/>
          <p:cNvSpPr>
            <a:spLocks noGrp="1" noChangeArrowheads="1"/>
          </p:cNvSpPr>
          <p:nvPr>
            <p:ph type="title"/>
          </p:nvPr>
        </p:nvSpPr>
        <p:spPr>
          <a:noFill/>
          <a:ln/>
        </p:spPr>
        <p:txBody>
          <a:bodyPr/>
          <a:lstStyle/>
          <a:p>
            <a:r>
              <a:rPr lang="en-US" altLang="zh-CN">
                <a:ea typeface="宋体" pitchFamily="2" charset="-122"/>
              </a:rPr>
              <a:t>Inserting a Node at the Head</a:t>
            </a:r>
          </a:p>
        </p:txBody>
      </p:sp>
      <p:sp>
        <p:nvSpPr>
          <p:cNvPr id="30725" name="Rectangle 5"/>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30726" name="Line 6"/>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30727" name="Rectangle 7"/>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30728" name="Rectangle 8"/>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30729" name="Line 9"/>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30730" name="Rectangle 10"/>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30731" name="Rectangle 11"/>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30732" name="Line 12"/>
          <p:cNvSpPr>
            <a:spLocks noChangeShapeType="1"/>
          </p:cNvSpPr>
          <p:nvPr/>
        </p:nvSpPr>
        <p:spPr bwMode="auto">
          <a:xfrm flipV="1">
            <a:off x="7021513" y="4976813"/>
            <a:ext cx="509587" cy="423862"/>
          </a:xfrm>
          <a:prstGeom prst="line">
            <a:avLst/>
          </a:prstGeom>
          <a:noFill/>
          <a:ln w="50800">
            <a:solidFill>
              <a:srgbClr val="000000"/>
            </a:solidFill>
            <a:round/>
            <a:headEnd/>
            <a:tailEnd type="triangle" w="med" len="med"/>
          </a:ln>
          <a:effectLst/>
        </p:spPr>
        <p:txBody>
          <a:bodyPr/>
          <a:lstStyle/>
          <a:p>
            <a:endParaRPr lang="en-US"/>
          </a:p>
        </p:txBody>
      </p:sp>
      <p:sp>
        <p:nvSpPr>
          <p:cNvPr id="30733" name="Rectangle 13"/>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30734" name="Line 14"/>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30735" name="Rectangle 15"/>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30736" name="Rectangle 16"/>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30737" name="Line 17"/>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30738" name="Rectangle 18"/>
          <p:cNvSpPr>
            <a:spLocks noChangeArrowheads="1"/>
          </p:cNvSpPr>
          <p:nvPr/>
        </p:nvSpPr>
        <p:spPr bwMode="auto">
          <a:xfrm>
            <a:off x="2928938" y="5614988"/>
            <a:ext cx="981075" cy="35242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30739" name="Rectangle 19"/>
          <p:cNvSpPr>
            <a:spLocks noChangeArrowheads="1"/>
          </p:cNvSpPr>
          <p:nvPr/>
        </p:nvSpPr>
        <p:spPr bwMode="auto">
          <a:xfrm>
            <a:off x="2851150" y="6007100"/>
            <a:ext cx="677863"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entry</a:t>
            </a:r>
          </a:p>
        </p:txBody>
      </p:sp>
      <p:sp>
        <p:nvSpPr>
          <p:cNvPr id="30740" name="Rectangle 20"/>
          <p:cNvSpPr>
            <a:spLocks noChangeArrowheads="1"/>
          </p:cNvSpPr>
          <p:nvPr/>
        </p:nvSpPr>
        <p:spPr bwMode="auto">
          <a:xfrm>
            <a:off x="3194050" y="5605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13</a:t>
            </a:r>
          </a:p>
        </p:txBody>
      </p:sp>
      <p:sp>
        <p:nvSpPr>
          <p:cNvPr id="30741" name="Rectangle 21"/>
          <p:cNvSpPr>
            <a:spLocks noChangeArrowheads="1"/>
          </p:cNvSpPr>
          <p:nvPr/>
        </p:nvSpPr>
        <p:spPr bwMode="auto">
          <a:xfrm>
            <a:off x="6118225" y="3303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30742" name="Line 22"/>
          <p:cNvSpPr>
            <a:spLocks noChangeShapeType="1"/>
          </p:cNvSpPr>
          <p:nvPr/>
        </p:nvSpPr>
        <p:spPr bwMode="auto">
          <a:xfrm>
            <a:off x="6113463" y="3684588"/>
            <a:ext cx="1012825" cy="0"/>
          </a:xfrm>
          <a:prstGeom prst="line">
            <a:avLst/>
          </a:prstGeom>
          <a:noFill/>
          <a:ln w="12700">
            <a:solidFill>
              <a:schemeClr val="tx1"/>
            </a:solidFill>
            <a:round/>
            <a:headEnd/>
            <a:tailEnd/>
          </a:ln>
          <a:effectLst/>
        </p:spPr>
        <p:txBody>
          <a:bodyPr/>
          <a:lstStyle/>
          <a:p>
            <a:endParaRPr lang="en-US"/>
          </a:p>
        </p:txBody>
      </p:sp>
      <p:sp>
        <p:nvSpPr>
          <p:cNvPr id="30743" name="Rectangle 23"/>
          <p:cNvSpPr>
            <a:spLocks noChangeArrowheads="1"/>
          </p:cNvSpPr>
          <p:nvPr/>
        </p:nvSpPr>
        <p:spPr bwMode="auto">
          <a:xfrm>
            <a:off x="7747000" y="2609850"/>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30744" name="Rectangle 24"/>
          <p:cNvSpPr>
            <a:spLocks noChangeArrowheads="1"/>
          </p:cNvSpPr>
          <p:nvPr/>
        </p:nvSpPr>
        <p:spPr bwMode="auto">
          <a:xfrm>
            <a:off x="7643813" y="3179763"/>
            <a:ext cx="1119187"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insert_ptr</a:t>
            </a:r>
          </a:p>
        </p:txBody>
      </p:sp>
      <p:sp>
        <p:nvSpPr>
          <p:cNvPr id="30745" name="Line 25"/>
          <p:cNvSpPr>
            <a:spLocks noChangeShapeType="1"/>
          </p:cNvSpPr>
          <p:nvPr/>
        </p:nvSpPr>
        <p:spPr bwMode="auto">
          <a:xfrm flipH="1">
            <a:off x="7162800" y="2835275"/>
            <a:ext cx="1066800" cy="700088"/>
          </a:xfrm>
          <a:prstGeom prst="line">
            <a:avLst/>
          </a:prstGeom>
          <a:noFill/>
          <a:ln w="50800">
            <a:solidFill>
              <a:srgbClr val="000000"/>
            </a:solidFill>
            <a:round/>
            <a:headEnd/>
            <a:tailEnd type="triangle" w="med" len="med"/>
          </a:ln>
          <a:effectLst/>
        </p:spPr>
        <p:txBody>
          <a:bodyPr/>
          <a:lstStyle/>
          <a:p>
            <a:endParaRPr lang="en-US"/>
          </a:p>
        </p:txBody>
      </p:sp>
      <p:sp>
        <p:nvSpPr>
          <p:cNvPr id="30746" name="Rectangle 26"/>
          <p:cNvSpPr>
            <a:spLocks noChangeArrowheads="1"/>
          </p:cNvSpPr>
          <p:nvPr/>
        </p:nvSpPr>
        <p:spPr bwMode="auto">
          <a:xfrm>
            <a:off x="6392863" y="3319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13</a:t>
            </a:r>
          </a:p>
        </p:txBody>
      </p:sp>
      <p:sp>
        <p:nvSpPr>
          <p:cNvPr id="30747" name="Rectangle 27"/>
          <p:cNvSpPr>
            <a:spLocks noGrp="1" noChangeArrowheads="1"/>
          </p:cNvSpPr>
          <p:nvPr>
            <p:ph type="body" sz="half" idx="2"/>
          </p:nvPr>
        </p:nvSpPr>
        <p:spPr>
          <a:xfrm>
            <a:off x="762000" y="4419600"/>
            <a:ext cx="3444875" cy="1874838"/>
          </a:xfrm>
          <a:noFill/>
          <a:ln/>
        </p:spPr>
        <p:txBody>
          <a:bodyPr/>
          <a:lstStyle/>
          <a:p>
            <a:pPr marL="0" indent="0">
              <a:buFont typeface="Monotype Sorts" pitchFamily="2" charset="2"/>
              <a:buNone/>
            </a:pPr>
            <a:r>
              <a:rPr lang="en-US" altLang="zh-CN" i="1">
                <a:solidFill>
                  <a:schemeClr val="hlink"/>
                </a:solidFill>
                <a:effectLst/>
                <a:latin typeface="Monotype Corsiva" pitchFamily="66" charset="0"/>
                <a:ea typeface="宋体" pitchFamily="2" charset="-122"/>
              </a:rPr>
              <a:t>What will be the parameter ?</a:t>
            </a:r>
          </a:p>
        </p:txBody>
      </p:sp>
      <p:sp>
        <p:nvSpPr>
          <p:cNvPr id="30748" name="Rectangle 28"/>
          <p:cNvSpPr>
            <a:spLocks noChangeArrowheads="1"/>
          </p:cNvSpPr>
          <p:nvPr/>
        </p:nvSpPr>
        <p:spPr bwMode="auto">
          <a:xfrm>
            <a:off x="6111875" y="3671888"/>
            <a:ext cx="1011238" cy="566737"/>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30749" name="Line 29"/>
          <p:cNvSpPr>
            <a:spLocks noChangeShapeType="1"/>
          </p:cNvSpPr>
          <p:nvPr/>
        </p:nvSpPr>
        <p:spPr bwMode="auto">
          <a:xfrm flipH="1">
            <a:off x="6384925" y="3946525"/>
            <a:ext cx="122238" cy="869950"/>
          </a:xfrm>
          <a:prstGeom prst="line">
            <a:avLst/>
          </a:prstGeom>
          <a:noFill/>
          <a:ln w="101600">
            <a:solidFill>
              <a:schemeClr val="accent2"/>
            </a:solidFill>
            <a:round/>
            <a:headEnd/>
            <a:tailEnd type="triangle" w="med" len="med"/>
          </a:ln>
          <a:effectLst/>
        </p:spPr>
        <p:txBody>
          <a:bodyPr/>
          <a:lstStyle/>
          <a:p>
            <a:endParaRPr lang="en-US"/>
          </a:p>
        </p:txBody>
      </p:sp>
      <p:sp>
        <p:nvSpPr>
          <p:cNvPr id="30750" name="Rectangle 30"/>
          <p:cNvSpPr>
            <a:spLocks noChangeArrowheads="1"/>
          </p:cNvSpPr>
          <p:nvPr/>
        </p:nvSpPr>
        <p:spPr bwMode="auto">
          <a:xfrm>
            <a:off x="363538" y="2667000"/>
            <a:ext cx="5503862" cy="3429000"/>
          </a:xfrm>
          <a:prstGeom prst="rect">
            <a:avLst/>
          </a:prstGeom>
          <a:noFill/>
          <a:ln w="12700">
            <a:noFill/>
            <a:miter lim="800000"/>
            <a:headEnd/>
            <a:tailEnd/>
          </a:ln>
          <a:effectLst/>
        </p:spPr>
        <p:txBody>
          <a:bodyPr lIns="90488" tIns="44450" rIns="90488" bIns="44450"/>
          <a:lstStyle/>
          <a:p>
            <a:pPr marL="400050" indent="-400050">
              <a:spcBef>
                <a:spcPct val="20000"/>
              </a:spcBef>
              <a:buClr>
                <a:schemeClr val="tx2"/>
              </a:buClr>
              <a:buSzPct val="100000"/>
              <a:buFont typeface="Monotype Sorts" pitchFamily="2" charset="2"/>
              <a:buChar char="¶"/>
            </a:pPr>
            <a:r>
              <a:rPr lang="en-US" altLang="zh-CN" sz="2800">
                <a:solidFill>
                  <a:schemeClr val="tx1"/>
                </a:solidFill>
                <a:latin typeface="Arial" charset="0"/>
                <a:ea typeface="宋体" pitchFamily="2" charset="-122"/>
              </a:rPr>
              <a:t>insert_ptr = new node;</a:t>
            </a:r>
            <a:endParaRPr lang="en-US" altLang="zh-CN" sz="2800">
              <a:solidFill>
                <a:schemeClr val="tx1"/>
              </a:solidFill>
              <a:ea typeface="宋体" pitchFamily="2" charset="-122"/>
            </a:endParaRPr>
          </a:p>
          <a:p>
            <a:pPr marL="400050" indent="-400050">
              <a:spcBef>
                <a:spcPct val="20000"/>
              </a:spcBef>
              <a:buClr>
                <a:schemeClr val="tx2"/>
              </a:buClr>
              <a:buSzPct val="100000"/>
              <a:buFont typeface="Monotype Sorts" pitchFamily="2" charset="2"/>
              <a:buChar char="·"/>
            </a:pPr>
            <a:r>
              <a:rPr lang="en-US" altLang="zh-CN" sz="2800">
                <a:solidFill>
                  <a:schemeClr val="tx1"/>
                </a:solidFill>
                <a:latin typeface="Arial" charset="0"/>
                <a:ea typeface="宋体" pitchFamily="2" charset="-122"/>
              </a:rPr>
              <a:t>insert_ptr-&gt;set_data(entry);</a:t>
            </a:r>
          </a:p>
          <a:p>
            <a:pPr marL="400050" indent="-400050">
              <a:spcBef>
                <a:spcPct val="20000"/>
              </a:spcBef>
              <a:buClr>
                <a:schemeClr val="tx2"/>
              </a:buClr>
              <a:buSzPct val="100000"/>
              <a:buFont typeface="Monotype Sorts" pitchFamily="2" charset="2"/>
              <a:buChar char="Ì"/>
            </a:pPr>
            <a:r>
              <a:rPr lang="en-US" altLang="zh-CN" sz="2800">
                <a:solidFill>
                  <a:schemeClr val="tx1"/>
                </a:solidFill>
                <a:latin typeface="Arial" charset="0"/>
                <a:ea typeface="宋体" pitchFamily="2" charset="-122"/>
              </a:rPr>
              <a:t>insert_ptr-&gt;set_link(head_ptr);</a:t>
            </a:r>
          </a:p>
        </p:txBody>
      </p:sp>
      <p:sp>
        <p:nvSpPr>
          <p:cNvPr id="30751" name="Rectangle 31"/>
          <p:cNvSpPr>
            <a:spLocks noChangeArrowheads="1"/>
          </p:cNvSpPr>
          <p:nvPr/>
        </p:nvSpPr>
        <p:spPr bwMode="auto">
          <a:xfrm>
            <a:off x="3962400" y="3810000"/>
            <a:ext cx="1443038" cy="414338"/>
          </a:xfrm>
          <a:prstGeom prst="rect">
            <a:avLst/>
          </a:prstGeom>
          <a:solidFill>
            <a:schemeClr val="folHlink"/>
          </a:solidFill>
          <a:ln w="12700">
            <a:solidFill>
              <a:srgbClr val="000000"/>
            </a:solidFill>
            <a:miter lim="800000"/>
            <a:headEnd/>
            <a:tailEnd/>
          </a:ln>
          <a:effectLst/>
        </p:spPr>
        <p:txBody>
          <a:bodyPr wrap="none" lIns="90488" tIns="44450" rIns="90488" bIns="44450" anchor="ctr"/>
          <a:lstStyle/>
          <a:p>
            <a:pPr algn="ctr"/>
            <a:r>
              <a:rPr lang="en-US" altLang="zh-CN" sz="3200" b="1" i="1">
                <a:solidFill>
                  <a:schemeClr val="hlink"/>
                </a:solidFill>
                <a:latin typeface="Monotype Corsiva" pitchFamily="66" charset="0"/>
                <a:ea typeface="宋体" pitchFamily="2" charset="-122"/>
              </a:rPr>
              <a:t>?</a:t>
            </a:r>
          </a:p>
        </p:txBody>
      </p:sp>
      <p:grpSp>
        <p:nvGrpSpPr>
          <p:cNvPr id="30755" name="Group 35"/>
          <p:cNvGrpSpPr>
            <a:grpSpLocks/>
          </p:cNvGrpSpPr>
          <p:nvPr/>
        </p:nvGrpSpPr>
        <p:grpSpPr bwMode="auto">
          <a:xfrm>
            <a:off x="460375" y="1947863"/>
            <a:ext cx="8531225" cy="407987"/>
            <a:chOff x="290" y="1227"/>
            <a:chExt cx="5374" cy="257"/>
          </a:xfrm>
        </p:grpSpPr>
        <p:sp>
          <p:nvSpPr>
            <p:cNvPr id="30756" name="Rectangle 36"/>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0757" name="Rectangle 37"/>
            <p:cNvSpPr>
              <a:spLocks noChangeArrowheads="1"/>
            </p:cNvSpPr>
            <p:nvPr/>
          </p:nvSpPr>
          <p:spPr bwMode="auto">
            <a:xfrm>
              <a:off x="354" y="1235"/>
              <a:ext cx="5310" cy="248"/>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void list_head_insert(node*&amp; head_ptr, const node::value_type&amp; entry);</a:t>
              </a:r>
            </a:p>
          </p:txBody>
        </p:sp>
      </p:gr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19811" name="Line 3"/>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119812" name="Rectangle 4"/>
          <p:cNvSpPr>
            <a:spLocks noGrp="1" noChangeArrowheads="1"/>
          </p:cNvSpPr>
          <p:nvPr>
            <p:ph type="title"/>
          </p:nvPr>
        </p:nvSpPr>
        <p:spPr>
          <a:noFill/>
          <a:ln/>
        </p:spPr>
        <p:txBody>
          <a:bodyPr/>
          <a:lstStyle/>
          <a:p>
            <a:r>
              <a:rPr lang="en-US" altLang="zh-CN">
                <a:ea typeface="宋体" pitchFamily="2" charset="-122"/>
              </a:rPr>
              <a:t>Inserting a Node at the Head</a:t>
            </a:r>
          </a:p>
        </p:txBody>
      </p:sp>
      <p:sp>
        <p:nvSpPr>
          <p:cNvPr id="119813" name="Rectangle 5"/>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19814" name="Line 6"/>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119815" name="Rectangle 7"/>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119816" name="Rectangle 8"/>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19817" name="Line 9"/>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119818" name="Rectangle 10"/>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119819" name="Rectangle 11"/>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119820" name="Line 12"/>
          <p:cNvSpPr>
            <a:spLocks noChangeShapeType="1"/>
          </p:cNvSpPr>
          <p:nvPr/>
        </p:nvSpPr>
        <p:spPr bwMode="auto">
          <a:xfrm flipV="1">
            <a:off x="7021513" y="4976813"/>
            <a:ext cx="509587" cy="423862"/>
          </a:xfrm>
          <a:prstGeom prst="line">
            <a:avLst/>
          </a:prstGeom>
          <a:noFill/>
          <a:ln w="50800">
            <a:solidFill>
              <a:srgbClr val="000000"/>
            </a:solidFill>
            <a:round/>
            <a:headEnd/>
            <a:tailEnd type="triangle" w="med" len="med"/>
          </a:ln>
          <a:effectLst/>
        </p:spPr>
        <p:txBody>
          <a:bodyPr/>
          <a:lstStyle/>
          <a:p>
            <a:endParaRPr lang="en-US"/>
          </a:p>
        </p:txBody>
      </p:sp>
      <p:sp>
        <p:nvSpPr>
          <p:cNvPr id="119821" name="Rectangle 13"/>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119822" name="Line 14"/>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119823" name="Rectangle 15"/>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19824" name="Rectangle 16"/>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119825" name="Line 17"/>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119826" name="Rectangle 18"/>
          <p:cNvSpPr>
            <a:spLocks noChangeArrowheads="1"/>
          </p:cNvSpPr>
          <p:nvPr/>
        </p:nvSpPr>
        <p:spPr bwMode="auto">
          <a:xfrm>
            <a:off x="2928938" y="5614988"/>
            <a:ext cx="981075" cy="35242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19827" name="Rectangle 19"/>
          <p:cNvSpPr>
            <a:spLocks noChangeArrowheads="1"/>
          </p:cNvSpPr>
          <p:nvPr/>
        </p:nvSpPr>
        <p:spPr bwMode="auto">
          <a:xfrm>
            <a:off x="2851150" y="6007100"/>
            <a:ext cx="677863"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entry</a:t>
            </a:r>
          </a:p>
        </p:txBody>
      </p:sp>
      <p:sp>
        <p:nvSpPr>
          <p:cNvPr id="119828" name="Rectangle 20"/>
          <p:cNvSpPr>
            <a:spLocks noChangeArrowheads="1"/>
          </p:cNvSpPr>
          <p:nvPr/>
        </p:nvSpPr>
        <p:spPr bwMode="auto">
          <a:xfrm>
            <a:off x="3194050" y="5605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13</a:t>
            </a:r>
          </a:p>
        </p:txBody>
      </p:sp>
      <p:sp>
        <p:nvSpPr>
          <p:cNvPr id="119829" name="Rectangle 21"/>
          <p:cNvSpPr>
            <a:spLocks noChangeArrowheads="1"/>
          </p:cNvSpPr>
          <p:nvPr/>
        </p:nvSpPr>
        <p:spPr bwMode="auto">
          <a:xfrm>
            <a:off x="6118225" y="3303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19830" name="Line 22"/>
          <p:cNvSpPr>
            <a:spLocks noChangeShapeType="1"/>
          </p:cNvSpPr>
          <p:nvPr/>
        </p:nvSpPr>
        <p:spPr bwMode="auto">
          <a:xfrm>
            <a:off x="6113463" y="3684588"/>
            <a:ext cx="1012825" cy="0"/>
          </a:xfrm>
          <a:prstGeom prst="line">
            <a:avLst/>
          </a:prstGeom>
          <a:noFill/>
          <a:ln w="12700">
            <a:solidFill>
              <a:schemeClr val="tx1"/>
            </a:solidFill>
            <a:round/>
            <a:headEnd/>
            <a:tailEnd/>
          </a:ln>
          <a:effectLst/>
        </p:spPr>
        <p:txBody>
          <a:bodyPr/>
          <a:lstStyle/>
          <a:p>
            <a:endParaRPr lang="en-US"/>
          </a:p>
        </p:txBody>
      </p:sp>
      <p:sp>
        <p:nvSpPr>
          <p:cNvPr id="119831" name="Rectangle 23"/>
          <p:cNvSpPr>
            <a:spLocks noChangeArrowheads="1"/>
          </p:cNvSpPr>
          <p:nvPr/>
        </p:nvSpPr>
        <p:spPr bwMode="auto">
          <a:xfrm>
            <a:off x="7747000" y="2609850"/>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19832" name="Rectangle 24"/>
          <p:cNvSpPr>
            <a:spLocks noChangeArrowheads="1"/>
          </p:cNvSpPr>
          <p:nvPr/>
        </p:nvSpPr>
        <p:spPr bwMode="auto">
          <a:xfrm>
            <a:off x="7643813" y="3179763"/>
            <a:ext cx="1119187"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insert_ptr</a:t>
            </a:r>
          </a:p>
        </p:txBody>
      </p:sp>
      <p:sp>
        <p:nvSpPr>
          <p:cNvPr id="119833" name="Line 25"/>
          <p:cNvSpPr>
            <a:spLocks noChangeShapeType="1"/>
          </p:cNvSpPr>
          <p:nvPr/>
        </p:nvSpPr>
        <p:spPr bwMode="auto">
          <a:xfrm flipH="1">
            <a:off x="7162800" y="2835275"/>
            <a:ext cx="1066800" cy="700088"/>
          </a:xfrm>
          <a:prstGeom prst="line">
            <a:avLst/>
          </a:prstGeom>
          <a:noFill/>
          <a:ln w="50800">
            <a:solidFill>
              <a:srgbClr val="000000"/>
            </a:solidFill>
            <a:round/>
            <a:headEnd/>
            <a:tailEnd type="triangle" w="med" len="med"/>
          </a:ln>
          <a:effectLst/>
        </p:spPr>
        <p:txBody>
          <a:bodyPr/>
          <a:lstStyle/>
          <a:p>
            <a:endParaRPr lang="en-US"/>
          </a:p>
        </p:txBody>
      </p:sp>
      <p:sp>
        <p:nvSpPr>
          <p:cNvPr id="119834" name="Rectangle 26"/>
          <p:cNvSpPr>
            <a:spLocks noChangeArrowheads="1"/>
          </p:cNvSpPr>
          <p:nvPr/>
        </p:nvSpPr>
        <p:spPr bwMode="auto">
          <a:xfrm>
            <a:off x="6392863" y="3319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13</a:t>
            </a:r>
          </a:p>
        </p:txBody>
      </p:sp>
      <p:sp>
        <p:nvSpPr>
          <p:cNvPr id="119835" name="Rectangle 27"/>
          <p:cNvSpPr>
            <a:spLocks noGrp="1" noChangeArrowheads="1"/>
          </p:cNvSpPr>
          <p:nvPr>
            <p:ph type="body" sz="half" idx="2"/>
          </p:nvPr>
        </p:nvSpPr>
        <p:spPr>
          <a:xfrm>
            <a:off x="762000" y="4419600"/>
            <a:ext cx="3444875" cy="1874838"/>
          </a:xfrm>
          <a:noFill/>
          <a:ln/>
        </p:spPr>
        <p:txBody>
          <a:bodyPr/>
          <a:lstStyle/>
          <a:p>
            <a:pPr marL="0" indent="0">
              <a:buFont typeface="Monotype Sorts" pitchFamily="2" charset="2"/>
              <a:buNone/>
            </a:pPr>
            <a:r>
              <a:rPr lang="en-US" altLang="zh-CN" i="1">
                <a:solidFill>
                  <a:schemeClr val="hlink"/>
                </a:solidFill>
                <a:effectLst/>
                <a:latin typeface="Monotype Corsiva" pitchFamily="66" charset="0"/>
                <a:ea typeface="宋体" pitchFamily="2" charset="-122"/>
              </a:rPr>
              <a:t>The new node is linked to the node that head_ptr is pointing to.</a:t>
            </a:r>
          </a:p>
        </p:txBody>
      </p:sp>
      <p:sp>
        <p:nvSpPr>
          <p:cNvPr id="119836" name="Rectangle 28"/>
          <p:cNvSpPr>
            <a:spLocks noChangeArrowheads="1"/>
          </p:cNvSpPr>
          <p:nvPr/>
        </p:nvSpPr>
        <p:spPr bwMode="auto">
          <a:xfrm>
            <a:off x="6111875" y="3671888"/>
            <a:ext cx="1011238" cy="566737"/>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19837" name="Line 29"/>
          <p:cNvSpPr>
            <a:spLocks noChangeShapeType="1"/>
          </p:cNvSpPr>
          <p:nvPr/>
        </p:nvSpPr>
        <p:spPr bwMode="auto">
          <a:xfrm flipH="1">
            <a:off x="6384925" y="3946525"/>
            <a:ext cx="122238" cy="869950"/>
          </a:xfrm>
          <a:prstGeom prst="line">
            <a:avLst/>
          </a:prstGeom>
          <a:noFill/>
          <a:ln w="101600">
            <a:solidFill>
              <a:schemeClr val="accent2"/>
            </a:solidFill>
            <a:round/>
            <a:headEnd/>
            <a:tailEnd type="triangle" w="med" len="med"/>
          </a:ln>
          <a:effectLst/>
        </p:spPr>
        <p:txBody>
          <a:bodyPr/>
          <a:lstStyle/>
          <a:p>
            <a:endParaRPr lang="en-US"/>
          </a:p>
        </p:txBody>
      </p:sp>
      <p:sp>
        <p:nvSpPr>
          <p:cNvPr id="119838" name="Rectangle 30"/>
          <p:cNvSpPr>
            <a:spLocks noChangeArrowheads="1"/>
          </p:cNvSpPr>
          <p:nvPr/>
        </p:nvSpPr>
        <p:spPr bwMode="auto">
          <a:xfrm>
            <a:off x="363538" y="2667000"/>
            <a:ext cx="5503862" cy="3429000"/>
          </a:xfrm>
          <a:prstGeom prst="rect">
            <a:avLst/>
          </a:prstGeom>
          <a:noFill/>
          <a:ln w="12700">
            <a:noFill/>
            <a:miter lim="800000"/>
            <a:headEnd/>
            <a:tailEnd/>
          </a:ln>
          <a:effectLst/>
        </p:spPr>
        <p:txBody>
          <a:bodyPr lIns="90488" tIns="44450" rIns="90488" bIns="44450"/>
          <a:lstStyle/>
          <a:p>
            <a:pPr marL="400050" indent="-400050">
              <a:spcBef>
                <a:spcPct val="20000"/>
              </a:spcBef>
              <a:buClr>
                <a:schemeClr val="tx2"/>
              </a:buClr>
              <a:buSzPct val="100000"/>
              <a:buFont typeface="Monotype Sorts" pitchFamily="2" charset="2"/>
              <a:buChar char="¶"/>
            </a:pPr>
            <a:r>
              <a:rPr lang="en-US" altLang="zh-CN" sz="2800">
                <a:solidFill>
                  <a:schemeClr val="tx1"/>
                </a:solidFill>
                <a:latin typeface="Arial" charset="0"/>
                <a:ea typeface="宋体" pitchFamily="2" charset="-122"/>
              </a:rPr>
              <a:t>insert_ptr = new node;</a:t>
            </a:r>
            <a:endParaRPr lang="en-US" altLang="zh-CN" sz="2800">
              <a:solidFill>
                <a:schemeClr val="tx1"/>
              </a:solidFill>
              <a:ea typeface="宋体" pitchFamily="2" charset="-122"/>
            </a:endParaRPr>
          </a:p>
          <a:p>
            <a:pPr marL="400050" indent="-400050">
              <a:spcBef>
                <a:spcPct val="20000"/>
              </a:spcBef>
              <a:buClr>
                <a:schemeClr val="tx2"/>
              </a:buClr>
              <a:buSzPct val="100000"/>
              <a:buFont typeface="Monotype Sorts" pitchFamily="2" charset="2"/>
              <a:buChar char="·"/>
            </a:pPr>
            <a:r>
              <a:rPr lang="en-US" altLang="zh-CN" sz="2800">
                <a:solidFill>
                  <a:schemeClr val="tx1"/>
                </a:solidFill>
                <a:latin typeface="Arial" charset="0"/>
                <a:ea typeface="宋体" pitchFamily="2" charset="-122"/>
              </a:rPr>
              <a:t>insert_ptr-&gt;set_data(entry);</a:t>
            </a:r>
          </a:p>
          <a:p>
            <a:pPr marL="400050" indent="-400050">
              <a:spcBef>
                <a:spcPct val="20000"/>
              </a:spcBef>
              <a:buClr>
                <a:schemeClr val="tx2"/>
              </a:buClr>
              <a:buSzPct val="100000"/>
              <a:buFont typeface="Monotype Sorts" pitchFamily="2" charset="2"/>
              <a:buChar char="Ì"/>
            </a:pPr>
            <a:r>
              <a:rPr lang="en-US" altLang="zh-CN" sz="2800">
                <a:solidFill>
                  <a:schemeClr val="tx1"/>
                </a:solidFill>
                <a:latin typeface="Arial" charset="0"/>
                <a:ea typeface="宋体" pitchFamily="2" charset="-122"/>
              </a:rPr>
              <a:t>insert_ptr-&gt;set_link(head_ptr);</a:t>
            </a:r>
          </a:p>
        </p:txBody>
      </p:sp>
      <p:grpSp>
        <p:nvGrpSpPr>
          <p:cNvPr id="119840" name="Group 32"/>
          <p:cNvGrpSpPr>
            <a:grpSpLocks/>
          </p:cNvGrpSpPr>
          <p:nvPr/>
        </p:nvGrpSpPr>
        <p:grpSpPr bwMode="auto">
          <a:xfrm>
            <a:off x="460375" y="1947863"/>
            <a:ext cx="8531225" cy="407987"/>
            <a:chOff x="290" y="1227"/>
            <a:chExt cx="5374" cy="257"/>
          </a:xfrm>
        </p:grpSpPr>
        <p:sp>
          <p:nvSpPr>
            <p:cNvPr id="119841" name="Rectangle 33"/>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19842" name="Rectangle 34"/>
            <p:cNvSpPr>
              <a:spLocks noChangeArrowheads="1"/>
            </p:cNvSpPr>
            <p:nvPr/>
          </p:nvSpPr>
          <p:spPr bwMode="auto">
            <a:xfrm>
              <a:off x="354" y="1235"/>
              <a:ext cx="5310" cy="248"/>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void list_head_insert(node*&amp; head_ptr, const node::value_type&amp; entry);</a:t>
              </a:r>
            </a:p>
          </p:txBody>
        </p:sp>
      </p:gr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34819" name="Line 3"/>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34820" name="Rectangle 4"/>
          <p:cNvSpPr>
            <a:spLocks noGrp="1" noChangeArrowheads="1"/>
          </p:cNvSpPr>
          <p:nvPr>
            <p:ph type="title"/>
          </p:nvPr>
        </p:nvSpPr>
        <p:spPr>
          <a:noFill/>
          <a:ln/>
        </p:spPr>
        <p:txBody>
          <a:bodyPr/>
          <a:lstStyle/>
          <a:p>
            <a:r>
              <a:rPr lang="en-US" altLang="zh-CN">
                <a:ea typeface="宋体" pitchFamily="2" charset="-122"/>
              </a:rPr>
              <a:t>Inserting a Node at the Head</a:t>
            </a:r>
          </a:p>
        </p:txBody>
      </p:sp>
      <p:sp>
        <p:nvSpPr>
          <p:cNvPr id="34821" name="Rectangle 5"/>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34822" name="Line 6"/>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34823" name="Rectangle 7"/>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34824" name="Rectangle 8"/>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34825" name="Line 9"/>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34826" name="Rectangle 10"/>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34827" name="Rectangle 11"/>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34828" name="Line 12"/>
          <p:cNvSpPr>
            <a:spLocks noChangeShapeType="1"/>
          </p:cNvSpPr>
          <p:nvPr/>
        </p:nvSpPr>
        <p:spPr bwMode="auto">
          <a:xfrm flipV="1">
            <a:off x="7021513" y="4976813"/>
            <a:ext cx="509587" cy="423862"/>
          </a:xfrm>
          <a:prstGeom prst="line">
            <a:avLst/>
          </a:prstGeom>
          <a:noFill/>
          <a:ln w="50800">
            <a:solidFill>
              <a:srgbClr val="000000"/>
            </a:solidFill>
            <a:round/>
            <a:headEnd/>
            <a:tailEnd type="triangle" w="med" len="med"/>
          </a:ln>
          <a:effectLst/>
        </p:spPr>
        <p:txBody>
          <a:bodyPr/>
          <a:lstStyle/>
          <a:p>
            <a:endParaRPr lang="en-US"/>
          </a:p>
        </p:txBody>
      </p:sp>
      <p:sp>
        <p:nvSpPr>
          <p:cNvPr id="34829" name="Rectangle 13"/>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34830" name="Line 14"/>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34831" name="Rectangle 15"/>
          <p:cNvSpPr>
            <a:spLocks noChangeArrowheads="1"/>
          </p:cNvSpPr>
          <p:nvPr/>
        </p:nvSpPr>
        <p:spPr bwMode="auto">
          <a:xfrm>
            <a:off x="4440238" y="5597525"/>
            <a:ext cx="1000125" cy="552450"/>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34832" name="Rectangle 16"/>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34833" name="Rectangle 17"/>
          <p:cNvSpPr>
            <a:spLocks noChangeArrowheads="1"/>
          </p:cNvSpPr>
          <p:nvPr/>
        </p:nvSpPr>
        <p:spPr bwMode="auto">
          <a:xfrm>
            <a:off x="2928938" y="5614988"/>
            <a:ext cx="981075" cy="35242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34834" name="Rectangle 18"/>
          <p:cNvSpPr>
            <a:spLocks noChangeArrowheads="1"/>
          </p:cNvSpPr>
          <p:nvPr/>
        </p:nvSpPr>
        <p:spPr bwMode="auto">
          <a:xfrm>
            <a:off x="2851150" y="6007100"/>
            <a:ext cx="677863"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entry</a:t>
            </a:r>
          </a:p>
        </p:txBody>
      </p:sp>
      <p:sp>
        <p:nvSpPr>
          <p:cNvPr id="34835" name="Rectangle 19"/>
          <p:cNvSpPr>
            <a:spLocks noChangeArrowheads="1"/>
          </p:cNvSpPr>
          <p:nvPr/>
        </p:nvSpPr>
        <p:spPr bwMode="auto">
          <a:xfrm>
            <a:off x="3194050" y="5605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13</a:t>
            </a:r>
          </a:p>
        </p:txBody>
      </p:sp>
      <p:sp>
        <p:nvSpPr>
          <p:cNvPr id="34836" name="Rectangle 20"/>
          <p:cNvSpPr>
            <a:spLocks noChangeArrowheads="1"/>
          </p:cNvSpPr>
          <p:nvPr/>
        </p:nvSpPr>
        <p:spPr bwMode="auto">
          <a:xfrm>
            <a:off x="6118225" y="3303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34837" name="Line 21"/>
          <p:cNvSpPr>
            <a:spLocks noChangeShapeType="1"/>
          </p:cNvSpPr>
          <p:nvPr/>
        </p:nvSpPr>
        <p:spPr bwMode="auto">
          <a:xfrm>
            <a:off x="6113463" y="3684588"/>
            <a:ext cx="1012825" cy="0"/>
          </a:xfrm>
          <a:prstGeom prst="line">
            <a:avLst/>
          </a:prstGeom>
          <a:noFill/>
          <a:ln w="12700">
            <a:solidFill>
              <a:schemeClr val="tx1"/>
            </a:solidFill>
            <a:round/>
            <a:headEnd/>
            <a:tailEnd/>
          </a:ln>
          <a:effectLst/>
        </p:spPr>
        <p:txBody>
          <a:bodyPr/>
          <a:lstStyle/>
          <a:p>
            <a:endParaRPr lang="en-US"/>
          </a:p>
        </p:txBody>
      </p:sp>
      <p:sp>
        <p:nvSpPr>
          <p:cNvPr id="34838" name="Rectangle 22"/>
          <p:cNvSpPr>
            <a:spLocks noChangeArrowheads="1"/>
          </p:cNvSpPr>
          <p:nvPr/>
        </p:nvSpPr>
        <p:spPr bwMode="auto">
          <a:xfrm>
            <a:off x="7747000" y="2609850"/>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34839" name="Rectangle 23"/>
          <p:cNvSpPr>
            <a:spLocks noChangeArrowheads="1"/>
          </p:cNvSpPr>
          <p:nvPr/>
        </p:nvSpPr>
        <p:spPr bwMode="auto">
          <a:xfrm>
            <a:off x="7643813" y="3179763"/>
            <a:ext cx="1119187"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insert_ptr</a:t>
            </a:r>
          </a:p>
        </p:txBody>
      </p:sp>
      <p:sp>
        <p:nvSpPr>
          <p:cNvPr id="34840" name="Line 24"/>
          <p:cNvSpPr>
            <a:spLocks noChangeShapeType="1"/>
          </p:cNvSpPr>
          <p:nvPr/>
        </p:nvSpPr>
        <p:spPr bwMode="auto">
          <a:xfrm flipH="1">
            <a:off x="7162800" y="2835275"/>
            <a:ext cx="1066800" cy="700088"/>
          </a:xfrm>
          <a:prstGeom prst="line">
            <a:avLst/>
          </a:prstGeom>
          <a:noFill/>
          <a:ln w="50800">
            <a:solidFill>
              <a:srgbClr val="000000"/>
            </a:solidFill>
            <a:round/>
            <a:headEnd/>
            <a:tailEnd type="triangle" w="med" len="med"/>
          </a:ln>
          <a:effectLst/>
        </p:spPr>
        <p:txBody>
          <a:bodyPr/>
          <a:lstStyle/>
          <a:p>
            <a:endParaRPr lang="en-US"/>
          </a:p>
        </p:txBody>
      </p:sp>
      <p:sp>
        <p:nvSpPr>
          <p:cNvPr id="34841" name="Rectangle 25"/>
          <p:cNvSpPr>
            <a:spLocks noChangeArrowheads="1"/>
          </p:cNvSpPr>
          <p:nvPr/>
        </p:nvSpPr>
        <p:spPr bwMode="auto">
          <a:xfrm>
            <a:off x="6392863" y="3319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13</a:t>
            </a:r>
          </a:p>
        </p:txBody>
      </p:sp>
      <p:sp>
        <p:nvSpPr>
          <p:cNvPr id="34842" name="Rectangle 26"/>
          <p:cNvSpPr>
            <a:spLocks noChangeArrowheads="1"/>
          </p:cNvSpPr>
          <p:nvPr/>
        </p:nvSpPr>
        <p:spPr bwMode="auto">
          <a:xfrm>
            <a:off x="363538" y="2667000"/>
            <a:ext cx="5656262" cy="3429000"/>
          </a:xfrm>
          <a:prstGeom prst="rect">
            <a:avLst/>
          </a:prstGeom>
          <a:noFill/>
          <a:ln w="12700">
            <a:noFill/>
            <a:miter lim="800000"/>
            <a:headEnd/>
            <a:tailEnd/>
          </a:ln>
          <a:effectLst/>
        </p:spPr>
        <p:txBody>
          <a:bodyPr lIns="90488" tIns="44450" rIns="90488" bIns="44450"/>
          <a:lstStyle/>
          <a:p>
            <a:pPr marL="400050" indent="-400050">
              <a:spcBef>
                <a:spcPct val="20000"/>
              </a:spcBef>
              <a:buClr>
                <a:schemeClr val="tx2"/>
              </a:buClr>
              <a:buSzPct val="100000"/>
              <a:buFont typeface="Monotype Sorts" pitchFamily="2" charset="2"/>
              <a:buChar char="¶"/>
            </a:pPr>
            <a:r>
              <a:rPr lang="en-US" altLang="zh-CN" sz="2800">
                <a:solidFill>
                  <a:schemeClr val="tx1"/>
                </a:solidFill>
                <a:latin typeface="Arial" charset="0"/>
                <a:ea typeface="宋体" pitchFamily="2" charset="-122"/>
              </a:rPr>
              <a:t>insert_ptr = new node;</a:t>
            </a:r>
            <a:endParaRPr lang="en-US" altLang="zh-CN" sz="2800">
              <a:solidFill>
                <a:schemeClr val="tx1"/>
              </a:solidFill>
              <a:ea typeface="宋体" pitchFamily="2" charset="-122"/>
            </a:endParaRPr>
          </a:p>
          <a:p>
            <a:pPr marL="400050" indent="-400050">
              <a:spcBef>
                <a:spcPct val="20000"/>
              </a:spcBef>
              <a:buClr>
                <a:schemeClr val="tx2"/>
              </a:buClr>
              <a:buSzPct val="100000"/>
              <a:buFont typeface="Monotype Sorts" pitchFamily="2" charset="2"/>
              <a:buChar char="·"/>
            </a:pPr>
            <a:r>
              <a:rPr lang="en-US" altLang="zh-CN" sz="2800">
                <a:solidFill>
                  <a:schemeClr val="tx1"/>
                </a:solidFill>
                <a:latin typeface="Arial" charset="0"/>
                <a:ea typeface="宋体" pitchFamily="2" charset="-122"/>
              </a:rPr>
              <a:t>insert_ptr-&gt;set_data(entry);</a:t>
            </a:r>
          </a:p>
          <a:p>
            <a:pPr marL="400050" indent="-400050">
              <a:spcBef>
                <a:spcPct val="20000"/>
              </a:spcBef>
              <a:buClr>
                <a:schemeClr val="tx2"/>
              </a:buClr>
              <a:buSzPct val="100000"/>
              <a:buFont typeface="Monotype Sorts" pitchFamily="2" charset="2"/>
              <a:buChar char="Ì"/>
            </a:pPr>
            <a:r>
              <a:rPr lang="en-US" altLang="zh-CN" sz="2800">
                <a:solidFill>
                  <a:schemeClr val="tx1"/>
                </a:solidFill>
                <a:latin typeface="Arial" charset="0"/>
                <a:ea typeface="宋体" pitchFamily="2" charset="-122"/>
              </a:rPr>
              <a:t>insert_ptr-&gt;set_link(head_ptr);</a:t>
            </a:r>
          </a:p>
          <a:p>
            <a:pPr marL="400050" indent="-400050">
              <a:spcBef>
                <a:spcPct val="20000"/>
              </a:spcBef>
              <a:buClr>
                <a:schemeClr val="tx2"/>
              </a:buClr>
              <a:buSzPct val="100000"/>
              <a:buFont typeface="Monotype Sorts" pitchFamily="2" charset="2"/>
              <a:buChar char="¹"/>
            </a:pPr>
            <a:r>
              <a:rPr lang="en-US" altLang="zh-CN" sz="2800">
                <a:solidFill>
                  <a:schemeClr val="tx1"/>
                </a:solidFill>
                <a:ea typeface="宋体" pitchFamily="2" charset="-122"/>
              </a:rPr>
              <a:t>Make the head_ptr point to the new head of the linked list.</a:t>
            </a:r>
          </a:p>
        </p:txBody>
      </p:sp>
      <p:sp>
        <p:nvSpPr>
          <p:cNvPr id="34843" name="Line 27"/>
          <p:cNvSpPr>
            <a:spLocks noChangeShapeType="1"/>
          </p:cNvSpPr>
          <p:nvPr/>
        </p:nvSpPr>
        <p:spPr bwMode="auto">
          <a:xfrm flipV="1">
            <a:off x="4967288" y="3932238"/>
            <a:ext cx="1158875" cy="1938337"/>
          </a:xfrm>
          <a:prstGeom prst="line">
            <a:avLst/>
          </a:prstGeom>
          <a:noFill/>
          <a:ln w="101600">
            <a:solidFill>
              <a:schemeClr val="accent2"/>
            </a:solidFill>
            <a:round/>
            <a:headEnd/>
            <a:tailEnd type="triangle" w="med" len="med"/>
          </a:ln>
          <a:effectLst/>
        </p:spPr>
        <p:txBody>
          <a:bodyPr/>
          <a:lstStyle/>
          <a:p>
            <a:endParaRPr lang="en-US"/>
          </a:p>
        </p:txBody>
      </p:sp>
      <p:sp>
        <p:nvSpPr>
          <p:cNvPr id="34844" name="Line 28"/>
          <p:cNvSpPr>
            <a:spLocks noChangeShapeType="1"/>
          </p:cNvSpPr>
          <p:nvPr/>
        </p:nvSpPr>
        <p:spPr bwMode="auto">
          <a:xfrm flipH="1">
            <a:off x="6384925" y="3946525"/>
            <a:ext cx="122238" cy="869950"/>
          </a:xfrm>
          <a:prstGeom prst="line">
            <a:avLst/>
          </a:prstGeom>
          <a:noFill/>
          <a:ln w="50800">
            <a:solidFill>
              <a:srgbClr val="000000"/>
            </a:solidFill>
            <a:round/>
            <a:headEnd/>
            <a:tailEnd type="triangle" w="med" len="med"/>
          </a:ln>
          <a:effectLst/>
        </p:spPr>
        <p:txBody>
          <a:bodyPr/>
          <a:lstStyle/>
          <a:p>
            <a:endParaRPr lang="en-US"/>
          </a:p>
        </p:txBody>
      </p:sp>
      <p:grpSp>
        <p:nvGrpSpPr>
          <p:cNvPr id="34848" name="Group 32"/>
          <p:cNvGrpSpPr>
            <a:grpSpLocks/>
          </p:cNvGrpSpPr>
          <p:nvPr/>
        </p:nvGrpSpPr>
        <p:grpSpPr bwMode="auto">
          <a:xfrm>
            <a:off x="460375" y="1947863"/>
            <a:ext cx="8531225" cy="407987"/>
            <a:chOff x="290" y="1227"/>
            <a:chExt cx="5374" cy="257"/>
          </a:xfrm>
        </p:grpSpPr>
        <p:sp>
          <p:nvSpPr>
            <p:cNvPr id="34849" name="Rectangle 33"/>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4850" name="Rectangle 34"/>
            <p:cNvSpPr>
              <a:spLocks noChangeArrowheads="1"/>
            </p:cNvSpPr>
            <p:nvPr/>
          </p:nvSpPr>
          <p:spPr bwMode="auto">
            <a:xfrm>
              <a:off x="354" y="1235"/>
              <a:ext cx="5310" cy="248"/>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void list_head_insert(node*&amp; head_ptr, const node::value_type&amp; entry);</a:t>
              </a:r>
            </a:p>
          </p:txBody>
        </p:sp>
      </p:gr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36867" name="Line 3"/>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36868" name="Rectangle 4"/>
          <p:cNvSpPr>
            <a:spLocks noGrp="1" noChangeArrowheads="1"/>
          </p:cNvSpPr>
          <p:nvPr>
            <p:ph type="title"/>
          </p:nvPr>
        </p:nvSpPr>
        <p:spPr>
          <a:noFill/>
          <a:ln/>
        </p:spPr>
        <p:txBody>
          <a:bodyPr/>
          <a:lstStyle/>
          <a:p>
            <a:r>
              <a:rPr lang="en-US" altLang="zh-CN">
                <a:ea typeface="宋体" pitchFamily="2" charset="-122"/>
              </a:rPr>
              <a:t>Inserting a Node at the Head</a:t>
            </a:r>
          </a:p>
        </p:txBody>
      </p:sp>
      <p:sp>
        <p:nvSpPr>
          <p:cNvPr id="36869" name="Rectangle 5"/>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36870" name="Line 6"/>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36871" name="Rectangle 7"/>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36872" name="Rectangle 8"/>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36873" name="Line 9"/>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36874" name="Rectangle 10"/>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36875" name="Rectangle 11"/>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36876" name="Line 12"/>
          <p:cNvSpPr>
            <a:spLocks noChangeShapeType="1"/>
          </p:cNvSpPr>
          <p:nvPr/>
        </p:nvSpPr>
        <p:spPr bwMode="auto">
          <a:xfrm flipV="1">
            <a:off x="7021513" y="4976813"/>
            <a:ext cx="509587" cy="423862"/>
          </a:xfrm>
          <a:prstGeom prst="line">
            <a:avLst/>
          </a:prstGeom>
          <a:noFill/>
          <a:ln w="50800">
            <a:solidFill>
              <a:srgbClr val="000000"/>
            </a:solidFill>
            <a:round/>
            <a:headEnd/>
            <a:tailEnd type="triangle" w="med" len="med"/>
          </a:ln>
          <a:effectLst/>
        </p:spPr>
        <p:txBody>
          <a:bodyPr/>
          <a:lstStyle/>
          <a:p>
            <a:endParaRPr lang="en-US"/>
          </a:p>
        </p:txBody>
      </p:sp>
      <p:sp>
        <p:nvSpPr>
          <p:cNvPr id="36877" name="Rectangle 13"/>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36878" name="Line 14"/>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36879" name="Rectangle 15"/>
          <p:cNvSpPr>
            <a:spLocks noChangeArrowheads="1"/>
          </p:cNvSpPr>
          <p:nvPr/>
        </p:nvSpPr>
        <p:spPr bwMode="auto">
          <a:xfrm>
            <a:off x="4440238" y="5597525"/>
            <a:ext cx="1000125" cy="552450"/>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36880" name="Rectangle 16"/>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36881" name="Rectangle 17"/>
          <p:cNvSpPr>
            <a:spLocks noChangeArrowheads="1"/>
          </p:cNvSpPr>
          <p:nvPr/>
        </p:nvSpPr>
        <p:spPr bwMode="auto">
          <a:xfrm>
            <a:off x="2928938" y="5614988"/>
            <a:ext cx="981075" cy="35242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36882" name="Rectangle 18"/>
          <p:cNvSpPr>
            <a:spLocks noChangeArrowheads="1"/>
          </p:cNvSpPr>
          <p:nvPr/>
        </p:nvSpPr>
        <p:spPr bwMode="auto">
          <a:xfrm>
            <a:off x="2851150" y="6007100"/>
            <a:ext cx="677863"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entry</a:t>
            </a:r>
          </a:p>
        </p:txBody>
      </p:sp>
      <p:sp>
        <p:nvSpPr>
          <p:cNvPr id="36883" name="Rectangle 19"/>
          <p:cNvSpPr>
            <a:spLocks noChangeArrowheads="1"/>
          </p:cNvSpPr>
          <p:nvPr/>
        </p:nvSpPr>
        <p:spPr bwMode="auto">
          <a:xfrm>
            <a:off x="3194050" y="5605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13</a:t>
            </a:r>
          </a:p>
        </p:txBody>
      </p:sp>
      <p:sp>
        <p:nvSpPr>
          <p:cNvPr id="36884" name="Rectangle 20"/>
          <p:cNvSpPr>
            <a:spLocks noChangeArrowheads="1"/>
          </p:cNvSpPr>
          <p:nvPr/>
        </p:nvSpPr>
        <p:spPr bwMode="auto">
          <a:xfrm>
            <a:off x="6118225" y="3303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36885" name="Line 21"/>
          <p:cNvSpPr>
            <a:spLocks noChangeShapeType="1"/>
          </p:cNvSpPr>
          <p:nvPr/>
        </p:nvSpPr>
        <p:spPr bwMode="auto">
          <a:xfrm>
            <a:off x="6113463" y="3684588"/>
            <a:ext cx="1012825" cy="0"/>
          </a:xfrm>
          <a:prstGeom prst="line">
            <a:avLst/>
          </a:prstGeom>
          <a:noFill/>
          <a:ln w="12700">
            <a:solidFill>
              <a:schemeClr val="tx1"/>
            </a:solidFill>
            <a:round/>
            <a:headEnd/>
            <a:tailEnd/>
          </a:ln>
          <a:effectLst/>
        </p:spPr>
        <p:txBody>
          <a:bodyPr/>
          <a:lstStyle/>
          <a:p>
            <a:endParaRPr lang="en-US"/>
          </a:p>
        </p:txBody>
      </p:sp>
      <p:sp>
        <p:nvSpPr>
          <p:cNvPr id="36886" name="Rectangle 22"/>
          <p:cNvSpPr>
            <a:spLocks noChangeArrowheads="1"/>
          </p:cNvSpPr>
          <p:nvPr/>
        </p:nvSpPr>
        <p:spPr bwMode="auto">
          <a:xfrm>
            <a:off x="7747000" y="2609850"/>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36887" name="Rectangle 23"/>
          <p:cNvSpPr>
            <a:spLocks noChangeArrowheads="1"/>
          </p:cNvSpPr>
          <p:nvPr/>
        </p:nvSpPr>
        <p:spPr bwMode="auto">
          <a:xfrm>
            <a:off x="7643813" y="3179763"/>
            <a:ext cx="1119187"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insert_ptr</a:t>
            </a:r>
          </a:p>
        </p:txBody>
      </p:sp>
      <p:sp>
        <p:nvSpPr>
          <p:cNvPr id="36888" name="Line 24"/>
          <p:cNvSpPr>
            <a:spLocks noChangeShapeType="1"/>
          </p:cNvSpPr>
          <p:nvPr/>
        </p:nvSpPr>
        <p:spPr bwMode="auto">
          <a:xfrm flipH="1">
            <a:off x="7162800" y="2835275"/>
            <a:ext cx="1066800" cy="700088"/>
          </a:xfrm>
          <a:prstGeom prst="line">
            <a:avLst/>
          </a:prstGeom>
          <a:noFill/>
          <a:ln w="50800">
            <a:solidFill>
              <a:srgbClr val="000000"/>
            </a:solidFill>
            <a:round/>
            <a:headEnd/>
            <a:tailEnd type="triangle" w="med" len="med"/>
          </a:ln>
          <a:effectLst/>
        </p:spPr>
        <p:txBody>
          <a:bodyPr/>
          <a:lstStyle/>
          <a:p>
            <a:endParaRPr lang="en-US"/>
          </a:p>
        </p:txBody>
      </p:sp>
      <p:sp>
        <p:nvSpPr>
          <p:cNvPr id="36889" name="Rectangle 25"/>
          <p:cNvSpPr>
            <a:spLocks noChangeArrowheads="1"/>
          </p:cNvSpPr>
          <p:nvPr/>
        </p:nvSpPr>
        <p:spPr bwMode="auto">
          <a:xfrm>
            <a:off x="6392863" y="3319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13</a:t>
            </a:r>
          </a:p>
        </p:txBody>
      </p:sp>
      <p:sp>
        <p:nvSpPr>
          <p:cNvPr id="36890" name="Rectangle 26"/>
          <p:cNvSpPr>
            <a:spLocks noChangeArrowheads="1"/>
          </p:cNvSpPr>
          <p:nvPr/>
        </p:nvSpPr>
        <p:spPr bwMode="auto">
          <a:xfrm>
            <a:off x="363538" y="2667000"/>
            <a:ext cx="5656262" cy="3429000"/>
          </a:xfrm>
          <a:prstGeom prst="rect">
            <a:avLst/>
          </a:prstGeom>
          <a:noFill/>
          <a:ln w="12700">
            <a:noFill/>
            <a:miter lim="800000"/>
            <a:headEnd/>
            <a:tailEnd/>
          </a:ln>
          <a:effectLst/>
        </p:spPr>
        <p:txBody>
          <a:bodyPr lIns="90488" tIns="44450" rIns="90488" bIns="44450"/>
          <a:lstStyle/>
          <a:p>
            <a:pPr marL="400050" indent="-400050">
              <a:spcBef>
                <a:spcPct val="20000"/>
              </a:spcBef>
              <a:buClr>
                <a:schemeClr val="tx2"/>
              </a:buClr>
              <a:buSzPct val="100000"/>
              <a:buFont typeface="Monotype Sorts" pitchFamily="2" charset="2"/>
              <a:buChar char="¶"/>
            </a:pPr>
            <a:r>
              <a:rPr lang="en-US" altLang="zh-CN" sz="2800">
                <a:solidFill>
                  <a:schemeClr val="tx1"/>
                </a:solidFill>
                <a:latin typeface="Arial" charset="0"/>
                <a:ea typeface="宋体" pitchFamily="2" charset="-122"/>
              </a:rPr>
              <a:t>insert_ptr = new node;</a:t>
            </a:r>
            <a:endParaRPr lang="en-US" altLang="zh-CN" sz="2800">
              <a:solidFill>
                <a:schemeClr val="tx1"/>
              </a:solidFill>
              <a:ea typeface="宋体" pitchFamily="2" charset="-122"/>
            </a:endParaRPr>
          </a:p>
          <a:p>
            <a:pPr marL="400050" indent="-400050">
              <a:spcBef>
                <a:spcPct val="20000"/>
              </a:spcBef>
              <a:buClr>
                <a:schemeClr val="tx2"/>
              </a:buClr>
              <a:buSzPct val="100000"/>
              <a:buFont typeface="Monotype Sorts" pitchFamily="2" charset="2"/>
              <a:buChar char="·"/>
            </a:pPr>
            <a:r>
              <a:rPr lang="en-US" altLang="zh-CN" sz="2800">
                <a:solidFill>
                  <a:schemeClr val="tx1"/>
                </a:solidFill>
                <a:latin typeface="Arial" charset="0"/>
                <a:ea typeface="宋体" pitchFamily="2" charset="-122"/>
              </a:rPr>
              <a:t>insert_ptr-&gt;set_data(entry);</a:t>
            </a:r>
          </a:p>
          <a:p>
            <a:pPr marL="400050" indent="-400050">
              <a:spcBef>
                <a:spcPct val="20000"/>
              </a:spcBef>
              <a:buClr>
                <a:schemeClr val="tx2"/>
              </a:buClr>
              <a:buSzPct val="100000"/>
              <a:buFont typeface="Monotype Sorts" pitchFamily="2" charset="2"/>
              <a:buChar char="Ì"/>
            </a:pPr>
            <a:r>
              <a:rPr lang="en-US" altLang="zh-CN" sz="2800">
                <a:solidFill>
                  <a:schemeClr val="tx1"/>
                </a:solidFill>
                <a:latin typeface="Arial" charset="0"/>
                <a:ea typeface="宋体" pitchFamily="2" charset="-122"/>
              </a:rPr>
              <a:t>insert_ptr-&gt;set_link(head_ptr);</a:t>
            </a:r>
          </a:p>
          <a:p>
            <a:pPr marL="400050" indent="-400050">
              <a:spcBef>
                <a:spcPct val="20000"/>
              </a:spcBef>
              <a:buClr>
                <a:schemeClr val="tx2"/>
              </a:buClr>
              <a:buSzPct val="100000"/>
              <a:buFont typeface="Monotype Sorts" pitchFamily="2" charset="2"/>
              <a:buChar char="Í"/>
            </a:pPr>
            <a:r>
              <a:rPr lang="en-US" altLang="zh-CN" sz="2800">
                <a:solidFill>
                  <a:schemeClr val="tx1"/>
                </a:solidFill>
                <a:effectLst>
                  <a:outerShdw blurRad="38100" dist="38100" dir="2700000" algn="tl">
                    <a:srgbClr val="000000"/>
                  </a:outerShdw>
                </a:effectLst>
                <a:latin typeface="Arial" charset="0"/>
                <a:ea typeface="宋体" pitchFamily="2" charset="-122"/>
              </a:rPr>
              <a:t>head_ptr = insert_ptr;</a:t>
            </a:r>
          </a:p>
        </p:txBody>
      </p:sp>
      <p:sp>
        <p:nvSpPr>
          <p:cNvPr id="36891" name="Line 27"/>
          <p:cNvSpPr>
            <a:spLocks noChangeShapeType="1"/>
          </p:cNvSpPr>
          <p:nvPr/>
        </p:nvSpPr>
        <p:spPr bwMode="auto">
          <a:xfrm flipV="1">
            <a:off x="4967288" y="3932238"/>
            <a:ext cx="1158875" cy="1938337"/>
          </a:xfrm>
          <a:prstGeom prst="line">
            <a:avLst/>
          </a:prstGeom>
          <a:noFill/>
          <a:ln w="101600">
            <a:solidFill>
              <a:schemeClr val="accent2"/>
            </a:solidFill>
            <a:round/>
            <a:headEnd/>
            <a:tailEnd type="triangle" w="med" len="med"/>
          </a:ln>
          <a:effectLst/>
        </p:spPr>
        <p:txBody>
          <a:bodyPr/>
          <a:lstStyle/>
          <a:p>
            <a:endParaRPr lang="en-US"/>
          </a:p>
        </p:txBody>
      </p:sp>
      <p:sp>
        <p:nvSpPr>
          <p:cNvPr id="36892" name="Line 28"/>
          <p:cNvSpPr>
            <a:spLocks noChangeShapeType="1"/>
          </p:cNvSpPr>
          <p:nvPr/>
        </p:nvSpPr>
        <p:spPr bwMode="auto">
          <a:xfrm flipH="1">
            <a:off x="6384925" y="3946525"/>
            <a:ext cx="122238" cy="869950"/>
          </a:xfrm>
          <a:prstGeom prst="line">
            <a:avLst/>
          </a:prstGeom>
          <a:noFill/>
          <a:ln w="50800">
            <a:solidFill>
              <a:srgbClr val="000000"/>
            </a:solidFill>
            <a:round/>
            <a:headEnd/>
            <a:tailEnd type="triangle" w="med" len="med"/>
          </a:ln>
          <a:effectLst/>
        </p:spPr>
        <p:txBody>
          <a:bodyPr/>
          <a:lstStyle/>
          <a:p>
            <a:endParaRPr lang="en-US"/>
          </a:p>
        </p:txBody>
      </p:sp>
      <p:grpSp>
        <p:nvGrpSpPr>
          <p:cNvPr id="36896" name="Group 32"/>
          <p:cNvGrpSpPr>
            <a:grpSpLocks/>
          </p:cNvGrpSpPr>
          <p:nvPr/>
        </p:nvGrpSpPr>
        <p:grpSpPr bwMode="auto">
          <a:xfrm>
            <a:off x="460375" y="1947863"/>
            <a:ext cx="8531225" cy="407987"/>
            <a:chOff x="290" y="1227"/>
            <a:chExt cx="5374" cy="257"/>
          </a:xfrm>
        </p:grpSpPr>
        <p:sp>
          <p:nvSpPr>
            <p:cNvPr id="36897" name="Rectangle 33"/>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6898" name="Rectangle 34"/>
            <p:cNvSpPr>
              <a:spLocks noChangeArrowheads="1"/>
            </p:cNvSpPr>
            <p:nvPr/>
          </p:nvSpPr>
          <p:spPr bwMode="auto">
            <a:xfrm>
              <a:off x="354" y="1235"/>
              <a:ext cx="5310" cy="248"/>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void list_head_insert(node*&amp; head_ptr, const node::value_type&amp; entry);</a:t>
              </a:r>
            </a:p>
          </p:txBody>
        </p:sp>
      </p:gr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38915" name="Line 3"/>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38916" name="Rectangle 4"/>
          <p:cNvSpPr>
            <a:spLocks noGrp="1" noChangeArrowheads="1"/>
          </p:cNvSpPr>
          <p:nvPr>
            <p:ph type="title"/>
          </p:nvPr>
        </p:nvSpPr>
        <p:spPr>
          <a:noFill/>
          <a:ln/>
        </p:spPr>
        <p:txBody>
          <a:bodyPr/>
          <a:lstStyle/>
          <a:p>
            <a:r>
              <a:rPr lang="en-US" altLang="zh-CN">
                <a:ea typeface="宋体" pitchFamily="2" charset="-122"/>
              </a:rPr>
              <a:t>Inserting a Node at the Head</a:t>
            </a:r>
          </a:p>
        </p:txBody>
      </p:sp>
      <p:sp>
        <p:nvSpPr>
          <p:cNvPr id="38917" name="Rectangle 5"/>
          <p:cNvSpPr>
            <a:spLocks noGrp="1" noChangeArrowheads="1"/>
          </p:cNvSpPr>
          <p:nvPr>
            <p:ph type="body" sz="half" idx="1"/>
          </p:nvPr>
        </p:nvSpPr>
        <p:spPr>
          <a:xfrm>
            <a:off x="152400" y="2667000"/>
            <a:ext cx="5470525" cy="3429000"/>
          </a:xfrm>
          <a:noFill/>
          <a:ln/>
        </p:spPr>
        <p:txBody>
          <a:bodyPr/>
          <a:lstStyle/>
          <a:p>
            <a:pPr marL="400050" indent="-400050">
              <a:buSzPct val="100000"/>
              <a:buFont typeface="Monotype Sorts" pitchFamily="2" charset="2"/>
              <a:buChar char="¶"/>
            </a:pPr>
            <a:r>
              <a:rPr lang="en-US" altLang="zh-CN" sz="2400">
                <a:effectLst/>
                <a:latin typeface="Arial" charset="0"/>
                <a:ea typeface="宋体" pitchFamily="2" charset="-122"/>
              </a:rPr>
              <a:t>insert_ptr = new node;</a:t>
            </a:r>
            <a:endParaRPr lang="en-US" altLang="zh-CN" sz="2400">
              <a:effectLst/>
              <a:ea typeface="宋体" pitchFamily="2" charset="-122"/>
            </a:endParaRPr>
          </a:p>
          <a:p>
            <a:pPr marL="400050" indent="-400050">
              <a:buSzPct val="100000"/>
              <a:buFont typeface="Monotype Sorts" pitchFamily="2" charset="2"/>
              <a:buChar char="·"/>
            </a:pPr>
            <a:r>
              <a:rPr lang="en-US" altLang="zh-CN" sz="2400">
                <a:effectLst/>
                <a:latin typeface="Arial" charset="0"/>
                <a:ea typeface="宋体" pitchFamily="2" charset="-122"/>
              </a:rPr>
              <a:t>insert_ptr-&gt;set_data(entry);</a:t>
            </a:r>
          </a:p>
          <a:p>
            <a:pPr marL="400050" indent="-400050">
              <a:buSzPct val="100000"/>
              <a:buFont typeface="Monotype Sorts" pitchFamily="2" charset="2"/>
              <a:buChar char="Ì"/>
            </a:pPr>
            <a:r>
              <a:rPr lang="en-US" altLang="zh-CN" sz="2400">
                <a:effectLst/>
                <a:latin typeface="Arial" charset="0"/>
                <a:ea typeface="宋体" pitchFamily="2" charset="-122"/>
              </a:rPr>
              <a:t>insert_ptr-&gt;set_link(head_ptr);</a:t>
            </a:r>
          </a:p>
          <a:p>
            <a:pPr marL="400050" indent="-400050">
              <a:buSzPct val="100000"/>
              <a:buFont typeface="Monotype Sorts" pitchFamily="2" charset="2"/>
              <a:buChar char="Í"/>
            </a:pPr>
            <a:r>
              <a:rPr lang="en-US" altLang="zh-CN" sz="2400">
                <a:latin typeface="Arial" charset="0"/>
                <a:ea typeface="宋体" pitchFamily="2" charset="-122"/>
              </a:rPr>
              <a:t>head_ptr = insert_ptr;</a:t>
            </a:r>
          </a:p>
        </p:txBody>
      </p:sp>
      <p:sp>
        <p:nvSpPr>
          <p:cNvPr id="38918" name="Rectangle 6"/>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38919" name="Line 7"/>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38920" name="Rectangle 8"/>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38921" name="Rectangle 9"/>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38922" name="Line 10"/>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38923" name="Rectangle 11"/>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38924" name="Rectangle 12"/>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38925" name="Line 13"/>
          <p:cNvSpPr>
            <a:spLocks noChangeShapeType="1"/>
          </p:cNvSpPr>
          <p:nvPr/>
        </p:nvSpPr>
        <p:spPr bwMode="auto">
          <a:xfrm flipV="1">
            <a:off x="7021513" y="4976813"/>
            <a:ext cx="509587" cy="423862"/>
          </a:xfrm>
          <a:prstGeom prst="line">
            <a:avLst/>
          </a:prstGeom>
          <a:noFill/>
          <a:ln w="50800">
            <a:solidFill>
              <a:srgbClr val="000000"/>
            </a:solidFill>
            <a:round/>
            <a:headEnd/>
            <a:tailEnd type="triangle" w="med" len="med"/>
          </a:ln>
          <a:effectLst/>
        </p:spPr>
        <p:txBody>
          <a:bodyPr/>
          <a:lstStyle/>
          <a:p>
            <a:endParaRPr lang="en-US"/>
          </a:p>
        </p:txBody>
      </p:sp>
      <p:sp>
        <p:nvSpPr>
          <p:cNvPr id="38926" name="Rectangle 14"/>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38927" name="Line 15"/>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38928" name="Rectangle 16"/>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38929" name="Rectangle 17"/>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38930" name="Line 18"/>
          <p:cNvSpPr>
            <a:spLocks noChangeShapeType="1"/>
          </p:cNvSpPr>
          <p:nvPr/>
        </p:nvSpPr>
        <p:spPr bwMode="auto">
          <a:xfrm flipV="1">
            <a:off x="4967288" y="3932238"/>
            <a:ext cx="1158875" cy="1938337"/>
          </a:xfrm>
          <a:prstGeom prst="line">
            <a:avLst/>
          </a:prstGeom>
          <a:noFill/>
          <a:ln w="50800">
            <a:solidFill>
              <a:srgbClr val="000000"/>
            </a:solidFill>
            <a:round/>
            <a:headEnd/>
            <a:tailEnd type="triangle" w="med" len="med"/>
          </a:ln>
          <a:effectLst/>
        </p:spPr>
        <p:txBody>
          <a:bodyPr/>
          <a:lstStyle/>
          <a:p>
            <a:endParaRPr lang="en-US"/>
          </a:p>
        </p:txBody>
      </p:sp>
      <p:sp>
        <p:nvSpPr>
          <p:cNvPr id="38931" name="Rectangle 19"/>
          <p:cNvSpPr>
            <a:spLocks noChangeArrowheads="1"/>
          </p:cNvSpPr>
          <p:nvPr/>
        </p:nvSpPr>
        <p:spPr bwMode="auto">
          <a:xfrm>
            <a:off x="6118225" y="3303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38932" name="Line 20"/>
          <p:cNvSpPr>
            <a:spLocks noChangeShapeType="1"/>
          </p:cNvSpPr>
          <p:nvPr/>
        </p:nvSpPr>
        <p:spPr bwMode="auto">
          <a:xfrm>
            <a:off x="6113463" y="3684588"/>
            <a:ext cx="1012825" cy="0"/>
          </a:xfrm>
          <a:prstGeom prst="line">
            <a:avLst/>
          </a:prstGeom>
          <a:noFill/>
          <a:ln w="12700">
            <a:solidFill>
              <a:schemeClr val="tx1"/>
            </a:solidFill>
            <a:round/>
            <a:headEnd/>
            <a:tailEnd/>
          </a:ln>
          <a:effectLst/>
        </p:spPr>
        <p:txBody>
          <a:bodyPr/>
          <a:lstStyle/>
          <a:p>
            <a:endParaRPr lang="en-US"/>
          </a:p>
        </p:txBody>
      </p:sp>
      <p:sp>
        <p:nvSpPr>
          <p:cNvPr id="38933" name="Rectangle 21"/>
          <p:cNvSpPr>
            <a:spLocks noChangeArrowheads="1"/>
          </p:cNvSpPr>
          <p:nvPr/>
        </p:nvSpPr>
        <p:spPr bwMode="auto">
          <a:xfrm>
            <a:off x="6392863" y="3319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13</a:t>
            </a:r>
          </a:p>
        </p:txBody>
      </p:sp>
      <p:sp>
        <p:nvSpPr>
          <p:cNvPr id="38934" name="Line 22"/>
          <p:cNvSpPr>
            <a:spLocks noChangeShapeType="1"/>
          </p:cNvSpPr>
          <p:nvPr/>
        </p:nvSpPr>
        <p:spPr bwMode="auto">
          <a:xfrm flipH="1">
            <a:off x="6384925" y="3946525"/>
            <a:ext cx="122238" cy="869950"/>
          </a:xfrm>
          <a:prstGeom prst="line">
            <a:avLst/>
          </a:prstGeom>
          <a:noFill/>
          <a:ln w="50800">
            <a:solidFill>
              <a:srgbClr val="000000"/>
            </a:solidFill>
            <a:round/>
            <a:headEnd/>
            <a:tailEnd type="triangle" w="med" len="med"/>
          </a:ln>
          <a:effectLst/>
        </p:spPr>
        <p:txBody>
          <a:bodyPr/>
          <a:lstStyle/>
          <a:p>
            <a:endParaRPr lang="en-US"/>
          </a:p>
        </p:txBody>
      </p:sp>
      <p:sp>
        <p:nvSpPr>
          <p:cNvPr id="38935" name="Rectangle 23"/>
          <p:cNvSpPr>
            <a:spLocks noChangeArrowheads="1"/>
          </p:cNvSpPr>
          <p:nvPr/>
        </p:nvSpPr>
        <p:spPr bwMode="auto">
          <a:xfrm>
            <a:off x="701675" y="4419600"/>
            <a:ext cx="4725988" cy="1370013"/>
          </a:xfrm>
          <a:prstGeom prst="rect">
            <a:avLst/>
          </a:prstGeom>
          <a:noFill/>
          <a:ln w="12700">
            <a:noFill/>
            <a:miter lim="800000"/>
            <a:headEnd/>
            <a:tailEnd/>
          </a:ln>
          <a:effectLst/>
        </p:spPr>
        <p:txBody>
          <a:bodyPr wrap="none" lIns="90488" tIns="44450" rIns="90488" bIns="44450">
            <a:spAutoFit/>
          </a:bodyPr>
          <a:lstStyle/>
          <a:p>
            <a:r>
              <a:rPr lang="en-US" altLang="zh-CN" sz="2800">
                <a:solidFill>
                  <a:schemeClr val="tx1"/>
                </a:solidFill>
                <a:ea typeface="宋体" pitchFamily="2" charset="-122"/>
              </a:rPr>
              <a:t>When the function returns, the</a:t>
            </a:r>
          </a:p>
          <a:p>
            <a:r>
              <a:rPr lang="en-US" altLang="zh-CN" sz="2800">
                <a:solidFill>
                  <a:schemeClr val="tx1"/>
                </a:solidFill>
                <a:ea typeface="宋体" pitchFamily="2" charset="-122"/>
              </a:rPr>
              <a:t>linked list has a new node at the</a:t>
            </a:r>
          </a:p>
          <a:p>
            <a:r>
              <a:rPr lang="en-US" altLang="zh-CN" sz="2800">
                <a:solidFill>
                  <a:schemeClr val="tx1"/>
                </a:solidFill>
                <a:ea typeface="宋体" pitchFamily="2" charset="-122"/>
              </a:rPr>
              <a:t>head, containing 13.</a:t>
            </a:r>
          </a:p>
        </p:txBody>
      </p:sp>
      <p:grpSp>
        <p:nvGrpSpPr>
          <p:cNvPr id="38939" name="Group 27"/>
          <p:cNvGrpSpPr>
            <a:grpSpLocks/>
          </p:cNvGrpSpPr>
          <p:nvPr/>
        </p:nvGrpSpPr>
        <p:grpSpPr bwMode="auto">
          <a:xfrm>
            <a:off x="460375" y="1947863"/>
            <a:ext cx="8531225" cy="407987"/>
            <a:chOff x="290" y="1227"/>
            <a:chExt cx="5374" cy="257"/>
          </a:xfrm>
        </p:grpSpPr>
        <p:sp>
          <p:nvSpPr>
            <p:cNvPr id="38940" name="Rectangle 28"/>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8941" name="Rectangle 29"/>
            <p:cNvSpPr>
              <a:spLocks noChangeArrowheads="1"/>
            </p:cNvSpPr>
            <p:nvPr/>
          </p:nvSpPr>
          <p:spPr bwMode="auto">
            <a:xfrm>
              <a:off x="354" y="1235"/>
              <a:ext cx="5310" cy="248"/>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void list_head_insert(node*&amp; head_ptr, const node::value_type&amp; entry);</a:t>
              </a:r>
            </a:p>
          </p:txBody>
        </p:sp>
      </p:gr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862" name="Group 6"/>
          <p:cNvGrpSpPr>
            <a:grpSpLocks/>
          </p:cNvGrpSpPr>
          <p:nvPr/>
        </p:nvGrpSpPr>
        <p:grpSpPr bwMode="auto">
          <a:xfrm>
            <a:off x="460375" y="1947863"/>
            <a:ext cx="8605838" cy="3151187"/>
            <a:chOff x="290" y="1227"/>
            <a:chExt cx="5421" cy="1985"/>
          </a:xfrm>
        </p:grpSpPr>
        <p:sp>
          <p:nvSpPr>
            <p:cNvPr id="121858" name="Rectangle 2"/>
            <p:cNvSpPr>
              <a:spLocks noChangeArrowheads="1"/>
            </p:cNvSpPr>
            <p:nvPr/>
          </p:nvSpPr>
          <p:spPr bwMode="auto">
            <a:xfrm>
              <a:off x="290" y="1227"/>
              <a:ext cx="5230" cy="1985"/>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1859" name="Rectangle 3"/>
            <p:cNvSpPr>
              <a:spLocks noChangeArrowheads="1"/>
            </p:cNvSpPr>
            <p:nvPr/>
          </p:nvSpPr>
          <p:spPr bwMode="auto">
            <a:xfrm>
              <a:off x="355" y="1235"/>
              <a:ext cx="5356" cy="1974"/>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void list_head_insert(node*&amp; head_ptr, const node::value_type&amp; entry)</a:t>
              </a:r>
            </a:p>
            <a:p>
              <a:r>
                <a:rPr lang="en-US" altLang="zh-CN" sz="2000">
                  <a:solidFill>
                    <a:srgbClr val="000000"/>
                  </a:solidFill>
                  <a:latin typeface="Arial" charset="0"/>
                  <a:ea typeface="宋体" pitchFamily="2" charset="-122"/>
                </a:rPr>
                <a:t>{</a:t>
              </a:r>
            </a:p>
            <a:p>
              <a:r>
                <a:rPr lang="en-US" altLang="zh-CN" sz="2000">
                  <a:solidFill>
                    <a:srgbClr val="000000"/>
                  </a:solidFill>
                  <a:latin typeface="Arial" charset="0"/>
                  <a:ea typeface="宋体" pitchFamily="2" charset="-122"/>
                </a:rPr>
                <a:t>    node *insert_ptr;</a:t>
              </a:r>
            </a:p>
            <a:p>
              <a:endParaRPr lang="en-US" altLang="zh-CN" sz="2000">
                <a:solidFill>
                  <a:srgbClr val="000000"/>
                </a:solidFill>
                <a:latin typeface="Arial" charset="0"/>
                <a:ea typeface="宋体" pitchFamily="2" charset="-122"/>
              </a:endParaRPr>
            </a:p>
            <a:p>
              <a:pPr>
                <a:spcBef>
                  <a:spcPct val="20000"/>
                </a:spcBef>
              </a:pPr>
              <a:r>
                <a:rPr lang="en-US" altLang="zh-CN" sz="2000">
                  <a:solidFill>
                    <a:srgbClr val="000000"/>
                  </a:solidFill>
                  <a:effectLst>
                    <a:outerShdw blurRad="38100" dist="38100" dir="2700000" algn="tl">
                      <a:srgbClr val="FFFFFF"/>
                    </a:outerShdw>
                  </a:effectLst>
                  <a:latin typeface="Arial" charset="0"/>
                  <a:ea typeface="宋体" pitchFamily="2" charset="-122"/>
                </a:rPr>
                <a:t>    </a:t>
              </a:r>
              <a:r>
                <a:rPr lang="en-US" altLang="zh-CN" sz="2000">
                  <a:solidFill>
                    <a:srgbClr val="000000"/>
                  </a:solidFill>
                  <a:latin typeface="Arial" charset="0"/>
                  <a:ea typeface="宋体" pitchFamily="2" charset="-122"/>
                </a:rPr>
                <a:t>insert_ptr = new node;</a:t>
              </a:r>
              <a:endParaRPr lang="en-US" altLang="zh-CN" sz="2000">
                <a:solidFill>
                  <a:srgbClr val="000000"/>
                </a:solidFill>
                <a:ea typeface="宋体" pitchFamily="2" charset="-122"/>
              </a:endParaRPr>
            </a:p>
            <a:p>
              <a:pPr>
                <a:spcBef>
                  <a:spcPct val="20000"/>
                </a:spcBef>
              </a:pPr>
              <a:r>
                <a:rPr lang="en-US" altLang="zh-CN" sz="2000">
                  <a:solidFill>
                    <a:srgbClr val="000000"/>
                  </a:solidFill>
                  <a:latin typeface="Arial" charset="0"/>
                  <a:ea typeface="宋体" pitchFamily="2" charset="-122"/>
                </a:rPr>
                <a:t>    insert_ptr-&gt;set_data(entry);</a:t>
              </a:r>
            </a:p>
            <a:p>
              <a:pPr>
                <a:spcBef>
                  <a:spcPct val="20000"/>
                </a:spcBef>
              </a:pPr>
              <a:r>
                <a:rPr lang="en-US" altLang="zh-CN" sz="2000">
                  <a:solidFill>
                    <a:srgbClr val="000000"/>
                  </a:solidFill>
                  <a:latin typeface="Arial" charset="0"/>
                  <a:ea typeface="宋体" pitchFamily="2" charset="-122"/>
                </a:rPr>
                <a:t>    insert_ptr-&gt;set_link(head_ptr);</a:t>
              </a:r>
            </a:p>
            <a:p>
              <a:pPr>
                <a:spcBef>
                  <a:spcPct val="20000"/>
                </a:spcBef>
              </a:pPr>
              <a:r>
                <a:rPr lang="en-US" altLang="zh-CN" sz="2000">
                  <a:solidFill>
                    <a:srgbClr val="000000"/>
                  </a:solidFill>
                  <a:latin typeface="Arial" charset="0"/>
                  <a:ea typeface="宋体" pitchFamily="2" charset="-122"/>
                </a:rPr>
                <a:t>    head_ptr = insert_ptr;</a:t>
              </a:r>
            </a:p>
            <a:p>
              <a:pPr>
                <a:spcBef>
                  <a:spcPct val="20000"/>
                </a:spcBef>
              </a:pPr>
              <a:r>
                <a:rPr lang="en-US" altLang="zh-CN" sz="2000">
                  <a:solidFill>
                    <a:srgbClr val="000000"/>
                  </a:solidFill>
                  <a:latin typeface="Arial" charset="0"/>
                  <a:ea typeface="宋体" pitchFamily="2" charset="-122"/>
                </a:rPr>
                <a:t>}</a:t>
              </a:r>
            </a:p>
          </p:txBody>
        </p:sp>
      </p:grpSp>
      <p:sp>
        <p:nvSpPr>
          <p:cNvPr id="121860" name="Rectangle 4"/>
          <p:cNvSpPr>
            <a:spLocks noGrp="1" noChangeArrowheads="1"/>
          </p:cNvSpPr>
          <p:nvPr>
            <p:ph type="title"/>
          </p:nvPr>
        </p:nvSpPr>
        <p:spPr>
          <a:xfrm>
            <a:off x="304800" y="342900"/>
            <a:ext cx="8839200" cy="1143000"/>
          </a:xfrm>
          <a:noFill/>
          <a:ln/>
        </p:spPr>
        <p:txBody>
          <a:bodyPr/>
          <a:lstStyle/>
          <a:p>
            <a:r>
              <a:rPr lang="en-US" altLang="zh-CN">
                <a:ea typeface="宋体" pitchFamily="2" charset="-122"/>
              </a:rPr>
              <a:t>Inserting a Node at the Head</a:t>
            </a:r>
          </a:p>
        </p:txBody>
      </p:sp>
      <p:sp>
        <p:nvSpPr>
          <p:cNvPr id="121863" name="Text Box 7"/>
          <p:cNvSpPr txBox="1">
            <a:spLocks noChangeArrowheads="1"/>
          </p:cNvSpPr>
          <p:nvPr/>
        </p:nvSpPr>
        <p:spPr bwMode="auto">
          <a:xfrm>
            <a:off x="1828800" y="5181600"/>
            <a:ext cx="3810000" cy="1004888"/>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Linked List:  O(1)</a:t>
            </a:r>
          </a:p>
          <a:p>
            <a:pPr>
              <a:spcBef>
                <a:spcPct val="50000"/>
              </a:spcBef>
              <a:buFontTx/>
              <a:buChar char="-"/>
            </a:pPr>
            <a:r>
              <a:rPr lang="en-US" altLang="zh-CN">
                <a:ea typeface="宋体" pitchFamily="2" charset="-122"/>
              </a:rPr>
              <a:t> cmp:  Array: O(n) </a:t>
            </a:r>
          </a:p>
        </p:txBody>
      </p:sp>
      <p:sp>
        <p:nvSpPr>
          <p:cNvPr id="121864" name="AutoShape 8"/>
          <p:cNvSpPr>
            <a:spLocks noChangeArrowheads="1"/>
          </p:cNvSpPr>
          <p:nvPr/>
        </p:nvSpPr>
        <p:spPr bwMode="auto">
          <a:xfrm>
            <a:off x="4648200" y="2514600"/>
            <a:ext cx="4038600" cy="2203450"/>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pPr algn="ctr">
              <a:spcBef>
                <a:spcPct val="50000"/>
              </a:spcBef>
            </a:pPr>
            <a:r>
              <a:rPr lang="en-US" altLang="zh-CN">
                <a:ea typeface="宋体" pitchFamily="2" charset="-122"/>
              </a:rPr>
              <a:t>What is the Big-O of </a:t>
            </a:r>
          </a:p>
          <a:p>
            <a:pPr algn="ctr">
              <a:spcBef>
                <a:spcPct val="50000"/>
              </a:spcBef>
            </a:pPr>
            <a:r>
              <a:rPr lang="en-US" altLang="zh-CN">
                <a:ea typeface="宋体" pitchFamily="2" charset="-122"/>
              </a:rPr>
              <a:t>the head_insert function? </a:t>
            </a:r>
          </a:p>
          <a:p>
            <a:pPr algn="ctr"/>
            <a:endParaRPr lang="zh-CN" altLang="en-US">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1864"/>
                                        </p:tgtEl>
                                        <p:attrNameLst>
                                          <p:attrName>style.visibility</p:attrName>
                                        </p:attrNameLst>
                                      </p:cBhvr>
                                      <p:to>
                                        <p:strVal val="visible"/>
                                      </p:to>
                                    </p:set>
                                    <p:anim calcmode="lin" valueType="num">
                                      <p:cBhvr additive="base">
                                        <p:cTn id="7" dur="500" fill="hold"/>
                                        <p:tgtEl>
                                          <p:spTgt spid="121864"/>
                                        </p:tgtEl>
                                        <p:attrNameLst>
                                          <p:attrName>ppt_x</p:attrName>
                                        </p:attrNameLst>
                                      </p:cBhvr>
                                      <p:tavLst>
                                        <p:tav tm="0">
                                          <p:val>
                                            <p:strVal val="0-#ppt_w/2"/>
                                          </p:val>
                                        </p:tav>
                                        <p:tav tm="100000">
                                          <p:val>
                                            <p:strVal val="#ppt_x"/>
                                          </p:val>
                                        </p:tav>
                                      </p:tavLst>
                                    </p:anim>
                                    <p:anim calcmode="lin" valueType="num">
                                      <p:cBhvr additive="base">
                                        <p:cTn id="8" dur="500" fill="hold"/>
                                        <p:tgtEl>
                                          <p:spTgt spid="1218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1863"/>
                                        </p:tgtEl>
                                        <p:attrNameLst>
                                          <p:attrName>style.visibility</p:attrName>
                                        </p:attrNameLst>
                                      </p:cBhvr>
                                      <p:to>
                                        <p:strVal val="visible"/>
                                      </p:to>
                                    </p:set>
                                    <p:anim calcmode="lin" valueType="num">
                                      <p:cBhvr additive="base">
                                        <p:cTn id="13" dur="500" fill="hold"/>
                                        <p:tgtEl>
                                          <p:spTgt spid="121863"/>
                                        </p:tgtEl>
                                        <p:attrNameLst>
                                          <p:attrName>ppt_x</p:attrName>
                                        </p:attrNameLst>
                                      </p:cBhvr>
                                      <p:tavLst>
                                        <p:tav tm="0">
                                          <p:val>
                                            <p:strVal val="0-#ppt_w/2"/>
                                          </p:val>
                                        </p:tav>
                                        <p:tav tm="100000">
                                          <p:val>
                                            <p:strVal val="#ppt_x"/>
                                          </p:val>
                                        </p:tav>
                                      </p:tavLst>
                                    </p:anim>
                                    <p:anim calcmode="lin" valueType="num">
                                      <p:cBhvr additive="base">
                                        <p:cTn id="14" dur="500" fill="hold"/>
                                        <p:tgtEl>
                                          <p:spTgt spid="1218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3" grpId="0" autoUpdateAnimBg="0"/>
      <p:bldP spid="121864"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5" name="Group 7"/>
          <p:cNvGrpSpPr>
            <a:grpSpLocks/>
          </p:cNvGrpSpPr>
          <p:nvPr/>
        </p:nvGrpSpPr>
        <p:grpSpPr bwMode="auto">
          <a:xfrm>
            <a:off x="460375" y="1947863"/>
            <a:ext cx="8605838" cy="3151187"/>
            <a:chOff x="290" y="1227"/>
            <a:chExt cx="5421" cy="1985"/>
          </a:xfrm>
        </p:grpSpPr>
        <p:sp>
          <p:nvSpPr>
            <p:cNvPr id="43016" name="Rectangle 8"/>
            <p:cNvSpPr>
              <a:spLocks noChangeArrowheads="1"/>
            </p:cNvSpPr>
            <p:nvPr/>
          </p:nvSpPr>
          <p:spPr bwMode="auto">
            <a:xfrm>
              <a:off x="290" y="1227"/>
              <a:ext cx="5230" cy="1985"/>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3017" name="Rectangle 9"/>
            <p:cNvSpPr>
              <a:spLocks noChangeArrowheads="1"/>
            </p:cNvSpPr>
            <p:nvPr/>
          </p:nvSpPr>
          <p:spPr bwMode="auto">
            <a:xfrm>
              <a:off x="355" y="1235"/>
              <a:ext cx="5356" cy="1974"/>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void list_head_insert(node*&amp; head_ptr, const node::value_type&amp; entry)</a:t>
              </a:r>
            </a:p>
            <a:p>
              <a:r>
                <a:rPr lang="en-US" altLang="zh-CN" sz="2000">
                  <a:solidFill>
                    <a:srgbClr val="000000"/>
                  </a:solidFill>
                  <a:latin typeface="Arial" charset="0"/>
                  <a:ea typeface="宋体" pitchFamily="2" charset="-122"/>
                </a:rPr>
                <a:t>{</a:t>
              </a:r>
            </a:p>
            <a:p>
              <a:r>
                <a:rPr lang="en-US" altLang="zh-CN" sz="2000">
                  <a:solidFill>
                    <a:srgbClr val="000000"/>
                  </a:solidFill>
                  <a:latin typeface="Arial" charset="0"/>
                  <a:ea typeface="宋体" pitchFamily="2" charset="-122"/>
                </a:rPr>
                <a:t>    node *insert_ptr;</a:t>
              </a:r>
            </a:p>
            <a:p>
              <a:endParaRPr lang="en-US" altLang="zh-CN" sz="2000">
                <a:solidFill>
                  <a:srgbClr val="000000"/>
                </a:solidFill>
                <a:latin typeface="Arial" charset="0"/>
                <a:ea typeface="宋体" pitchFamily="2" charset="-122"/>
              </a:endParaRPr>
            </a:p>
            <a:p>
              <a:pPr>
                <a:spcBef>
                  <a:spcPct val="20000"/>
                </a:spcBef>
              </a:pPr>
              <a:r>
                <a:rPr lang="en-US" altLang="zh-CN" sz="2000">
                  <a:solidFill>
                    <a:srgbClr val="000000"/>
                  </a:solidFill>
                  <a:effectLst>
                    <a:outerShdw blurRad="38100" dist="38100" dir="2700000" algn="tl">
                      <a:srgbClr val="FFFFFF"/>
                    </a:outerShdw>
                  </a:effectLst>
                  <a:latin typeface="Arial" charset="0"/>
                  <a:ea typeface="宋体" pitchFamily="2" charset="-122"/>
                </a:rPr>
                <a:t>    </a:t>
              </a:r>
              <a:r>
                <a:rPr lang="en-US" altLang="zh-CN" sz="2000">
                  <a:solidFill>
                    <a:srgbClr val="000000"/>
                  </a:solidFill>
                  <a:latin typeface="Arial" charset="0"/>
                  <a:ea typeface="宋体" pitchFamily="2" charset="-122"/>
                </a:rPr>
                <a:t>insert_ptr = new node;</a:t>
              </a:r>
              <a:endParaRPr lang="en-US" altLang="zh-CN" sz="2000">
                <a:solidFill>
                  <a:srgbClr val="000000"/>
                </a:solidFill>
                <a:ea typeface="宋体" pitchFamily="2" charset="-122"/>
              </a:endParaRPr>
            </a:p>
            <a:p>
              <a:pPr>
                <a:spcBef>
                  <a:spcPct val="20000"/>
                </a:spcBef>
              </a:pPr>
              <a:r>
                <a:rPr lang="en-US" altLang="zh-CN" sz="2000">
                  <a:solidFill>
                    <a:srgbClr val="000000"/>
                  </a:solidFill>
                  <a:latin typeface="Arial" charset="0"/>
                  <a:ea typeface="宋体" pitchFamily="2" charset="-122"/>
                </a:rPr>
                <a:t>    insert_ptr-&gt;set_data(entry);</a:t>
              </a:r>
            </a:p>
            <a:p>
              <a:pPr>
                <a:spcBef>
                  <a:spcPct val="20000"/>
                </a:spcBef>
              </a:pPr>
              <a:r>
                <a:rPr lang="en-US" altLang="zh-CN" sz="2000">
                  <a:solidFill>
                    <a:srgbClr val="000000"/>
                  </a:solidFill>
                  <a:latin typeface="Arial" charset="0"/>
                  <a:ea typeface="宋体" pitchFamily="2" charset="-122"/>
                </a:rPr>
                <a:t>    insert_ptr-&gt;set_link(head_ptr);</a:t>
              </a:r>
            </a:p>
            <a:p>
              <a:pPr>
                <a:spcBef>
                  <a:spcPct val="20000"/>
                </a:spcBef>
              </a:pPr>
              <a:r>
                <a:rPr lang="en-US" altLang="zh-CN" sz="2000">
                  <a:solidFill>
                    <a:srgbClr val="000000"/>
                  </a:solidFill>
                  <a:latin typeface="Arial" charset="0"/>
                  <a:ea typeface="宋体" pitchFamily="2" charset="-122"/>
                </a:rPr>
                <a:t>    head_ptr = insert_ptr;</a:t>
              </a:r>
            </a:p>
            <a:p>
              <a:pPr>
                <a:spcBef>
                  <a:spcPct val="20000"/>
                </a:spcBef>
              </a:pPr>
              <a:r>
                <a:rPr lang="en-US" altLang="zh-CN" sz="2000">
                  <a:solidFill>
                    <a:srgbClr val="000000"/>
                  </a:solidFill>
                  <a:latin typeface="Arial" charset="0"/>
                  <a:ea typeface="宋体" pitchFamily="2" charset="-122"/>
                </a:rPr>
                <a:t>}</a:t>
              </a:r>
            </a:p>
          </p:txBody>
        </p:sp>
      </p:grpSp>
      <p:sp>
        <p:nvSpPr>
          <p:cNvPr id="43012" name="Rectangle 4"/>
          <p:cNvSpPr>
            <a:spLocks noGrp="1" noChangeArrowheads="1"/>
          </p:cNvSpPr>
          <p:nvPr>
            <p:ph type="title"/>
          </p:nvPr>
        </p:nvSpPr>
        <p:spPr>
          <a:noFill/>
          <a:ln/>
        </p:spPr>
        <p:txBody>
          <a:bodyPr/>
          <a:lstStyle/>
          <a:p>
            <a:r>
              <a:rPr lang="en-US" altLang="zh-CN">
                <a:ea typeface="宋体" pitchFamily="2" charset="-122"/>
              </a:rPr>
              <a:t>Inserting a Node at the Head</a:t>
            </a:r>
          </a:p>
        </p:txBody>
      </p:sp>
      <p:sp>
        <p:nvSpPr>
          <p:cNvPr id="43013" name="AutoShape 5"/>
          <p:cNvSpPr>
            <a:spLocks noChangeArrowheads="1"/>
          </p:cNvSpPr>
          <p:nvPr/>
        </p:nvSpPr>
        <p:spPr bwMode="auto">
          <a:xfrm>
            <a:off x="4459288" y="2581275"/>
            <a:ext cx="4144962" cy="221297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43014" name="Rectangle 6"/>
          <p:cNvSpPr>
            <a:spLocks noChangeArrowheads="1"/>
          </p:cNvSpPr>
          <p:nvPr/>
        </p:nvSpPr>
        <p:spPr bwMode="auto">
          <a:xfrm>
            <a:off x="4664075" y="2787650"/>
            <a:ext cx="3852863" cy="1541463"/>
          </a:xfrm>
          <a:prstGeom prst="rect">
            <a:avLst/>
          </a:prstGeom>
          <a:noFill/>
          <a:ln w="12700">
            <a:noFill/>
            <a:miter lim="800000"/>
            <a:headEnd/>
            <a:tailEnd/>
          </a:ln>
          <a:effectLst/>
        </p:spPr>
        <p:txBody>
          <a:bodyPr lIns="90488" tIns="44450" rIns="90488" bIns="44450">
            <a:spAutoFit/>
          </a:bodyPr>
          <a:lstStyle/>
          <a:p>
            <a:pPr algn="ctr">
              <a:spcBef>
                <a:spcPct val="20000"/>
              </a:spcBef>
            </a:pPr>
            <a:r>
              <a:rPr lang="en-US" altLang="zh-CN" sz="2800">
                <a:solidFill>
                  <a:schemeClr val="hlink"/>
                </a:solidFill>
                <a:latin typeface="Monotype Corsiva" pitchFamily="66" charset="0"/>
                <a:ea typeface="宋体" pitchFamily="2" charset="-122"/>
              </a:rPr>
              <a:t>Does the function work</a:t>
            </a:r>
          </a:p>
          <a:p>
            <a:pPr algn="ctr">
              <a:spcBef>
                <a:spcPct val="20000"/>
              </a:spcBef>
            </a:pPr>
            <a:r>
              <a:rPr lang="en-US" altLang="zh-CN" sz="2800">
                <a:solidFill>
                  <a:schemeClr val="hlink"/>
                </a:solidFill>
                <a:latin typeface="Monotype Corsiva" pitchFamily="66" charset="0"/>
                <a:ea typeface="宋体" pitchFamily="2" charset="-122"/>
              </a:rPr>
              <a:t>correctly for the empty </a:t>
            </a:r>
          </a:p>
          <a:p>
            <a:pPr algn="ctr">
              <a:spcBef>
                <a:spcPct val="20000"/>
              </a:spcBef>
            </a:pPr>
            <a:r>
              <a:rPr lang="en-US" altLang="zh-CN" sz="2800">
                <a:solidFill>
                  <a:schemeClr val="hlink"/>
                </a:solidFill>
                <a:latin typeface="Monotype Corsiva" pitchFamily="66" charset="0"/>
                <a:ea typeface="宋体" pitchFamily="2" charset="-122"/>
              </a:rPr>
              <a:t>list ?</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ltLang="zh-CN">
                <a:ea typeface="宋体" pitchFamily="2" charset="-122"/>
              </a:rPr>
              <a:t>Motivation</a:t>
            </a:r>
          </a:p>
        </p:txBody>
      </p:sp>
      <p:sp>
        <p:nvSpPr>
          <p:cNvPr id="107523" name="Rectangle 3"/>
          <p:cNvSpPr>
            <a:spLocks noGrp="1" noChangeArrowheads="1"/>
          </p:cNvSpPr>
          <p:nvPr>
            <p:ph type="body" idx="1"/>
          </p:nvPr>
        </p:nvSpPr>
        <p:spPr/>
        <p:txBody>
          <a:bodyPr/>
          <a:lstStyle/>
          <a:p>
            <a:r>
              <a:rPr lang="en-US" altLang="zh-CN">
                <a:ea typeface="宋体" pitchFamily="2" charset="-122"/>
              </a:rPr>
              <a:t>How can we insert a new item without moving others ?</a:t>
            </a:r>
          </a:p>
        </p:txBody>
      </p:sp>
      <p:graphicFrame>
        <p:nvGraphicFramePr>
          <p:cNvPr id="107524" name="Group 4"/>
          <p:cNvGraphicFramePr>
            <a:graphicFrameLocks noGrp="1"/>
          </p:cNvGraphicFramePr>
          <p:nvPr/>
        </p:nvGraphicFramePr>
        <p:xfrm>
          <a:off x="2286000" y="3429000"/>
          <a:ext cx="2667000" cy="36576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3556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7538" name="Line 18"/>
          <p:cNvSpPr>
            <a:spLocks noChangeShapeType="1"/>
          </p:cNvSpPr>
          <p:nvPr/>
        </p:nvSpPr>
        <p:spPr bwMode="auto">
          <a:xfrm flipV="1">
            <a:off x="2743200" y="3810000"/>
            <a:ext cx="76200" cy="457200"/>
          </a:xfrm>
          <a:prstGeom prst="line">
            <a:avLst/>
          </a:prstGeom>
          <a:noFill/>
          <a:ln w="31750">
            <a:solidFill>
              <a:srgbClr val="FC0128"/>
            </a:solidFill>
            <a:round/>
            <a:headEnd/>
            <a:tailEnd type="triangle" w="med" len="med"/>
          </a:ln>
          <a:effectLst/>
        </p:spPr>
        <p:txBody>
          <a:bodyPr/>
          <a:lstStyle/>
          <a:p>
            <a:endParaRPr lang="en-US"/>
          </a:p>
        </p:txBody>
      </p:sp>
      <p:graphicFrame>
        <p:nvGraphicFramePr>
          <p:cNvPr id="107539" name="Group 19"/>
          <p:cNvGraphicFramePr>
            <a:graphicFrameLocks noGrp="1"/>
          </p:cNvGraphicFramePr>
          <p:nvPr/>
        </p:nvGraphicFramePr>
        <p:xfrm>
          <a:off x="2590800" y="4343400"/>
          <a:ext cx="457200" cy="396240"/>
        </p:xfrm>
        <a:graphic>
          <a:graphicData uri="http://schemas.openxmlformats.org/drawingml/2006/table">
            <a:tbl>
              <a:tblPr/>
              <a:tblGrid>
                <a:gridCol w="457200">
                  <a:extLst>
                    <a:ext uri="{9D8B030D-6E8A-4147-A177-3AD203B41FA5}">
                      <a16:colId xmlns:a16="http://schemas.microsoft.com/office/drawing/2014/main" val="20000"/>
                    </a:ext>
                  </a:extLst>
                </a:gridCol>
              </a:tblGrid>
              <a:tr h="3556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18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7545" name="Text Box 25"/>
          <p:cNvSpPr txBox="1">
            <a:spLocks noChangeArrowheads="1"/>
          </p:cNvSpPr>
          <p:nvPr/>
        </p:nvSpPr>
        <p:spPr bwMode="auto">
          <a:xfrm>
            <a:off x="1066800" y="5181600"/>
            <a:ext cx="5791200" cy="45720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We need a new data structure</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69" name="Group 13"/>
          <p:cNvGrpSpPr>
            <a:grpSpLocks/>
          </p:cNvGrpSpPr>
          <p:nvPr/>
        </p:nvGrpSpPr>
        <p:grpSpPr bwMode="auto">
          <a:xfrm>
            <a:off x="460375" y="1947863"/>
            <a:ext cx="8605838" cy="3151187"/>
            <a:chOff x="290" y="1227"/>
            <a:chExt cx="5421" cy="1985"/>
          </a:xfrm>
        </p:grpSpPr>
        <p:sp>
          <p:nvSpPr>
            <p:cNvPr id="45070" name="Rectangle 14"/>
            <p:cNvSpPr>
              <a:spLocks noChangeArrowheads="1"/>
            </p:cNvSpPr>
            <p:nvPr/>
          </p:nvSpPr>
          <p:spPr bwMode="auto">
            <a:xfrm>
              <a:off x="290" y="1227"/>
              <a:ext cx="5230" cy="1985"/>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5071" name="Rectangle 15"/>
            <p:cNvSpPr>
              <a:spLocks noChangeArrowheads="1"/>
            </p:cNvSpPr>
            <p:nvPr/>
          </p:nvSpPr>
          <p:spPr bwMode="auto">
            <a:xfrm>
              <a:off x="355" y="1235"/>
              <a:ext cx="5356" cy="1974"/>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void list_head_insert(node*&amp; head_ptr, const node::value_type&amp; entry)</a:t>
              </a:r>
            </a:p>
            <a:p>
              <a:r>
                <a:rPr lang="en-US" altLang="zh-CN" sz="2000">
                  <a:solidFill>
                    <a:srgbClr val="000000"/>
                  </a:solidFill>
                  <a:latin typeface="Arial" charset="0"/>
                  <a:ea typeface="宋体" pitchFamily="2" charset="-122"/>
                </a:rPr>
                <a:t>{</a:t>
              </a:r>
            </a:p>
            <a:p>
              <a:r>
                <a:rPr lang="en-US" altLang="zh-CN" sz="2000">
                  <a:solidFill>
                    <a:srgbClr val="000000"/>
                  </a:solidFill>
                  <a:latin typeface="Arial" charset="0"/>
                  <a:ea typeface="宋体" pitchFamily="2" charset="-122"/>
                </a:rPr>
                <a:t>    node *insert_ptr;</a:t>
              </a:r>
            </a:p>
            <a:p>
              <a:endParaRPr lang="en-US" altLang="zh-CN" sz="2000">
                <a:solidFill>
                  <a:srgbClr val="000000"/>
                </a:solidFill>
                <a:latin typeface="Arial" charset="0"/>
                <a:ea typeface="宋体" pitchFamily="2" charset="-122"/>
              </a:endParaRPr>
            </a:p>
            <a:p>
              <a:pPr>
                <a:spcBef>
                  <a:spcPct val="20000"/>
                </a:spcBef>
              </a:pPr>
              <a:r>
                <a:rPr lang="en-US" altLang="zh-CN" sz="2000">
                  <a:solidFill>
                    <a:srgbClr val="000000"/>
                  </a:solidFill>
                  <a:effectLst>
                    <a:outerShdw blurRad="38100" dist="38100" dir="2700000" algn="tl">
                      <a:srgbClr val="FFFFFF"/>
                    </a:outerShdw>
                  </a:effectLst>
                  <a:latin typeface="Arial" charset="0"/>
                  <a:ea typeface="宋体" pitchFamily="2" charset="-122"/>
                </a:rPr>
                <a:t>    </a:t>
              </a:r>
              <a:r>
                <a:rPr lang="en-US" altLang="zh-CN" sz="2000">
                  <a:solidFill>
                    <a:srgbClr val="000000"/>
                  </a:solidFill>
                  <a:latin typeface="Arial" charset="0"/>
                  <a:ea typeface="宋体" pitchFamily="2" charset="-122"/>
                </a:rPr>
                <a:t>insert_ptr = new node;</a:t>
              </a:r>
              <a:endParaRPr lang="en-US" altLang="zh-CN" sz="2000">
                <a:solidFill>
                  <a:srgbClr val="000000"/>
                </a:solidFill>
                <a:ea typeface="宋体" pitchFamily="2" charset="-122"/>
              </a:endParaRPr>
            </a:p>
            <a:p>
              <a:pPr>
                <a:spcBef>
                  <a:spcPct val="20000"/>
                </a:spcBef>
              </a:pPr>
              <a:r>
                <a:rPr lang="en-US" altLang="zh-CN" sz="2000">
                  <a:solidFill>
                    <a:srgbClr val="000000"/>
                  </a:solidFill>
                  <a:latin typeface="Arial" charset="0"/>
                  <a:ea typeface="宋体" pitchFamily="2" charset="-122"/>
                </a:rPr>
                <a:t>    insert_ptr-&gt;set_data(entry);</a:t>
              </a:r>
            </a:p>
            <a:p>
              <a:pPr>
                <a:spcBef>
                  <a:spcPct val="20000"/>
                </a:spcBef>
              </a:pPr>
              <a:r>
                <a:rPr lang="en-US" altLang="zh-CN" sz="2000">
                  <a:solidFill>
                    <a:srgbClr val="000000"/>
                  </a:solidFill>
                  <a:latin typeface="Arial" charset="0"/>
                  <a:ea typeface="宋体" pitchFamily="2" charset="-122"/>
                </a:rPr>
                <a:t>    insert_ptr-&gt;set_link(head_ptr);</a:t>
              </a:r>
            </a:p>
            <a:p>
              <a:pPr>
                <a:spcBef>
                  <a:spcPct val="20000"/>
                </a:spcBef>
              </a:pPr>
              <a:r>
                <a:rPr lang="en-US" altLang="zh-CN" sz="2000">
                  <a:solidFill>
                    <a:srgbClr val="000000"/>
                  </a:solidFill>
                  <a:latin typeface="Arial" charset="0"/>
                  <a:ea typeface="宋体" pitchFamily="2" charset="-122"/>
                </a:rPr>
                <a:t>    head_ptr = insert_ptr;</a:t>
              </a:r>
            </a:p>
            <a:p>
              <a:pPr>
                <a:spcBef>
                  <a:spcPct val="20000"/>
                </a:spcBef>
              </a:pPr>
              <a:r>
                <a:rPr lang="en-US" altLang="zh-CN" sz="2000">
                  <a:solidFill>
                    <a:srgbClr val="000000"/>
                  </a:solidFill>
                  <a:latin typeface="Arial" charset="0"/>
                  <a:ea typeface="宋体" pitchFamily="2" charset="-122"/>
                </a:rPr>
                <a:t>}</a:t>
              </a:r>
            </a:p>
          </p:txBody>
        </p:sp>
      </p:grpSp>
      <p:sp>
        <p:nvSpPr>
          <p:cNvPr id="45060" name="Rectangle 4"/>
          <p:cNvSpPr>
            <a:spLocks noGrp="1" noChangeArrowheads="1"/>
          </p:cNvSpPr>
          <p:nvPr>
            <p:ph type="title"/>
          </p:nvPr>
        </p:nvSpPr>
        <p:spPr>
          <a:noFill/>
          <a:ln/>
        </p:spPr>
        <p:txBody>
          <a:bodyPr/>
          <a:lstStyle/>
          <a:p>
            <a:r>
              <a:rPr lang="en-US" altLang="zh-CN">
                <a:ea typeface="宋体" pitchFamily="2" charset="-122"/>
              </a:rPr>
              <a:t>Inserting a Node at the Head</a:t>
            </a:r>
          </a:p>
        </p:txBody>
      </p:sp>
      <p:sp>
        <p:nvSpPr>
          <p:cNvPr id="45061" name="Rectangle 5"/>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45062" name="Rectangle 6"/>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45063" name="Rectangle 7"/>
          <p:cNvSpPr>
            <a:spLocks noChangeArrowheads="1"/>
          </p:cNvSpPr>
          <p:nvPr/>
        </p:nvSpPr>
        <p:spPr bwMode="auto">
          <a:xfrm>
            <a:off x="2928938" y="5614988"/>
            <a:ext cx="981075" cy="35242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45064" name="Rectangle 8"/>
          <p:cNvSpPr>
            <a:spLocks noChangeArrowheads="1"/>
          </p:cNvSpPr>
          <p:nvPr/>
        </p:nvSpPr>
        <p:spPr bwMode="auto">
          <a:xfrm>
            <a:off x="2851150" y="6007100"/>
            <a:ext cx="677863"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entry</a:t>
            </a:r>
          </a:p>
        </p:txBody>
      </p:sp>
      <p:sp>
        <p:nvSpPr>
          <p:cNvPr id="45065" name="Rectangle 9"/>
          <p:cNvSpPr>
            <a:spLocks noChangeArrowheads="1"/>
          </p:cNvSpPr>
          <p:nvPr/>
        </p:nvSpPr>
        <p:spPr bwMode="auto">
          <a:xfrm>
            <a:off x="3194050" y="5605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13</a:t>
            </a:r>
          </a:p>
        </p:txBody>
      </p:sp>
      <p:sp>
        <p:nvSpPr>
          <p:cNvPr id="45066" name="Rectangle 10"/>
          <p:cNvSpPr>
            <a:spLocks noChangeArrowheads="1"/>
          </p:cNvSpPr>
          <p:nvPr/>
        </p:nvSpPr>
        <p:spPr bwMode="auto">
          <a:xfrm>
            <a:off x="4664075" y="56769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45067" name="AutoShape 11"/>
          <p:cNvSpPr>
            <a:spLocks noChangeArrowheads="1"/>
          </p:cNvSpPr>
          <p:nvPr/>
        </p:nvSpPr>
        <p:spPr bwMode="auto">
          <a:xfrm>
            <a:off x="4459288" y="2581275"/>
            <a:ext cx="4144962" cy="221297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45068" name="Rectangle 12"/>
          <p:cNvSpPr>
            <a:spLocks noChangeArrowheads="1"/>
          </p:cNvSpPr>
          <p:nvPr/>
        </p:nvSpPr>
        <p:spPr bwMode="auto">
          <a:xfrm>
            <a:off x="4664075" y="2787650"/>
            <a:ext cx="3852863" cy="1541463"/>
          </a:xfrm>
          <a:prstGeom prst="rect">
            <a:avLst/>
          </a:prstGeom>
          <a:noFill/>
          <a:ln w="12700">
            <a:noFill/>
            <a:miter lim="800000"/>
            <a:headEnd/>
            <a:tailEnd/>
          </a:ln>
          <a:effectLst/>
        </p:spPr>
        <p:txBody>
          <a:bodyPr lIns="90488" tIns="44450" rIns="90488" bIns="44450">
            <a:spAutoFit/>
          </a:bodyPr>
          <a:lstStyle/>
          <a:p>
            <a:pPr algn="ctr">
              <a:spcBef>
                <a:spcPct val="20000"/>
              </a:spcBef>
            </a:pPr>
            <a:r>
              <a:rPr lang="en-US" altLang="zh-CN" sz="2800">
                <a:solidFill>
                  <a:schemeClr val="hlink"/>
                </a:solidFill>
                <a:latin typeface="Monotype Corsiva" pitchFamily="66" charset="0"/>
                <a:ea typeface="宋体" pitchFamily="2" charset="-122"/>
              </a:rPr>
              <a:t>Does the function work</a:t>
            </a:r>
          </a:p>
          <a:p>
            <a:pPr algn="ctr">
              <a:spcBef>
                <a:spcPct val="20000"/>
              </a:spcBef>
            </a:pPr>
            <a:r>
              <a:rPr lang="en-US" altLang="zh-CN" sz="2800">
                <a:solidFill>
                  <a:schemeClr val="hlink"/>
                </a:solidFill>
                <a:latin typeface="Monotype Corsiva" pitchFamily="66" charset="0"/>
                <a:ea typeface="宋体" pitchFamily="2" charset="-122"/>
              </a:rPr>
              <a:t>correctly for the empty </a:t>
            </a:r>
          </a:p>
          <a:p>
            <a:pPr algn="ctr">
              <a:spcBef>
                <a:spcPct val="20000"/>
              </a:spcBef>
            </a:pPr>
            <a:r>
              <a:rPr lang="en-US" altLang="zh-CN" sz="2800">
                <a:solidFill>
                  <a:schemeClr val="hlink"/>
                </a:solidFill>
                <a:latin typeface="Monotype Corsiva" pitchFamily="66" charset="0"/>
                <a:ea typeface="宋体" pitchFamily="2" charset="-122"/>
              </a:rPr>
              <a:t>list ?</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22" name="Group 18"/>
          <p:cNvGrpSpPr>
            <a:grpSpLocks/>
          </p:cNvGrpSpPr>
          <p:nvPr/>
        </p:nvGrpSpPr>
        <p:grpSpPr bwMode="auto">
          <a:xfrm>
            <a:off x="460375" y="1947863"/>
            <a:ext cx="8605838" cy="3151187"/>
            <a:chOff x="290" y="1227"/>
            <a:chExt cx="5421" cy="1985"/>
          </a:xfrm>
        </p:grpSpPr>
        <p:sp>
          <p:nvSpPr>
            <p:cNvPr id="47123" name="Rectangle 19"/>
            <p:cNvSpPr>
              <a:spLocks noChangeArrowheads="1"/>
            </p:cNvSpPr>
            <p:nvPr/>
          </p:nvSpPr>
          <p:spPr bwMode="auto">
            <a:xfrm>
              <a:off x="290" y="1227"/>
              <a:ext cx="5230" cy="1985"/>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7124" name="Rectangle 20"/>
            <p:cNvSpPr>
              <a:spLocks noChangeArrowheads="1"/>
            </p:cNvSpPr>
            <p:nvPr/>
          </p:nvSpPr>
          <p:spPr bwMode="auto">
            <a:xfrm>
              <a:off x="355" y="1235"/>
              <a:ext cx="5356" cy="1974"/>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void list_head_insert(node*&amp; head_ptr, const node::value_type&amp; entry)</a:t>
              </a:r>
            </a:p>
            <a:p>
              <a:r>
                <a:rPr lang="en-US" altLang="zh-CN" sz="2000">
                  <a:solidFill>
                    <a:srgbClr val="000000"/>
                  </a:solidFill>
                  <a:latin typeface="Arial" charset="0"/>
                  <a:ea typeface="宋体" pitchFamily="2" charset="-122"/>
                </a:rPr>
                <a:t>{</a:t>
              </a:r>
            </a:p>
            <a:p>
              <a:r>
                <a:rPr lang="en-US" altLang="zh-CN" sz="2000">
                  <a:solidFill>
                    <a:srgbClr val="000000"/>
                  </a:solidFill>
                  <a:latin typeface="Arial" charset="0"/>
                  <a:ea typeface="宋体" pitchFamily="2" charset="-122"/>
                </a:rPr>
                <a:t>    node *insert_ptr;</a:t>
              </a:r>
            </a:p>
            <a:p>
              <a:endParaRPr lang="en-US" altLang="zh-CN" sz="2000">
                <a:solidFill>
                  <a:srgbClr val="000000"/>
                </a:solidFill>
                <a:latin typeface="Arial" charset="0"/>
                <a:ea typeface="宋体" pitchFamily="2" charset="-122"/>
              </a:endParaRPr>
            </a:p>
            <a:p>
              <a:pPr>
                <a:spcBef>
                  <a:spcPct val="20000"/>
                </a:spcBef>
              </a:pPr>
              <a:r>
                <a:rPr lang="en-US" altLang="zh-CN" sz="2000">
                  <a:solidFill>
                    <a:srgbClr val="FC0128"/>
                  </a:solidFill>
                  <a:effectLst>
                    <a:outerShdw blurRad="38100" dist="38100" dir="2700000" algn="tl">
                      <a:srgbClr val="000000"/>
                    </a:outerShdw>
                  </a:effectLst>
                  <a:latin typeface="Arial" charset="0"/>
                  <a:ea typeface="宋体" pitchFamily="2" charset="-122"/>
                </a:rPr>
                <a:t>    </a:t>
              </a:r>
              <a:r>
                <a:rPr lang="en-US" altLang="zh-CN" sz="2000">
                  <a:solidFill>
                    <a:srgbClr val="FC0128"/>
                  </a:solidFill>
                  <a:latin typeface="Arial" charset="0"/>
                  <a:ea typeface="宋体" pitchFamily="2" charset="-122"/>
                </a:rPr>
                <a:t>insert_ptr = new node;</a:t>
              </a:r>
              <a:endParaRPr lang="en-US" altLang="zh-CN" sz="2000">
                <a:solidFill>
                  <a:srgbClr val="FC0128"/>
                </a:solidFill>
                <a:ea typeface="宋体" pitchFamily="2" charset="-122"/>
              </a:endParaRPr>
            </a:p>
            <a:p>
              <a:pPr>
                <a:spcBef>
                  <a:spcPct val="20000"/>
                </a:spcBef>
              </a:pPr>
              <a:r>
                <a:rPr lang="en-US" altLang="zh-CN" sz="2000">
                  <a:solidFill>
                    <a:srgbClr val="FC0128"/>
                  </a:solidFill>
                  <a:latin typeface="Arial" charset="0"/>
                  <a:ea typeface="宋体" pitchFamily="2" charset="-122"/>
                </a:rPr>
                <a:t>    insert_ptr-&gt;set_data(entry);</a:t>
              </a:r>
            </a:p>
            <a:p>
              <a:pPr>
                <a:spcBef>
                  <a:spcPct val="20000"/>
                </a:spcBef>
              </a:pPr>
              <a:r>
                <a:rPr lang="en-US" altLang="zh-CN" sz="2000">
                  <a:solidFill>
                    <a:srgbClr val="000000"/>
                  </a:solidFill>
                  <a:latin typeface="Arial" charset="0"/>
                  <a:ea typeface="宋体" pitchFamily="2" charset="-122"/>
                </a:rPr>
                <a:t>    insert_ptr-&gt;set_link(head_ptr);</a:t>
              </a:r>
            </a:p>
            <a:p>
              <a:pPr>
                <a:spcBef>
                  <a:spcPct val="20000"/>
                </a:spcBef>
              </a:pPr>
              <a:r>
                <a:rPr lang="en-US" altLang="zh-CN" sz="2000">
                  <a:solidFill>
                    <a:srgbClr val="000000"/>
                  </a:solidFill>
                  <a:latin typeface="Arial" charset="0"/>
                  <a:ea typeface="宋体" pitchFamily="2" charset="-122"/>
                </a:rPr>
                <a:t>    head_ptr = insert_ptr;</a:t>
              </a:r>
            </a:p>
            <a:p>
              <a:pPr>
                <a:spcBef>
                  <a:spcPct val="20000"/>
                </a:spcBef>
              </a:pPr>
              <a:r>
                <a:rPr lang="en-US" altLang="zh-CN" sz="2000">
                  <a:solidFill>
                    <a:srgbClr val="000000"/>
                  </a:solidFill>
                  <a:latin typeface="Arial" charset="0"/>
                  <a:ea typeface="宋体" pitchFamily="2" charset="-122"/>
                </a:rPr>
                <a:t>}</a:t>
              </a:r>
            </a:p>
          </p:txBody>
        </p:sp>
      </p:grpSp>
      <p:sp>
        <p:nvSpPr>
          <p:cNvPr id="47108" name="Rectangle 4"/>
          <p:cNvSpPr>
            <a:spLocks noGrp="1" noChangeArrowheads="1"/>
          </p:cNvSpPr>
          <p:nvPr>
            <p:ph type="title"/>
          </p:nvPr>
        </p:nvSpPr>
        <p:spPr>
          <a:noFill/>
          <a:ln/>
        </p:spPr>
        <p:txBody>
          <a:bodyPr/>
          <a:lstStyle/>
          <a:p>
            <a:r>
              <a:rPr lang="en-US" altLang="zh-CN">
                <a:ea typeface="宋体" pitchFamily="2" charset="-122"/>
              </a:rPr>
              <a:t>Inserting a Node at the Front</a:t>
            </a:r>
          </a:p>
        </p:txBody>
      </p:sp>
      <p:sp>
        <p:nvSpPr>
          <p:cNvPr id="47109" name="Rectangle 5"/>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47110" name="Rectangle 6"/>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47111" name="Rectangle 7"/>
          <p:cNvSpPr>
            <a:spLocks noChangeArrowheads="1"/>
          </p:cNvSpPr>
          <p:nvPr/>
        </p:nvSpPr>
        <p:spPr bwMode="auto">
          <a:xfrm>
            <a:off x="2928938" y="5614988"/>
            <a:ext cx="981075" cy="35242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47112" name="Rectangle 8"/>
          <p:cNvSpPr>
            <a:spLocks noChangeArrowheads="1"/>
          </p:cNvSpPr>
          <p:nvPr/>
        </p:nvSpPr>
        <p:spPr bwMode="auto">
          <a:xfrm>
            <a:off x="2851150" y="6007100"/>
            <a:ext cx="677863"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entry</a:t>
            </a:r>
          </a:p>
        </p:txBody>
      </p:sp>
      <p:sp>
        <p:nvSpPr>
          <p:cNvPr id="47113" name="Rectangle 9"/>
          <p:cNvSpPr>
            <a:spLocks noChangeArrowheads="1"/>
          </p:cNvSpPr>
          <p:nvPr/>
        </p:nvSpPr>
        <p:spPr bwMode="auto">
          <a:xfrm>
            <a:off x="3194050" y="5605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13</a:t>
            </a:r>
          </a:p>
        </p:txBody>
      </p:sp>
      <p:sp>
        <p:nvSpPr>
          <p:cNvPr id="47114" name="Rectangle 10"/>
          <p:cNvSpPr>
            <a:spLocks noChangeArrowheads="1"/>
          </p:cNvSpPr>
          <p:nvPr/>
        </p:nvSpPr>
        <p:spPr bwMode="auto">
          <a:xfrm>
            <a:off x="4664075" y="56769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47115" name="Rectangle 11"/>
          <p:cNvSpPr>
            <a:spLocks noChangeArrowheads="1"/>
          </p:cNvSpPr>
          <p:nvPr/>
        </p:nvSpPr>
        <p:spPr bwMode="auto">
          <a:xfrm>
            <a:off x="6240463" y="5559425"/>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47116" name="Line 12"/>
          <p:cNvSpPr>
            <a:spLocks noChangeShapeType="1"/>
          </p:cNvSpPr>
          <p:nvPr/>
        </p:nvSpPr>
        <p:spPr bwMode="auto">
          <a:xfrm>
            <a:off x="6235700" y="5940425"/>
            <a:ext cx="1012825" cy="0"/>
          </a:xfrm>
          <a:prstGeom prst="line">
            <a:avLst/>
          </a:prstGeom>
          <a:noFill/>
          <a:ln w="12700">
            <a:solidFill>
              <a:schemeClr val="tx1"/>
            </a:solidFill>
            <a:round/>
            <a:headEnd/>
            <a:tailEnd/>
          </a:ln>
          <a:effectLst/>
        </p:spPr>
        <p:txBody>
          <a:bodyPr/>
          <a:lstStyle/>
          <a:p>
            <a:endParaRPr lang="en-US"/>
          </a:p>
        </p:txBody>
      </p:sp>
      <p:sp>
        <p:nvSpPr>
          <p:cNvPr id="47117" name="Rectangle 13"/>
          <p:cNvSpPr>
            <a:spLocks noChangeArrowheads="1"/>
          </p:cNvSpPr>
          <p:nvPr/>
        </p:nvSpPr>
        <p:spPr bwMode="auto">
          <a:xfrm>
            <a:off x="7869238" y="4865688"/>
            <a:ext cx="1000125" cy="552450"/>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47118" name="Rectangle 14"/>
          <p:cNvSpPr>
            <a:spLocks noChangeArrowheads="1"/>
          </p:cNvSpPr>
          <p:nvPr/>
        </p:nvSpPr>
        <p:spPr bwMode="auto">
          <a:xfrm>
            <a:off x="7766050" y="5435600"/>
            <a:ext cx="1119188"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insert_ptr</a:t>
            </a:r>
          </a:p>
        </p:txBody>
      </p:sp>
      <p:sp>
        <p:nvSpPr>
          <p:cNvPr id="47119" name="Line 15"/>
          <p:cNvSpPr>
            <a:spLocks noChangeShapeType="1"/>
          </p:cNvSpPr>
          <p:nvPr/>
        </p:nvSpPr>
        <p:spPr bwMode="auto">
          <a:xfrm flipH="1">
            <a:off x="7285038" y="5091113"/>
            <a:ext cx="1066800" cy="700087"/>
          </a:xfrm>
          <a:prstGeom prst="line">
            <a:avLst/>
          </a:prstGeom>
          <a:noFill/>
          <a:ln w="101600">
            <a:solidFill>
              <a:schemeClr val="accent2"/>
            </a:solidFill>
            <a:round/>
            <a:headEnd/>
            <a:tailEnd type="triangle" w="med" len="med"/>
          </a:ln>
          <a:effectLst/>
        </p:spPr>
        <p:txBody>
          <a:bodyPr/>
          <a:lstStyle/>
          <a:p>
            <a:endParaRPr lang="en-US"/>
          </a:p>
        </p:txBody>
      </p:sp>
      <p:sp>
        <p:nvSpPr>
          <p:cNvPr id="47120" name="Rectangle 16"/>
          <p:cNvSpPr>
            <a:spLocks noChangeArrowheads="1"/>
          </p:cNvSpPr>
          <p:nvPr/>
        </p:nvSpPr>
        <p:spPr bwMode="auto">
          <a:xfrm>
            <a:off x="6240463" y="5551488"/>
            <a:ext cx="1000125" cy="382587"/>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47121" name="Rectangle 17"/>
          <p:cNvSpPr>
            <a:spLocks noChangeArrowheads="1"/>
          </p:cNvSpPr>
          <p:nvPr/>
        </p:nvSpPr>
        <p:spPr bwMode="auto">
          <a:xfrm>
            <a:off x="6515100" y="5575300"/>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13</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71" name="Group 19"/>
          <p:cNvGrpSpPr>
            <a:grpSpLocks/>
          </p:cNvGrpSpPr>
          <p:nvPr/>
        </p:nvGrpSpPr>
        <p:grpSpPr bwMode="auto">
          <a:xfrm>
            <a:off x="460375" y="1947863"/>
            <a:ext cx="8605838" cy="3151187"/>
            <a:chOff x="290" y="1227"/>
            <a:chExt cx="5421" cy="1985"/>
          </a:xfrm>
        </p:grpSpPr>
        <p:sp>
          <p:nvSpPr>
            <p:cNvPr id="49172" name="Rectangle 20"/>
            <p:cNvSpPr>
              <a:spLocks noChangeArrowheads="1"/>
            </p:cNvSpPr>
            <p:nvPr/>
          </p:nvSpPr>
          <p:spPr bwMode="auto">
            <a:xfrm>
              <a:off x="290" y="1227"/>
              <a:ext cx="5230" cy="1985"/>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9173" name="Rectangle 21"/>
            <p:cNvSpPr>
              <a:spLocks noChangeArrowheads="1"/>
            </p:cNvSpPr>
            <p:nvPr/>
          </p:nvSpPr>
          <p:spPr bwMode="auto">
            <a:xfrm>
              <a:off x="355" y="1235"/>
              <a:ext cx="5356" cy="1974"/>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void list_head_insert(node*&amp; head_ptr, const node::value_type&amp; entry)</a:t>
              </a:r>
            </a:p>
            <a:p>
              <a:r>
                <a:rPr lang="en-US" altLang="zh-CN" sz="2000">
                  <a:solidFill>
                    <a:srgbClr val="000000"/>
                  </a:solidFill>
                  <a:latin typeface="Arial" charset="0"/>
                  <a:ea typeface="宋体" pitchFamily="2" charset="-122"/>
                </a:rPr>
                <a:t>{</a:t>
              </a:r>
            </a:p>
            <a:p>
              <a:r>
                <a:rPr lang="en-US" altLang="zh-CN" sz="2000">
                  <a:solidFill>
                    <a:srgbClr val="000000"/>
                  </a:solidFill>
                  <a:latin typeface="Arial" charset="0"/>
                  <a:ea typeface="宋体" pitchFamily="2" charset="-122"/>
                </a:rPr>
                <a:t>    node *insert_ptr;</a:t>
              </a:r>
            </a:p>
            <a:p>
              <a:endParaRPr lang="en-US" altLang="zh-CN" sz="2000">
                <a:solidFill>
                  <a:srgbClr val="000000"/>
                </a:solidFill>
                <a:latin typeface="Arial" charset="0"/>
                <a:ea typeface="宋体" pitchFamily="2" charset="-122"/>
              </a:endParaRPr>
            </a:p>
            <a:p>
              <a:pPr>
                <a:spcBef>
                  <a:spcPct val="20000"/>
                </a:spcBef>
              </a:pPr>
              <a:r>
                <a:rPr lang="en-US" altLang="zh-CN" sz="2000">
                  <a:solidFill>
                    <a:srgbClr val="000000"/>
                  </a:solidFill>
                  <a:effectLst>
                    <a:outerShdw blurRad="38100" dist="38100" dir="2700000" algn="tl">
                      <a:srgbClr val="FFFFFF"/>
                    </a:outerShdw>
                  </a:effectLst>
                  <a:latin typeface="Arial" charset="0"/>
                  <a:ea typeface="宋体" pitchFamily="2" charset="-122"/>
                </a:rPr>
                <a:t>    </a:t>
              </a:r>
              <a:r>
                <a:rPr lang="en-US" altLang="zh-CN" sz="2000">
                  <a:solidFill>
                    <a:srgbClr val="000000"/>
                  </a:solidFill>
                  <a:latin typeface="Arial" charset="0"/>
                  <a:ea typeface="宋体" pitchFamily="2" charset="-122"/>
                </a:rPr>
                <a:t>insert_ptr = new node;</a:t>
              </a:r>
              <a:endParaRPr lang="en-US" altLang="zh-CN" sz="2000">
                <a:solidFill>
                  <a:srgbClr val="000000"/>
                </a:solidFill>
                <a:ea typeface="宋体" pitchFamily="2" charset="-122"/>
              </a:endParaRPr>
            </a:p>
            <a:p>
              <a:pPr>
                <a:spcBef>
                  <a:spcPct val="20000"/>
                </a:spcBef>
              </a:pPr>
              <a:r>
                <a:rPr lang="en-US" altLang="zh-CN" sz="2000">
                  <a:solidFill>
                    <a:srgbClr val="000000"/>
                  </a:solidFill>
                  <a:latin typeface="Arial" charset="0"/>
                  <a:ea typeface="宋体" pitchFamily="2" charset="-122"/>
                </a:rPr>
                <a:t>    insert_ptr-&gt;set_data(entry);</a:t>
              </a:r>
            </a:p>
            <a:p>
              <a:pPr>
                <a:spcBef>
                  <a:spcPct val="20000"/>
                </a:spcBef>
              </a:pPr>
              <a:r>
                <a:rPr lang="en-US" altLang="zh-CN" sz="2000">
                  <a:solidFill>
                    <a:srgbClr val="FC0128"/>
                  </a:solidFill>
                  <a:latin typeface="Arial" charset="0"/>
                  <a:ea typeface="宋体" pitchFamily="2" charset="-122"/>
                </a:rPr>
                <a:t>    insert_ptr-&gt;set_link(head_ptr);</a:t>
              </a:r>
            </a:p>
            <a:p>
              <a:pPr>
                <a:spcBef>
                  <a:spcPct val="20000"/>
                </a:spcBef>
              </a:pPr>
              <a:r>
                <a:rPr lang="en-US" altLang="zh-CN" sz="2000">
                  <a:solidFill>
                    <a:srgbClr val="000000"/>
                  </a:solidFill>
                  <a:latin typeface="Arial" charset="0"/>
                  <a:ea typeface="宋体" pitchFamily="2" charset="-122"/>
                </a:rPr>
                <a:t>    head_ptr = insert_ptr;</a:t>
              </a:r>
            </a:p>
            <a:p>
              <a:pPr>
                <a:spcBef>
                  <a:spcPct val="20000"/>
                </a:spcBef>
              </a:pPr>
              <a:r>
                <a:rPr lang="en-US" altLang="zh-CN" sz="2000">
                  <a:solidFill>
                    <a:srgbClr val="000000"/>
                  </a:solidFill>
                  <a:latin typeface="Arial" charset="0"/>
                  <a:ea typeface="宋体" pitchFamily="2" charset="-122"/>
                </a:rPr>
                <a:t>}</a:t>
              </a:r>
            </a:p>
          </p:txBody>
        </p:sp>
      </p:grpSp>
      <p:sp>
        <p:nvSpPr>
          <p:cNvPr id="49156" name="Rectangle 4"/>
          <p:cNvSpPr>
            <a:spLocks noGrp="1" noChangeArrowheads="1"/>
          </p:cNvSpPr>
          <p:nvPr>
            <p:ph type="title"/>
          </p:nvPr>
        </p:nvSpPr>
        <p:spPr>
          <a:noFill/>
          <a:ln/>
        </p:spPr>
        <p:txBody>
          <a:bodyPr/>
          <a:lstStyle/>
          <a:p>
            <a:r>
              <a:rPr lang="en-US" altLang="zh-CN">
                <a:ea typeface="宋体" pitchFamily="2" charset="-122"/>
              </a:rPr>
              <a:t>Inserting a Node at the Head</a:t>
            </a:r>
          </a:p>
        </p:txBody>
      </p:sp>
      <p:sp>
        <p:nvSpPr>
          <p:cNvPr id="49157" name="Rectangle 5"/>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49158" name="Rectangle 6"/>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49159" name="Rectangle 7"/>
          <p:cNvSpPr>
            <a:spLocks noChangeArrowheads="1"/>
          </p:cNvSpPr>
          <p:nvPr/>
        </p:nvSpPr>
        <p:spPr bwMode="auto">
          <a:xfrm>
            <a:off x="2928938" y="5614988"/>
            <a:ext cx="981075" cy="35242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49160" name="Rectangle 8"/>
          <p:cNvSpPr>
            <a:spLocks noChangeArrowheads="1"/>
          </p:cNvSpPr>
          <p:nvPr/>
        </p:nvSpPr>
        <p:spPr bwMode="auto">
          <a:xfrm>
            <a:off x="2851150" y="6007100"/>
            <a:ext cx="677863"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entry</a:t>
            </a:r>
          </a:p>
        </p:txBody>
      </p:sp>
      <p:sp>
        <p:nvSpPr>
          <p:cNvPr id="49161" name="Rectangle 9"/>
          <p:cNvSpPr>
            <a:spLocks noChangeArrowheads="1"/>
          </p:cNvSpPr>
          <p:nvPr/>
        </p:nvSpPr>
        <p:spPr bwMode="auto">
          <a:xfrm>
            <a:off x="3194050" y="5605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13</a:t>
            </a:r>
          </a:p>
        </p:txBody>
      </p:sp>
      <p:sp>
        <p:nvSpPr>
          <p:cNvPr id="49162" name="Rectangle 10"/>
          <p:cNvSpPr>
            <a:spLocks noChangeArrowheads="1"/>
          </p:cNvSpPr>
          <p:nvPr/>
        </p:nvSpPr>
        <p:spPr bwMode="auto">
          <a:xfrm>
            <a:off x="4664075" y="56769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49163" name="Rectangle 11"/>
          <p:cNvSpPr>
            <a:spLocks noChangeArrowheads="1"/>
          </p:cNvSpPr>
          <p:nvPr/>
        </p:nvSpPr>
        <p:spPr bwMode="auto">
          <a:xfrm>
            <a:off x="6240463" y="5559425"/>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49164" name="Line 12"/>
          <p:cNvSpPr>
            <a:spLocks noChangeShapeType="1"/>
          </p:cNvSpPr>
          <p:nvPr/>
        </p:nvSpPr>
        <p:spPr bwMode="auto">
          <a:xfrm>
            <a:off x="6235700" y="5940425"/>
            <a:ext cx="1012825" cy="0"/>
          </a:xfrm>
          <a:prstGeom prst="line">
            <a:avLst/>
          </a:prstGeom>
          <a:noFill/>
          <a:ln w="12700">
            <a:solidFill>
              <a:schemeClr val="tx1"/>
            </a:solidFill>
            <a:round/>
            <a:headEnd/>
            <a:tailEnd/>
          </a:ln>
          <a:effectLst/>
        </p:spPr>
        <p:txBody>
          <a:bodyPr/>
          <a:lstStyle/>
          <a:p>
            <a:endParaRPr lang="en-US"/>
          </a:p>
        </p:txBody>
      </p:sp>
      <p:sp>
        <p:nvSpPr>
          <p:cNvPr id="49165" name="Rectangle 13"/>
          <p:cNvSpPr>
            <a:spLocks noChangeArrowheads="1"/>
          </p:cNvSpPr>
          <p:nvPr/>
        </p:nvSpPr>
        <p:spPr bwMode="auto">
          <a:xfrm>
            <a:off x="7869238" y="4865688"/>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49166" name="Rectangle 14"/>
          <p:cNvSpPr>
            <a:spLocks noChangeArrowheads="1"/>
          </p:cNvSpPr>
          <p:nvPr/>
        </p:nvSpPr>
        <p:spPr bwMode="auto">
          <a:xfrm>
            <a:off x="7766050" y="5435600"/>
            <a:ext cx="1119188"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insert_ptr</a:t>
            </a:r>
          </a:p>
        </p:txBody>
      </p:sp>
      <p:sp>
        <p:nvSpPr>
          <p:cNvPr id="49167" name="Line 15"/>
          <p:cNvSpPr>
            <a:spLocks noChangeShapeType="1"/>
          </p:cNvSpPr>
          <p:nvPr/>
        </p:nvSpPr>
        <p:spPr bwMode="auto">
          <a:xfrm flipH="1">
            <a:off x="7285038" y="5091113"/>
            <a:ext cx="1066800" cy="700087"/>
          </a:xfrm>
          <a:prstGeom prst="line">
            <a:avLst/>
          </a:prstGeom>
          <a:noFill/>
          <a:ln w="50800">
            <a:solidFill>
              <a:srgbClr val="000000"/>
            </a:solidFill>
            <a:round/>
            <a:headEnd/>
            <a:tailEnd type="triangle" w="med" len="med"/>
          </a:ln>
          <a:effectLst/>
        </p:spPr>
        <p:txBody>
          <a:bodyPr/>
          <a:lstStyle/>
          <a:p>
            <a:endParaRPr lang="en-US"/>
          </a:p>
        </p:txBody>
      </p:sp>
      <p:sp>
        <p:nvSpPr>
          <p:cNvPr id="49168" name="Rectangle 16"/>
          <p:cNvSpPr>
            <a:spLocks noChangeArrowheads="1"/>
          </p:cNvSpPr>
          <p:nvPr/>
        </p:nvSpPr>
        <p:spPr bwMode="auto">
          <a:xfrm>
            <a:off x="6515100" y="5575300"/>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13</a:t>
            </a:r>
          </a:p>
        </p:txBody>
      </p:sp>
      <p:sp>
        <p:nvSpPr>
          <p:cNvPr id="49169" name="Rectangle 17"/>
          <p:cNvSpPr>
            <a:spLocks noChangeArrowheads="1"/>
          </p:cNvSpPr>
          <p:nvPr/>
        </p:nvSpPr>
        <p:spPr bwMode="auto">
          <a:xfrm>
            <a:off x="6243638" y="5922963"/>
            <a:ext cx="1000125" cy="565150"/>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49170" name="Rectangle 18"/>
          <p:cNvSpPr>
            <a:spLocks noChangeArrowheads="1"/>
          </p:cNvSpPr>
          <p:nvPr/>
        </p:nvSpPr>
        <p:spPr bwMode="auto">
          <a:xfrm>
            <a:off x="6523038" y="6042025"/>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null</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18" name="Group 18"/>
          <p:cNvGrpSpPr>
            <a:grpSpLocks/>
          </p:cNvGrpSpPr>
          <p:nvPr/>
        </p:nvGrpSpPr>
        <p:grpSpPr bwMode="auto">
          <a:xfrm>
            <a:off x="460375" y="1947863"/>
            <a:ext cx="8605838" cy="3151187"/>
            <a:chOff x="290" y="1227"/>
            <a:chExt cx="5421" cy="1985"/>
          </a:xfrm>
        </p:grpSpPr>
        <p:sp>
          <p:nvSpPr>
            <p:cNvPr id="51219" name="Rectangle 19"/>
            <p:cNvSpPr>
              <a:spLocks noChangeArrowheads="1"/>
            </p:cNvSpPr>
            <p:nvPr/>
          </p:nvSpPr>
          <p:spPr bwMode="auto">
            <a:xfrm>
              <a:off x="290" y="1227"/>
              <a:ext cx="5230" cy="1985"/>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51220" name="Rectangle 20"/>
            <p:cNvSpPr>
              <a:spLocks noChangeArrowheads="1"/>
            </p:cNvSpPr>
            <p:nvPr/>
          </p:nvSpPr>
          <p:spPr bwMode="auto">
            <a:xfrm>
              <a:off x="355" y="1235"/>
              <a:ext cx="5356" cy="1974"/>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void list_head_insert(node*&amp; head_ptr, const node::value_type&amp; entry)</a:t>
              </a:r>
            </a:p>
            <a:p>
              <a:r>
                <a:rPr lang="en-US" altLang="zh-CN" sz="2000">
                  <a:solidFill>
                    <a:srgbClr val="000000"/>
                  </a:solidFill>
                  <a:latin typeface="Arial" charset="0"/>
                  <a:ea typeface="宋体" pitchFamily="2" charset="-122"/>
                </a:rPr>
                <a:t>{</a:t>
              </a:r>
            </a:p>
            <a:p>
              <a:r>
                <a:rPr lang="en-US" altLang="zh-CN" sz="2000">
                  <a:solidFill>
                    <a:srgbClr val="000000"/>
                  </a:solidFill>
                  <a:latin typeface="Arial" charset="0"/>
                  <a:ea typeface="宋体" pitchFamily="2" charset="-122"/>
                </a:rPr>
                <a:t>    node *insert_ptr;</a:t>
              </a:r>
            </a:p>
            <a:p>
              <a:endParaRPr lang="en-US" altLang="zh-CN" sz="2000">
                <a:solidFill>
                  <a:srgbClr val="000000"/>
                </a:solidFill>
                <a:latin typeface="Arial" charset="0"/>
                <a:ea typeface="宋体" pitchFamily="2" charset="-122"/>
              </a:endParaRPr>
            </a:p>
            <a:p>
              <a:pPr>
                <a:spcBef>
                  <a:spcPct val="20000"/>
                </a:spcBef>
              </a:pPr>
              <a:r>
                <a:rPr lang="en-US" altLang="zh-CN" sz="2000">
                  <a:solidFill>
                    <a:srgbClr val="000000"/>
                  </a:solidFill>
                  <a:effectLst>
                    <a:outerShdw blurRad="38100" dist="38100" dir="2700000" algn="tl">
                      <a:srgbClr val="FFFFFF"/>
                    </a:outerShdw>
                  </a:effectLst>
                  <a:latin typeface="Arial" charset="0"/>
                  <a:ea typeface="宋体" pitchFamily="2" charset="-122"/>
                </a:rPr>
                <a:t>    </a:t>
              </a:r>
              <a:r>
                <a:rPr lang="en-US" altLang="zh-CN" sz="2000">
                  <a:solidFill>
                    <a:srgbClr val="000000"/>
                  </a:solidFill>
                  <a:latin typeface="Arial" charset="0"/>
                  <a:ea typeface="宋体" pitchFamily="2" charset="-122"/>
                </a:rPr>
                <a:t>insert_ptr = new node;</a:t>
              </a:r>
              <a:endParaRPr lang="en-US" altLang="zh-CN" sz="2000">
                <a:solidFill>
                  <a:srgbClr val="000000"/>
                </a:solidFill>
                <a:ea typeface="宋体" pitchFamily="2" charset="-122"/>
              </a:endParaRPr>
            </a:p>
            <a:p>
              <a:pPr>
                <a:spcBef>
                  <a:spcPct val="20000"/>
                </a:spcBef>
              </a:pPr>
              <a:r>
                <a:rPr lang="en-US" altLang="zh-CN" sz="2000">
                  <a:solidFill>
                    <a:srgbClr val="000000"/>
                  </a:solidFill>
                  <a:latin typeface="Arial" charset="0"/>
                  <a:ea typeface="宋体" pitchFamily="2" charset="-122"/>
                </a:rPr>
                <a:t>    insert_ptr-&gt;set_data(entry);</a:t>
              </a:r>
            </a:p>
            <a:p>
              <a:pPr>
                <a:spcBef>
                  <a:spcPct val="20000"/>
                </a:spcBef>
              </a:pPr>
              <a:r>
                <a:rPr lang="en-US" altLang="zh-CN" sz="2000">
                  <a:solidFill>
                    <a:srgbClr val="000000"/>
                  </a:solidFill>
                  <a:latin typeface="Arial" charset="0"/>
                  <a:ea typeface="宋体" pitchFamily="2" charset="-122"/>
                </a:rPr>
                <a:t>    insert_ptr-&gt;set_link(head_ptr);</a:t>
              </a:r>
            </a:p>
            <a:p>
              <a:pPr>
                <a:spcBef>
                  <a:spcPct val="20000"/>
                </a:spcBef>
              </a:pPr>
              <a:r>
                <a:rPr lang="en-US" altLang="zh-CN" sz="2000">
                  <a:solidFill>
                    <a:srgbClr val="FC0128"/>
                  </a:solidFill>
                  <a:latin typeface="Arial" charset="0"/>
                  <a:ea typeface="宋体" pitchFamily="2" charset="-122"/>
                </a:rPr>
                <a:t>    head_ptr = insert_ptr;</a:t>
              </a:r>
            </a:p>
            <a:p>
              <a:pPr>
                <a:spcBef>
                  <a:spcPct val="20000"/>
                </a:spcBef>
              </a:pPr>
              <a:r>
                <a:rPr lang="en-US" altLang="zh-CN" sz="2000">
                  <a:solidFill>
                    <a:srgbClr val="000000"/>
                  </a:solidFill>
                  <a:latin typeface="Arial" charset="0"/>
                  <a:ea typeface="宋体" pitchFamily="2" charset="-122"/>
                </a:rPr>
                <a:t>}</a:t>
              </a:r>
            </a:p>
          </p:txBody>
        </p:sp>
      </p:grpSp>
      <p:sp>
        <p:nvSpPr>
          <p:cNvPr id="51204" name="Rectangle 4"/>
          <p:cNvSpPr>
            <a:spLocks noGrp="1" noChangeArrowheads="1"/>
          </p:cNvSpPr>
          <p:nvPr>
            <p:ph type="title"/>
          </p:nvPr>
        </p:nvSpPr>
        <p:spPr>
          <a:noFill/>
          <a:ln/>
        </p:spPr>
        <p:txBody>
          <a:bodyPr/>
          <a:lstStyle/>
          <a:p>
            <a:r>
              <a:rPr lang="en-US" altLang="zh-CN">
                <a:ea typeface="宋体" pitchFamily="2" charset="-122"/>
              </a:rPr>
              <a:t>Inserting a Node at the Head</a:t>
            </a:r>
          </a:p>
        </p:txBody>
      </p:sp>
      <p:sp>
        <p:nvSpPr>
          <p:cNvPr id="51205" name="Rectangle 5"/>
          <p:cNvSpPr>
            <a:spLocks noChangeArrowheads="1"/>
          </p:cNvSpPr>
          <p:nvPr/>
        </p:nvSpPr>
        <p:spPr bwMode="auto">
          <a:xfrm>
            <a:off x="4440238" y="5597525"/>
            <a:ext cx="1000125" cy="552450"/>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51206" name="Rectangle 6"/>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51207" name="Rectangle 7"/>
          <p:cNvSpPr>
            <a:spLocks noChangeArrowheads="1"/>
          </p:cNvSpPr>
          <p:nvPr/>
        </p:nvSpPr>
        <p:spPr bwMode="auto">
          <a:xfrm>
            <a:off x="2928938" y="5614988"/>
            <a:ext cx="981075" cy="35242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51208" name="Rectangle 8"/>
          <p:cNvSpPr>
            <a:spLocks noChangeArrowheads="1"/>
          </p:cNvSpPr>
          <p:nvPr/>
        </p:nvSpPr>
        <p:spPr bwMode="auto">
          <a:xfrm>
            <a:off x="2851150" y="6007100"/>
            <a:ext cx="677863"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entry</a:t>
            </a:r>
          </a:p>
        </p:txBody>
      </p:sp>
      <p:sp>
        <p:nvSpPr>
          <p:cNvPr id="51209" name="Rectangle 9"/>
          <p:cNvSpPr>
            <a:spLocks noChangeArrowheads="1"/>
          </p:cNvSpPr>
          <p:nvPr/>
        </p:nvSpPr>
        <p:spPr bwMode="auto">
          <a:xfrm>
            <a:off x="3194050" y="5605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13</a:t>
            </a:r>
          </a:p>
        </p:txBody>
      </p:sp>
      <p:sp>
        <p:nvSpPr>
          <p:cNvPr id="51210" name="Rectangle 10"/>
          <p:cNvSpPr>
            <a:spLocks noChangeArrowheads="1"/>
          </p:cNvSpPr>
          <p:nvPr/>
        </p:nvSpPr>
        <p:spPr bwMode="auto">
          <a:xfrm>
            <a:off x="6240463" y="5559425"/>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51211" name="Line 11"/>
          <p:cNvSpPr>
            <a:spLocks noChangeShapeType="1"/>
          </p:cNvSpPr>
          <p:nvPr/>
        </p:nvSpPr>
        <p:spPr bwMode="auto">
          <a:xfrm>
            <a:off x="6235700" y="5940425"/>
            <a:ext cx="1012825" cy="0"/>
          </a:xfrm>
          <a:prstGeom prst="line">
            <a:avLst/>
          </a:prstGeom>
          <a:noFill/>
          <a:ln w="12700">
            <a:solidFill>
              <a:schemeClr val="tx1"/>
            </a:solidFill>
            <a:round/>
            <a:headEnd/>
            <a:tailEnd/>
          </a:ln>
          <a:effectLst/>
        </p:spPr>
        <p:txBody>
          <a:bodyPr/>
          <a:lstStyle/>
          <a:p>
            <a:endParaRPr lang="en-US"/>
          </a:p>
        </p:txBody>
      </p:sp>
      <p:sp>
        <p:nvSpPr>
          <p:cNvPr id="51212" name="Rectangle 12"/>
          <p:cNvSpPr>
            <a:spLocks noChangeArrowheads="1"/>
          </p:cNvSpPr>
          <p:nvPr/>
        </p:nvSpPr>
        <p:spPr bwMode="auto">
          <a:xfrm>
            <a:off x="7869238" y="4865688"/>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51213" name="Rectangle 13"/>
          <p:cNvSpPr>
            <a:spLocks noChangeArrowheads="1"/>
          </p:cNvSpPr>
          <p:nvPr/>
        </p:nvSpPr>
        <p:spPr bwMode="auto">
          <a:xfrm>
            <a:off x="7766050" y="5435600"/>
            <a:ext cx="1119188"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insert_ptr</a:t>
            </a:r>
          </a:p>
        </p:txBody>
      </p:sp>
      <p:sp>
        <p:nvSpPr>
          <p:cNvPr id="51214" name="Line 14"/>
          <p:cNvSpPr>
            <a:spLocks noChangeShapeType="1"/>
          </p:cNvSpPr>
          <p:nvPr/>
        </p:nvSpPr>
        <p:spPr bwMode="auto">
          <a:xfrm flipH="1">
            <a:off x="7285038" y="5091113"/>
            <a:ext cx="1066800" cy="700087"/>
          </a:xfrm>
          <a:prstGeom prst="line">
            <a:avLst/>
          </a:prstGeom>
          <a:noFill/>
          <a:ln w="50800">
            <a:solidFill>
              <a:srgbClr val="000000"/>
            </a:solidFill>
            <a:round/>
            <a:headEnd/>
            <a:tailEnd type="triangle" w="med" len="med"/>
          </a:ln>
          <a:effectLst/>
        </p:spPr>
        <p:txBody>
          <a:bodyPr/>
          <a:lstStyle/>
          <a:p>
            <a:endParaRPr lang="en-US"/>
          </a:p>
        </p:txBody>
      </p:sp>
      <p:sp>
        <p:nvSpPr>
          <p:cNvPr id="51215" name="Rectangle 15"/>
          <p:cNvSpPr>
            <a:spLocks noChangeArrowheads="1"/>
          </p:cNvSpPr>
          <p:nvPr/>
        </p:nvSpPr>
        <p:spPr bwMode="auto">
          <a:xfrm>
            <a:off x="6515100" y="5575300"/>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13</a:t>
            </a:r>
          </a:p>
        </p:txBody>
      </p:sp>
      <p:sp>
        <p:nvSpPr>
          <p:cNvPr id="51216" name="Rectangle 16"/>
          <p:cNvSpPr>
            <a:spLocks noChangeArrowheads="1"/>
          </p:cNvSpPr>
          <p:nvPr/>
        </p:nvSpPr>
        <p:spPr bwMode="auto">
          <a:xfrm>
            <a:off x="6523038" y="6042025"/>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51217" name="Line 17"/>
          <p:cNvSpPr>
            <a:spLocks noChangeShapeType="1"/>
          </p:cNvSpPr>
          <p:nvPr/>
        </p:nvSpPr>
        <p:spPr bwMode="auto">
          <a:xfrm>
            <a:off x="4999038" y="5821363"/>
            <a:ext cx="1219200" cy="258762"/>
          </a:xfrm>
          <a:prstGeom prst="line">
            <a:avLst/>
          </a:prstGeom>
          <a:noFill/>
          <a:ln w="101600">
            <a:solidFill>
              <a:schemeClr val="accent2"/>
            </a:solidFill>
            <a:round/>
            <a:headEnd/>
            <a:tailEnd type="triangle" w="med" len="med"/>
          </a:ln>
          <a:effectLst/>
        </p:spPr>
        <p:txBody>
          <a:bodyPr/>
          <a:lstStyle/>
          <a:p>
            <a:endParaRPr lang="en-US"/>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62" name="Group 14"/>
          <p:cNvGrpSpPr>
            <a:grpSpLocks/>
          </p:cNvGrpSpPr>
          <p:nvPr/>
        </p:nvGrpSpPr>
        <p:grpSpPr bwMode="auto">
          <a:xfrm>
            <a:off x="460375" y="1947863"/>
            <a:ext cx="8605838" cy="3151187"/>
            <a:chOff x="290" y="1227"/>
            <a:chExt cx="5421" cy="1985"/>
          </a:xfrm>
        </p:grpSpPr>
        <p:sp>
          <p:nvSpPr>
            <p:cNvPr id="53263" name="Rectangle 15"/>
            <p:cNvSpPr>
              <a:spLocks noChangeArrowheads="1"/>
            </p:cNvSpPr>
            <p:nvPr/>
          </p:nvSpPr>
          <p:spPr bwMode="auto">
            <a:xfrm>
              <a:off x="290" y="1227"/>
              <a:ext cx="5230" cy="1985"/>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53264" name="Rectangle 16"/>
            <p:cNvSpPr>
              <a:spLocks noChangeArrowheads="1"/>
            </p:cNvSpPr>
            <p:nvPr/>
          </p:nvSpPr>
          <p:spPr bwMode="auto">
            <a:xfrm>
              <a:off x="355" y="1235"/>
              <a:ext cx="5356" cy="1974"/>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void list_head_insert(node*&amp; head_ptr, const node::value_type&amp; entry)</a:t>
              </a:r>
            </a:p>
            <a:p>
              <a:r>
                <a:rPr lang="en-US" altLang="zh-CN" sz="2000">
                  <a:solidFill>
                    <a:srgbClr val="000000"/>
                  </a:solidFill>
                  <a:latin typeface="Arial" charset="0"/>
                  <a:ea typeface="宋体" pitchFamily="2" charset="-122"/>
                </a:rPr>
                <a:t>{</a:t>
              </a:r>
            </a:p>
            <a:p>
              <a:r>
                <a:rPr lang="en-US" altLang="zh-CN" sz="2000">
                  <a:solidFill>
                    <a:srgbClr val="000000"/>
                  </a:solidFill>
                  <a:latin typeface="Arial" charset="0"/>
                  <a:ea typeface="宋体" pitchFamily="2" charset="-122"/>
                </a:rPr>
                <a:t>    node *insert_ptr;</a:t>
              </a:r>
            </a:p>
            <a:p>
              <a:endParaRPr lang="en-US" altLang="zh-CN" sz="2000">
                <a:solidFill>
                  <a:srgbClr val="000000"/>
                </a:solidFill>
                <a:latin typeface="Arial" charset="0"/>
                <a:ea typeface="宋体" pitchFamily="2" charset="-122"/>
              </a:endParaRPr>
            </a:p>
            <a:p>
              <a:pPr>
                <a:spcBef>
                  <a:spcPct val="20000"/>
                </a:spcBef>
              </a:pPr>
              <a:r>
                <a:rPr lang="en-US" altLang="zh-CN" sz="2000">
                  <a:solidFill>
                    <a:srgbClr val="000000"/>
                  </a:solidFill>
                  <a:effectLst>
                    <a:outerShdw blurRad="38100" dist="38100" dir="2700000" algn="tl">
                      <a:srgbClr val="FFFFFF"/>
                    </a:outerShdw>
                  </a:effectLst>
                  <a:latin typeface="Arial" charset="0"/>
                  <a:ea typeface="宋体" pitchFamily="2" charset="-122"/>
                </a:rPr>
                <a:t>    </a:t>
              </a:r>
              <a:r>
                <a:rPr lang="en-US" altLang="zh-CN" sz="2000">
                  <a:solidFill>
                    <a:srgbClr val="000000"/>
                  </a:solidFill>
                  <a:latin typeface="Arial" charset="0"/>
                  <a:ea typeface="宋体" pitchFamily="2" charset="-122"/>
                </a:rPr>
                <a:t>insert_ptr = new node;</a:t>
              </a:r>
              <a:endParaRPr lang="en-US" altLang="zh-CN" sz="2000">
                <a:solidFill>
                  <a:srgbClr val="000000"/>
                </a:solidFill>
                <a:ea typeface="宋体" pitchFamily="2" charset="-122"/>
              </a:endParaRPr>
            </a:p>
            <a:p>
              <a:pPr>
                <a:spcBef>
                  <a:spcPct val="20000"/>
                </a:spcBef>
              </a:pPr>
              <a:r>
                <a:rPr lang="en-US" altLang="zh-CN" sz="2000">
                  <a:solidFill>
                    <a:srgbClr val="000000"/>
                  </a:solidFill>
                  <a:latin typeface="Arial" charset="0"/>
                  <a:ea typeface="宋体" pitchFamily="2" charset="-122"/>
                </a:rPr>
                <a:t>    insert_ptr-&gt;set_data(entry);</a:t>
              </a:r>
            </a:p>
            <a:p>
              <a:pPr>
                <a:spcBef>
                  <a:spcPct val="20000"/>
                </a:spcBef>
              </a:pPr>
              <a:r>
                <a:rPr lang="en-US" altLang="zh-CN" sz="2000">
                  <a:solidFill>
                    <a:srgbClr val="000000"/>
                  </a:solidFill>
                  <a:latin typeface="Arial" charset="0"/>
                  <a:ea typeface="宋体" pitchFamily="2" charset="-122"/>
                </a:rPr>
                <a:t>    insert_ptr-&gt;set_link(head_ptr);</a:t>
              </a:r>
            </a:p>
            <a:p>
              <a:pPr>
                <a:spcBef>
                  <a:spcPct val="20000"/>
                </a:spcBef>
              </a:pPr>
              <a:r>
                <a:rPr lang="en-US" altLang="zh-CN" sz="2000">
                  <a:solidFill>
                    <a:srgbClr val="000000"/>
                  </a:solidFill>
                  <a:latin typeface="Arial" charset="0"/>
                  <a:ea typeface="宋体" pitchFamily="2" charset="-122"/>
                </a:rPr>
                <a:t>    head_ptr = insert_ptr;</a:t>
              </a:r>
            </a:p>
            <a:p>
              <a:pPr>
                <a:spcBef>
                  <a:spcPct val="20000"/>
                </a:spcBef>
              </a:pPr>
              <a:r>
                <a:rPr lang="en-US" altLang="zh-CN" sz="2000">
                  <a:solidFill>
                    <a:srgbClr val="000000"/>
                  </a:solidFill>
                  <a:latin typeface="Arial" charset="0"/>
                  <a:ea typeface="宋体" pitchFamily="2" charset="-122"/>
                </a:rPr>
                <a:t>}</a:t>
              </a:r>
            </a:p>
          </p:txBody>
        </p:sp>
      </p:grpSp>
      <p:sp>
        <p:nvSpPr>
          <p:cNvPr id="53252" name="Rectangle 4"/>
          <p:cNvSpPr>
            <a:spLocks noGrp="1" noChangeArrowheads="1"/>
          </p:cNvSpPr>
          <p:nvPr>
            <p:ph type="title"/>
          </p:nvPr>
        </p:nvSpPr>
        <p:spPr>
          <a:noFill/>
          <a:ln/>
        </p:spPr>
        <p:txBody>
          <a:bodyPr/>
          <a:lstStyle/>
          <a:p>
            <a:r>
              <a:rPr lang="en-US" altLang="zh-CN">
                <a:ea typeface="宋体" pitchFamily="2" charset="-122"/>
              </a:rPr>
              <a:t>Inserting a Node at the Head</a:t>
            </a:r>
          </a:p>
        </p:txBody>
      </p:sp>
      <p:sp>
        <p:nvSpPr>
          <p:cNvPr id="53253" name="Rectangle 5"/>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53254" name="Rectangle 6"/>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53255" name="Rectangle 7"/>
          <p:cNvSpPr>
            <a:spLocks noChangeArrowheads="1"/>
          </p:cNvSpPr>
          <p:nvPr/>
        </p:nvSpPr>
        <p:spPr bwMode="auto">
          <a:xfrm>
            <a:off x="6240463" y="5559425"/>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53256" name="Line 8"/>
          <p:cNvSpPr>
            <a:spLocks noChangeShapeType="1"/>
          </p:cNvSpPr>
          <p:nvPr/>
        </p:nvSpPr>
        <p:spPr bwMode="auto">
          <a:xfrm>
            <a:off x="6235700" y="5940425"/>
            <a:ext cx="1009650" cy="0"/>
          </a:xfrm>
          <a:prstGeom prst="line">
            <a:avLst/>
          </a:prstGeom>
          <a:noFill/>
          <a:ln w="12700">
            <a:solidFill>
              <a:schemeClr val="tx1"/>
            </a:solidFill>
            <a:round/>
            <a:headEnd/>
            <a:tailEnd/>
          </a:ln>
          <a:effectLst/>
        </p:spPr>
        <p:txBody>
          <a:bodyPr/>
          <a:lstStyle/>
          <a:p>
            <a:endParaRPr lang="en-US"/>
          </a:p>
        </p:txBody>
      </p:sp>
      <p:sp>
        <p:nvSpPr>
          <p:cNvPr id="53257" name="Rectangle 9"/>
          <p:cNvSpPr>
            <a:spLocks noChangeArrowheads="1"/>
          </p:cNvSpPr>
          <p:nvPr/>
        </p:nvSpPr>
        <p:spPr bwMode="auto">
          <a:xfrm>
            <a:off x="6515100" y="5575300"/>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13</a:t>
            </a:r>
          </a:p>
        </p:txBody>
      </p:sp>
      <p:sp>
        <p:nvSpPr>
          <p:cNvPr id="53258" name="Rectangle 10"/>
          <p:cNvSpPr>
            <a:spLocks noChangeArrowheads="1"/>
          </p:cNvSpPr>
          <p:nvPr/>
        </p:nvSpPr>
        <p:spPr bwMode="auto">
          <a:xfrm>
            <a:off x="6523038" y="6042025"/>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53259" name="Line 11"/>
          <p:cNvSpPr>
            <a:spLocks noChangeShapeType="1"/>
          </p:cNvSpPr>
          <p:nvPr/>
        </p:nvSpPr>
        <p:spPr bwMode="auto">
          <a:xfrm>
            <a:off x="4999038" y="5821363"/>
            <a:ext cx="1219200" cy="258762"/>
          </a:xfrm>
          <a:prstGeom prst="line">
            <a:avLst/>
          </a:prstGeom>
          <a:noFill/>
          <a:ln w="50800">
            <a:solidFill>
              <a:srgbClr val="000000"/>
            </a:solidFill>
            <a:round/>
            <a:headEnd/>
            <a:tailEnd type="triangle" w="med" len="med"/>
          </a:ln>
          <a:effectLst/>
        </p:spPr>
        <p:txBody>
          <a:bodyPr/>
          <a:lstStyle/>
          <a:p>
            <a:endParaRPr lang="en-US"/>
          </a:p>
        </p:txBody>
      </p:sp>
      <p:sp>
        <p:nvSpPr>
          <p:cNvPr id="53260" name="AutoShape 12"/>
          <p:cNvSpPr>
            <a:spLocks noChangeArrowheads="1"/>
          </p:cNvSpPr>
          <p:nvPr/>
        </p:nvSpPr>
        <p:spPr bwMode="auto">
          <a:xfrm>
            <a:off x="4459288" y="2581275"/>
            <a:ext cx="4144962" cy="221297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53261" name="Rectangle 13"/>
          <p:cNvSpPr>
            <a:spLocks noChangeArrowheads="1"/>
          </p:cNvSpPr>
          <p:nvPr/>
        </p:nvSpPr>
        <p:spPr bwMode="auto">
          <a:xfrm>
            <a:off x="4905375" y="2760663"/>
            <a:ext cx="3367088" cy="1797050"/>
          </a:xfrm>
          <a:prstGeom prst="rect">
            <a:avLst/>
          </a:prstGeom>
          <a:noFill/>
          <a:ln w="12700">
            <a:noFill/>
            <a:miter lim="800000"/>
            <a:headEnd/>
            <a:tailEnd/>
          </a:ln>
          <a:effectLst/>
        </p:spPr>
        <p:txBody>
          <a:bodyPr wrap="none" lIns="90488" tIns="44450" rIns="90488" bIns="44450">
            <a:spAutoFit/>
          </a:bodyPr>
          <a:lstStyle/>
          <a:p>
            <a:pPr algn="ctr"/>
            <a:r>
              <a:rPr lang="en-US" altLang="zh-CN" sz="2800">
                <a:solidFill>
                  <a:srgbClr val="000000"/>
                </a:solidFill>
                <a:ea typeface="宋体" pitchFamily="2" charset="-122"/>
              </a:rPr>
              <a:t>When the function</a:t>
            </a:r>
          </a:p>
          <a:p>
            <a:pPr algn="ctr"/>
            <a:r>
              <a:rPr lang="en-US" altLang="zh-CN" sz="2800">
                <a:solidFill>
                  <a:srgbClr val="000000"/>
                </a:solidFill>
                <a:ea typeface="宋体" pitchFamily="2" charset="-122"/>
              </a:rPr>
              <a:t>returns, the linked list </a:t>
            </a:r>
          </a:p>
          <a:p>
            <a:pPr algn="ctr"/>
            <a:r>
              <a:rPr lang="en-US" altLang="zh-CN" sz="2800">
                <a:solidFill>
                  <a:srgbClr val="000000"/>
                </a:solidFill>
                <a:ea typeface="宋体" pitchFamily="2" charset="-122"/>
              </a:rPr>
              <a:t>has one node,</a:t>
            </a:r>
          </a:p>
          <a:p>
            <a:pPr algn="ctr"/>
            <a:r>
              <a:rPr lang="en-US" altLang="zh-CN" sz="2800">
                <a:solidFill>
                  <a:srgbClr val="000000"/>
                </a:solidFill>
                <a:ea typeface="宋体" pitchFamily="2" charset="-122"/>
              </a:rPr>
              <a:t>containing 13.</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noFill/>
          <a:ln/>
        </p:spPr>
        <p:txBody>
          <a:bodyPr/>
          <a:lstStyle/>
          <a:p>
            <a:r>
              <a:rPr lang="en-US" altLang="zh-CN">
                <a:ea typeface="宋体" pitchFamily="2" charset="-122"/>
              </a:rPr>
              <a:t>Caution!</a:t>
            </a:r>
          </a:p>
        </p:txBody>
      </p:sp>
      <p:sp>
        <p:nvSpPr>
          <p:cNvPr id="55299" name="Rectangle 3"/>
          <p:cNvSpPr>
            <a:spLocks noGrp="1" noChangeArrowheads="1"/>
          </p:cNvSpPr>
          <p:nvPr>
            <p:ph type="body" sz="half" idx="1"/>
          </p:nvPr>
        </p:nvSpPr>
        <p:spPr>
          <a:noFill/>
          <a:ln/>
        </p:spPr>
        <p:txBody>
          <a:bodyPr/>
          <a:lstStyle/>
          <a:p>
            <a:r>
              <a:rPr lang="en-US" altLang="zh-CN" sz="2800">
                <a:effectLst/>
                <a:ea typeface="宋体" pitchFamily="2" charset="-122"/>
              </a:rPr>
              <a:t>Always make sure that your linked list functions work correctly with an empty list.</a:t>
            </a:r>
          </a:p>
        </p:txBody>
      </p:sp>
      <p:graphicFrame>
        <p:nvGraphicFramePr>
          <p:cNvPr id="55300" name="Object 4">
            <a:hlinkClick r:id="" action="ppaction://ole?verb=0"/>
          </p:cNvPr>
          <p:cNvGraphicFramePr>
            <a:graphicFrameLocks/>
          </p:cNvGraphicFramePr>
          <p:nvPr/>
        </p:nvGraphicFramePr>
        <p:xfrm>
          <a:off x="4800600" y="2346325"/>
          <a:ext cx="4087813" cy="4137025"/>
        </p:xfrm>
        <a:graphic>
          <a:graphicData uri="http://schemas.openxmlformats.org/presentationml/2006/ole">
            <mc:AlternateContent xmlns:mc="http://schemas.openxmlformats.org/markup-compatibility/2006">
              <mc:Choice xmlns:v="urn:schemas-microsoft-com:vml" Requires="v">
                <p:oleObj name="GALLERY" r:id="rId3" imgW="6594120" imgH="6673680" progId="">
                  <p:embed/>
                </p:oleObj>
              </mc:Choice>
              <mc:Fallback>
                <p:oleObj name="GALLERY" r:id="rId3" imgW="6594120" imgH="6673680" progId="">
                  <p:embed/>
                  <p:pic>
                    <p:nvPicPr>
                      <p:cNvPr id="0"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346325"/>
                        <a:ext cx="4087813" cy="413702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5301" name="Rectangle 5"/>
          <p:cNvSpPr>
            <a:spLocks noChangeArrowheads="1"/>
          </p:cNvSpPr>
          <p:nvPr/>
        </p:nvSpPr>
        <p:spPr bwMode="auto">
          <a:xfrm>
            <a:off x="5356225" y="4714875"/>
            <a:ext cx="2973388" cy="506413"/>
          </a:xfrm>
          <a:prstGeom prst="rect">
            <a:avLst/>
          </a:prstGeom>
          <a:solidFill>
            <a:schemeClr val="tx1"/>
          </a:solidFill>
          <a:ln w="12700">
            <a:solidFill>
              <a:schemeClr val="tx1"/>
            </a:solidFill>
            <a:miter lim="800000"/>
            <a:headEnd/>
            <a:tailEnd/>
          </a:ln>
          <a:effectLst/>
        </p:spPr>
        <p:txBody>
          <a:bodyPr wrap="none" lIns="90488" tIns="44450" rIns="90488" bIns="44450" anchor="ctr"/>
          <a:lstStyle/>
          <a:p>
            <a:pPr algn="ctr"/>
            <a:r>
              <a:rPr lang="en-US" altLang="zh-CN" b="1">
                <a:solidFill>
                  <a:schemeClr val="bg2"/>
                </a:solidFill>
                <a:latin typeface="Arial" charset="0"/>
                <a:ea typeface="宋体" pitchFamily="2" charset="-122"/>
              </a:rPr>
              <a:t>EMPTY  LIST</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460375" y="1947863"/>
            <a:ext cx="8302625" cy="315118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0963" name="Rectangle 3"/>
          <p:cNvSpPr>
            <a:spLocks noChangeArrowheads="1"/>
          </p:cNvSpPr>
          <p:nvPr/>
        </p:nvSpPr>
        <p:spPr bwMode="auto">
          <a:xfrm>
            <a:off x="563563" y="1960563"/>
            <a:ext cx="8502650" cy="3133725"/>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void list_head_insert(node*&amp; head_ptr, const node::value_type&amp; entry)</a:t>
            </a:r>
          </a:p>
          <a:p>
            <a:r>
              <a:rPr lang="en-US" altLang="zh-CN" sz="2000">
                <a:solidFill>
                  <a:srgbClr val="000000"/>
                </a:solidFill>
                <a:latin typeface="Arial" charset="0"/>
                <a:ea typeface="宋体" pitchFamily="2" charset="-122"/>
              </a:rPr>
              <a:t>{</a:t>
            </a:r>
          </a:p>
          <a:p>
            <a:r>
              <a:rPr lang="en-US" altLang="zh-CN" sz="2000">
                <a:solidFill>
                  <a:srgbClr val="000000"/>
                </a:solidFill>
                <a:latin typeface="Arial" charset="0"/>
                <a:ea typeface="宋体" pitchFamily="2" charset="-122"/>
              </a:rPr>
              <a:t>    node *insert_ptr;</a:t>
            </a:r>
          </a:p>
          <a:p>
            <a:endParaRPr lang="en-US" altLang="zh-CN" sz="2000">
              <a:solidFill>
                <a:srgbClr val="000000"/>
              </a:solidFill>
              <a:latin typeface="Arial" charset="0"/>
              <a:ea typeface="宋体" pitchFamily="2" charset="-122"/>
            </a:endParaRPr>
          </a:p>
          <a:p>
            <a:pPr>
              <a:spcBef>
                <a:spcPct val="20000"/>
              </a:spcBef>
            </a:pPr>
            <a:r>
              <a:rPr lang="en-US" altLang="zh-CN" sz="2000">
                <a:solidFill>
                  <a:srgbClr val="000000"/>
                </a:solidFill>
                <a:effectLst>
                  <a:outerShdw blurRad="38100" dist="38100" dir="2700000" algn="tl">
                    <a:srgbClr val="FFFFFF"/>
                  </a:outerShdw>
                </a:effectLst>
                <a:latin typeface="Arial" charset="0"/>
                <a:ea typeface="宋体" pitchFamily="2" charset="-122"/>
              </a:rPr>
              <a:t>    </a:t>
            </a:r>
            <a:r>
              <a:rPr lang="en-US" altLang="zh-CN" sz="2000">
                <a:solidFill>
                  <a:srgbClr val="000000"/>
                </a:solidFill>
                <a:latin typeface="Arial" charset="0"/>
                <a:ea typeface="宋体" pitchFamily="2" charset="-122"/>
              </a:rPr>
              <a:t>insert_ptr = new node;</a:t>
            </a:r>
            <a:endParaRPr lang="en-US" altLang="zh-CN" sz="2000">
              <a:solidFill>
                <a:srgbClr val="000000"/>
              </a:solidFill>
              <a:ea typeface="宋体" pitchFamily="2" charset="-122"/>
            </a:endParaRPr>
          </a:p>
          <a:p>
            <a:pPr>
              <a:spcBef>
                <a:spcPct val="20000"/>
              </a:spcBef>
            </a:pPr>
            <a:r>
              <a:rPr lang="en-US" altLang="zh-CN" sz="2000">
                <a:solidFill>
                  <a:srgbClr val="000000"/>
                </a:solidFill>
                <a:latin typeface="Arial" charset="0"/>
                <a:ea typeface="宋体" pitchFamily="2" charset="-122"/>
              </a:rPr>
              <a:t>    insert_ptr-&gt;set_data(entry);</a:t>
            </a:r>
          </a:p>
          <a:p>
            <a:pPr>
              <a:spcBef>
                <a:spcPct val="20000"/>
              </a:spcBef>
            </a:pPr>
            <a:r>
              <a:rPr lang="en-US" altLang="zh-CN" sz="2000">
                <a:solidFill>
                  <a:srgbClr val="000000"/>
                </a:solidFill>
                <a:latin typeface="Arial" charset="0"/>
                <a:ea typeface="宋体" pitchFamily="2" charset="-122"/>
              </a:rPr>
              <a:t>    insert_ptr-&gt;set_link(head_ptr);</a:t>
            </a:r>
          </a:p>
          <a:p>
            <a:pPr>
              <a:spcBef>
                <a:spcPct val="20000"/>
              </a:spcBef>
            </a:pPr>
            <a:r>
              <a:rPr lang="en-US" altLang="zh-CN" sz="2000">
                <a:solidFill>
                  <a:srgbClr val="000000"/>
                </a:solidFill>
                <a:latin typeface="Arial" charset="0"/>
                <a:ea typeface="宋体" pitchFamily="2" charset="-122"/>
              </a:rPr>
              <a:t>    head_ptr = insert_ptr;</a:t>
            </a:r>
          </a:p>
          <a:p>
            <a:pPr>
              <a:spcBef>
                <a:spcPct val="20000"/>
              </a:spcBef>
            </a:pPr>
            <a:r>
              <a:rPr lang="en-US" altLang="zh-CN" sz="2000">
                <a:solidFill>
                  <a:srgbClr val="000000"/>
                </a:solidFill>
                <a:latin typeface="Arial" charset="0"/>
                <a:ea typeface="宋体" pitchFamily="2" charset="-122"/>
              </a:rPr>
              <a:t>}</a:t>
            </a:r>
          </a:p>
        </p:txBody>
      </p:sp>
      <p:sp>
        <p:nvSpPr>
          <p:cNvPr id="40964" name="Rectangle 4"/>
          <p:cNvSpPr>
            <a:spLocks noGrp="1" noChangeArrowheads="1"/>
          </p:cNvSpPr>
          <p:nvPr>
            <p:ph type="title"/>
          </p:nvPr>
        </p:nvSpPr>
        <p:spPr>
          <a:noFill/>
          <a:ln/>
        </p:spPr>
        <p:txBody>
          <a:bodyPr/>
          <a:lstStyle/>
          <a:p>
            <a:r>
              <a:rPr lang="en-US" altLang="zh-CN">
                <a:ea typeface="宋体" pitchFamily="2" charset="-122"/>
              </a:rPr>
              <a:t>Inserting a Node at the Head</a:t>
            </a:r>
          </a:p>
        </p:txBody>
      </p:sp>
      <p:sp>
        <p:nvSpPr>
          <p:cNvPr id="40965" name="Text Box 5"/>
          <p:cNvSpPr txBox="1">
            <a:spLocks noChangeArrowheads="1"/>
          </p:cNvSpPr>
          <p:nvPr/>
        </p:nvSpPr>
        <p:spPr bwMode="auto">
          <a:xfrm>
            <a:off x="304800" y="5638800"/>
            <a:ext cx="8991600" cy="45720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Q: Can you give an implementation with ONLY a single statement?</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ChangeArrowheads="1"/>
          </p:cNvSpPr>
          <p:nvPr/>
        </p:nvSpPr>
        <p:spPr bwMode="auto">
          <a:xfrm>
            <a:off x="460375" y="1947863"/>
            <a:ext cx="8302625" cy="315118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907" name="Rectangle 3"/>
          <p:cNvSpPr>
            <a:spLocks noChangeArrowheads="1"/>
          </p:cNvSpPr>
          <p:nvPr/>
        </p:nvSpPr>
        <p:spPr bwMode="auto">
          <a:xfrm>
            <a:off x="563563" y="1960563"/>
            <a:ext cx="8502650" cy="3133725"/>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void list_head_insert(node*&amp; head_ptr, const node::value_type&amp; entry)</a:t>
            </a:r>
          </a:p>
          <a:p>
            <a:r>
              <a:rPr lang="en-US" altLang="zh-CN" sz="2000">
                <a:solidFill>
                  <a:srgbClr val="000000"/>
                </a:solidFill>
                <a:latin typeface="Arial" charset="0"/>
                <a:ea typeface="宋体" pitchFamily="2" charset="-122"/>
              </a:rPr>
              <a:t>{</a:t>
            </a:r>
          </a:p>
          <a:p>
            <a:r>
              <a:rPr lang="en-US" altLang="zh-CN" sz="2000">
                <a:solidFill>
                  <a:srgbClr val="000000"/>
                </a:solidFill>
                <a:latin typeface="Arial" charset="0"/>
                <a:ea typeface="宋体" pitchFamily="2" charset="-122"/>
              </a:rPr>
              <a:t>    node *insert_ptr;</a:t>
            </a:r>
          </a:p>
          <a:p>
            <a:endParaRPr lang="en-US" altLang="zh-CN" sz="2000">
              <a:solidFill>
                <a:srgbClr val="000000"/>
              </a:solidFill>
              <a:latin typeface="Arial" charset="0"/>
              <a:ea typeface="宋体" pitchFamily="2" charset="-122"/>
            </a:endParaRPr>
          </a:p>
          <a:p>
            <a:pPr>
              <a:spcBef>
                <a:spcPct val="20000"/>
              </a:spcBef>
            </a:pPr>
            <a:r>
              <a:rPr lang="en-US" altLang="zh-CN" sz="2000">
                <a:solidFill>
                  <a:srgbClr val="000000"/>
                </a:solidFill>
                <a:effectLst>
                  <a:outerShdw blurRad="38100" dist="38100" dir="2700000" algn="tl">
                    <a:srgbClr val="FFFFFF"/>
                  </a:outerShdw>
                </a:effectLst>
                <a:latin typeface="Arial" charset="0"/>
                <a:ea typeface="宋体" pitchFamily="2" charset="-122"/>
              </a:rPr>
              <a:t>    </a:t>
            </a:r>
            <a:r>
              <a:rPr lang="en-US" altLang="zh-CN" sz="2000">
                <a:solidFill>
                  <a:srgbClr val="000000"/>
                </a:solidFill>
                <a:latin typeface="Arial" charset="0"/>
                <a:ea typeface="宋体" pitchFamily="2" charset="-122"/>
              </a:rPr>
              <a:t>insert_ptr = new node(</a:t>
            </a:r>
            <a:r>
              <a:rPr lang="en-US" altLang="zh-CN" sz="2000">
                <a:latin typeface="Arial" charset="0"/>
                <a:ea typeface="宋体" pitchFamily="2" charset="-122"/>
              </a:rPr>
              <a:t>entry, head_ptr</a:t>
            </a:r>
            <a:r>
              <a:rPr lang="en-US" altLang="zh-CN" sz="2000">
                <a:solidFill>
                  <a:srgbClr val="000000"/>
                </a:solidFill>
                <a:latin typeface="Arial" charset="0"/>
                <a:ea typeface="宋体" pitchFamily="2" charset="-122"/>
              </a:rPr>
              <a:t>);</a:t>
            </a:r>
            <a:endParaRPr lang="en-US" altLang="zh-CN" sz="2000">
              <a:solidFill>
                <a:srgbClr val="000000"/>
              </a:solidFill>
              <a:ea typeface="宋体" pitchFamily="2" charset="-122"/>
            </a:endParaRPr>
          </a:p>
          <a:p>
            <a:pPr>
              <a:spcBef>
                <a:spcPct val="20000"/>
              </a:spcBef>
            </a:pPr>
            <a:endParaRPr lang="en-US" altLang="zh-CN" sz="2000">
              <a:solidFill>
                <a:srgbClr val="000000"/>
              </a:solidFill>
              <a:latin typeface="Arial" charset="0"/>
              <a:ea typeface="宋体" pitchFamily="2" charset="-122"/>
            </a:endParaRPr>
          </a:p>
          <a:p>
            <a:pPr>
              <a:spcBef>
                <a:spcPct val="20000"/>
              </a:spcBef>
            </a:pPr>
            <a:endParaRPr lang="en-US" altLang="zh-CN" sz="2000">
              <a:solidFill>
                <a:srgbClr val="000000"/>
              </a:solidFill>
              <a:latin typeface="Arial" charset="0"/>
              <a:ea typeface="宋体" pitchFamily="2" charset="-122"/>
            </a:endParaRPr>
          </a:p>
          <a:p>
            <a:pPr>
              <a:spcBef>
                <a:spcPct val="20000"/>
              </a:spcBef>
            </a:pPr>
            <a:r>
              <a:rPr lang="en-US" altLang="zh-CN" sz="2000">
                <a:solidFill>
                  <a:srgbClr val="000000"/>
                </a:solidFill>
                <a:latin typeface="Arial" charset="0"/>
                <a:ea typeface="宋体" pitchFamily="2" charset="-122"/>
              </a:rPr>
              <a:t>    head_ptr = insert_ptr;</a:t>
            </a:r>
          </a:p>
          <a:p>
            <a:pPr>
              <a:spcBef>
                <a:spcPct val="20000"/>
              </a:spcBef>
            </a:pPr>
            <a:r>
              <a:rPr lang="en-US" altLang="zh-CN" sz="2000">
                <a:solidFill>
                  <a:srgbClr val="000000"/>
                </a:solidFill>
                <a:latin typeface="Arial" charset="0"/>
                <a:ea typeface="宋体" pitchFamily="2" charset="-122"/>
              </a:rPr>
              <a:t>}</a:t>
            </a:r>
          </a:p>
        </p:txBody>
      </p:sp>
      <p:sp>
        <p:nvSpPr>
          <p:cNvPr id="123908" name="Rectangle 4"/>
          <p:cNvSpPr>
            <a:spLocks noGrp="1" noChangeArrowheads="1"/>
          </p:cNvSpPr>
          <p:nvPr>
            <p:ph type="title"/>
          </p:nvPr>
        </p:nvSpPr>
        <p:spPr>
          <a:noFill/>
          <a:ln/>
        </p:spPr>
        <p:txBody>
          <a:bodyPr/>
          <a:lstStyle/>
          <a:p>
            <a:r>
              <a:rPr lang="en-US" altLang="zh-CN">
                <a:ea typeface="宋体" pitchFamily="2" charset="-122"/>
              </a:rPr>
              <a:t>Inserting a Node at the Head</a:t>
            </a:r>
          </a:p>
        </p:txBody>
      </p:sp>
      <p:sp>
        <p:nvSpPr>
          <p:cNvPr id="123909" name="Text Box 5"/>
          <p:cNvSpPr txBox="1">
            <a:spLocks noChangeArrowheads="1"/>
          </p:cNvSpPr>
          <p:nvPr/>
        </p:nvSpPr>
        <p:spPr bwMode="auto">
          <a:xfrm>
            <a:off x="304800" y="5638800"/>
            <a:ext cx="7010400" cy="45720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YES, we can use the constructor with parameters!</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460375" y="1947863"/>
            <a:ext cx="8302625" cy="315118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5955" name="Rectangle 3"/>
          <p:cNvSpPr>
            <a:spLocks noChangeArrowheads="1"/>
          </p:cNvSpPr>
          <p:nvPr/>
        </p:nvSpPr>
        <p:spPr bwMode="auto">
          <a:xfrm>
            <a:off x="563563" y="1960563"/>
            <a:ext cx="8502650" cy="3133725"/>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void list_head_insert(node*&amp; head_ptr, const node::value_type&amp; entry)</a:t>
            </a:r>
          </a:p>
          <a:p>
            <a:r>
              <a:rPr lang="en-US" altLang="zh-CN" sz="2000">
                <a:solidFill>
                  <a:srgbClr val="000000"/>
                </a:solidFill>
                <a:latin typeface="Arial" charset="0"/>
                <a:ea typeface="宋体" pitchFamily="2" charset="-122"/>
              </a:rPr>
              <a:t>{</a:t>
            </a:r>
          </a:p>
          <a:p>
            <a:endParaRPr lang="en-US" altLang="zh-CN" sz="2000">
              <a:solidFill>
                <a:srgbClr val="000000"/>
              </a:solidFill>
              <a:latin typeface="Arial" charset="0"/>
              <a:ea typeface="宋体" pitchFamily="2" charset="-122"/>
            </a:endParaRPr>
          </a:p>
          <a:p>
            <a:endParaRPr lang="en-US" altLang="zh-CN" sz="2000">
              <a:solidFill>
                <a:srgbClr val="000000"/>
              </a:solidFill>
              <a:latin typeface="Arial" charset="0"/>
              <a:ea typeface="宋体" pitchFamily="2" charset="-122"/>
            </a:endParaRPr>
          </a:p>
          <a:p>
            <a:pPr>
              <a:spcBef>
                <a:spcPct val="20000"/>
              </a:spcBef>
            </a:pPr>
            <a:r>
              <a:rPr lang="en-US" altLang="zh-CN" sz="2000">
                <a:solidFill>
                  <a:srgbClr val="000000"/>
                </a:solidFill>
                <a:effectLst>
                  <a:outerShdw blurRad="38100" dist="38100" dir="2700000" algn="tl">
                    <a:srgbClr val="FFFFFF"/>
                  </a:outerShdw>
                </a:effectLst>
                <a:latin typeface="Arial" charset="0"/>
                <a:ea typeface="宋体" pitchFamily="2" charset="-122"/>
              </a:rPr>
              <a:t>    </a:t>
            </a:r>
            <a:r>
              <a:rPr lang="en-US" altLang="zh-CN" sz="2000">
                <a:solidFill>
                  <a:srgbClr val="FC0128"/>
                </a:solidFill>
                <a:latin typeface="Arial" charset="0"/>
                <a:ea typeface="宋体" pitchFamily="2" charset="-122"/>
              </a:rPr>
              <a:t>head_ptr</a:t>
            </a:r>
            <a:r>
              <a:rPr lang="en-US" altLang="zh-CN" sz="2000">
                <a:solidFill>
                  <a:srgbClr val="000000"/>
                </a:solidFill>
                <a:latin typeface="Arial" charset="0"/>
                <a:ea typeface="宋体" pitchFamily="2" charset="-122"/>
              </a:rPr>
              <a:t> = new node(entry, head_ptr);</a:t>
            </a:r>
            <a:endParaRPr lang="en-US" altLang="zh-CN" sz="2000">
              <a:solidFill>
                <a:srgbClr val="000000"/>
              </a:solidFill>
              <a:ea typeface="宋体" pitchFamily="2" charset="-122"/>
            </a:endParaRPr>
          </a:p>
          <a:p>
            <a:pPr>
              <a:spcBef>
                <a:spcPct val="20000"/>
              </a:spcBef>
            </a:pPr>
            <a:endParaRPr lang="en-US" altLang="zh-CN" sz="2000">
              <a:solidFill>
                <a:srgbClr val="000000"/>
              </a:solidFill>
              <a:latin typeface="Arial" charset="0"/>
              <a:ea typeface="宋体" pitchFamily="2" charset="-122"/>
            </a:endParaRPr>
          </a:p>
          <a:p>
            <a:pPr>
              <a:spcBef>
                <a:spcPct val="20000"/>
              </a:spcBef>
            </a:pPr>
            <a:endParaRPr lang="en-US" altLang="zh-CN" sz="2000">
              <a:solidFill>
                <a:srgbClr val="000000"/>
              </a:solidFill>
              <a:latin typeface="Arial" charset="0"/>
              <a:ea typeface="宋体" pitchFamily="2" charset="-122"/>
            </a:endParaRPr>
          </a:p>
          <a:p>
            <a:pPr>
              <a:spcBef>
                <a:spcPct val="20000"/>
              </a:spcBef>
            </a:pPr>
            <a:endParaRPr lang="en-US" altLang="zh-CN" sz="2000">
              <a:solidFill>
                <a:srgbClr val="000000"/>
              </a:solidFill>
              <a:latin typeface="Arial" charset="0"/>
              <a:ea typeface="宋体" pitchFamily="2" charset="-122"/>
            </a:endParaRPr>
          </a:p>
          <a:p>
            <a:pPr>
              <a:spcBef>
                <a:spcPct val="20000"/>
              </a:spcBef>
            </a:pPr>
            <a:r>
              <a:rPr lang="en-US" altLang="zh-CN" sz="2000">
                <a:solidFill>
                  <a:srgbClr val="000000"/>
                </a:solidFill>
                <a:latin typeface="Arial" charset="0"/>
                <a:ea typeface="宋体" pitchFamily="2" charset="-122"/>
              </a:rPr>
              <a:t>}</a:t>
            </a:r>
          </a:p>
        </p:txBody>
      </p:sp>
      <p:sp>
        <p:nvSpPr>
          <p:cNvPr id="125956" name="Rectangle 4"/>
          <p:cNvSpPr>
            <a:spLocks noGrp="1" noChangeArrowheads="1"/>
          </p:cNvSpPr>
          <p:nvPr>
            <p:ph type="title"/>
          </p:nvPr>
        </p:nvSpPr>
        <p:spPr>
          <a:noFill/>
          <a:ln/>
        </p:spPr>
        <p:txBody>
          <a:bodyPr/>
          <a:lstStyle/>
          <a:p>
            <a:r>
              <a:rPr lang="en-US" altLang="zh-CN">
                <a:ea typeface="宋体" pitchFamily="2" charset="-122"/>
              </a:rPr>
              <a:t>Inserting a Node at the Head</a:t>
            </a:r>
          </a:p>
        </p:txBody>
      </p:sp>
      <p:sp>
        <p:nvSpPr>
          <p:cNvPr id="125957" name="Text Box 5"/>
          <p:cNvSpPr txBox="1">
            <a:spLocks noChangeArrowheads="1"/>
          </p:cNvSpPr>
          <p:nvPr/>
        </p:nvSpPr>
        <p:spPr bwMode="auto">
          <a:xfrm>
            <a:off x="304800" y="5638800"/>
            <a:ext cx="7010400" cy="822325"/>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and assign the return pointer of new directly to the head pointer !</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endParaRPr lang="en-US"/>
          </a:p>
        </p:txBody>
      </p:sp>
      <p:sp>
        <p:nvSpPr>
          <p:cNvPr id="185347" name="Rectangle 3"/>
          <p:cNvSpPr>
            <a:spLocks noGrp="1" noChangeArrowheads="1"/>
          </p:cNvSpPr>
          <p:nvPr>
            <p:ph type="body" idx="1"/>
          </p:nvPr>
        </p:nvSpPr>
        <p:spPr/>
        <p:txBody>
          <a:bodyPr/>
          <a:lstStyle/>
          <a:p>
            <a:r>
              <a:rPr lang="en-US"/>
              <a:t>Break</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zh-CN">
                <a:ea typeface="宋体" pitchFamily="2" charset="-122"/>
              </a:rPr>
              <a:t>Motivation</a:t>
            </a:r>
          </a:p>
        </p:txBody>
      </p:sp>
      <p:sp>
        <p:nvSpPr>
          <p:cNvPr id="108547" name="Rectangle 3"/>
          <p:cNvSpPr>
            <a:spLocks noGrp="1" noChangeArrowheads="1"/>
          </p:cNvSpPr>
          <p:nvPr>
            <p:ph type="body" idx="1"/>
          </p:nvPr>
        </p:nvSpPr>
        <p:spPr/>
        <p:txBody>
          <a:bodyPr/>
          <a:lstStyle/>
          <a:p>
            <a:r>
              <a:rPr lang="en-US" altLang="zh-CN">
                <a:ea typeface="宋体" pitchFamily="2" charset="-122"/>
              </a:rPr>
              <a:t>How can we insert a new item without moving others ?</a:t>
            </a:r>
          </a:p>
        </p:txBody>
      </p:sp>
      <p:sp>
        <p:nvSpPr>
          <p:cNvPr id="108562" name="Line 18"/>
          <p:cNvSpPr>
            <a:spLocks noChangeShapeType="1"/>
          </p:cNvSpPr>
          <p:nvPr/>
        </p:nvSpPr>
        <p:spPr bwMode="auto">
          <a:xfrm flipV="1">
            <a:off x="2743200" y="3810000"/>
            <a:ext cx="76200" cy="457200"/>
          </a:xfrm>
          <a:prstGeom prst="line">
            <a:avLst/>
          </a:prstGeom>
          <a:noFill/>
          <a:ln w="31750">
            <a:solidFill>
              <a:srgbClr val="FC0128"/>
            </a:solidFill>
            <a:round/>
            <a:headEnd/>
            <a:tailEnd type="triangle" w="med" len="med"/>
          </a:ln>
          <a:effectLst/>
        </p:spPr>
        <p:txBody>
          <a:bodyPr/>
          <a:lstStyle/>
          <a:p>
            <a:endParaRPr lang="en-US"/>
          </a:p>
        </p:txBody>
      </p:sp>
      <p:graphicFrame>
        <p:nvGraphicFramePr>
          <p:cNvPr id="108563" name="Group 19"/>
          <p:cNvGraphicFramePr>
            <a:graphicFrameLocks noGrp="1"/>
          </p:cNvGraphicFramePr>
          <p:nvPr/>
        </p:nvGraphicFramePr>
        <p:xfrm>
          <a:off x="2590800" y="4343400"/>
          <a:ext cx="457200" cy="396240"/>
        </p:xfrm>
        <a:graphic>
          <a:graphicData uri="http://schemas.openxmlformats.org/drawingml/2006/table">
            <a:tbl>
              <a:tblPr/>
              <a:tblGrid>
                <a:gridCol w="457200">
                  <a:extLst>
                    <a:ext uri="{9D8B030D-6E8A-4147-A177-3AD203B41FA5}">
                      <a16:colId xmlns:a16="http://schemas.microsoft.com/office/drawing/2014/main" val="20000"/>
                    </a:ext>
                  </a:extLst>
                </a:gridCol>
              </a:tblGrid>
              <a:tr h="3556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18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8612" name="Group 68"/>
          <p:cNvGraphicFramePr>
            <a:graphicFrameLocks noGrp="1"/>
          </p:cNvGraphicFramePr>
          <p:nvPr/>
        </p:nvGraphicFramePr>
        <p:xfrm>
          <a:off x="5486400" y="3352800"/>
          <a:ext cx="457200" cy="396240"/>
        </p:xfrm>
        <a:graphic>
          <a:graphicData uri="http://schemas.openxmlformats.org/drawingml/2006/table">
            <a:tbl>
              <a:tblPr/>
              <a:tblGrid>
                <a:gridCol w="457200">
                  <a:extLst>
                    <a:ext uri="{9D8B030D-6E8A-4147-A177-3AD203B41FA5}">
                      <a16:colId xmlns:a16="http://schemas.microsoft.com/office/drawing/2014/main" val="20000"/>
                    </a:ext>
                  </a:extLst>
                </a:gridCol>
              </a:tblGrid>
              <a:tr h="3810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8600" name="Group 56"/>
          <p:cNvGraphicFramePr>
            <a:graphicFrameLocks noGrp="1"/>
          </p:cNvGraphicFramePr>
          <p:nvPr/>
        </p:nvGraphicFramePr>
        <p:xfrm>
          <a:off x="4648200" y="3352800"/>
          <a:ext cx="457200" cy="396240"/>
        </p:xfrm>
        <a:graphic>
          <a:graphicData uri="http://schemas.openxmlformats.org/drawingml/2006/table">
            <a:tbl>
              <a:tblPr/>
              <a:tblGrid>
                <a:gridCol w="457200">
                  <a:extLst>
                    <a:ext uri="{9D8B030D-6E8A-4147-A177-3AD203B41FA5}">
                      <a16:colId xmlns:a16="http://schemas.microsoft.com/office/drawing/2014/main" val="20000"/>
                    </a:ext>
                  </a:extLst>
                </a:gridCol>
              </a:tblGrid>
              <a:tr h="3810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8581" name="Group 37"/>
          <p:cNvGraphicFramePr>
            <a:graphicFrameLocks noGrp="1"/>
          </p:cNvGraphicFramePr>
          <p:nvPr/>
        </p:nvGraphicFramePr>
        <p:xfrm>
          <a:off x="3813175" y="3335338"/>
          <a:ext cx="457200" cy="396240"/>
        </p:xfrm>
        <a:graphic>
          <a:graphicData uri="http://schemas.openxmlformats.org/drawingml/2006/table">
            <a:tbl>
              <a:tblPr/>
              <a:tblGrid>
                <a:gridCol w="457200">
                  <a:extLst>
                    <a:ext uri="{9D8B030D-6E8A-4147-A177-3AD203B41FA5}">
                      <a16:colId xmlns:a16="http://schemas.microsoft.com/office/drawing/2014/main" val="20000"/>
                    </a:ext>
                  </a:extLst>
                </a:gridCol>
              </a:tblGrid>
              <a:tr h="3556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8587" name="Group 43"/>
          <p:cNvGraphicFramePr>
            <a:graphicFrameLocks noGrp="1"/>
          </p:cNvGraphicFramePr>
          <p:nvPr/>
        </p:nvGraphicFramePr>
        <p:xfrm>
          <a:off x="2971800" y="3352800"/>
          <a:ext cx="457200" cy="396240"/>
        </p:xfrm>
        <a:graphic>
          <a:graphicData uri="http://schemas.openxmlformats.org/drawingml/2006/table">
            <a:tbl>
              <a:tblPr/>
              <a:tblGrid>
                <a:gridCol w="457200">
                  <a:extLst>
                    <a:ext uri="{9D8B030D-6E8A-4147-A177-3AD203B41FA5}">
                      <a16:colId xmlns:a16="http://schemas.microsoft.com/office/drawing/2014/main" val="20000"/>
                    </a:ext>
                  </a:extLst>
                </a:gridCol>
              </a:tblGrid>
              <a:tr h="3556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20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8593" name="Group 49"/>
          <p:cNvGraphicFramePr>
            <a:graphicFrameLocks noGrp="1"/>
          </p:cNvGraphicFramePr>
          <p:nvPr/>
        </p:nvGraphicFramePr>
        <p:xfrm>
          <a:off x="2133600" y="3352800"/>
          <a:ext cx="457200" cy="396240"/>
        </p:xfrm>
        <a:graphic>
          <a:graphicData uri="http://schemas.openxmlformats.org/drawingml/2006/table">
            <a:tbl>
              <a:tblPr/>
              <a:tblGrid>
                <a:gridCol w="457200">
                  <a:extLst>
                    <a:ext uri="{9D8B030D-6E8A-4147-A177-3AD203B41FA5}">
                      <a16:colId xmlns:a16="http://schemas.microsoft.com/office/drawing/2014/main" val="20000"/>
                    </a:ext>
                  </a:extLst>
                </a:gridCol>
              </a:tblGrid>
              <a:tr h="3556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8601" name="Text Box 57"/>
          <p:cNvSpPr txBox="1">
            <a:spLocks noChangeArrowheads="1"/>
          </p:cNvSpPr>
          <p:nvPr/>
        </p:nvSpPr>
        <p:spPr bwMode="auto">
          <a:xfrm>
            <a:off x="1371600" y="5486400"/>
            <a:ext cx="4876800" cy="45720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break an array into a linked chain...</a:t>
            </a:r>
          </a:p>
        </p:txBody>
      </p:sp>
      <p:sp>
        <p:nvSpPr>
          <p:cNvPr id="108602" name="Line 58"/>
          <p:cNvSpPr>
            <a:spLocks noChangeShapeType="1"/>
          </p:cNvSpPr>
          <p:nvPr/>
        </p:nvSpPr>
        <p:spPr bwMode="auto">
          <a:xfrm>
            <a:off x="2590800" y="3505200"/>
            <a:ext cx="381000" cy="0"/>
          </a:xfrm>
          <a:prstGeom prst="line">
            <a:avLst/>
          </a:prstGeom>
          <a:noFill/>
          <a:ln w="25400">
            <a:solidFill>
              <a:schemeClr val="tx1"/>
            </a:solidFill>
            <a:round/>
            <a:headEnd/>
            <a:tailEnd type="triangle" w="med" len="med"/>
          </a:ln>
          <a:effectLst/>
        </p:spPr>
        <p:txBody>
          <a:bodyPr/>
          <a:lstStyle/>
          <a:p>
            <a:endParaRPr lang="en-US"/>
          </a:p>
        </p:txBody>
      </p:sp>
      <p:sp>
        <p:nvSpPr>
          <p:cNvPr id="108603" name="Line 59"/>
          <p:cNvSpPr>
            <a:spLocks noChangeShapeType="1"/>
          </p:cNvSpPr>
          <p:nvPr/>
        </p:nvSpPr>
        <p:spPr bwMode="auto">
          <a:xfrm>
            <a:off x="3429000" y="3505200"/>
            <a:ext cx="381000" cy="0"/>
          </a:xfrm>
          <a:prstGeom prst="line">
            <a:avLst/>
          </a:prstGeom>
          <a:noFill/>
          <a:ln w="25400">
            <a:solidFill>
              <a:schemeClr val="tx1"/>
            </a:solidFill>
            <a:round/>
            <a:headEnd/>
            <a:tailEnd type="triangle" w="med" len="med"/>
          </a:ln>
          <a:effectLst/>
        </p:spPr>
        <p:txBody>
          <a:bodyPr/>
          <a:lstStyle/>
          <a:p>
            <a:endParaRPr lang="en-US"/>
          </a:p>
        </p:txBody>
      </p:sp>
      <p:sp>
        <p:nvSpPr>
          <p:cNvPr id="108604" name="Line 60"/>
          <p:cNvSpPr>
            <a:spLocks noChangeShapeType="1"/>
          </p:cNvSpPr>
          <p:nvPr/>
        </p:nvSpPr>
        <p:spPr bwMode="auto">
          <a:xfrm>
            <a:off x="4267200" y="3505200"/>
            <a:ext cx="381000" cy="0"/>
          </a:xfrm>
          <a:prstGeom prst="line">
            <a:avLst/>
          </a:prstGeom>
          <a:noFill/>
          <a:ln w="25400">
            <a:solidFill>
              <a:schemeClr val="tx1"/>
            </a:solidFill>
            <a:round/>
            <a:headEnd/>
            <a:tailEnd type="triangle" w="med" len="med"/>
          </a:ln>
          <a:effectLst/>
        </p:spPr>
        <p:txBody>
          <a:bodyPr/>
          <a:lstStyle/>
          <a:p>
            <a:endParaRPr lang="en-US"/>
          </a:p>
        </p:txBody>
      </p:sp>
      <p:sp>
        <p:nvSpPr>
          <p:cNvPr id="108611" name="Line 67"/>
          <p:cNvSpPr>
            <a:spLocks noChangeShapeType="1"/>
          </p:cNvSpPr>
          <p:nvPr/>
        </p:nvSpPr>
        <p:spPr bwMode="auto">
          <a:xfrm>
            <a:off x="5105400" y="3505200"/>
            <a:ext cx="381000" cy="0"/>
          </a:xfrm>
          <a:prstGeom prst="line">
            <a:avLst/>
          </a:prstGeom>
          <a:noFill/>
          <a:ln w="25400">
            <a:solidFill>
              <a:schemeClr val="tx1"/>
            </a:solidFill>
            <a:round/>
            <a:headEnd/>
            <a:tailEnd type="triangle" w="med" len="med"/>
          </a:ln>
          <a:effectLst/>
        </p:spPr>
        <p:txBody>
          <a:bodyPr/>
          <a:lstStyle/>
          <a:p>
            <a:endParaRPr 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body" sz="half" idx="1"/>
          </p:nvPr>
        </p:nvSpPr>
        <p:spPr>
          <a:xfrm>
            <a:off x="685800" y="1981200"/>
            <a:ext cx="6008688" cy="4114800"/>
          </a:xfrm>
          <a:noFill/>
          <a:ln/>
        </p:spPr>
        <p:txBody>
          <a:bodyPr/>
          <a:lstStyle/>
          <a:p>
            <a:r>
              <a:rPr lang="en-US" altLang="zh-CN">
                <a:effectLst/>
                <a:ea typeface="宋体" pitchFamily="2" charset="-122"/>
              </a:rPr>
              <a:t>Each node also contains a link field which is a pointer to another node.</a:t>
            </a:r>
          </a:p>
        </p:txBody>
      </p:sp>
      <p:sp>
        <p:nvSpPr>
          <p:cNvPr id="183299" name="Rectangle 3"/>
          <p:cNvSpPr>
            <a:spLocks noChangeArrowheads="1"/>
          </p:cNvSpPr>
          <p:nvPr/>
        </p:nvSpPr>
        <p:spPr bwMode="auto">
          <a:xfrm>
            <a:off x="6708775" y="2638425"/>
            <a:ext cx="1752600" cy="151447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83300" name="Line 4"/>
          <p:cNvSpPr>
            <a:spLocks noChangeShapeType="1"/>
          </p:cNvSpPr>
          <p:nvPr/>
        </p:nvSpPr>
        <p:spPr bwMode="auto">
          <a:xfrm>
            <a:off x="6705600" y="3260725"/>
            <a:ext cx="1765300" cy="0"/>
          </a:xfrm>
          <a:prstGeom prst="line">
            <a:avLst/>
          </a:prstGeom>
          <a:noFill/>
          <a:ln w="12700">
            <a:solidFill>
              <a:schemeClr val="tx1"/>
            </a:solidFill>
            <a:round/>
            <a:headEnd/>
            <a:tailEnd/>
          </a:ln>
          <a:effectLst/>
        </p:spPr>
        <p:txBody>
          <a:bodyPr/>
          <a:lstStyle/>
          <a:p>
            <a:endParaRPr lang="en-US"/>
          </a:p>
        </p:txBody>
      </p:sp>
      <p:sp>
        <p:nvSpPr>
          <p:cNvPr id="183301" name="Rectangle 5"/>
          <p:cNvSpPr>
            <a:spLocks noChangeArrowheads="1"/>
          </p:cNvSpPr>
          <p:nvPr/>
        </p:nvSpPr>
        <p:spPr bwMode="auto">
          <a:xfrm>
            <a:off x="7791450" y="2879725"/>
            <a:ext cx="6508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data</a:t>
            </a:r>
          </a:p>
        </p:txBody>
      </p:sp>
      <p:sp>
        <p:nvSpPr>
          <p:cNvPr id="183302" name="Rectangle 6"/>
          <p:cNvSpPr>
            <a:spLocks noChangeArrowheads="1"/>
          </p:cNvSpPr>
          <p:nvPr/>
        </p:nvSpPr>
        <p:spPr bwMode="auto">
          <a:xfrm>
            <a:off x="7011988" y="2749550"/>
            <a:ext cx="520700" cy="454025"/>
          </a:xfrm>
          <a:prstGeom prst="rect">
            <a:avLst/>
          </a:prstGeom>
          <a:noFill/>
          <a:ln w="12700">
            <a:noFill/>
            <a:miter lim="800000"/>
            <a:headEnd/>
            <a:tailEnd/>
          </a:ln>
          <a:effectLst/>
        </p:spPr>
        <p:txBody>
          <a:bodyPr wrap="none" lIns="90488" tIns="44450" rIns="90488" bIns="44450">
            <a:spAutoFit/>
          </a:bodyPr>
          <a:lstStyle/>
          <a:p>
            <a:r>
              <a:rPr lang="en-US" altLang="zh-CN" b="1" i="1">
                <a:solidFill>
                  <a:schemeClr val="tx1"/>
                </a:solidFill>
                <a:latin typeface="Arial" charset="0"/>
                <a:ea typeface="宋体" pitchFamily="2" charset="-122"/>
              </a:rPr>
              <a:t>15</a:t>
            </a:r>
          </a:p>
        </p:txBody>
      </p:sp>
      <p:sp>
        <p:nvSpPr>
          <p:cNvPr id="183303" name="Rectangle 7"/>
          <p:cNvSpPr>
            <a:spLocks noChangeArrowheads="1"/>
          </p:cNvSpPr>
          <p:nvPr/>
        </p:nvSpPr>
        <p:spPr bwMode="auto">
          <a:xfrm>
            <a:off x="6896100" y="4773613"/>
            <a:ext cx="1752600" cy="151447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83304" name="Line 8"/>
          <p:cNvSpPr>
            <a:spLocks noChangeShapeType="1"/>
          </p:cNvSpPr>
          <p:nvPr/>
        </p:nvSpPr>
        <p:spPr bwMode="auto">
          <a:xfrm>
            <a:off x="6892925" y="5395913"/>
            <a:ext cx="1765300" cy="0"/>
          </a:xfrm>
          <a:prstGeom prst="line">
            <a:avLst/>
          </a:prstGeom>
          <a:noFill/>
          <a:ln w="12700">
            <a:solidFill>
              <a:schemeClr val="tx1"/>
            </a:solidFill>
            <a:round/>
            <a:headEnd/>
            <a:tailEnd/>
          </a:ln>
          <a:effectLst/>
        </p:spPr>
        <p:txBody>
          <a:bodyPr/>
          <a:lstStyle/>
          <a:p>
            <a:endParaRPr lang="en-US"/>
          </a:p>
        </p:txBody>
      </p:sp>
      <p:sp>
        <p:nvSpPr>
          <p:cNvPr id="183305" name="Rectangle 9"/>
          <p:cNvSpPr>
            <a:spLocks noChangeArrowheads="1"/>
          </p:cNvSpPr>
          <p:nvPr/>
        </p:nvSpPr>
        <p:spPr bwMode="auto">
          <a:xfrm>
            <a:off x="7978775" y="5014913"/>
            <a:ext cx="650875" cy="363537"/>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data</a:t>
            </a:r>
          </a:p>
        </p:txBody>
      </p:sp>
      <p:sp>
        <p:nvSpPr>
          <p:cNvPr id="183306" name="Rectangle 10"/>
          <p:cNvSpPr>
            <a:spLocks noChangeArrowheads="1"/>
          </p:cNvSpPr>
          <p:nvPr/>
        </p:nvSpPr>
        <p:spPr bwMode="auto">
          <a:xfrm>
            <a:off x="7199313" y="4884738"/>
            <a:ext cx="350837" cy="454025"/>
          </a:xfrm>
          <a:prstGeom prst="rect">
            <a:avLst/>
          </a:prstGeom>
          <a:noFill/>
          <a:ln w="12700">
            <a:noFill/>
            <a:miter lim="800000"/>
            <a:headEnd/>
            <a:tailEnd/>
          </a:ln>
          <a:effectLst/>
        </p:spPr>
        <p:txBody>
          <a:bodyPr wrap="none" lIns="90488" tIns="44450" rIns="90488" bIns="44450">
            <a:spAutoFit/>
          </a:bodyPr>
          <a:lstStyle/>
          <a:p>
            <a:r>
              <a:rPr lang="en-US" altLang="zh-CN" b="1" i="1">
                <a:solidFill>
                  <a:schemeClr val="tx1"/>
                </a:solidFill>
                <a:latin typeface="Arial" charset="0"/>
                <a:ea typeface="宋体" pitchFamily="2" charset="-122"/>
              </a:rPr>
              <a:t>7</a:t>
            </a:r>
          </a:p>
        </p:txBody>
      </p:sp>
      <p:sp>
        <p:nvSpPr>
          <p:cNvPr id="183307" name="Rectangle 11"/>
          <p:cNvSpPr>
            <a:spLocks noChangeArrowheads="1"/>
          </p:cNvSpPr>
          <p:nvPr/>
        </p:nvSpPr>
        <p:spPr bwMode="auto">
          <a:xfrm>
            <a:off x="0" y="3027363"/>
            <a:ext cx="3911600" cy="320675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83308" name="Rectangle 12"/>
          <p:cNvSpPr>
            <a:spLocks noGrp="1" noChangeArrowheads="1"/>
          </p:cNvSpPr>
          <p:nvPr>
            <p:ph type="title"/>
          </p:nvPr>
        </p:nvSpPr>
        <p:spPr>
          <a:noFill/>
          <a:ln/>
        </p:spPr>
        <p:txBody>
          <a:bodyPr/>
          <a:lstStyle/>
          <a:p>
            <a:r>
              <a:rPr lang="en-US" altLang="zh-CN">
                <a:ea typeface="宋体" pitchFamily="2" charset="-122"/>
              </a:rPr>
              <a:t>Declarations for Linked Lists</a:t>
            </a:r>
          </a:p>
        </p:txBody>
      </p:sp>
      <p:sp>
        <p:nvSpPr>
          <p:cNvPr id="183309" name="Rectangle 13"/>
          <p:cNvSpPr>
            <a:spLocks noChangeArrowheads="1"/>
          </p:cNvSpPr>
          <p:nvPr/>
        </p:nvSpPr>
        <p:spPr bwMode="auto">
          <a:xfrm>
            <a:off x="4305300" y="3908425"/>
            <a:ext cx="1752600" cy="1514475"/>
          </a:xfrm>
          <a:prstGeom prst="rect">
            <a:avLst/>
          </a:prstGeom>
          <a:solidFill>
            <a:schemeClr val="folHlink"/>
          </a:solidFill>
          <a:ln w="12700">
            <a:solidFill>
              <a:schemeClr val="tx1"/>
            </a:solidFill>
            <a:miter lim="800000"/>
            <a:headEnd/>
            <a:tailEnd/>
          </a:ln>
          <a:effectLst/>
        </p:spPr>
        <p:txBody>
          <a:bodyPr wrap="none" anchor="ctr"/>
          <a:lstStyle/>
          <a:p>
            <a:pPr algn="ctr"/>
            <a:endParaRPr lang="zh-CN" altLang="en-US">
              <a:solidFill>
                <a:schemeClr val="tx1"/>
              </a:solidFill>
              <a:ea typeface="宋体" pitchFamily="2" charset="-122"/>
            </a:endParaRPr>
          </a:p>
        </p:txBody>
      </p:sp>
      <p:sp>
        <p:nvSpPr>
          <p:cNvPr id="183310" name="Line 14"/>
          <p:cNvSpPr>
            <a:spLocks noChangeShapeType="1"/>
          </p:cNvSpPr>
          <p:nvPr/>
        </p:nvSpPr>
        <p:spPr bwMode="auto">
          <a:xfrm>
            <a:off x="4302125" y="4530725"/>
            <a:ext cx="1765300" cy="0"/>
          </a:xfrm>
          <a:prstGeom prst="line">
            <a:avLst/>
          </a:prstGeom>
          <a:noFill/>
          <a:ln w="12700">
            <a:solidFill>
              <a:schemeClr val="tx1"/>
            </a:solidFill>
            <a:round/>
            <a:headEnd/>
            <a:tailEnd/>
          </a:ln>
          <a:effectLst/>
        </p:spPr>
        <p:txBody>
          <a:bodyPr/>
          <a:lstStyle/>
          <a:p>
            <a:endParaRPr lang="en-US"/>
          </a:p>
        </p:txBody>
      </p:sp>
      <p:sp>
        <p:nvSpPr>
          <p:cNvPr id="183311" name="Rectangle 15"/>
          <p:cNvSpPr>
            <a:spLocks noChangeArrowheads="1"/>
          </p:cNvSpPr>
          <p:nvPr/>
        </p:nvSpPr>
        <p:spPr bwMode="auto">
          <a:xfrm>
            <a:off x="5387975" y="4149725"/>
            <a:ext cx="6508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data</a:t>
            </a:r>
          </a:p>
        </p:txBody>
      </p:sp>
      <p:sp>
        <p:nvSpPr>
          <p:cNvPr id="183312" name="Rectangle 16"/>
          <p:cNvSpPr>
            <a:spLocks noChangeArrowheads="1"/>
          </p:cNvSpPr>
          <p:nvPr/>
        </p:nvSpPr>
        <p:spPr bwMode="auto">
          <a:xfrm>
            <a:off x="4311650" y="4525963"/>
            <a:ext cx="1755775" cy="89217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83313" name="Rectangle 17"/>
          <p:cNvSpPr>
            <a:spLocks noChangeArrowheads="1"/>
          </p:cNvSpPr>
          <p:nvPr/>
        </p:nvSpPr>
        <p:spPr bwMode="auto">
          <a:xfrm>
            <a:off x="4608513" y="4019550"/>
            <a:ext cx="520700" cy="454025"/>
          </a:xfrm>
          <a:prstGeom prst="rect">
            <a:avLst/>
          </a:prstGeom>
          <a:noFill/>
          <a:ln w="12700">
            <a:noFill/>
            <a:miter lim="800000"/>
            <a:headEnd/>
            <a:tailEnd/>
          </a:ln>
          <a:effectLst/>
        </p:spPr>
        <p:txBody>
          <a:bodyPr wrap="none" lIns="90488" tIns="44450" rIns="90488" bIns="44450">
            <a:spAutoFit/>
          </a:bodyPr>
          <a:lstStyle/>
          <a:p>
            <a:r>
              <a:rPr lang="en-US" altLang="zh-CN" b="1" i="1">
                <a:solidFill>
                  <a:schemeClr val="tx1"/>
                </a:solidFill>
                <a:latin typeface="Arial" charset="0"/>
                <a:ea typeface="宋体" pitchFamily="2" charset="-122"/>
              </a:rPr>
              <a:t>10</a:t>
            </a:r>
          </a:p>
        </p:txBody>
      </p:sp>
      <p:sp>
        <p:nvSpPr>
          <p:cNvPr id="183314" name="Rectangle 18"/>
          <p:cNvSpPr>
            <a:spLocks noChangeArrowheads="1"/>
          </p:cNvSpPr>
          <p:nvPr/>
        </p:nvSpPr>
        <p:spPr bwMode="auto">
          <a:xfrm>
            <a:off x="5387975" y="5040313"/>
            <a:ext cx="574675" cy="363537"/>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accent2"/>
                </a:solidFill>
                <a:latin typeface="Arial" charset="0"/>
                <a:ea typeface="宋体" pitchFamily="2" charset="-122"/>
              </a:rPr>
              <a:t>link</a:t>
            </a:r>
          </a:p>
        </p:txBody>
      </p:sp>
      <p:sp>
        <p:nvSpPr>
          <p:cNvPr id="183315" name="Rectangle 19"/>
          <p:cNvSpPr>
            <a:spLocks noChangeArrowheads="1"/>
          </p:cNvSpPr>
          <p:nvPr/>
        </p:nvSpPr>
        <p:spPr bwMode="auto">
          <a:xfrm>
            <a:off x="6908800" y="5357813"/>
            <a:ext cx="1755775" cy="928687"/>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83316" name="Rectangle 20"/>
          <p:cNvSpPr>
            <a:spLocks noChangeArrowheads="1"/>
          </p:cNvSpPr>
          <p:nvPr/>
        </p:nvSpPr>
        <p:spPr bwMode="auto">
          <a:xfrm>
            <a:off x="7978775" y="5905500"/>
            <a:ext cx="5746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accent2"/>
                </a:solidFill>
                <a:latin typeface="Arial" charset="0"/>
                <a:ea typeface="宋体" pitchFamily="2" charset="-122"/>
              </a:rPr>
              <a:t>link</a:t>
            </a:r>
          </a:p>
        </p:txBody>
      </p:sp>
      <p:sp>
        <p:nvSpPr>
          <p:cNvPr id="183317" name="Rectangle 21"/>
          <p:cNvSpPr>
            <a:spLocks noChangeArrowheads="1"/>
          </p:cNvSpPr>
          <p:nvPr/>
        </p:nvSpPr>
        <p:spPr bwMode="auto">
          <a:xfrm>
            <a:off x="7237413" y="5491163"/>
            <a:ext cx="72072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accent2"/>
                </a:solidFill>
                <a:latin typeface="Arial" charset="0"/>
                <a:ea typeface="宋体" pitchFamily="2" charset="-122"/>
              </a:rPr>
              <a:t>null</a:t>
            </a:r>
          </a:p>
        </p:txBody>
      </p:sp>
      <p:sp>
        <p:nvSpPr>
          <p:cNvPr id="183318" name="Rectangle 22"/>
          <p:cNvSpPr>
            <a:spLocks noChangeArrowheads="1"/>
          </p:cNvSpPr>
          <p:nvPr/>
        </p:nvSpPr>
        <p:spPr bwMode="auto">
          <a:xfrm>
            <a:off x="6694488" y="3257550"/>
            <a:ext cx="1771650" cy="928688"/>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83319" name="Rectangle 23"/>
          <p:cNvSpPr>
            <a:spLocks noChangeArrowheads="1"/>
          </p:cNvSpPr>
          <p:nvPr/>
        </p:nvSpPr>
        <p:spPr bwMode="auto">
          <a:xfrm>
            <a:off x="7791450" y="3770313"/>
            <a:ext cx="574675" cy="363537"/>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accent2"/>
                </a:solidFill>
                <a:latin typeface="Arial" charset="0"/>
                <a:ea typeface="宋体" pitchFamily="2" charset="-122"/>
              </a:rPr>
              <a:t>link</a:t>
            </a:r>
          </a:p>
        </p:txBody>
      </p:sp>
      <p:sp>
        <p:nvSpPr>
          <p:cNvPr id="183320" name="Line 24"/>
          <p:cNvSpPr>
            <a:spLocks noChangeShapeType="1"/>
          </p:cNvSpPr>
          <p:nvPr/>
        </p:nvSpPr>
        <p:spPr bwMode="auto">
          <a:xfrm>
            <a:off x="7408863" y="3871913"/>
            <a:ext cx="138112" cy="900112"/>
          </a:xfrm>
          <a:prstGeom prst="line">
            <a:avLst/>
          </a:prstGeom>
          <a:noFill/>
          <a:ln w="101600">
            <a:solidFill>
              <a:schemeClr val="accent2"/>
            </a:solidFill>
            <a:round/>
            <a:headEnd/>
            <a:tailEnd type="triangle" w="med" len="med"/>
          </a:ln>
          <a:effectLst/>
        </p:spPr>
        <p:txBody>
          <a:bodyPr/>
          <a:lstStyle/>
          <a:p>
            <a:endParaRPr lang="en-US"/>
          </a:p>
        </p:txBody>
      </p:sp>
      <p:sp>
        <p:nvSpPr>
          <p:cNvPr id="183321" name="Line 25"/>
          <p:cNvSpPr>
            <a:spLocks noChangeShapeType="1"/>
          </p:cNvSpPr>
          <p:nvPr/>
        </p:nvSpPr>
        <p:spPr bwMode="auto">
          <a:xfrm flipV="1">
            <a:off x="5805488" y="4154488"/>
            <a:ext cx="889000" cy="688975"/>
          </a:xfrm>
          <a:prstGeom prst="line">
            <a:avLst/>
          </a:prstGeom>
          <a:noFill/>
          <a:ln w="101600">
            <a:solidFill>
              <a:schemeClr val="accent2"/>
            </a:solidFill>
            <a:round/>
            <a:headEnd/>
            <a:tailEnd type="triangle" w="med" len="med"/>
          </a:ln>
          <a:effectLst/>
        </p:spPr>
        <p:txBody>
          <a:bodyPr/>
          <a:lstStyle/>
          <a:p>
            <a:endParaRPr lang="en-US"/>
          </a:p>
        </p:txBody>
      </p:sp>
      <p:sp>
        <p:nvSpPr>
          <p:cNvPr id="183322" name="Rectangle 26"/>
          <p:cNvSpPr>
            <a:spLocks noChangeArrowheads="1"/>
          </p:cNvSpPr>
          <p:nvPr/>
        </p:nvSpPr>
        <p:spPr bwMode="auto">
          <a:xfrm>
            <a:off x="0" y="3103563"/>
            <a:ext cx="4114800" cy="3136900"/>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class node</a:t>
            </a:r>
          </a:p>
          <a:p>
            <a:r>
              <a:rPr lang="en-US" altLang="zh-CN" sz="2000">
                <a:solidFill>
                  <a:srgbClr val="000000"/>
                </a:solidFill>
                <a:latin typeface="Arial" charset="0"/>
                <a:ea typeface="宋体" pitchFamily="2" charset="-122"/>
              </a:rPr>
              <a:t>{</a:t>
            </a:r>
          </a:p>
          <a:p>
            <a:r>
              <a:rPr lang="en-US" altLang="zh-CN" sz="2000">
                <a:solidFill>
                  <a:srgbClr val="000000"/>
                </a:solidFill>
                <a:latin typeface="Arial" charset="0"/>
                <a:ea typeface="宋体" pitchFamily="2" charset="-122"/>
              </a:rPr>
              <a:t>public:</a:t>
            </a:r>
          </a:p>
          <a:p>
            <a:r>
              <a:rPr lang="en-US" altLang="zh-CN" sz="2000">
                <a:solidFill>
                  <a:schemeClr val="bg2"/>
                </a:solidFill>
                <a:latin typeface="Arial" charset="0"/>
                <a:ea typeface="宋体" pitchFamily="2" charset="-122"/>
              </a:rPr>
              <a:t>     typedef int value_type;</a:t>
            </a:r>
          </a:p>
          <a:p>
            <a:r>
              <a:rPr lang="en-US" altLang="zh-CN" sz="2000">
                <a:solidFill>
                  <a:srgbClr val="000000"/>
                </a:solidFill>
                <a:latin typeface="Arial" charset="0"/>
                <a:ea typeface="宋体" pitchFamily="2" charset="-122"/>
              </a:rPr>
              <a:t>     ...</a:t>
            </a:r>
          </a:p>
          <a:p>
            <a:r>
              <a:rPr lang="en-US" altLang="zh-CN" sz="2000">
                <a:solidFill>
                  <a:srgbClr val="000000"/>
                </a:solidFill>
                <a:latin typeface="Arial" charset="0"/>
                <a:ea typeface="宋体" pitchFamily="2" charset="-122"/>
              </a:rPr>
              <a:t>private:</a:t>
            </a:r>
          </a:p>
          <a:p>
            <a:r>
              <a:rPr lang="en-US" altLang="zh-CN" sz="2000">
                <a:solidFill>
                  <a:srgbClr val="FC0128"/>
                </a:solidFill>
                <a:latin typeface="Arial" charset="0"/>
                <a:ea typeface="宋体" pitchFamily="2" charset="-122"/>
              </a:rPr>
              <a:t>     </a:t>
            </a:r>
            <a:r>
              <a:rPr lang="en-US" altLang="zh-CN" sz="2000">
                <a:solidFill>
                  <a:srgbClr val="000000"/>
                </a:solidFill>
                <a:latin typeface="Arial" charset="0"/>
                <a:ea typeface="宋体" pitchFamily="2" charset="-122"/>
              </a:rPr>
              <a:t>value_type data;</a:t>
            </a:r>
          </a:p>
          <a:p>
            <a:r>
              <a:rPr lang="en-US" altLang="zh-CN" sz="2000">
                <a:solidFill>
                  <a:srgbClr val="000000"/>
                </a:solidFill>
                <a:latin typeface="Arial" charset="0"/>
                <a:ea typeface="宋体" pitchFamily="2" charset="-122"/>
              </a:rPr>
              <a:t>     </a:t>
            </a:r>
            <a:r>
              <a:rPr lang="en-US" altLang="zh-CN" sz="2000">
                <a:solidFill>
                  <a:srgbClr val="FC0128"/>
                </a:solidFill>
                <a:latin typeface="Arial" charset="0"/>
                <a:ea typeface="宋体" pitchFamily="2" charset="-122"/>
              </a:rPr>
              <a:t>node *link;</a:t>
            </a:r>
          </a:p>
          <a:p>
            <a:r>
              <a:rPr lang="en-US" altLang="zh-CN" sz="2000">
                <a:solidFill>
                  <a:srgbClr val="000000"/>
                </a:solidFill>
                <a:latin typeface="Arial" charset="0"/>
                <a:ea typeface="宋体" pitchFamily="2" charset="-122"/>
              </a:rPr>
              <a:t>};</a:t>
            </a:r>
            <a:endParaRPr lang="en-US" altLang="zh-CN" sz="2000" b="1">
              <a:solidFill>
                <a:schemeClr val="accent2"/>
              </a:solidFill>
              <a:latin typeface="Arial" charset="0"/>
              <a:ea typeface="宋体" pitchFamily="2" charset="-122"/>
            </a:endParaRPr>
          </a:p>
          <a:p>
            <a:pPr eaLnBrk="1"/>
            <a:endParaRPr lang="zh-CN" altLang="en-US" sz="2000" b="1">
              <a:solidFill>
                <a:schemeClr val="accent2"/>
              </a:solidFill>
              <a:latin typeface="Arial" charset="0"/>
              <a:ea typeface="宋体" pitchFamily="2" charset="-122"/>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304800" y="342900"/>
            <a:ext cx="8839200" cy="1143000"/>
          </a:xfrm>
        </p:spPr>
        <p:txBody>
          <a:bodyPr/>
          <a:lstStyle/>
          <a:p>
            <a:r>
              <a:rPr lang="en-US" altLang="zh-CN">
                <a:ea typeface="宋体" pitchFamily="2" charset="-122"/>
              </a:rPr>
              <a:t>The Complete</a:t>
            </a:r>
            <a:r>
              <a:rPr lang="en-US" altLang="zh-CN">
                <a:latin typeface="Arial" charset="0"/>
                <a:ea typeface="宋体" pitchFamily="2" charset="-122"/>
              </a:rPr>
              <a:t> node</a:t>
            </a:r>
            <a:r>
              <a:rPr lang="en-US" altLang="zh-CN">
                <a:ea typeface="宋体" pitchFamily="2" charset="-122"/>
              </a:rPr>
              <a:t> Class Definition</a:t>
            </a:r>
          </a:p>
        </p:txBody>
      </p:sp>
      <p:sp>
        <p:nvSpPr>
          <p:cNvPr id="179203" name="Rectangle 3"/>
          <p:cNvSpPr>
            <a:spLocks noGrp="1" noChangeArrowheads="1"/>
          </p:cNvSpPr>
          <p:nvPr>
            <p:ph type="body" idx="1"/>
          </p:nvPr>
        </p:nvSpPr>
        <p:spPr/>
        <p:txBody>
          <a:bodyPr/>
          <a:lstStyle/>
          <a:p>
            <a:pPr>
              <a:lnSpc>
                <a:spcPct val="90000"/>
              </a:lnSpc>
            </a:pPr>
            <a:r>
              <a:rPr lang="en-US" altLang="zh-CN">
                <a:ea typeface="宋体" pitchFamily="2" charset="-122"/>
              </a:rPr>
              <a:t>The node class is fundamental to linked lists</a:t>
            </a:r>
          </a:p>
          <a:p>
            <a:pPr>
              <a:lnSpc>
                <a:spcPct val="90000"/>
              </a:lnSpc>
            </a:pPr>
            <a:r>
              <a:rPr lang="en-US" altLang="zh-CN">
                <a:ea typeface="宋体" pitchFamily="2" charset="-122"/>
              </a:rPr>
              <a:t>The private member variables</a:t>
            </a:r>
          </a:p>
          <a:p>
            <a:pPr lvl="1">
              <a:lnSpc>
                <a:spcPct val="90000"/>
              </a:lnSpc>
            </a:pPr>
            <a:r>
              <a:rPr lang="en-US" altLang="zh-CN">
                <a:ea typeface="宋体" pitchFamily="2" charset="-122"/>
              </a:rPr>
              <a:t>data_field</a:t>
            </a:r>
          </a:p>
          <a:p>
            <a:pPr lvl="1">
              <a:lnSpc>
                <a:spcPct val="90000"/>
              </a:lnSpc>
            </a:pPr>
            <a:r>
              <a:rPr lang="en-US" altLang="zh-CN">
                <a:ea typeface="宋体" pitchFamily="2" charset="-122"/>
              </a:rPr>
              <a:t>link_field</a:t>
            </a:r>
          </a:p>
          <a:p>
            <a:pPr>
              <a:lnSpc>
                <a:spcPct val="90000"/>
              </a:lnSpc>
            </a:pPr>
            <a:r>
              <a:rPr lang="en-US" altLang="zh-CN">
                <a:ea typeface="宋体" pitchFamily="2" charset="-122"/>
              </a:rPr>
              <a:t>The member functions include:</a:t>
            </a:r>
          </a:p>
          <a:p>
            <a:pPr lvl="1">
              <a:lnSpc>
                <a:spcPct val="90000"/>
              </a:lnSpc>
            </a:pPr>
            <a:r>
              <a:rPr lang="en-US" altLang="zh-CN">
                <a:ea typeface="宋体" pitchFamily="2" charset="-122"/>
              </a:rPr>
              <a:t>A constructor</a:t>
            </a:r>
          </a:p>
          <a:p>
            <a:pPr lvl="1">
              <a:lnSpc>
                <a:spcPct val="90000"/>
              </a:lnSpc>
            </a:pPr>
            <a:r>
              <a:rPr lang="en-US" altLang="zh-CN">
                <a:ea typeface="宋体" pitchFamily="2" charset="-122"/>
              </a:rPr>
              <a:t>Set data and set link</a:t>
            </a:r>
          </a:p>
          <a:p>
            <a:pPr lvl="1">
              <a:lnSpc>
                <a:spcPct val="90000"/>
              </a:lnSpc>
            </a:pPr>
            <a:r>
              <a:rPr lang="en-US" altLang="zh-CN">
                <a:ea typeface="宋体" pitchFamily="2" charset="-122"/>
              </a:rPr>
              <a:t>Retrieve data and retrieve link</a:t>
            </a:r>
          </a:p>
        </p:txBody>
      </p:sp>
      <p:sp>
        <p:nvSpPr>
          <p:cNvPr id="179204" name="Text Box 4"/>
          <p:cNvSpPr txBox="1">
            <a:spLocks noChangeArrowheads="1"/>
          </p:cNvSpPr>
          <p:nvPr/>
        </p:nvSpPr>
        <p:spPr bwMode="auto">
          <a:xfrm>
            <a:off x="1981200" y="381000"/>
            <a:ext cx="7010400" cy="6154738"/>
          </a:xfrm>
          <a:prstGeom prst="rect">
            <a:avLst/>
          </a:prstGeom>
          <a:solidFill>
            <a:srgbClr val="FFFFFF"/>
          </a:solidFill>
          <a:ln w="12700">
            <a:noFill/>
            <a:miter lim="800000"/>
            <a:headEnd/>
            <a:tailEnd/>
          </a:ln>
          <a:effectLst/>
        </p:spPr>
        <p:txBody>
          <a:bodyPr>
            <a:spAutoFit/>
          </a:bodyPr>
          <a:lstStyle/>
          <a:p>
            <a:pPr>
              <a:lnSpc>
                <a:spcPct val="50000"/>
              </a:lnSpc>
              <a:spcBef>
                <a:spcPct val="50000"/>
              </a:spcBef>
            </a:pPr>
            <a:r>
              <a:rPr lang="zh-CN" altLang="en-US" sz="1400">
                <a:solidFill>
                  <a:srgbClr val="000000"/>
                </a:solidFill>
                <a:latin typeface="Arial" charset="0"/>
                <a:ea typeface="宋体" pitchFamily="2" charset="-122"/>
              </a:rPr>
              <a:t> </a:t>
            </a:r>
            <a:r>
              <a:rPr lang="en-US" altLang="zh-CN" sz="1400">
                <a:solidFill>
                  <a:srgbClr val="000000"/>
                </a:solidFill>
                <a:latin typeface="Arial" charset="0"/>
                <a:ea typeface="宋体" pitchFamily="2" charset="-122"/>
              </a:rPr>
              <a:t>class node</a:t>
            </a:r>
          </a:p>
          <a:p>
            <a:pPr>
              <a:lnSpc>
                <a:spcPct val="50000"/>
              </a:lnSpc>
              <a:spcBef>
                <a:spcPct val="50000"/>
              </a:spcBef>
            </a:pPr>
            <a:r>
              <a:rPr lang="en-US" altLang="zh-CN" sz="1400">
                <a:solidFill>
                  <a:srgbClr val="000000"/>
                </a:solidFill>
                <a:latin typeface="Arial" charset="0"/>
                <a:ea typeface="宋体" pitchFamily="2" charset="-122"/>
              </a:rPr>
              <a:t>    {</a:t>
            </a:r>
          </a:p>
          <a:p>
            <a:pPr>
              <a:lnSpc>
                <a:spcPct val="50000"/>
              </a:lnSpc>
              <a:spcBef>
                <a:spcPct val="50000"/>
              </a:spcBef>
            </a:pPr>
            <a:r>
              <a:rPr lang="en-US" altLang="zh-CN" sz="1400">
                <a:solidFill>
                  <a:srgbClr val="000000"/>
                </a:solidFill>
                <a:latin typeface="Arial" charset="0"/>
                <a:ea typeface="宋体" pitchFamily="2" charset="-122"/>
              </a:rPr>
              <a:t>    public:</a:t>
            </a:r>
          </a:p>
          <a:p>
            <a:pPr>
              <a:lnSpc>
                <a:spcPct val="50000"/>
              </a:lnSpc>
              <a:spcBef>
                <a:spcPct val="50000"/>
              </a:spcBef>
            </a:pPr>
            <a:r>
              <a:rPr lang="en-US" altLang="zh-CN" sz="1400">
                <a:solidFill>
                  <a:srgbClr val="000000"/>
                </a:solidFill>
                <a:latin typeface="Arial" charset="0"/>
                <a:ea typeface="宋体" pitchFamily="2" charset="-122"/>
              </a:rPr>
              <a:t>	// TYPEDEF</a:t>
            </a:r>
          </a:p>
          <a:p>
            <a:pPr>
              <a:lnSpc>
                <a:spcPct val="50000"/>
              </a:lnSpc>
              <a:spcBef>
                <a:spcPct val="50000"/>
              </a:spcBef>
            </a:pPr>
            <a:r>
              <a:rPr lang="en-US" altLang="zh-CN" sz="1400">
                <a:solidFill>
                  <a:srgbClr val="000000"/>
                </a:solidFill>
                <a:latin typeface="Arial" charset="0"/>
                <a:ea typeface="宋体" pitchFamily="2" charset="-122"/>
              </a:rPr>
              <a:t>	typedef double value_type;</a:t>
            </a:r>
          </a:p>
          <a:p>
            <a:pPr>
              <a:lnSpc>
                <a:spcPct val="50000"/>
              </a:lnSpc>
              <a:spcBef>
                <a:spcPct val="50000"/>
              </a:spcBef>
            </a:pPr>
            <a:r>
              <a:rPr lang="en-US" altLang="zh-CN" sz="1400">
                <a:solidFill>
                  <a:srgbClr val="000000"/>
                </a:solidFill>
                <a:latin typeface="Arial" charset="0"/>
                <a:ea typeface="宋体" pitchFamily="2" charset="-122"/>
              </a:rPr>
              <a:t>    </a:t>
            </a:r>
          </a:p>
          <a:p>
            <a:pPr>
              <a:lnSpc>
                <a:spcPct val="50000"/>
              </a:lnSpc>
              <a:spcBef>
                <a:spcPct val="50000"/>
              </a:spcBef>
            </a:pPr>
            <a:r>
              <a:rPr lang="en-US" altLang="zh-CN" sz="1400">
                <a:solidFill>
                  <a:srgbClr val="000000"/>
                </a:solidFill>
                <a:latin typeface="Arial" charset="0"/>
                <a:ea typeface="宋体" pitchFamily="2" charset="-122"/>
              </a:rPr>
              <a:t>	// CONSTRUCTOR</a:t>
            </a:r>
          </a:p>
          <a:p>
            <a:pPr>
              <a:lnSpc>
                <a:spcPct val="50000"/>
              </a:lnSpc>
              <a:spcBef>
                <a:spcPct val="50000"/>
              </a:spcBef>
            </a:pPr>
            <a:r>
              <a:rPr lang="en-US" altLang="zh-CN" sz="1400">
                <a:solidFill>
                  <a:srgbClr val="000000"/>
                </a:solidFill>
                <a:latin typeface="Arial" charset="0"/>
                <a:ea typeface="宋体" pitchFamily="2" charset="-122"/>
              </a:rPr>
              <a:t>	node(</a:t>
            </a:r>
          </a:p>
          <a:p>
            <a:pPr>
              <a:lnSpc>
                <a:spcPct val="50000"/>
              </a:lnSpc>
              <a:spcBef>
                <a:spcPct val="50000"/>
              </a:spcBef>
            </a:pPr>
            <a:r>
              <a:rPr lang="en-US" altLang="zh-CN" sz="1400">
                <a:solidFill>
                  <a:srgbClr val="000000"/>
                </a:solidFill>
                <a:latin typeface="Arial" charset="0"/>
                <a:ea typeface="宋体" pitchFamily="2" charset="-122"/>
              </a:rPr>
              <a:t>	    const value_type&amp; init_data = </a:t>
            </a:r>
            <a:r>
              <a:rPr lang="en-US" altLang="zh-CN" sz="1400">
                <a:latin typeface="Arial" charset="0"/>
                <a:ea typeface="宋体" pitchFamily="2" charset="-122"/>
              </a:rPr>
              <a:t>value_type( ),</a:t>
            </a:r>
          </a:p>
          <a:p>
            <a:pPr>
              <a:lnSpc>
                <a:spcPct val="50000"/>
              </a:lnSpc>
              <a:spcBef>
                <a:spcPct val="50000"/>
              </a:spcBef>
            </a:pPr>
            <a:r>
              <a:rPr lang="en-US" altLang="zh-CN" sz="1400">
                <a:solidFill>
                  <a:srgbClr val="000000"/>
                </a:solidFill>
                <a:latin typeface="Arial" charset="0"/>
                <a:ea typeface="宋体" pitchFamily="2" charset="-122"/>
              </a:rPr>
              <a:t>	    node* init_link = NULL</a:t>
            </a:r>
          </a:p>
          <a:p>
            <a:pPr>
              <a:lnSpc>
                <a:spcPct val="50000"/>
              </a:lnSpc>
              <a:spcBef>
                <a:spcPct val="50000"/>
              </a:spcBef>
            </a:pPr>
            <a:r>
              <a:rPr lang="en-US" altLang="zh-CN" sz="1400">
                <a:solidFill>
                  <a:srgbClr val="000000"/>
                </a:solidFill>
                <a:latin typeface="Arial" charset="0"/>
                <a:ea typeface="宋体" pitchFamily="2" charset="-122"/>
              </a:rPr>
              <a:t>	)</a:t>
            </a:r>
          </a:p>
          <a:p>
            <a:pPr>
              <a:lnSpc>
                <a:spcPct val="50000"/>
              </a:lnSpc>
              <a:spcBef>
                <a:spcPct val="50000"/>
              </a:spcBef>
            </a:pPr>
            <a:r>
              <a:rPr lang="en-US" altLang="zh-CN" sz="1400">
                <a:solidFill>
                  <a:srgbClr val="000000"/>
                </a:solidFill>
                <a:latin typeface="Arial" charset="0"/>
                <a:ea typeface="宋体" pitchFamily="2" charset="-122"/>
              </a:rPr>
              <a:t>	{ data = init_data; link = init_link; }</a:t>
            </a:r>
          </a:p>
          <a:p>
            <a:pPr>
              <a:lnSpc>
                <a:spcPct val="50000"/>
              </a:lnSpc>
              <a:spcBef>
                <a:spcPct val="50000"/>
              </a:spcBef>
            </a:pPr>
            <a:endParaRPr lang="en-US" altLang="zh-CN" sz="1400">
              <a:solidFill>
                <a:srgbClr val="000000"/>
              </a:solidFill>
              <a:latin typeface="Arial" charset="0"/>
              <a:ea typeface="宋体" pitchFamily="2" charset="-122"/>
            </a:endParaRPr>
          </a:p>
          <a:p>
            <a:pPr>
              <a:lnSpc>
                <a:spcPct val="50000"/>
              </a:lnSpc>
              <a:spcBef>
                <a:spcPct val="50000"/>
              </a:spcBef>
            </a:pPr>
            <a:r>
              <a:rPr lang="en-US" altLang="zh-CN" sz="1400">
                <a:solidFill>
                  <a:srgbClr val="000000"/>
                </a:solidFill>
                <a:latin typeface="Arial" charset="0"/>
                <a:ea typeface="宋体" pitchFamily="2" charset="-122"/>
              </a:rPr>
              <a:t>	// Member functions to set the data and link fields:</a:t>
            </a:r>
          </a:p>
          <a:p>
            <a:pPr>
              <a:lnSpc>
                <a:spcPct val="50000"/>
              </a:lnSpc>
              <a:spcBef>
                <a:spcPct val="50000"/>
              </a:spcBef>
            </a:pPr>
            <a:r>
              <a:rPr lang="en-US" altLang="zh-CN" sz="1400">
                <a:solidFill>
                  <a:srgbClr val="000000"/>
                </a:solidFill>
                <a:latin typeface="Arial" charset="0"/>
                <a:ea typeface="宋体" pitchFamily="2" charset="-122"/>
              </a:rPr>
              <a:t>    	void set_data(const value_type&amp; new_data) { data = new_data; }</a:t>
            </a:r>
          </a:p>
          <a:p>
            <a:pPr>
              <a:lnSpc>
                <a:spcPct val="50000"/>
              </a:lnSpc>
              <a:spcBef>
                <a:spcPct val="50000"/>
              </a:spcBef>
            </a:pPr>
            <a:r>
              <a:rPr lang="en-US" altLang="zh-CN" sz="1400">
                <a:solidFill>
                  <a:srgbClr val="000000"/>
                </a:solidFill>
                <a:latin typeface="Arial" charset="0"/>
                <a:ea typeface="宋体" pitchFamily="2" charset="-122"/>
              </a:rPr>
              <a:t>    	void set_link(node* new_link)             { link = new_link; }</a:t>
            </a:r>
          </a:p>
          <a:p>
            <a:pPr>
              <a:lnSpc>
                <a:spcPct val="50000"/>
              </a:lnSpc>
              <a:spcBef>
                <a:spcPct val="50000"/>
              </a:spcBef>
            </a:pPr>
            <a:endParaRPr lang="en-US" altLang="zh-CN" sz="1400">
              <a:solidFill>
                <a:srgbClr val="000000"/>
              </a:solidFill>
              <a:latin typeface="Arial" charset="0"/>
              <a:ea typeface="宋体" pitchFamily="2" charset="-122"/>
            </a:endParaRPr>
          </a:p>
          <a:p>
            <a:pPr>
              <a:lnSpc>
                <a:spcPct val="50000"/>
              </a:lnSpc>
              <a:spcBef>
                <a:spcPct val="50000"/>
              </a:spcBef>
            </a:pPr>
            <a:r>
              <a:rPr lang="en-US" altLang="zh-CN" sz="1400">
                <a:solidFill>
                  <a:srgbClr val="000000"/>
                </a:solidFill>
                <a:latin typeface="Arial" charset="0"/>
                <a:ea typeface="宋体" pitchFamily="2" charset="-122"/>
              </a:rPr>
              <a:t>	// Constant member function to retrieve the current data:</a:t>
            </a:r>
          </a:p>
          <a:p>
            <a:pPr>
              <a:lnSpc>
                <a:spcPct val="50000"/>
              </a:lnSpc>
              <a:spcBef>
                <a:spcPct val="50000"/>
              </a:spcBef>
            </a:pPr>
            <a:r>
              <a:rPr lang="en-US" altLang="zh-CN" sz="1400">
                <a:solidFill>
                  <a:srgbClr val="000000"/>
                </a:solidFill>
                <a:latin typeface="Arial" charset="0"/>
                <a:ea typeface="宋体" pitchFamily="2" charset="-122"/>
              </a:rPr>
              <a:t>	value_type data( ) const { return data; }</a:t>
            </a:r>
          </a:p>
          <a:p>
            <a:pPr>
              <a:lnSpc>
                <a:spcPct val="50000"/>
              </a:lnSpc>
              <a:spcBef>
                <a:spcPct val="50000"/>
              </a:spcBef>
            </a:pPr>
            <a:endParaRPr lang="en-US" altLang="zh-CN" sz="1400">
              <a:solidFill>
                <a:srgbClr val="000000"/>
              </a:solidFill>
              <a:latin typeface="Arial" charset="0"/>
              <a:ea typeface="宋体" pitchFamily="2" charset="-122"/>
            </a:endParaRPr>
          </a:p>
          <a:p>
            <a:pPr>
              <a:lnSpc>
                <a:spcPct val="50000"/>
              </a:lnSpc>
              <a:spcBef>
                <a:spcPct val="50000"/>
              </a:spcBef>
            </a:pPr>
            <a:r>
              <a:rPr lang="en-US" altLang="zh-CN" sz="1400">
                <a:solidFill>
                  <a:srgbClr val="000000"/>
                </a:solidFill>
                <a:latin typeface="Arial" charset="0"/>
                <a:ea typeface="宋体" pitchFamily="2" charset="-122"/>
              </a:rPr>
              <a:t>	// Two slightly different member functions to retrieve</a:t>
            </a:r>
          </a:p>
          <a:p>
            <a:pPr>
              <a:lnSpc>
                <a:spcPct val="50000"/>
              </a:lnSpc>
              <a:spcBef>
                <a:spcPct val="50000"/>
              </a:spcBef>
            </a:pPr>
            <a:r>
              <a:rPr lang="en-US" altLang="zh-CN" sz="1400">
                <a:solidFill>
                  <a:srgbClr val="000000"/>
                </a:solidFill>
                <a:latin typeface="Arial" charset="0"/>
                <a:ea typeface="宋体" pitchFamily="2" charset="-122"/>
              </a:rPr>
              <a:t>	// the current link:</a:t>
            </a:r>
          </a:p>
          <a:p>
            <a:pPr>
              <a:lnSpc>
                <a:spcPct val="50000"/>
              </a:lnSpc>
              <a:spcBef>
                <a:spcPct val="50000"/>
              </a:spcBef>
            </a:pPr>
            <a:r>
              <a:rPr lang="en-US" altLang="zh-CN" sz="1400">
                <a:solidFill>
                  <a:srgbClr val="000000"/>
                </a:solidFill>
                <a:latin typeface="Arial" charset="0"/>
                <a:ea typeface="宋体" pitchFamily="2" charset="-122"/>
              </a:rPr>
              <a:t>	</a:t>
            </a:r>
            <a:r>
              <a:rPr lang="en-US" altLang="zh-CN" sz="1400">
                <a:solidFill>
                  <a:srgbClr val="FC0128"/>
                </a:solidFill>
                <a:latin typeface="Arial" charset="0"/>
                <a:ea typeface="宋体" pitchFamily="2" charset="-122"/>
              </a:rPr>
              <a:t>const node* link( ) const</a:t>
            </a:r>
            <a:r>
              <a:rPr lang="en-US" altLang="zh-CN" sz="1400">
                <a:solidFill>
                  <a:srgbClr val="000000"/>
                </a:solidFill>
                <a:latin typeface="Arial" charset="0"/>
                <a:ea typeface="宋体" pitchFamily="2" charset="-122"/>
              </a:rPr>
              <a:t> { return link; }</a:t>
            </a:r>
          </a:p>
          <a:p>
            <a:pPr>
              <a:lnSpc>
                <a:spcPct val="50000"/>
              </a:lnSpc>
              <a:spcBef>
                <a:spcPct val="50000"/>
              </a:spcBef>
            </a:pPr>
            <a:r>
              <a:rPr lang="en-US" altLang="zh-CN" sz="1400">
                <a:solidFill>
                  <a:srgbClr val="000000"/>
                </a:solidFill>
                <a:latin typeface="Arial" charset="0"/>
                <a:ea typeface="宋体" pitchFamily="2" charset="-122"/>
              </a:rPr>
              <a:t>    	</a:t>
            </a:r>
            <a:r>
              <a:rPr lang="en-US" altLang="zh-CN" sz="1400">
                <a:solidFill>
                  <a:srgbClr val="FC0128"/>
                </a:solidFill>
                <a:latin typeface="Arial" charset="0"/>
                <a:ea typeface="宋体" pitchFamily="2" charset="-122"/>
              </a:rPr>
              <a:t>node* link( )</a:t>
            </a:r>
            <a:r>
              <a:rPr lang="en-US" altLang="zh-CN" sz="1400">
                <a:solidFill>
                  <a:srgbClr val="000000"/>
                </a:solidFill>
                <a:latin typeface="Arial" charset="0"/>
                <a:ea typeface="宋体" pitchFamily="2" charset="-122"/>
              </a:rPr>
              <a:t>             { return link;}</a:t>
            </a:r>
          </a:p>
          <a:p>
            <a:pPr>
              <a:lnSpc>
                <a:spcPct val="50000"/>
              </a:lnSpc>
              <a:spcBef>
                <a:spcPct val="50000"/>
              </a:spcBef>
            </a:pPr>
            <a:r>
              <a:rPr lang="en-US" altLang="zh-CN" sz="1400">
                <a:solidFill>
                  <a:srgbClr val="000000"/>
                </a:solidFill>
                <a:latin typeface="Arial" charset="0"/>
                <a:ea typeface="宋体" pitchFamily="2" charset="-122"/>
              </a:rPr>
              <a:t>	</a:t>
            </a:r>
          </a:p>
          <a:p>
            <a:pPr>
              <a:lnSpc>
                <a:spcPct val="50000"/>
              </a:lnSpc>
              <a:spcBef>
                <a:spcPct val="50000"/>
              </a:spcBef>
            </a:pPr>
            <a:r>
              <a:rPr lang="en-US" altLang="zh-CN" sz="1400">
                <a:solidFill>
                  <a:srgbClr val="000000"/>
                </a:solidFill>
                <a:latin typeface="Arial" charset="0"/>
                <a:ea typeface="宋体" pitchFamily="2" charset="-122"/>
              </a:rPr>
              <a:t>    private:</a:t>
            </a:r>
          </a:p>
          <a:p>
            <a:pPr>
              <a:lnSpc>
                <a:spcPct val="50000"/>
              </a:lnSpc>
              <a:spcBef>
                <a:spcPct val="50000"/>
              </a:spcBef>
            </a:pPr>
            <a:r>
              <a:rPr lang="en-US" altLang="zh-CN" sz="1400">
                <a:solidFill>
                  <a:srgbClr val="000000"/>
                </a:solidFill>
                <a:latin typeface="Arial" charset="0"/>
                <a:ea typeface="宋体" pitchFamily="2" charset="-122"/>
              </a:rPr>
              <a:t>	value_type data;</a:t>
            </a:r>
          </a:p>
          <a:p>
            <a:pPr>
              <a:lnSpc>
                <a:spcPct val="50000"/>
              </a:lnSpc>
              <a:spcBef>
                <a:spcPct val="50000"/>
              </a:spcBef>
            </a:pPr>
            <a:r>
              <a:rPr lang="en-US" altLang="zh-CN" sz="1400">
                <a:solidFill>
                  <a:srgbClr val="000000"/>
                </a:solidFill>
                <a:latin typeface="Arial" charset="0"/>
                <a:ea typeface="宋体" pitchFamily="2" charset="-122"/>
              </a:rPr>
              <a:t>	node* link;</a:t>
            </a:r>
          </a:p>
          <a:p>
            <a:pPr>
              <a:lnSpc>
                <a:spcPct val="50000"/>
              </a:lnSpc>
              <a:spcBef>
                <a:spcPct val="50000"/>
              </a:spcBef>
            </a:pPr>
            <a:r>
              <a:rPr lang="en-US" altLang="zh-CN" sz="1400">
                <a:solidFill>
                  <a:srgbClr val="000000"/>
                </a:solidFill>
                <a:latin typeface="Arial" charset="0"/>
                <a:ea typeface="宋体" pitchFamily="2" charset="-122"/>
              </a:rPr>
              <a:t>    };</a:t>
            </a:r>
          </a:p>
        </p:txBody>
      </p:sp>
      <p:sp>
        <p:nvSpPr>
          <p:cNvPr id="179205" name="Text Box 5"/>
          <p:cNvSpPr txBox="1">
            <a:spLocks noChangeArrowheads="1"/>
          </p:cNvSpPr>
          <p:nvPr/>
        </p:nvSpPr>
        <p:spPr bwMode="auto">
          <a:xfrm>
            <a:off x="6172200" y="609600"/>
            <a:ext cx="2743200" cy="1006475"/>
          </a:xfrm>
          <a:prstGeom prst="rect">
            <a:avLst/>
          </a:prstGeom>
          <a:solidFill>
            <a:srgbClr val="FFFF99"/>
          </a:solidFill>
          <a:ln w="12700">
            <a:noFill/>
            <a:miter lim="800000"/>
            <a:headEnd/>
            <a:tailEnd/>
          </a:ln>
          <a:effectLst/>
        </p:spPr>
        <p:txBody>
          <a:bodyPr>
            <a:spAutoFit/>
          </a:bodyPr>
          <a:lstStyle/>
          <a:p>
            <a:pPr>
              <a:spcBef>
                <a:spcPct val="50000"/>
              </a:spcBef>
            </a:pPr>
            <a:r>
              <a:rPr lang="en-US" altLang="zh-CN" sz="2000">
                <a:ea typeface="宋体" pitchFamily="2" charset="-122"/>
              </a:rPr>
              <a:t>default argument given by the value_type default constructor</a:t>
            </a:r>
          </a:p>
        </p:txBody>
      </p:sp>
      <p:sp>
        <p:nvSpPr>
          <p:cNvPr id="179206" name="Line 6"/>
          <p:cNvSpPr>
            <a:spLocks noChangeShapeType="1"/>
          </p:cNvSpPr>
          <p:nvPr/>
        </p:nvSpPr>
        <p:spPr bwMode="auto">
          <a:xfrm flipH="1">
            <a:off x="6172200" y="1752600"/>
            <a:ext cx="228600" cy="228600"/>
          </a:xfrm>
          <a:prstGeom prst="line">
            <a:avLst/>
          </a:prstGeom>
          <a:noFill/>
          <a:ln w="25400">
            <a:solidFill>
              <a:srgbClr val="FC0128"/>
            </a:solidFill>
            <a:round/>
            <a:headEnd/>
            <a:tailEnd type="triangle" w="med" len="med"/>
          </a:ln>
          <a:effectLst/>
        </p:spPr>
        <p:txBody>
          <a:bodyPr/>
          <a:lstStyle/>
          <a:p>
            <a:endParaRPr lang="en-US"/>
          </a:p>
        </p:txBody>
      </p:sp>
      <p:sp>
        <p:nvSpPr>
          <p:cNvPr id="179207" name="Text Box 7"/>
          <p:cNvSpPr txBox="1">
            <a:spLocks noChangeArrowheads="1"/>
          </p:cNvSpPr>
          <p:nvPr/>
        </p:nvSpPr>
        <p:spPr bwMode="auto">
          <a:xfrm>
            <a:off x="6400800" y="5410200"/>
            <a:ext cx="2514600" cy="396875"/>
          </a:xfrm>
          <a:prstGeom prst="rect">
            <a:avLst/>
          </a:prstGeom>
          <a:solidFill>
            <a:srgbClr val="FFFF99"/>
          </a:solidFill>
          <a:ln w="12700">
            <a:noFill/>
            <a:miter lim="800000"/>
            <a:headEnd/>
            <a:tailEnd/>
          </a:ln>
          <a:effectLst/>
        </p:spPr>
        <p:txBody>
          <a:bodyPr>
            <a:spAutoFit/>
          </a:bodyPr>
          <a:lstStyle/>
          <a:p>
            <a:pPr>
              <a:spcBef>
                <a:spcPct val="50000"/>
              </a:spcBef>
            </a:pPr>
            <a:r>
              <a:rPr lang="en-US" altLang="zh-CN" sz="2000">
                <a:ea typeface="宋体" pitchFamily="2" charset="-122"/>
              </a:rPr>
              <a:t>Why TWO? p. 213-4</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9204"/>
                                        </p:tgtEl>
                                        <p:attrNameLst>
                                          <p:attrName>style.visibility</p:attrName>
                                        </p:attrNameLst>
                                      </p:cBhvr>
                                      <p:to>
                                        <p:strVal val="visible"/>
                                      </p:to>
                                    </p:set>
                                    <p:anim calcmode="lin" valueType="num">
                                      <p:cBhvr additive="base">
                                        <p:cTn id="7" dur="500" fill="hold"/>
                                        <p:tgtEl>
                                          <p:spTgt spid="179204"/>
                                        </p:tgtEl>
                                        <p:attrNameLst>
                                          <p:attrName>ppt_x</p:attrName>
                                        </p:attrNameLst>
                                      </p:cBhvr>
                                      <p:tavLst>
                                        <p:tav tm="0">
                                          <p:val>
                                            <p:strVal val="0-#ppt_w/2"/>
                                          </p:val>
                                        </p:tav>
                                        <p:tav tm="100000">
                                          <p:val>
                                            <p:strVal val="#ppt_x"/>
                                          </p:val>
                                        </p:tav>
                                      </p:tavLst>
                                    </p:anim>
                                    <p:anim calcmode="lin" valueType="num">
                                      <p:cBhvr additive="base">
                                        <p:cTn id="8" dur="500" fill="hold"/>
                                        <p:tgtEl>
                                          <p:spTgt spid="17920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179205"/>
                                        </p:tgtEl>
                                        <p:attrNameLst>
                                          <p:attrName>style.visibility</p:attrName>
                                        </p:attrNameLst>
                                      </p:cBhvr>
                                      <p:to>
                                        <p:strVal val="visible"/>
                                      </p:to>
                                    </p:se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179206"/>
                                        </p:tgtEl>
                                        <p:attrNameLst>
                                          <p:attrName>style.visibility</p:attrName>
                                        </p:attrNameLst>
                                      </p:cBhvr>
                                      <p:to>
                                        <p:strVal val="visible"/>
                                      </p:to>
                                    </p:set>
                                  </p:childTnLst>
                                </p:cTn>
                              </p:par>
                            </p:childTnLst>
                          </p:cTn>
                        </p:par>
                        <p:par>
                          <p:cTn id="15" fill="hold">
                            <p:stCondLst>
                              <p:cond delay="1500"/>
                            </p:stCondLst>
                            <p:childTnLst>
                              <p:par>
                                <p:cTn id="16" presetID="1" presetClass="entr" presetSubtype="0" fill="hold" grpId="0" nodeType="afterEffect">
                                  <p:stCondLst>
                                    <p:cond delay="0"/>
                                  </p:stCondLst>
                                  <p:childTnLst>
                                    <p:set>
                                      <p:cBhvr>
                                        <p:cTn id="17" dur="1" fill="hold">
                                          <p:stCondLst>
                                            <p:cond delay="499"/>
                                          </p:stCondLst>
                                        </p:cTn>
                                        <p:tgtEl>
                                          <p:spTgt spid="179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4" grpId="0" animBg="1" autoUpdateAnimBg="0"/>
      <p:bldP spid="179205" grpId="0" animBg="1" autoUpdateAnimBg="0"/>
      <p:bldP spid="179206" grpId="0" animBg="1"/>
      <p:bldP spid="179207"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1250" name="Group 2"/>
          <p:cNvGrpSpPr>
            <a:grpSpLocks/>
          </p:cNvGrpSpPr>
          <p:nvPr/>
        </p:nvGrpSpPr>
        <p:grpSpPr bwMode="auto">
          <a:xfrm>
            <a:off x="460375" y="1947863"/>
            <a:ext cx="8531225" cy="2608262"/>
            <a:chOff x="290" y="1227"/>
            <a:chExt cx="5374" cy="260"/>
          </a:xfrm>
        </p:grpSpPr>
        <p:sp>
          <p:nvSpPr>
            <p:cNvPr id="181251" name="Rectangle 3"/>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81252" name="Rectangle 4"/>
            <p:cNvSpPr>
              <a:spLocks noChangeArrowheads="1"/>
            </p:cNvSpPr>
            <p:nvPr/>
          </p:nvSpPr>
          <p:spPr bwMode="auto">
            <a:xfrm>
              <a:off x="354" y="1235"/>
              <a:ext cx="5310" cy="252"/>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size_t </a:t>
              </a:r>
              <a:r>
                <a:rPr lang="en-US" altLang="zh-CN" sz="2000">
                  <a:solidFill>
                    <a:srgbClr val="FC0128"/>
                  </a:solidFill>
                  <a:latin typeface="Arial" charset="0"/>
                  <a:ea typeface="宋体" pitchFamily="2" charset="-122"/>
                </a:rPr>
                <a:t>list_length</a:t>
              </a:r>
              <a:r>
                <a:rPr lang="en-US" altLang="zh-CN" sz="2000">
                  <a:solidFill>
                    <a:srgbClr val="000000"/>
                  </a:solidFill>
                  <a:latin typeface="Arial" charset="0"/>
                  <a:ea typeface="宋体" pitchFamily="2" charset="-122"/>
                </a:rPr>
                <a:t>(const node* head_ptr)</a:t>
              </a:r>
            </a:p>
            <a:p>
              <a:r>
                <a:rPr lang="en-US" altLang="zh-CN" sz="2000">
                  <a:solidFill>
                    <a:srgbClr val="000000"/>
                  </a:solidFill>
                  <a:latin typeface="Arial" charset="0"/>
                  <a:ea typeface="宋体" pitchFamily="2" charset="-122"/>
                </a:rPr>
                <a:t>{</a:t>
              </a:r>
            </a:p>
            <a:p>
              <a:r>
                <a:rPr lang="en-US" altLang="zh-CN" sz="2000">
                  <a:solidFill>
                    <a:srgbClr val="000000"/>
                  </a:solidFill>
                  <a:latin typeface="Arial" charset="0"/>
                  <a:ea typeface="宋体" pitchFamily="2" charset="-122"/>
                </a:rPr>
                <a:t>    const node *cursor;</a:t>
              </a:r>
            </a:p>
            <a:p>
              <a:r>
                <a:rPr lang="en-US" altLang="zh-CN" sz="2000">
                  <a:solidFill>
                    <a:srgbClr val="000000"/>
                  </a:solidFill>
                  <a:latin typeface="Arial" charset="0"/>
                  <a:ea typeface="宋体" pitchFamily="2" charset="-122"/>
                </a:rPr>
                <a:t>    size_t count = 0;</a:t>
              </a:r>
            </a:p>
            <a:p>
              <a:r>
                <a:rPr lang="en-US" altLang="zh-CN" sz="2000">
                  <a:solidFill>
                    <a:srgbClr val="000000"/>
                  </a:solidFill>
                  <a:latin typeface="Arial" charset="0"/>
                  <a:ea typeface="宋体" pitchFamily="2" charset="-122"/>
                </a:rPr>
                <a:t>    for (cursor = head_ptr; cursor != NULL; cursor = cursor-&gt;link())</a:t>
              </a:r>
            </a:p>
            <a:p>
              <a:r>
                <a:rPr lang="en-US" altLang="zh-CN" sz="2000">
                  <a:solidFill>
                    <a:srgbClr val="000000"/>
                  </a:solidFill>
                  <a:latin typeface="Arial" charset="0"/>
                  <a:ea typeface="宋体" pitchFamily="2" charset="-122"/>
                </a:rPr>
                <a:t>	count++;</a:t>
              </a:r>
            </a:p>
            <a:p>
              <a:r>
                <a:rPr lang="en-US" altLang="zh-CN" sz="2000">
                  <a:solidFill>
                    <a:srgbClr val="000000"/>
                  </a:solidFill>
                  <a:latin typeface="Arial" charset="0"/>
                  <a:ea typeface="宋体" pitchFamily="2" charset="-122"/>
                </a:rPr>
                <a:t>    return count; </a:t>
              </a:r>
              <a:r>
                <a:rPr lang="en-US" altLang="zh-CN" sz="2000">
                  <a:solidFill>
                    <a:srgbClr val="FC0128"/>
                  </a:solidFill>
                  <a:latin typeface="Arial" charset="0"/>
                  <a:ea typeface="宋体" pitchFamily="2" charset="-122"/>
                </a:rPr>
                <a:t>// step 3</a:t>
              </a:r>
              <a:endParaRPr lang="en-US" altLang="zh-CN" sz="2000">
                <a:solidFill>
                  <a:srgbClr val="000000"/>
                </a:solidFill>
                <a:latin typeface="Arial" charset="0"/>
                <a:ea typeface="宋体" pitchFamily="2" charset="-122"/>
              </a:endParaRPr>
            </a:p>
            <a:p>
              <a:r>
                <a:rPr lang="en-US" altLang="zh-CN" sz="2000">
                  <a:solidFill>
                    <a:srgbClr val="000000"/>
                  </a:solidFill>
                  <a:latin typeface="Arial" charset="0"/>
                  <a:ea typeface="宋体" pitchFamily="2" charset="-122"/>
                </a:rPr>
                <a:t>}</a:t>
              </a:r>
            </a:p>
          </p:txBody>
        </p:sp>
      </p:grpSp>
      <p:sp>
        <p:nvSpPr>
          <p:cNvPr id="181253" name="Rectangle 5"/>
          <p:cNvSpPr>
            <a:spLocks noGrp="1" noChangeArrowheads="1"/>
          </p:cNvSpPr>
          <p:nvPr>
            <p:ph type="title"/>
          </p:nvPr>
        </p:nvSpPr>
        <p:spPr>
          <a:noFill/>
          <a:ln/>
        </p:spPr>
        <p:txBody>
          <a:bodyPr/>
          <a:lstStyle/>
          <a:p>
            <a:r>
              <a:rPr lang="en-US" altLang="zh-CN">
                <a:ea typeface="宋体" pitchFamily="2" charset="-122"/>
              </a:rPr>
              <a:t>Big-O of list_length</a:t>
            </a:r>
          </a:p>
        </p:txBody>
      </p:sp>
      <p:sp>
        <p:nvSpPr>
          <p:cNvPr id="181254" name="Rectangle 6"/>
          <p:cNvSpPr>
            <a:spLocks noGrp="1" noChangeArrowheads="1"/>
          </p:cNvSpPr>
          <p:nvPr>
            <p:ph type="body" sz="half" idx="1"/>
          </p:nvPr>
        </p:nvSpPr>
        <p:spPr>
          <a:xfrm>
            <a:off x="152400" y="4648200"/>
            <a:ext cx="4937125" cy="1371600"/>
          </a:xfrm>
          <a:noFill/>
          <a:ln/>
        </p:spPr>
        <p:txBody>
          <a:bodyPr/>
          <a:lstStyle/>
          <a:p>
            <a:pPr marL="533400" indent="-533400">
              <a:buFont typeface="Monotype Sorts" pitchFamily="2" charset="2"/>
              <a:buNone/>
            </a:pPr>
            <a:r>
              <a:rPr lang="en-US" altLang="zh-CN">
                <a:solidFill>
                  <a:srgbClr val="FC0128"/>
                </a:solidFill>
                <a:ea typeface="宋体" pitchFamily="2" charset="-122"/>
              </a:rPr>
              <a:t>Big-O:  O (n) if length is n</a:t>
            </a:r>
          </a:p>
        </p:txBody>
      </p:sp>
      <p:sp>
        <p:nvSpPr>
          <p:cNvPr id="181255" name="Rectangle 7"/>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81256" name="Line 8"/>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181257" name="Rectangle 9"/>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181258" name="Rectangle 10"/>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81259" name="Line 11"/>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181260" name="Rectangle 12"/>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181261" name="Rectangle 13"/>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81262" name="Line 14"/>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181263" name="Rectangle 15"/>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181264" name="Line 16"/>
          <p:cNvSpPr>
            <a:spLocks noChangeShapeType="1"/>
          </p:cNvSpPr>
          <p:nvPr/>
        </p:nvSpPr>
        <p:spPr bwMode="auto">
          <a:xfrm flipV="1">
            <a:off x="7021513" y="4976813"/>
            <a:ext cx="509587" cy="423862"/>
          </a:xfrm>
          <a:prstGeom prst="line">
            <a:avLst/>
          </a:prstGeom>
          <a:noFill/>
          <a:ln w="50800">
            <a:solidFill>
              <a:srgbClr val="000000"/>
            </a:solidFill>
            <a:round/>
            <a:headEnd/>
            <a:tailEnd type="triangle" w="med" len="med"/>
          </a:ln>
          <a:effectLst/>
        </p:spPr>
        <p:txBody>
          <a:bodyPr/>
          <a:lstStyle/>
          <a:p>
            <a:endParaRPr lang="en-US"/>
          </a:p>
        </p:txBody>
      </p:sp>
      <p:sp>
        <p:nvSpPr>
          <p:cNvPr id="181265" name="Rectangle 17"/>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181266" name="Line 18"/>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181267" name="Rectangle 19"/>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81268" name="Rectangle 20"/>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181269" name="Line 21"/>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181270" name="Rectangle 22"/>
          <p:cNvSpPr>
            <a:spLocks noChangeArrowheads="1"/>
          </p:cNvSpPr>
          <p:nvPr/>
        </p:nvSpPr>
        <p:spPr bwMode="auto">
          <a:xfrm>
            <a:off x="3276600" y="5867400"/>
            <a:ext cx="981075" cy="35242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81271" name="Rectangle 23"/>
          <p:cNvSpPr>
            <a:spLocks noChangeArrowheads="1"/>
          </p:cNvSpPr>
          <p:nvPr/>
        </p:nvSpPr>
        <p:spPr bwMode="auto">
          <a:xfrm>
            <a:off x="3198813" y="6259513"/>
            <a:ext cx="7334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count</a:t>
            </a:r>
          </a:p>
        </p:txBody>
      </p:sp>
      <p:sp>
        <p:nvSpPr>
          <p:cNvPr id="181272" name="Rectangle 24"/>
          <p:cNvSpPr>
            <a:spLocks noChangeArrowheads="1"/>
          </p:cNvSpPr>
          <p:nvPr/>
        </p:nvSpPr>
        <p:spPr bwMode="auto">
          <a:xfrm>
            <a:off x="3541713" y="5857875"/>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3</a:t>
            </a:r>
          </a:p>
        </p:txBody>
      </p:sp>
      <p:sp>
        <p:nvSpPr>
          <p:cNvPr id="181273" name="Line 25"/>
          <p:cNvSpPr>
            <a:spLocks noChangeShapeType="1"/>
          </p:cNvSpPr>
          <p:nvPr/>
        </p:nvSpPr>
        <p:spPr bwMode="auto">
          <a:xfrm>
            <a:off x="8382000" y="6096000"/>
            <a:ext cx="609600" cy="381000"/>
          </a:xfrm>
          <a:prstGeom prst="line">
            <a:avLst/>
          </a:prstGeom>
          <a:noFill/>
          <a:ln w="101600">
            <a:solidFill>
              <a:schemeClr val="accent2"/>
            </a:solidFill>
            <a:round/>
            <a:headEnd/>
            <a:tailEnd type="triangle" w="med" len="med"/>
          </a:ln>
          <a:effectLst/>
        </p:spPr>
        <p:txBody>
          <a:bodyPr/>
          <a:lstStyle/>
          <a:p>
            <a:endParaRPr lang="en-US"/>
          </a:p>
        </p:txBody>
      </p:sp>
      <p:sp>
        <p:nvSpPr>
          <p:cNvPr id="181274" name="Rectangle 26"/>
          <p:cNvSpPr>
            <a:spLocks noChangeArrowheads="1"/>
          </p:cNvSpPr>
          <p:nvPr/>
        </p:nvSpPr>
        <p:spPr bwMode="auto">
          <a:xfrm>
            <a:off x="8001000" y="6400800"/>
            <a:ext cx="812800"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cursor</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ltLang="zh-CN">
                <a:ea typeface="宋体" pitchFamily="2" charset="-122"/>
              </a:rPr>
              <a:t>The Workings of four functions</a:t>
            </a:r>
          </a:p>
        </p:txBody>
      </p:sp>
      <p:sp>
        <p:nvSpPr>
          <p:cNvPr id="162819" name="Rectangle 3"/>
          <p:cNvSpPr>
            <a:spLocks noGrp="1" noChangeArrowheads="1"/>
          </p:cNvSpPr>
          <p:nvPr>
            <p:ph type="body" idx="1"/>
          </p:nvPr>
        </p:nvSpPr>
        <p:spPr/>
        <p:txBody>
          <a:bodyPr/>
          <a:lstStyle/>
          <a:p>
            <a:r>
              <a:rPr lang="en-US" altLang="zh-CN" sz="2800">
                <a:ea typeface="宋体" pitchFamily="2" charset="-122"/>
              </a:rPr>
              <a:t>This lecture will show four functions:</a:t>
            </a:r>
          </a:p>
          <a:p>
            <a:pPr lvl="1"/>
            <a:r>
              <a:rPr lang="en-US" altLang="zh-CN" sz="2400">
                <a:ea typeface="宋体" pitchFamily="2" charset="-122"/>
              </a:rPr>
              <a:t>Compute the length of a linked list (code)</a:t>
            </a:r>
          </a:p>
          <a:p>
            <a:pPr lvl="1"/>
            <a:r>
              <a:rPr lang="en-US" altLang="zh-CN" sz="2400">
                <a:ea typeface="宋体" pitchFamily="2" charset="-122"/>
              </a:rPr>
              <a:t>Insert a new node at the head (code)</a:t>
            </a:r>
          </a:p>
          <a:p>
            <a:pPr lvl="1"/>
            <a:r>
              <a:rPr lang="en-US" altLang="zh-CN" sz="2400">
                <a:solidFill>
                  <a:srgbClr val="FC0128"/>
                </a:solidFill>
                <a:ea typeface="宋体" pitchFamily="2" charset="-122"/>
              </a:rPr>
              <a:t>Insert a node at any location (pseudo-code)</a:t>
            </a:r>
          </a:p>
          <a:p>
            <a:pPr lvl="1"/>
            <a:r>
              <a:rPr lang="en-US" altLang="zh-CN" sz="2400">
                <a:ea typeface="宋体" pitchFamily="2" charset="-122"/>
              </a:rPr>
              <a:t>Delete a node from the head (pseudo-code)</a:t>
            </a:r>
          </a:p>
          <a:p>
            <a:r>
              <a:rPr lang="en-US" altLang="zh-CN" sz="2800">
                <a:ea typeface="宋体" pitchFamily="2" charset="-122"/>
              </a:rPr>
              <a:t>Read Section 5.2 for other functions in the Toolbox</a:t>
            </a:r>
          </a:p>
          <a:p>
            <a:pPr lvl="1"/>
            <a:r>
              <a:rPr lang="en-US" altLang="zh-CN" sz="2400">
                <a:ea typeface="宋体" pitchFamily="2" charset="-122"/>
              </a:rPr>
              <a:t>will be used in container classes bag and sequence</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a:lstStyle/>
          <a:p>
            <a:r>
              <a:rPr lang="en-US" altLang="zh-CN">
                <a:ea typeface="宋体" pitchFamily="2" charset="-122"/>
              </a:rPr>
              <a:t>Pseudocode for Inserting Nodes</a:t>
            </a:r>
          </a:p>
        </p:txBody>
      </p:sp>
      <p:sp>
        <p:nvSpPr>
          <p:cNvPr id="57347" name="Rectangle 3"/>
          <p:cNvSpPr>
            <a:spLocks noGrp="1" noChangeArrowheads="1"/>
          </p:cNvSpPr>
          <p:nvPr>
            <p:ph type="body" sz="half" idx="1"/>
          </p:nvPr>
        </p:nvSpPr>
        <p:spPr>
          <a:xfrm>
            <a:off x="685800" y="1858963"/>
            <a:ext cx="8077200" cy="4237037"/>
          </a:xfrm>
          <a:noFill/>
          <a:ln/>
        </p:spPr>
        <p:txBody>
          <a:bodyPr/>
          <a:lstStyle/>
          <a:p>
            <a:pPr marL="350838" indent="-350838"/>
            <a:r>
              <a:rPr lang="en-US" altLang="zh-CN">
                <a:effectLst/>
                <a:ea typeface="宋体" pitchFamily="2" charset="-122"/>
              </a:rPr>
              <a:t>Nodes are often inserted at places other than the front of a linked list.</a:t>
            </a:r>
          </a:p>
          <a:p>
            <a:pPr marL="350838" indent="-350838"/>
            <a:r>
              <a:rPr lang="en-US" altLang="zh-CN">
                <a:effectLst/>
                <a:ea typeface="宋体" pitchFamily="2" charset="-122"/>
              </a:rPr>
              <a:t>There is a general pseudocode that you can follow for any insertion function. . .</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a:lstStyle/>
          <a:p>
            <a:r>
              <a:rPr lang="en-US" altLang="zh-CN">
                <a:ea typeface="宋体" pitchFamily="2" charset="-122"/>
              </a:rPr>
              <a:t>Pseudocode for Inserting Nodes</a:t>
            </a:r>
          </a:p>
        </p:txBody>
      </p:sp>
      <p:sp>
        <p:nvSpPr>
          <p:cNvPr id="59395" name="Rectangle 3"/>
          <p:cNvSpPr>
            <a:spLocks noChangeArrowheads="1"/>
          </p:cNvSpPr>
          <p:nvPr/>
        </p:nvSpPr>
        <p:spPr bwMode="auto">
          <a:xfrm>
            <a:off x="639763" y="1841500"/>
            <a:ext cx="7513637" cy="946150"/>
          </a:xfrm>
          <a:prstGeom prst="rect">
            <a:avLst/>
          </a:prstGeom>
          <a:noFill/>
          <a:ln w="12700">
            <a:noFill/>
            <a:miter lim="800000"/>
            <a:headEnd/>
            <a:tailEnd/>
          </a:ln>
          <a:effectLst/>
        </p:spPr>
        <p:txBody>
          <a:bodyPr wrap="none" anchor="ctr"/>
          <a:lstStyle/>
          <a:p>
            <a:endParaRPr lang="en-US"/>
          </a:p>
        </p:txBody>
      </p:sp>
      <p:sp>
        <p:nvSpPr>
          <p:cNvPr id="59396" name="Rectangle 4"/>
          <p:cNvSpPr>
            <a:spLocks noGrp="1" noChangeArrowheads="1"/>
          </p:cNvSpPr>
          <p:nvPr>
            <p:ph type="body" sz="half" idx="1"/>
          </p:nvPr>
        </p:nvSpPr>
        <p:spPr>
          <a:xfrm>
            <a:off x="685800" y="1981200"/>
            <a:ext cx="7802563" cy="762000"/>
          </a:xfrm>
          <a:noFill/>
          <a:ln/>
        </p:spPr>
        <p:txBody>
          <a:bodyPr/>
          <a:lstStyle/>
          <a:p>
            <a:pPr>
              <a:buSzPct val="100000"/>
              <a:buFont typeface="Monotype Sorts" pitchFamily="2" charset="2"/>
              <a:buChar char="¶"/>
            </a:pPr>
            <a:r>
              <a:rPr lang="en-US" altLang="zh-CN" sz="2400">
                <a:effectLst/>
                <a:ea typeface="宋体" pitchFamily="2" charset="-122"/>
              </a:rPr>
              <a:t>Determine whether the new node will be the first node in the linked list.  If so, then there is only one step:</a:t>
            </a:r>
          </a:p>
        </p:txBody>
      </p:sp>
      <p:sp>
        <p:nvSpPr>
          <p:cNvPr id="59397" name="Rectangle 5"/>
          <p:cNvSpPr>
            <a:spLocks noChangeArrowheads="1"/>
          </p:cNvSpPr>
          <p:nvPr/>
        </p:nvSpPr>
        <p:spPr bwMode="auto">
          <a:xfrm>
            <a:off x="1219200" y="2819400"/>
            <a:ext cx="5010150" cy="481013"/>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rgbClr val="000000"/>
                </a:solidFill>
                <a:latin typeface="Arial" charset="0"/>
                <a:ea typeface="宋体" pitchFamily="2" charset="-122"/>
              </a:rPr>
              <a:t>list_head_insert(head_ptr, entry);</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noFill/>
          <a:ln/>
        </p:spPr>
        <p:txBody>
          <a:bodyPr/>
          <a:lstStyle/>
          <a:p>
            <a:r>
              <a:rPr lang="en-US" altLang="zh-CN">
                <a:ea typeface="宋体" pitchFamily="2" charset="-122"/>
              </a:rPr>
              <a:t>Pseudocode for Inserting Nodes</a:t>
            </a:r>
          </a:p>
        </p:txBody>
      </p:sp>
      <p:sp>
        <p:nvSpPr>
          <p:cNvPr id="61443" name="Rectangle 3"/>
          <p:cNvSpPr>
            <a:spLocks noChangeArrowheads="1"/>
          </p:cNvSpPr>
          <p:nvPr/>
        </p:nvSpPr>
        <p:spPr bwMode="auto">
          <a:xfrm>
            <a:off x="639763" y="1841500"/>
            <a:ext cx="7513637" cy="946150"/>
          </a:xfrm>
          <a:prstGeom prst="rect">
            <a:avLst/>
          </a:prstGeom>
          <a:noFill/>
          <a:ln w="12700">
            <a:noFill/>
            <a:miter lim="800000"/>
            <a:headEnd/>
            <a:tailEnd/>
          </a:ln>
          <a:effectLst/>
        </p:spPr>
        <p:txBody>
          <a:bodyPr wrap="none" anchor="ctr"/>
          <a:lstStyle/>
          <a:p>
            <a:endParaRPr lang="en-US"/>
          </a:p>
        </p:txBody>
      </p:sp>
      <p:sp>
        <p:nvSpPr>
          <p:cNvPr id="61444" name="Rectangle 4"/>
          <p:cNvSpPr>
            <a:spLocks noGrp="1" noChangeArrowheads="1"/>
          </p:cNvSpPr>
          <p:nvPr>
            <p:ph type="body" sz="half" idx="1"/>
          </p:nvPr>
        </p:nvSpPr>
        <p:spPr>
          <a:xfrm>
            <a:off x="685800" y="1981200"/>
            <a:ext cx="7802563" cy="762000"/>
          </a:xfrm>
          <a:noFill/>
          <a:ln/>
        </p:spPr>
        <p:txBody>
          <a:bodyPr/>
          <a:lstStyle/>
          <a:p>
            <a:pPr>
              <a:buSzPct val="100000"/>
              <a:buFont typeface="Monotype Sorts" pitchFamily="2" charset="2"/>
              <a:buChar char="Ê"/>
            </a:pPr>
            <a:r>
              <a:rPr lang="en-US" altLang="zh-CN" sz="2400">
                <a:ea typeface="宋体" pitchFamily="2" charset="-122"/>
              </a:rPr>
              <a:t>Determine whether the new node will be the first node in the linked list.  If so, then there is only one step:</a:t>
            </a:r>
          </a:p>
        </p:txBody>
      </p:sp>
      <p:sp>
        <p:nvSpPr>
          <p:cNvPr id="61445" name="AutoShape 5"/>
          <p:cNvSpPr>
            <a:spLocks noChangeArrowheads="1"/>
          </p:cNvSpPr>
          <p:nvPr/>
        </p:nvSpPr>
        <p:spPr bwMode="auto">
          <a:xfrm rot="18000000">
            <a:off x="85725" y="3868738"/>
            <a:ext cx="2879725" cy="1533525"/>
          </a:xfrm>
          <a:prstGeom prst="rightArrow">
            <a:avLst>
              <a:gd name="adj1" fmla="val 50000"/>
              <a:gd name="adj2" fmla="val 93901"/>
            </a:avLst>
          </a:prstGeom>
          <a:solidFill>
            <a:schemeClr val="folHlink"/>
          </a:solidFill>
          <a:ln w="12700">
            <a:solidFill>
              <a:srgbClr val="000000"/>
            </a:solidFill>
            <a:miter lim="800000"/>
            <a:headEnd/>
            <a:tailEnd/>
          </a:ln>
          <a:effectLst>
            <a:outerShdw dist="107763" dir="2700000" algn="ctr" rotWithShape="0">
              <a:srgbClr val="000000"/>
            </a:outerShdw>
          </a:effectLst>
        </p:spPr>
        <p:txBody>
          <a:bodyPr wrap="none" lIns="90488" tIns="44450" rIns="90488" bIns="44450" anchor="ctr"/>
          <a:lstStyle/>
          <a:p>
            <a:pPr algn="ctr"/>
            <a:r>
              <a:rPr lang="en-US" altLang="zh-CN" sz="2000" b="1">
                <a:solidFill>
                  <a:srgbClr val="000000"/>
                </a:solidFill>
                <a:latin typeface="Arial" charset="0"/>
                <a:ea typeface="宋体" pitchFamily="2" charset="-122"/>
              </a:rPr>
              <a:t>The function</a:t>
            </a:r>
          </a:p>
          <a:p>
            <a:pPr algn="ctr"/>
            <a:r>
              <a:rPr lang="en-US" altLang="zh-CN" sz="2000" b="1">
                <a:solidFill>
                  <a:srgbClr val="000000"/>
                </a:solidFill>
                <a:latin typeface="Arial" charset="0"/>
                <a:ea typeface="宋体" pitchFamily="2" charset="-122"/>
              </a:rPr>
              <a:t>we already wrote</a:t>
            </a:r>
          </a:p>
        </p:txBody>
      </p:sp>
      <p:sp>
        <p:nvSpPr>
          <p:cNvPr id="61446" name="Rectangle 6"/>
          <p:cNvSpPr>
            <a:spLocks noChangeArrowheads="1"/>
          </p:cNvSpPr>
          <p:nvPr/>
        </p:nvSpPr>
        <p:spPr bwMode="auto">
          <a:xfrm>
            <a:off x="1277938" y="2795588"/>
            <a:ext cx="5122862" cy="474662"/>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chemeClr val="accent2"/>
                </a:solidFill>
                <a:latin typeface="Arial" charset="0"/>
                <a:ea typeface="宋体" pitchFamily="2" charset="-122"/>
              </a:rPr>
              <a:t>list_head_insert</a:t>
            </a:r>
            <a:r>
              <a:rPr lang="en-US" altLang="zh-CN" b="1">
                <a:solidFill>
                  <a:srgbClr val="000000"/>
                </a:solidFill>
                <a:latin typeface="Arial" charset="0"/>
                <a:ea typeface="宋体" pitchFamily="2" charset="-122"/>
              </a:rPr>
              <a:t>(head_ptr, entry);</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a:ln/>
        </p:spPr>
        <p:txBody>
          <a:bodyPr/>
          <a:lstStyle/>
          <a:p>
            <a:r>
              <a:rPr lang="en-US" altLang="zh-CN">
                <a:ea typeface="宋体" pitchFamily="2" charset="-122"/>
              </a:rPr>
              <a:t>Pseudocode for Inserting Nodes</a:t>
            </a:r>
          </a:p>
        </p:txBody>
      </p:sp>
      <p:sp>
        <p:nvSpPr>
          <p:cNvPr id="63491" name="Rectangle 3"/>
          <p:cNvSpPr>
            <a:spLocks noChangeArrowheads="1"/>
          </p:cNvSpPr>
          <p:nvPr/>
        </p:nvSpPr>
        <p:spPr bwMode="auto">
          <a:xfrm>
            <a:off x="639763" y="1841500"/>
            <a:ext cx="7513637" cy="946150"/>
          </a:xfrm>
          <a:prstGeom prst="rect">
            <a:avLst/>
          </a:prstGeom>
          <a:noFill/>
          <a:ln w="12700">
            <a:noFill/>
            <a:miter lim="800000"/>
            <a:headEnd/>
            <a:tailEnd/>
          </a:ln>
          <a:effectLst/>
        </p:spPr>
        <p:txBody>
          <a:bodyPr wrap="none" anchor="ctr"/>
          <a:lstStyle/>
          <a:p>
            <a:endParaRPr lang="en-US"/>
          </a:p>
        </p:txBody>
      </p:sp>
      <p:sp>
        <p:nvSpPr>
          <p:cNvPr id="63492" name="Rectangle 4"/>
          <p:cNvSpPr>
            <a:spLocks noGrp="1" noChangeArrowheads="1"/>
          </p:cNvSpPr>
          <p:nvPr>
            <p:ph type="body" sz="half" idx="1"/>
          </p:nvPr>
        </p:nvSpPr>
        <p:spPr>
          <a:xfrm>
            <a:off x="685800" y="1981200"/>
            <a:ext cx="7802563" cy="762000"/>
          </a:xfrm>
          <a:noFill/>
          <a:ln/>
        </p:spPr>
        <p:txBody>
          <a:bodyPr/>
          <a:lstStyle/>
          <a:p>
            <a:pPr>
              <a:buSzPct val="100000"/>
              <a:buFont typeface="Monotype Sorts" pitchFamily="2" charset="2"/>
              <a:buChar char="¶"/>
            </a:pPr>
            <a:r>
              <a:rPr lang="en-US" altLang="zh-CN" sz="2400">
                <a:effectLst/>
                <a:ea typeface="宋体" pitchFamily="2" charset="-122"/>
              </a:rPr>
              <a:t>Determine whether the new node will be the first node in the linked list.  If so, then there is only one step:</a:t>
            </a:r>
          </a:p>
        </p:txBody>
      </p:sp>
      <p:sp>
        <p:nvSpPr>
          <p:cNvPr id="63493" name="Rectangle 5"/>
          <p:cNvSpPr>
            <a:spLocks noChangeArrowheads="1"/>
          </p:cNvSpPr>
          <p:nvPr/>
        </p:nvSpPr>
        <p:spPr bwMode="auto">
          <a:xfrm>
            <a:off x="1277938" y="2795588"/>
            <a:ext cx="5268912" cy="474662"/>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rgbClr val="000000"/>
                </a:solidFill>
                <a:latin typeface="Arial" charset="0"/>
                <a:ea typeface="宋体" pitchFamily="2" charset="-122"/>
              </a:rPr>
              <a:t>list_head_insert(</a:t>
            </a:r>
            <a:r>
              <a:rPr lang="en-US" altLang="zh-CN" b="1">
                <a:solidFill>
                  <a:schemeClr val="accent2"/>
                </a:solidFill>
                <a:latin typeface="Arial" charset="0"/>
                <a:ea typeface="宋体" pitchFamily="2" charset="-122"/>
              </a:rPr>
              <a:t>head_ptr</a:t>
            </a:r>
            <a:r>
              <a:rPr lang="en-US" altLang="zh-CN" b="1">
                <a:solidFill>
                  <a:srgbClr val="000000"/>
                </a:solidFill>
                <a:latin typeface="Arial" charset="0"/>
                <a:ea typeface="宋体" pitchFamily="2" charset="-122"/>
              </a:rPr>
              <a:t>, entry);</a:t>
            </a:r>
          </a:p>
        </p:txBody>
      </p:sp>
      <p:sp>
        <p:nvSpPr>
          <p:cNvPr id="63494" name="AutoShape 6"/>
          <p:cNvSpPr>
            <a:spLocks noChangeArrowheads="1"/>
          </p:cNvSpPr>
          <p:nvPr/>
        </p:nvSpPr>
        <p:spPr bwMode="auto">
          <a:xfrm rot="16200000">
            <a:off x="2947988" y="2536825"/>
            <a:ext cx="1755775" cy="3184525"/>
          </a:xfrm>
          <a:prstGeom prst="rightArrow">
            <a:avLst>
              <a:gd name="adj1" fmla="val 50000"/>
              <a:gd name="adj2" fmla="val 50005"/>
            </a:avLst>
          </a:prstGeom>
          <a:solidFill>
            <a:schemeClr val="folHlink"/>
          </a:solidFill>
          <a:ln w="12700">
            <a:solidFill>
              <a:srgbClr val="000000"/>
            </a:solidFill>
            <a:miter lim="800000"/>
            <a:headEnd/>
            <a:tailEnd/>
          </a:ln>
          <a:effectLst>
            <a:outerShdw dist="107763" dir="2700000" algn="ctr" rotWithShape="0">
              <a:srgbClr val="000000"/>
            </a:outerShdw>
          </a:effectLst>
        </p:spPr>
        <p:txBody>
          <a:bodyPr vert="eaVert" wrap="none" lIns="90488" tIns="44450" rIns="90488" bIns="44450" anchor="ctr"/>
          <a:lstStyle/>
          <a:p>
            <a:pPr algn="ctr"/>
            <a:r>
              <a:rPr lang="en-US" altLang="zh-CN" sz="2000" b="1">
                <a:solidFill>
                  <a:srgbClr val="000000"/>
                </a:solidFill>
                <a:latin typeface="Arial" charset="0"/>
                <a:ea typeface="宋体" pitchFamily="2" charset="-122"/>
              </a:rPr>
              <a:t>A pointer</a:t>
            </a:r>
          </a:p>
          <a:p>
            <a:pPr algn="ctr"/>
            <a:r>
              <a:rPr lang="en-US" altLang="zh-CN" sz="2000" b="1">
                <a:solidFill>
                  <a:srgbClr val="000000"/>
                </a:solidFill>
                <a:latin typeface="Arial" charset="0"/>
                <a:ea typeface="宋体" pitchFamily="2" charset="-122"/>
              </a:rPr>
              <a:t>to the</a:t>
            </a:r>
          </a:p>
          <a:p>
            <a:pPr algn="ctr"/>
            <a:r>
              <a:rPr lang="en-US" altLang="zh-CN" sz="2000" b="1">
                <a:solidFill>
                  <a:srgbClr val="000000"/>
                </a:solidFill>
                <a:latin typeface="Arial" charset="0"/>
                <a:ea typeface="宋体" pitchFamily="2" charset="-122"/>
              </a:rPr>
              <a:t>head of</a:t>
            </a:r>
          </a:p>
          <a:p>
            <a:pPr algn="ctr"/>
            <a:r>
              <a:rPr lang="en-US" altLang="zh-CN" sz="2000" b="1">
                <a:solidFill>
                  <a:srgbClr val="000000"/>
                </a:solidFill>
                <a:latin typeface="Arial" charset="0"/>
                <a:ea typeface="宋体" pitchFamily="2" charset="-122"/>
              </a:rPr>
              <a:t>the list</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noFill/>
          <a:ln/>
        </p:spPr>
        <p:txBody>
          <a:bodyPr/>
          <a:lstStyle/>
          <a:p>
            <a:r>
              <a:rPr lang="en-US" altLang="zh-CN">
                <a:ea typeface="宋体" pitchFamily="2" charset="-122"/>
              </a:rPr>
              <a:t>Pseudocode for Inserting Nodes</a:t>
            </a:r>
          </a:p>
        </p:txBody>
      </p:sp>
      <p:sp>
        <p:nvSpPr>
          <p:cNvPr id="65539" name="Rectangle 3"/>
          <p:cNvSpPr>
            <a:spLocks noChangeArrowheads="1"/>
          </p:cNvSpPr>
          <p:nvPr/>
        </p:nvSpPr>
        <p:spPr bwMode="auto">
          <a:xfrm>
            <a:off x="639763" y="1841500"/>
            <a:ext cx="7513637" cy="946150"/>
          </a:xfrm>
          <a:prstGeom prst="rect">
            <a:avLst/>
          </a:prstGeom>
          <a:noFill/>
          <a:ln w="12700">
            <a:noFill/>
            <a:miter lim="800000"/>
            <a:headEnd/>
            <a:tailEnd/>
          </a:ln>
          <a:effectLst/>
        </p:spPr>
        <p:txBody>
          <a:bodyPr wrap="none" anchor="ctr"/>
          <a:lstStyle/>
          <a:p>
            <a:endParaRPr lang="en-US"/>
          </a:p>
        </p:txBody>
      </p:sp>
      <p:sp>
        <p:nvSpPr>
          <p:cNvPr id="65540" name="Rectangle 4"/>
          <p:cNvSpPr>
            <a:spLocks noGrp="1" noChangeArrowheads="1"/>
          </p:cNvSpPr>
          <p:nvPr>
            <p:ph type="body" sz="half" idx="1"/>
          </p:nvPr>
        </p:nvSpPr>
        <p:spPr>
          <a:xfrm>
            <a:off x="685800" y="1981200"/>
            <a:ext cx="7802563" cy="762000"/>
          </a:xfrm>
          <a:noFill/>
          <a:ln/>
        </p:spPr>
        <p:txBody>
          <a:bodyPr/>
          <a:lstStyle/>
          <a:p>
            <a:pPr>
              <a:buSzPct val="100000"/>
              <a:buFont typeface="Monotype Sorts" pitchFamily="2" charset="2"/>
              <a:buChar char="¶"/>
            </a:pPr>
            <a:r>
              <a:rPr lang="en-US" altLang="zh-CN" sz="2400">
                <a:effectLst/>
                <a:ea typeface="宋体" pitchFamily="2" charset="-122"/>
              </a:rPr>
              <a:t>Determine whether the new node will be the first node in the linked list.  If so, then there is only one step:</a:t>
            </a:r>
          </a:p>
        </p:txBody>
      </p:sp>
      <p:sp>
        <p:nvSpPr>
          <p:cNvPr id="65541" name="Rectangle 5"/>
          <p:cNvSpPr>
            <a:spLocks noChangeArrowheads="1"/>
          </p:cNvSpPr>
          <p:nvPr/>
        </p:nvSpPr>
        <p:spPr bwMode="auto">
          <a:xfrm>
            <a:off x="1277938" y="2795588"/>
            <a:ext cx="5268912" cy="474662"/>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rgbClr val="000000"/>
                </a:solidFill>
                <a:latin typeface="Arial" charset="0"/>
                <a:ea typeface="宋体" pitchFamily="2" charset="-122"/>
              </a:rPr>
              <a:t>list_head_insert(head_ptr, </a:t>
            </a:r>
            <a:r>
              <a:rPr lang="en-US" altLang="zh-CN" b="1">
                <a:solidFill>
                  <a:schemeClr val="accent2"/>
                </a:solidFill>
                <a:latin typeface="Arial" charset="0"/>
                <a:ea typeface="宋体" pitchFamily="2" charset="-122"/>
              </a:rPr>
              <a:t>entry</a:t>
            </a:r>
            <a:r>
              <a:rPr lang="en-US" altLang="zh-CN" b="1">
                <a:solidFill>
                  <a:srgbClr val="000000"/>
                </a:solidFill>
                <a:latin typeface="Arial" charset="0"/>
                <a:ea typeface="宋体" pitchFamily="2" charset="-122"/>
              </a:rPr>
              <a:t>);</a:t>
            </a:r>
          </a:p>
        </p:txBody>
      </p:sp>
      <p:sp>
        <p:nvSpPr>
          <p:cNvPr id="65542" name="AutoShape 6"/>
          <p:cNvSpPr>
            <a:spLocks noChangeArrowheads="1"/>
          </p:cNvSpPr>
          <p:nvPr/>
        </p:nvSpPr>
        <p:spPr bwMode="auto">
          <a:xfrm rot="2640000" flipH="1">
            <a:off x="5486400" y="3581400"/>
            <a:ext cx="2790825" cy="1358900"/>
          </a:xfrm>
          <a:prstGeom prst="rightArrow">
            <a:avLst>
              <a:gd name="adj1" fmla="val 50000"/>
              <a:gd name="adj2" fmla="val 102696"/>
            </a:avLst>
          </a:prstGeom>
          <a:solidFill>
            <a:schemeClr val="folHlink"/>
          </a:solidFill>
          <a:ln w="12700">
            <a:solidFill>
              <a:srgbClr val="000000"/>
            </a:solidFill>
            <a:miter lim="800000"/>
            <a:headEnd/>
            <a:tailEnd/>
          </a:ln>
          <a:effectLst>
            <a:outerShdw dist="107763" dir="2700000" algn="ctr" rotWithShape="0">
              <a:srgbClr val="000000"/>
            </a:outerShdw>
          </a:effectLst>
        </p:spPr>
        <p:txBody>
          <a:bodyPr wrap="none" lIns="90488" tIns="44450" rIns="90488" bIns="44450" anchor="ctr"/>
          <a:lstStyle/>
          <a:p>
            <a:pPr algn="ctr"/>
            <a:r>
              <a:rPr lang="en-US" altLang="zh-CN" sz="2000" b="1">
                <a:solidFill>
                  <a:srgbClr val="000000"/>
                </a:solidFill>
                <a:latin typeface="Arial" charset="0"/>
                <a:ea typeface="宋体" pitchFamily="2" charset="-122"/>
              </a:rPr>
              <a:t>The data to put</a:t>
            </a:r>
          </a:p>
          <a:p>
            <a:pPr algn="ctr"/>
            <a:r>
              <a:rPr lang="en-US" altLang="zh-CN" sz="2000" b="1">
                <a:solidFill>
                  <a:srgbClr val="000000"/>
                </a:solidFill>
                <a:latin typeface="Arial" charset="0"/>
                <a:ea typeface="宋体" pitchFamily="2" charset="-122"/>
              </a:rPr>
              <a:t>in the new node</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a:lstStyle/>
          <a:p>
            <a:r>
              <a:rPr lang="en-US" altLang="zh-CN">
                <a:ea typeface="宋体" pitchFamily="2" charset="-122"/>
              </a:rPr>
              <a:t>Pseudocode for Inserting Nodes</a:t>
            </a:r>
          </a:p>
        </p:txBody>
      </p:sp>
      <p:sp>
        <p:nvSpPr>
          <p:cNvPr id="67587" name="Rectangle 3"/>
          <p:cNvSpPr>
            <a:spLocks noChangeArrowheads="1"/>
          </p:cNvSpPr>
          <p:nvPr/>
        </p:nvSpPr>
        <p:spPr bwMode="auto">
          <a:xfrm>
            <a:off x="639763" y="1841500"/>
            <a:ext cx="7513637" cy="946150"/>
          </a:xfrm>
          <a:prstGeom prst="rect">
            <a:avLst/>
          </a:prstGeom>
          <a:noFill/>
          <a:ln w="12700">
            <a:noFill/>
            <a:miter lim="800000"/>
            <a:headEnd/>
            <a:tailEnd/>
          </a:ln>
          <a:effectLst/>
        </p:spPr>
        <p:txBody>
          <a:bodyPr wrap="none" anchor="ctr"/>
          <a:lstStyle/>
          <a:p>
            <a:endParaRPr lang="en-US"/>
          </a:p>
        </p:txBody>
      </p:sp>
      <p:sp>
        <p:nvSpPr>
          <p:cNvPr id="67588" name="Rectangle 4"/>
          <p:cNvSpPr>
            <a:spLocks noChangeArrowheads="1"/>
          </p:cNvSpPr>
          <p:nvPr/>
        </p:nvSpPr>
        <p:spPr bwMode="auto">
          <a:xfrm>
            <a:off x="731838" y="1858963"/>
            <a:ext cx="7802562" cy="777875"/>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100000"/>
              <a:buFont typeface="Monotype Sorts" pitchFamily="2" charset="2"/>
              <a:buChar char="·"/>
            </a:pPr>
            <a:r>
              <a:rPr lang="en-US" altLang="zh-CN">
                <a:solidFill>
                  <a:schemeClr val="tx1"/>
                </a:solidFill>
                <a:ea typeface="宋体" pitchFamily="2" charset="-122"/>
              </a:rPr>
              <a:t>Otherwise (if the new node will not be first):</a:t>
            </a:r>
          </a:p>
        </p:txBody>
      </p:sp>
      <p:sp>
        <p:nvSpPr>
          <p:cNvPr id="67589" name="Rectangle 5"/>
          <p:cNvSpPr>
            <a:spLocks noChangeArrowheads="1"/>
          </p:cNvSpPr>
          <p:nvPr/>
        </p:nvSpPr>
        <p:spPr bwMode="auto">
          <a:xfrm>
            <a:off x="762000" y="2270125"/>
            <a:ext cx="8369300" cy="2408238"/>
          </a:xfrm>
          <a:prstGeom prst="rect">
            <a:avLst/>
          </a:prstGeom>
          <a:noFill/>
          <a:ln w="12700">
            <a:noFill/>
            <a:miter lim="800000"/>
            <a:headEnd/>
            <a:tailEnd/>
          </a:ln>
          <a:effectLst/>
        </p:spPr>
        <p:txBody>
          <a:bodyPr lIns="90488" tIns="44450" rIns="90488" bIns="44450"/>
          <a:lstStyle/>
          <a:p>
            <a:pPr marL="685800" indent="-334963">
              <a:spcBef>
                <a:spcPct val="20000"/>
              </a:spcBef>
              <a:buClr>
                <a:schemeClr val="tx2"/>
              </a:buClr>
              <a:buSzPct val="100000"/>
              <a:buFont typeface="Monotype Sorts" pitchFamily="2" charset="2"/>
              <a:buChar char="p"/>
            </a:pPr>
            <a:r>
              <a:rPr lang="en-US" altLang="zh-CN">
                <a:solidFill>
                  <a:schemeClr val="tx1"/>
                </a:solidFill>
                <a:ea typeface="宋体" pitchFamily="2" charset="-122"/>
              </a:rPr>
              <a:t>Start by setting a pointer named </a:t>
            </a:r>
            <a:r>
              <a:rPr lang="en-US" altLang="zh-CN" sz="2000" b="1">
                <a:solidFill>
                  <a:schemeClr val="accent2"/>
                </a:solidFill>
                <a:latin typeface="Arial" charset="0"/>
                <a:ea typeface="宋体" pitchFamily="2" charset="-122"/>
              </a:rPr>
              <a:t>previous_ptr</a:t>
            </a:r>
            <a:r>
              <a:rPr lang="en-US" altLang="zh-CN">
                <a:solidFill>
                  <a:schemeClr val="tx1"/>
                </a:solidFill>
                <a:ea typeface="宋体" pitchFamily="2" charset="-122"/>
              </a:rPr>
              <a:t> to point to the node which is just </a:t>
            </a:r>
            <a:r>
              <a:rPr lang="en-US" altLang="zh-CN" b="1">
                <a:solidFill>
                  <a:schemeClr val="accent2"/>
                </a:solidFill>
                <a:ea typeface="宋体" pitchFamily="2" charset="-122"/>
              </a:rPr>
              <a:t>before</a:t>
            </a:r>
            <a:r>
              <a:rPr lang="en-US" altLang="zh-CN">
                <a:solidFill>
                  <a:schemeClr val="tx1"/>
                </a:solidFill>
                <a:ea typeface="宋体" pitchFamily="2" charset="-122"/>
              </a:rPr>
              <a:t> the new node's position.</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ltLang="zh-CN">
                <a:ea typeface="宋体" pitchFamily="2" charset="-122"/>
              </a:rPr>
              <a:t>Motivation</a:t>
            </a:r>
          </a:p>
        </p:txBody>
      </p:sp>
      <p:sp>
        <p:nvSpPr>
          <p:cNvPr id="109571" name="Rectangle 3"/>
          <p:cNvSpPr>
            <a:spLocks noGrp="1" noChangeArrowheads="1"/>
          </p:cNvSpPr>
          <p:nvPr>
            <p:ph type="body" idx="1"/>
          </p:nvPr>
        </p:nvSpPr>
        <p:spPr/>
        <p:txBody>
          <a:bodyPr/>
          <a:lstStyle/>
          <a:p>
            <a:r>
              <a:rPr lang="en-US" altLang="zh-CN">
                <a:ea typeface="宋体" pitchFamily="2" charset="-122"/>
              </a:rPr>
              <a:t>How can we insert a new item without moving others ?</a:t>
            </a:r>
          </a:p>
        </p:txBody>
      </p:sp>
      <p:graphicFrame>
        <p:nvGraphicFramePr>
          <p:cNvPr id="109573" name="Group 5"/>
          <p:cNvGraphicFramePr>
            <a:graphicFrameLocks noGrp="1"/>
          </p:cNvGraphicFramePr>
          <p:nvPr/>
        </p:nvGraphicFramePr>
        <p:xfrm>
          <a:off x="2590800" y="4343400"/>
          <a:ext cx="457200" cy="396240"/>
        </p:xfrm>
        <a:graphic>
          <a:graphicData uri="http://schemas.openxmlformats.org/drawingml/2006/table">
            <a:tbl>
              <a:tblPr/>
              <a:tblGrid>
                <a:gridCol w="457200">
                  <a:extLst>
                    <a:ext uri="{9D8B030D-6E8A-4147-A177-3AD203B41FA5}">
                      <a16:colId xmlns:a16="http://schemas.microsoft.com/office/drawing/2014/main" val="20000"/>
                    </a:ext>
                  </a:extLst>
                </a:gridCol>
              </a:tblGrid>
              <a:tr h="3556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18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9579" name="Group 11"/>
          <p:cNvGraphicFramePr>
            <a:graphicFrameLocks noGrp="1"/>
          </p:cNvGraphicFramePr>
          <p:nvPr/>
        </p:nvGraphicFramePr>
        <p:xfrm>
          <a:off x="5486400" y="3352800"/>
          <a:ext cx="457200" cy="396240"/>
        </p:xfrm>
        <a:graphic>
          <a:graphicData uri="http://schemas.openxmlformats.org/drawingml/2006/table">
            <a:tbl>
              <a:tblPr/>
              <a:tblGrid>
                <a:gridCol w="457200">
                  <a:extLst>
                    <a:ext uri="{9D8B030D-6E8A-4147-A177-3AD203B41FA5}">
                      <a16:colId xmlns:a16="http://schemas.microsoft.com/office/drawing/2014/main" val="20000"/>
                    </a:ext>
                  </a:extLst>
                </a:gridCol>
              </a:tblGrid>
              <a:tr h="3810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9585" name="Group 17"/>
          <p:cNvGraphicFramePr>
            <a:graphicFrameLocks noGrp="1"/>
          </p:cNvGraphicFramePr>
          <p:nvPr/>
        </p:nvGraphicFramePr>
        <p:xfrm>
          <a:off x="4648200" y="3352800"/>
          <a:ext cx="457200" cy="396240"/>
        </p:xfrm>
        <a:graphic>
          <a:graphicData uri="http://schemas.openxmlformats.org/drawingml/2006/table">
            <a:tbl>
              <a:tblPr/>
              <a:tblGrid>
                <a:gridCol w="457200">
                  <a:extLst>
                    <a:ext uri="{9D8B030D-6E8A-4147-A177-3AD203B41FA5}">
                      <a16:colId xmlns:a16="http://schemas.microsoft.com/office/drawing/2014/main" val="20000"/>
                    </a:ext>
                  </a:extLst>
                </a:gridCol>
              </a:tblGrid>
              <a:tr h="3810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9591" name="Group 23"/>
          <p:cNvGraphicFramePr>
            <a:graphicFrameLocks noGrp="1"/>
          </p:cNvGraphicFramePr>
          <p:nvPr/>
        </p:nvGraphicFramePr>
        <p:xfrm>
          <a:off x="3813175" y="3335338"/>
          <a:ext cx="457200" cy="396240"/>
        </p:xfrm>
        <a:graphic>
          <a:graphicData uri="http://schemas.openxmlformats.org/drawingml/2006/table">
            <a:tbl>
              <a:tblPr/>
              <a:tblGrid>
                <a:gridCol w="457200">
                  <a:extLst>
                    <a:ext uri="{9D8B030D-6E8A-4147-A177-3AD203B41FA5}">
                      <a16:colId xmlns:a16="http://schemas.microsoft.com/office/drawing/2014/main" val="20000"/>
                    </a:ext>
                  </a:extLst>
                </a:gridCol>
              </a:tblGrid>
              <a:tr h="3556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9597" name="Group 29"/>
          <p:cNvGraphicFramePr>
            <a:graphicFrameLocks noGrp="1"/>
          </p:cNvGraphicFramePr>
          <p:nvPr/>
        </p:nvGraphicFramePr>
        <p:xfrm>
          <a:off x="2971800" y="3352800"/>
          <a:ext cx="457200" cy="396240"/>
        </p:xfrm>
        <a:graphic>
          <a:graphicData uri="http://schemas.openxmlformats.org/drawingml/2006/table">
            <a:tbl>
              <a:tblPr/>
              <a:tblGrid>
                <a:gridCol w="457200">
                  <a:extLst>
                    <a:ext uri="{9D8B030D-6E8A-4147-A177-3AD203B41FA5}">
                      <a16:colId xmlns:a16="http://schemas.microsoft.com/office/drawing/2014/main" val="20000"/>
                    </a:ext>
                  </a:extLst>
                </a:gridCol>
              </a:tblGrid>
              <a:tr h="3556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20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9603" name="Group 35"/>
          <p:cNvGraphicFramePr>
            <a:graphicFrameLocks noGrp="1"/>
          </p:cNvGraphicFramePr>
          <p:nvPr/>
        </p:nvGraphicFramePr>
        <p:xfrm>
          <a:off x="2133600" y="3352800"/>
          <a:ext cx="457200" cy="396240"/>
        </p:xfrm>
        <a:graphic>
          <a:graphicData uri="http://schemas.openxmlformats.org/drawingml/2006/table">
            <a:tbl>
              <a:tblPr/>
              <a:tblGrid>
                <a:gridCol w="457200">
                  <a:extLst>
                    <a:ext uri="{9D8B030D-6E8A-4147-A177-3AD203B41FA5}">
                      <a16:colId xmlns:a16="http://schemas.microsoft.com/office/drawing/2014/main" val="20000"/>
                    </a:ext>
                  </a:extLst>
                </a:gridCol>
              </a:tblGrid>
              <a:tr h="3556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9609" name="Text Box 41"/>
          <p:cNvSpPr txBox="1">
            <a:spLocks noChangeArrowheads="1"/>
          </p:cNvSpPr>
          <p:nvPr/>
        </p:nvSpPr>
        <p:spPr bwMode="auto">
          <a:xfrm>
            <a:off x="1371600" y="5486400"/>
            <a:ext cx="5638800" cy="45720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and then put the new item into the chain</a:t>
            </a:r>
          </a:p>
        </p:txBody>
      </p:sp>
      <p:sp>
        <p:nvSpPr>
          <p:cNvPr id="109610" name="Line 42"/>
          <p:cNvSpPr>
            <a:spLocks noChangeShapeType="1"/>
          </p:cNvSpPr>
          <p:nvPr/>
        </p:nvSpPr>
        <p:spPr bwMode="auto">
          <a:xfrm>
            <a:off x="2286000" y="3733800"/>
            <a:ext cx="304800" cy="685800"/>
          </a:xfrm>
          <a:prstGeom prst="line">
            <a:avLst/>
          </a:prstGeom>
          <a:noFill/>
          <a:ln w="25400">
            <a:solidFill>
              <a:schemeClr val="tx1"/>
            </a:solidFill>
            <a:round/>
            <a:headEnd/>
            <a:tailEnd type="triangle" w="med" len="med"/>
          </a:ln>
          <a:effectLst/>
        </p:spPr>
        <p:txBody>
          <a:bodyPr/>
          <a:lstStyle/>
          <a:p>
            <a:endParaRPr lang="en-US"/>
          </a:p>
        </p:txBody>
      </p:sp>
      <p:sp>
        <p:nvSpPr>
          <p:cNvPr id="109611" name="Line 43"/>
          <p:cNvSpPr>
            <a:spLocks noChangeShapeType="1"/>
          </p:cNvSpPr>
          <p:nvPr/>
        </p:nvSpPr>
        <p:spPr bwMode="auto">
          <a:xfrm>
            <a:off x="3429000" y="3505200"/>
            <a:ext cx="381000" cy="0"/>
          </a:xfrm>
          <a:prstGeom prst="line">
            <a:avLst/>
          </a:prstGeom>
          <a:noFill/>
          <a:ln w="25400">
            <a:solidFill>
              <a:schemeClr val="tx1"/>
            </a:solidFill>
            <a:round/>
            <a:headEnd/>
            <a:tailEnd type="triangle" w="med" len="med"/>
          </a:ln>
          <a:effectLst/>
        </p:spPr>
        <p:txBody>
          <a:bodyPr/>
          <a:lstStyle/>
          <a:p>
            <a:endParaRPr lang="en-US"/>
          </a:p>
        </p:txBody>
      </p:sp>
      <p:sp>
        <p:nvSpPr>
          <p:cNvPr id="109612" name="Line 44"/>
          <p:cNvSpPr>
            <a:spLocks noChangeShapeType="1"/>
          </p:cNvSpPr>
          <p:nvPr/>
        </p:nvSpPr>
        <p:spPr bwMode="auto">
          <a:xfrm>
            <a:off x="4267200" y="3505200"/>
            <a:ext cx="381000" cy="0"/>
          </a:xfrm>
          <a:prstGeom prst="line">
            <a:avLst/>
          </a:prstGeom>
          <a:noFill/>
          <a:ln w="25400">
            <a:solidFill>
              <a:schemeClr val="tx1"/>
            </a:solidFill>
            <a:round/>
            <a:headEnd/>
            <a:tailEnd type="triangle" w="med" len="med"/>
          </a:ln>
          <a:effectLst/>
        </p:spPr>
        <p:txBody>
          <a:bodyPr/>
          <a:lstStyle/>
          <a:p>
            <a:endParaRPr lang="en-US"/>
          </a:p>
        </p:txBody>
      </p:sp>
      <p:sp>
        <p:nvSpPr>
          <p:cNvPr id="109613" name="Line 45"/>
          <p:cNvSpPr>
            <a:spLocks noChangeShapeType="1"/>
          </p:cNvSpPr>
          <p:nvPr/>
        </p:nvSpPr>
        <p:spPr bwMode="auto">
          <a:xfrm>
            <a:off x="5105400" y="3505200"/>
            <a:ext cx="381000" cy="0"/>
          </a:xfrm>
          <a:prstGeom prst="line">
            <a:avLst/>
          </a:prstGeom>
          <a:noFill/>
          <a:ln w="25400">
            <a:solidFill>
              <a:schemeClr val="tx1"/>
            </a:solidFill>
            <a:round/>
            <a:headEnd/>
            <a:tailEnd type="triangle" w="med" len="med"/>
          </a:ln>
          <a:effectLst/>
        </p:spPr>
        <p:txBody>
          <a:bodyPr/>
          <a:lstStyle/>
          <a:p>
            <a:endParaRPr lang="en-US"/>
          </a:p>
        </p:txBody>
      </p:sp>
      <p:sp>
        <p:nvSpPr>
          <p:cNvPr id="109614" name="Line 46"/>
          <p:cNvSpPr>
            <a:spLocks noChangeShapeType="1"/>
          </p:cNvSpPr>
          <p:nvPr/>
        </p:nvSpPr>
        <p:spPr bwMode="auto">
          <a:xfrm flipV="1">
            <a:off x="3048000" y="3810000"/>
            <a:ext cx="152400" cy="685800"/>
          </a:xfrm>
          <a:prstGeom prst="line">
            <a:avLst/>
          </a:prstGeom>
          <a:noFill/>
          <a:ln w="25400">
            <a:solidFill>
              <a:schemeClr val="tx1"/>
            </a:solidFill>
            <a:round/>
            <a:headEnd/>
            <a:tailEnd type="triangle" w="med" len="med"/>
          </a:ln>
          <a:effectLst/>
        </p:spPr>
        <p:txBody>
          <a:bodyPr/>
          <a:lstStyle/>
          <a:p>
            <a:endParaRPr lang="en-US"/>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noFill/>
          <a:ln/>
        </p:spPr>
        <p:txBody>
          <a:bodyPr/>
          <a:lstStyle/>
          <a:p>
            <a:r>
              <a:rPr lang="en-US" altLang="zh-CN">
                <a:ea typeface="宋体" pitchFamily="2" charset="-122"/>
              </a:rPr>
              <a:t>Pseudocode for Inserting Nodes</a:t>
            </a:r>
          </a:p>
        </p:txBody>
      </p:sp>
      <p:sp>
        <p:nvSpPr>
          <p:cNvPr id="69635" name="Rectangle 3"/>
          <p:cNvSpPr>
            <a:spLocks noChangeArrowheads="1"/>
          </p:cNvSpPr>
          <p:nvPr/>
        </p:nvSpPr>
        <p:spPr bwMode="auto">
          <a:xfrm>
            <a:off x="639763" y="1841500"/>
            <a:ext cx="7513637" cy="946150"/>
          </a:xfrm>
          <a:prstGeom prst="rect">
            <a:avLst/>
          </a:prstGeom>
          <a:noFill/>
          <a:ln w="12700">
            <a:noFill/>
            <a:miter lim="800000"/>
            <a:headEnd/>
            <a:tailEnd/>
          </a:ln>
          <a:effectLst/>
        </p:spPr>
        <p:txBody>
          <a:bodyPr wrap="none" anchor="ctr"/>
          <a:lstStyle/>
          <a:p>
            <a:endParaRPr lang="en-US"/>
          </a:p>
        </p:txBody>
      </p:sp>
      <p:sp>
        <p:nvSpPr>
          <p:cNvPr id="69636" name="Rectangle 4"/>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69637" name="Line 5"/>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69638" name="Rectangle 6"/>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15</a:t>
            </a:r>
          </a:p>
        </p:txBody>
      </p:sp>
      <p:sp>
        <p:nvSpPr>
          <p:cNvPr id="69639" name="Rectangle 7"/>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69640" name="Line 8"/>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69641" name="Rectangle 9"/>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10</a:t>
            </a:r>
          </a:p>
        </p:txBody>
      </p:sp>
      <p:sp>
        <p:nvSpPr>
          <p:cNvPr id="69642" name="Rectangle 10"/>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69643" name="Line 11"/>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69644" name="Rectangle 12"/>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69645" name="Line 13"/>
          <p:cNvSpPr>
            <a:spLocks noChangeShapeType="1"/>
          </p:cNvSpPr>
          <p:nvPr/>
        </p:nvSpPr>
        <p:spPr bwMode="auto">
          <a:xfrm flipV="1">
            <a:off x="7021513" y="4976813"/>
            <a:ext cx="509587" cy="423862"/>
          </a:xfrm>
          <a:prstGeom prst="line">
            <a:avLst/>
          </a:prstGeom>
          <a:noFill/>
          <a:ln w="50800">
            <a:solidFill>
              <a:srgbClr val="000000"/>
            </a:solidFill>
            <a:round/>
            <a:headEnd/>
            <a:tailEnd type="triangle" w="med" len="med"/>
          </a:ln>
          <a:effectLst/>
        </p:spPr>
        <p:txBody>
          <a:bodyPr/>
          <a:lstStyle/>
          <a:p>
            <a:endParaRPr lang="en-US"/>
          </a:p>
        </p:txBody>
      </p:sp>
      <p:sp>
        <p:nvSpPr>
          <p:cNvPr id="69646" name="Rectangle 14"/>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69647" name="Line 15"/>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69648" name="Rectangle 16"/>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69649" name="Rectangle 17"/>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69650" name="Line 18"/>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69651" name="Rectangle 19"/>
          <p:cNvSpPr>
            <a:spLocks noChangeArrowheads="1"/>
          </p:cNvSpPr>
          <p:nvPr/>
        </p:nvSpPr>
        <p:spPr bwMode="auto">
          <a:xfrm>
            <a:off x="731838" y="1858963"/>
            <a:ext cx="7802562" cy="777875"/>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100000"/>
              <a:buFont typeface="Monotype Sorts" pitchFamily="2" charset="2"/>
              <a:buChar char="·"/>
            </a:pPr>
            <a:r>
              <a:rPr lang="en-US" altLang="zh-CN">
                <a:solidFill>
                  <a:schemeClr val="tx1"/>
                </a:solidFill>
                <a:ea typeface="宋体" pitchFamily="2" charset="-122"/>
              </a:rPr>
              <a:t>Otherwise (if the new node will not be first):</a:t>
            </a:r>
          </a:p>
        </p:txBody>
      </p:sp>
      <p:sp>
        <p:nvSpPr>
          <p:cNvPr id="69652" name="Rectangle 20"/>
          <p:cNvSpPr>
            <a:spLocks noChangeArrowheads="1"/>
          </p:cNvSpPr>
          <p:nvPr/>
        </p:nvSpPr>
        <p:spPr bwMode="auto">
          <a:xfrm>
            <a:off x="762000" y="2270125"/>
            <a:ext cx="8369300" cy="2408238"/>
          </a:xfrm>
          <a:prstGeom prst="rect">
            <a:avLst/>
          </a:prstGeom>
          <a:noFill/>
          <a:ln w="12700">
            <a:noFill/>
            <a:miter lim="800000"/>
            <a:headEnd/>
            <a:tailEnd/>
          </a:ln>
          <a:effectLst/>
        </p:spPr>
        <p:txBody>
          <a:bodyPr lIns="90488" tIns="44450" rIns="90488" bIns="44450"/>
          <a:lstStyle/>
          <a:p>
            <a:pPr marL="685800" indent="-334963">
              <a:spcBef>
                <a:spcPct val="20000"/>
              </a:spcBef>
              <a:buClr>
                <a:schemeClr val="tx2"/>
              </a:buClr>
              <a:buSzPct val="100000"/>
              <a:buFont typeface="Monotype Sorts" pitchFamily="2" charset="2"/>
              <a:buChar char="p"/>
            </a:pPr>
            <a:r>
              <a:rPr lang="en-US" altLang="zh-CN">
                <a:solidFill>
                  <a:schemeClr val="tx1"/>
                </a:solidFill>
                <a:ea typeface="宋体" pitchFamily="2" charset="-122"/>
              </a:rPr>
              <a:t>Start by setting a pointer named </a:t>
            </a:r>
            <a:r>
              <a:rPr lang="en-US" altLang="zh-CN" sz="2000" b="1">
                <a:solidFill>
                  <a:schemeClr val="accent2"/>
                </a:solidFill>
                <a:latin typeface="Arial" charset="0"/>
                <a:ea typeface="宋体" pitchFamily="2" charset="-122"/>
              </a:rPr>
              <a:t>previous_ptr</a:t>
            </a:r>
            <a:r>
              <a:rPr lang="en-US" altLang="zh-CN">
                <a:solidFill>
                  <a:schemeClr val="tx1"/>
                </a:solidFill>
                <a:ea typeface="宋体" pitchFamily="2" charset="-122"/>
              </a:rPr>
              <a:t> to point to the node which is just </a:t>
            </a:r>
            <a:r>
              <a:rPr lang="en-US" altLang="zh-CN" b="1">
                <a:solidFill>
                  <a:schemeClr val="accent2"/>
                </a:solidFill>
                <a:ea typeface="宋体" pitchFamily="2" charset="-122"/>
              </a:rPr>
              <a:t>before</a:t>
            </a:r>
            <a:r>
              <a:rPr lang="en-US" altLang="zh-CN" b="1">
                <a:solidFill>
                  <a:schemeClr val="tx1"/>
                </a:solidFill>
                <a:ea typeface="宋体" pitchFamily="2" charset="-122"/>
              </a:rPr>
              <a:t> </a:t>
            </a:r>
            <a:r>
              <a:rPr lang="en-US" altLang="zh-CN">
                <a:solidFill>
                  <a:schemeClr val="tx1"/>
                </a:solidFill>
                <a:ea typeface="宋体" pitchFamily="2" charset="-122"/>
              </a:rPr>
              <a:t>the new node's position.</a:t>
            </a:r>
          </a:p>
        </p:txBody>
      </p:sp>
      <p:sp>
        <p:nvSpPr>
          <p:cNvPr id="69653" name="AutoShape 21"/>
          <p:cNvSpPr>
            <a:spLocks noChangeArrowheads="1"/>
          </p:cNvSpPr>
          <p:nvPr/>
        </p:nvSpPr>
        <p:spPr bwMode="auto">
          <a:xfrm>
            <a:off x="892175" y="3740150"/>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a:solidFill>
                  <a:srgbClr val="000000"/>
                </a:solidFill>
                <a:latin typeface="Arial" charset="0"/>
                <a:ea typeface="宋体" pitchFamily="2" charset="-122"/>
              </a:rPr>
              <a:t>In this example, the</a:t>
            </a:r>
          </a:p>
          <a:p>
            <a:pPr algn="ctr"/>
            <a:r>
              <a:rPr lang="en-US" altLang="zh-CN">
                <a:solidFill>
                  <a:srgbClr val="000000"/>
                </a:solidFill>
                <a:latin typeface="Arial" charset="0"/>
                <a:ea typeface="宋体" pitchFamily="2" charset="-122"/>
              </a:rPr>
              <a:t>new node will be</a:t>
            </a:r>
          </a:p>
          <a:p>
            <a:pPr algn="ctr"/>
            <a:r>
              <a:rPr lang="en-US" altLang="zh-CN">
                <a:solidFill>
                  <a:srgbClr val="000000"/>
                </a:solidFill>
                <a:latin typeface="Arial" charset="0"/>
                <a:ea typeface="宋体" pitchFamily="2" charset="-122"/>
              </a:rPr>
              <a:t>the second node</a:t>
            </a:r>
          </a:p>
        </p:txBody>
      </p:sp>
      <p:sp>
        <p:nvSpPr>
          <p:cNvPr id="69654" name="Rectangle 22"/>
          <p:cNvSpPr>
            <a:spLocks noChangeArrowheads="1"/>
          </p:cNvSpPr>
          <p:nvPr/>
        </p:nvSpPr>
        <p:spPr bwMode="auto">
          <a:xfrm>
            <a:off x="5965825" y="3722688"/>
            <a:ext cx="1000125" cy="552450"/>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69655" name="Rectangle 23"/>
          <p:cNvSpPr>
            <a:spLocks noChangeArrowheads="1"/>
          </p:cNvSpPr>
          <p:nvPr/>
        </p:nvSpPr>
        <p:spPr bwMode="auto">
          <a:xfrm>
            <a:off x="5861050" y="4306888"/>
            <a:ext cx="1411288"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previous_ptr</a:t>
            </a:r>
          </a:p>
        </p:txBody>
      </p:sp>
      <p:sp>
        <p:nvSpPr>
          <p:cNvPr id="69656" name="Arc 24"/>
          <p:cNvSpPr>
            <a:spLocks/>
          </p:cNvSpPr>
          <p:nvPr/>
        </p:nvSpPr>
        <p:spPr bwMode="auto">
          <a:xfrm>
            <a:off x="5538788" y="4038600"/>
            <a:ext cx="574675" cy="525463"/>
          </a:xfrm>
          <a:custGeom>
            <a:avLst/>
            <a:gdLst>
              <a:gd name="G0" fmla="+- 21600 0 0"/>
              <a:gd name="G1" fmla="+- 21600 0 0"/>
              <a:gd name="G2" fmla="+- 21600 0 0"/>
              <a:gd name="T0" fmla="*/ 0 w 21600"/>
              <a:gd name="T1" fmla="*/ 21600 h 21600"/>
              <a:gd name="T2" fmla="*/ 2154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4"/>
                  <a:pt x="9634" y="33"/>
                  <a:pt x="21540" y="0"/>
                </a:cubicBezTo>
              </a:path>
              <a:path w="21600" h="21600" stroke="0" extrusionOk="0">
                <a:moveTo>
                  <a:pt x="0" y="21600"/>
                </a:moveTo>
                <a:cubicBezTo>
                  <a:pt x="0" y="9694"/>
                  <a:pt x="9634" y="33"/>
                  <a:pt x="21540" y="0"/>
                </a:cubicBezTo>
                <a:lnTo>
                  <a:pt x="21600" y="21600"/>
                </a:lnTo>
                <a:close/>
              </a:path>
            </a:pathLst>
          </a:custGeom>
          <a:noFill/>
          <a:ln w="101600" cap="rnd">
            <a:solidFill>
              <a:schemeClr val="accent2"/>
            </a:solidFill>
            <a:round/>
            <a:headEnd/>
            <a:tailEnd/>
          </a:ln>
          <a:effectLst/>
        </p:spPr>
        <p:txBody>
          <a:bodyPr/>
          <a:lstStyle/>
          <a:p>
            <a:endParaRPr lang="en-US"/>
          </a:p>
        </p:txBody>
      </p:sp>
      <p:sp>
        <p:nvSpPr>
          <p:cNvPr id="69657" name="Arc 25"/>
          <p:cNvSpPr>
            <a:spLocks/>
          </p:cNvSpPr>
          <p:nvPr/>
        </p:nvSpPr>
        <p:spPr bwMode="auto">
          <a:xfrm rot="10800000">
            <a:off x="5541963" y="4575175"/>
            <a:ext cx="630237" cy="579438"/>
          </a:xfrm>
          <a:custGeom>
            <a:avLst/>
            <a:gdLst>
              <a:gd name="G0" fmla="+- 55 0 0"/>
              <a:gd name="G1" fmla="+- 21600 0 0"/>
              <a:gd name="G2" fmla="+- 21600 0 0"/>
              <a:gd name="T0" fmla="*/ 0 w 21655"/>
              <a:gd name="T1" fmla="*/ 0 h 21600"/>
              <a:gd name="T2" fmla="*/ 21655 w 21655"/>
              <a:gd name="T3" fmla="*/ 21600 h 21600"/>
              <a:gd name="T4" fmla="*/ 55 w 21655"/>
              <a:gd name="T5" fmla="*/ 21600 h 21600"/>
            </a:gdLst>
            <a:ahLst/>
            <a:cxnLst>
              <a:cxn ang="0">
                <a:pos x="T0" y="T1"/>
              </a:cxn>
              <a:cxn ang="0">
                <a:pos x="T2" y="T3"/>
              </a:cxn>
              <a:cxn ang="0">
                <a:pos x="T4" y="T5"/>
              </a:cxn>
            </a:cxnLst>
            <a:rect l="0" t="0" r="r" b="b"/>
            <a:pathLst>
              <a:path w="21655" h="21600" fill="none" extrusionOk="0">
                <a:moveTo>
                  <a:pt x="0" y="0"/>
                </a:moveTo>
                <a:cubicBezTo>
                  <a:pt x="18" y="0"/>
                  <a:pt x="36" y="-1"/>
                  <a:pt x="55" y="0"/>
                </a:cubicBezTo>
                <a:cubicBezTo>
                  <a:pt x="11984" y="0"/>
                  <a:pt x="21655" y="9670"/>
                  <a:pt x="21655" y="21600"/>
                </a:cubicBezTo>
              </a:path>
              <a:path w="21655" h="21600" stroke="0" extrusionOk="0">
                <a:moveTo>
                  <a:pt x="0" y="0"/>
                </a:moveTo>
                <a:cubicBezTo>
                  <a:pt x="18" y="0"/>
                  <a:pt x="36" y="-1"/>
                  <a:pt x="55" y="0"/>
                </a:cubicBezTo>
                <a:cubicBezTo>
                  <a:pt x="11984" y="0"/>
                  <a:pt x="21655" y="9670"/>
                  <a:pt x="21655" y="21600"/>
                </a:cubicBezTo>
                <a:lnTo>
                  <a:pt x="55" y="21600"/>
                </a:lnTo>
                <a:close/>
              </a:path>
            </a:pathLst>
          </a:custGeom>
          <a:noFill/>
          <a:ln w="101600" cap="rnd">
            <a:solidFill>
              <a:schemeClr val="accent2"/>
            </a:solidFill>
            <a:round/>
            <a:headEnd type="triangle" w="med" len="med"/>
            <a:tailEnd/>
          </a:ln>
          <a:effectLst/>
        </p:spPr>
        <p:txBody>
          <a:bodyPr/>
          <a:lstStyle/>
          <a:p>
            <a:endParaRPr lang="en-US"/>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noFill/>
          <a:ln/>
        </p:spPr>
        <p:txBody>
          <a:bodyPr/>
          <a:lstStyle/>
          <a:p>
            <a:r>
              <a:rPr lang="en-US" altLang="zh-CN">
                <a:ea typeface="宋体" pitchFamily="2" charset="-122"/>
              </a:rPr>
              <a:t>Pseudocode for Inserting Nodes</a:t>
            </a:r>
          </a:p>
        </p:txBody>
      </p:sp>
      <p:sp>
        <p:nvSpPr>
          <p:cNvPr id="71683" name="Rectangle 3"/>
          <p:cNvSpPr>
            <a:spLocks noChangeArrowheads="1"/>
          </p:cNvSpPr>
          <p:nvPr/>
        </p:nvSpPr>
        <p:spPr bwMode="auto">
          <a:xfrm>
            <a:off x="639763" y="1841500"/>
            <a:ext cx="7513637" cy="946150"/>
          </a:xfrm>
          <a:prstGeom prst="rect">
            <a:avLst/>
          </a:prstGeom>
          <a:noFill/>
          <a:ln w="12700">
            <a:noFill/>
            <a:miter lim="800000"/>
            <a:headEnd/>
            <a:tailEnd/>
          </a:ln>
          <a:effectLst/>
        </p:spPr>
        <p:txBody>
          <a:bodyPr wrap="none" anchor="ctr"/>
          <a:lstStyle/>
          <a:p>
            <a:endParaRPr lang="en-US"/>
          </a:p>
        </p:txBody>
      </p:sp>
      <p:sp>
        <p:nvSpPr>
          <p:cNvPr id="71684" name="Rectangle 4"/>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71685" name="Line 5"/>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71686" name="Rectangle 6"/>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15</a:t>
            </a:r>
          </a:p>
        </p:txBody>
      </p:sp>
      <p:sp>
        <p:nvSpPr>
          <p:cNvPr id="71687" name="Rectangle 7"/>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71688" name="Line 8"/>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71689" name="Rectangle 9"/>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10</a:t>
            </a:r>
          </a:p>
        </p:txBody>
      </p:sp>
      <p:sp>
        <p:nvSpPr>
          <p:cNvPr id="71690" name="Rectangle 10"/>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71691" name="Line 11"/>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71692" name="Rectangle 12"/>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71693" name="Rectangle 13"/>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71694" name="Line 14"/>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71695" name="Rectangle 15"/>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71696" name="Rectangle 16"/>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71697" name="Line 17"/>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71698" name="Rectangle 18"/>
          <p:cNvSpPr>
            <a:spLocks noChangeArrowheads="1"/>
          </p:cNvSpPr>
          <p:nvPr/>
        </p:nvSpPr>
        <p:spPr bwMode="auto">
          <a:xfrm>
            <a:off x="731838" y="1858963"/>
            <a:ext cx="7802562" cy="777875"/>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100000"/>
              <a:buFont typeface="Monotype Sorts" pitchFamily="2" charset="2"/>
              <a:buChar char="·"/>
            </a:pPr>
            <a:r>
              <a:rPr lang="en-US" altLang="zh-CN">
                <a:solidFill>
                  <a:schemeClr val="tx1"/>
                </a:solidFill>
                <a:ea typeface="宋体" pitchFamily="2" charset="-122"/>
              </a:rPr>
              <a:t>Otherwise (if the new node will not be first):</a:t>
            </a:r>
          </a:p>
        </p:txBody>
      </p:sp>
      <p:sp>
        <p:nvSpPr>
          <p:cNvPr id="71699" name="Rectangle 19"/>
          <p:cNvSpPr>
            <a:spLocks noChangeArrowheads="1"/>
          </p:cNvSpPr>
          <p:nvPr/>
        </p:nvSpPr>
        <p:spPr bwMode="auto">
          <a:xfrm>
            <a:off x="762000" y="2270125"/>
            <a:ext cx="8369300" cy="2408238"/>
          </a:xfrm>
          <a:prstGeom prst="rect">
            <a:avLst/>
          </a:prstGeom>
          <a:noFill/>
          <a:ln w="12700">
            <a:noFill/>
            <a:miter lim="800000"/>
            <a:headEnd/>
            <a:tailEnd/>
          </a:ln>
          <a:effectLst/>
        </p:spPr>
        <p:txBody>
          <a:bodyPr lIns="90488" tIns="44450" rIns="90488" bIns="44450"/>
          <a:lstStyle/>
          <a:p>
            <a:pPr marL="685800" indent="-334963">
              <a:spcBef>
                <a:spcPct val="20000"/>
              </a:spcBef>
              <a:buClr>
                <a:schemeClr val="tx2"/>
              </a:buClr>
              <a:buSzPct val="100000"/>
              <a:buFont typeface="Monotype Sorts" pitchFamily="2" charset="2"/>
              <a:buChar char="p"/>
            </a:pPr>
            <a:r>
              <a:rPr lang="en-US" altLang="zh-CN">
                <a:solidFill>
                  <a:schemeClr val="tx1"/>
                </a:solidFill>
                <a:ea typeface="宋体" pitchFamily="2" charset="-122"/>
              </a:rPr>
              <a:t>Start by setting a pointer named </a:t>
            </a:r>
            <a:r>
              <a:rPr lang="en-US" altLang="zh-CN" sz="2000">
                <a:solidFill>
                  <a:schemeClr val="tx1"/>
                </a:solidFill>
                <a:latin typeface="Arial" charset="0"/>
                <a:ea typeface="宋体" pitchFamily="2" charset="-122"/>
              </a:rPr>
              <a:t>previous_ptr</a:t>
            </a:r>
            <a:r>
              <a:rPr lang="en-US" altLang="zh-CN">
                <a:solidFill>
                  <a:schemeClr val="tx1"/>
                </a:solidFill>
                <a:ea typeface="宋体" pitchFamily="2" charset="-122"/>
              </a:rPr>
              <a:t> to point to the node which is just before the new node's position</a:t>
            </a:r>
          </a:p>
        </p:txBody>
      </p:sp>
      <p:sp>
        <p:nvSpPr>
          <p:cNvPr id="71700" name="Rectangle 20"/>
          <p:cNvSpPr>
            <a:spLocks noGrp="1" noChangeArrowheads="1"/>
          </p:cNvSpPr>
          <p:nvPr>
            <p:ph type="body" sz="half" idx="1"/>
          </p:nvPr>
        </p:nvSpPr>
        <p:spPr>
          <a:xfrm>
            <a:off x="900113" y="5470525"/>
            <a:ext cx="3810000" cy="944563"/>
          </a:xfrm>
          <a:noFill/>
          <a:ln/>
        </p:spPr>
        <p:txBody>
          <a:bodyPr/>
          <a:lstStyle/>
          <a:p>
            <a:pPr marL="0" indent="0">
              <a:buFont typeface="Monotype Sorts" pitchFamily="2" charset="2"/>
              <a:buNone/>
            </a:pPr>
            <a:r>
              <a:rPr lang="en-US" altLang="zh-CN">
                <a:solidFill>
                  <a:schemeClr val="hlink"/>
                </a:solidFill>
                <a:effectLst/>
                <a:latin typeface="Monotype Corsiva" pitchFamily="66" charset="0"/>
                <a:ea typeface="宋体" pitchFamily="2" charset="-122"/>
              </a:rPr>
              <a:t>What is the name of this pointer ?</a:t>
            </a:r>
          </a:p>
        </p:txBody>
      </p:sp>
      <p:sp>
        <p:nvSpPr>
          <p:cNvPr id="71701" name="AutoShape 21"/>
          <p:cNvSpPr>
            <a:spLocks noChangeArrowheads="1"/>
          </p:cNvSpPr>
          <p:nvPr/>
        </p:nvSpPr>
        <p:spPr bwMode="auto">
          <a:xfrm>
            <a:off x="892175" y="3740150"/>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a:solidFill>
                  <a:srgbClr val="000000"/>
                </a:solidFill>
                <a:latin typeface="Arial" charset="0"/>
                <a:ea typeface="宋体" pitchFamily="2" charset="-122"/>
              </a:rPr>
              <a:t>Look at the pointer</a:t>
            </a:r>
          </a:p>
          <a:p>
            <a:pPr algn="ctr"/>
            <a:r>
              <a:rPr lang="en-US" altLang="zh-CN">
                <a:solidFill>
                  <a:srgbClr val="000000"/>
                </a:solidFill>
                <a:latin typeface="Arial" charset="0"/>
                <a:ea typeface="宋体" pitchFamily="2" charset="-122"/>
              </a:rPr>
              <a:t>which is </a:t>
            </a:r>
            <a:r>
              <a:rPr lang="en-US" altLang="zh-CN" b="1" u="sng">
                <a:solidFill>
                  <a:srgbClr val="BC3700"/>
                </a:solidFill>
                <a:latin typeface="Arial" charset="0"/>
                <a:ea typeface="宋体" pitchFamily="2" charset="-122"/>
              </a:rPr>
              <a:t>in the node</a:t>
            </a:r>
            <a:endParaRPr lang="en-US" altLang="zh-CN">
              <a:solidFill>
                <a:srgbClr val="000000"/>
              </a:solidFill>
              <a:latin typeface="Arial" charset="0"/>
              <a:ea typeface="宋体" pitchFamily="2" charset="-122"/>
            </a:endParaRPr>
          </a:p>
          <a:p>
            <a:pPr algn="ctr"/>
            <a:r>
              <a:rPr lang="en-US" altLang="zh-CN">
                <a:solidFill>
                  <a:srgbClr val="000000"/>
                </a:solidFill>
                <a:latin typeface="Arial" charset="0"/>
                <a:ea typeface="宋体" pitchFamily="2" charset="-122"/>
              </a:rPr>
              <a:t>*previous_ptr</a:t>
            </a:r>
          </a:p>
        </p:txBody>
      </p:sp>
      <p:sp>
        <p:nvSpPr>
          <p:cNvPr id="71702" name="Rectangle 22"/>
          <p:cNvSpPr>
            <a:spLocks noChangeArrowheads="1"/>
          </p:cNvSpPr>
          <p:nvPr/>
        </p:nvSpPr>
        <p:spPr bwMode="auto">
          <a:xfrm>
            <a:off x="5861050" y="4306888"/>
            <a:ext cx="1411288"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previous_ptr</a:t>
            </a:r>
          </a:p>
        </p:txBody>
      </p:sp>
      <p:sp>
        <p:nvSpPr>
          <p:cNvPr id="71703" name="Rectangle 23"/>
          <p:cNvSpPr>
            <a:spLocks noChangeArrowheads="1"/>
          </p:cNvSpPr>
          <p:nvPr/>
        </p:nvSpPr>
        <p:spPr bwMode="auto">
          <a:xfrm>
            <a:off x="5965825" y="3722688"/>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71704" name="Arc 24"/>
          <p:cNvSpPr>
            <a:spLocks/>
          </p:cNvSpPr>
          <p:nvPr/>
        </p:nvSpPr>
        <p:spPr bwMode="auto">
          <a:xfrm>
            <a:off x="5538788" y="4038600"/>
            <a:ext cx="574675" cy="525463"/>
          </a:xfrm>
          <a:custGeom>
            <a:avLst/>
            <a:gdLst>
              <a:gd name="G0" fmla="+- 21600 0 0"/>
              <a:gd name="G1" fmla="+- 21600 0 0"/>
              <a:gd name="G2" fmla="+- 21600 0 0"/>
              <a:gd name="T0" fmla="*/ 0 w 21600"/>
              <a:gd name="T1" fmla="*/ 21600 h 21600"/>
              <a:gd name="T2" fmla="*/ 2154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4"/>
                  <a:pt x="9634" y="33"/>
                  <a:pt x="21540" y="0"/>
                </a:cubicBezTo>
              </a:path>
              <a:path w="21600" h="21600" stroke="0" extrusionOk="0">
                <a:moveTo>
                  <a:pt x="0" y="21600"/>
                </a:moveTo>
                <a:cubicBezTo>
                  <a:pt x="0" y="9694"/>
                  <a:pt x="9634" y="33"/>
                  <a:pt x="21540" y="0"/>
                </a:cubicBezTo>
                <a:lnTo>
                  <a:pt x="21600" y="21600"/>
                </a:lnTo>
                <a:close/>
              </a:path>
            </a:pathLst>
          </a:custGeom>
          <a:noFill/>
          <a:ln w="50800" cap="rnd">
            <a:solidFill>
              <a:srgbClr val="000000"/>
            </a:solidFill>
            <a:round/>
            <a:headEnd/>
            <a:tailEnd/>
          </a:ln>
          <a:effectLst/>
        </p:spPr>
        <p:txBody>
          <a:bodyPr/>
          <a:lstStyle/>
          <a:p>
            <a:endParaRPr lang="en-US"/>
          </a:p>
        </p:txBody>
      </p:sp>
      <p:sp>
        <p:nvSpPr>
          <p:cNvPr id="71705" name="Arc 25"/>
          <p:cNvSpPr>
            <a:spLocks/>
          </p:cNvSpPr>
          <p:nvPr/>
        </p:nvSpPr>
        <p:spPr bwMode="auto">
          <a:xfrm rot="10800000">
            <a:off x="5541963" y="4575175"/>
            <a:ext cx="630237" cy="579438"/>
          </a:xfrm>
          <a:custGeom>
            <a:avLst/>
            <a:gdLst>
              <a:gd name="G0" fmla="+- 55 0 0"/>
              <a:gd name="G1" fmla="+- 21600 0 0"/>
              <a:gd name="G2" fmla="+- 21600 0 0"/>
              <a:gd name="T0" fmla="*/ 0 w 21655"/>
              <a:gd name="T1" fmla="*/ 0 h 21600"/>
              <a:gd name="T2" fmla="*/ 21655 w 21655"/>
              <a:gd name="T3" fmla="*/ 21600 h 21600"/>
              <a:gd name="T4" fmla="*/ 55 w 21655"/>
              <a:gd name="T5" fmla="*/ 21600 h 21600"/>
            </a:gdLst>
            <a:ahLst/>
            <a:cxnLst>
              <a:cxn ang="0">
                <a:pos x="T0" y="T1"/>
              </a:cxn>
              <a:cxn ang="0">
                <a:pos x="T2" y="T3"/>
              </a:cxn>
              <a:cxn ang="0">
                <a:pos x="T4" y="T5"/>
              </a:cxn>
            </a:cxnLst>
            <a:rect l="0" t="0" r="r" b="b"/>
            <a:pathLst>
              <a:path w="21655" h="21600" fill="none" extrusionOk="0">
                <a:moveTo>
                  <a:pt x="0" y="0"/>
                </a:moveTo>
                <a:cubicBezTo>
                  <a:pt x="18" y="0"/>
                  <a:pt x="36" y="-1"/>
                  <a:pt x="55" y="0"/>
                </a:cubicBezTo>
                <a:cubicBezTo>
                  <a:pt x="11984" y="0"/>
                  <a:pt x="21655" y="9670"/>
                  <a:pt x="21655" y="21600"/>
                </a:cubicBezTo>
              </a:path>
              <a:path w="21655" h="21600" stroke="0" extrusionOk="0">
                <a:moveTo>
                  <a:pt x="0" y="0"/>
                </a:moveTo>
                <a:cubicBezTo>
                  <a:pt x="18" y="0"/>
                  <a:pt x="36" y="-1"/>
                  <a:pt x="55" y="0"/>
                </a:cubicBezTo>
                <a:cubicBezTo>
                  <a:pt x="11984" y="0"/>
                  <a:pt x="21655" y="9670"/>
                  <a:pt x="21655" y="21600"/>
                </a:cubicBezTo>
                <a:lnTo>
                  <a:pt x="55" y="21600"/>
                </a:lnTo>
                <a:close/>
              </a:path>
            </a:pathLst>
          </a:custGeom>
          <a:noFill/>
          <a:ln w="50800" cap="rnd">
            <a:solidFill>
              <a:srgbClr val="000000"/>
            </a:solidFill>
            <a:round/>
            <a:headEnd type="triangle" w="med" len="med"/>
            <a:tailEnd/>
          </a:ln>
          <a:effectLst/>
        </p:spPr>
        <p:txBody>
          <a:bodyPr/>
          <a:lstStyle/>
          <a:p>
            <a:endParaRPr lang="en-US"/>
          </a:p>
        </p:txBody>
      </p:sp>
      <p:sp>
        <p:nvSpPr>
          <p:cNvPr id="71706" name="Rectangle 26"/>
          <p:cNvSpPr>
            <a:spLocks noChangeArrowheads="1"/>
          </p:cNvSpPr>
          <p:nvPr/>
        </p:nvSpPr>
        <p:spPr bwMode="auto">
          <a:xfrm>
            <a:off x="6164263" y="5186363"/>
            <a:ext cx="1000125" cy="56832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71707" name="Line 27"/>
          <p:cNvSpPr>
            <a:spLocks noChangeShapeType="1"/>
          </p:cNvSpPr>
          <p:nvPr/>
        </p:nvSpPr>
        <p:spPr bwMode="auto">
          <a:xfrm flipV="1">
            <a:off x="6743700" y="4976813"/>
            <a:ext cx="787400" cy="517525"/>
          </a:xfrm>
          <a:prstGeom prst="line">
            <a:avLst/>
          </a:prstGeom>
          <a:noFill/>
          <a:ln w="101600">
            <a:solidFill>
              <a:schemeClr val="accent2"/>
            </a:solidFill>
            <a:round/>
            <a:headEnd/>
            <a:tailEnd type="triangle" w="med" len="med"/>
          </a:ln>
          <a:effec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71700">
                                            <p:txEl>
                                              <p:pRg st="0" end="0"/>
                                            </p:txEl>
                                          </p:spTgt>
                                        </p:tgtEl>
                                        <p:attrNameLst>
                                          <p:attrName>style.visibility</p:attrName>
                                        </p:attrNameLst>
                                      </p:cBhvr>
                                      <p:to>
                                        <p:strVal val="visible"/>
                                      </p:to>
                                    </p:set>
                                    <p:animEffect transition="in" filter="randombar(vertical)">
                                      <p:cBhvr>
                                        <p:cTn id="7" dur="500"/>
                                        <p:tgtEl>
                                          <p:spTgt spid="7170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0"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noFill/>
          <a:ln/>
        </p:spPr>
        <p:txBody>
          <a:bodyPr/>
          <a:lstStyle/>
          <a:p>
            <a:r>
              <a:rPr lang="en-US" altLang="zh-CN">
                <a:ea typeface="宋体" pitchFamily="2" charset="-122"/>
              </a:rPr>
              <a:t>Pseudocode for Inserting Nodes</a:t>
            </a:r>
          </a:p>
        </p:txBody>
      </p:sp>
      <p:sp>
        <p:nvSpPr>
          <p:cNvPr id="73731" name="Rectangle 3"/>
          <p:cNvSpPr>
            <a:spLocks noChangeArrowheads="1"/>
          </p:cNvSpPr>
          <p:nvPr/>
        </p:nvSpPr>
        <p:spPr bwMode="auto">
          <a:xfrm>
            <a:off x="639763" y="1841500"/>
            <a:ext cx="7513637" cy="946150"/>
          </a:xfrm>
          <a:prstGeom prst="rect">
            <a:avLst/>
          </a:prstGeom>
          <a:noFill/>
          <a:ln w="12700">
            <a:noFill/>
            <a:miter lim="800000"/>
            <a:headEnd/>
            <a:tailEnd/>
          </a:ln>
          <a:effectLst/>
        </p:spPr>
        <p:txBody>
          <a:bodyPr wrap="none" anchor="ctr"/>
          <a:lstStyle/>
          <a:p>
            <a:endParaRPr lang="en-US"/>
          </a:p>
        </p:txBody>
      </p:sp>
      <p:sp>
        <p:nvSpPr>
          <p:cNvPr id="73732" name="Rectangle 4"/>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73733" name="Line 5"/>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73734" name="Rectangle 6"/>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15</a:t>
            </a:r>
          </a:p>
        </p:txBody>
      </p:sp>
      <p:sp>
        <p:nvSpPr>
          <p:cNvPr id="73735" name="Rectangle 7"/>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73736" name="Line 8"/>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73737" name="Rectangle 9"/>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10</a:t>
            </a:r>
          </a:p>
        </p:txBody>
      </p:sp>
      <p:sp>
        <p:nvSpPr>
          <p:cNvPr id="73738" name="Rectangle 10"/>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73739" name="Line 11"/>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73740" name="Rectangle 12"/>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73741" name="Rectangle 13"/>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73742" name="Line 14"/>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73743" name="Rectangle 15"/>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73744" name="Rectangle 16"/>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73745" name="Line 17"/>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73746" name="Rectangle 18"/>
          <p:cNvSpPr>
            <a:spLocks noChangeArrowheads="1"/>
          </p:cNvSpPr>
          <p:nvPr/>
        </p:nvSpPr>
        <p:spPr bwMode="auto">
          <a:xfrm>
            <a:off x="731838" y="1858963"/>
            <a:ext cx="7802562" cy="777875"/>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100000"/>
              <a:buFont typeface="Monotype Sorts" pitchFamily="2" charset="2"/>
              <a:buChar char="·"/>
            </a:pPr>
            <a:r>
              <a:rPr lang="en-US" altLang="zh-CN">
                <a:solidFill>
                  <a:schemeClr val="tx1"/>
                </a:solidFill>
                <a:ea typeface="宋体" pitchFamily="2" charset="-122"/>
              </a:rPr>
              <a:t>Otherwise (if the new node will not be first):</a:t>
            </a:r>
          </a:p>
        </p:txBody>
      </p:sp>
      <p:sp>
        <p:nvSpPr>
          <p:cNvPr id="73747" name="Rectangle 19"/>
          <p:cNvSpPr>
            <a:spLocks noChangeArrowheads="1"/>
          </p:cNvSpPr>
          <p:nvPr/>
        </p:nvSpPr>
        <p:spPr bwMode="auto">
          <a:xfrm>
            <a:off x="762000" y="2270125"/>
            <a:ext cx="8369300" cy="2408238"/>
          </a:xfrm>
          <a:prstGeom prst="rect">
            <a:avLst/>
          </a:prstGeom>
          <a:noFill/>
          <a:ln w="12700">
            <a:noFill/>
            <a:miter lim="800000"/>
            <a:headEnd/>
            <a:tailEnd/>
          </a:ln>
          <a:effectLst/>
        </p:spPr>
        <p:txBody>
          <a:bodyPr lIns="90488" tIns="44450" rIns="90488" bIns="44450"/>
          <a:lstStyle/>
          <a:p>
            <a:pPr marL="685800" indent="-334963">
              <a:spcBef>
                <a:spcPct val="20000"/>
              </a:spcBef>
              <a:buClr>
                <a:schemeClr val="tx2"/>
              </a:buClr>
              <a:buSzPct val="100000"/>
              <a:buFont typeface="Monotype Sorts" pitchFamily="2" charset="2"/>
              <a:buChar char="p"/>
            </a:pPr>
            <a:r>
              <a:rPr lang="en-US" altLang="zh-CN">
                <a:solidFill>
                  <a:schemeClr val="tx1"/>
                </a:solidFill>
                <a:ea typeface="宋体" pitchFamily="2" charset="-122"/>
              </a:rPr>
              <a:t>Start by setting a pointer named </a:t>
            </a:r>
            <a:r>
              <a:rPr lang="en-US" altLang="zh-CN" sz="2000">
                <a:solidFill>
                  <a:schemeClr val="tx1"/>
                </a:solidFill>
                <a:latin typeface="Arial" charset="0"/>
                <a:ea typeface="宋体" pitchFamily="2" charset="-122"/>
              </a:rPr>
              <a:t>previous_ptr</a:t>
            </a:r>
            <a:r>
              <a:rPr lang="en-US" altLang="zh-CN">
                <a:solidFill>
                  <a:schemeClr val="tx1"/>
                </a:solidFill>
                <a:ea typeface="宋体" pitchFamily="2" charset="-122"/>
              </a:rPr>
              <a:t> to point to the node which is just before the new node's position</a:t>
            </a:r>
          </a:p>
        </p:txBody>
      </p:sp>
      <p:sp>
        <p:nvSpPr>
          <p:cNvPr id="73748" name="AutoShape 20"/>
          <p:cNvSpPr>
            <a:spLocks noChangeArrowheads="1"/>
          </p:cNvSpPr>
          <p:nvPr/>
        </p:nvSpPr>
        <p:spPr bwMode="auto">
          <a:xfrm>
            <a:off x="892175" y="3740150"/>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a:solidFill>
                  <a:srgbClr val="000000"/>
                </a:solidFill>
                <a:latin typeface="Arial" charset="0"/>
                <a:ea typeface="宋体" pitchFamily="2" charset="-122"/>
              </a:rPr>
              <a:t>This pointer is called</a:t>
            </a:r>
            <a:endParaRPr lang="en-US" altLang="zh-CN">
              <a:solidFill>
                <a:schemeClr val="tx1"/>
              </a:solidFill>
              <a:effectLst>
                <a:outerShdw blurRad="38100" dist="38100" dir="2700000" algn="tl">
                  <a:srgbClr val="000000"/>
                </a:outerShdw>
              </a:effectLst>
              <a:latin typeface="Arial" charset="0"/>
              <a:ea typeface="宋体" pitchFamily="2" charset="-122"/>
            </a:endParaRPr>
          </a:p>
          <a:p>
            <a:pPr algn="ctr"/>
            <a:r>
              <a:rPr lang="en-US" altLang="zh-CN" b="1">
                <a:solidFill>
                  <a:srgbClr val="BC3700"/>
                </a:solidFill>
                <a:latin typeface="Arial" charset="0"/>
                <a:ea typeface="宋体" pitchFamily="2" charset="-122"/>
              </a:rPr>
              <a:t>previous_ptr-&gt;link</a:t>
            </a:r>
          </a:p>
        </p:txBody>
      </p:sp>
      <p:sp>
        <p:nvSpPr>
          <p:cNvPr id="73749" name="Rectangle 21"/>
          <p:cNvSpPr>
            <a:spLocks noGrp="1" noChangeArrowheads="1"/>
          </p:cNvSpPr>
          <p:nvPr>
            <p:ph type="body" sz="half" idx="1"/>
          </p:nvPr>
        </p:nvSpPr>
        <p:spPr>
          <a:xfrm>
            <a:off x="900113" y="5470525"/>
            <a:ext cx="3810000" cy="944563"/>
          </a:xfrm>
          <a:noFill/>
          <a:ln/>
        </p:spPr>
        <p:txBody>
          <a:bodyPr/>
          <a:lstStyle/>
          <a:p>
            <a:pPr marL="0" indent="0">
              <a:buFont typeface="Monotype Sorts" pitchFamily="2" charset="2"/>
              <a:buNone/>
            </a:pPr>
            <a:r>
              <a:rPr lang="en-US" altLang="zh-CN">
                <a:solidFill>
                  <a:schemeClr val="hlink"/>
                </a:solidFill>
                <a:latin typeface="Monotype Corsiva" pitchFamily="66" charset="0"/>
                <a:ea typeface="宋体" pitchFamily="2" charset="-122"/>
              </a:rPr>
              <a:t>Always remember how can you access link </a:t>
            </a:r>
          </a:p>
        </p:txBody>
      </p:sp>
      <p:sp>
        <p:nvSpPr>
          <p:cNvPr id="73750" name="Rectangle 22"/>
          <p:cNvSpPr>
            <a:spLocks noChangeArrowheads="1"/>
          </p:cNvSpPr>
          <p:nvPr/>
        </p:nvSpPr>
        <p:spPr bwMode="auto">
          <a:xfrm>
            <a:off x="5965825" y="3722688"/>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73751" name="Rectangle 23"/>
          <p:cNvSpPr>
            <a:spLocks noChangeArrowheads="1"/>
          </p:cNvSpPr>
          <p:nvPr/>
        </p:nvSpPr>
        <p:spPr bwMode="auto">
          <a:xfrm>
            <a:off x="5861050" y="4306888"/>
            <a:ext cx="1411288"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previous_ptr</a:t>
            </a:r>
          </a:p>
        </p:txBody>
      </p:sp>
      <p:sp>
        <p:nvSpPr>
          <p:cNvPr id="73752" name="Arc 24"/>
          <p:cNvSpPr>
            <a:spLocks/>
          </p:cNvSpPr>
          <p:nvPr/>
        </p:nvSpPr>
        <p:spPr bwMode="auto">
          <a:xfrm>
            <a:off x="5538788" y="4038600"/>
            <a:ext cx="574675" cy="525463"/>
          </a:xfrm>
          <a:custGeom>
            <a:avLst/>
            <a:gdLst>
              <a:gd name="G0" fmla="+- 21600 0 0"/>
              <a:gd name="G1" fmla="+- 21600 0 0"/>
              <a:gd name="G2" fmla="+- 21600 0 0"/>
              <a:gd name="T0" fmla="*/ 0 w 21600"/>
              <a:gd name="T1" fmla="*/ 21600 h 21600"/>
              <a:gd name="T2" fmla="*/ 2154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4"/>
                  <a:pt x="9634" y="33"/>
                  <a:pt x="21540" y="0"/>
                </a:cubicBezTo>
              </a:path>
              <a:path w="21600" h="21600" stroke="0" extrusionOk="0">
                <a:moveTo>
                  <a:pt x="0" y="21600"/>
                </a:moveTo>
                <a:cubicBezTo>
                  <a:pt x="0" y="9694"/>
                  <a:pt x="9634" y="33"/>
                  <a:pt x="21540" y="0"/>
                </a:cubicBezTo>
                <a:lnTo>
                  <a:pt x="21600" y="21600"/>
                </a:lnTo>
                <a:close/>
              </a:path>
            </a:pathLst>
          </a:custGeom>
          <a:noFill/>
          <a:ln w="50800" cap="rnd">
            <a:solidFill>
              <a:srgbClr val="000000"/>
            </a:solidFill>
            <a:round/>
            <a:headEnd/>
            <a:tailEnd/>
          </a:ln>
          <a:effectLst/>
        </p:spPr>
        <p:txBody>
          <a:bodyPr/>
          <a:lstStyle/>
          <a:p>
            <a:endParaRPr lang="en-US"/>
          </a:p>
        </p:txBody>
      </p:sp>
      <p:sp>
        <p:nvSpPr>
          <p:cNvPr id="73753" name="Arc 25"/>
          <p:cNvSpPr>
            <a:spLocks/>
          </p:cNvSpPr>
          <p:nvPr/>
        </p:nvSpPr>
        <p:spPr bwMode="auto">
          <a:xfrm rot="10800000">
            <a:off x="5541963" y="4575175"/>
            <a:ext cx="630237" cy="579438"/>
          </a:xfrm>
          <a:custGeom>
            <a:avLst/>
            <a:gdLst>
              <a:gd name="G0" fmla="+- 55 0 0"/>
              <a:gd name="G1" fmla="+- 21600 0 0"/>
              <a:gd name="G2" fmla="+- 21600 0 0"/>
              <a:gd name="T0" fmla="*/ 0 w 21655"/>
              <a:gd name="T1" fmla="*/ 0 h 21600"/>
              <a:gd name="T2" fmla="*/ 21655 w 21655"/>
              <a:gd name="T3" fmla="*/ 21600 h 21600"/>
              <a:gd name="T4" fmla="*/ 55 w 21655"/>
              <a:gd name="T5" fmla="*/ 21600 h 21600"/>
            </a:gdLst>
            <a:ahLst/>
            <a:cxnLst>
              <a:cxn ang="0">
                <a:pos x="T0" y="T1"/>
              </a:cxn>
              <a:cxn ang="0">
                <a:pos x="T2" y="T3"/>
              </a:cxn>
              <a:cxn ang="0">
                <a:pos x="T4" y="T5"/>
              </a:cxn>
            </a:cxnLst>
            <a:rect l="0" t="0" r="r" b="b"/>
            <a:pathLst>
              <a:path w="21655" h="21600" fill="none" extrusionOk="0">
                <a:moveTo>
                  <a:pt x="0" y="0"/>
                </a:moveTo>
                <a:cubicBezTo>
                  <a:pt x="18" y="0"/>
                  <a:pt x="36" y="-1"/>
                  <a:pt x="55" y="0"/>
                </a:cubicBezTo>
                <a:cubicBezTo>
                  <a:pt x="11984" y="0"/>
                  <a:pt x="21655" y="9670"/>
                  <a:pt x="21655" y="21600"/>
                </a:cubicBezTo>
              </a:path>
              <a:path w="21655" h="21600" stroke="0" extrusionOk="0">
                <a:moveTo>
                  <a:pt x="0" y="0"/>
                </a:moveTo>
                <a:cubicBezTo>
                  <a:pt x="18" y="0"/>
                  <a:pt x="36" y="-1"/>
                  <a:pt x="55" y="0"/>
                </a:cubicBezTo>
                <a:cubicBezTo>
                  <a:pt x="11984" y="0"/>
                  <a:pt x="21655" y="9670"/>
                  <a:pt x="21655" y="21600"/>
                </a:cubicBezTo>
                <a:lnTo>
                  <a:pt x="55" y="21600"/>
                </a:lnTo>
                <a:close/>
              </a:path>
            </a:pathLst>
          </a:custGeom>
          <a:noFill/>
          <a:ln w="50800" cap="rnd">
            <a:solidFill>
              <a:srgbClr val="000000"/>
            </a:solidFill>
            <a:round/>
            <a:headEnd type="triangle" w="med" len="med"/>
            <a:tailEnd/>
          </a:ln>
          <a:effectLst/>
        </p:spPr>
        <p:txBody>
          <a:bodyPr/>
          <a:lstStyle/>
          <a:p>
            <a:endParaRPr lang="en-US"/>
          </a:p>
        </p:txBody>
      </p:sp>
      <p:sp>
        <p:nvSpPr>
          <p:cNvPr id="73754" name="Rectangle 26"/>
          <p:cNvSpPr>
            <a:spLocks noChangeArrowheads="1"/>
          </p:cNvSpPr>
          <p:nvPr/>
        </p:nvSpPr>
        <p:spPr bwMode="auto">
          <a:xfrm>
            <a:off x="6164263" y="5186363"/>
            <a:ext cx="1000125" cy="56832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73755" name="Line 27"/>
          <p:cNvSpPr>
            <a:spLocks noChangeShapeType="1"/>
          </p:cNvSpPr>
          <p:nvPr/>
        </p:nvSpPr>
        <p:spPr bwMode="auto">
          <a:xfrm flipV="1">
            <a:off x="6743700" y="4976813"/>
            <a:ext cx="787400" cy="517525"/>
          </a:xfrm>
          <a:prstGeom prst="line">
            <a:avLst/>
          </a:prstGeom>
          <a:noFill/>
          <a:ln w="101600">
            <a:solidFill>
              <a:schemeClr val="accent2"/>
            </a:solidFill>
            <a:round/>
            <a:headEnd/>
            <a:tailEnd type="triangle" w="med" len="med"/>
          </a:ln>
          <a:effectLst/>
        </p:spPr>
        <p:txBody>
          <a:bodyPr/>
          <a:lstStyle/>
          <a:p>
            <a:endParaRPr lang="en-US"/>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noFill/>
          <a:ln/>
        </p:spPr>
        <p:txBody>
          <a:bodyPr/>
          <a:lstStyle/>
          <a:p>
            <a:r>
              <a:rPr lang="en-US" altLang="zh-CN">
                <a:ea typeface="宋体" pitchFamily="2" charset="-122"/>
              </a:rPr>
              <a:t>Pseudocode for Inserting Nodes</a:t>
            </a:r>
          </a:p>
        </p:txBody>
      </p:sp>
      <p:sp>
        <p:nvSpPr>
          <p:cNvPr id="75779" name="Rectangle 3"/>
          <p:cNvSpPr>
            <a:spLocks noChangeArrowheads="1"/>
          </p:cNvSpPr>
          <p:nvPr/>
        </p:nvSpPr>
        <p:spPr bwMode="auto">
          <a:xfrm>
            <a:off x="639763" y="1841500"/>
            <a:ext cx="7513637" cy="946150"/>
          </a:xfrm>
          <a:prstGeom prst="rect">
            <a:avLst/>
          </a:prstGeom>
          <a:noFill/>
          <a:ln w="12700">
            <a:noFill/>
            <a:miter lim="800000"/>
            <a:headEnd/>
            <a:tailEnd/>
          </a:ln>
          <a:effectLst/>
        </p:spPr>
        <p:txBody>
          <a:bodyPr wrap="none" anchor="ctr"/>
          <a:lstStyle/>
          <a:p>
            <a:endParaRPr lang="en-US"/>
          </a:p>
        </p:txBody>
      </p:sp>
      <p:sp>
        <p:nvSpPr>
          <p:cNvPr id="75780" name="Rectangle 4"/>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75781" name="Line 5"/>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75782" name="Rectangle 6"/>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15</a:t>
            </a:r>
          </a:p>
        </p:txBody>
      </p:sp>
      <p:sp>
        <p:nvSpPr>
          <p:cNvPr id="75783" name="Rectangle 7"/>
          <p:cNvSpPr>
            <a:spLocks noChangeArrowheads="1"/>
          </p:cNvSpPr>
          <p:nvPr/>
        </p:nvSpPr>
        <p:spPr bwMode="auto">
          <a:xfrm>
            <a:off x="7542213" y="4044950"/>
            <a:ext cx="1000125" cy="928688"/>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75784" name="Line 8"/>
          <p:cNvSpPr>
            <a:spLocks noChangeShapeType="1"/>
          </p:cNvSpPr>
          <p:nvPr/>
        </p:nvSpPr>
        <p:spPr bwMode="auto">
          <a:xfrm>
            <a:off x="7537450" y="4425950"/>
            <a:ext cx="1012825" cy="0"/>
          </a:xfrm>
          <a:prstGeom prst="line">
            <a:avLst/>
          </a:prstGeom>
          <a:noFill/>
          <a:ln w="12700">
            <a:solidFill>
              <a:schemeClr val="accent2"/>
            </a:solidFill>
            <a:round/>
            <a:headEnd/>
            <a:tailEnd/>
          </a:ln>
          <a:effectLst/>
        </p:spPr>
        <p:txBody>
          <a:bodyPr/>
          <a:lstStyle/>
          <a:p>
            <a:endParaRPr lang="en-US"/>
          </a:p>
        </p:txBody>
      </p:sp>
      <p:sp>
        <p:nvSpPr>
          <p:cNvPr id="75785" name="Rectangle 9"/>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accent2"/>
                </a:solidFill>
                <a:latin typeface="Arial" charset="0"/>
                <a:ea typeface="宋体" pitchFamily="2" charset="-122"/>
              </a:rPr>
              <a:t>10</a:t>
            </a:r>
          </a:p>
        </p:txBody>
      </p:sp>
      <p:sp>
        <p:nvSpPr>
          <p:cNvPr id="75786" name="Rectangle 10"/>
          <p:cNvSpPr>
            <a:spLocks noChangeArrowheads="1"/>
          </p:cNvSpPr>
          <p:nvPr/>
        </p:nvSpPr>
        <p:spPr bwMode="auto">
          <a:xfrm>
            <a:off x="7650163" y="5359400"/>
            <a:ext cx="1000125" cy="928688"/>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75787" name="Line 11"/>
          <p:cNvSpPr>
            <a:spLocks noChangeShapeType="1"/>
          </p:cNvSpPr>
          <p:nvPr/>
        </p:nvSpPr>
        <p:spPr bwMode="auto">
          <a:xfrm>
            <a:off x="7645400" y="5740400"/>
            <a:ext cx="1012825" cy="0"/>
          </a:xfrm>
          <a:prstGeom prst="line">
            <a:avLst/>
          </a:prstGeom>
          <a:noFill/>
          <a:ln w="12700">
            <a:solidFill>
              <a:schemeClr val="accent2"/>
            </a:solidFill>
            <a:round/>
            <a:headEnd/>
            <a:tailEnd/>
          </a:ln>
          <a:effectLst/>
        </p:spPr>
        <p:txBody>
          <a:bodyPr/>
          <a:lstStyle/>
          <a:p>
            <a:endParaRPr lang="en-US"/>
          </a:p>
        </p:txBody>
      </p:sp>
      <p:sp>
        <p:nvSpPr>
          <p:cNvPr id="75788" name="Rectangle 12"/>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7</a:t>
            </a:r>
          </a:p>
        </p:txBody>
      </p:sp>
      <p:sp>
        <p:nvSpPr>
          <p:cNvPr id="75789" name="Rectangle 13"/>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null</a:t>
            </a:r>
          </a:p>
        </p:txBody>
      </p:sp>
      <p:sp>
        <p:nvSpPr>
          <p:cNvPr id="75790" name="Line 14"/>
          <p:cNvSpPr>
            <a:spLocks noChangeShapeType="1"/>
          </p:cNvSpPr>
          <p:nvPr/>
        </p:nvSpPr>
        <p:spPr bwMode="auto">
          <a:xfrm>
            <a:off x="7942263" y="4802188"/>
            <a:ext cx="77787" cy="554037"/>
          </a:xfrm>
          <a:prstGeom prst="line">
            <a:avLst/>
          </a:prstGeom>
          <a:noFill/>
          <a:ln w="50800">
            <a:solidFill>
              <a:schemeClr val="accent2"/>
            </a:solidFill>
            <a:round/>
            <a:headEnd/>
            <a:tailEnd type="triangle" w="med" len="med"/>
          </a:ln>
          <a:effectLst/>
        </p:spPr>
        <p:txBody>
          <a:bodyPr/>
          <a:lstStyle/>
          <a:p>
            <a:endParaRPr lang="en-US"/>
          </a:p>
        </p:txBody>
      </p:sp>
      <p:sp>
        <p:nvSpPr>
          <p:cNvPr id="75791" name="Rectangle 15"/>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75792" name="Rectangle 16"/>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75793" name="Line 17"/>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75794" name="Rectangle 18"/>
          <p:cNvSpPr>
            <a:spLocks noChangeArrowheads="1"/>
          </p:cNvSpPr>
          <p:nvPr/>
        </p:nvSpPr>
        <p:spPr bwMode="auto">
          <a:xfrm>
            <a:off x="731838" y="1858963"/>
            <a:ext cx="7802562" cy="777875"/>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100000"/>
              <a:buFont typeface="Monotype Sorts" pitchFamily="2" charset="2"/>
              <a:buChar char="Ë"/>
            </a:pPr>
            <a:r>
              <a:rPr lang="en-US" altLang="zh-CN">
                <a:solidFill>
                  <a:schemeClr val="tx1"/>
                </a:solidFill>
                <a:effectLst>
                  <a:outerShdw blurRad="38100" dist="38100" dir="2700000" algn="tl">
                    <a:srgbClr val="000000"/>
                  </a:outerShdw>
                </a:effectLst>
                <a:ea typeface="宋体" pitchFamily="2" charset="-122"/>
              </a:rPr>
              <a:t>Otherwise (if the new node will not be first):</a:t>
            </a:r>
          </a:p>
        </p:txBody>
      </p:sp>
      <p:sp>
        <p:nvSpPr>
          <p:cNvPr id="75795" name="Rectangle 19"/>
          <p:cNvSpPr>
            <a:spLocks noChangeArrowheads="1"/>
          </p:cNvSpPr>
          <p:nvPr/>
        </p:nvSpPr>
        <p:spPr bwMode="auto">
          <a:xfrm>
            <a:off x="762000" y="2270125"/>
            <a:ext cx="8369300" cy="2408238"/>
          </a:xfrm>
          <a:prstGeom prst="rect">
            <a:avLst/>
          </a:prstGeom>
          <a:noFill/>
          <a:ln w="12700">
            <a:noFill/>
            <a:miter lim="800000"/>
            <a:headEnd/>
            <a:tailEnd/>
          </a:ln>
          <a:effectLst/>
        </p:spPr>
        <p:txBody>
          <a:bodyPr lIns="90488" tIns="44450" rIns="90488" bIns="44450"/>
          <a:lstStyle/>
          <a:p>
            <a:pPr marL="685800" indent="-334963">
              <a:spcBef>
                <a:spcPct val="20000"/>
              </a:spcBef>
              <a:buClr>
                <a:schemeClr val="tx2"/>
              </a:buClr>
              <a:buSzPct val="100000"/>
              <a:buFont typeface="Monotype Sorts" pitchFamily="2" charset="2"/>
              <a:buChar char="p"/>
            </a:pPr>
            <a:r>
              <a:rPr lang="en-US" altLang="zh-CN">
                <a:solidFill>
                  <a:schemeClr val="tx1"/>
                </a:solidFill>
                <a:ea typeface="宋体" pitchFamily="2" charset="-122"/>
              </a:rPr>
              <a:t>Start by setting a pointer named </a:t>
            </a:r>
            <a:r>
              <a:rPr lang="en-US" altLang="zh-CN" sz="2000">
                <a:solidFill>
                  <a:schemeClr val="tx1"/>
                </a:solidFill>
                <a:latin typeface="Arial" charset="0"/>
                <a:ea typeface="宋体" pitchFamily="2" charset="-122"/>
              </a:rPr>
              <a:t>previous_ptr</a:t>
            </a:r>
            <a:r>
              <a:rPr lang="en-US" altLang="zh-CN">
                <a:solidFill>
                  <a:schemeClr val="tx1"/>
                </a:solidFill>
                <a:ea typeface="宋体" pitchFamily="2" charset="-122"/>
              </a:rPr>
              <a:t> to point to the node which is just before the new node's position</a:t>
            </a:r>
          </a:p>
        </p:txBody>
      </p:sp>
      <p:sp>
        <p:nvSpPr>
          <p:cNvPr id="75796" name="AutoShape 20"/>
          <p:cNvSpPr>
            <a:spLocks noChangeArrowheads="1"/>
          </p:cNvSpPr>
          <p:nvPr/>
        </p:nvSpPr>
        <p:spPr bwMode="auto">
          <a:xfrm>
            <a:off x="892175" y="3740150"/>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b="1">
                <a:solidFill>
                  <a:srgbClr val="BC3700"/>
                </a:solidFill>
                <a:latin typeface="Arial" charset="0"/>
                <a:ea typeface="宋体" pitchFamily="2" charset="-122"/>
              </a:rPr>
              <a:t>previous_ptr-&gt;link</a:t>
            </a:r>
            <a:endParaRPr lang="en-US" altLang="zh-CN">
              <a:solidFill>
                <a:srgbClr val="000000"/>
              </a:solidFill>
              <a:latin typeface="Arial" charset="0"/>
              <a:ea typeface="宋体" pitchFamily="2" charset="-122"/>
            </a:endParaRPr>
          </a:p>
          <a:p>
            <a:pPr algn="ctr"/>
            <a:r>
              <a:rPr lang="en-US" altLang="zh-CN">
                <a:solidFill>
                  <a:srgbClr val="000000"/>
                </a:solidFill>
                <a:latin typeface="Arial" charset="0"/>
                <a:ea typeface="宋体" pitchFamily="2" charset="-122"/>
              </a:rPr>
              <a:t>points to the head</a:t>
            </a:r>
          </a:p>
          <a:p>
            <a:pPr algn="ctr"/>
            <a:r>
              <a:rPr lang="en-US" altLang="zh-CN">
                <a:solidFill>
                  <a:srgbClr val="000000"/>
                </a:solidFill>
                <a:latin typeface="Arial" charset="0"/>
                <a:ea typeface="宋体" pitchFamily="2" charset="-122"/>
              </a:rPr>
              <a:t>of a smaller linked</a:t>
            </a:r>
          </a:p>
          <a:p>
            <a:pPr algn="ctr"/>
            <a:r>
              <a:rPr lang="en-US" altLang="zh-CN">
                <a:solidFill>
                  <a:srgbClr val="000000"/>
                </a:solidFill>
                <a:latin typeface="Arial" charset="0"/>
                <a:ea typeface="宋体" pitchFamily="2" charset="-122"/>
              </a:rPr>
              <a:t>list, with 10 and 7</a:t>
            </a:r>
          </a:p>
        </p:txBody>
      </p:sp>
      <p:sp>
        <p:nvSpPr>
          <p:cNvPr id="75797" name="Rectangle 21"/>
          <p:cNvSpPr>
            <a:spLocks noChangeArrowheads="1"/>
          </p:cNvSpPr>
          <p:nvPr/>
        </p:nvSpPr>
        <p:spPr bwMode="auto">
          <a:xfrm>
            <a:off x="5965825" y="3722688"/>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75798" name="Rectangle 22"/>
          <p:cNvSpPr>
            <a:spLocks noChangeArrowheads="1"/>
          </p:cNvSpPr>
          <p:nvPr/>
        </p:nvSpPr>
        <p:spPr bwMode="auto">
          <a:xfrm>
            <a:off x="5861050" y="4306888"/>
            <a:ext cx="1411288"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previous_ptr</a:t>
            </a:r>
          </a:p>
        </p:txBody>
      </p:sp>
      <p:sp>
        <p:nvSpPr>
          <p:cNvPr id="75799" name="Arc 23"/>
          <p:cNvSpPr>
            <a:spLocks/>
          </p:cNvSpPr>
          <p:nvPr/>
        </p:nvSpPr>
        <p:spPr bwMode="auto">
          <a:xfrm>
            <a:off x="5538788" y="4038600"/>
            <a:ext cx="574675" cy="525463"/>
          </a:xfrm>
          <a:custGeom>
            <a:avLst/>
            <a:gdLst>
              <a:gd name="G0" fmla="+- 21600 0 0"/>
              <a:gd name="G1" fmla="+- 21600 0 0"/>
              <a:gd name="G2" fmla="+- 21600 0 0"/>
              <a:gd name="T0" fmla="*/ 0 w 21600"/>
              <a:gd name="T1" fmla="*/ 21600 h 21600"/>
              <a:gd name="T2" fmla="*/ 2154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4"/>
                  <a:pt x="9634" y="33"/>
                  <a:pt x="21540" y="0"/>
                </a:cubicBezTo>
              </a:path>
              <a:path w="21600" h="21600" stroke="0" extrusionOk="0">
                <a:moveTo>
                  <a:pt x="0" y="21600"/>
                </a:moveTo>
                <a:cubicBezTo>
                  <a:pt x="0" y="9694"/>
                  <a:pt x="9634" y="33"/>
                  <a:pt x="21540" y="0"/>
                </a:cubicBezTo>
                <a:lnTo>
                  <a:pt x="21600" y="21600"/>
                </a:lnTo>
                <a:close/>
              </a:path>
            </a:pathLst>
          </a:custGeom>
          <a:noFill/>
          <a:ln w="50800" cap="rnd">
            <a:solidFill>
              <a:srgbClr val="000000"/>
            </a:solidFill>
            <a:round/>
            <a:headEnd/>
            <a:tailEnd/>
          </a:ln>
          <a:effectLst/>
        </p:spPr>
        <p:txBody>
          <a:bodyPr/>
          <a:lstStyle/>
          <a:p>
            <a:endParaRPr lang="en-US"/>
          </a:p>
        </p:txBody>
      </p:sp>
      <p:sp>
        <p:nvSpPr>
          <p:cNvPr id="75800" name="Arc 24"/>
          <p:cNvSpPr>
            <a:spLocks/>
          </p:cNvSpPr>
          <p:nvPr/>
        </p:nvSpPr>
        <p:spPr bwMode="auto">
          <a:xfrm rot="10800000">
            <a:off x="5541963" y="4575175"/>
            <a:ext cx="630237" cy="579438"/>
          </a:xfrm>
          <a:custGeom>
            <a:avLst/>
            <a:gdLst>
              <a:gd name="G0" fmla="+- 55 0 0"/>
              <a:gd name="G1" fmla="+- 21600 0 0"/>
              <a:gd name="G2" fmla="+- 21600 0 0"/>
              <a:gd name="T0" fmla="*/ 0 w 21655"/>
              <a:gd name="T1" fmla="*/ 0 h 21600"/>
              <a:gd name="T2" fmla="*/ 21655 w 21655"/>
              <a:gd name="T3" fmla="*/ 21600 h 21600"/>
              <a:gd name="T4" fmla="*/ 55 w 21655"/>
              <a:gd name="T5" fmla="*/ 21600 h 21600"/>
            </a:gdLst>
            <a:ahLst/>
            <a:cxnLst>
              <a:cxn ang="0">
                <a:pos x="T0" y="T1"/>
              </a:cxn>
              <a:cxn ang="0">
                <a:pos x="T2" y="T3"/>
              </a:cxn>
              <a:cxn ang="0">
                <a:pos x="T4" y="T5"/>
              </a:cxn>
            </a:cxnLst>
            <a:rect l="0" t="0" r="r" b="b"/>
            <a:pathLst>
              <a:path w="21655" h="21600" fill="none" extrusionOk="0">
                <a:moveTo>
                  <a:pt x="0" y="0"/>
                </a:moveTo>
                <a:cubicBezTo>
                  <a:pt x="18" y="0"/>
                  <a:pt x="36" y="-1"/>
                  <a:pt x="55" y="0"/>
                </a:cubicBezTo>
                <a:cubicBezTo>
                  <a:pt x="11984" y="0"/>
                  <a:pt x="21655" y="9670"/>
                  <a:pt x="21655" y="21600"/>
                </a:cubicBezTo>
              </a:path>
              <a:path w="21655" h="21600" stroke="0" extrusionOk="0">
                <a:moveTo>
                  <a:pt x="0" y="0"/>
                </a:moveTo>
                <a:cubicBezTo>
                  <a:pt x="18" y="0"/>
                  <a:pt x="36" y="-1"/>
                  <a:pt x="55" y="0"/>
                </a:cubicBezTo>
                <a:cubicBezTo>
                  <a:pt x="11984" y="0"/>
                  <a:pt x="21655" y="9670"/>
                  <a:pt x="21655" y="21600"/>
                </a:cubicBezTo>
                <a:lnTo>
                  <a:pt x="55" y="21600"/>
                </a:lnTo>
                <a:close/>
              </a:path>
            </a:pathLst>
          </a:custGeom>
          <a:noFill/>
          <a:ln w="50800" cap="rnd">
            <a:solidFill>
              <a:srgbClr val="000000"/>
            </a:solidFill>
            <a:round/>
            <a:headEnd type="triangle" w="med" len="med"/>
            <a:tailEnd/>
          </a:ln>
          <a:effectLst/>
        </p:spPr>
        <p:txBody>
          <a:bodyPr/>
          <a:lstStyle/>
          <a:p>
            <a:endParaRPr lang="en-US"/>
          </a:p>
        </p:txBody>
      </p:sp>
      <p:sp>
        <p:nvSpPr>
          <p:cNvPr id="75801" name="Line 25"/>
          <p:cNvSpPr>
            <a:spLocks noChangeShapeType="1"/>
          </p:cNvSpPr>
          <p:nvPr/>
        </p:nvSpPr>
        <p:spPr bwMode="auto">
          <a:xfrm flipV="1">
            <a:off x="6743700" y="4976813"/>
            <a:ext cx="787400" cy="517525"/>
          </a:xfrm>
          <a:prstGeom prst="line">
            <a:avLst/>
          </a:prstGeom>
          <a:noFill/>
          <a:ln w="101600">
            <a:solidFill>
              <a:schemeClr val="accent2"/>
            </a:solidFill>
            <a:round/>
            <a:headEnd/>
            <a:tailEnd type="triangle" w="med" len="med"/>
          </a:ln>
          <a:effectLst/>
        </p:spPr>
        <p:txBody>
          <a:bodyPr/>
          <a:lstStyle/>
          <a:p>
            <a:endParaRPr lang="en-US"/>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noFill/>
          <a:ln/>
        </p:spPr>
        <p:txBody>
          <a:bodyPr/>
          <a:lstStyle/>
          <a:p>
            <a:r>
              <a:rPr lang="en-US" altLang="zh-CN">
                <a:ea typeface="宋体" pitchFamily="2" charset="-122"/>
              </a:rPr>
              <a:t>Pseudocode for Inserting Nodes</a:t>
            </a:r>
          </a:p>
        </p:txBody>
      </p:sp>
      <p:sp>
        <p:nvSpPr>
          <p:cNvPr id="77827" name="Rectangle 3"/>
          <p:cNvSpPr>
            <a:spLocks noChangeArrowheads="1"/>
          </p:cNvSpPr>
          <p:nvPr/>
        </p:nvSpPr>
        <p:spPr bwMode="auto">
          <a:xfrm>
            <a:off x="639763" y="1841500"/>
            <a:ext cx="7513637" cy="946150"/>
          </a:xfrm>
          <a:prstGeom prst="rect">
            <a:avLst/>
          </a:prstGeom>
          <a:noFill/>
          <a:ln w="12700">
            <a:noFill/>
            <a:miter lim="800000"/>
            <a:headEnd/>
            <a:tailEnd/>
          </a:ln>
          <a:effectLst/>
        </p:spPr>
        <p:txBody>
          <a:bodyPr wrap="none" anchor="ctr"/>
          <a:lstStyle/>
          <a:p>
            <a:endParaRPr lang="en-US"/>
          </a:p>
        </p:txBody>
      </p:sp>
      <p:sp>
        <p:nvSpPr>
          <p:cNvPr id="77828" name="Rectangle 4"/>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77829" name="Line 5"/>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77830" name="Rectangle 6"/>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15</a:t>
            </a:r>
          </a:p>
        </p:txBody>
      </p:sp>
      <p:sp>
        <p:nvSpPr>
          <p:cNvPr id="77831" name="Rectangle 7"/>
          <p:cNvSpPr>
            <a:spLocks noChangeArrowheads="1"/>
          </p:cNvSpPr>
          <p:nvPr/>
        </p:nvSpPr>
        <p:spPr bwMode="auto">
          <a:xfrm>
            <a:off x="7542213" y="4044950"/>
            <a:ext cx="1000125" cy="928688"/>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77832" name="Line 8"/>
          <p:cNvSpPr>
            <a:spLocks noChangeShapeType="1"/>
          </p:cNvSpPr>
          <p:nvPr/>
        </p:nvSpPr>
        <p:spPr bwMode="auto">
          <a:xfrm>
            <a:off x="7537450" y="4425950"/>
            <a:ext cx="1012825" cy="0"/>
          </a:xfrm>
          <a:prstGeom prst="line">
            <a:avLst/>
          </a:prstGeom>
          <a:noFill/>
          <a:ln w="12700">
            <a:solidFill>
              <a:schemeClr val="accent2"/>
            </a:solidFill>
            <a:round/>
            <a:headEnd/>
            <a:tailEnd/>
          </a:ln>
          <a:effectLst/>
        </p:spPr>
        <p:txBody>
          <a:bodyPr/>
          <a:lstStyle/>
          <a:p>
            <a:endParaRPr lang="en-US"/>
          </a:p>
        </p:txBody>
      </p:sp>
      <p:sp>
        <p:nvSpPr>
          <p:cNvPr id="77833" name="Rectangle 9"/>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accent2"/>
                </a:solidFill>
                <a:latin typeface="Arial" charset="0"/>
                <a:ea typeface="宋体" pitchFamily="2" charset="-122"/>
              </a:rPr>
              <a:t>10</a:t>
            </a:r>
          </a:p>
        </p:txBody>
      </p:sp>
      <p:sp>
        <p:nvSpPr>
          <p:cNvPr id="77834" name="Rectangle 10"/>
          <p:cNvSpPr>
            <a:spLocks noChangeArrowheads="1"/>
          </p:cNvSpPr>
          <p:nvPr/>
        </p:nvSpPr>
        <p:spPr bwMode="auto">
          <a:xfrm>
            <a:off x="7650163" y="5359400"/>
            <a:ext cx="1000125" cy="928688"/>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77835" name="Line 11"/>
          <p:cNvSpPr>
            <a:spLocks noChangeShapeType="1"/>
          </p:cNvSpPr>
          <p:nvPr/>
        </p:nvSpPr>
        <p:spPr bwMode="auto">
          <a:xfrm>
            <a:off x="7645400" y="5740400"/>
            <a:ext cx="1012825" cy="0"/>
          </a:xfrm>
          <a:prstGeom prst="line">
            <a:avLst/>
          </a:prstGeom>
          <a:noFill/>
          <a:ln w="12700">
            <a:solidFill>
              <a:schemeClr val="accent2"/>
            </a:solidFill>
            <a:round/>
            <a:headEnd/>
            <a:tailEnd/>
          </a:ln>
          <a:effectLst/>
        </p:spPr>
        <p:txBody>
          <a:bodyPr/>
          <a:lstStyle/>
          <a:p>
            <a:endParaRPr lang="en-US"/>
          </a:p>
        </p:txBody>
      </p:sp>
      <p:sp>
        <p:nvSpPr>
          <p:cNvPr id="77836" name="Rectangle 12"/>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7</a:t>
            </a:r>
          </a:p>
        </p:txBody>
      </p:sp>
      <p:sp>
        <p:nvSpPr>
          <p:cNvPr id="77837" name="Line 13"/>
          <p:cNvSpPr>
            <a:spLocks noChangeShapeType="1"/>
          </p:cNvSpPr>
          <p:nvPr/>
        </p:nvSpPr>
        <p:spPr bwMode="auto">
          <a:xfrm flipV="1">
            <a:off x="7021513" y="3883025"/>
            <a:ext cx="400050" cy="1517650"/>
          </a:xfrm>
          <a:prstGeom prst="line">
            <a:avLst/>
          </a:prstGeom>
          <a:noFill/>
          <a:ln w="50800">
            <a:solidFill>
              <a:schemeClr val="accent2"/>
            </a:solidFill>
            <a:round/>
            <a:headEnd/>
            <a:tailEnd/>
          </a:ln>
          <a:effectLst/>
        </p:spPr>
        <p:txBody>
          <a:bodyPr/>
          <a:lstStyle/>
          <a:p>
            <a:endParaRPr lang="en-US"/>
          </a:p>
        </p:txBody>
      </p:sp>
      <p:sp>
        <p:nvSpPr>
          <p:cNvPr id="77838" name="Rectangle 14"/>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null</a:t>
            </a:r>
          </a:p>
        </p:txBody>
      </p:sp>
      <p:sp>
        <p:nvSpPr>
          <p:cNvPr id="77839" name="Line 15"/>
          <p:cNvSpPr>
            <a:spLocks noChangeShapeType="1"/>
          </p:cNvSpPr>
          <p:nvPr/>
        </p:nvSpPr>
        <p:spPr bwMode="auto">
          <a:xfrm>
            <a:off x="7942263" y="4802188"/>
            <a:ext cx="77787" cy="554037"/>
          </a:xfrm>
          <a:prstGeom prst="line">
            <a:avLst/>
          </a:prstGeom>
          <a:noFill/>
          <a:ln w="50800">
            <a:solidFill>
              <a:schemeClr val="accent2"/>
            </a:solidFill>
            <a:round/>
            <a:headEnd/>
            <a:tailEnd type="triangle" w="med" len="med"/>
          </a:ln>
          <a:effectLst/>
        </p:spPr>
        <p:txBody>
          <a:bodyPr/>
          <a:lstStyle/>
          <a:p>
            <a:endParaRPr lang="en-US"/>
          </a:p>
        </p:txBody>
      </p:sp>
      <p:sp>
        <p:nvSpPr>
          <p:cNvPr id="77840" name="Rectangle 16"/>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77841" name="Rectangle 17"/>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77842" name="Line 18"/>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77843" name="Rectangle 19"/>
          <p:cNvSpPr>
            <a:spLocks noChangeArrowheads="1"/>
          </p:cNvSpPr>
          <p:nvPr/>
        </p:nvSpPr>
        <p:spPr bwMode="auto">
          <a:xfrm>
            <a:off x="731838" y="1858963"/>
            <a:ext cx="7802562" cy="777875"/>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100000"/>
              <a:buFont typeface="Monotype Sorts" pitchFamily="2" charset="2"/>
              <a:buChar char="·"/>
            </a:pPr>
            <a:r>
              <a:rPr lang="en-US" altLang="zh-CN">
                <a:solidFill>
                  <a:schemeClr val="tx1"/>
                </a:solidFill>
                <a:ea typeface="宋体" pitchFamily="2" charset="-122"/>
              </a:rPr>
              <a:t>Otherwise (if the new node will not be first):</a:t>
            </a:r>
          </a:p>
        </p:txBody>
      </p:sp>
      <p:sp>
        <p:nvSpPr>
          <p:cNvPr id="77844" name="Rectangle 20"/>
          <p:cNvSpPr>
            <a:spLocks noChangeArrowheads="1"/>
          </p:cNvSpPr>
          <p:nvPr/>
        </p:nvSpPr>
        <p:spPr bwMode="auto">
          <a:xfrm>
            <a:off x="762000" y="2270125"/>
            <a:ext cx="8369300" cy="2408238"/>
          </a:xfrm>
          <a:prstGeom prst="rect">
            <a:avLst/>
          </a:prstGeom>
          <a:noFill/>
          <a:ln w="12700">
            <a:noFill/>
            <a:miter lim="800000"/>
            <a:headEnd/>
            <a:tailEnd/>
          </a:ln>
          <a:effectLst/>
        </p:spPr>
        <p:txBody>
          <a:bodyPr lIns="90488" tIns="44450" rIns="90488" bIns="44450"/>
          <a:lstStyle/>
          <a:p>
            <a:pPr marL="685800" indent="-334963">
              <a:spcBef>
                <a:spcPct val="20000"/>
              </a:spcBef>
              <a:buClr>
                <a:schemeClr val="tx2"/>
              </a:buClr>
              <a:buSzPct val="100000"/>
              <a:buFont typeface="Monotype Sorts" pitchFamily="2" charset="2"/>
              <a:buChar char="p"/>
            </a:pPr>
            <a:r>
              <a:rPr lang="en-US" altLang="zh-CN">
                <a:solidFill>
                  <a:schemeClr val="tx1"/>
                </a:solidFill>
                <a:ea typeface="宋体" pitchFamily="2" charset="-122"/>
              </a:rPr>
              <a:t>Start by setting a pointer named </a:t>
            </a:r>
            <a:r>
              <a:rPr lang="en-US" altLang="zh-CN" sz="2000">
                <a:solidFill>
                  <a:schemeClr val="tx1"/>
                </a:solidFill>
                <a:latin typeface="Arial" charset="0"/>
                <a:ea typeface="宋体" pitchFamily="2" charset="-122"/>
              </a:rPr>
              <a:t>previous_ptr</a:t>
            </a:r>
            <a:r>
              <a:rPr lang="en-US" altLang="zh-CN">
                <a:solidFill>
                  <a:schemeClr val="tx1"/>
                </a:solidFill>
                <a:ea typeface="宋体" pitchFamily="2" charset="-122"/>
              </a:rPr>
              <a:t> to point to the node which is just before the new node's position.</a:t>
            </a:r>
          </a:p>
        </p:txBody>
      </p:sp>
      <p:sp>
        <p:nvSpPr>
          <p:cNvPr id="77845" name="AutoShape 21"/>
          <p:cNvSpPr>
            <a:spLocks noChangeArrowheads="1"/>
          </p:cNvSpPr>
          <p:nvPr/>
        </p:nvSpPr>
        <p:spPr bwMode="auto">
          <a:xfrm>
            <a:off x="892175" y="3740150"/>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a:solidFill>
                  <a:srgbClr val="000000"/>
                </a:solidFill>
                <a:latin typeface="Arial" charset="0"/>
                <a:ea typeface="宋体" pitchFamily="2" charset="-122"/>
              </a:rPr>
              <a:t>The new node must</a:t>
            </a:r>
          </a:p>
          <a:p>
            <a:pPr algn="ctr"/>
            <a:r>
              <a:rPr lang="en-US" altLang="zh-CN">
                <a:solidFill>
                  <a:srgbClr val="000000"/>
                </a:solidFill>
                <a:latin typeface="Arial" charset="0"/>
                <a:ea typeface="宋体" pitchFamily="2" charset="-122"/>
              </a:rPr>
              <a:t>be inserted at the</a:t>
            </a:r>
          </a:p>
          <a:p>
            <a:pPr algn="ctr"/>
            <a:r>
              <a:rPr lang="en-US" altLang="zh-CN">
                <a:solidFill>
                  <a:srgbClr val="000000"/>
                </a:solidFill>
                <a:latin typeface="Arial" charset="0"/>
                <a:ea typeface="宋体" pitchFamily="2" charset="-122"/>
              </a:rPr>
              <a:t>head of this small</a:t>
            </a:r>
          </a:p>
          <a:p>
            <a:pPr algn="ctr"/>
            <a:r>
              <a:rPr lang="en-US" altLang="zh-CN">
                <a:solidFill>
                  <a:srgbClr val="000000"/>
                </a:solidFill>
                <a:latin typeface="Arial" charset="0"/>
                <a:ea typeface="宋体" pitchFamily="2" charset="-122"/>
              </a:rPr>
              <a:t>linked list.</a:t>
            </a:r>
          </a:p>
        </p:txBody>
      </p:sp>
      <p:sp>
        <p:nvSpPr>
          <p:cNvPr id="77846" name="Rectangle 22"/>
          <p:cNvSpPr>
            <a:spLocks noChangeArrowheads="1"/>
          </p:cNvSpPr>
          <p:nvPr/>
        </p:nvSpPr>
        <p:spPr bwMode="auto">
          <a:xfrm>
            <a:off x="7770813" y="2809875"/>
            <a:ext cx="1000125" cy="928688"/>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77847" name="Line 23"/>
          <p:cNvSpPr>
            <a:spLocks noChangeShapeType="1"/>
          </p:cNvSpPr>
          <p:nvPr/>
        </p:nvSpPr>
        <p:spPr bwMode="auto">
          <a:xfrm>
            <a:off x="7766050" y="3190875"/>
            <a:ext cx="1012825" cy="0"/>
          </a:xfrm>
          <a:prstGeom prst="line">
            <a:avLst/>
          </a:prstGeom>
          <a:noFill/>
          <a:ln w="12700">
            <a:solidFill>
              <a:schemeClr val="accent2"/>
            </a:solidFill>
            <a:round/>
            <a:headEnd/>
            <a:tailEnd/>
          </a:ln>
          <a:effectLst/>
        </p:spPr>
        <p:txBody>
          <a:bodyPr/>
          <a:lstStyle/>
          <a:p>
            <a:endParaRPr lang="en-US"/>
          </a:p>
        </p:txBody>
      </p:sp>
      <p:sp>
        <p:nvSpPr>
          <p:cNvPr id="77848" name="Rectangle 24"/>
          <p:cNvSpPr>
            <a:spLocks noChangeArrowheads="1"/>
          </p:cNvSpPr>
          <p:nvPr/>
        </p:nvSpPr>
        <p:spPr bwMode="auto">
          <a:xfrm>
            <a:off x="7594600" y="2833688"/>
            <a:ext cx="1335088" cy="393700"/>
          </a:xfrm>
          <a:prstGeom prst="rect">
            <a:avLst/>
          </a:prstGeom>
          <a:noFill/>
          <a:ln w="12700">
            <a:noFill/>
            <a:miter lim="800000"/>
            <a:headEnd/>
            <a:tailEnd/>
          </a:ln>
          <a:effectLst/>
        </p:spPr>
        <p:txBody>
          <a:bodyPr lIns="90488" tIns="44450" rIns="90488" bIns="44450">
            <a:spAutoFit/>
          </a:bodyPr>
          <a:lstStyle/>
          <a:p>
            <a:pPr algn="ctr"/>
            <a:r>
              <a:rPr lang="en-US" altLang="zh-CN" sz="2000" b="1" i="1">
                <a:solidFill>
                  <a:schemeClr val="accent2"/>
                </a:solidFill>
                <a:latin typeface="Arial" charset="0"/>
                <a:ea typeface="宋体" pitchFamily="2" charset="-122"/>
              </a:rPr>
              <a:t>13</a:t>
            </a:r>
          </a:p>
        </p:txBody>
      </p:sp>
      <p:sp>
        <p:nvSpPr>
          <p:cNvPr id="77849" name="Line 25"/>
          <p:cNvSpPr>
            <a:spLocks noChangeShapeType="1"/>
          </p:cNvSpPr>
          <p:nvPr/>
        </p:nvSpPr>
        <p:spPr bwMode="auto">
          <a:xfrm>
            <a:off x="8170863" y="3475038"/>
            <a:ext cx="77787" cy="554037"/>
          </a:xfrm>
          <a:prstGeom prst="line">
            <a:avLst/>
          </a:prstGeom>
          <a:noFill/>
          <a:ln w="50800">
            <a:solidFill>
              <a:schemeClr val="accent2"/>
            </a:solidFill>
            <a:round/>
            <a:headEnd/>
            <a:tailEnd type="triangle" w="med" len="med"/>
          </a:ln>
          <a:effectLst/>
        </p:spPr>
        <p:txBody>
          <a:bodyPr/>
          <a:lstStyle/>
          <a:p>
            <a:endParaRPr lang="en-US"/>
          </a:p>
        </p:txBody>
      </p:sp>
      <p:sp>
        <p:nvSpPr>
          <p:cNvPr id="77850" name="Arc 26"/>
          <p:cNvSpPr>
            <a:spLocks/>
          </p:cNvSpPr>
          <p:nvPr/>
        </p:nvSpPr>
        <p:spPr bwMode="auto">
          <a:xfrm>
            <a:off x="7402513" y="3392488"/>
            <a:ext cx="361950" cy="512762"/>
          </a:xfrm>
          <a:custGeom>
            <a:avLst/>
            <a:gdLst>
              <a:gd name="G0" fmla="+- 21600 0 0"/>
              <a:gd name="G1" fmla="+- 21600 0 0"/>
              <a:gd name="G2" fmla="+- 21600 0 0"/>
              <a:gd name="T0" fmla="*/ 0 w 21600"/>
              <a:gd name="T1" fmla="*/ 21600 h 21600"/>
              <a:gd name="T2" fmla="*/ 21505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707"/>
                  <a:pt x="9612" y="52"/>
                  <a:pt x="21505" y="0"/>
                </a:cubicBezTo>
              </a:path>
              <a:path w="21600" h="21600" stroke="0" extrusionOk="0">
                <a:moveTo>
                  <a:pt x="0" y="21600"/>
                </a:moveTo>
                <a:cubicBezTo>
                  <a:pt x="0" y="9707"/>
                  <a:pt x="9612" y="52"/>
                  <a:pt x="21505" y="0"/>
                </a:cubicBezTo>
                <a:lnTo>
                  <a:pt x="21600" y="21600"/>
                </a:lnTo>
                <a:close/>
              </a:path>
            </a:pathLst>
          </a:custGeom>
          <a:noFill/>
          <a:ln w="50800" cap="rnd">
            <a:solidFill>
              <a:schemeClr val="accent2"/>
            </a:solidFill>
            <a:round/>
            <a:headEnd/>
            <a:tailEnd type="triangle" w="med" len="med"/>
          </a:ln>
          <a:effectLst/>
        </p:spPr>
        <p:txBody>
          <a:bodyPr/>
          <a:lstStyle/>
          <a:p>
            <a:endParaRPr lang="en-US"/>
          </a:p>
        </p:txBody>
      </p:sp>
      <p:sp>
        <p:nvSpPr>
          <p:cNvPr id="77851" name="Rectangle 27"/>
          <p:cNvSpPr>
            <a:spLocks noGrp="1" noChangeArrowheads="1"/>
          </p:cNvSpPr>
          <p:nvPr>
            <p:ph type="body" sz="half" idx="1"/>
          </p:nvPr>
        </p:nvSpPr>
        <p:spPr>
          <a:xfrm>
            <a:off x="565150" y="5500688"/>
            <a:ext cx="3810000" cy="944562"/>
          </a:xfrm>
          <a:noFill/>
          <a:ln/>
        </p:spPr>
        <p:txBody>
          <a:bodyPr/>
          <a:lstStyle/>
          <a:p>
            <a:pPr marL="0" indent="0">
              <a:buFont typeface="Monotype Sorts" pitchFamily="2" charset="2"/>
              <a:buNone/>
            </a:pPr>
            <a:r>
              <a:rPr lang="en-US" altLang="zh-CN">
                <a:solidFill>
                  <a:schemeClr val="hlink"/>
                </a:solidFill>
                <a:effectLst/>
                <a:latin typeface="Monotype Corsiva" pitchFamily="66" charset="0"/>
                <a:ea typeface="宋体" pitchFamily="2" charset="-122"/>
              </a:rPr>
              <a:t>Write one C++ statement which will do the insertion.</a:t>
            </a:r>
          </a:p>
        </p:txBody>
      </p:sp>
      <p:sp>
        <p:nvSpPr>
          <p:cNvPr id="77852" name="Rectangle 28"/>
          <p:cNvSpPr>
            <a:spLocks noChangeArrowheads="1"/>
          </p:cNvSpPr>
          <p:nvPr/>
        </p:nvSpPr>
        <p:spPr bwMode="auto">
          <a:xfrm>
            <a:off x="5965825" y="3722688"/>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77853" name="Rectangle 29"/>
          <p:cNvSpPr>
            <a:spLocks noChangeArrowheads="1"/>
          </p:cNvSpPr>
          <p:nvPr/>
        </p:nvSpPr>
        <p:spPr bwMode="auto">
          <a:xfrm>
            <a:off x="5861050" y="4306888"/>
            <a:ext cx="1411288"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previous_ptr</a:t>
            </a:r>
          </a:p>
        </p:txBody>
      </p:sp>
      <p:sp>
        <p:nvSpPr>
          <p:cNvPr id="77854" name="Arc 30"/>
          <p:cNvSpPr>
            <a:spLocks/>
          </p:cNvSpPr>
          <p:nvPr/>
        </p:nvSpPr>
        <p:spPr bwMode="auto">
          <a:xfrm>
            <a:off x="5538788" y="4038600"/>
            <a:ext cx="574675" cy="525463"/>
          </a:xfrm>
          <a:custGeom>
            <a:avLst/>
            <a:gdLst>
              <a:gd name="G0" fmla="+- 21600 0 0"/>
              <a:gd name="G1" fmla="+- 21600 0 0"/>
              <a:gd name="G2" fmla="+- 21600 0 0"/>
              <a:gd name="T0" fmla="*/ 0 w 21600"/>
              <a:gd name="T1" fmla="*/ 21600 h 21600"/>
              <a:gd name="T2" fmla="*/ 2154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4"/>
                  <a:pt x="9634" y="33"/>
                  <a:pt x="21540" y="0"/>
                </a:cubicBezTo>
              </a:path>
              <a:path w="21600" h="21600" stroke="0" extrusionOk="0">
                <a:moveTo>
                  <a:pt x="0" y="21600"/>
                </a:moveTo>
                <a:cubicBezTo>
                  <a:pt x="0" y="9694"/>
                  <a:pt x="9634" y="33"/>
                  <a:pt x="21540" y="0"/>
                </a:cubicBezTo>
                <a:lnTo>
                  <a:pt x="21600" y="21600"/>
                </a:lnTo>
                <a:close/>
              </a:path>
            </a:pathLst>
          </a:custGeom>
          <a:noFill/>
          <a:ln w="50800" cap="rnd">
            <a:solidFill>
              <a:srgbClr val="000000"/>
            </a:solidFill>
            <a:round/>
            <a:headEnd/>
            <a:tailEnd/>
          </a:ln>
          <a:effectLst/>
        </p:spPr>
        <p:txBody>
          <a:bodyPr/>
          <a:lstStyle/>
          <a:p>
            <a:endParaRPr lang="en-US"/>
          </a:p>
        </p:txBody>
      </p:sp>
      <p:sp>
        <p:nvSpPr>
          <p:cNvPr id="77855" name="Arc 31"/>
          <p:cNvSpPr>
            <a:spLocks/>
          </p:cNvSpPr>
          <p:nvPr/>
        </p:nvSpPr>
        <p:spPr bwMode="auto">
          <a:xfrm rot="10800000">
            <a:off x="5541963" y="4575175"/>
            <a:ext cx="630237" cy="579438"/>
          </a:xfrm>
          <a:custGeom>
            <a:avLst/>
            <a:gdLst>
              <a:gd name="G0" fmla="+- 55 0 0"/>
              <a:gd name="G1" fmla="+- 21600 0 0"/>
              <a:gd name="G2" fmla="+- 21600 0 0"/>
              <a:gd name="T0" fmla="*/ 0 w 21655"/>
              <a:gd name="T1" fmla="*/ 0 h 21600"/>
              <a:gd name="T2" fmla="*/ 21655 w 21655"/>
              <a:gd name="T3" fmla="*/ 21600 h 21600"/>
              <a:gd name="T4" fmla="*/ 55 w 21655"/>
              <a:gd name="T5" fmla="*/ 21600 h 21600"/>
            </a:gdLst>
            <a:ahLst/>
            <a:cxnLst>
              <a:cxn ang="0">
                <a:pos x="T0" y="T1"/>
              </a:cxn>
              <a:cxn ang="0">
                <a:pos x="T2" y="T3"/>
              </a:cxn>
              <a:cxn ang="0">
                <a:pos x="T4" y="T5"/>
              </a:cxn>
            </a:cxnLst>
            <a:rect l="0" t="0" r="r" b="b"/>
            <a:pathLst>
              <a:path w="21655" h="21600" fill="none" extrusionOk="0">
                <a:moveTo>
                  <a:pt x="0" y="0"/>
                </a:moveTo>
                <a:cubicBezTo>
                  <a:pt x="18" y="0"/>
                  <a:pt x="36" y="-1"/>
                  <a:pt x="55" y="0"/>
                </a:cubicBezTo>
                <a:cubicBezTo>
                  <a:pt x="11984" y="0"/>
                  <a:pt x="21655" y="9670"/>
                  <a:pt x="21655" y="21600"/>
                </a:cubicBezTo>
              </a:path>
              <a:path w="21655" h="21600" stroke="0" extrusionOk="0">
                <a:moveTo>
                  <a:pt x="0" y="0"/>
                </a:moveTo>
                <a:cubicBezTo>
                  <a:pt x="18" y="0"/>
                  <a:pt x="36" y="-1"/>
                  <a:pt x="55" y="0"/>
                </a:cubicBezTo>
                <a:cubicBezTo>
                  <a:pt x="11984" y="0"/>
                  <a:pt x="21655" y="9670"/>
                  <a:pt x="21655" y="21600"/>
                </a:cubicBezTo>
                <a:lnTo>
                  <a:pt x="55" y="21600"/>
                </a:lnTo>
                <a:close/>
              </a:path>
            </a:pathLst>
          </a:custGeom>
          <a:noFill/>
          <a:ln w="50800" cap="rnd">
            <a:solidFill>
              <a:srgbClr val="000000"/>
            </a:solidFill>
            <a:round/>
            <a:headEnd type="triangle" w="med" len="med"/>
            <a:tailEnd/>
          </a:ln>
          <a:effec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77851">
                                            <p:txEl>
                                              <p:pRg st="0" end="0"/>
                                            </p:txEl>
                                          </p:spTgt>
                                        </p:tgtEl>
                                        <p:attrNameLst>
                                          <p:attrName>style.visibility</p:attrName>
                                        </p:attrNameLst>
                                      </p:cBhvr>
                                      <p:to>
                                        <p:strVal val="visible"/>
                                      </p:to>
                                    </p:set>
                                    <p:animEffect transition="in" filter="randombar(vertical)">
                                      <p:cBhvr>
                                        <p:cTn id="7" dur="500"/>
                                        <p:tgtEl>
                                          <p:spTgt spid="778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51"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noFill/>
          <a:ln/>
        </p:spPr>
        <p:txBody>
          <a:bodyPr/>
          <a:lstStyle/>
          <a:p>
            <a:r>
              <a:rPr lang="en-US" altLang="zh-CN">
                <a:ea typeface="宋体" pitchFamily="2" charset="-122"/>
              </a:rPr>
              <a:t>Pseudocode for Inserting Nodes</a:t>
            </a:r>
          </a:p>
        </p:txBody>
      </p:sp>
      <p:sp>
        <p:nvSpPr>
          <p:cNvPr id="79875" name="Rectangle 3"/>
          <p:cNvSpPr>
            <a:spLocks noChangeArrowheads="1"/>
          </p:cNvSpPr>
          <p:nvPr/>
        </p:nvSpPr>
        <p:spPr bwMode="auto">
          <a:xfrm>
            <a:off x="639763" y="1841500"/>
            <a:ext cx="7513637" cy="946150"/>
          </a:xfrm>
          <a:prstGeom prst="rect">
            <a:avLst/>
          </a:prstGeom>
          <a:noFill/>
          <a:ln w="12700">
            <a:noFill/>
            <a:miter lim="800000"/>
            <a:headEnd/>
            <a:tailEnd/>
          </a:ln>
          <a:effectLst/>
        </p:spPr>
        <p:txBody>
          <a:bodyPr wrap="none" anchor="ctr"/>
          <a:lstStyle/>
          <a:p>
            <a:endParaRPr lang="en-US"/>
          </a:p>
        </p:txBody>
      </p:sp>
      <p:sp>
        <p:nvSpPr>
          <p:cNvPr id="79876" name="Rectangle 4"/>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79877" name="Line 5"/>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79878" name="Rectangle 6"/>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15</a:t>
            </a:r>
          </a:p>
        </p:txBody>
      </p:sp>
      <p:sp>
        <p:nvSpPr>
          <p:cNvPr id="79879" name="Rectangle 7"/>
          <p:cNvSpPr>
            <a:spLocks noChangeArrowheads="1"/>
          </p:cNvSpPr>
          <p:nvPr/>
        </p:nvSpPr>
        <p:spPr bwMode="auto">
          <a:xfrm>
            <a:off x="7542213" y="4044950"/>
            <a:ext cx="1000125" cy="928688"/>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79880" name="Line 8"/>
          <p:cNvSpPr>
            <a:spLocks noChangeShapeType="1"/>
          </p:cNvSpPr>
          <p:nvPr/>
        </p:nvSpPr>
        <p:spPr bwMode="auto">
          <a:xfrm>
            <a:off x="7537450" y="4425950"/>
            <a:ext cx="1012825" cy="0"/>
          </a:xfrm>
          <a:prstGeom prst="line">
            <a:avLst/>
          </a:prstGeom>
          <a:noFill/>
          <a:ln w="12700">
            <a:solidFill>
              <a:schemeClr val="accent2"/>
            </a:solidFill>
            <a:round/>
            <a:headEnd/>
            <a:tailEnd/>
          </a:ln>
          <a:effectLst/>
        </p:spPr>
        <p:txBody>
          <a:bodyPr/>
          <a:lstStyle/>
          <a:p>
            <a:endParaRPr lang="en-US"/>
          </a:p>
        </p:txBody>
      </p:sp>
      <p:sp>
        <p:nvSpPr>
          <p:cNvPr id="79881" name="Rectangle 9"/>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accent2"/>
                </a:solidFill>
                <a:latin typeface="Arial" charset="0"/>
                <a:ea typeface="宋体" pitchFamily="2" charset="-122"/>
              </a:rPr>
              <a:t>10</a:t>
            </a:r>
          </a:p>
        </p:txBody>
      </p:sp>
      <p:sp>
        <p:nvSpPr>
          <p:cNvPr id="79882" name="Rectangle 10"/>
          <p:cNvSpPr>
            <a:spLocks noChangeArrowheads="1"/>
          </p:cNvSpPr>
          <p:nvPr/>
        </p:nvSpPr>
        <p:spPr bwMode="auto">
          <a:xfrm>
            <a:off x="7650163" y="5359400"/>
            <a:ext cx="1000125" cy="928688"/>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79883" name="Line 11"/>
          <p:cNvSpPr>
            <a:spLocks noChangeShapeType="1"/>
          </p:cNvSpPr>
          <p:nvPr/>
        </p:nvSpPr>
        <p:spPr bwMode="auto">
          <a:xfrm>
            <a:off x="7645400" y="5740400"/>
            <a:ext cx="1012825" cy="0"/>
          </a:xfrm>
          <a:prstGeom prst="line">
            <a:avLst/>
          </a:prstGeom>
          <a:noFill/>
          <a:ln w="12700">
            <a:solidFill>
              <a:schemeClr val="accent2"/>
            </a:solidFill>
            <a:round/>
            <a:headEnd/>
            <a:tailEnd/>
          </a:ln>
          <a:effectLst/>
        </p:spPr>
        <p:txBody>
          <a:bodyPr/>
          <a:lstStyle/>
          <a:p>
            <a:endParaRPr lang="en-US"/>
          </a:p>
        </p:txBody>
      </p:sp>
      <p:sp>
        <p:nvSpPr>
          <p:cNvPr id="79884" name="Rectangle 12"/>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7</a:t>
            </a:r>
          </a:p>
        </p:txBody>
      </p:sp>
      <p:sp>
        <p:nvSpPr>
          <p:cNvPr id="79885" name="Line 13"/>
          <p:cNvSpPr>
            <a:spLocks noChangeShapeType="1"/>
          </p:cNvSpPr>
          <p:nvPr/>
        </p:nvSpPr>
        <p:spPr bwMode="auto">
          <a:xfrm flipV="1">
            <a:off x="7021513" y="3883025"/>
            <a:ext cx="400050" cy="1517650"/>
          </a:xfrm>
          <a:prstGeom prst="line">
            <a:avLst/>
          </a:prstGeom>
          <a:noFill/>
          <a:ln w="50800">
            <a:solidFill>
              <a:schemeClr val="accent2"/>
            </a:solidFill>
            <a:round/>
            <a:headEnd/>
            <a:tailEnd/>
          </a:ln>
          <a:effectLst/>
        </p:spPr>
        <p:txBody>
          <a:bodyPr/>
          <a:lstStyle/>
          <a:p>
            <a:endParaRPr lang="en-US"/>
          </a:p>
        </p:txBody>
      </p:sp>
      <p:sp>
        <p:nvSpPr>
          <p:cNvPr id="79886" name="Rectangle 14"/>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null</a:t>
            </a:r>
          </a:p>
        </p:txBody>
      </p:sp>
      <p:sp>
        <p:nvSpPr>
          <p:cNvPr id="79887" name="Line 15"/>
          <p:cNvSpPr>
            <a:spLocks noChangeShapeType="1"/>
          </p:cNvSpPr>
          <p:nvPr/>
        </p:nvSpPr>
        <p:spPr bwMode="auto">
          <a:xfrm>
            <a:off x="7942263" y="4802188"/>
            <a:ext cx="77787" cy="554037"/>
          </a:xfrm>
          <a:prstGeom prst="line">
            <a:avLst/>
          </a:prstGeom>
          <a:noFill/>
          <a:ln w="50800">
            <a:solidFill>
              <a:schemeClr val="accent2"/>
            </a:solidFill>
            <a:round/>
            <a:headEnd/>
            <a:tailEnd type="triangle" w="med" len="med"/>
          </a:ln>
          <a:effectLst/>
        </p:spPr>
        <p:txBody>
          <a:bodyPr/>
          <a:lstStyle/>
          <a:p>
            <a:endParaRPr lang="en-US"/>
          </a:p>
        </p:txBody>
      </p:sp>
      <p:sp>
        <p:nvSpPr>
          <p:cNvPr id="79888" name="Rectangle 16"/>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79889" name="Rectangle 17"/>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79890" name="Line 18"/>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79891" name="Rectangle 19"/>
          <p:cNvSpPr>
            <a:spLocks noChangeArrowheads="1"/>
          </p:cNvSpPr>
          <p:nvPr/>
        </p:nvSpPr>
        <p:spPr bwMode="auto">
          <a:xfrm>
            <a:off x="731838" y="1858963"/>
            <a:ext cx="7802562" cy="777875"/>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100000"/>
              <a:buFont typeface="Monotype Sorts" pitchFamily="2" charset="2"/>
              <a:buChar char="·"/>
            </a:pPr>
            <a:r>
              <a:rPr lang="en-US" altLang="zh-CN">
                <a:solidFill>
                  <a:schemeClr val="tx1"/>
                </a:solidFill>
                <a:ea typeface="宋体" pitchFamily="2" charset="-122"/>
              </a:rPr>
              <a:t>Otherwise (if the new node will not be first):</a:t>
            </a:r>
          </a:p>
        </p:txBody>
      </p:sp>
      <p:sp>
        <p:nvSpPr>
          <p:cNvPr id="79892" name="Rectangle 20"/>
          <p:cNvSpPr>
            <a:spLocks noChangeArrowheads="1"/>
          </p:cNvSpPr>
          <p:nvPr/>
        </p:nvSpPr>
        <p:spPr bwMode="auto">
          <a:xfrm>
            <a:off x="762000" y="2270125"/>
            <a:ext cx="8369300" cy="2408238"/>
          </a:xfrm>
          <a:prstGeom prst="rect">
            <a:avLst/>
          </a:prstGeom>
          <a:noFill/>
          <a:ln w="12700">
            <a:noFill/>
            <a:miter lim="800000"/>
            <a:headEnd/>
            <a:tailEnd/>
          </a:ln>
          <a:effectLst/>
        </p:spPr>
        <p:txBody>
          <a:bodyPr lIns="90488" tIns="44450" rIns="90488" bIns="44450"/>
          <a:lstStyle/>
          <a:p>
            <a:pPr marL="685800" indent="-334963">
              <a:spcBef>
                <a:spcPct val="20000"/>
              </a:spcBef>
              <a:buClr>
                <a:schemeClr val="tx2"/>
              </a:buClr>
              <a:buSzPct val="100000"/>
              <a:buFont typeface="Monotype Sorts" pitchFamily="2" charset="2"/>
              <a:buChar char="p"/>
            </a:pPr>
            <a:r>
              <a:rPr lang="en-US" altLang="zh-CN">
                <a:solidFill>
                  <a:schemeClr val="tx1"/>
                </a:solidFill>
                <a:ea typeface="宋体" pitchFamily="2" charset="-122"/>
              </a:rPr>
              <a:t>Start by setting a pointer named </a:t>
            </a:r>
            <a:r>
              <a:rPr lang="en-US" altLang="zh-CN" sz="2000">
                <a:solidFill>
                  <a:schemeClr val="tx1"/>
                </a:solidFill>
                <a:latin typeface="Arial" charset="0"/>
                <a:ea typeface="宋体" pitchFamily="2" charset="-122"/>
              </a:rPr>
              <a:t>previous_ptr</a:t>
            </a:r>
            <a:r>
              <a:rPr lang="en-US" altLang="zh-CN">
                <a:solidFill>
                  <a:schemeClr val="tx1"/>
                </a:solidFill>
                <a:ea typeface="宋体" pitchFamily="2" charset="-122"/>
              </a:rPr>
              <a:t> to point to the node which is just before the new node's position.</a:t>
            </a:r>
          </a:p>
        </p:txBody>
      </p:sp>
      <p:sp>
        <p:nvSpPr>
          <p:cNvPr id="79893" name="Rectangle 21"/>
          <p:cNvSpPr>
            <a:spLocks noChangeArrowheads="1"/>
          </p:cNvSpPr>
          <p:nvPr/>
        </p:nvSpPr>
        <p:spPr bwMode="auto">
          <a:xfrm>
            <a:off x="7770813" y="2809875"/>
            <a:ext cx="1000125" cy="928688"/>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79894" name="Line 22"/>
          <p:cNvSpPr>
            <a:spLocks noChangeShapeType="1"/>
          </p:cNvSpPr>
          <p:nvPr/>
        </p:nvSpPr>
        <p:spPr bwMode="auto">
          <a:xfrm>
            <a:off x="7766050" y="3190875"/>
            <a:ext cx="1012825" cy="0"/>
          </a:xfrm>
          <a:prstGeom prst="line">
            <a:avLst/>
          </a:prstGeom>
          <a:noFill/>
          <a:ln w="12700">
            <a:solidFill>
              <a:schemeClr val="accent2"/>
            </a:solidFill>
            <a:round/>
            <a:headEnd/>
            <a:tailEnd/>
          </a:ln>
          <a:effectLst/>
        </p:spPr>
        <p:txBody>
          <a:bodyPr/>
          <a:lstStyle/>
          <a:p>
            <a:endParaRPr lang="en-US"/>
          </a:p>
        </p:txBody>
      </p:sp>
      <p:sp>
        <p:nvSpPr>
          <p:cNvPr id="79895" name="Rectangle 23"/>
          <p:cNvSpPr>
            <a:spLocks noChangeArrowheads="1"/>
          </p:cNvSpPr>
          <p:nvPr/>
        </p:nvSpPr>
        <p:spPr bwMode="auto">
          <a:xfrm>
            <a:off x="7654925" y="2833688"/>
            <a:ext cx="1335088" cy="393700"/>
          </a:xfrm>
          <a:prstGeom prst="rect">
            <a:avLst/>
          </a:prstGeom>
          <a:noFill/>
          <a:ln w="12700">
            <a:noFill/>
            <a:miter lim="800000"/>
            <a:headEnd/>
            <a:tailEnd/>
          </a:ln>
          <a:effectLst/>
        </p:spPr>
        <p:txBody>
          <a:bodyPr lIns="90488" tIns="44450" rIns="90488" bIns="44450">
            <a:spAutoFit/>
          </a:bodyPr>
          <a:lstStyle/>
          <a:p>
            <a:pPr algn="ctr"/>
            <a:r>
              <a:rPr lang="en-US" altLang="zh-CN" sz="2000" b="1" i="1">
                <a:solidFill>
                  <a:schemeClr val="accent2"/>
                </a:solidFill>
                <a:latin typeface="Arial" charset="0"/>
                <a:ea typeface="宋体" pitchFamily="2" charset="-122"/>
              </a:rPr>
              <a:t>13</a:t>
            </a:r>
          </a:p>
        </p:txBody>
      </p:sp>
      <p:sp>
        <p:nvSpPr>
          <p:cNvPr id="79896" name="Line 24"/>
          <p:cNvSpPr>
            <a:spLocks noChangeShapeType="1"/>
          </p:cNvSpPr>
          <p:nvPr/>
        </p:nvSpPr>
        <p:spPr bwMode="auto">
          <a:xfrm>
            <a:off x="8170863" y="3475038"/>
            <a:ext cx="77787" cy="554037"/>
          </a:xfrm>
          <a:prstGeom prst="line">
            <a:avLst/>
          </a:prstGeom>
          <a:noFill/>
          <a:ln w="50800">
            <a:solidFill>
              <a:schemeClr val="accent2"/>
            </a:solidFill>
            <a:round/>
            <a:headEnd/>
            <a:tailEnd type="triangle" w="med" len="med"/>
          </a:ln>
          <a:effectLst/>
        </p:spPr>
        <p:txBody>
          <a:bodyPr/>
          <a:lstStyle/>
          <a:p>
            <a:endParaRPr lang="en-US"/>
          </a:p>
        </p:txBody>
      </p:sp>
      <p:sp>
        <p:nvSpPr>
          <p:cNvPr id="79897" name="Arc 25"/>
          <p:cNvSpPr>
            <a:spLocks/>
          </p:cNvSpPr>
          <p:nvPr/>
        </p:nvSpPr>
        <p:spPr bwMode="auto">
          <a:xfrm>
            <a:off x="7402513" y="3392488"/>
            <a:ext cx="361950" cy="512762"/>
          </a:xfrm>
          <a:custGeom>
            <a:avLst/>
            <a:gdLst>
              <a:gd name="G0" fmla="+- 21600 0 0"/>
              <a:gd name="G1" fmla="+- 21600 0 0"/>
              <a:gd name="G2" fmla="+- 21600 0 0"/>
              <a:gd name="T0" fmla="*/ 0 w 21600"/>
              <a:gd name="T1" fmla="*/ 21600 h 21600"/>
              <a:gd name="T2" fmla="*/ 21505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707"/>
                  <a:pt x="9612" y="52"/>
                  <a:pt x="21505" y="0"/>
                </a:cubicBezTo>
              </a:path>
              <a:path w="21600" h="21600" stroke="0" extrusionOk="0">
                <a:moveTo>
                  <a:pt x="0" y="21600"/>
                </a:moveTo>
                <a:cubicBezTo>
                  <a:pt x="0" y="9707"/>
                  <a:pt x="9612" y="52"/>
                  <a:pt x="21505" y="0"/>
                </a:cubicBezTo>
                <a:lnTo>
                  <a:pt x="21600" y="21600"/>
                </a:lnTo>
                <a:close/>
              </a:path>
            </a:pathLst>
          </a:custGeom>
          <a:noFill/>
          <a:ln w="50800" cap="rnd">
            <a:solidFill>
              <a:schemeClr val="accent2"/>
            </a:solidFill>
            <a:round/>
            <a:headEnd/>
            <a:tailEnd type="triangle" w="med" len="med"/>
          </a:ln>
          <a:effectLst/>
        </p:spPr>
        <p:txBody>
          <a:bodyPr/>
          <a:lstStyle/>
          <a:p>
            <a:endParaRPr lang="en-US"/>
          </a:p>
        </p:txBody>
      </p:sp>
      <p:sp>
        <p:nvSpPr>
          <p:cNvPr id="79898" name="Rectangle 26"/>
          <p:cNvSpPr>
            <a:spLocks noGrp="1" noChangeArrowheads="1"/>
          </p:cNvSpPr>
          <p:nvPr>
            <p:ph type="body" sz="half" idx="1"/>
          </p:nvPr>
        </p:nvSpPr>
        <p:spPr>
          <a:xfrm>
            <a:off x="565150" y="5500688"/>
            <a:ext cx="3810000" cy="944562"/>
          </a:xfrm>
          <a:noFill/>
          <a:ln/>
        </p:spPr>
        <p:txBody>
          <a:bodyPr/>
          <a:lstStyle/>
          <a:p>
            <a:pPr marL="0" indent="0">
              <a:buFont typeface="Monotype Sorts" pitchFamily="2" charset="2"/>
              <a:buNone/>
            </a:pPr>
            <a:r>
              <a:rPr lang="en-US" altLang="zh-CN">
                <a:solidFill>
                  <a:schemeClr val="hlink"/>
                </a:solidFill>
                <a:effectLst/>
                <a:latin typeface="Monotype Corsiva" pitchFamily="66" charset="0"/>
                <a:ea typeface="宋体" pitchFamily="2" charset="-122"/>
              </a:rPr>
              <a:t>Write one C++ statement which will do the insertion.</a:t>
            </a:r>
          </a:p>
        </p:txBody>
      </p:sp>
      <p:sp>
        <p:nvSpPr>
          <p:cNvPr id="79899" name="Rectangle 27"/>
          <p:cNvSpPr>
            <a:spLocks noChangeArrowheads="1"/>
          </p:cNvSpPr>
          <p:nvPr/>
        </p:nvSpPr>
        <p:spPr bwMode="auto">
          <a:xfrm>
            <a:off x="5965825" y="3722688"/>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79900" name="Rectangle 28"/>
          <p:cNvSpPr>
            <a:spLocks noChangeArrowheads="1"/>
          </p:cNvSpPr>
          <p:nvPr/>
        </p:nvSpPr>
        <p:spPr bwMode="auto">
          <a:xfrm>
            <a:off x="5861050" y="4306888"/>
            <a:ext cx="1411288"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previous_ptr</a:t>
            </a:r>
          </a:p>
        </p:txBody>
      </p:sp>
      <p:sp>
        <p:nvSpPr>
          <p:cNvPr id="79901" name="Arc 29"/>
          <p:cNvSpPr>
            <a:spLocks/>
          </p:cNvSpPr>
          <p:nvPr/>
        </p:nvSpPr>
        <p:spPr bwMode="auto">
          <a:xfrm>
            <a:off x="5538788" y="4038600"/>
            <a:ext cx="574675" cy="525463"/>
          </a:xfrm>
          <a:custGeom>
            <a:avLst/>
            <a:gdLst>
              <a:gd name="G0" fmla="+- 21600 0 0"/>
              <a:gd name="G1" fmla="+- 21600 0 0"/>
              <a:gd name="G2" fmla="+- 21600 0 0"/>
              <a:gd name="T0" fmla="*/ 0 w 21600"/>
              <a:gd name="T1" fmla="*/ 21600 h 21600"/>
              <a:gd name="T2" fmla="*/ 2154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4"/>
                  <a:pt x="9634" y="33"/>
                  <a:pt x="21540" y="0"/>
                </a:cubicBezTo>
              </a:path>
              <a:path w="21600" h="21600" stroke="0" extrusionOk="0">
                <a:moveTo>
                  <a:pt x="0" y="21600"/>
                </a:moveTo>
                <a:cubicBezTo>
                  <a:pt x="0" y="9694"/>
                  <a:pt x="9634" y="33"/>
                  <a:pt x="21540" y="0"/>
                </a:cubicBezTo>
                <a:lnTo>
                  <a:pt x="21600" y="21600"/>
                </a:lnTo>
                <a:close/>
              </a:path>
            </a:pathLst>
          </a:custGeom>
          <a:noFill/>
          <a:ln w="50800" cap="rnd">
            <a:solidFill>
              <a:srgbClr val="000000"/>
            </a:solidFill>
            <a:round/>
            <a:headEnd/>
            <a:tailEnd/>
          </a:ln>
          <a:effectLst/>
        </p:spPr>
        <p:txBody>
          <a:bodyPr/>
          <a:lstStyle/>
          <a:p>
            <a:endParaRPr lang="en-US"/>
          </a:p>
        </p:txBody>
      </p:sp>
      <p:sp>
        <p:nvSpPr>
          <p:cNvPr id="79902" name="Arc 30"/>
          <p:cNvSpPr>
            <a:spLocks/>
          </p:cNvSpPr>
          <p:nvPr/>
        </p:nvSpPr>
        <p:spPr bwMode="auto">
          <a:xfrm rot="10800000">
            <a:off x="5541963" y="4575175"/>
            <a:ext cx="630237" cy="579438"/>
          </a:xfrm>
          <a:custGeom>
            <a:avLst/>
            <a:gdLst>
              <a:gd name="G0" fmla="+- 55 0 0"/>
              <a:gd name="G1" fmla="+- 21600 0 0"/>
              <a:gd name="G2" fmla="+- 21600 0 0"/>
              <a:gd name="T0" fmla="*/ 0 w 21655"/>
              <a:gd name="T1" fmla="*/ 0 h 21600"/>
              <a:gd name="T2" fmla="*/ 21655 w 21655"/>
              <a:gd name="T3" fmla="*/ 21600 h 21600"/>
              <a:gd name="T4" fmla="*/ 55 w 21655"/>
              <a:gd name="T5" fmla="*/ 21600 h 21600"/>
            </a:gdLst>
            <a:ahLst/>
            <a:cxnLst>
              <a:cxn ang="0">
                <a:pos x="T0" y="T1"/>
              </a:cxn>
              <a:cxn ang="0">
                <a:pos x="T2" y="T3"/>
              </a:cxn>
              <a:cxn ang="0">
                <a:pos x="T4" y="T5"/>
              </a:cxn>
            </a:cxnLst>
            <a:rect l="0" t="0" r="r" b="b"/>
            <a:pathLst>
              <a:path w="21655" h="21600" fill="none" extrusionOk="0">
                <a:moveTo>
                  <a:pt x="0" y="0"/>
                </a:moveTo>
                <a:cubicBezTo>
                  <a:pt x="18" y="0"/>
                  <a:pt x="36" y="-1"/>
                  <a:pt x="55" y="0"/>
                </a:cubicBezTo>
                <a:cubicBezTo>
                  <a:pt x="11984" y="0"/>
                  <a:pt x="21655" y="9670"/>
                  <a:pt x="21655" y="21600"/>
                </a:cubicBezTo>
              </a:path>
              <a:path w="21655" h="21600" stroke="0" extrusionOk="0">
                <a:moveTo>
                  <a:pt x="0" y="0"/>
                </a:moveTo>
                <a:cubicBezTo>
                  <a:pt x="18" y="0"/>
                  <a:pt x="36" y="-1"/>
                  <a:pt x="55" y="0"/>
                </a:cubicBezTo>
                <a:cubicBezTo>
                  <a:pt x="11984" y="0"/>
                  <a:pt x="21655" y="9670"/>
                  <a:pt x="21655" y="21600"/>
                </a:cubicBezTo>
                <a:lnTo>
                  <a:pt x="55" y="21600"/>
                </a:lnTo>
                <a:close/>
              </a:path>
            </a:pathLst>
          </a:custGeom>
          <a:noFill/>
          <a:ln w="50800" cap="rnd">
            <a:solidFill>
              <a:srgbClr val="000000"/>
            </a:solidFill>
            <a:round/>
            <a:headEnd type="triangle" w="med" len="med"/>
            <a:tailEnd/>
          </a:ln>
          <a:effectLst/>
        </p:spPr>
        <p:txBody>
          <a:bodyPr/>
          <a:lstStyle/>
          <a:p>
            <a:endParaRPr lang="en-US"/>
          </a:p>
        </p:txBody>
      </p:sp>
      <p:sp>
        <p:nvSpPr>
          <p:cNvPr id="79903" name="Rectangle 31"/>
          <p:cNvSpPr>
            <a:spLocks noChangeArrowheads="1"/>
          </p:cNvSpPr>
          <p:nvPr/>
        </p:nvSpPr>
        <p:spPr bwMode="auto">
          <a:xfrm>
            <a:off x="219075" y="4183063"/>
            <a:ext cx="5153025" cy="414337"/>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sz="2000">
                <a:solidFill>
                  <a:srgbClr val="000000"/>
                </a:solidFill>
                <a:latin typeface="Arial" charset="0"/>
                <a:ea typeface="宋体" pitchFamily="2" charset="-122"/>
              </a:rPr>
              <a:t>list_head_insert(</a:t>
            </a:r>
            <a:r>
              <a:rPr lang="en-US" altLang="zh-CN" sz="2000">
                <a:latin typeface="Arial" charset="0"/>
                <a:ea typeface="宋体" pitchFamily="2" charset="-122"/>
              </a:rPr>
              <a:t>previous_ptr-&gt;link</a:t>
            </a:r>
            <a:r>
              <a:rPr lang="en-US" altLang="zh-CN" sz="2000">
                <a:solidFill>
                  <a:srgbClr val="000000"/>
                </a:solidFill>
                <a:latin typeface="Arial" charset="0"/>
                <a:ea typeface="宋体" pitchFamily="2" charset="-122"/>
              </a:rPr>
              <a:t>, entry);</a:t>
            </a:r>
          </a:p>
        </p:txBody>
      </p:sp>
      <p:sp>
        <p:nvSpPr>
          <p:cNvPr id="79905" name="AutoShape 33"/>
          <p:cNvSpPr>
            <a:spLocks noChangeArrowheads="1"/>
          </p:cNvSpPr>
          <p:nvPr/>
        </p:nvSpPr>
        <p:spPr bwMode="auto">
          <a:xfrm rot="18000000">
            <a:off x="1102519" y="4956969"/>
            <a:ext cx="2628900" cy="1570038"/>
          </a:xfrm>
          <a:prstGeom prst="rightArrow">
            <a:avLst>
              <a:gd name="adj1" fmla="val 50000"/>
              <a:gd name="adj2" fmla="val 83729"/>
            </a:avLst>
          </a:prstGeom>
          <a:solidFill>
            <a:schemeClr val="folHlink"/>
          </a:solidFill>
          <a:ln w="12700">
            <a:solidFill>
              <a:srgbClr val="000000"/>
            </a:solidFill>
            <a:miter lim="800000"/>
            <a:headEnd/>
            <a:tailEnd/>
          </a:ln>
          <a:effectLst>
            <a:outerShdw dist="107763" dir="2700000" algn="ctr" rotWithShape="0">
              <a:srgbClr val="000000"/>
            </a:outerShdw>
          </a:effectLst>
        </p:spPr>
        <p:txBody>
          <a:bodyPr wrap="none" lIns="90488" tIns="44450" rIns="90488" bIns="44450" anchor="ctr"/>
          <a:lstStyle/>
          <a:p>
            <a:pPr algn="ctr"/>
            <a:r>
              <a:rPr lang="en-US" altLang="zh-CN" sz="1800" b="1">
                <a:solidFill>
                  <a:srgbClr val="000000"/>
                </a:solidFill>
                <a:latin typeface="Arial" charset="0"/>
                <a:ea typeface="宋体" pitchFamily="2" charset="-122"/>
              </a:rPr>
              <a:t>private variable?!!</a:t>
            </a:r>
          </a:p>
        </p:txBody>
      </p:sp>
      <p:sp>
        <p:nvSpPr>
          <p:cNvPr id="79906" name="Text Box 34"/>
          <p:cNvSpPr txBox="1">
            <a:spLocks noChangeArrowheads="1"/>
          </p:cNvSpPr>
          <p:nvPr/>
        </p:nvSpPr>
        <p:spPr bwMode="auto">
          <a:xfrm>
            <a:off x="3048000" y="3657600"/>
            <a:ext cx="838200" cy="457200"/>
          </a:xfrm>
          <a:prstGeom prst="rect">
            <a:avLst/>
          </a:prstGeom>
          <a:noFill/>
          <a:ln w="12700">
            <a:noFill/>
            <a:miter lim="800000"/>
            <a:headEnd/>
            <a:tailEnd/>
          </a:ln>
          <a:effectLst/>
        </p:spPr>
        <p:txBody>
          <a:bodyPr>
            <a:spAutoFit/>
          </a:bodyPr>
          <a:lstStyle/>
          <a:p>
            <a:pPr>
              <a:spcBef>
                <a:spcPct val="50000"/>
              </a:spcBef>
            </a:pPr>
            <a:r>
              <a:rPr lang="en-US" altLang="zh-CN">
                <a:latin typeface="Arial" charset="0"/>
                <a:ea typeface="宋体" pitchFamily="2" charset="-122"/>
              </a:rPr>
              <a:t>X</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79898">
                                            <p:txEl>
                                              <p:pRg st="0" end="0"/>
                                            </p:txEl>
                                          </p:spTgt>
                                        </p:tgtEl>
                                        <p:attrNameLst>
                                          <p:attrName>style.visibility</p:attrName>
                                        </p:attrNameLst>
                                      </p:cBhvr>
                                      <p:to>
                                        <p:strVal val="visible"/>
                                      </p:to>
                                    </p:set>
                                    <p:animEffect transition="in" filter="randombar(vertical)">
                                      <p:cBhvr>
                                        <p:cTn id="7" dur="500"/>
                                        <p:tgtEl>
                                          <p:spTgt spid="798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79905"/>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499"/>
                                          </p:stCondLst>
                                        </p:cTn>
                                        <p:tgtEl>
                                          <p:spTgt spid="799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98" grpId="0" build="p" autoUpdateAnimBg="0"/>
      <p:bldP spid="79905" grpId="0" animBg="1" autoUpdateAnimBg="0"/>
      <p:bldP spid="79906"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noFill/>
          <a:ln/>
        </p:spPr>
        <p:txBody>
          <a:bodyPr/>
          <a:lstStyle/>
          <a:p>
            <a:r>
              <a:rPr lang="en-US" altLang="zh-CN">
                <a:ea typeface="宋体" pitchFamily="2" charset="-122"/>
              </a:rPr>
              <a:t>Pseudocode for Inserting Nodes</a:t>
            </a:r>
          </a:p>
        </p:txBody>
      </p:sp>
      <p:sp>
        <p:nvSpPr>
          <p:cNvPr id="131075" name="Rectangle 3"/>
          <p:cNvSpPr>
            <a:spLocks noChangeArrowheads="1"/>
          </p:cNvSpPr>
          <p:nvPr/>
        </p:nvSpPr>
        <p:spPr bwMode="auto">
          <a:xfrm>
            <a:off x="639763" y="1841500"/>
            <a:ext cx="7513637" cy="946150"/>
          </a:xfrm>
          <a:prstGeom prst="rect">
            <a:avLst/>
          </a:prstGeom>
          <a:noFill/>
          <a:ln w="12700">
            <a:noFill/>
            <a:miter lim="800000"/>
            <a:headEnd/>
            <a:tailEnd/>
          </a:ln>
          <a:effectLst/>
        </p:spPr>
        <p:txBody>
          <a:bodyPr wrap="none" anchor="ctr"/>
          <a:lstStyle/>
          <a:p>
            <a:endParaRPr lang="en-US"/>
          </a:p>
        </p:txBody>
      </p:sp>
      <p:sp>
        <p:nvSpPr>
          <p:cNvPr id="131076" name="Rectangle 4"/>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31077" name="Line 5"/>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131078" name="Rectangle 6"/>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15</a:t>
            </a:r>
          </a:p>
        </p:txBody>
      </p:sp>
      <p:sp>
        <p:nvSpPr>
          <p:cNvPr id="131079" name="Rectangle 7"/>
          <p:cNvSpPr>
            <a:spLocks noChangeArrowheads="1"/>
          </p:cNvSpPr>
          <p:nvPr/>
        </p:nvSpPr>
        <p:spPr bwMode="auto">
          <a:xfrm>
            <a:off x="7542213" y="4044950"/>
            <a:ext cx="1000125" cy="928688"/>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31080" name="Line 8"/>
          <p:cNvSpPr>
            <a:spLocks noChangeShapeType="1"/>
          </p:cNvSpPr>
          <p:nvPr/>
        </p:nvSpPr>
        <p:spPr bwMode="auto">
          <a:xfrm>
            <a:off x="7537450" y="4425950"/>
            <a:ext cx="1012825" cy="0"/>
          </a:xfrm>
          <a:prstGeom prst="line">
            <a:avLst/>
          </a:prstGeom>
          <a:noFill/>
          <a:ln w="12700">
            <a:solidFill>
              <a:schemeClr val="accent2"/>
            </a:solidFill>
            <a:round/>
            <a:headEnd/>
            <a:tailEnd/>
          </a:ln>
          <a:effectLst/>
        </p:spPr>
        <p:txBody>
          <a:bodyPr/>
          <a:lstStyle/>
          <a:p>
            <a:endParaRPr lang="en-US"/>
          </a:p>
        </p:txBody>
      </p:sp>
      <p:sp>
        <p:nvSpPr>
          <p:cNvPr id="131081" name="Rectangle 9"/>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accent2"/>
                </a:solidFill>
                <a:latin typeface="Arial" charset="0"/>
                <a:ea typeface="宋体" pitchFamily="2" charset="-122"/>
              </a:rPr>
              <a:t>10</a:t>
            </a:r>
          </a:p>
        </p:txBody>
      </p:sp>
      <p:sp>
        <p:nvSpPr>
          <p:cNvPr id="131082" name="Rectangle 10"/>
          <p:cNvSpPr>
            <a:spLocks noChangeArrowheads="1"/>
          </p:cNvSpPr>
          <p:nvPr/>
        </p:nvSpPr>
        <p:spPr bwMode="auto">
          <a:xfrm>
            <a:off x="7650163" y="5359400"/>
            <a:ext cx="1000125" cy="928688"/>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31083" name="Line 11"/>
          <p:cNvSpPr>
            <a:spLocks noChangeShapeType="1"/>
          </p:cNvSpPr>
          <p:nvPr/>
        </p:nvSpPr>
        <p:spPr bwMode="auto">
          <a:xfrm>
            <a:off x="7645400" y="5740400"/>
            <a:ext cx="1012825" cy="0"/>
          </a:xfrm>
          <a:prstGeom prst="line">
            <a:avLst/>
          </a:prstGeom>
          <a:noFill/>
          <a:ln w="12700">
            <a:solidFill>
              <a:schemeClr val="accent2"/>
            </a:solidFill>
            <a:round/>
            <a:headEnd/>
            <a:tailEnd/>
          </a:ln>
          <a:effectLst/>
        </p:spPr>
        <p:txBody>
          <a:bodyPr/>
          <a:lstStyle/>
          <a:p>
            <a:endParaRPr lang="en-US"/>
          </a:p>
        </p:txBody>
      </p:sp>
      <p:sp>
        <p:nvSpPr>
          <p:cNvPr id="131084" name="Rectangle 12"/>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7</a:t>
            </a:r>
          </a:p>
        </p:txBody>
      </p:sp>
      <p:sp>
        <p:nvSpPr>
          <p:cNvPr id="131085" name="Line 13"/>
          <p:cNvSpPr>
            <a:spLocks noChangeShapeType="1"/>
          </p:cNvSpPr>
          <p:nvPr/>
        </p:nvSpPr>
        <p:spPr bwMode="auto">
          <a:xfrm flipV="1">
            <a:off x="6934200" y="4876800"/>
            <a:ext cx="609600" cy="679450"/>
          </a:xfrm>
          <a:prstGeom prst="line">
            <a:avLst/>
          </a:prstGeom>
          <a:noFill/>
          <a:ln w="50800">
            <a:solidFill>
              <a:schemeClr val="accent2"/>
            </a:solidFill>
            <a:round/>
            <a:headEnd/>
            <a:tailEnd type="triangle" w="med" len="med"/>
          </a:ln>
          <a:effectLst/>
        </p:spPr>
        <p:txBody>
          <a:bodyPr/>
          <a:lstStyle/>
          <a:p>
            <a:endParaRPr lang="en-US"/>
          </a:p>
        </p:txBody>
      </p:sp>
      <p:sp>
        <p:nvSpPr>
          <p:cNvPr id="131086" name="Rectangle 14"/>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null</a:t>
            </a:r>
          </a:p>
        </p:txBody>
      </p:sp>
      <p:sp>
        <p:nvSpPr>
          <p:cNvPr id="131087" name="Line 15"/>
          <p:cNvSpPr>
            <a:spLocks noChangeShapeType="1"/>
          </p:cNvSpPr>
          <p:nvPr/>
        </p:nvSpPr>
        <p:spPr bwMode="auto">
          <a:xfrm>
            <a:off x="7942263" y="4802188"/>
            <a:ext cx="77787" cy="554037"/>
          </a:xfrm>
          <a:prstGeom prst="line">
            <a:avLst/>
          </a:prstGeom>
          <a:noFill/>
          <a:ln w="50800">
            <a:solidFill>
              <a:schemeClr val="accent2"/>
            </a:solidFill>
            <a:round/>
            <a:headEnd/>
            <a:tailEnd type="triangle" w="med" len="med"/>
          </a:ln>
          <a:effectLst/>
        </p:spPr>
        <p:txBody>
          <a:bodyPr/>
          <a:lstStyle/>
          <a:p>
            <a:endParaRPr lang="en-US"/>
          </a:p>
        </p:txBody>
      </p:sp>
      <p:sp>
        <p:nvSpPr>
          <p:cNvPr id="131088" name="Rectangle 16"/>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31089" name="Rectangle 17"/>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131090" name="Line 18"/>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131091" name="Rectangle 19"/>
          <p:cNvSpPr>
            <a:spLocks noChangeArrowheads="1"/>
          </p:cNvSpPr>
          <p:nvPr/>
        </p:nvSpPr>
        <p:spPr bwMode="auto">
          <a:xfrm>
            <a:off x="731838" y="1858963"/>
            <a:ext cx="7802562" cy="777875"/>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100000"/>
              <a:buFont typeface="Monotype Sorts" pitchFamily="2" charset="2"/>
              <a:buChar char="·"/>
            </a:pPr>
            <a:r>
              <a:rPr lang="en-US" altLang="zh-CN">
                <a:solidFill>
                  <a:schemeClr val="tx1"/>
                </a:solidFill>
                <a:ea typeface="宋体" pitchFamily="2" charset="-122"/>
              </a:rPr>
              <a:t>Otherwise (if the new node will not be first):</a:t>
            </a:r>
          </a:p>
        </p:txBody>
      </p:sp>
      <p:sp>
        <p:nvSpPr>
          <p:cNvPr id="131092" name="Rectangle 20"/>
          <p:cNvSpPr>
            <a:spLocks noChangeArrowheads="1"/>
          </p:cNvSpPr>
          <p:nvPr/>
        </p:nvSpPr>
        <p:spPr bwMode="auto">
          <a:xfrm>
            <a:off x="762000" y="2270125"/>
            <a:ext cx="8369300" cy="2408238"/>
          </a:xfrm>
          <a:prstGeom prst="rect">
            <a:avLst/>
          </a:prstGeom>
          <a:noFill/>
          <a:ln w="12700">
            <a:noFill/>
            <a:miter lim="800000"/>
            <a:headEnd/>
            <a:tailEnd/>
          </a:ln>
          <a:effectLst/>
        </p:spPr>
        <p:txBody>
          <a:bodyPr lIns="90488" tIns="44450" rIns="90488" bIns="44450"/>
          <a:lstStyle/>
          <a:p>
            <a:pPr marL="685800" indent="-334963">
              <a:spcBef>
                <a:spcPct val="20000"/>
              </a:spcBef>
              <a:buClr>
                <a:schemeClr val="tx2"/>
              </a:buClr>
              <a:buSzPct val="100000"/>
              <a:buFont typeface="Monotype Sorts" pitchFamily="2" charset="2"/>
              <a:buChar char="p"/>
            </a:pPr>
            <a:r>
              <a:rPr lang="en-US" altLang="zh-CN">
                <a:solidFill>
                  <a:schemeClr val="tx1"/>
                </a:solidFill>
                <a:ea typeface="宋体" pitchFamily="2" charset="-122"/>
              </a:rPr>
              <a:t>Start by setting a pointer named </a:t>
            </a:r>
            <a:r>
              <a:rPr lang="en-US" altLang="zh-CN" sz="2000">
                <a:solidFill>
                  <a:schemeClr val="tx1"/>
                </a:solidFill>
                <a:latin typeface="Arial" charset="0"/>
                <a:ea typeface="宋体" pitchFamily="2" charset="-122"/>
              </a:rPr>
              <a:t>previous_ptr</a:t>
            </a:r>
            <a:r>
              <a:rPr lang="en-US" altLang="zh-CN">
                <a:solidFill>
                  <a:schemeClr val="tx1"/>
                </a:solidFill>
                <a:ea typeface="宋体" pitchFamily="2" charset="-122"/>
              </a:rPr>
              <a:t> to point to the node which is just before the new node's position.</a:t>
            </a:r>
          </a:p>
        </p:txBody>
      </p:sp>
      <p:sp>
        <p:nvSpPr>
          <p:cNvPr id="131095" name="Rectangle 23"/>
          <p:cNvSpPr>
            <a:spLocks noChangeArrowheads="1"/>
          </p:cNvSpPr>
          <p:nvPr/>
        </p:nvSpPr>
        <p:spPr bwMode="auto">
          <a:xfrm>
            <a:off x="7848600" y="2895600"/>
            <a:ext cx="1141413" cy="393700"/>
          </a:xfrm>
          <a:prstGeom prst="rect">
            <a:avLst/>
          </a:prstGeom>
          <a:solidFill>
            <a:srgbClr val="CCFFFF"/>
          </a:solidFill>
          <a:ln w="12700">
            <a:noFill/>
            <a:miter lim="800000"/>
            <a:headEnd/>
            <a:tailEnd/>
          </a:ln>
          <a:effectLst/>
        </p:spPr>
        <p:txBody>
          <a:bodyPr lIns="90488" tIns="44450" rIns="90488" bIns="44450">
            <a:spAutoFit/>
          </a:bodyPr>
          <a:lstStyle/>
          <a:p>
            <a:pPr algn="ctr"/>
            <a:r>
              <a:rPr lang="en-US" altLang="zh-CN" sz="2000" b="1" i="1">
                <a:solidFill>
                  <a:schemeClr val="accent2"/>
                </a:solidFill>
                <a:latin typeface="Arial" charset="0"/>
                <a:ea typeface="宋体" pitchFamily="2" charset="-122"/>
              </a:rPr>
              <a:t>13</a:t>
            </a:r>
          </a:p>
        </p:txBody>
      </p:sp>
      <p:sp>
        <p:nvSpPr>
          <p:cNvPr id="131098" name="Rectangle 26"/>
          <p:cNvSpPr>
            <a:spLocks noGrp="1" noChangeArrowheads="1"/>
          </p:cNvSpPr>
          <p:nvPr>
            <p:ph type="body" sz="half" idx="1"/>
          </p:nvPr>
        </p:nvSpPr>
        <p:spPr>
          <a:xfrm>
            <a:off x="565150" y="4876800"/>
            <a:ext cx="3810000" cy="1568450"/>
          </a:xfrm>
          <a:noFill/>
          <a:ln/>
        </p:spPr>
        <p:txBody>
          <a:bodyPr/>
          <a:lstStyle/>
          <a:p>
            <a:pPr marL="0" indent="0">
              <a:buFont typeface="Monotype Sorts" pitchFamily="2" charset="2"/>
              <a:buNone/>
            </a:pPr>
            <a:r>
              <a:rPr lang="en-US" altLang="zh-CN">
                <a:solidFill>
                  <a:schemeClr val="hlink"/>
                </a:solidFill>
                <a:effectLst/>
                <a:latin typeface="Monotype Corsiva" pitchFamily="66" charset="0"/>
                <a:ea typeface="宋体" pitchFamily="2" charset="-122"/>
              </a:rPr>
              <a:t>More precisely, you need to use member function link() , and have three lines of code</a:t>
            </a:r>
          </a:p>
          <a:p>
            <a:pPr marL="0" indent="0">
              <a:buFont typeface="Monotype Sorts" pitchFamily="2" charset="2"/>
              <a:buNone/>
            </a:pPr>
            <a:endParaRPr lang="zh-CN" altLang="en-US">
              <a:solidFill>
                <a:schemeClr val="hlink"/>
              </a:solidFill>
              <a:effectLst/>
              <a:latin typeface="Monotype Corsiva" pitchFamily="66" charset="0"/>
              <a:ea typeface="宋体" pitchFamily="2" charset="-122"/>
            </a:endParaRPr>
          </a:p>
        </p:txBody>
      </p:sp>
      <p:sp>
        <p:nvSpPr>
          <p:cNvPr id="131099" name="Rectangle 27"/>
          <p:cNvSpPr>
            <a:spLocks noChangeArrowheads="1"/>
          </p:cNvSpPr>
          <p:nvPr/>
        </p:nvSpPr>
        <p:spPr bwMode="auto">
          <a:xfrm>
            <a:off x="5965825" y="3722688"/>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31100" name="Rectangle 28"/>
          <p:cNvSpPr>
            <a:spLocks noChangeArrowheads="1"/>
          </p:cNvSpPr>
          <p:nvPr/>
        </p:nvSpPr>
        <p:spPr bwMode="auto">
          <a:xfrm>
            <a:off x="5861050" y="4306888"/>
            <a:ext cx="1411288"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previous_ptr</a:t>
            </a:r>
          </a:p>
        </p:txBody>
      </p:sp>
      <p:sp>
        <p:nvSpPr>
          <p:cNvPr id="131101" name="Arc 29"/>
          <p:cNvSpPr>
            <a:spLocks/>
          </p:cNvSpPr>
          <p:nvPr/>
        </p:nvSpPr>
        <p:spPr bwMode="auto">
          <a:xfrm>
            <a:off x="5538788" y="4038600"/>
            <a:ext cx="574675" cy="525463"/>
          </a:xfrm>
          <a:custGeom>
            <a:avLst/>
            <a:gdLst>
              <a:gd name="G0" fmla="+- 21600 0 0"/>
              <a:gd name="G1" fmla="+- 21600 0 0"/>
              <a:gd name="G2" fmla="+- 21600 0 0"/>
              <a:gd name="T0" fmla="*/ 0 w 21600"/>
              <a:gd name="T1" fmla="*/ 21600 h 21600"/>
              <a:gd name="T2" fmla="*/ 2154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4"/>
                  <a:pt x="9634" y="33"/>
                  <a:pt x="21540" y="0"/>
                </a:cubicBezTo>
              </a:path>
              <a:path w="21600" h="21600" stroke="0" extrusionOk="0">
                <a:moveTo>
                  <a:pt x="0" y="21600"/>
                </a:moveTo>
                <a:cubicBezTo>
                  <a:pt x="0" y="9694"/>
                  <a:pt x="9634" y="33"/>
                  <a:pt x="21540" y="0"/>
                </a:cubicBezTo>
                <a:lnTo>
                  <a:pt x="21600" y="21600"/>
                </a:lnTo>
                <a:close/>
              </a:path>
            </a:pathLst>
          </a:custGeom>
          <a:noFill/>
          <a:ln w="50800" cap="rnd">
            <a:solidFill>
              <a:srgbClr val="000000"/>
            </a:solidFill>
            <a:round/>
            <a:headEnd/>
            <a:tailEnd/>
          </a:ln>
          <a:effectLst/>
        </p:spPr>
        <p:txBody>
          <a:bodyPr/>
          <a:lstStyle/>
          <a:p>
            <a:endParaRPr lang="en-US"/>
          </a:p>
        </p:txBody>
      </p:sp>
      <p:sp>
        <p:nvSpPr>
          <p:cNvPr id="131102" name="Arc 30"/>
          <p:cNvSpPr>
            <a:spLocks/>
          </p:cNvSpPr>
          <p:nvPr/>
        </p:nvSpPr>
        <p:spPr bwMode="auto">
          <a:xfrm rot="10800000">
            <a:off x="5541963" y="4575175"/>
            <a:ext cx="630237" cy="579438"/>
          </a:xfrm>
          <a:custGeom>
            <a:avLst/>
            <a:gdLst>
              <a:gd name="G0" fmla="+- 55 0 0"/>
              <a:gd name="G1" fmla="+- 21600 0 0"/>
              <a:gd name="G2" fmla="+- 21600 0 0"/>
              <a:gd name="T0" fmla="*/ 0 w 21655"/>
              <a:gd name="T1" fmla="*/ 0 h 21600"/>
              <a:gd name="T2" fmla="*/ 21655 w 21655"/>
              <a:gd name="T3" fmla="*/ 21600 h 21600"/>
              <a:gd name="T4" fmla="*/ 55 w 21655"/>
              <a:gd name="T5" fmla="*/ 21600 h 21600"/>
            </a:gdLst>
            <a:ahLst/>
            <a:cxnLst>
              <a:cxn ang="0">
                <a:pos x="T0" y="T1"/>
              </a:cxn>
              <a:cxn ang="0">
                <a:pos x="T2" y="T3"/>
              </a:cxn>
              <a:cxn ang="0">
                <a:pos x="T4" y="T5"/>
              </a:cxn>
            </a:cxnLst>
            <a:rect l="0" t="0" r="r" b="b"/>
            <a:pathLst>
              <a:path w="21655" h="21600" fill="none" extrusionOk="0">
                <a:moveTo>
                  <a:pt x="0" y="0"/>
                </a:moveTo>
                <a:cubicBezTo>
                  <a:pt x="18" y="0"/>
                  <a:pt x="36" y="-1"/>
                  <a:pt x="55" y="0"/>
                </a:cubicBezTo>
                <a:cubicBezTo>
                  <a:pt x="11984" y="0"/>
                  <a:pt x="21655" y="9670"/>
                  <a:pt x="21655" y="21600"/>
                </a:cubicBezTo>
              </a:path>
              <a:path w="21655" h="21600" stroke="0" extrusionOk="0">
                <a:moveTo>
                  <a:pt x="0" y="0"/>
                </a:moveTo>
                <a:cubicBezTo>
                  <a:pt x="18" y="0"/>
                  <a:pt x="36" y="-1"/>
                  <a:pt x="55" y="0"/>
                </a:cubicBezTo>
                <a:cubicBezTo>
                  <a:pt x="11984" y="0"/>
                  <a:pt x="21655" y="9670"/>
                  <a:pt x="21655" y="21600"/>
                </a:cubicBezTo>
                <a:lnTo>
                  <a:pt x="55" y="21600"/>
                </a:lnTo>
                <a:close/>
              </a:path>
            </a:pathLst>
          </a:custGeom>
          <a:noFill/>
          <a:ln w="50800" cap="rnd">
            <a:solidFill>
              <a:srgbClr val="000000"/>
            </a:solidFill>
            <a:round/>
            <a:headEnd type="triangle" w="med" len="med"/>
            <a:tailEnd/>
          </a:ln>
          <a:effectLst/>
        </p:spPr>
        <p:txBody>
          <a:bodyPr/>
          <a:lstStyle/>
          <a:p>
            <a:endParaRPr lang="en-US"/>
          </a:p>
        </p:txBody>
      </p:sp>
      <p:sp>
        <p:nvSpPr>
          <p:cNvPr id="131103" name="Rectangle 31"/>
          <p:cNvSpPr>
            <a:spLocks noChangeArrowheads="1"/>
          </p:cNvSpPr>
          <p:nvPr/>
        </p:nvSpPr>
        <p:spPr bwMode="auto">
          <a:xfrm>
            <a:off x="219075" y="3352800"/>
            <a:ext cx="5267325" cy="1447800"/>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sz="2000">
                <a:solidFill>
                  <a:srgbClr val="FC0128"/>
                </a:solidFill>
                <a:latin typeface="Arial" charset="0"/>
                <a:ea typeface="宋体" pitchFamily="2" charset="-122"/>
              </a:rPr>
              <a:t>node *sl_head_ptr;</a:t>
            </a:r>
          </a:p>
          <a:p>
            <a:r>
              <a:rPr lang="en-US" altLang="zh-CN" sz="2000">
                <a:solidFill>
                  <a:srgbClr val="FC0128"/>
                </a:solidFill>
                <a:latin typeface="Arial" charset="0"/>
                <a:ea typeface="宋体" pitchFamily="2" charset="-122"/>
              </a:rPr>
              <a:t>sl_head_ptr = previous_ptr-&gt;link();</a:t>
            </a:r>
            <a:r>
              <a:rPr lang="en-US" altLang="zh-CN" sz="2000">
                <a:solidFill>
                  <a:srgbClr val="000000"/>
                </a:solidFill>
                <a:latin typeface="Arial" charset="0"/>
                <a:ea typeface="宋体" pitchFamily="2" charset="-122"/>
              </a:rPr>
              <a:t> </a:t>
            </a:r>
          </a:p>
          <a:p>
            <a:r>
              <a:rPr lang="en-US" altLang="zh-CN" sz="2000">
                <a:solidFill>
                  <a:srgbClr val="000000"/>
                </a:solidFill>
                <a:latin typeface="Arial" charset="0"/>
                <a:ea typeface="宋体" pitchFamily="2" charset="-122"/>
              </a:rPr>
              <a:t>list_head_insert(sl_head_ptr, entry);</a:t>
            </a:r>
          </a:p>
          <a:p>
            <a:r>
              <a:rPr lang="en-US" altLang="zh-CN" sz="2000">
                <a:solidFill>
                  <a:srgbClr val="000000"/>
                </a:solidFill>
                <a:latin typeface="Arial" charset="0"/>
                <a:ea typeface="宋体" pitchFamily="2" charset="-122"/>
              </a:rPr>
              <a:t>previous_ptr-&gt;set_link(sl_head_ptr);</a:t>
            </a:r>
          </a:p>
        </p:txBody>
      </p:sp>
      <p:sp>
        <p:nvSpPr>
          <p:cNvPr id="131105" name="Text Box 33"/>
          <p:cNvSpPr txBox="1">
            <a:spLocks noChangeArrowheads="1"/>
          </p:cNvSpPr>
          <p:nvPr/>
        </p:nvSpPr>
        <p:spPr bwMode="auto">
          <a:xfrm>
            <a:off x="5791200" y="3124200"/>
            <a:ext cx="1828800" cy="457200"/>
          </a:xfrm>
          <a:prstGeom prst="rect">
            <a:avLst/>
          </a:prstGeom>
          <a:noFill/>
          <a:ln w="12700">
            <a:noFill/>
            <a:miter lim="800000"/>
            <a:headEnd/>
            <a:tailEnd/>
          </a:ln>
          <a:effectLst/>
        </p:spPr>
        <p:txBody>
          <a:bodyPr>
            <a:spAutoFit/>
          </a:bodyPr>
          <a:lstStyle/>
          <a:p>
            <a:pPr>
              <a:spcBef>
                <a:spcPct val="50000"/>
              </a:spcBef>
            </a:pPr>
            <a:r>
              <a:rPr lang="en-US" altLang="zh-CN">
                <a:solidFill>
                  <a:schemeClr val="accent2"/>
                </a:solidFill>
                <a:latin typeface="Arial" charset="0"/>
                <a:ea typeface="宋体" pitchFamily="2" charset="-122"/>
              </a:rPr>
              <a:t>sl_head_ptr</a:t>
            </a:r>
          </a:p>
        </p:txBody>
      </p:sp>
      <p:sp>
        <p:nvSpPr>
          <p:cNvPr id="131106" name="Line 34"/>
          <p:cNvSpPr>
            <a:spLocks noChangeShapeType="1"/>
          </p:cNvSpPr>
          <p:nvPr/>
        </p:nvSpPr>
        <p:spPr bwMode="auto">
          <a:xfrm>
            <a:off x="7086600" y="3581400"/>
            <a:ext cx="457200" cy="990600"/>
          </a:xfrm>
          <a:prstGeom prst="line">
            <a:avLst/>
          </a:prstGeom>
          <a:noFill/>
          <a:ln w="50800">
            <a:solidFill>
              <a:schemeClr val="accent2"/>
            </a:solidFill>
            <a:round/>
            <a:headEnd/>
            <a:tailEnd type="triangle" w="med" len="med"/>
          </a:ln>
          <a:effec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31098">
                                            <p:txEl>
                                              <p:pRg st="0" end="0"/>
                                            </p:txEl>
                                          </p:spTgt>
                                        </p:tgtEl>
                                        <p:attrNameLst>
                                          <p:attrName>style.visibility</p:attrName>
                                        </p:attrNameLst>
                                      </p:cBhvr>
                                      <p:to>
                                        <p:strVal val="visible"/>
                                      </p:to>
                                    </p:set>
                                    <p:animEffect transition="in" filter="randombar(vertical)">
                                      <p:cBhvr>
                                        <p:cTn id="7" dur="500"/>
                                        <p:tgtEl>
                                          <p:spTgt spid="1310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98"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noFill/>
          <a:ln/>
        </p:spPr>
        <p:txBody>
          <a:bodyPr/>
          <a:lstStyle/>
          <a:p>
            <a:r>
              <a:rPr lang="en-US" altLang="zh-CN">
                <a:ea typeface="宋体" pitchFamily="2" charset="-122"/>
              </a:rPr>
              <a:t>Pseudocode for Inserting Nodes</a:t>
            </a:r>
          </a:p>
        </p:txBody>
      </p:sp>
      <p:sp>
        <p:nvSpPr>
          <p:cNvPr id="165891" name="Rectangle 3"/>
          <p:cNvSpPr>
            <a:spLocks noChangeArrowheads="1"/>
          </p:cNvSpPr>
          <p:nvPr/>
        </p:nvSpPr>
        <p:spPr bwMode="auto">
          <a:xfrm>
            <a:off x="639763" y="1841500"/>
            <a:ext cx="7513637" cy="946150"/>
          </a:xfrm>
          <a:prstGeom prst="rect">
            <a:avLst/>
          </a:prstGeom>
          <a:noFill/>
          <a:ln w="12700">
            <a:noFill/>
            <a:miter lim="800000"/>
            <a:headEnd/>
            <a:tailEnd/>
          </a:ln>
          <a:effectLst/>
        </p:spPr>
        <p:txBody>
          <a:bodyPr wrap="none" anchor="ctr"/>
          <a:lstStyle/>
          <a:p>
            <a:endParaRPr lang="en-US"/>
          </a:p>
        </p:txBody>
      </p:sp>
      <p:sp>
        <p:nvSpPr>
          <p:cNvPr id="165892" name="Rectangle 4"/>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65893" name="Line 5"/>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165894" name="Rectangle 6"/>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15</a:t>
            </a:r>
          </a:p>
        </p:txBody>
      </p:sp>
      <p:sp>
        <p:nvSpPr>
          <p:cNvPr id="165895" name="Rectangle 7"/>
          <p:cNvSpPr>
            <a:spLocks noChangeArrowheads="1"/>
          </p:cNvSpPr>
          <p:nvPr/>
        </p:nvSpPr>
        <p:spPr bwMode="auto">
          <a:xfrm>
            <a:off x="7542213" y="4044950"/>
            <a:ext cx="1000125" cy="928688"/>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65896" name="Line 8"/>
          <p:cNvSpPr>
            <a:spLocks noChangeShapeType="1"/>
          </p:cNvSpPr>
          <p:nvPr/>
        </p:nvSpPr>
        <p:spPr bwMode="auto">
          <a:xfrm>
            <a:off x="7537450" y="4425950"/>
            <a:ext cx="1012825" cy="0"/>
          </a:xfrm>
          <a:prstGeom prst="line">
            <a:avLst/>
          </a:prstGeom>
          <a:noFill/>
          <a:ln w="12700">
            <a:solidFill>
              <a:schemeClr val="accent2"/>
            </a:solidFill>
            <a:round/>
            <a:headEnd/>
            <a:tailEnd/>
          </a:ln>
          <a:effectLst/>
        </p:spPr>
        <p:txBody>
          <a:bodyPr/>
          <a:lstStyle/>
          <a:p>
            <a:endParaRPr lang="en-US"/>
          </a:p>
        </p:txBody>
      </p:sp>
      <p:sp>
        <p:nvSpPr>
          <p:cNvPr id="165897" name="Rectangle 9"/>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accent2"/>
                </a:solidFill>
                <a:latin typeface="Arial" charset="0"/>
                <a:ea typeface="宋体" pitchFamily="2" charset="-122"/>
              </a:rPr>
              <a:t>10</a:t>
            </a:r>
          </a:p>
        </p:txBody>
      </p:sp>
      <p:sp>
        <p:nvSpPr>
          <p:cNvPr id="165898" name="Rectangle 10"/>
          <p:cNvSpPr>
            <a:spLocks noChangeArrowheads="1"/>
          </p:cNvSpPr>
          <p:nvPr/>
        </p:nvSpPr>
        <p:spPr bwMode="auto">
          <a:xfrm>
            <a:off x="7650163" y="5359400"/>
            <a:ext cx="1000125" cy="928688"/>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65899" name="Line 11"/>
          <p:cNvSpPr>
            <a:spLocks noChangeShapeType="1"/>
          </p:cNvSpPr>
          <p:nvPr/>
        </p:nvSpPr>
        <p:spPr bwMode="auto">
          <a:xfrm>
            <a:off x="7645400" y="5740400"/>
            <a:ext cx="1012825" cy="0"/>
          </a:xfrm>
          <a:prstGeom prst="line">
            <a:avLst/>
          </a:prstGeom>
          <a:noFill/>
          <a:ln w="12700">
            <a:solidFill>
              <a:schemeClr val="accent2"/>
            </a:solidFill>
            <a:round/>
            <a:headEnd/>
            <a:tailEnd/>
          </a:ln>
          <a:effectLst/>
        </p:spPr>
        <p:txBody>
          <a:bodyPr/>
          <a:lstStyle/>
          <a:p>
            <a:endParaRPr lang="en-US"/>
          </a:p>
        </p:txBody>
      </p:sp>
      <p:sp>
        <p:nvSpPr>
          <p:cNvPr id="165900" name="Rectangle 12"/>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7</a:t>
            </a:r>
          </a:p>
        </p:txBody>
      </p:sp>
      <p:sp>
        <p:nvSpPr>
          <p:cNvPr id="165902" name="Rectangle 14"/>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null</a:t>
            </a:r>
          </a:p>
        </p:txBody>
      </p:sp>
      <p:sp>
        <p:nvSpPr>
          <p:cNvPr id="165903" name="Line 15"/>
          <p:cNvSpPr>
            <a:spLocks noChangeShapeType="1"/>
          </p:cNvSpPr>
          <p:nvPr/>
        </p:nvSpPr>
        <p:spPr bwMode="auto">
          <a:xfrm>
            <a:off x="7942263" y="4802188"/>
            <a:ext cx="77787" cy="554037"/>
          </a:xfrm>
          <a:prstGeom prst="line">
            <a:avLst/>
          </a:prstGeom>
          <a:noFill/>
          <a:ln w="50800">
            <a:solidFill>
              <a:schemeClr val="accent2"/>
            </a:solidFill>
            <a:round/>
            <a:headEnd/>
            <a:tailEnd type="triangle" w="med" len="med"/>
          </a:ln>
          <a:effectLst/>
        </p:spPr>
        <p:txBody>
          <a:bodyPr/>
          <a:lstStyle/>
          <a:p>
            <a:endParaRPr lang="en-US"/>
          </a:p>
        </p:txBody>
      </p:sp>
      <p:sp>
        <p:nvSpPr>
          <p:cNvPr id="165904" name="Rectangle 16"/>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65905" name="Rectangle 17"/>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165906" name="Line 18"/>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165907" name="Rectangle 19"/>
          <p:cNvSpPr>
            <a:spLocks noChangeArrowheads="1"/>
          </p:cNvSpPr>
          <p:nvPr/>
        </p:nvSpPr>
        <p:spPr bwMode="auto">
          <a:xfrm>
            <a:off x="731838" y="1858963"/>
            <a:ext cx="7802562" cy="777875"/>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100000"/>
              <a:buFont typeface="Monotype Sorts" pitchFamily="2" charset="2"/>
              <a:buChar char="·"/>
            </a:pPr>
            <a:r>
              <a:rPr lang="en-US" altLang="zh-CN">
                <a:solidFill>
                  <a:schemeClr val="tx1"/>
                </a:solidFill>
                <a:ea typeface="宋体" pitchFamily="2" charset="-122"/>
              </a:rPr>
              <a:t>Otherwise (if the new node will not be first):</a:t>
            </a:r>
          </a:p>
        </p:txBody>
      </p:sp>
      <p:sp>
        <p:nvSpPr>
          <p:cNvPr id="165908" name="Rectangle 20"/>
          <p:cNvSpPr>
            <a:spLocks noChangeArrowheads="1"/>
          </p:cNvSpPr>
          <p:nvPr/>
        </p:nvSpPr>
        <p:spPr bwMode="auto">
          <a:xfrm>
            <a:off x="762000" y="2270125"/>
            <a:ext cx="8369300" cy="2408238"/>
          </a:xfrm>
          <a:prstGeom prst="rect">
            <a:avLst/>
          </a:prstGeom>
          <a:noFill/>
          <a:ln w="12700">
            <a:noFill/>
            <a:miter lim="800000"/>
            <a:headEnd/>
            <a:tailEnd/>
          </a:ln>
          <a:effectLst/>
        </p:spPr>
        <p:txBody>
          <a:bodyPr lIns="90488" tIns="44450" rIns="90488" bIns="44450"/>
          <a:lstStyle/>
          <a:p>
            <a:pPr marL="685800" indent="-334963">
              <a:spcBef>
                <a:spcPct val="20000"/>
              </a:spcBef>
              <a:buClr>
                <a:schemeClr val="tx2"/>
              </a:buClr>
              <a:buSzPct val="100000"/>
              <a:buFont typeface="Monotype Sorts" pitchFamily="2" charset="2"/>
              <a:buChar char="p"/>
            </a:pPr>
            <a:r>
              <a:rPr lang="en-US" altLang="zh-CN">
                <a:solidFill>
                  <a:schemeClr val="tx1"/>
                </a:solidFill>
                <a:ea typeface="宋体" pitchFamily="2" charset="-122"/>
              </a:rPr>
              <a:t>Start by setting a pointer named </a:t>
            </a:r>
            <a:r>
              <a:rPr lang="en-US" altLang="zh-CN" sz="2000">
                <a:solidFill>
                  <a:schemeClr val="tx1"/>
                </a:solidFill>
                <a:latin typeface="Arial" charset="0"/>
                <a:ea typeface="宋体" pitchFamily="2" charset="-122"/>
              </a:rPr>
              <a:t>previous_ptr</a:t>
            </a:r>
            <a:r>
              <a:rPr lang="en-US" altLang="zh-CN">
                <a:solidFill>
                  <a:schemeClr val="tx1"/>
                </a:solidFill>
                <a:ea typeface="宋体" pitchFamily="2" charset="-122"/>
              </a:rPr>
              <a:t> to point to the node which is just before the new node's position.</a:t>
            </a:r>
          </a:p>
        </p:txBody>
      </p:sp>
      <p:sp>
        <p:nvSpPr>
          <p:cNvPr id="165909" name="Rectangle 21"/>
          <p:cNvSpPr>
            <a:spLocks noChangeArrowheads="1"/>
          </p:cNvSpPr>
          <p:nvPr/>
        </p:nvSpPr>
        <p:spPr bwMode="auto">
          <a:xfrm>
            <a:off x="7770813" y="2809875"/>
            <a:ext cx="1000125" cy="928688"/>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65910" name="Line 22"/>
          <p:cNvSpPr>
            <a:spLocks noChangeShapeType="1"/>
          </p:cNvSpPr>
          <p:nvPr/>
        </p:nvSpPr>
        <p:spPr bwMode="auto">
          <a:xfrm>
            <a:off x="7766050" y="3190875"/>
            <a:ext cx="1012825" cy="0"/>
          </a:xfrm>
          <a:prstGeom prst="line">
            <a:avLst/>
          </a:prstGeom>
          <a:noFill/>
          <a:ln w="12700">
            <a:solidFill>
              <a:schemeClr val="accent2"/>
            </a:solidFill>
            <a:round/>
            <a:headEnd/>
            <a:tailEnd/>
          </a:ln>
          <a:effectLst/>
        </p:spPr>
        <p:txBody>
          <a:bodyPr/>
          <a:lstStyle/>
          <a:p>
            <a:endParaRPr lang="en-US"/>
          </a:p>
        </p:txBody>
      </p:sp>
      <p:sp>
        <p:nvSpPr>
          <p:cNvPr id="165911" name="Rectangle 23"/>
          <p:cNvSpPr>
            <a:spLocks noChangeArrowheads="1"/>
          </p:cNvSpPr>
          <p:nvPr/>
        </p:nvSpPr>
        <p:spPr bwMode="auto">
          <a:xfrm>
            <a:off x="7654925" y="2833688"/>
            <a:ext cx="1335088" cy="393700"/>
          </a:xfrm>
          <a:prstGeom prst="rect">
            <a:avLst/>
          </a:prstGeom>
          <a:noFill/>
          <a:ln w="12700">
            <a:noFill/>
            <a:miter lim="800000"/>
            <a:headEnd/>
            <a:tailEnd/>
          </a:ln>
          <a:effectLst/>
        </p:spPr>
        <p:txBody>
          <a:bodyPr lIns="90488" tIns="44450" rIns="90488" bIns="44450">
            <a:spAutoFit/>
          </a:bodyPr>
          <a:lstStyle/>
          <a:p>
            <a:pPr algn="ctr"/>
            <a:r>
              <a:rPr lang="en-US" altLang="zh-CN" sz="2000" b="1" i="1">
                <a:solidFill>
                  <a:schemeClr val="accent2"/>
                </a:solidFill>
                <a:latin typeface="Arial" charset="0"/>
                <a:ea typeface="宋体" pitchFamily="2" charset="-122"/>
              </a:rPr>
              <a:t>13</a:t>
            </a:r>
          </a:p>
        </p:txBody>
      </p:sp>
      <p:sp>
        <p:nvSpPr>
          <p:cNvPr id="165912" name="Line 24"/>
          <p:cNvSpPr>
            <a:spLocks noChangeShapeType="1"/>
          </p:cNvSpPr>
          <p:nvPr/>
        </p:nvSpPr>
        <p:spPr bwMode="auto">
          <a:xfrm>
            <a:off x="8170863" y="3475038"/>
            <a:ext cx="77787" cy="554037"/>
          </a:xfrm>
          <a:prstGeom prst="line">
            <a:avLst/>
          </a:prstGeom>
          <a:noFill/>
          <a:ln w="50800">
            <a:solidFill>
              <a:schemeClr val="accent2"/>
            </a:solidFill>
            <a:round/>
            <a:headEnd/>
            <a:tailEnd type="triangle" w="med" len="med"/>
          </a:ln>
          <a:effectLst/>
        </p:spPr>
        <p:txBody>
          <a:bodyPr/>
          <a:lstStyle/>
          <a:p>
            <a:endParaRPr lang="en-US"/>
          </a:p>
        </p:txBody>
      </p:sp>
      <p:sp>
        <p:nvSpPr>
          <p:cNvPr id="165914" name="Rectangle 26"/>
          <p:cNvSpPr>
            <a:spLocks noGrp="1" noChangeArrowheads="1"/>
          </p:cNvSpPr>
          <p:nvPr>
            <p:ph type="body" sz="half" idx="1"/>
          </p:nvPr>
        </p:nvSpPr>
        <p:spPr>
          <a:xfrm>
            <a:off x="565150" y="4876800"/>
            <a:ext cx="3810000" cy="1568450"/>
          </a:xfrm>
          <a:noFill/>
          <a:ln/>
        </p:spPr>
        <p:txBody>
          <a:bodyPr/>
          <a:lstStyle/>
          <a:p>
            <a:pPr marL="0" indent="0">
              <a:buFont typeface="Monotype Sorts" pitchFamily="2" charset="2"/>
              <a:buNone/>
            </a:pPr>
            <a:r>
              <a:rPr lang="en-US" altLang="zh-CN">
                <a:solidFill>
                  <a:schemeClr val="hlink"/>
                </a:solidFill>
                <a:effectLst/>
                <a:latin typeface="Monotype Corsiva" pitchFamily="66" charset="0"/>
                <a:ea typeface="宋体" pitchFamily="2" charset="-122"/>
              </a:rPr>
              <a:t>More precisely, you need to use member function link() , and have three lines of code</a:t>
            </a:r>
          </a:p>
          <a:p>
            <a:pPr marL="0" indent="0">
              <a:buFont typeface="Monotype Sorts" pitchFamily="2" charset="2"/>
              <a:buNone/>
            </a:pPr>
            <a:endParaRPr lang="zh-CN" altLang="en-US">
              <a:solidFill>
                <a:schemeClr val="hlink"/>
              </a:solidFill>
              <a:effectLst/>
              <a:latin typeface="Monotype Corsiva" pitchFamily="66" charset="0"/>
              <a:ea typeface="宋体" pitchFamily="2" charset="-122"/>
            </a:endParaRPr>
          </a:p>
        </p:txBody>
      </p:sp>
      <p:sp>
        <p:nvSpPr>
          <p:cNvPr id="165915" name="Rectangle 27"/>
          <p:cNvSpPr>
            <a:spLocks noChangeArrowheads="1"/>
          </p:cNvSpPr>
          <p:nvPr/>
        </p:nvSpPr>
        <p:spPr bwMode="auto">
          <a:xfrm>
            <a:off x="5965825" y="3722688"/>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65916" name="Rectangle 28"/>
          <p:cNvSpPr>
            <a:spLocks noChangeArrowheads="1"/>
          </p:cNvSpPr>
          <p:nvPr/>
        </p:nvSpPr>
        <p:spPr bwMode="auto">
          <a:xfrm>
            <a:off x="5861050" y="4306888"/>
            <a:ext cx="1411288"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previous_ptr</a:t>
            </a:r>
          </a:p>
        </p:txBody>
      </p:sp>
      <p:sp>
        <p:nvSpPr>
          <p:cNvPr id="165917" name="Arc 29"/>
          <p:cNvSpPr>
            <a:spLocks/>
          </p:cNvSpPr>
          <p:nvPr/>
        </p:nvSpPr>
        <p:spPr bwMode="auto">
          <a:xfrm>
            <a:off x="5538788" y="4038600"/>
            <a:ext cx="574675" cy="525463"/>
          </a:xfrm>
          <a:custGeom>
            <a:avLst/>
            <a:gdLst>
              <a:gd name="G0" fmla="+- 21600 0 0"/>
              <a:gd name="G1" fmla="+- 21600 0 0"/>
              <a:gd name="G2" fmla="+- 21600 0 0"/>
              <a:gd name="T0" fmla="*/ 0 w 21600"/>
              <a:gd name="T1" fmla="*/ 21600 h 21600"/>
              <a:gd name="T2" fmla="*/ 2154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4"/>
                  <a:pt x="9634" y="33"/>
                  <a:pt x="21540" y="0"/>
                </a:cubicBezTo>
              </a:path>
              <a:path w="21600" h="21600" stroke="0" extrusionOk="0">
                <a:moveTo>
                  <a:pt x="0" y="21600"/>
                </a:moveTo>
                <a:cubicBezTo>
                  <a:pt x="0" y="9694"/>
                  <a:pt x="9634" y="33"/>
                  <a:pt x="21540" y="0"/>
                </a:cubicBezTo>
                <a:lnTo>
                  <a:pt x="21600" y="21600"/>
                </a:lnTo>
                <a:close/>
              </a:path>
            </a:pathLst>
          </a:custGeom>
          <a:noFill/>
          <a:ln w="50800" cap="rnd">
            <a:solidFill>
              <a:srgbClr val="000000"/>
            </a:solidFill>
            <a:round/>
            <a:headEnd/>
            <a:tailEnd/>
          </a:ln>
          <a:effectLst/>
        </p:spPr>
        <p:txBody>
          <a:bodyPr/>
          <a:lstStyle/>
          <a:p>
            <a:endParaRPr lang="en-US"/>
          </a:p>
        </p:txBody>
      </p:sp>
      <p:sp>
        <p:nvSpPr>
          <p:cNvPr id="165918" name="Arc 30"/>
          <p:cNvSpPr>
            <a:spLocks/>
          </p:cNvSpPr>
          <p:nvPr/>
        </p:nvSpPr>
        <p:spPr bwMode="auto">
          <a:xfrm rot="10800000">
            <a:off x="5541963" y="4575175"/>
            <a:ext cx="630237" cy="579438"/>
          </a:xfrm>
          <a:custGeom>
            <a:avLst/>
            <a:gdLst>
              <a:gd name="G0" fmla="+- 55 0 0"/>
              <a:gd name="G1" fmla="+- 21600 0 0"/>
              <a:gd name="G2" fmla="+- 21600 0 0"/>
              <a:gd name="T0" fmla="*/ 0 w 21655"/>
              <a:gd name="T1" fmla="*/ 0 h 21600"/>
              <a:gd name="T2" fmla="*/ 21655 w 21655"/>
              <a:gd name="T3" fmla="*/ 21600 h 21600"/>
              <a:gd name="T4" fmla="*/ 55 w 21655"/>
              <a:gd name="T5" fmla="*/ 21600 h 21600"/>
            </a:gdLst>
            <a:ahLst/>
            <a:cxnLst>
              <a:cxn ang="0">
                <a:pos x="T0" y="T1"/>
              </a:cxn>
              <a:cxn ang="0">
                <a:pos x="T2" y="T3"/>
              </a:cxn>
              <a:cxn ang="0">
                <a:pos x="T4" y="T5"/>
              </a:cxn>
            </a:cxnLst>
            <a:rect l="0" t="0" r="r" b="b"/>
            <a:pathLst>
              <a:path w="21655" h="21600" fill="none" extrusionOk="0">
                <a:moveTo>
                  <a:pt x="0" y="0"/>
                </a:moveTo>
                <a:cubicBezTo>
                  <a:pt x="18" y="0"/>
                  <a:pt x="36" y="-1"/>
                  <a:pt x="55" y="0"/>
                </a:cubicBezTo>
                <a:cubicBezTo>
                  <a:pt x="11984" y="0"/>
                  <a:pt x="21655" y="9670"/>
                  <a:pt x="21655" y="21600"/>
                </a:cubicBezTo>
              </a:path>
              <a:path w="21655" h="21600" stroke="0" extrusionOk="0">
                <a:moveTo>
                  <a:pt x="0" y="0"/>
                </a:moveTo>
                <a:cubicBezTo>
                  <a:pt x="18" y="0"/>
                  <a:pt x="36" y="-1"/>
                  <a:pt x="55" y="0"/>
                </a:cubicBezTo>
                <a:cubicBezTo>
                  <a:pt x="11984" y="0"/>
                  <a:pt x="21655" y="9670"/>
                  <a:pt x="21655" y="21600"/>
                </a:cubicBezTo>
                <a:lnTo>
                  <a:pt x="55" y="21600"/>
                </a:lnTo>
                <a:close/>
              </a:path>
            </a:pathLst>
          </a:custGeom>
          <a:noFill/>
          <a:ln w="50800" cap="rnd">
            <a:solidFill>
              <a:srgbClr val="000000"/>
            </a:solidFill>
            <a:round/>
            <a:headEnd type="triangle" w="med" len="med"/>
            <a:tailEnd/>
          </a:ln>
          <a:effectLst/>
        </p:spPr>
        <p:txBody>
          <a:bodyPr/>
          <a:lstStyle/>
          <a:p>
            <a:endParaRPr lang="en-US"/>
          </a:p>
        </p:txBody>
      </p:sp>
      <p:sp>
        <p:nvSpPr>
          <p:cNvPr id="165919" name="Rectangle 31"/>
          <p:cNvSpPr>
            <a:spLocks noChangeArrowheads="1"/>
          </p:cNvSpPr>
          <p:nvPr/>
        </p:nvSpPr>
        <p:spPr bwMode="auto">
          <a:xfrm>
            <a:off x="219075" y="3352800"/>
            <a:ext cx="5191125" cy="1447800"/>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sz="2000">
                <a:solidFill>
                  <a:srgbClr val="000000"/>
                </a:solidFill>
                <a:latin typeface="Arial" charset="0"/>
                <a:ea typeface="宋体" pitchFamily="2" charset="-122"/>
              </a:rPr>
              <a:t>node *sl_head_ptr;</a:t>
            </a:r>
          </a:p>
          <a:p>
            <a:r>
              <a:rPr lang="en-US" altLang="zh-CN" sz="2000">
                <a:solidFill>
                  <a:srgbClr val="000000"/>
                </a:solidFill>
                <a:latin typeface="Arial" charset="0"/>
                <a:ea typeface="宋体" pitchFamily="2" charset="-122"/>
              </a:rPr>
              <a:t>sl_head_ptr = previous_ptr-&gt;link</a:t>
            </a:r>
            <a:r>
              <a:rPr lang="en-US" altLang="zh-CN" sz="2000">
                <a:solidFill>
                  <a:srgbClr val="FC0128"/>
                </a:solidFill>
                <a:latin typeface="Arial" charset="0"/>
                <a:ea typeface="宋体" pitchFamily="2" charset="-122"/>
              </a:rPr>
              <a:t>();</a:t>
            </a:r>
            <a:r>
              <a:rPr lang="en-US" altLang="zh-CN" sz="2000">
                <a:solidFill>
                  <a:srgbClr val="000000"/>
                </a:solidFill>
                <a:latin typeface="Arial" charset="0"/>
                <a:ea typeface="宋体" pitchFamily="2" charset="-122"/>
              </a:rPr>
              <a:t> </a:t>
            </a:r>
          </a:p>
          <a:p>
            <a:r>
              <a:rPr lang="en-US" altLang="zh-CN" sz="2000">
                <a:solidFill>
                  <a:srgbClr val="FC0128"/>
                </a:solidFill>
                <a:latin typeface="Arial" charset="0"/>
                <a:ea typeface="宋体" pitchFamily="2" charset="-122"/>
              </a:rPr>
              <a:t>list_head_insert(sl_head_ptr, entry);</a:t>
            </a:r>
          </a:p>
          <a:p>
            <a:r>
              <a:rPr lang="en-US" altLang="zh-CN" sz="2000">
                <a:solidFill>
                  <a:srgbClr val="000000"/>
                </a:solidFill>
                <a:latin typeface="Arial" charset="0"/>
                <a:ea typeface="宋体" pitchFamily="2" charset="-122"/>
              </a:rPr>
              <a:t>previous_ptr-&gt;set_link(sl_head_ptr);</a:t>
            </a:r>
          </a:p>
        </p:txBody>
      </p:sp>
      <p:sp>
        <p:nvSpPr>
          <p:cNvPr id="165920" name="Text Box 32"/>
          <p:cNvSpPr txBox="1">
            <a:spLocks noChangeArrowheads="1"/>
          </p:cNvSpPr>
          <p:nvPr/>
        </p:nvSpPr>
        <p:spPr bwMode="auto">
          <a:xfrm>
            <a:off x="5334000" y="3124200"/>
            <a:ext cx="1828800" cy="457200"/>
          </a:xfrm>
          <a:prstGeom prst="rect">
            <a:avLst/>
          </a:prstGeom>
          <a:noFill/>
          <a:ln w="12700">
            <a:noFill/>
            <a:miter lim="800000"/>
            <a:headEnd/>
            <a:tailEnd/>
          </a:ln>
          <a:effectLst/>
        </p:spPr>
        <p:txBody>
          <a:bodyPr>
            <a:spAutoFit/>
          </a:bodyPr>
          <a:lstStyle/>
          <a:p>
            <a:pPr>
              <a:spcBef>
                <a:spcPct val="50000"/>
              </a:spcBef>
            </a:pPr>
            <a:r>
              <a:rPr lang="en-US" altLang="zh-CN">
                <a:solidFill>
                  <a:schemeClr val="accent2"/>
                </a:solidFill>
                <a:latin typeface="Arial" charset="0"/>
                <a:ea typeface="宋体" pitchFamily="2" charset="-122"/>
              </a:rPr>
              <a:t>sl_head_ptr</a:t>
            </a:r>
          </a:p>
        </p:txBody>
      </p:sp>
      <p:sp>
        <p:nvSpPr>
          <p:cNvPr id="165922" name="Line 34"/>
          <p:cNvSpPr>
            <a:spLocks noChangeShapeType="1"/>
          </p:cNvSpPr>
          <p:nvPr/>
        </p:nvSpPr>
        <p:spPr bwMode="auto">
          <a:xfrm flipV="1">
            <a:off x="7086600" y="3352800"/>
            <a:ext cx="609600" cy="0"/>
          </a:xfrm>
          <a:prstGeom prst="line">
            <a:avLst/>
          </a:prstGeom>
          <a:noFill/>
          <a:ln w="50800">
            <a:solidFill>
              <a:schemeClr val="accent2"/>
            </a:solidFill>
            <a:round/>
            <a:headEnd/>
            <a:tailEnd type="triangle" w="med" len="med"/>
          </a:ln>
          <a:effectLst/>
        </p:spPr>
        <p:txBody>
          <a:bodyPr/>
          <a:lstStyle/>
          <a:p>
            <a:endParaRPr lang="en-US"/>
          </a:p>
        </p:txBody>
      </p:sp>
      <p:sp>
        <p:nvSpPr>
          <p:cNvPr id="165923" name="Line 35"/>
          <p:cNvSpPr>
            <a:spLocks noChangeShapeType="1"/>
          </p:cNvSpPr>
          <p:nvPr/>
        </p:nvSpPr>
        <p:spPr bwMode="auto">
          <a:xfrm flipV="1">
            <a:off x="6934200" y="4876800"/>
            <a:ext cx="609600" cy="679450"/>
          </a:xfrm>
          <a:prstGeom prst="line">
            <a:avLst/>
          </a:prstGeom>
          <a:noFill/>
          <a:ln w="50800">
            <a:solidFill>
              <a:schemeClr val="accent2"/>
            </a:solidFill>
            <a:round/>
            <a:headEnd/>
            <a:tailEnd type="triangle" w="med" len="med"/>
          </a:ln>
          <a:effec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65914">
                                            <p:txEl>
                                              <p:pRg st="0" end="0"/>
                                            </p:txEl>
                                          </p:spTgt>
                                        </p:tgtEl>
                                        <p:attrNameLst>
                                          <p:attrName>style.visibility</p:attrName>
                                        </p:attrNameLst>
                                      </p:cBhvr>
                                      <p:to>
                                        <p:strVal val="visible"/>
                                      </p:to>
                                    </p:set>
                                    <p:animEffect transition="in" filter="randombar(vertical)">
                                      <p:cBhvr>
                                        <p:cTn id="7" dur="500"/>
                                        <p:tgtEl>
                                          <p:spTgt spid="1659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14"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noFill/>
          <a:ln/>
        </p:spPr>
        <p:txBody>
          <a:bodyPr/>
          <a:lstStyle/>
          <a:p>
            <a:r>
              <a:rPr lang="en-US" altLang="zh-CN">
                <a:ea typeface="宋体" pitchFamily="2" charset="-122"/>
              </a:rPr>
              <a:t>Pseudocode for Inserting Nodes</a:t>
            </a:r>
          </a:p>
        </p:txBody>
      </p:sp>
      <p:sp>
        <p:nvSpPr>
          <p:cNvPr id="167939" name="Rectangle 3"/>
          <p:cNvSpPr>
            <a:spLocks noChangeArrowheads="1"/>
          </p:cNvSpPr>
          <p:nvPr/>
        </p:nvSpPr>
        <p:spPr bwMode="auto">
          <a:xfrm>
            <a:off x="639763" y="1841500"/>
            <a:ext cx="7513637" cy="946150"/>
          </a:xfrm>
          <a:prstGeom prst="rect">
            <a:avLst/>
          </a:prstGeom>
          <a:noFill/>
          <a:ln w="12700">
            <a:noFill/>
            <a:miter lim="800000"/>
            <a:headEnd/>
            <a:tailEnd/>
          </a:ln>
          <a:effectLst/>
        </p:spPr>
        <p:txBody>
          <a:bodyPr wrap="none" anchor="ctr"/>
          <a:lstStyle/>
          <a:p>
            <a:endParaRPr lang="en-US"/>
          </a:p>
        </p:txBody>
      </p:sp>
      <p:sp>
        <p:nvSpPr>
          <p:cNvPr id="167940" name="Rectangle 4"/>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67941" name="Line 5"/>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167942" name="Rectangle 6"/>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15</a:t>
            </a:r>
          </a:p>
        </p:txBody>
      </p:sp>
      <p:sp>
        <p:nvSpPr>
          <p:cNvPr id="167943" name="Rectangle 7"/>
          <p:cNvSpPr>
            <a:spLocks noChangeArrowheads="1"/>
          </p:cNvSpPr>
          <p:nvPr/>
        </p:nvSpPr>
        <p:spPr bwMode="auto">
          <a:xfrm>
            <a:off x="7542213" y="4044950"/>
            <a:ext cx="1000125" cy="928688"/>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67944" name="Line 8"/>
          <p:cNvSpPr>
            <a:spLocks noChangeShapeType="1"/>
          </p:cNvSpPr>
          <p:nvPr/>
        </p:nvSpPr>
        <p:spPr bwMode="auto">
          <a:xfrm>
            <a:off x="7537450" y="4425950"/>
            <a:ext cx="1012825" cy="0"/>
          </a:xfrm>
          <a:prstGeom prst="line">
            <a:avLst/>
          </a:prstGeom>
          <a:noFill/>
          <a:ln w="12700">
            <a:solidFill>
              <a:schemeClr val="accent2"/>
            </a:solidFill>
            <a:round/>
            <a:headEnd/>
            <a:tailEnd/>
          </a:ln>
          <a:effectLst/>
        </p:spPr>
        <p:txBody>
          <a:bodyPr/>
          <a:lstStyle/>
          <a:p>
            <a:endParaRPr lang="en-US"/>
          </a:p>
        </p:txBody>
      </p:sp>
      <p:sp>
        <p:nvSpPr>
          <p:cNvPr id="167945" name="Rectangle 9"/>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accent2"/>
                </a:solidFill>
                <a:latin typeface="Arial" charset="0"/>
                <a:ea typeface="宋体" pitchFamily="2" charset="-122"/>
              </a:rPr>
              <a:t>10</a:t>
            </a:r>
          </a:p>
        </p:txBody>
      </p:sp>
      <p:sp>
        <p:nvSpPr>
          <p:cNvPr id="167946" name="Rectangle 10"/>
          <p:cNvSpPr>
            <a:spLocks noChangeArrowheads="1"/>
          </p:cNvSpPr>
          <p:nvPr/>
        </p:nvSpPr>
        <p:spPr bwMode="auto">
          <a:xfrm>
            <a:off x="7650163" y="5359400"/>
            <a:ext cx="1000125" cy="928688"/>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67947" name="Line 11"/>
          <p:cNvSpPr>
            <a:spLocks noChangeShapeType="1"/>
          </p:cNvSpPr>
          <p:nvPr/>
        </p:nvSpPr>
        <p:spPr bwMode="auto">
          <a:xfrm>
            <a:off x="7645400" y="5740400"/>
            <a:ext cx="1012825" cy="0"/>
          </a:xfrm>
          <a:prstGeom prst="line">
            <a:avLst/>
          </a:prstGeom>
          <a:noFill/>
          <a:ln w="12700">
            <a:solidFill>
              <a:schemeClr val="accent2"/>
            </a:solidFill>
            <a:round/>
            <a:headEnd/>
            <a:tailEnd/>
          </a:ln>
          <a:effectLst/>
        </p:spPr>
        <p:txBody>
          <a:bodyPr/>
          <a:lstStyle/>
          <a:p>
            <a:endParaRPr lang="en-US"/>
          </a:p>
        </p:txBody>
      </p:sp>
      <p:sp>
        <p:nvSpPr>
          <p:cNvPr id="167948" name="Rectangle 12"/>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7</a:t>
            </a:r>
          </a:p>
        </p:txBody>
      </p:sp>
      <p:sp>
        <p:nvSpPr>
          <p:cNvPr id="167949" name="Line 13"/>
          <p:cNvSpPr>
            <a:spLocks noChangeShapeType="1"/>
          </p:cNvSpPr>
          <p:nvPr/>
        </p:nvSpPr>
        <p:spPr bwMode="auto">
          <a:xfrm flipV="1">
            <a:off x="7021513" y="3883025"/>
            <a:ext cx="400050" cy="1517650"/>
          </a:xfrm>
          <a:prstGeom prst="line">
            <a:avLst/>
          </a:prstGeom>
          <a:noFill/>
          <a:ln w="50800">
            <a:solidFill>
              <a:schemeClr val="accent2"/>
            </a:solidFill>
            <a:round/>
            <a:headEnd/>
            <a:tailEnd/>
          </a:ln>
          <a:effectLst/>
        </p:spPr>
        <p:txBody>
          <a:bodyPr/>
          <a:lstStyle/>
          <a:p>
            <a:endParaRPr lang="en-US"/>
          </a:p>
        </p:txBody>
      </p:sp>
      <p:sp>
        <p:nvSpPr>
          <p:cNvPr id="167950" name="Rectangle 14"/>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null</a:t>
            </a:r>
          </a:p>
        </p:txBody>
      </p:sp>
      <p:sp>
        <p:nvSpPr>
          <p:cNvPr id="167951" name="Line 15"/>
          <p:cNvSpPr>
            <a:spLocks noChangeShapeType="1"/>
          </p:cNvSpPr>
          <p:nvPr/>
        </p:nvSpPr>
        <p:spPr bwMode="auto">
          <a:xfrm>
            <a:off x="7942263" y="4802188"/>
            <a:ext cx="77787" cy="554037"/>
          </a:xfrm>
          <a:prstGeom prst="line">
            <a:avLst/>
          </a:prstGeom>
          <a:noFill/>
          <a:ln w="50800">
            <a:solidFill>
              <a:schemeClr val="accent2"/>
            </a:solidFill>
            <a:round/>
            <a:headEnd/>
            <a:tailEnd type="triangle" w="med" len="med"/>
          </a:ln>
          <a:effectLst/>
        </p:spPr>
        <p:txBody>
          <a:bodyPr/>
          <a:lstStyle/>
          <a:p>
            <a:endParaRPr lang="en-US"/>
          </a:p>
        </p:txBody>
      </p:sp>
      <p:sp>
        <p:nvSpPr>
          <p:cNvPr id="167952" name="Rectangle 16"/>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67953" name="Rectangle 17"/>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167954" name="Line 18"/>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167955" name="Rectangle 19"/>
          <p:cNvSpPr>
            <a:spLocks noChangeArrowheads="1"/>
          </p:cNvSpPr>
          <p:nvPr/>
        </p:nvSpPr>
        <p:spPr bwMode="auto">
          <a:xfrm>
            <a:off x="731838" y="1858963"/>
            <a:ext cx="7802562" cy="777875"/>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100000"/>
              <a:buFont typeface="Monotype Sorts" pitchFamily="2" charset="2"/>
              <a:buChar char="·"/>
            </a:pPr>
            <a:r>
              <a:rPr lang="en-US" altLang="zh-CN">
                <a:solidFill>
                  <a:schemeClr val="tx1"/>
                </a:solidFill>
                <a:ea typeface="宋体" pitchFamily="2" charset="-122"/>
              </a:rPr>
              <a:t>Otherwise (if the new node will not be first):</a:t>
            </a:r>
          </a:p>
        </p:txBody>
      </p:sp>
      <p:sp>
        <p:nvSpPr>
          <p:cNvPr id="167956" name="Rectangle 20"/>
          <p:cNvSpPr>
            <a:spLocks noChangeArrowheads="1"/>
          </p:cNvSpPr>
          <p:nvPr/>
        </p:nvSpPr>
        <p:spPr bwMode="auto">
          <a:xfrm>
            <a:off x="774700" y="2270125"/>
            <a:ext cx="8369300" cy="2408238"/>
          </a:xfrm>
          <a:prstGeom prst="rect">
            <a:avLst/>
          </a:prstGeom>
          <a:noFill/>
          <a:ln w="12700">
            <a:noFill/>
            <a:miter lim="800000"/>
            <a:headEnd/>
            <a:tailEnd/>
          </a:ln>
          <a:effectLst/>
        </p:spPr>
        <p:txBody>
          <a:bodyPr lIns="90488" tIns="44450" rIns="90488" bIns="44450"/>
          <a:lstStyle/>
          <a:p>
            <a:pPr marL="685800" indent="-334963">
              <a:spcBef>
                <a:spcPct val="20000"/>
              </a:spcBef>
              <a:buClr>
                <a:schemeClr val="tx2"/>
              </a:buClr>
              <a:buSzPct val="100000"/>
              <a:buFont typeface="Monotype Sorts" pitchFamily="2" charset="2"/>
              <a:buChar char="p"/>
            </a:pPr>
            <a:r>
              <a:rPr lang="en-US" altLang="zh-CN">
                <a:solidFill>
                  <a:schemeClr val="tx1"/>
                </a:solidFill>
                <a:ea typeface="宋体" pitchFamily="2" charset="-122"/>
              </a:rPr>
              <a:t>Start by setting a pointer named </a:t>
            </a:r>
            <a:r>
              <a:rPr lang="en-US" altLang="zh-CN" sz="2000">
                <a:solidFill>
                  <a:schemeClr val="tx1"/>
                </a:solidFill>
                <a:latin typeface="Arial" charset="0"/>
                <a:ea typeface="宋体" pitchFamily="2" charset="-122"/>
              </a:rPr>
              <a:t>previous_ptr</a:t>
            </a:r>
            <a:r>
              <a:rPr lang="en-US" altLang="zh-CN">
                <a:solidFill>
                  <a:schemeClr val="tx1"/>
                </a:solidFill>
                <a:ea typeface="宋体" pitchFamily="2" charset="-122"/>
              </a:rPr>
              <a:t> to point to the node which is just before the new node's position.</a:t>
            </a:r>
          </a:p>
        </p:txBody>
      </p:sp>
      <p:sp>
        <p:nvSpPr>
          <p:cNvPr id="167957" name="Rectangle 21"/>
          <p:cNvSpPr>
            <a:spLocks noChangeArrowheads="1"/>
          </p:cNvSpPr>
          <p:nvPr/>
        </p:nvSpPr>
        <p:spPr bwMode="auto">
          <a:xfrm>
            <a:off x="7770813" y="2809875"/>
            <a:ext cx="1000125" cy="928688"/>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67958" name="Line 22"/>
          <p:cNvSpPr>
            <a:spLocks noChangeShapeType="1"/>
          </p:cNvSpPr>
          <p:nvPr/>
        </p:nvSpPr>
        <p:spPr bwMode="auto">
          <a:xfrm>
            <a:off x="7766050" y="3190875"/>
            <a:ext cx="1012825" cy="0"/>
          </a:xfrm>
          <a:prstGeom prst="line">
            <a:avLst/>
          </a:prstGeom>
          <a:noFill/>
          <a:ln w="12700">
            <a:solidFill>
              <a:schemeClr val="accent2"/>
            </a:solidFill>
            <a:round/>
            <a:headEnd/>
            <a:tailEnd/>
          </a:ln>
          <a:effectLst/>
        </p:spPr>
        <p:txBody>
          <a:bodyPr/>
          <a:lstStyle/>
          <a:p>
            <a:endParaRPr lang="en-US"/>
          </a:p>
        </p:txBody>
      </p:sp>
      <p:sp>
        <p:nvSpPr>
          <p:cNvPr id="167959" name="Rectangle 23"/>
          <p:cNvSpPr>
            <a:spLocks noChangeArrowheads="1"/>
          </p:cNvSpPr>
          <p:nvPr/>
        </p:nvSpPr>
        <p:spPr bwMode="auto">
          <a:xfrm>
            <a:off x="7654925" y="2833688"/>
            <a:ext cx="1335088" cy="393700"/>
          </a:xfrm>
          <a:prstGeom prst="rect">
            <a:avLst/>
          </a:prstGeom>
          <a:noFill/>
          <a:ln w="12700">
            <a:noFill/>
            <a:miter lim="800000"/>
            <a:headEnd/>
            <a:tailEnd/>
          </a:ln>
          <a:effectLst/>
        </p:spPr>
        <p:txBody>
          <a:bodyPr lIns="90488" tIns="44450" rIns="90488" bIns="44450">
            <a:spAutoFit/>
          </a:bodyPr>
          <a:lstStyle/>
          <a:p>
            <a:pPr algn="ctr"/>
            <a:r>
              <a:rPr lang="en-US" altLang="zh-CN" sz="2000" b="1" i="1">
                <a:solidFill>
                  <a:schemeClr val="accent2"/>
                </a:solidFill>
                <a:latin typeface="Arial" charset="0"/>
                <a:ea typeface="宋体" pitchFamily="2" charset="-122"/>
              </a:rPr>
              <a:t>13</a:t>
            </a:r>
          </a:p>
        </p:txBody>
      </p:sp>
      <p:sp>
        <p:nvSpPr>
          <p:cNvPr id="167960" name="Line 24"/>
          <p:cNvSpPr>
            <a:spLocks noChangeShapeType="1"/>
          </p:cNvSpPr>
          <p:nvPr/>
        </p:nvSpPr>
        <p:spPr bwMode="auto">
          <a:xfrm>
            <a:off x="8170863" y="3475038"/>
            <a:ext cx="77787" cy="554037"/>
          </a:xfrm>
          <a:prstGeom prst="line">
            <a:avLst/>
          </a:prstGeom>
          <a:noFill/>
          <a:ln w="50800">
            <a:solidFill>
              <a:schemeClr val="accent2"/>
            </a:solidFill>
            <a:round/>
            <a:headEnd/>
            <a:tailEnd type="triangle" w="med" len="med"/>
          </a:ln>
          <a:effectLst/>
        </p:spPr>
        <p:txBody>
          <a:bodyPr/>
          <a:lstStyle/>
          <a:p>
            <a:endParaRPr lang="en-US"/>
          </a:p>
        </p:txBody>
      </p:sp>
      <p:sp>
        <p:nvSpPr>
          <p:cNvPr id="167961" name="Arc 25"/>
          <p:cNvSpPr>
            <a:spLocks/>
          </p:cNvSpPr>
          <p:nvPr/>
        </p:nvSpPr>
        <p:spPr bwMode="auto">
          <a:xfrm>
            <a:off x="7412038" y="3490913"/>
            <a:ext cx="361950" cy="512762"/>
          </a:xfrm>
          <a:custGeom>
            <a:avLst/>
            <a:gdLst>
              <a:gd name="G0" fmla="+- 21600 0 0"/>
              <a:gd name="G1" fmla="+- 21600 0 0"/>
              <a:gd name="G2" fmla="+- 21600 0 0"/>
              <a:gd name="T0" fmla="*/ 0 w 21600"/>
              <a:gd name="T1" fmla="*/ 21600 h 21600"/>
              <a:gd name="T2" fmla="*/ 21505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707"/>
                  <a:pt x="9612" y="52"/>
                  <a:pt x="21505" y="0"/>
                </a:cubicBezTo>
              </a:path>
              <a:path w="21600" h="21600" stroke="0" extrusionOk="0">
                <a:moveTo>
                  <a:pt x="0" y="21600"/>
                </a:moveTo>
                <a:cubicBezTo>
                  <a:pt x="0" y="9707"/>
                  <a:pt x="9612" y="52"/>
                  <a:pt x="21505" y="0"/>
                </a:cubicBezTo>
                <a:lnTo>
                  <a:pt x="21600" y="21600"/>
                </a:lnTo>
                <a:close/>
              </a:path>
            </a:pathLst>
          </a:custGeom>
          <a:noFill/>
          <a:ln w="50800" cap="rnd">
            <a:solidFill>
              <a:schemeClr val="accent2"/>
            </a:solidFill>
            <a:round/>
            <a:headEnd/>
            <a:tailEnd type="triangle" w="med" len="med"/>
          </a:ln>
          <a:effectLst/>
        </p:spPr>
        <p:txBody>
          <a:bodyPr/>
          <a:lstStyle/>
          <a:p>
            <a:endParaRPr lang="en-US"/>
          </a:p>
        </p:txBody>
      </p:sp>
      <p:sp>
        <p:nvSpPr>
          <p:cNvPr id="167962" name="Rectangle 26"/>
          <p:cNvSpPr>
            <a:spLocks noGrp="1" noChangeArrowheads="1"/>
          </p:cNvSpPr>
          <p:nvPr>
            <p:ph type="body" sz="half" idx="1"/>
          </p:nvPr>
        </p:nvSpPr>
        <p:spPr>
          <a:xfrm>
            <a:off x="565150" y="4876800"/>
            <a:ext cx="3810000" cy="1568450"/>
          </a:xfrm>
          <a:noFill/>
          <a:ln/>
        </p:spPr>
        <p:txBody>
          <a:bodyPr/>
          <a:lstStyle/>
          <a:p>
            <a:pPr marL="0" indent="0">
              <a:buFont typeface="Monotype Sorts" pitchFamily="2" charset="2"/>
              <a:buNone/>
            </a:pPr>
            <a:r>
              <a:rPr lang="en-US" altLang="zh-CN">
                <a:solidFill>
                  <a:schemeClr val="hlink"/>
                </a:solidFill>
                <a:effectLst/>
                <a:latin typeface="Monotype Corsiva" pitchFamily="66" charset="0"/>
                <a:ea typeface="宋体" pitchFamily="2" charset="-122"/>
              </a:rPr>
              <a:t>More precisely, you need to use member function link() , and have three lines of code</a:t>
            </a:r>
          </a:p>
          <a:p>
            <a:pPr marL="0" indent="0">
              <a:buFont typeface="Monotype Sorts" pitchFamily="2" charset="2"/>
              <a:buNone/>
            </a:pPr>
            <a:endParaRPr lang="zh-CN" altLang="en-US">
              <a:solidFill>
                <a:schemeClr val="hlink"/>
              </a:solidFill>
              <a:effectLst/>
              <a:latin typeface="Monotype Corsiva" pitchFamily="66" charset="0"/>
              <a:ea typeface="宋体" pitchFamily="2" charset="-122"/>
            </a:endParaRPr>
          </a:p>
        </p:txBody>
      </p:sp>
      <p:sp>
        <p:nvSpPr>
          <p:cNvPr id="167963" name="Rectangle 27"/>
          <p:cNvSpPr>
            <a:spLocks noChangeArrowheads="1"/>
          </p:cNvSpPr>
          <p:nvPr/>
        </p:nvSpPr>
        <p:spPr bwMode="auto">
          <a:xfrm>
            <a:off x="5965825" y="3722688"/>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67964" name="Rectangle 28"/>
          <p:cNvSpPr>
            <a:spLocks noChangeArrowheads="1"/>
          </p:cNvSpPr>
          <p:nvPr/>
        </p:nvSpPr>
        <p:spPr bwMode="auto">
          <a:xfrm>
            <a:off x="5861050" y="4306888"/>
            <a:ext cx="1411288"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previous_ptr</a:t>
            </a:r>
          </a:p>
        </p:txBody>
      </p:sp>
      <p:sp>
        <p:nvSpPr>
          <p:cNvPr id="167965" name="Arc 29"/>
          <p:cNvSpPr>
            <a:spLocks/>
          </p:cNvSpPr>
          <p:nvPr/>
        </p:nvSpPr>
        <p:spPr bwMode="auto">
          <a:xfrm>
            <a:off x="5538788" y="4038600"/>
            <a:ext cx="574675" cy="525463"/>
          </a:xfrm>
          <a:custGeom>
            <a:avLst/>
            <a:gdLst>
              <a:gd name="G0" fmla="+- 21600 0 0"/>
              <a:gd name="G1" fmla="+- 21600 0 0"/>
              <a:gd name="G2" fmla="+- 21600 0 0"/>
              <a:gd name="T0" fmla="*/ 0 w 21600"/>
              <a:gd name="T1" fmla="*/ 21600 h 21600"/>
              <a:gd name="T2" fmla="*/ 2154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4"/>
                  <a:pt x="9634" y="33"/>
                  <a:pt x="21540" y="0"/>
                </a:cubicBezTo>
              </a:path>
              <a:path w="21600" h="21600" stroke="0" extrusionOk="0">
                <a:moveTo>
                  <a:pt x="0" y="21600"/>
                </a:moveTo>
                <a:cubicBezTo>
                  <a:pt x="0" y="9694"/>
                  <a:pt x="9634" y="33"/>
                  <a:pt x="21540" y="0"/>
                </a:cubicBezTo>
                <a:lnTo>
                  <a:pt x="21600" y="21600"/>
                </a:lnTo>
                <a:close/>
              </a:path>
            </a:pathLst>
          </a:custGeom>
          <a:noFill/>
          <a:ln w="50800" cap="rnd">
            <a:solidFill>
              <a:srgbClr val="000000"/>
            </a:solidFill>
            <a:round/>
            <a:headEnd/>
            <a:tailEnd/>
          </a:ln>
          <a:effectLst/>
        </p:spPr>
        <p:txBody>
          <a:bodyPr/>
          <a:lstStyle/>
          <a:p>
            <a:endParaRPr lang="en-US"/>
          </a:p>
        </p:txBody>
      </p:sp>
      <p:sp>
        <p:nvSpPr>
          <p:cNvPr id="167966" name="Arc 30"/>
          <p:cNvSpPr>
            <a:spLocks/>
          </p:cNvSpPr>
          <p:nvPr/>
        </p:nvSpPr>
        <p:spPr bwMode="auto">
          <a:xfrm rot="10800000">
            <a:off x="5541963" y="4575175"/>
            <a:ext cx="630237" cy="579438"/>
          </a:xfrm>
          <a:custGeom>
            <a:avLst/>
            <a:gdLst>
              <a:gd name="G0" fmla="+- 55 0 0"/>
              <a:gd name="G1" fmla="+- 21600 0 0"/>
              <a:gd name="G2" fmla="+- 21600 0 0"/>
              <a:gd name="T0" fmla="*/ 0 w 21655"/>
              <a:gd name="T1" fmla="*/ 0 h 21600"/>
              <a:gd name="T2" fmla="*/ 21655 w 21655"/>
              <a:gd name="T3" fmla="*/ 21600 h 21600"/>
              <a:gd name="T4" fmla="*/ 55 w 21655"/>
              <a:gd name="T5" fmla="*/ 21600 h 21600"/>
            </a:gdLst>
            <a:ahLst/>
            <a:cxnLst>
              <a:cxn ang="0">
                <a:pos x="T0" y="T1"/>
              </a:cxn>
              <a:cxn ang="0">
                <a:pos x="T2" y="T3"/>
              </a:cxn>
              <a:cxn ang="0">
                <a:pos x="T4" y="T5"/>
              </a:cxn>
            </a:cxnLst>
            <a:rect l="0" t="0" r="r" b="b"/>
            <a:pathLst>
              <a:path w="21655" h="21600" fill="none" extrusionOk="0">
                <a:moveTo>
                  <a:pt x="0" y="0"/>
                </a:moveTo>
                <a:cubicBezTo>
                  <a:pt x="18" y="0"/>
                  <a:pt x="36" y="-1"/>
                  <a:pt x="55" y="0"/>
                </a:cubicBezTo>
                <a:cubicBezTo>
                  <a:pt x="11984" y="0"/>
                  <a:pt x="21655" y="9670"/>
                  <a:pt x="21655" y="21600"/>
                </a:cubicBezTo>
              </a:path>
              <a:path w="21655" h="21600" stroke="0" extrusionOk="0">
                <a:moveTo>
                  <a:pt x="0" y="0"/>
                </a:moveTo>
                <a:cubicBezTo>
                  <a:pt x="18" y="0"/>
                  <a:pt x="36" y="-1"/>
                  <a:pt x="55" y="0"/>
                </a:cubicBezTo>
                <a:cubicBezTo>
                  <a:pt x="11984" y="0"/>
                  <a:pt x="21655" y="9670"/>
                  <a:pt x="21655" y="21600"/>
                </a:cubicBezTo>
                <a:lnTo>
                  <a:pt x="55" y="21600"/>
                </a:lnTo>
                <a:close/>
              </a:path>
            </a:pathLst>
          </a:custGeom>
          <a:noFill/>
          <a:ln w="50800" cap="rnd">
            <a:solidFill>
              <a:srgbClr val="000000"/>
            </a:solidFill>
            <a:round/>
            <a:headEnd type="triangle" w="med" len="med"/>
            <a:tailEnd/>
          </a:ln>
          <a:effectLst/>
        </p:spPr>
        <p:txBody>
          <a:bodyPr/>
          <a:lstStyle/>
          <a:p>
            <a:endParaRPr lang="en-US"/>
          </a:p>
        </p:txBody>
      </p:sp>
      <p:sp>
        <p:nvSpPr>
          <p:cNvPr id="167967" name="Rectangle 31"/>
          <p:cNvSpPr>
            <a:spLocks noChangeArrowheads="1"/>
          </p:cNvSpPr>
          <p:nvPr/>
        </p:nvSpPr>
        <p:spPr bwMode="auto">
          <a:xfrm>
            <a:off x="219075" y="3352800"/>
            <a:ext cx="5191125" cy="1371600"/>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sz="2000">
                <a:solidFill>
                  <a:srgbClr val="000000"/>
                </a:solidFill>
                <a:latin typeface="Arial" charset="0"/>
                <a:ea typeface="宋体" pitchFamily="2" charset="-122"/>
              </a:rPr>
              <a:t>node *sl_head_ptr;</a:t>
            </a:r>
          </a:p>
          <a:p>
            <a:r>
              <a:rPr lang="en-US" altLang="zh-CN" sz="2000">
                <a:solidFill>
                  <a:srgbClr val="000000"/>
                </a:solidFill>
                <a:latin typeface="Arial" charset="0"/>
                <a:ea typeface="宋体" pitchFamily="2" charset="-122"/>
              </a:rPr>
              <a:t>sl_head_ptr = previous_ptr-&gt;link</a:t>
            </a:r>
            <a:r>
              <a:rPr lang="en-US" altLang="zh-CN" sz="2000">
                <a:solidFill>
                  <a:srgbClr val="FC0128"/>
                </a:solidFill>
                <a:latin typeface="Arial" charset="0"/>
                <a:ea typeface="宋体" pitchFamily="2" charset="-122"/>
              </a:rPr>
              <a:t>();</a:t>
            </a:r>
            <a:r>
              <a:rPr lang="en-US" altLang="zh-CN" sz="2000">
                <a:solidFill>
                  <a:srgbClr val="000000"/>
                </a:solidFill>
                <a:latin typeface="Arial" charset="0"/>
                <a:ea typeface="宋体" pitchFamily="2" charset="-122"/>
              </a:rPr>
              <a:t> </a:t>
            </a:r>
          </a:p>
          <a:p>
            <a:r>
              <a:rPr lang="en-US" altLang="zh-CN" sz="2000">
                <a:solidFill>
                  <a:srgbClr val="000000"/>
                </a:solidFill>
                <a:latin typeface="Arial" charset="0"/>
                <a:ea typeface="宋体" pitchFamily="2" charset="-122"/>
              </a:rPr>
              <a:t>list_head_insert(sl_head_ptr, entry);</a:t>
            </a:r>
          </a:p>
          <a:p>
            <a:r>
              <a:rPr lang="en-US" altLang="zh-CN" sz="2000">
                <a:solidFill>
                  <a:srgbClr val="FC0128"/>
                </a:solidFill>
                <a:latin typeface="Arial" charset="0"/>
                <a:ea typeface="宋体" pitchFamily="2" charset="-122"/>
              </a:rPr>
              <a:t>previous_ptr-&gt;set_link(sl_head_ptr);</a:t>
            </a:r>
          </a:p>
        </p:txBody>
      </p:sp>
      <p:sp>
        <p:nvSpPr>
          <p:cNvPr id="167969" name="Text Box 33"/>
          <p:cNvSpPr txBox="1">
            <a:spLocks noChangeArrowheads="1"/>
          </p:cNvSpPr>
          <p:nvPr/>
        </p:nvSpPr>
        <p:spPr bwMode="auto">
          <a:xfrm>
            <a:off x="5334000" y="3124200"/>
            <a:ext cx="1828800" cy="457200"/>
          </a:xfrm>
          <a:prstGeom prst="rect">
            <a:avLst/>
          </a:prstGeom>
          <a:noFill/>
          <a:ln w="12700">
            <a:noFill/>
            <a:miter lim="800000"/>
            <a:headEnd/>
            <a:tailEnd/>
          </a:ln>
          <a:effectLst/>
        </p:spPr>
        <p:txBody>
          <a:bodyPr>
            <a:spAutoFit/>
          </a:bodyPr>
          <a:lstStyle/>
          <a:p>
            <a:pPr>
              <a:spcBef>
                <a:spcPct val="50000"/>
              </a:spcBef>
            </a:pPr>
            <a:r>
              <a:rPr lang="en-US" altLang="zh-CN">
                <a:solidFill>
                  <a:schemeClr val="accent2"/>
                </a:solidFill>
                <a:latin typeface="Arial" charset="0"/>
                <a:ea typeface="宋体" pitchFamily="2" charset="-122"/>
              </a:rPr>
              <a:t>sl_head_ptr</a:t>
            </a:r>
          </a:p>
        </p:txBody>
      </p:sp>
      <p:sp>
        <p:nvSpPr>
          <p:cNvPr id="167970" name="Line 34"/>
          <p:cNvSpPr>
            <a:spLocks noChangeShapeType="1"/>
          </p:cNvSpPr>
          <p:nvPr/>
        </p:nvSpPr>
        <p:spPr bwMode="auto">
          <a:xfrm flipV="1">
            <a:off x="7086600" y="3352800"/>
            <a:ext cx="609600" cy="0"/>
          </a:xfrm>
          <a:prstGeom prst="line">
            <a:avLst/>
          </a:prstGeom>
          <a:noFill/>
          <a:ln w="50800">
            <a:solidFill>
              <a:schemeClr val="accent2"/>
            </a:solidFill>
            <a:round/>
            <a:headEnd/>
            <a:tailEnd type="triangle" w="med" len="med"/>
          </a:ln>
          <a:effec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67962">
                                            <p:txEl>
                                              <p:pRg st="0" end="0"/>
                                            </p:txEl>
                                          </p:spTgt>
                                        </p:tgtEl>
                                        <p:attrNameLst>
                                          <p:attrName>style.visibility</p:attrName>
                                        </p:attrNameLst>
                                      </p:cBhvr>
                                      <p:to>
                                        <p:strVal val="visible"/>
                                      </p:to>
                                    </p:set>
                                    <p:animEffect transition="in" filter="randombar(vertical)">
                                      <p:cBhvr>
                                        <p:cTn id="7" dur="500"/>
                                        <p:tgtEl>
                                          <p:spTgt spid="1679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62"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noFill/>
          <a:ln/>
        </p:spPr>
        <p:txBody>
          <a:bodyPr/>
          <a:lstStyle/>
          <a:p>
            <a:r>
              <a:rPr lang="en-US" altLang="zh-CN">
                <a:ea typeface="宋体" pitchFamily="2" charset="-122"/>
              </a:rPr>
              <a:t>Pseudocode for Inserting Nodes</a:t>
            </a:r>
          </a:p>
        </p:txBody>
      </p:sp>
      <p:sp>
        <p:nvSpPr>
          <p:cNvPr id="81923" name="Rectangle 3"/>
          <p:cNvSpPr>
            <a:spLocks noChangeArrowheads="1"/>
          </p:cNvSpPr>
          <p:nvPr/>
        </p:nvSpPr>
        <p:spPr bwMode="auto">
          <a:xfrm>
            <a:off x="639763" y="1841500"/>
            <a:ext cx="7513637" cy="946150"/>
          </a:xfrm>
          <a:prstGeom prst="rect">
            <a:avLst/>
          </a:prstGeom>
          <a:noFill/>
          <a:ln w="12700">
            <a:noFill/>
            <a:miter lim="800000"/>
            <a:headEnd/>
            <a:tailEnd/>
          </a:ln>
          <a:effectLst/>
        </p:spPr>
        <p:txBody>
          <a:bodyPr wrap="none" anchor="ctr"/>
          <a:lstStyle/>
          <a:p>
            <a:endParaRPr lang="en-US"/>
          </a:p>
        </p:txBody>
      </p:sp>
      <p:sp>
        <p:nvSpPr>
          <p:cNvPr id="81924" name="Rectangle 4"/>
          <p:cNvSpPr>
            <a:spLocks noGrp="1" noChangeArrowheads="1"/>
          </p:cNvSpPr>
          <p:nvPr>
            <p:ph type="body" sz="half" idx="1"/>
          </p:nvPr>
        </p:nvSpPr>
        <p:spPr>
          <a:xfrm>
            <a:off x="549275" y="1981200"/>
            <a:ext cx="7802563" cy="762000"/>
          </a:xfrm>
          <a:noFill/>
          <a:ln/>
        </p:spPr>
        <p:txBody>
          <a:bodyPr/>
          <a:lstStyle/>
          <a:p>
            <a:pPr>
              <a:buSzPct val="100000"/>
              <a:buFont typeface="Monotype Sorts" pitchFamily="2" charset="2"/>
              <a:buChar char="¶"/>
            </a:pPr>
            <a:r>
              <a:rPr lang="en-US" altLang="zh-CN" sz="2400">
                <a:effectLst/>
                <a:ea typeface="宋体" pitchFamily="2" charset="-122"/>
              </a:rPr>
              <a:t>Determine whether the new node will be the first node in the linked list.  If so, then there is only one step:</a:t>
            </a:r>
          </a:p>
        </p:txBody>
      </p:sp>
      <p:sp>
        <p:nvSpPr>
          <p:cNvPr id="81925" name="Rectangle 5"/>
          <p:cNvSpPr>
            <a:spLocks noChangeArrowheads="1"/>
          </p:cNvSpPr>
          <p:nvPr/>
        </p:nvSpPr>
        <p:spPr bwMode="auto">
          <a:xfrm>
            <a:off x="1277938" y="2795588"/>
            <a:ext cx="5268912" cy="474662"/>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a:solidFill>
                  <a:srgbClr val="000000"/>
                </a:solidFill>
                <a:latin typeface="Arial" charset="0"/>
                <a:ea typeface="宋体" pitchFamily="2" charset="-122"/>
              </a:rPr>
              <a:t>list_head_insert(head_ptr, entry);</a:t>
            </a:r>
          </a:p>
        </p:txBody>
      </p:sp>
      <p:sp>
        <p:nvSpPr>
          <p:cNvPr id="81926" name="Rectangle 6"/>
          <p:cNvSpPr>
            <a:spLocks noChangeArrowheads="1"/>
          </p:cNvSpPr>
          <p:nvPr/>
        </p:nvSpPr>
        <p:spPr bwMode="auto">
          <a:xfrm>
            <a:off x="550863" y="3444875"/>
            <a:ext cx="7083425" cy="454025"/>
          </a:xfrm>
          <a:prstGeom prst="rect">
            <a:avLst/>
          </a:prstGeom>
          <a:noFill/>
          <a:ln w="12700">
            <a:noFill/>
            <a:miter lim="800000"/>
            <a:headEnd/>
            <a:tailEnd/>
          </a:ln>
          <a:effectLst/>
        </p:spPr>
        <p:txBody>
          <a:bodyPr lIns="90488" tIns="44450" rIns="90488" bIns="44450">
            <a:spAutoFit/>
          </a:bodyPr>
          <a:lstStyle/>
          <a:p>
            <a:pPr>
              <a:spcBef>
                <a:spcPct val="20000"/>
              </a:spcBef>
              <a:buClr>
                <a:schemeClr val="tx2"/>
              </a:buClr>
              <a:buSzPct val="100000"/>
              <a:buFont typeface="Monotype Sorts" pitchFamily="2" charset="2"/>
              <a:buChar char="·"/>
            </a:pPr>
            <a:r>
              <a:rPr lang="zh-CN" altLang="en-US">
                <a:solidFill>
                  <a:schemeClr val="tx1"/>
                </a:solidFill>
                <a:ea typeface="宋体" pitchFamily="2" charset="-122"/>
              </a:rPr>
              <a:t> </a:t>
            </a:r>
            <a:r>
              <a:rPr lang="en-US" altLang="zh-CN">
                <a:solidFill>
                  <a:schemeClr val="tx1"/>
                </a:solidFill>
                <a:ea typeface="宋体" pitchFamily="2" charset="-122"/>
              </a:rPr>
              <a:t>Otherwise (if the new node will not be first):</a:t>
            </a:r>
          </a:p>
        </p:txBody>
      </p:sp>
      <p:sp>
        <p:nvSpPr>
          <p:cNvPr id="81927" name="Rectangle 7"/>
          <p:cNvSpPr>
            <a:spLocks noChangeArrowheads="1"/>
          </p:cNvSpPr>
          <p:nvPr/>
        </p:nvSpPr>
        <p:spPr bwMode="auto">
          <a:xfrm>
            <a:off x="976313" y="3886200"/>
            <a:ext cx="7251700" cy="1257300"/>
          </a:xfrm>
          <a:prstGeom prst="rect">
            <a:avLst/>
          </a:prstGeom>
          <a:noFill/>
          <a:ln w="12700">
            <a:noFill/>
            <a:miter lim="800000"/>
            <a:headEnd/>
            <a:tailEnd/>
          </a:ln>
          <a:effectLst/>
        </p:spPr>
        <p:txBody>
          <a:bodyPr lIns="90488" tIns="44450" rIns="90488" bIns="44450">
            <a:spAutoFit/>
          </a:bodyPr>
          <a:lstStyle/>
          <a:p>
            <a:pPr marL="350838" indent="-350838">
              <a:spcBef>
                <a:spcPct val="20000"/>
              </a:spcBef>
              <a:buClr>
                <a:schemeClr val="tx2"/>
              </a:buClr>
              <a:buSzPct val="100000"/>
              <a:buFont typeface="Monotype Sorts" pitchFamily="2" charset="2"/>
              <a:buChar char="p"/>
            </a:pPr>
            <a:r>
              <a:rPr lang="en-US" altLang="zh-CN">
                <a:solidFill>
                  <a:schemeClr val="tx1"/>
                </a:solidFill>
                <a:ea typeface="宋体" pitchFamily="2" charset="-122"/>
              </a:rPr>
              <a:t>Set a pointer named </a:t>
            </a:r>
            <a:r>
              <a:rPr lang="en-US" altLang="zh-CN" sz="2000">
                <a:solidFill>
                  <a:schemeClr val="tx1"/>
                </a:solidFill>
                <a:latin typeface="Arial" charset="0"/>
                <a:ea typeface="宋体" pitchFamily="2" charset="-122"/>
              </a:rPr>
              <a:t>previous_ptr</a:t>
            </a:r>
            <a:r>
              <a:rPr lang="en-US" altLang="zh-CN">
                <a:solidFill>
                  <a:schemeClr val="tx1"/>
                </a:solidFill>
                <a:ea typeface="宋体" pitchFamily="2" charset="-122"/>
              </a:rPr>
              <a:t> to point to the node which is just before the new node's position.</a:t>
            </a:r>
          </a:p>
          <a:p>
            <a:pPr marL="350838" indent="-350838">
              <a:spcBef>
                <a:spcPct val="20000"/>
              </a:spcBef>
              <a:buClr>
                <a:schemeClr val="tx2"/>
              </a:buClr>
              <a:buSzPct val="100000"/>
              <a:buFont typeface="Monotype Sorts" pitchFamily="2" charset="2"/>
              <a:buChar char="p"/>
            </a:pPr>
            <a:r>
              <a:rPr lang="en-US" altLang="zh-CN">
                <a:solidFill>
                  <a:schemeClr val="tx1"/>
                </a:solidFill>
                <a:ea typeface="宋体" pitchFamily="2" charset="-122"/>
              </a:rPr>
              <a:t>Do the following :</a:t>
            </a:r>
          </a:p>
        </p:txBody>
      </p:sp>
      <p:sp>
        <p:nvSpPr>
          <p:cNvPr id="81929" name="Rectangle 9"/>
          <p:cNvSpPr>
            <a:spLocks noChangeArrowheads="1"/>
          </p:cNvSpPr>
          <p:nvPr/>
        </p:nvSpPr>
        <p:spPr bwMode="auto">
          <a:xfrm>
            <a:off x="1371600" y="5181600"/>
            <a:ext cx="5153025" cy="1244600"/>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sz="2000">
                <a:solidFill>
                  <a:srgbClr val="000000"/>
                </a:solidFill>
                <a:latin typeface="Arial" charset="0"/>
                <a:ea typeface="宋体" pitchFamily="2" charset="-122"/>
              </a:rPr>
              <a:t>node *sl_head_ptr;</a:t>
            </a:r>
          </a:p>
          <a:p>
            <a:r>
              <a:rPr lang="en-US" altLang="zh-CN" sz="2000">
                <a:solidFill>
                  <a:srgbClr val="000000"/>
                </a:solidFill>
                <a:latin typeface="Arial" charset="0"/>
                <a:ea typeface="宋体" pitchFamily="2" charset="-122"/>
              </a:rPr>
              <a:t>sl_head_ptr = previous_ptr-&gt;link(); </a:t>
            </a:r>
          </a:p>
          <a:p>
            <a:r>
              <a:rPr lang="en-US" altLang="zh-CN" sz="2000">
                <a:solidFill>
                  <a:srgbClr val="000000"/>
                </a:solidFill>
                <a:latin typeface="Arial" charset="0"/>
                <a:ea typeface="宋体" pitchFamily="2" charset="-122"/>
              </a:rPr>
              <a:t>list_head_insert(sl_head_ptr, entry);</a:t>
            </a:r>
          </a:p>
          <a:p>
            <a:r>
              <a:rPr lang="en-US" altLang="zh-CN" sz="2000">
                <a:solidFill>
                  <a:srgbClr val="000000"/>
                </a:solidFill>
                <a:latin typeface="Arial" charset="0"/>
                <a:ea typeface="宋体" pitchFamily="2" charset="-122"/>
              </a:rPr>
              <a:t>previous_ptr-&gt;set_link(sl_head_ptr);</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altLang="zh-CN">
                <a:ea typeface="宋体" pitchFamily="2" charset="-122"/>
              </a:rPr>
              <a:t>Motivation</a:t>
            </a:r>
          </a:p>
        </p:txBody>
      </p:sp>
      <p:sp>
        <p:nvSpPr>
          <p:cNvPr id="152579" name="Rectangle 3"/>
          <p:cNvSpPr>
            <a:spLocks noGrp="1" noChangeArrowheads="1"/>
          </p:cNvSpPr>
          <p:nvPr>
            <p:ph type="body" idx="1"/>
          </p:nvPr>
        </p:nvSpPr>
        <p:spPr/>
        <p:txBody>
          <a:bodyPr/>
          <a:lstStyle/>
          <a:p>
            <a:r>
              <a:rPr lang="en-US" altLang="zh-CN">
                <a:ea typeface="宋体" pitchFamily="2" charset="-122"/>
              </a:rPr>
              <a:t>How can we insert a new item without moving others ?</a:t>
            </a:r>
          </a:p>
        </p:txBody>
      </p:sp>
      <p:graphicFrame>
        <p:nvGraphicFramePr>
          <p:cNvPr id="152580" name="Group 4"/>
          <p:cNvGraphicFramePr>
            <a:graphicFrameLocks noGrp="1"/>
          </p:cNvGraphicFramePr>
          <p:nvPr/>
        </p:nvGraphicFramePr>
        <p:xfrm>
          <a:off x="2590800" y="4343400"/>
          <a:ext cx="457200" cy="396240"/>
        </p:xfrm>
        <a:graphic>
          <a:graphicData uri="http://schemas.openxmlformats.org/drawingml/2006/table">
            <a:tbl>
              <a:tblPr/>
              <a:tblGrid>
                <a:gridCol w="457200">
                  <a:extLst>
                    <a:ext uri="{9D8B030D-6E8A-4147-A177-3AD203B41FA5}">
                      <a16:colId xmlns:a16="http://schemas.microsoft.com/office/drawing/2014/main" val="20000"/>
                    </a:ext>
                  </a:extLst>
                </a:gridCol>
              </a:tblGrid>
              <a:tr h="3556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18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2586" name="Group 10"/>
          <p:cNvGraphicFramePr>
            <a:graphicFrameLocks noGrp="1"/>
          </p:cNvGraphicFramePr>
          <p:nvPr/>
        </p:nvGraphicFramePr>
        <p:xfrm>
          <a:off x="5486400" y="3352800"/>
          <a:ext cx="457200" cy="396240"/>
        </p:xfrm>
        <a:graphic>
          <a:graphicData uri="http://schemas.openxmlformats.org/drawingml/2006/table">
            <a:tbl>
              <a:tblPr/>
              <a:tblGrid>
                <a:gridCol w="457200">
                  <a:extLst>
                    <a:ext uri="{9D8B030D-6E8A-4147-A177-3AD203B41FA5}">
                      <a16:colId xmlns:a16="http://schemas.microsoft.com/office/drawing/2014/main" val="20000"/>
                    </a:ext>
                  </a:extLst>
                </a:gridCol>
              </a:tblGrid>
              <a:tr h="3810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2592" name="Group 16"/>
          <p:cNvGraphicFramePr>
            <a:graphicFrameLocks noGrp="1"/>
          </p:cNvGraphicFramePr>
          <p:nvPr/>
        </p:nvGraphicFramePr>
        <p:xfrm>
          <a:off x="4648200" y="3352800"/>
          <a:ext cx="457200" cy="396240"/>
        </p:xfrm>
        <a:graphic>
          <a:graphicData uri="http://schemas.openxmlformats.org/drawingml/2006/table">
            <a:tbl>
              <a:tblPr/>
              <a:tblGrid>
                <a:gridCol w="457200">
                  <a:extLst>
                    <a:ext uri="{9D8B030D-6E8A-4147-A177-3AD203B41FA5}">
                      <a16:colId xmlns:a16="http://schemas.microsoft.com/office/drawing/2014/main" val="20000"/>
                    </a:ext>
                  </a:extLst>
                </a:gridCol>
              </a:tblGrid>
              <a:tr h="3810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2598" name="Group 22"/>
          <p:cNvGraphicFramePr>
            <a:graphicFrameLocks noGrp="1"/>
          </p:cNvGraphicFramePr>
          <p:nvPr/>
        </p:nvGraphicFramePr>
        <p:xfrm>
          <a:off x="3813175" y="3335338"/>
          <a:ext cx="457200" cy="396240"/>
        </p:xfrm>
        <a:graphic>
          <a:graphicData uri="http://schemas.openxmlformats.org/drawingml/2006/table">
            <a:tbl>
              <a:tblPr/>
              <a:tblGrid>
                <a:gridCol w="457200">
                  <a:extLst>
                    <a:ext uri="{9D8B030D-6E8A-4147-A177-3AD203B41FA5}">
                      <a16:colId xmlns:a16="http://schemas.microsoft.com/office/drawing/2014/main" val="20000"/>
                    </a:ext>
                  </a:extLst>
                </a:gridCol>
              </a:tblGrid>
              <a:tr h="3556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2604" name="Group 28"/>
          <p:cNvGraphicFramePr>
            <a:graphicFrameLocks noGrp="1"/>
          </p:cNvGraphicFramePr>
          <p:nvPr/>
        </p:nvGraphicFramePr>
        <p:xfrm>
          <a:off x="2971800" y="3352800"/>
          <a:ext cx="457200" cy="396240"/>
        </p:xfrm>
        <a:graphic>
          <a:graphicData uri="http://schemas.openxmlformats.org/drawingml/2006/table">
            <a:tbl>
              <a:tblPr/>
              <a:tblGrid>
                <a:gridCol w="457200">
                  <a:extLst>
                    <a:ext uri="{9D8B030D-6E8A-4147-A177-3AD203B41FA5}">
                      <a16:colId xmlns:a16="http://schemas.microsoft.com/office/drawing/2014/main" val="20000"/>
                    </a:ext>
                  </a:extLst>
                </a:gridCol>
              </a:tblGrid>
              <a:tr h="3556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20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2610" name="Group 34"/>
          <p:cNvGraphicFramePr>
            <a:graphicFrameLocks noGrp="1"/>
          </p:cNvGraphicFramePr>
          <p:nvPr/>
        </p:nvGraphicFramePr>
        <p:xfrm>
          <a:off x="2133600" y="3352800"/>
          <a:ext cx="457200" cy="396240"/>
        </p:xfrm>
        <a:graphic>
          <a:graphicData uri="http://schemas.openxmlformats.org/drawingml/2006/table">
            <a:tbl>
              <a:tblPr/>
              <a:tblGrid>
                <a:gridCol w="457200">
                  <a:extLst>
                    <a:ext uri="{9D8B030D-6E8A-4147-A177-3AD203B41FA5}">
                      <a16:colId xmlns:a16="http://schemas.microsoft.com/office/drawing/2014/main" val="20000"/>
                    </a:ext>
                  </a:extLst>
                </a:gridCol>
              </a:tblGrid>
              <a:tr h="3556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52616" name="Text Box 40"/>
          <p:cNvSpPr txBox="1">
            <a:spLocks noChangeArrowheads="1"/>
          </p:cNvSpPr>
          <p:nvPr/>
        </p:nvSpPr>
        <p:spPr bwMode="auto">
          <a:xfrm>
            <a:off x="1371600" y="5486400"/>
            <a:ext cx="5638800" cy="822325"/>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But the links (-&gt;) need some way to build up</a:t>
            </a:r>
          </a:p>
        </p:txBody>
      </p:sp>
      <p:sp>
        <p:nvSpPr>
          <p:cNvPr id="152617" name="Line 41"/>
          <p:cNvSpPr>
            <a:spLocks noChangeShapeType="1"/>
          </p:cNvSpPr>
          <p:nvPr/>
        </p:nvSpPr>
        <p:spPr bwMode="auto">
          <a:xfrm>
            <a:off x="2286000" y="3733800"/>
            <a:ext cx="304800" cy="685800"/>
          </a:xfrm>
          <a:prstGeom prst="line">
            <a:avLst/>
          </a:prstGeom>
          <a:noFill/>
          <a:ln w="25400">
            <a:solidFill>
              <a:schemeClr val="tx1"/>
            </a:solidFill>
            <a:round/>
            <a:headEnd/>
            <a:tailEnd type="triangle" w="med" len="med"/>
          </a:ln>
          <a:effectLst/>
        </p:spPr>
        <p:txBody>
          <a:bodyPr/>
          <a:lstStyle/>
          <a:p>
            <a:endParaRPr lang="en-US"/>
          </a:p>
        </p:txBody>
      </p:sp>
      <p:sp>
        <p:nvSpPr>
          <p:cNvPr id="152618" name="Line 42"/>
          <p:cNvSpPr>
            <a:spLocks noChangeShapeType="1"/>
          </p:cNvSpPr>
          <p:nvPr/>
        </p:nvSpPr>
        <p:spPr bwMode="auto">
          <a:xfrm>
            <a:off x="3429000" y="3505200"/>
            <a:ext cx="381000" cy="0"/>
          </a:xfrm>
          <a:prstGeom prst="line">
            <a:avLst/>
          </a:prstGeom>
          <a:noFill/>
          <a:ln w="25400">
            <a:solidFill>
              <a:schemeClr val="tx1"/>
            </a:solidFill>
            <a:round/>
            <a:headEnd/>
            <a:tailEnd type="triangle" w="med" len="med"/>
          </a:ln>
          <a:effectLst/>
        </p:spPr>
        <p:txBody>
          <a:bodyPr/>
          <a:lstStyle/>
          <a:p>
            <a:endParaRPr lang="en-US"/>
          </a:p>
        </p:txBody>
      </p:sp>
      <p:sp>
        <p:nvSpPr>
          <p:cNvPr id="152619" name="Line 43"/>
          <p:cNvSpPr>
            <a:spLocks noChangeShapeType="1"/>
          </p:cNvSpPr>
          <p:nvPr/>
        </p:nvSpPr>
        <p:spPr bwMode="auto">
          <a:xfrm>
            <a:off x="4267200" y="3505200"/>
            <a:ext cx="381000" cy="0"/>
          </a:xfrm>
          <a:prstGeom prst="line">
            <a:avLst/>
          </a:prstGeom>
          <a:noFill/>
          <a:ln w="25400">
            <a:solidFill>
              <a:schemeClr val="tx1"/>
            </a:solidFill>
            <a:round/>
            <a:headEnd/>
            <a:tailEnd type="triangle" w="med" len="med"/>
          </a:ln>
          <a:effectLst/>
        </p:spPr>
        <p:txBody>
          <a:bodyPr/>
          <a:lstStyle/>
          <a:p>
            <a:endParaRPr lang="en-US"/>
          </a:p>
        </p:txBody>
      </p:sp>
      <p:sp>
        <p:nvSpPr>
          <p:cNvPr id="152620" name="Line 44"/>
          <p:cNvSpPr>
            <a:spLocks noChangeShapeType="1"/>
          </p:cNvSpPr>
          <p:nvPr/>
        </p:nvSpPr>
        <p:spPr bwMode="auto">
          <a:xfrm>
            <a:off x="5105400" y="3505200"/>
            <a:ext cx="381000" cy="0"/>
          </a:xfrm>
          <a:prstGeom prst="line">
            <a:avLst/>
          </a:prstGeom>
          <a:noFill/>
          <a:ln w="25400">
            <a:solidFill>
              <a:schemeClr val="tx1"/>
            </a:solidFill>
            <a:round/>
            <a:headEnd/>
            <a:tailEnd type="triangle" w="med" len="med"/>
          </a:ln>
          <a:effectLst/>
        </p:spPr>
        <p:txBody>
          <a:bodyPr/>
          <a:lstStyle/>
          <a:p>
            <a:endParaRPr lang="en-US"/>
          </a:p>
        </p:txBody>
      </p:sp>
      <p:sp>
        <p:nvSpPr>
          <p:cNvPr id="152621" name="Line 45"/>
          <p:cNvSpPr>
            <a:spLocks noChangeShapeType="1"/>
          </p:cNvSpPr>
          <p:nvPr/>
        </p:nvSpPr>
        <p:spPr bwMode="auto">
          <a:xfrm flipV="1">
            <a:off x="3048000" y="3810000"/>
            <a:ext cx="152400" cy="685800"/>
          </a:xfrm>
          <a:prstGeom prst="line">
            <a:avLst/>
          </a:prstGeom>
          <a:noFill/>
          <a:ln w="25400">
            <a:solidFill>
              <a:schemeClr val="tx1"/>
            </a:solidFill>
            <a:round/>
            <a:headEnd/>
            <a:tailEnd type="triangle" w="med" len="med"/>
          </a:ln>
          <a:effectLst/>
        </p:spPr>
        <p:txBody>
          <a:bodyPr/>
          <a:lstStyle/>
          <a:p>
            <a:endParaRPr lang="en-US"/>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noFill/>
          <a:ln/>
        </p:spPr>
        <p:txBody>
          <a:bodyPr/>
          <a:lstStyle/>
          <a:p>
            <a:r>
              <a:rPr lang="en-US" altLang="zh-CN">
                <a:ea typeface="宋体" pitchFamily="2" charset="-122"/>
              </a:rPr>
              <a:t>Pseudocode for Inserting Nodes</a:t>
            </a:r>
          </a:p>
        </p:txBody>
      </p:sp>
      <p:sp>
        <p:nvSpPr>
          <p:cNvPr id="83971" name="Rectangle 3"/>
          <p:cNvSpPr>
            <a:spLocks noChangeArrowheads="1"/>
          </p:cNvSpPr>
          <p:nvPr/>
        </p:nvSpPr>
        <p:spPr bwMode="auto">
          <a:xfrm>
            <a:off x="639763" y="1841500"/>
            <a:ext cx="7513637" cy="946150"/>
          </a:xfrm>
          <a:prstGeom prst="rect">
            <a:avLst/>
          </a:prstGeom>
          <a:noFill/>
          <a:ln w="12700">
            <a:noFill/>
            <a:miter lim="800000"/>
            <a:headEnd/>
            <a:tailEnd/>
          </a:ln>
          <a:effectLst/>
        </p:spPr>
        <p:txBody>
          <a:bodyPr wrap="none" anchor="ctr"/>
          <a:lstStyle/>
          <a:p>
            <a:endParaRPr lang="en-US"/>
          </a:p>
        </p:txBody>
      </p:sp>
      <p:sp>
        <p:nvSpPr>
          <p:cNvPr id="83972" name="Rectangle 4"/>
          <p:cNvSpPr>
            <a:spLocks noGrp="1" noChangeArrowheads="1"/>
          </p:cNvSpPr>
          <p:nvPr>
            <p:ph type="body" sz="half" idx="1"/>
          </p:nvPr>
        </p:nvSpPr>
        <p:spPr>
          <a:xfrm>
            <a:off x="685800" y="1981200"/>
            <a:ext cx="8001000" cy="4114800"/>
          </a:xfrm>
          <a:noFill/>
          <a:ln/>
        </p:spPr>
        <p:txBody>
          <a:bodyPr/>
          <a:lstStyle/>
          <a:p>
            <a:r>
              <a:rPr lang="en-US" altLang="zh-CN" sz="2400">
                <a:ea typeface="宋体" pitchFamily="2" charset="-122"/>
              </a:rPr>
              <a:t>The process of adding a new node in the middle of a list (</a:t>
            </a:r>
            <a:r>
              <a:rPr lang="en-US" altLang="zh-CN" sz="2400">
                <a:latin typeface="Arial Narrow" pitchFamily="34" charset="0"/>
                <a:ea typeface="宋体" pitchFamily="2" charset="-122"/>
              </a:rPr>
              <a:t>only the step after previous_ptr has been set</a:t>
            </a:r>
            <a:r>
              <a:rPr lang="en-US" altLang="zh-CN" sz="2400">
                <a:ea typeface="宋体" pitchFamily="2" charset="-122"/>
              </a:rPr>
              <a:t>) can also be incorporated as a separate function. This function is called </a:t>
            </a:r>
            <a:r>
              <a:rPr lang="en-US" altLang="zh-CN" sz="2400">
                <a:latin typeface="Arial" charset="0"/>
                <a:ea typeface="宋体" pitchFamily="2" charset="-122"/>
              </a:rPr>
              <a:t>list_insert</a:t>
            </a:r>
            <a:r>
              <a:rPr lang="en-US" altLang="zh-CN" sz="2400">
                <a:ea typeface="宋体" pitchFamily="2" charset="-122"/>
              </a:rPr>
              <a:t> in the linked list toolkit of Section 5.2.</a:t>
            </a:r>
          </a:p>
          <a:p>
            <a:r>
              <a:rPr lang="en-US" altLang="zh-CN" sz="2400">
                <a:ea typeface="宋体" pitchFamily="2" charset="-122"/>
              </a:rPr>
              <a:t>Challenge yourself: </a:t>
            </a:r>
          </a:p>
          <a:p>
            <a:pPr lvl="1"/>
            <a:r>
              <a:rPr lang="en-US" altLang="zh-CN" sz="2000">
                <a:ea typeface="宋体" pitchFamily="2" charset="-122"/>
              </a:rPr>
              <a:t>The textbook actually gives you a different implementation (p 235, 4 lines of code)</a:t>
            </a:r>
          </a:p>
          <a:p>
            <a:pPr lvl="1"/>
            <a:r>
              <a:rPr lang="en-US" altLang="zh-CN" sz="2000">
                <a:ea typeface="宋体" pitchFamily="2" charset="-122"/>
              </a:rPr>
              <a:t>Can you implement </a:t>
            </a:r>
            <a:r>
              <a:rPr lang="en-US" altLang="zh-CN" sz="2000">
                <a:latin typeface="Arial" charset="0"/>
                <a:ea typeface="宋体" pitchFamily="2" charset="-122"/>
              </a:rPr>
              <a:t>list_insert</a:t>
            </a:r>
            <a:r>
              <a:rPr lang="en-US" altLang="zh-CN" sz="2000">
                <a:ea typeface="宋体" pitchFamily="2" charset="-122"/>
              </a:rPr>
              <a:t> with just one line of code?</a:t>
            </a:r>
          </a:p>
          <a:p>
            <a:pPr lvl="2"/>
            <a:r>
              <a:rPr lang="en-US" altLang="zh-CN" sz="1800">
                <a:ea typeface="宋体" pitchFamily="2" charset="-122"/>
              </a:rPr>
              <a:t>Don’t use list_head_insert </a:t>
            </a:r>
          </a:p>
          <a:p>
            <a:pPr lvl="2"/>
            <a:r>
              <a:rPr lang="en-US" altLang="zh-CN" sz="1800">
                <a:ea typeface="宋体" pitchFamily="2" charset="-122"/>
              </a:rPr>
              <a:t>See Self-Test Ex 16</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ltLang="zh-CN">
                <a:ea typeface="宋体" pitchFamily="2" charset="-122"/>
              </a:rPr>
              <a:t>The Workings of four functions</a:t>
            </a:r>
          </a:p>
        </p:txBody>
      </p:sp>
      <p:sp>
        <p:nvSpPr>
          <p:cNvPr id="163843" name="Rectangle 3"/>
          <p:cNvSpPr>
            <a:spLocks noGrp="1" noChangeArrowheads="1"/>
          </p:cNvSpPr>
          <p:nvPr>
            <p:ph type="body" idx="1"/>
          </p:nvPr>
        </p:nvSpPr>
        <p:spPr/>
        <p:txBody>
          <a:bodyPr/>
          <a:lstStyle/>
          <a:p>
            <a:r>
              <a:rPr lang="en-US" altLang="zh-CN" sz="2800">
                <a:ea typeface="宋体" pitchFamily="2" charset="-122"/>
              </a:rPr>
              <a:t>This lecture will show four functions:</a:t>
            </a:r>
          </a:p>
          <a:p>
            <a:pPr lvl="1"/>
            <a:r>
              <a:rPr lang="en-US" altLang="zh-CN" sz="2400">
                <a:ea typeface="宋体" pitchFamily="2" charset="-122"/>
              </a:rPr>
              <a:t>Compute the length of a linked list (code)</a:t>
            </a:r>
          </a:p>
          <a:p>
            <a:pPr lvl="1"/>
            <a:r>
              <a:rPr lang="en-US" altLang="zh-CN" sz="2400">
                <a:ea typeface="宋体" pitchFamily="2" charset="-122"/>
              </a:rPr>
              <a:t>Insert a new node at the head (code)</a:t>
            </a:r>
          </a:p>
          <a:p>
            <a:pPr lvl="1"/>
            <a:r>
              <a:rPr lang="en-US" altLang="zh-CN" sz="2400">
                <a:ea typeface="宋体" pitchFamily="2" charset="-122"/>
              </a:rPr>
              <a:t>Insert a node at any location (pseudo-code)</a:t>
            </a:r>
          </a:p>
          <a:p>
            <a:pPr lvl="1"/>
            <a:r>
              <a:rPr lang="en-US" altLang="zh-CN" sz="2400">
                <a:solidFill>
                  <a:srgbClr val="FC0128"/>
                </a:solidFill>
                <a:ea typeface="宋体" pitchFamily="2" charset="-122"/>
              </a:rPr>
              <a:t>Delete a node from the head (pseudo-code)</a:t>
            </a:r>
          </a:p>
          <a:p>
            <a:r>
              <a:rPr lang="en-US" altLang="zh-CN" sz="2800">
                <a:ea typeface="宋体" pitchFamily="2" charset="-122"/>
              </a:rPr>
              <a:t>Read Section 5.2 for other functions in the Toolbox</a:t>
            </a:r>
          </a:p>
          <a:p>
            <a:pPr lvl="1"/>
            <a:r>
              <a:rPr lang="en-US" altLang="zh-CN" sz="2400">
                <a:ea typeface="宋体" pitchFamily="2" charset="-122"/>
              </a:rPr>
              <a:t>will be used in container classes bag and sequence</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noFill/>
          <a:ln/>
        </p:spPr>
        <p:txBody>
          <a:bodyPr/>
          <a:lstStyle/>
          <a:p>
            <a:r>
              <a:rPr lang="en-US" altLang="zh-CN">
                <a:ea typeface="宋体" pitchFamily="2" charset="-122"/>
              </a:rPr>
              <a:t>Pseudocode for Removing Nodes</a:t>
            </a:r>
          </a:p>
        </p:txBody>
      </p:sp>
      <p:sp>
        <p:nvSpPr>
          <p:cNvPr id="86019" name="Rectangle 3"/>
          <p:cNvSpPr>
            <a:spLocks noGrp="1" noChangeArrowheads="1"/>
          </p:cNvSpPr>
          <p:nvPr>
            <p:ph type="body" sz="half" idx="1"/>
          </p:nvPr>
        </p:nvSpPr>
        <p:spPr>
          <a:xfrm>
            <a:off x="685800" y="1858963"/>
            <a:ext cx="8077200" cy="4237037"/>
          </a:xfrm>
          <a:noFill/>
          <a:ln/>
        </p:spPr>
        <p:txBody>
          <a:bodyPr/>
          <a:lstStyle/>
          <a:p>
            <a:pPr marL="350838" indent="-350838"/>
            <a:r>
              <a:rPr lang="en-US" altLang="zh-CN">
                <a:effectLst/>
                <a:ea typeface="宋体" pitchFamily="2" charset="-122"/>
              </a:rPr>
              <a:t>Nodes often need to be removed from a linked list.</a:t>
            </a:r>
          </a:p>
          <a:p>
            <a:pPr marL="350838" indent="-350838"/>
            <a:r>
              <a:rPr lang="en-US" altLang="zh-CN">
                <a:effectLst/>
                <a:ea typeface="宋体" pitchFamily="2" charset="-122"/>
              </a:rPr>
              <a:t>As with insertion, there is a technique for removing a node from the front of a list, and a technique for removing a node from elsewhere.</a:t>
            </a:r>
          </a:p>
          <a:p>
            <a:pPr marL="350838" indent="-350838"/>
            <a:r>
              <a:rPr lang="en-US" altLang="zh-CN">
                <a:effectLst/>
                <a:ea typeface="宋体" pitchFamily="2" charset="-122"/>
              </a:rPr>
              <a:t>We’ll look at the pseudocode for removing a node from the head of a linked list.</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noFill/>
          <a:ln/>
        </p:spPr>
        <p:txBody>
          <a:bodyPr/>
          <a:lstStyle/>
          <a:p>
            <a:r>
              <a:rPr lang="en-US" altLang="zh-CN">
                <a:ea typeface="宋体" pitchFamily="2" charset="-122"/>
              </a:rPr>
              <a:t>Removing the Head Node</a:t>
            </a:r>
          </a:p>
        </p:txBody>
      </p:sp>
      <p:grpSp>
        <p:nvGrpSpPr>
          <p:cNvPr id="88070" name="Group 6"/>
          <p:cNvGrpSpPr>
            <a:grpSpLocks/>
          </p:cNvGrpSpPr>
          <p:nvPr/>
        </p:nvGrpSpPr>
        <p:grpSpPr bwMode="auto">
          <a:xfrm>
            <a:off x="3630613" y="5681663"/>
            <a:ext cx="1012825" cy="927100"/>
            <a:chOff x="2287" y="3579"/>
            <a:chExt cx="638" cy="584"/>
          </a:xfrm>
        </p:grpSpPr>
        <p:sp>
          <p:nvSpPr>
            <p:cNvPr id="88067" name="Rectangle 3"/>
            <p:cNvSpPr>
              <a:spLocks noChangeArrowheads="1"/>
            </p:cNvSpPr>
            <p:nvPr/>
          </p:nvSpPr>
          <p:spPr bwMode="auto">
            <a:xfrm>
              <a:off x="2290" y="3579"/>
              <a:ext cx="630" cy="584"/>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88068" name="Line 4"/>
            <p:cNvSpPr>
              <a:spLocks noChangeShapeType="1"/>
            </p:cNvSpPr>
            <p:nvPr/>
          </p:nvSpPr>
          <p:spPr bwMode="auto">
            <a:xfrm>
              <a:off x="2287" y="3819"/>
              <a:ext cx="638" cy="0"/>
            </a:xfrm>
            <a:prstGeom prst="line">
              <a:avLst/>
            </a:prstGeom>
            <a:noFill/>
            <a:ln w="12700">
              <a:solidFill>
                <a:schemeClr val="tx1"/>
              </a:solidFill>
              <a:round/>
              <a:headEnd/>
              <a:tailEnd/>
            </a:ln>
            <a:effectLst/>
          </p:spPr>
          <p:txBody>
            <a:bodyPr/>
            <a:lstStyle/>
            <a:p>
              <a:endParaRPr lang="en-US"/>
            </a:p>
          </p:txBody>
        </p:sp>
        <p:sp>
          <p:nvSpPr>
            <p:cNvPr id="88069" name="Rectangle 5"/>
            <p:cNvSpPr>
              <a:spLocks noChangeArrowheads="1"/>
            </p:cNvSpPr>
            <p:nvPr/>
          </p:nvSpPr>
          <p:spPr bwMode="auto">
            <a:xfrm>
              <a:off x="2450" y="3581"/>
              <a:ext cx="292" cy="248"/>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grpSp>
      <p:grpSp>
        <p:nvGrpSpPr>
          <p:cNvPr id="88074" name="Group 10"/>
          <p:cNvGrpSpPr>
            <a:grpSpLocks/>
          </p:cNvGrpSpPr>
          <p:nvPr/>
        </p:nvGrpSpPr>
        <p:grpSpPr bwMode="auto">
          <a:xfrm>
            <a:off x="5237163" y="5681663"/>
            <a:ext cx="1012825" cy="928687"/>
            <a:chOff x="3299" y="3579"/>
            <a:chExt cx="638" cy="585"/>
          </a:xfrm>
        </p:grpSpPr>
        <p:sp>
          <p:nvSpPr>
            <p:cNvPr id="88071" name="Rectangle 7"/>
            <p:cNvSpPr>
              <a:spLocks noChangeArrowheads="1"/>
            </p:cNvSpPr>
            <p:nvPr/>
          </p:nvSpPr>
          <p:spPr bwMode="auto">
            <a:xfrm>
              <a:off x="3302" y="3579"/>
              <a:ext cx="630" cy="58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88072" name="Line 8"/>
            <p:cNvSpPr>
              <a:spLocks noChangeShapeType="1"/>
            </p:cNvSpPr>
            <p:nvPr/>
          </p:nvSpPr>
          <p:spPr bwMode="auto">
            <a:xfrm>
              <a:off x="3299" y="3819"/>
              <a:ext cx="638" cy="0"/>
            </a:xfrm>
            <a:prstGeom prst="line">
              <a:avLst/>
            </a:prstGeom>
            <a:noFill/>
            <a:ln w="12700">
              <a:solidFill>
                <a:schemeClr val="tx1"/>
              </a:solidFill>
              <a:round/>
              <a:headEnd/>
              <a:tailEnd/>
            </a:ln>
            <a:effectLst/>
          </p:spPr>
          <p:txBody>
            <a:bodyPr/>
            <a:lstStyle/>
            <a:p>
              <a:endParaRPr lang="en-US"/>
            </a:p>
          </p:txBody>
        </p:sp>
        <p:sp>
          <p:nvSpPr>
            <p:cNvPr id="88073" name="Rectangle 9"/>
            <p:cNvSpPr>
              <a:spLocks noChangeArrowheads="1"/>
            </p:cNvSpPr>
            <p:nvPr/>
          </p:nvSpPr>
          <p:spPr bwMode="auto">
            <a:xfrm>
              <a:off x="3473" y="3583"/>
              <a:ext cx="292" cy="248"/>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grpSp>
      <p:sp>
        <p:nvSpPr>
          <p:cNvPr id="88075" name="Line 11"/>
          <p:cNvSpPr>
            <a:spLocks noChangeShapeType="1"/>
          </p:cNvSpPr>
          <p:nvPr/>
        </p:nvSpPr>
        <p:spPr bwMode="auto">
          <a:xfrm>
            <a:off x="4144963" y="6370638"/>
            <a:ext cx="1066800" cy="0"/>
          </a:xfrm>
          <a:prstGeom prst="line">
            <a:avLst/>
          </a:prstGeom>
          <a:noFill/>
          <a:ln w="50800">
            <a:solidFill>
              <a:srgbClr val="000000"/>
            </a:solidFill>
            <a:round/>
            <a:headEnd/>
            <a:tailEnd type="triangle" w="med" len="med"/>
          </a:ln>
          <a:effectLst/>
        </p:spPr>
        <p:txBody>
          <a:bodyPr/>
          <a:lstStyle/>
          <a:p>
            <a:endParaRPr lang="en-US"/>
          </a:p>
        </p:txBody>
      </p:sp>
      <p:grpSp>
        <p:nvGrpSpPr>
          <p:cNvPr id="88080" name="Group 16"/>
          <p:cNvGrpSpPr>
            <a:grpSpLocks/>
          </p:cNvGrpSpPr>
          <p:nvPr/>
        </p:nvGrpSpPr>
        <p:grpSpPr bwMode="auto">
          <a:xfrm>
            <a:off x="6929438" y="5681663"/>
            <a:ext cx="1012825" cy="928687"/>
            <a:chOff x="4365" y="3579"/>
            <a:chExt cx="638" cy="585"/>
          </a:xfrm>
        </p:grpSpPr>
        <p:sp>
          <p:nvSpPr>
            <p:cNvPr id="88076" name="Rectangle 12"/>
            <p:cNvSpPr>
              <a:spLocks noChangeArrowheads="1"/>
            </p:cNvSpPr>
            <p:nvPr/>
          </p:nvSpPr>
          <p:spPr bwMode="auto">
            <a:xfrm>
              <a:off x="4368" y="3579"/>
              <a:ext cx="630" cy="58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88077" name="Line 13"/>
            <p:cNvSpPr>
              <a:spLocks noChangeShapeType="1"/>
            </p:cNvSpPr>
            <p:nvPr/>
          </p:nvSpPr>
          <p:spPr bwMode="auto">
            <a:xfrm>
              <a:off x="4365" y="3819"/>
              <a:ext cx="638" cy="0"/>
            </a:xfrm>
            <a:prstGeom prst="line">
              <a:avLst/>
            </a:prstGeom>
            <a:noFill/>
            <a:ln w="12700">
              <a:solidFill>
                <a:schemeClr val="tx1"/>
              </a:solidFill>
              <a:round/>
              <a:headEnd/>
              <a:tailEnd/>
            </a:ln>
            <a:effectLst/>
          </p:spPr>
          <p:txBody>
            <a:bodyPr/>
            <a:lstStyle/>
            <a:p>
              <a:endParaRPr lang="en-US"/>
            </a:p>
          </p:txBody>
        </p:sp>
        <p:sp>
          <p:nvSpPr>
            <p:cNvPr id="88078" name="Rectangle 14"/>
            <p:cNvSpPr>
              <a:spLocks noChangeArrowheads="1"/>
            </p:cNvSpPr>
            <p:nvPr/>
          </p:nvSpPr>
          <p:spPr bwMode="auto">
            <a:xfrm>
              <a:off x="4552" y="3596"/>
              <a:ext cx="203" cy="248"/>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88079" name="Rectangle 15"/>
            <p:cNvSpPr>
              <a:spLocks noChangeArrowheads="1"/>
            </p:cNvSpPr>
            <p:nvPr/>
          </p:nvSpPr>
          <p:spPr bwMode="auto">
            <a:xfrm>
              <a:off x="4465" y="3875"/>
              <a:ext cx="398" cy="248"/>
            </a:xfrm>
            <a:prstGeom prst="rect">
              <a:avLst/>
            </a:prstGeom>
            <a:noFill/>
            <a:ln w="12700">
              <a:noFill/>
              <a:miter lim="800000"/>
              <a:headEnd/>
              <a:tailEnd/>
            </a:ln>
            <a:effectLst/>
          </p:spPr>
          <p:txBody>
            <a:bodyPr wrap="none" lIns="90488" tIns="44450" rIns="90488" bIns="44450">
              <a:spAutoFit/>
            </a:bodyPr>
            <a:lstStyle/>
            <a:p>
              <a:r>
                <a:rPr lang="en-US" altLang="zh-CN" sz="2000" b="1">
                  <a:solidFill>
                    <a:schemeClr val="tx1"/>
                  </a:solidFill>
                  <a:latin typeface="Arial" charset="0"/>
                  <a:ea typeface="宋体" pitchFamily="2" charset="-122"/>
                </a:rPr>
                <a:t>null</a:t>
              </a:r>
            </a:p>
          </p:txBody>
        </p:sp>
      </p:grpSp>
      <p:sp>
        <p:nvSpPr>
          <p:cNvPr id="88081" name="Line 17"/>
          <p:cNvSpPr>
            <a:spLocks noChangeShapeType="1"/>
          </p:cNvSpPr>
          <p:nvPr/>
        </p:nvSpPr>
        <p:spPr bwMode="auto">
          <a:xfrm flipV="1">
            <a:off x="5913438" y="6278563"/>
            <a:ext cx="1004887" cy="61912"/>
          </a:xfrm>
          <a:prstGeom prst="line">
            <a:avLst/>
          </a:prstGeom>
          <a:noFill/>
          <a:ln w="50800">
            <a:solidFill>
              <a:srgbClr val="000000"/>
            </a:solidFill>
            <a:round/>
            <a:headEnd/>
            <a:tailEnd type="triangle" w="med" len="med"/>
          </a:ln>
          <a:effectLst/>
        </p:spPr>
        <p:txBody>
          <a:bodyPr/>
          <a:lstStyle/>
          <a:p>
            <a:endParaRPr lang="en-US"/>
          </a:p>
        </p:txBody>
      </p:sp>
      <p:sp>
        <p:nvSpPr>
          <p:cNvPr id="88082" name="Rectangle 18"/>
          <p:cNvSpPr>
            <a:spLocks noChangeArrowheads="1"/>
          </p:cNvSpPr>
          <p:nvPr/>
        </p:nvSpPr>
        <p:spPr bwMode="auto">
          <a:xfrm>
            <a:off x="295275" y="5780088"/>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88083" name="Rectangle 19"/>
          <p:cNvSpPr>
            <a:spLocks noChangeArrowheads="1"/>
          </p:cNvSpPr>
          <p:nvPr/>
        </p:nvSpPr>
        <p:spPr bwMode="auto">
          <a:xfrm>
            <a:off x="192088" y="6350000"/>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88084" name="Line 20"/>
          <p:cNvSpPr>
            <a:spLocks noChangeShapeType="1"/>
          </p:cNvSpPr>
          <p:nvPr/>
        </p:nvSpPr>
        <p:spPr bwMode="auto">
          <a:xfrm>
            <a:off x="852488" y="6022975"/>
            <a:ext cx="1128712" cy="255588"/>
          </a:xfrm>
          <a:prstGeom prst="line">
            <a:avLst/>
          </a:prstGeom>
          <a:noFill/>
          <a:ln w="50800">
            <a:solidFill>
              <a:srgbClr val="000000"/>
            </a:solidFill>
            <a:round/>
            <a:headEnd/>
            <a:tailEnd type="triangle" w="med" len="med"/>
          </a:ln>
          <a:effectLst/>
        </p:spPr>
        <p:txBody>
          <a:bodyPr/>
          <a:lstStyle/>
          <a:p>
            <a:endParaRPr lang="en-US"/>
          </a:p>
        </p:txBody>
      </p:sp>
      <p:grpSp>
        <p:nvGrpSpPr>
          <p:cNvPr id="88088" name="Group 24"/>
          <p:cNvGrpSpPr>
            <a:grpSpLocks/>
          </p:cNvGrpSpPr>
          <p:nvPr/>
        </p:nvGrpSpPr>
        <p:grpSpPr bwMode="auto">
          <a:xfrm>
            <a:off x="1984375" y="5681663"/>
            <a:ext cx="1012825" cy="927100"/>
            <a:chOff x="1250" y="3579"/>
            <a:chExt cx="638" cy="584"/>
          </a:xfrm>
        </p:grpSpPr>
        <p:sp>
          <p:nvSpPr>
            <p:cNvPr id="88085" name="Rectangle 21"/>
            <p:cNvSpPr>
              <a:spLocks noChangeArrowheads="1"/>
            </p:cNvSpPr>
            <p:nvPr/>
          </p:nvSpPr>
          <p:spPr bwMode="auto">
            <a:xfrm>
              <a:off x="1253" y="3579"/>
              <a:ext cx="630" cy="584"/>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88086" name="Line 22"/>
            <p:cNvSpPr>
              <a:spLocks noChangeShapeType="1"/>
            </p:cNvSpPr>
            <p:nvPr/>
          </p:nvSpPr>
          <p:spPr bwMode="auto">
            <a:xfrm>
              <a:off x="1250" y="3819"/>
              <a:ext cx="638" cy="0"/>
            </a:xfrm>
            <a:prstGeom prst="line">
              <a:avLst/>
            </a:prstGeom>
            <a:noFill/>
            <a:ln w="12700">
              <a:solidFill>
                <a:schemeClr val="tx1"/>
              </a:solidFill>
              <a:round/>
              <a:headEnd/>
              <a:tailEnd/>
            </a:ln>
            <a:effectLst/>
          </p:spPr>
          <p:txBody>
            <a:bodyPr/>
            <a:lstStyle/>
            <a:p>
              <a:endParaRPr lang="en-US"/>
            </a:p>
          </p:txBody>
        </p:sp>
        <p:sp>
          <p:nvSpPr>
            <p:cNvPr id="88087" name="Rectangle 23"/>
            <p:cNvSpPr>
              <a:spLocks noChangeArrowheads="1"/>
            </p:cNvSpPr>
            <p:nvPr/>
          </p:nvSpPr>
          <p:spPr bwMode="auto">
            <a:xfrm>
              <a:off x="1426" y="3589"/>
              <a:ext cx="292" cy="248"/>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13</a:t>
              </a:r>
            </a:p>
          </p:txBody>
        </p:sp>
      </p:grpSp>
      <p:sp>
        <p:nvSpPr>
          <p:cNvPr id="88089" name="Line 25"/>
          <p:cNvSpPr>
            <a:spLocks noChangeShapeType="1"/>
          </p:cNvSpPr>
          <p:nvPr/>
        </p:nvSpPr>
        <p:spPr bwMode="auto">
          <a:xfrm flipV="1">
            <a:off x="2438400" y="6278563"/>
            <a:ext cx="1158875" cy="15875"/>
          </a:xfrm>
          <a:prstGeom prst="line">
            <a:avLst/>
          </a:prstGeom>
          <a:noFill/>
          <a:ln w="50800">
            <a:solidFill>
              <a:srgbClr val="000000"/>
            </a:solidFill>
            <a:round/>
            <a:headEnd/>
            <a:tailEnd type="triangle" w="med" len="med"/>
          </a:ln>
          <a:effectLst/>
        </p:spPr>
        <p:txBody>
          <a:bodyPr/>
          <a:lstStyle/>
          <a:p>
            <a:endParaRPr lang="en-US"/>
          </a:p>
        </p:txBody>
      </p:sp>
      <p:sp>
        <p:nvSpPr>
          <p:cNvPr id="88090" name="Rectangle 26"/>
          <p:cNvSpPr>
            <a:spLocks noChangeArrowheads="1"/>
          </p:cNvSpPr>
          <p:nvPr/>
        </p:nvSpPr>
        <p:spPr bwMode="auto">
          <a:xfrm>
            <a:off x="685800" y="1981200"/>
            <a:ext cx="7802563" cy="762000"/>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100000"/>
              <a:buFont typeface="Monotype Sorts" pitchFamily="2" charset="2"/>
              <a:buChar char="¶"/>
            </a:pPr>
            <a:r>
              <a:rPr lang="en-US" altLang="zh-CN">
                <a:solidFill>
                  <a:schemeClr val="tx1"/>
                </a:solidFill>
                <a:ea typeface="宋体" pitchFamily="2" charset="-122"/>
              </a:rPr>
              <a:t>Start by setting up a temporary pointer named </a:t>
            </a:r>
            <a:r>
              <a:rPr lang="en-US" altLang="zh-CN" sz="2000" b="1">
                <a:solidFill>
                  <a:schemeClr val="accent2"/>
                </a:solidFill>
                <a:latin typeface="Arial" charset="0"/>
                <a:ea typeface="宋体" pitchFamily="2" charset="-122"/>
              </a:rPr>
              <a:t>remove_ptr</a:t>
            </a:r>
            <a:r>
              <a:rPr lang="en-US" altLang="zh-CN">
                <a:solidFill>
                  <a:schemeClr val="tx1"/>
                </a:solidFill>
                <a:ea typeface="宋体" pitchFamily="2" charset="-122"/>
              </a:rPr>
              <a:t> to the head node.</a:t>
            </a:r>
          </a:p>
        </p:txBody>
      </p:sp>
      <p:sp>
        <p:nvSpPr>
          <p:cNvPr id="88091" name="Rectangle 27"/>
          <p:cNvSpPr>
            <a:spLocks noChangeArrowheads="1"/>
          </p:cNvSpPr>
          <p:nvPr/>
        </p:nvSpPr>
        <p:spPr bwMode="auto">
          <a:xfrm>
            <a:off x="3192463" y="4508500"/>
            <a:ext cx="1000125" cy="552450"/>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88092" name="Rectangle 28"/>
          <p:cNvSpPr>
            <a:spLocks noChangeArrowheads="1"/>
          </p:cNvSpPr>
          <p:nvPr/>
        </p:nvSpPr>
        <p:spPr bwMode="auto">
          <a:xfrm>
            <a:off x="3227388" y="5102225"/>
            <a:ext cx="1287462"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remove_ptr</a:t>
            </a:r>
          </a:p>
        </p:txBody>
      </p:sp>
      <p:sp>
        <p:nvSpPr>
          <p:cNvPr id="88093" name="Line 29"/>
          <p:cNvSpPr>
            <a:spLocks noChangeShapeType="1"/>
          </p:cNvSpPr>
          <p:nvPr/>
        </p:nvSpPr>
        <p:spPr bwMode="auto">
          <a:xfrm flipH="1">
            <a:off x="2271713" y="4849813"/>
            <a:ext cx="1431925" cy="835025"/>
          </a:xfrm>
          <a:prstGeom prst="line">
            <a:avLst/>
          </a:prstGeom>
          <a:noFill/>
          <a:ln w="50800">
            <a:solidFill>
              <a:schemeClr val="accent2"/>
            </a:solidFill>
            <a:round/>
            <a:headEnd/>
            <a:tailEnd type="triangle" w="med" len="med"/>
          </a:ln>
          <a:effectLst/>
        </p:spPr>
        <p:txBody>
          <a:bodyPr/>
          <a:lstStyle/>
          <a:p>
            <a:endParaRPr lang="en-US"/>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noFill/>
          <a:ln/>
        </p:spPr>
        <p:txBody>
          <a:bodyPr/>
          <a:lstStyle/>
          <a:p>
            <a:r>
              <a:rPr lang="en-US" altLang="zh-CN">
                <a:ea typeface="宋体" pitchFamily="2" charset="-122"/>
              </a:rPr>
              <a:t>Removing the Head Node</a:t>
            </a:r>
          </a:p>
        </p:txBody>
      </p:sp>
      <p:grpSp>
        <p:nvGrpSpPr>
          <p:cNvPr id="90118" name="Group 6"/>
          <p:cNvGrpSpPr>
            <a:grpSpLocks/>
          </p:cNvGrpSpPr>
          <p:nvPr/>
        </p:nvGrpSpPr>
        <p:grpSpPr bwMode="auto">
          <a:xfrm>
            <a:off x="3630613" y="5681663"/>
            <a:ext cx="1012825" cy="927100"/>
            <a:chOff x="2287" y="3579"/>
            <a:chExt cx="638" cy="584"/>
          </a:xfrm>
        </p:grpSpPr>
        <p:sp>
          <p:nvSpPr>
            <p:cNvPr id="90115" name="Rectangle 3"/>
            <p:cNvSpPr>
              <a:spLocks noChangeArrowheads="1"/>
            </p:cNvSpPr>
            <p:nvPr/>
          </p:nvSpPr>
          <p:spPr bwMode="auto">
            <a:xfrm>
              <a:off x="2290" y="3579"/>
              <a:ext cx="630" cy="584"/>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90116" name="Line 4"/>
            <p:cNvSpPr>
              <a:spLocks noChangeShapeType="1"/>
            </p:cNvSpPr>
            <p:nvPr/>
          </p:nvSpPr>
          <p:spPr bwMode="auto">
            <a:xfrm>
              <a:off x="2287" y="3819"/>
              <a:ext cx="638" cy="0"/>
            </a:xfrm>
            <a:prstGeom prst="line">
              <a:avLst/>
            </a:prstGeom>
            <a:noFill/>
            <a:ln w="12700">
              <a:solidFill>
                <a:schemeClr val="tx1"/>
              </a:solidFill>
              <a:round/>
              <a:headEnd/>
              <a:tailEnd/>
            </a:ln>
            <a:effectLst/>
          </p:spPr>
          <p:txBody>
            <a:bodyPr/>
            <a:lstStyle/>
            <a:p>
              <a:endParaRPr lang="en-US"/>
            </a:p>
          </p:txBody>
        </p:sp>
        <p:sp>
          <p:nvSpPr>
            <p:cNvPr id="90117" name="Rectangle 5"/>
            <p:cNvSpPr>
              <a:spLocks noChangeArrowheads="1"/>
            </p:cNvSpPr>
            <p:nvPr/>
          </p:nvSpPr>
          <p:spPr bwMode="auto">
            <a:xfrm>
              <a:off x="2450" y="3581"/>
              <a:ext cx="292" cy="248"/>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grpSp>
      <p:grpSp>
        <p:nvGrpSpPr>
          <p:cNvPr id="90122" name="Group 10"/>
          <p:cNvGrpSpPr>
            <a:grpSpLocks/>
          </p:cNvGrpSpPr>
          <p:nvPr/>
        </p:nvGrpSpPr>
        <p:grpSpPr bwMode="auto">
          <a:xfrm>
            <a:off x="5237163" y="5681663"/>
            <a:ext cx="1012825" cy="928687"/>
            <a:chOff x="3299" y="3579"/>
            <a:chExt cx="638" cy="585"/>
          </a:xfrm>
        </p:grpSpPr>
        <p:sp>
          <p:nvSpPr>
            <p:cNvPr id="90119" name="Rectangle 7"/>
            <p:cNvSpPr>
              <a:spLocks noChangeArrowheads="1"/>
            </p:cNvSpPr>
            <p:nvPr/>
          </p:nvSpPr>
          <p:spPr bwMode="auto">
            <a:xfrm>
              <a:off x="3302" y="3579"/>
              <a:ext cx="630" cy="58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90120" name="Line 8"/>
            <p:cNvSpPr>
              <a:spLocks noChangeShapeType="1"/>
            </p:cNvSpPr>
            <p:nvPr/>
          </p:nvSpPr>
          <p:spPr bwMode="auto">
            <a:xfrm>
              <a:off x="3299" y="3819"/>
              <a:ext cx="638" cy="0"/>
            </a:xfrm>
            <a:prstGeom prst="line">
              <a:avLst/>
            </a:prstGeom>
            <a:noFill/>
            <a:ln w="12700">
              <a:solidFill>
                <a:schemeClr val="tx1"/>
              </a:solidFill>
              <a:round/>
              <a:headEnd/>
              <a:tailEnd/>
            </a:ln>
            <a:effectLst/>
          </p:spPr>
          <p:txBody>
            <a:bodyPr/>
            <a:lstStyle/>
            <a:p>
              <a:endParaRPr lang="en-US"/>
            </a:p>
          </p:txBody>
        </p:sp>
        <p:sp>
          <p:nvSpPr>
            <p:cNvPr id="90121" name="Rectangle 9"/>
            <p:cNvSpPr>
              <a:spLocks noChangeArrowheads="1"/>
            </p:cNvSpPr>
            <p:nvPr/>
          </p:nvSpPr>
          <p:spPr bwMode="auto">
            <a:xfrm>
              <a:off x="3473" y="3583"/>
              <a:ext cx="292" cy="248"/>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grpSp>
      <p:sp>
        <p:nvSpPr>
          <p:cNvPr id="90123" name="Line 11"/>
          <p:cNvSpPr>
            <a:spLocks noChangeShapeType="1"/>
          </p:cNvSpPr>
          <p:nvPr/>
        </p:nvSpPr>
        <p:spPr bwMode="auto">
          <a:xfrm>
            <a:off x="4144963" y="6370638"/>
            <a:ext cx="1066800" cy="0"/>
          </a:xfrm>
          <a:prstGeom prst="line">
            <a:avLst/>
          </a:prstGeom>
          <a:noFill/>
          <a:ln w="50800">
            <a:solidFill>
              <a:srgbClr val="000000"/>
            </a:solidFill>
            <a:round/>
            <a:headEnd/>
            <a:tailEnd type="triangle" w="med" len="med"/>
          </a:ln>
          <a:effectLst/>
        </p:spPr>
        <p:txBody>
          <a:bodyPr/>
          <a:lstStyle/>
          <a:p>
            <a:endParaRPr lang="en-US"/>
          </a:p>
        </p:txBody>
      </p:sp>
      <p:grpSp>
        <p:nvGrpSpPr>
          <p:cNvPr id="90128" name="Group 16"/>
          <p:cNvGrpSpPr>
            <a:grpSpLocks/>
          </p:cNvGrpSpPr>
          <p:nvPr/>
        </p:nvGrpSpPr>
        <p:grpSpPr bwMode="auto">
          <a:xfrm>
            <a:off x="6929438" y="5681663"/>
            <a:ext cx="1012825" cy="928687"/>
            <a:chOff x="4365" y="3579"/>
            <a:chExt cx="638" cy="585"/>
          </a:xfrm>
        </p:grpSpPr>
        <p:sp>
          <p:nvSpPr>
            <p:cNvPr id="90124" name="Rectangle 12"/>
            <p:cNvSpPr>
              <a:spLocks noChangeArrowheads="1"/>
            </p:cNvSpPr>
            <p:nvPr/>
          </p:nvSpPr>
          <p:spPr bwMode="auto">
            <a:xfrm>
              <a:off x="4368" y="3579"/>
              <a:ext cx="630" cy="58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90125" name="Line 13"/>
            <p:cNvSpPr>
              <a:spLocks noChangeShapeType="1"/>
            </p:cNvSpPr>
            <p:nvPr/>
          </p:nvSpPr>
          <p:spPr bwMode="auto">
            <a:xfrm>
              <a:off x="4365" y="3819"/>
              <a:ext cx="638" cy="0"/>
            </a:xfrm>
            <a:prstGeom prst="line">
              <a:avLst/>
            </a:prstGeom>
            <a:noFill/>
            <a:ln w="12700">
              <a:solidFill>
                <a:schemeClr val="tx1"/>
              </a:solidFill>
              <a:round/>
              <a:headEnd/>
              <a:tailEnd/>
            </a:ln>
            <a:effectLst/>
          </p:spPr>
          <p:txBody>
            <a:bodyPr/>
            <a:lstStyle/>
            <a:p>
              <a:endParaRPr lang="en-US"/>
            </a:p>
          </p:txBody>
        </p:sp>
        <p:sp>
          <p:nvSpPr>
            <p:cNvPr id="90126" name="Rectangle 14"/>
            <p:cNvSpPr>
              <a:spLocks noChangeArrowheads="1"/>
            </p:cNvSpPr>
            <p:nvPr/>
          </p:nvSpPr>
          <p:spPr bwMode="auto">
            <a:xfrm>
              <a:off x="4552" y="3596"/>
              <a:ext cx="203" cy="248"/>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90127" name="Rectangle 15"/>
            <p:cNvSpPr>
              <a:spLocks noChangeArrowheads="1"/>
            </p:cNvSpPr>
            <p:nvPr/>
          </p:nvSpPr>
          <p:spPr bwMode="auto">
            <a:xfrm>
              <a:off x="4465" y="3875"/>
              <a:ext cx="398" cy="248"/>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grpSp>
      <p:sp>
        <p:nvSpPr>
          <p:cNvPr id="90129" name="Line 17"/>
          <p:cNvSpPr>
            <a:spLocks noChangeShapeType="1"/>
          </p:cNvSpPr>
          <p:nvPr/>
        </p:nvSpPr>
        <p:spPr bwMode="auto">
          <a:xfrm flipV="1">
            <a:off x="5913438" y="6278563"/>
            <a:ext cx="1004887" cy="61912"/>
          </a:xfrm>
          <a:prstGeom prst="line">
            <a:avLst/>
          </a:prstGeom>
          <a:noFill/>
          <a:ln w="50800">
            <a:solidFill>
              <a:srgbClr val="000000"/>
            </a:solidFill>
            <a:round/>
            <a:headEnd/>
            <a:tailEnd type="triangle" w="med" len="med"/>
          </a:ln>
          <a:effectLst/>
        </p:spPr>
        <p:txBody>
          <a:bodyPr/>
          <a:lstStyle/>
          <a:p>
            <a:endParaRPr lang="en-US"/>
          </a:p>
        </p:txBody>
      </p:sp>
      <p:sp>
        <p:nvSpPr>
          <p:cNvPr id="90130" name="Rectangle 18"/>
          <p:cNvSpPr>
            <a:spLocks noChangeArrowheads="1"/>
          </p:cNvSpPr>
          <p:nvPr/>
        </p:nvSpPr>
        <p:spPr bwMode="auto">
          <a:xfrm>
            <a:off x="295275" y="5780088"/>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90131" name="Rectangle 19"/>
          <p:cNvSpPr>
            <a:spLocks noChangeArrowheads="1"/>
          </p:cNvSpPr>
          <p:nvPr/>
        </p:nvSpPr>
        <p:spPr bwMode="auto">
          <a:xfrm>
            <a:off x="192088" y="6350000"/>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90132" name="Line 20"/>
          <p:cNvSpPr>
            <a:spLocks noChangeShapeType="1"/>
          </p:cNvSpPr>
          <p:nvPr/>
        </p:nvSpPr>
        <p:spPr bwMode="auto">
          <a:xfrm>
            <a:off x="852488" y="6022975"/>
            <a:ext cx="1128712" cy="255588"/>
          </a:xfrm>
          <a:prstGeom prst="line">
            <a:avLst/>
          </a:prstGeom>
          <a:noFill/>
          <a:ln w="50800">
            <a:solidFill>
              <a:srgbClr val="000000"/>
            </a:solidFill>
            <a:round/>
            <a:headEnd/>
            <a:tailEnd type="triangle" w="med" len="med"/>
          </a:ln>
          <a:effectLst/>
        </p:spPr>
        <p:txBody>
          <a:bodyPr/>
          <a:lstStyle/>
          <a:p>
            <a:endParaRPr lang="en-US"/>
          </a:p>
        </p:txBody>
      </p:sp>
      <p:grpSp>
        <p:nvGrpSpPr>
          <p:cNvPr id="90136" name="Group 24"/>
          <p:cNvGrpSpPr>
            <a:grpSpLocks/>
          </p:cNvGrpSpPr>
          <p:nvPr/>
        </p:nvGrpSpPr>
        <p:grpSpPr bwMode="auto">
          <a:xfrm>
            <a:off x="1984375" y="5681663"/>
            <a:ext cx="1012825" cy="927100"/>
            <a:chOff x="1250" y="3579"/>
            <a:chExt cx="638" cy="584"/>
          </a:xfrm>
        </p:grpSpPr>
        <p:sp>
          <p:nvSpPr>
            <p:cNvPr id="90133" name="Rectangle 21"/>
            <p:cNvSpPr>
              <a:spLocks noChangeArrowheads="1"/>
            </p:cNvSpPr>
            <p:nvPr/>
          </p:nvSpPr>
          <p:spPr bwMode="auto">
            <a:xfrm>
              <a:off x="1253" y="3579"/>
              <a:ext cx="630" cy="584"/>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90134" name="Line 22"/>
            <p:cNvSpPr>
              <a:spLocks noChangeShapeType="1"/>
            </p:cNvSpPr>
            <p:nvPr/>
          </p:nvSpPr>
          <p:spPr bwMode="auto">
            <a:xfrm>
              <a:off x="1250" y="3819"/>
              <a:ext cx="638" cy="0"/>
            </a:xfrm>
            <a:prstGeom prst="line">
              <a:avLst/>
            </a:prstGeom>
            <a:noFill/>
            <a:ln w="12700">
              <a:solidFill>
                <a:schemeClr val="tx1"/>
              </a:solidFill>
              <a:round/>
              <a:headEnd/>
              <a:tailEnd/>
            </a:ln>
            <a:effectLst/>
          </p:spPr>
          <p:txBody>
            <a:bodyPr/>
            <a:lstStyle/>
            <a:p>
              <a:endParaRPr lang="en-US"/>
            </a:p>
          </p:txBody>
        </p:sp>
        <p:sp>
          <p:nvSpPr>
            <p:cNvPr id="90135" name="Rectangle 23"/>
            <p:cNvSpPr>
              <a:spLocks noChangeArrowheads="1"/>
            </p:cNvSpPr>
            <p:nvPr/>
          </p:nvSpPr>
          <p:spPr bwMode="auto">
            <a:xfrm>
              <a:off x="1426" y="3589"/>
              <a:ext cx="292" cy="248"/>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13</a:t>
              </a:r>
            </a:p>
          </p:txBody>
        </p:sp>
      </p:grpSp>
      <p:sp>
        <p:nvSpPr>
          <p:cNvPr id="90137" name="Line 25"/>
          <p:cNvSpPr>
            <a:spLocks noChangeShapeType="1"/>
          </p:cNvSpPr>
          <p:nvPr/>
        </p:nvSpPr>
        <p:spPr bwMode="auto">
          <a:xfrm flipV="1">
            <a:off x="2438400" y="6278563"/>
            <a:ext cx="1158875" cy="15875"/>
          </a:xfrm>
          <a:prstGeom prst="line">
            <a:avLst/>
          </a:prstGeom>
          <a:noFill/>
          <a:ln w="50800">
            <a:solidFill>
              <a:srgbClr val="000000"/>
            </a:solidFill>
            <a:round/>
            <a:headEnd/>
            <a:tailEnd type="triangle" w="med" len="med"/>
          </a:ln>
          <a:effectLst/>
        </p:spPr>
        <p:txBody>
          <a:bodyPr/>
          <a:lstStyle/>
          <a:p>
            <a:endParaRPr lang="en-US"/>
          </a:p>
        </p:txBody>
      </p:sp>
      <p:sp>
        <p:nvSpPr>
          <p:cNvPr id="90138" name="Rectangle 26"/>
          <p:cNvSpPr>
            <a:spLocks noChangeArrowheads="1"/>
          </p:cNvSpPr>
          <p:nvPr/>
        </p:nvSpPr>
        <p:spPr bwMode="auto">
          <a:xfrm>
            <a:off x="685800" y="1981200"/>
            <a:ext cx="7802563" cy="762000"/>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100000"/>
              <a:buFont typeface="Monotype Sorts" pitchFamily="2" charset="2"/>
              <a:buChar char="¶"/>
            </a:pPr>
            <a:r>
              <a:rPr lang="en-US" altLang="zh-CN" sz="2000">
                <a:solidFill>
                  <a:schemeClr val="tx1"/>
                </a:solidFill>
                <a:effectLst>
                  <a:outerShdw blurRad="38100" dist="38100" dir="2700000" algn="tl">
                    <a:srgbClr val="000000"/>
                  </a:outerShdw>
                </a:effectLst>
                <a:ea typeface="宋体" pitchFamily="2" charset="-122"/>
              </a:rPr>
              <a:t>Set up </a:t>
            </a:r>
            <a:r>
              <a:rPr lang="en-US" altLang="zh-CN" sz="2000">
                <a:solidFill>
                  <a:schemeClr val="tx1"/>
                </a:solidFill>
                <a:latin typeface="Arial" charset="0"/>
                <a:ea typeface="宋体" pitchFamily="2" charset="-122"/>
              </a:rPr>
              <a:t>remove_ptr</a:t>
            </a:r>
            <a:r>
              <a:rPr lang="en-US" altLang="zh-CN" sz="2000">
                <a:solidFill>
                  <a:schemeClr val="tx1"/>
                </a:solidFill>
                <a:effectLst>
                  <a:outerShdw blurRad="38100" dist="38100" dir="2700000" algn="tl">
                    <a:srgbClr val="000000"/>
                  </a:outerShdw>
                </a:effectLst>
                <a:ea typeface="宋体" pitchFamily="2" charset="-122"/>
              </a:rPr>
              <a:t>.</a:t>
            </a:r>
          </a:p>
          <a:p>
            <a:pPr marL="342900" indent="-342900">
              <a:spcBef>
                <a:spcPct val="20000"/>
              </a:spcBef>
              <a:buClr>
                <a:schemeClr val="tx2"/>
              </a:buClr>
              <a:buSzPct val="100000"/>
              <a:buFont typeface="Monotype Sorts" pitchFamily="2" charset="2"/>
              <a:buChar char="·"/>
            </a:pPr>
            <a:r>
              <a:rPr lang="en-US" altLang="zh-CN" sz="2000">
                <a:solidFill>
                  <a:schemeClr val="tx1"/>
                </a:solidFill>
                <a:latin typeface="Arial" charset="0"/>
                <a:ea typeface="宋体" pitchFamily="2" charset="-122"/>
              </a:rPr>
              <a:t>head_ptr  =  remove_ptr-&gt;link();</a:t>
            </a:r>
          </a:p>
          <a:p>
            <a:pPr marL="742950" lvl="1" indent="-285750" eaLnBrk="1">
              <a:spcBef>
                <a:spcPct val="20000"/>
              </a:spcBef>
            </a:pPr>
            <a:endParaRPr lang="zh-CN" altLang="en-US" sz="2000">
              <a:solidFill>
                <a:schemeClr val="tx1"/>
              </a:solidFill>
              <a:latin typeface="Arial" charset="0"/>
              <a:ea typeface="宋体" pitchFamily="2" charset="-122"/>
            </a:endParaRPr>
          </a:p>
        </p:txBody>
      </p:sp>
      <p:sp>
        <p:nvSpPr>
          <p:cNvPr id="90139" name="Rectangle 27"/>
          <p:cNvSpPr>
            <a:spLocks noChangeArrowheads="1"/>
          </p:cNvSpPr>
          <p:nvPr/>
        </p:nvSpPr>
        <p:spPr bwMode="auto">
          <a:xfrm>
            <a:off x="3146425" y="4545013"/>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90140" name="Rectangle 28"/>
          <p:cNvSpPr>
            <a:spLocks noChangeArrowheads="1"/>
          </p:cNvSpPr>
          <p:nvPr/>
        </p:nvSpPr>
        <p:spPr bwMode="auto">
          <a:xfrm>
            <a:off x="3227388" y="5102225"/>
            <a:ext cx="1287462"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remove_ptr</a:t>
            </a:r>
          </a:p>
        </p:txBody>
      </p:sp>
      <p:sp>
        <p:nvSpPr>
          <p:cNvPr id="90141" name="Line 29"/>
          <p:cNvSpPr>
            <a:spLocks noChangeShapeType="1"/>
          </p:cNvSpPr>
          <p:nvPr/>
        </p:nvSpPr>
        <p:spPr bwMode="auto">
          <a:xfrm flipH="1">
            <a:off x="2271713" y="4849813"/>
            <a:ext cx="1431925" cy="835025"/>
          </a:xfrm>
          <a:prstGeom prst="line">
            <a:avLst/>
          </a:prstGeom>
          <a:noFill/>
          <a:ln w="50800">
            <a:solidFill>
              <a:srgbClr val="000000"/>
            </a:solidFill>
            <a:round/>
            <a:headEnd/>
            <a:tailEnd type="triangle" w="med" len="med"/>
          </a:ln>
          <a:effectLst/>
        </p:spPr>
        <p:txBody>
          <a:bodyPr/>
          <a:lstStyle/>
          <a:p>
            <a:endParaRPr lang="en-US"/>
          </a:p>
        </p:txBody>
      </p:sp>
      <p:sp>
        <p:nvSpPr>
          <p:cNvPr id="90142" name="Rectangle 30"/>
          <p:cNvSpPr>
            <a:spLocks noChangeArrowheads="1"/>
          </p:cNvSpPr>
          <p:nvPr/>
        </p:nvSpPr>
        <p:spPr bwMode="auto">
          <a:xfrm>
            <a:off x="4481513" y="3521075"/>
            <a:ext cx="3990975" cy="1370013"/>
          </a:xfrm>
          <a:prstGeom prst="rect">
            <a:avLst/>
          </a:prstGeom>
          <a:noFill/>
          <a:ln w="12700">
            <a:noFill/>
            <a:miter lim="800000"/>
            <a:headEnd/>
            <a:tailEnd/>
          </a:ln>
          <a:effectLst/>
        </p:spPr>
        <p:txBody>
          <a:bodyPr lIns="90488" tIns="44450" rIns="90488" bIns="44450">
            <a:spAutoFit/>
          </a:bodyPr>
          <a:lstStyle/>
          <a:p>
            <a:pPr>
              <a:spcBef>
                <a:spcPct val="20000"/>
              </a:spcBef>
            </a:pPr>
            <a:r>
              <a:rPr lang="en-US" altLang="zh-CN" sz="2800">
                <a:solidFill>
                  <a:schemeClr val="hlink"/>
                </a:solidFill>
                <a:latin typeface="Monotype Corsiva" pitchFamily="66" charset="0"/>
                <a:ea typeface="宋体" pitchFamily="2" charset="-122"/>
              </a:rPr>
              <a:t>Draw the change that this statement will make to the linked list.</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noFill/>
          <a:ln/>
        </p:spPr>
        <p:txBody>
          <a:bodyPr/>
          <a:lstStyle/>
          <a:p>
            <a:r>
              <a:rPr lang="en-US" altLang="zh-CN">
                <a:ea typeface="宋体" pitchFamily="2" charset="-122"/>
              </a:rPr>
              <a:t>Removing the Head Node</a:t>
            </a:r>
          </a:p>
        </p:txBody>
      </p:sp>
      <p:grpSp>
        <p:nvGrpSpPr>
          <p:cNvPr id="92166" name="Group 6"/>
          <p:cNvGrpSpPr>
            <a:grpSpLocks/>
          </p:cNvGrpSpPr>
          <p:nvPr/>
        </p:nvGrpSpPr>
        <p:grpSpPr bwMode="auto">
          <a:xfrm>
            <a:off x="3630613" y="5681663"/>
            <a:ext cx="1012825" cy="927100"/>
            <a:chOff x="2287" y="3579"/>
            <a:chExt cx="638" cy="584"/>
          </a:xfrm>
        </p:grpSpPr>
        <p:sp>
          <p:nvSpPr>
            <p:cNvPr id="92163" name="Rectangle 3"/>
            <p:cNvSpPr>
              <a:spLocks noChangeArrowheads="1"/>
            </p:cNvSpPr>
            <p:nvPr/>
          </p:nvSpPr>
          <p:spPr bwMode="auto">
            <a:xfrm>
              <a:off x="2290" y="3579"/>
              <a:ext cx="630" cy="584"/>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92164" name="Line 4"/>
            <p:cNvSpPr>
              <a:spLocks noChangeShapeType="1"/>
            </p:cNvSpPr>
            <p:nvPr/>
          </p:nvSpPr>
          <p:spPr bwMode="auto">
            <a:xfrm>
              <a:off x="2287" y="3819"/>
              <a:ext cx="638" cy="0"/>
            </a:xfrm>
            <a:prstGeom prst="line">
              <a:avLst/>
            </a:prstGeom>
            <a:noFill/>
            <a:ln w="12700">
              <a:solidFill>
                <a:schemeClr val="tx1"/>
              </a:solidFill>
              <a:round/>
              <a:headEnd/>
              <a:tailEnd/>
            </a:ln>
            <a:effectLst/>
          </p:spPr>
          <p:txBody>
            <a:bodyPr/>
            <a:lstStyle/>
            <a:p>
              <a:endParaRPr lang="en-US"/>
            </a:p>
          </p:txBody>
        </p:sp>
        <p:sp>
          <p:nvSpPr>
            <p:cNvPr id="92165" name="Rectangle 5"/>
            <p:cNvSpPr>
              <a:spLocks noChangeArrowheads="1"/>
            </p:cNvSpPr>
            <p:nvPr/>
          </p:nvSpPr>
          <p:spPr bwMode="auto">
            <a:xfrm>
              <a:off x="2450" y="3581"/>
              <a:ext cx="292" cy="248"/>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grpSp>
      <p:grpSp>
        <p:nvGrpSpPr>
          <p:cNvPr id="92170" name="Group 10"/>
          <p:cNvGrpSpPr>
            <a:grpSpLocks/>
          </p:cNvGrpSpPr>
          <p:nvPr/>
        </p:nvGrpSpPr>
        <p:grpSpPr bwMode="auto">
          <a:xfrm>
            <a:off x="5237163" y="5681663"/>
            <a:ext cx="1012825" cy="928687"/>
            <a:chOff x="3299" y="3579"/>
            <a:chExt cx="638" cy="585"/>
          </a:xfrm>
        </p:grpSpPr>
        <p:sp>
          <p:nvSpPr>
            <p:cNvPr id="92167" name="Rectangle 7"/>
            <p:cNvSpPr>
              <a:spLocks noChangeArrowheads="1"/>
            </p:cNvSpPr>
            <p:nvPr/>
          </p:nvSpPr>
          <p:spPr bwMode="auto">
            <a:xfrm>
              <a:off x="3302" y="3579"/>
              <a:ext cx="630" cy="58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92168" name="Line 8"/>
            <p:cNvSpPr>
              <a:spLocks noChangeShapeType="1"/>
            </p:cNvSpPr>
            <p:nvPr/>
          </p:nvSpPr>
          <p:spPr bwMode="auto">
            <a:xfrm>
              <a:off x="3299" y="3819"/>
              <a:ext cx="638" cy="0"/>
            </a:xfrm>
            <a:prstGeom prst="line">
              <a:avLst/>
            </a:prstGeom>
            <a:noFill/>
            <a:ln w="12700">
              <a:solidFill>
                <a:schemeClr val="tx1"/>
              </a:solidFill>
              <a:round/>
              <a:headEnd/>
              <a:tailEnd/>
            </a:ln>
            <a:effectLst/>
          </p:spPr>
          <p:txBody>
            <a:bodyPr/>
            <a:lstStyle/>
            <a:p>
              <a:endParaRPr lang="en-US"/>
            </a:p>
          </p:txBody>
        </p:sp>
        <p:sp>
          <p:nvSpPr>
            <p:cNvPr id="92169" name="Rectangle 9"/>
            <p:cNvSpPr>
              <a:spLocks noChangeArrowheads="1"/>
            </p:cNvSpPr>
            <p:nvPr/>
          </p:nvSpPr>
          <p:spPr bwMode="auto">
            <a:xfrm>
              <a:off x="3473" y="3583"/>
              <a:ext cx="292" cy="248"/>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grpSp>
      <p:sp>
        <p:nvSpPr>
          <p:cNvPr id="92171" name="Line 11"/>
          <p:cNvSpPr>
            <a:spLocks noChangeShapeType="1"/>
          </p:cNvSpPr>
          <p:nvPr/>
        </p:nvSpPr>
        <p:spPr bwMode="auto">
          <a:xfrm>
            <a:off x="4144963" y="6370638"/>
            <a:ext cx="1066800" cy="0"/>
          </a:xfrm>
          <a:prstGeom prst="line">
            <a:avLst/>
          </a:prstGeom>
          <a:noFill/>
          <a:ln w="50800">
            <a:solidFill>
              <a:srgbClr val="000000"/>
            </a:solidFill>
            <a:round/>
            <a:headEnd/>
            <a:tailEnd type="triangle" w="med" len="med"/>
          </a:ln>
          <a:effectLst/>
        </p:spPr>
        <p:txBody>
          <a:bodyPr/>
          <a:lstStyle/>
          <a:p>
            <a:endParaRPr lang="en-US"/>
          </a:p>
        </p:txBody>
      </p:sp>
      <p:grpSp>
        <p:nvGrpSpPr>
          <p:cNvPr id="92176" name="Group 16"/>
          <p:cNvGrpSpPr>
            <a:grpSpLocks/>
          </p:cNvGrpSpPr>
          <p:nvPr/>
        </p:nvGrpSpPr>
        <p:grpSpPr bwMode="auto">
          <a:xfrm>
            <a:off x="6929438" y="5681663"/>
            <a:ext cx="1012825" cy="928687"/>
            <a:chOff x="4365" y="3579"/>
            <a:chExt cx="638" cy="585"/>
          </a:xfrm>
        </p:grpSpPr>
        <p:sp>
          <p:nvSpPr>
            <p:cNvPr id="92172" name="Rectangle 12"/>
            <p:cNvSpPr>
              <a:spLocks noChangeArrowheads="1"/>
            </p:cNvSpPr>
            <p:nvPr/>
          </p:nvSpPr>
          <p:spPr bwMode="auto">
            <a:xfrm>
              <a:off x="4368" y="3579"/>
              <a:ext cx="630" cy="58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92173" name="Line 13"/>
            <p:cNvSpPr>
              <a:spLocks noChangeShapeType="1"/>
            </p:cNvSpPr>
            <p:nvPr/>
          </p:nvSpPr>
          <p:spPr bwMode="auto">
            <a:xfrm>
              <a:off x="4365" y="3819"/>
              <a:ext cx="638" cy="0"/>
            </a:xfrm>
            <a:prstGeom prst="line">
              <a:avLst/>
            </a:prstGeom>
            <a:noFill/>
            <a:ln w="12700">
              <a:solidFill>
                <a:schemeClr val="tx1"/>
              </a:solidFill>
              <a:round/>
              <a:headEnd/>
              <a:tailEnd/>
            </a:ln>
            <a:effectLst/>
          </p:spPr>
          <p:txBody>
            <a:bodyPr/>
            <a:lstStyle/>
            <a:p>
              <a:endParaRPr lang="en-US"/>
            </a:p>
          </p:txBody>
        </p:sp>
        <p:sp>
          <p:nvSpPr>
            <p:cNvPr id="92174" name="Rectangle 14"/>
            <p:cNvSpPr>
              <a:spLocks noChangeArrowheads="1"/>
            </p:cNvSpPr>
            <p:nvPr/>
          </p:nvSpPr>
          <p:spPr bwMode="auto">
            <a:xfrm>
              <a:off x="4552" y="3596"/>
              <a:ext cx="203" cy="248"/>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92175" name="Rectangle 15"/>
            <p:cNvSpPr>
              <a:spLocks noChangeArrowheads="1"/>
            </p:cNvSpPr>
            <p:nvPr/>
          </p:nvSpPr>
          <p:spPr bwMode="auto">
            <a:xfrm>
              <a:off x="4465" y="3875"/>
              <a:ext cx="398" cy="248"/>
            </a:xfrm>
            <a:prstGeom prst="rect">
              <a:avLst/>
            </a:prstGeom>
            <a:noFill/>
            <a:ln w="12700">
              <a:noFill/>
              <a:miter lim="800000"/>
              <a:headEnd/>
              <a:tailEnd/>
            </a:ln>
            <a:effectLst/>
          </p:spPr>
          <p:txBody>
            <a:bodyPr wrap="none" lIns="90488" tIns="44450" rIns="90488" bIns="44450">
              <a:spAutoFit/>
            </a:bodyPr>
            <a:lstStyle/>
            <a:p>
              <a:r>
                <a:rPr lang="en-US" altLang="zh-CN" sz="2000" b="1">
                  <a:solidFill>
                    <a:schemeClr val="tx1"/>
                  </a:solidFill>
                  <a:latin typeface="Arial" charset="0"/>
                  <a:ea typeface="宋体" pitchFamily="2" charset="-122"/>
                </a:rPr>
                <a:t>null</a:t>
              </a:r>
            </a:p>
          </p:txBody>
        </p:sp>
      </p:grpSp>
      <p:sp>
        <p:nvSpPr>
          <p:cNvPr id="92177" name="Line 17"/>
          <p:cNvSpPr>
            <a:spLocks noChangeShapeType="1"/>
          </p:cNvSpPr>
          <p:nvPr/>
        </p:nvSpPr>
        <p:spPr bwMode="auto">
          <a:xfrm flipV="1">
            <a:off x="5913438" y="6278563"/>
            <a:ext cx="1004887" cy="61912"/>
          </a:xfrm>
          <a:prstGeom prst="line">
            <a:avLst/>
          </a:prstGeom>
          <a:noFill/>
          <a:ln w="50800">
            <a:solidFill>
              <a:srgbClr val="000000"/>
            </a:solidFill>
            <a:round/>
            <a:headEnd/>
            <a:tailEnd type="triangle" w="med" len="med"/>
          </a:ln>
          <a:effectLst/>
        </p:spPr>
        <p:txBody>
          <a:bodyPr/>
          <a:lstStyle/>
          <a:p>
            <a:endParaRPr lang="en-US"/>
          </a:p>
        </p:txBody>
      </p:sp>
      <p:sp>
        <p:nvSpPr>
          <p:cNvPr id="92178" name="Rectangle 18"/>
          <p:cNvSpPr>
            <a:spLocks noChangeArrowheads="1"/>
          </p:cNvSpPr>
          <p:nvPr/>
        </p:nvSpPr>
        <p:spPr bwMode="auto">
          <a:xfrm>
            <a:off x="295275" y="5780088"/>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92179" name="Rectangle 19"/>
          <p:cNvSpPr>
            <a:spLocks noChangeArrowheads="1"/>
          </p:cNvSpPr>
          <p:nvPr/>
        </p:nvSpPr>
        <p:spPr bwMode="auto">
          <a:xfrm>
            <a:off x="192088" y="6350000"/>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grpSp>
        <p:nvGrpSpPr>
          <p:cNvPr id="92183" name="Group 23"/>
          <p:cNvGrpSpPr>
            <a:grpSpLocks/>
          </p:cNvGrpSpPr>
          <p:nvPr/>
        </p:nvGrpSpPr>
        <p:grpSpPr bwMode="auto">
          <a:xfrm>
            <a:off x="1984375" y="5681663"/>
            <a:ext cx="1012825" cy="927100"/>
            <a:chOff x="1250" y="3579"/>
            <a:chExt cx="638" cy="584"/>
          </a:xfrm>
        </p:grpSpPr>
        <p:sp>
          <p:nvSpPr>
            <p:cNvPr id="92180" name="Rectangle 20"/>
            <p:cNvSpPr>
              <a:spLocks noChangeArrowheads="1"/>
            </p:cNvSpPr>
            <p:nvPr/>
          </p:nvSpPr>
          <p:spPr bwMode="auto">
            <a:xfrm>
              <a:off x="1253" y="3579"/>
              <a:ext cx="630" cy="584"/>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92181" name="Line 21"/>
            <p:cNvSpPr>
              <a:spLocks noChangeShapeType="1"/>
            </p:cNvSpPr>
            <p:nvPr/>
          </p:nvSpPr>
          <p:spPr bwMode="auto">
            <a:xfrm>
              <a:off x="1250" y="3819"/>
              <a:ext cx="638" cy="0"/>
            </a:xfrm>
            <a:prstGeom prst="line">
              <a:avLst/>
            </a:prstGeom>
            <a:noFill/>
            <a:ln w="12700">
              <a:solidFill>
                <a:schemeClr val="tx1"/>
              </a:solidFill>
              <a:round/>
              <a:headEnd/>
              <a:tailEnd/>
            </a:ln>
            <a:effectLst/>
          </p:spPr>
          <p:txBody>
            <a:bodyPr/>
            <a:lstStyle/>
            <a:p>
              <a:endParaRPr lang="en-US"/>
            </a:p>
          </p:txBody>
        </p:sp>
        <p:sp>
          <p:nvSpPr>
            <p:cNvPr id="92182" name="Rectangle 22"/>
            <p:cNvSpPr>
              <a:spLocks noChangeArrowheads="1"/>
            </p:cNvSpPr>
            <p:nvPr/>
          </p:nvSpPr>
          <p:spPr bwMode="auto">
            <a:xfrm>
              <a:off x="1426" y="3589"/>
              <a:ext cx="292" cy="248"/>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13</a:t>
              </a:r>
            </a:p>
          </p:txBody>
        </p:sp>
      </p:grpSp>
      <p:sp>
        <p:nvSpPr>
          <p:cNvPr id="92184" name="Line 24"/>
          <p:cNvSpPr>
            <a:spLocks noChangeShapeType="1"/>
          </p:cNvSpPr>
          <p:nvPr/>
        </p:nvSpPr>
        <p:spPr bwMode="auto">
          <a:xfrm flipV="1">
            <a:off x="2438400" y="6278563"/>
            <a:ext cx="1158875" cy="15875"/>
          </a:xfrm>
          <a:prstGeom prst="line">
            <a:avLst/>
          </a:prstGeom>
          <a:noFill/>
          <a:ln w="50800">
            <a:solidFill>
              <a:srgbClr val="000000"/>
            </a:solidFill>
            <a:round/>
            <a:headEnd/>
            <a:tailEnd type="triangle" w="med" len="med"/>
          </a:ln>
          <a:effectLst/>
        </p:spPr>
        <p:txBody>
          <a:bodyPr/>
          <a:lstStyle/>
          <a:p>
            <a:endParaRPr lang="en-US"/>
          </a:p>
        </p:txBody>
      </p:sp>
      <p:sp>
        <p:nvSpPr>
          <p:cNvPr id="92185" name="Rectangle 25"/>
          <p:cNvSpPr>
            <a:spLocks noChangeArrowheads="1"/>
          </p:cNvSpPr>
          <p:nvPr/>
        </p:nvSpPr>
        <p:spPr bwMode="auto">
          <a:xfrm>
            <a:off x="685800" y="1981200"/>
            <a:ext cx="7802563" cy="762000"/>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100000"/>
              <a:buFont typeface="Monotype Sorts" pitchFamily="2" charset="2"/>
              <a:buChar char="Ê"/>
            </a:pPr>
            <a:r>
              <a:rPr lang="en-US" altLang="zh-CN" sz="2000">
                <a:solidFill>
                  <a:schemeClr val="tx1"/>
                </a:solidFill>
                <a:effectLst>
                  <a:outerShdw blurRad="38100" dist="38100" dir="2700000" algn="tl">
                    <a:srgbClr val="000000"/>
                  </a:outerShdw>
                </a:effectLst>
                <a:ea typeface="宋体" pitchFamily="2" charset="-122"/>
              </a:rPr>
              <a:t>Set up </a:t>
            </a:r>
            <a:r>
              <a:rPr lang="en-US" altLang="zh-CN" sz="2000">
                <a:solidFill>
                  <a:schemeClr val="tx1"/>
                </a:solidFill>
                <a:latin typeface="Arial" charset="0"/>
                <a:ea typeface="宋体" pitchFamily="2" charset="-122"/>
              </a:rPr>
              <a:t>remove_ptr</a:t>
            </a:r>
            <a:r>
              <a:rPr lang="en-US" altLang="zh-CN" sz="2000">
                <a:solidFill>
                  <a:schemeClr val="tx1"/>
                </a:solidFill>
                <a:effectLst>
                  <a:outerShdw blurRad="38100" dist="38100" dir="2700000" algn="tl">
                    <a:srgbClr val="000000"/>
                  </a:outerShdw>
                </a:effectLst>
                <a:ea typeface="宋体" pitchFamily="2" charset="-122"/>
              </a:rPr>
              <a:t>.</a:t>
            </a:r>
          </a:p>
          <a:p>
            <a:pPr marL="342900" indent="-342900">
              <a:spcBef>
                <a:spcPct val="20000"/>
              </a:spcBef>
              <a:buClr>
                <a:schemeClr val="tx2"/>
              </a:buClr>
              <a:buSzPct val="100000"/>
              <a:buFont typeface="Monotype Sorts" pitchFamily="2" charset="2"/>
              <a:buChar char="Ë"/>
            </a:pPr>
            <a:r>
              <a:rPr lang="en-US" altLang="zh-CN" sz="2000">
                <a:solidFill>
                  <a:schemeClr val="tx1"/>
                </a:solidFill>
                <a:latin typeface="Arial" charset="0"/>
                <a:ea typeface="宋体" pitchFamily="2" charset="-122"/>
              </a:rPr>
              <a:t>head_ptr  =  remove_ptr-&gt;link();</a:t>
            </a:r>
          </a:p>
        </p:txBody>
      </p:sp>
      <p:sp>
        <p:nvSpPr>
          <p:cNvPr id="92186" name="Rectangle 26"/>
          <p:cNvSpPr>
            <a:spLocks noChangeArrowheads="1"/>
          </p:cNvSpPr>
          <p:nvPr/>
        </p:nvSpPr>
        <p:spPr bwMode="auto">
          <a:xfrm>
            <a:off x="3146425" y="4545013"/>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92187" name="Rectangle 27"/>
          <p:cNvSpPr>
            <a:spLocks noChangeArrowheads="1"/>
          </p:cNvSpPr>
          <p:nvPr/>
        </p:nvSpPr>
        <p:spPr bwMode="auto">
          <a:xfrm>
            <a:off x="3227388" y="5102225"/>
            <a:ext cx="1287462"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remove_ptr</a:t>
            </a:r>
          </a:p>
        </p:txBody>
      </p:sp>
      <p:sp>
        <p:nvSpPr>
          <p:cNvPr id="92188" name="Line 28"/>
          <p:cNvSpPr>
            <a:spLocks noChangeShapeType="1"/>
          </p:cNvSpPr>
          <p:nvPr/>
        </p:nvSpPr>
        <p:spPr bwMode="auto">
          <a:xfrm flipH="1">
            <a:off x="2271713" y="4849813"/>
            <a:ext cx="1431925" cy="835025"/>
          </a:xfrm>
          <a:prstGeom prst="line">
            <a:avLst/>
          </a:prstGeom>
          <a:noFill/>
          <a:ln w="50800">
            <a:solidFill>
              <a:srgbClr val="000000"/>
            </a:solidFill>
            <a:round/>
            <a:headEnd/>
            <a:tailEnd type="triangle" w="med" len="med"/>
          </a:ln>
          <a:effectLst/>
        </p:spPr>
        <p:txBody>
          <a:bodyPr/>
          <a:lstStyle/>
          <a:p>
            <a:endParaRPr lang="en-US"/>
          </a:p>
        </p:txBody>
      </p:sp>
      <p:sp>
        <p:nvSpPr>
          <p:cNvPr id="92189" name="Arc 29"/>
          <p:cNvSpPr>
            <a:spLocks/>
          </p:cNvSpPr>
          <p:nvPr/>
        </p:nvSpPr>
        <p:spPr bwMode="auto">
          <a:xfrm>
            <a:off x="573088" y="3625850"/>
            <a:ext cx="1897062" cy="2490788"/>
          </a:xfrm>
          <a:custGeom>
            <a:avLst/>
            <a:gdLst>
              <a:gd name="G0" fmla="+- 21600 0 0"/>
              <a:gd name="G1" fmla="+- 21600 0 0"/>
              <a:gd name="G2" fmla="+- 21600 0 0"/>
              <a:gd name="T0" fmla="*/ 0 w 21600"/>
              <a:gd name="T1" fmla="*/ 21600 h 21600"/>
              <a:gd name="T2" fmla="*/ 21582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77"/>
                  <a:pt x="9659" y="9"/>
                  <a:pt x="21582" y="0"/>
                </a:cubicBezTo>
              </a:path>
              <a:path w="21600" h="21600" stroke="0" extrusionOk="0">
                <a:moveTo>
                  <a:pt x="0" y="21600"/>
                </a:moveTo>
                <a:cubicBezTo>
                  <a:pt x="0" y="9677"/>
                  <a:pt x="9659" y="9"/>
                  <a:pt x="21582" y="0"/>
                </a:cubicBezTo>
                <a:lnTo>
                  <a:pt x="21600" y="21600"/>
                </a:lnTo>
                <a:close/>
              </a:path>
            </a:pathLst>
          </a:custGeom>
          <a:noFill/>
          <a:ln w="101600" cap="rnd">
            <a:solidFill>
              <a:schemeClr val="accent2"/>
            </a:solidFill>
            <a:round/>
            <a:headEnd/>
            <a:tailEnd/>
          </a:ln>
          <a:effectLst/>
        </p:spPr>
        <p:txBody>
          <a:bodyPr/>
          <a:lstStyle/>
          <a:p>
            <a:endParaRPr lang="en-US"/>
          </a:p>
        </p:txBody>
      </p:sp>
      <p:sp>
        <p:nvSpPr>
          <p:cNvPr id="92190" name="Arc 30"/>
          <p:cNvSpPr>
            <a:spLocks/>
          </p:cNvSpPr>
          <p:nvPr/>
        </p:nvSpPr>
        <p:spPr bwMode="auto">
          <a:xfrm>
            <a:off x="2490788" y="3636963"/>
            <a:ext cx="2355850" cy="8794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01600" cap="rnd">
            <a:solidFill>
              <a:schemeClr val="accent2"/>
            </a:solidFill>
            <a:round/>
            <a:headEnd/>
            <a:tailEnd/>
          </a:ln>
          <a:effectLst/>
        </p:spPr>
        <p:txBody>
          <a:bodyPr/>
          <a:lstStyle/>
          <a:p>
            <a:endParaRPr lang="en-US"/>
          </a:p>
        </p:txBody>
      </p:sp>
      <p:sp>
        <p:nvSpPr>
          <p:cNvPr id="92191" name="Arc 31"/>
          <p:cNvSpPr>
            <a:spLocks/>
          </p:cNvSpPr>
          <p:nvPr/>
        </p:nvSpPr>
        <p:spPr bwMode="auto">
          <a:xfrm>
            <a:off x="4606925" y="4538663"/>
            <a:ext cx="239713" cy="1119187"/>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01600" cap="rnd">
            <a:solidFill>
              <a:schemeClr val="accent2"/>
            </a:solidFill>
            <a:round/>
            <a:headEnd/>
            <a:tailEnd type="triangle" w="med" len="med"/>
          </a:ln>
          <a:effectLst/>
        </p:spPr>
        <p:txBody>
          <a:bodyPr/>
          <a:lstStyle/>
          <a:p>
            <a:endParaRPr lang="en-US"/>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p:spPr>
        <p:txBody>
          <a:bodyPr/>
          <a:lstStyle/>
          <a:p>
            <a:r>
              <a:rPr lang="en-US" altLang="zh-CN">
                <a:ea typeface="宋体" pitchFamily="2" charset="-122"/>
              </a:rPr>
              <a:t>Removing the Head Node</a:t>
            </a:r>
          </a:p>
        </p:txBody>
      </p:sp>
      <p:sp>
        <p:nvSpPr>
          <p:cNvPr id="94211" name="Rectangle 3"/>
          <p:cNvSpPr>
            <a:spLocks noChangeArrowheads="1"/>
          </p:cNvSpPr>
          <p:nvPr/>
        </p:nvSpPr>
        <p:spPr bwMode="auto">
          <a:xfrm>
            <a:off x="685800" y="1981200"/>
            <a:ext cx="7802563" cy="762000"/>
          </a:xfrm>
          <a:prstGeom prst="rect">
            <a:avLst/>
          </a:prstGeom>
          <a:noFill/>
          <a:ln w="12700">
            <a:noFill/>
            <a:miter lim="800000"/>
            <a:headEnd/>
            <a:tailEnd/>
          </a:ln>
          <a:effectLst/>
        </p:spPr>
        <p:txBody>
          <a:bodyPr lIns="90488" tIns="44450" rIns="90488" bIns="44450"/>
          <a:lstStyle/>
          <a:p>
            <a:pPr marL="342900" indent="-342900">
              <a:spcBef>
                <a:spcPct val="20000"/>
              </a:spcBef>
            </a:pPr>
            <a:endParaRPr lang="zh-CN" altLang="en-US" sz="2000" b="1">
              <a:solidFill>
                <a:schemeClr val="tx1"/>
              </a:solidFill>
              <a:latin typeface="Arial" charset="0"/>
              <a:ea typeface="宋体" pitchFamily="2" charset="-122"/>
            </a:endParaRPr>
          </a:p>
          <a:p>
            <a:pPr marL="342900" indent="-342900">
              <a:spcBef>
                <a:spcPct val="20000"/>
              </a:spcBef>
              <a:buClr>
                <a:schemeClr val="tx2"/>
              </a:buClr>
              <a:buSzPct val="100000"/>
              <a:buFont typeface="Monotype Sorts" pitchFamily="2" charset="2"/>
              <a:buChar char="Ê"/>
            </a:pPr>
            <a:r>
              <a:rPr lang="en-US" altLang="zh-CN" sz="2000">
                <a:solidFill>
                  <a:schemeClr val="tx1"/>
                </a:solidFill>
                <a:effectLst>
                  <a:outerShdw blurRad="38100" dist="38100" dir="2700000" algn="tl">
                    <a:srgbClr val="000000"/>
                  </a:outerShdw>
                </a:effectLst>
                <a:ea typeface="宋体" pitchFamily="2" charset="-122"/>
              </a:rPr>
              <a:t>Set up </a:t>
            </a:r>
            <a:r>
              <a:rPr lang="en-US" altLang="zh-CN" sz="2000">
                <a:solidFill>
                  <a:schemeClr val="tx1"/>
                </a:solidFill>
                <a:latin typeface="Arial" charset="0"/>
                <a:ea typeface="宋体" pitchFamily="2" charset="-122"/>
              </a:rPr>
              <a:t>remove_ptr</a:t>
            </a:r>
            <a:r>
              <a:rPr lang="en-US" altLang="zh-CN" sz="2000">
                <a:solidFill>
                  <a:schemeClr val="tx1"/>
                </a:solidFill>
                <a:effectLst>
                  <a:outerShdw blurRad="38100" dist="38100" dir="2700000" algn="tl">
                    <a:srgbClr val="000000"/>
                  </a:outerShdw>
                </a:effectLst>
                <a:ea typeface="宋体" pitchFamily="2" charset="-122"/>
              </a:rPr>
              <a:t>.</a:t>
            </a:r>
          </a:p>
          <a:p>
            <a:pPr marL="342900" indent="-342900">
              <a:spcBef>
                <a:spcPct val="20000"/>
              </a:spcBef>
              <a:buClr>
                <a:schemeClr val="tx2"/>
              </a:buClr>
              <a:buSzPct val="100000"/>
              <a:buFont typeface="Monotype Sorts" pitchFamily="2" charset="2"/>
              <a:buChar char="Ë"/>
            </a:pPr>
            <a:r>
              <a:rPr lang="en-US" altLang="zh-CN" sz="2000">
                <a:solidFill>
                  <a:schemeClr val="tx1"/>
                </a:solidFill>
                <a:latin typeface="Arial" charset="0"/>
                <a:ea typeface="宋体" pitchFamily="2" charset="-122"/>
              </a:rPr>
              <a:t>head_ptr  =  remove_ptr-&gt;link;</a:t>
            </a:r>
            <a:endParaRPr lang="en-US" altLang="zh-CN" sz="2000" b="1">
              <a:solidFill>
                <a:schemeClr val="tx1"/>
              </a:solidFill>
              <a:latin typeface="Arial" charset="0"/>
              <a:ea typeface="宋体" pitchFamily="2" charset="-122"/>
            </a:endParaRPr>
          </a:p>
          <a:p>
            <a:pPr marL="342900" indent="-342900">
              <a:spcBef>
                <a:spcPct val="20000"/>
              </a:spcBef>
              <a:buClr>
                <a:schemeClr val="tx2"/>
              </a:buClr>
              <a:buSzPct val="100000"/>
              <a:buFont typeface="Monotype Sorts" pitchFamily="2" charset="2"/>
              <a:buChar char="¸"/>
            </a:pPr>
            <a:r>
              <a:rPr lang="en-US" altLang="zh-CN" sz="2000">
                <a:solidFill>
                  <a:schemeClr val="tx1"/>
                </a:solidFill>
                <a:latin typeface="Arial" charset="0"/>
                <a:ea typeface="宋体" pitchFamily="2" charset="-122"/>
              </a:rPr>
              <a:t>delete remove_ptr;  // Return the node's memory to heap.</a:t>
            </a:r>
          </a:p>
        </p:txBody>
      </p:sp>
      <p:grpSp>
        <p:nvGrpSpPr>
          <p:cNvPr id="94215" name="Group 7"/>
          <p:cNvGrpSpPr>
            <a:grpSpLocks/>
          </p:cNvGrpSpPr>
          <p:nvPr/>
        </p:nvGrpSpPr>
        <p:grpSpPr bwMode="auto">
          <a:xfrm>
            <a:off x="3630613" y="5681663"/>
            <a:ext cx="1012825" cy="927100"/>
            <a:chOff x="2287" y="3579"/>
            <a:chExt cx="638" cy="584"/>
          </a:xfrm>
        </p:grpSpPr>
        <p:sp>
          <p:nvSpPr>
            <p:cNvPr id="94212" name="Rectangle 4"/>
            <p:cNvSpPr>
              <a:spLocks noChangeArrowheads="1"/>
            </p:cNvSpPr>
            <p:nvPr/>
          </p:nvSpPr>
          <p:spPr bwMode="auto">
            <a:xfrm>
              <a:off x="2290" y="3579"/>
              <a:ext cx="630" cy="584"/>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94213" name="Line 5"/>
            <p:cNvSpPr>
              <a:spLocks noChangeShapeType="1"/>
            </p:cNvSpPr>
            <p:nvPr/>
          </p:nvSpPr>
          <p:spPr bwMode="auto">
            <a:xfrm>
              <a:off x="2287" y="3819"/>
              <a:ext cx="638" cy="0"/>
            </a:xfrm>
            <a:prstGeom prst="line">
              <a:avLst/>
            </a:prstGeom>
            <a:noFill/>
            <a:ln w="12700">
              <a:solidFill>
                <a:schemeClr val="tx1"/>
              </a:solidFill>
              <a:round/>
              <a:headEnd/>
              <a:tailEnd/>
            </a:ln>
            <a:effectLst/>
          </p:spPr>
          <p:txBody>
            <a:bodyPr/>
            <a:lstStyle/>
            <a:p>
              <a:endParaRPr lang="en-US"/>
            </a:p>
          </p:txBody>
        </p:sp>
        <p:sp>
          <p:nvSpPr>
            <p:cNvPr id="94214" name="Rectangle 6"/>
            <p:cNvSpPr>
              <a:spLocks noChangeArrowheads="1"/>
            </p:cNvSpPr>
            <p:nvPr/>
          </p:nvSpPr>
          <p:spPr bwMode="auto">
            <a:xfrm>
              <a:off x="2450" y="3581"/>
              <a:ext cx="292" cy="248"/>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grpSp>
      <p:grpSp>
        <p:nvGrpSpPr>
          <p:cNvPr id="94219" name="Group 11"/>
          <p:cNvGrpSpPr>
            <a:grpSpLocks/>
          </p:cNvGrpSpPr>
          <p:nvPr/>
        </p:nvGrpSpPr>
        <p:grpSpPr bwMode="auto">
          <a:xfrm>
            <a:off x="5237163" y="5681663"/>
            <a:ext cx="1012825" cy="928687"/>
            <a:chOff x="3299" y="3579"/>
            <a:chExt cx="638" cy="585"/>
          </a:xfrm>
        </p:grpSpPr>
        <p:sp>
          <p:nvSpPr>
            <p:cNvPr id="94216" name="Rectangle 8"/>
            <p:cNvSpPr>
              <a:spLocks noChangeArrowheads="1"/>
            </p:cNvSpPr>
            <p:nvPr/>
          </p:nvSpPr>
          <p:spPr bwMode="auto">
            <a:xfrm>
              <a:off x="3302" y="3579"/>
              <a:ext cx="630" cy="58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94217" name="Line 9"/>
            <p:cNvSpPr>
              <a:spLocks noChangeShapeType="1"/>
            </p:cNvSpPr>
            <p:nvPr/>
          </p:nvSpPr>
          <p:spPr bwMode="auto">
            <a:xfrm>
              <a:off x="3299" y="3819"/>
              <a:ext cx="638" cy="0"/>
            </a:xfrm>
            <a:prstGeom prst="line">
              <a:avLst/>
            </a:prstGeom>
            <a:noFill/>
            <a:ln w="12700">
              <a:solidFill>
                <a:schemeClr val="tx1"/>
              </a:solidFill>
              <a:round/>
              <a:headEnd/>
              <a:tailEnd/>
            </a:ln>
            <a:effectLst/>
          </p:spPr>
          <p:txBody>
            <a:bodyPr/>
            <a:lstStyle/>
            <a:p>
              <a:endParaRPr lang="en-US"/>
            </a:p>
          </p:txBody>
        </p:sp>
        <p:sp>
          <p:nvSpPr>
            <p:cNvPr id="94218" name="Rectangle 10"/>
            <p:cNvSpPr>
              <a:spLocks noChangeArrowheads="1"/>
            </p:cNvSpPr>
            <p:nvPr/>
          </p:nvSpPr>
          <p:spPr bwMode="auto">
            <a:xfrm>
              <a:off x="3473" y="3583"/>
              <a:ext cx="292" cy="248"/>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grpSp>
      <p:sp>
        <p:nvSpPr>
          <p:cNvPr id="94220" name="Line 12"/>
          <p:cNvSpPr>
            <a:spLocks noChangeShapeType="1"/>
          </p:cNvSpPr>
          <p:nvPr/>
        </p:nvSpPr>
        <p:spPr bwMode="auto">
          <a:xfrm>
            <a:off x="4144963" y="6370638"/>
            <a:ext cx="1066800" cy="0"/>
          </a:xfrm>
          <a:prstGeom prst="line">
            <a:avLst/>
          </a:prstGeom>
          <a:noFill/>
          <a:ln w="50800">
            <a:solidFill>
              <a:srgbClr val="000000"/>
            </a:solidFill>
            <a:round/>
            <a:headEnd/>
            <a:tailEnd type="triangle" w="med" len="med"/>
          </a:ln>
          <a:effectLst/>
        </p:spPr>
        <p:txBody>
          <a:bodyPr/>
          <a:lstStyle/>
          <a:p>
            <a:endParaRPr lang="en-US"/>
          </a:p>
        </p:txBody>
      </p:sp>
      <p:grpSp>
        <p:nvGrpSpPr>
          <p:cNvPr id="94225" name="Group 17"/>
          <p:cNvGrpSpPr>
            <a:grpSpLocks/>
          </p:cNvGrpSpPr>
          <p:nvPr/>
        </p:nvGrpSpPr>
        <p:grpSpPr bwMode="auto">
          <a:xfrm>
            <a:off x="6929438" y="5681663"/>
            <a:ext cx="1012825" cy="928687"/>
            <a:chOff x="4365" y="3579"/>
            <a:chExt cx="638" cy="585"/>
          </a:xfrm>
        </p:grpSpPr>
        <p:sp>
          <p:nvSpPr>
            <p:cNvPr id="94221" name="Rectangle 13"/>
            <p:cNvSpPr>
              <a:spLocks noChangeArrowheads="1"/>
            </p:cNvSpPr>
            <p:nvPr/>
          </p:nvSpPr>
          <p:spPr bwMode="auto">
            <a:xfrm>
              <a:off x="4368" y="3579"/>
              <a:ext cx="630" cy="58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94222" name="Line 14"/>
            <p:cNvSpPr>
              <a:spLocks noChangeShapeType="1"/>
            </p:cNvSpPr>
            <p:nvPr/>
          </p:nvSpPr>
          <p:spPr bwMode="auto">
            <a:xfrm>
              <a:off x="4365" y="3819"/>
              <a:ext cx="638" cy="0"/>
            </a:xfrm>
            <a:prstGeom prst="line">
              <a:avLst/>
            </a:prstGeom>
            <a:noFill/>
            <a:ln w="12700">
              <a:solidFill>
                <a:schemeClr val="tx1"/>
              </a:solidFill>
              <a:round/>
              <a:headEnd/>
              <a:tailEnd/>
            </a:ln>
            <a:effectLst/>
          </p:spPr>
          <p:txBody>
            <a:bodyPr/>
            <a:lstStyle/>
            <a:p>
              <a:endParaRPr lang="en-US"/>
            </a:p>
          </p:txBody>
        </p:sp>
        <p:sp>
          <p:nvSpPr>
            <p:cNvPr id="94223" name="Rectangle 15"/>
            <p:cNvSpPr>
              <a:spLocks noChangeArrowheads="1"/>
            </p:cNvSpPr>
            <p:nvPr/>
          </p:nvSpPr>
          <p:spPr bwMode="auto">
            <a:xfrm>
              <a:off x="4552" y="3596"/>
              <a:ext cx="203" cy="248"/>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94224" name="Rectangle 16"/>
            <p:cNvSpPr>
              <a:spLocks noChangeArrowheads="1"/>
            </p:cNvSpPr>
            <p:nvPr/>
          </p:nvSpPr>
          <p:spPr bwMode="auto">
            <a:xfrm>
              <a:off x="4465" y="3875"/>
              <a:ext cx="398" cy="248"/>
            </a:xfrm>
            <a:prstGeom prst="rect">
              <a:avLst/>
            </a:prstGeom>
            <a:noFill/>
            <a:ln w="12700">
              <a:noFill/>
              <a:miter lim="800000"/>
              <a:headEnd/>
              <a:tailEnd/>
            </a:ln>
            <a:effectLst/>
          </p:spPr>
          <p:txBody>
            <a:bodyPr wrap="none" lIns="90488" tIns="44450" rIns="90488" bIns="44450">
              <a:spAutoFit/>
            </a:bodyPr>
            <a:lstStyle/>
            <a:p>
              <a:r>
                <a:rPr lang="en-US" altLang="zh-CN" sz="2000" b="1">
                  <a:solidFill>
                    <a:schemeClr val="tx1"/>
                  </a:solidFill>
                  <a:latin typeface="Arial" charset="0"/>
                  <a:ea typeface="宋体" pitchFamily="2" charset="-122"/>
                </a:rPr>
                <a:t>null</a:t>
              </a:r>
            </a:p>
          </p:txBody>
        </p:sp>
      </p:grpSp>
      <p:sp>
        <p:nvSpPr>
          <p:cNvPr id="94226" name="Line 18"/>
          <p:cNvSpPr>
            <a:spLocks noChangeShapeType="1"/>
          </p:cNvSpPr>
          <p:nvPr/>
        </p:nvSpPr>
        <p:spPr bwMode="auto">
          <a:xfrm flipV="1">
            <a:off x="5913438" y="6278563"/>
            <a:ext cx="1004887" cy="61912"/>
          </a:xfrm>
          <a:prstGeom prst="line">
            <a:avLst/>
          </a:prstGeom>
          <a:noFill/>
          <a:ln w="50800">
            <a:solidFill>
              <a:srgbClr val="000000"/>
            </a:solidFill>
            <a:round/>
            <a:headEnd/>
            <a:tailEnd type="triangle" w="med" len="med"/>
          </a:ln>
          <a:effectLst/>
        </p:spPr>
        <p:txBody>
          <a:bodyPr/>
          <a:lstStyle/>
          <a:p>
            <a:endParaRPr lang="en-US"/>
          </a:p>
        </p:txBody>
      </p:sp>
      <p:sp>
        <p:nvSpPr>
          <p:cNvPr id="94227" name="Rectangle 19"/>
          <p:cNvSpPr>
            <a:spLocks noChangeArrowheads="1"/>
          </p:cNvSpPr>
          <p:nvPr/>
        </p:nvSpPr>
        <p:spPr bwMode="auto">
          <a:xfrm>
            <a:off x="295275" y="5780088"/>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94228" name="Rectangle 20"/>
          <p:cNvSpPr>
            <a:spLocks noChangeArrowheads="1"/>
          </p:cNvSpPr>
          <p:nvPr/>
        </p:nvSpPr>
        <p:spPr bwMode="auto">
          <a:xfrm>
            <a:off x="192088" y="6350000"/>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grpSp>
        <p:nvGrpSpPr>
          <p:cNvPr id="94232" name="Group 24"/>
          <p:cNvGrpSpPr>
            <a:grpSpLocks/>
          </p:cNvGrpSpPr>
          <p:nvPr/>
        </p:nvGrpSpPr>
        <p:grpSpPr bwMode="auto">
          <a:xfrm>
            <a:off x="1984375" y="5681663"/>
            <a:ext cx="1012825" cy="927100"/>
            <a:chOff x="1250" y="3579"/>
            <a:chExt cx="638" cy="584"/>
          </a:xfrm>
        </p:grpSpPr>
        <p:sp>
          <p:nvSpPr>
            <p:cNvPr id="94229" name="Rectangle 21"/>
            <p:cNvSpPr>
              <a:spLocks noChangeArrowheads="1"/>
            </p:cNvSpPr>
            <p:nvPr/>
          </p:nvSpPr>
          <p:spPr bwMode="auto">
            <a:xfrm>
              <a:off x="1253" y="3579"/>
              <a:ext cx="630" cy="584"/>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94230" name="Line 22"/>
            <p:cNvSpPr>
              <a:spLocks noChangeShapeType="1"/>
            </p:cNvSpPr>
            <p:nvPr/>
          </p:nvSpPr>
          <p:spPr bwMode="auto">
            <a:xfrm>
              <a:off x="1250" y="3819"/>
              <a:ext cx="638" cy="0"/>
            </a:xfrm>
            <a:prstGeom prst="line">
              <a:avLst/>
            </a:prstGeom>
            <a:noFill/>
            <a:ln w="12700">
              <a:solidFill>
                <a:schemeClr val="tx1"/>
              </a:solidFill>
              <a:round/>
              <a:headEnd/>
              <a:tailEnd/>
            </a:ln>
            <a:effectLst/>
          </p:spPr>
          <p:txBody>
            <a:bodyPr/>
            <a:lstStyle/>
            <a:p>
              <a:endParaRPr lang="en-US"/>
            </a:p>
          </p:txBody>
        </p:sp>
        <p:sp>
          <p:nvSpPr>
            <p:cNvPr id="94231" name="Rectangle 23"/>
            <p:cNvSpPr>
              <a:spLocks noChangeArrowheads="1"/>
            </p:cNvSpPr>
            <p:nvPr/>
          </p:nvSpPr>
          <p:spPr bwMode="auto">
            <a:xfrm>
              <a:off x="1426" y="3589"/>
              <a:ext cx="292" cy="248"/>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13</a:t>
              </a:r>
            </a:p>
          </p:txBody>
        </p:sp>
      </p:grpSp>
      <p:sp>
        <p:nvSpPr>
          <p:cNvPr id="94233" name="Line 25"/>
          <p:cNvSpPr>
            <a:spLocks noChangeShapeType="1"/>
          </p:cNvSpPr>
          <p:nvPr/>
        </p:nvSpPr>
        <p:spPr bwMode="auto">
          <a:xfrm flipV="1">
            <a:off x="2438400" y="6278563"/>
            <a:ext cx="1158875" cy="15875"/>
          </a:xfrm>
          <a:prstGeom prst="line">
            <a:avLst/>
          </a:prstGeom>
          <a:noFill/>
          <a:ln w="50800">
            <a:solidFill>
              <a:srgbClr val="000000"/>
            </a:solidFill>
            <a:round/>
            <a:headEnd/>
            <a:tailEnd type="triangle" w="med" len="med"/>
          </a:ln>
          <a:effectLst/>
        </p:spPr>
        <p:txBody>
          <a:bodyPr/>
          <a:lstStyle/>
          <a:p>
            <a:endParaRPr lang="en-US"/>
          </a:p>
        </p:txBody>
      </p:sp>
      <p:sp>
        <p:nvSpPr>
          <p:cNvPr id="94234" name="Rectangle 26"/>
          <p:cNvSpPr>
            <a:spLocks noChangeArrowheads="1"/>
          </p:cNvSpPr>
          <p:nvPr/>
        </p:nvSpPr>
        <p:spPr bwMode="auto">
          <a:xfrm>
            <a:off x="3146425" y="4545013"/>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94235" name="Rectangle 27"/>
          <p:cNvSpPr>
            <a:spLocks noChangeArrowheads="1"/>
          </p:cNvSpPr>
          <p:nvPr/>
        </p:nvSpPr>
        <p:spPr bwMode="auto">
          <a:xfrm>
            <a:off x="3227388" y="5102225"/>
            <a:ext cx="1287462"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remove_ptr</a:t>
            </a:r>
          </a:p>
        </p:txBody>
      </p:sp>
      <p:sp>
        <p:nvSpPr>
          <p:cNvPr id="94236" name="Line 28"/>
          <p:cNvSpPr>
            <a:spLocks noChangeShapeType="1"/>
          </p:cNvSpPr>
          <p:nvPr/>
        </p:nvSpPr>
        <p:spPr bwMode="auto">
          <a:xfrm flipH="1">
            <a:off x="2271713" y="4849813"/>
            <a:ext cx="1431925" cy="835025"/>
          </a:xfrm>
          <a:prstGeom prst="line">
            <a:avLst/>
          </a:prstGeom>
          <a:noFill/>
          <a:ln w="50800">
            <a:solidFill>
              <a:srgbClr val="000000"/>
            </a:solidFill>
            <a:round/>
            <a:headEnd/>
            <a:tailEnd type="triangle" w="med" len="med"/>
          </a:ln>
          <a:effectLst/>
        </p:spPr>
        <p:txBody>
          <a:bodyPr/>
          <a:lstStyle/>
          <a:p>
            <a:endParaRPr lang="en-US"/>
          </a:p>
        </p:txBody>
      </p:sp>
      <p:sp>
        <p:nvSpPr>
          <p:cNvPr id="94237" name="Arc 29"/>
          <p:cNvSpPr>
            <a:spLocks/>
          </p:cNvSpPr>
          <p:nvPr/>
        </p:nvSpPr>
        <p:spPr bwMode="auto">
          <a:xfrm>
            <a:off x="573088" y="3625850"/>
            <a:ext cx="1897062" cy="2490788"/>
          </a:xfrm>
          <a:custGeom>
            <a:avLst/>
            <a:gdLst>
              <a:gd name="G0" fmla="+- 21600 0 0"/>
              <a:gd name="G1" fmla="+- 21600 0 0"/>
              <a:gd name="G2" fmla="+- 21600 0 0"/>
              <a:gd name="T0" fmla="*/ 0 w 21600"/>
              <a:gd name="T1" fmla="*/ 21600 h 21600"/>
              <a:gd name="T2" fmla="*/ 21582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77"/>
                  <a:pt x="9659" y="9"/>
                  <a:pt x="21582" y="0"/>
                </a:cubicBezTo>
              </a:path>
              <a:path w="21600" h="21600" stroke="0" extrusionOk="0">
                <a:moveTo>
                  <a:pt x="0" y="21600"/>
                </a:moveTo>
                <a:cubicBezTo>
                  <a:pt x="0" y="9677"/>
                  <a:pt x="9659" y="9"/>
                  <a:pt x="21582" y="0"/>
                </a:cubicBezTo>
                <a:lnTo>
                  <a:pt x="21600" y="21600"/>
                </a:lnTo>
                <a:close/>
              </a:path>
            </a:pathLst>
          </a:custGeom>
          <a:noFill/>
          <a:ln w="50800" cap="rnd">
            <a:solidFill>
              <a:schemeClr val="bg2"/>
            </a:solidFill>
            <a:round/>
            <a:headEnd/>
            <a:tailEnd/>
          </a:ln>
          <a:effectLst/>
        </p:spPr>
        <p:txBody>
          <a:bodyPr/>
          <a:lstStyle/>
          <a:p>
            <a:endParaRPr lang="en-US"/>
          </a:p>
        </p:txBody>
      </p:sp>
      <p:sp>
        <p:nvSpPr>
          <p:cNvPr id="94238" name="Arc 30"/>
          <p:cNvSpPr>
            <a:spLocks/>
          </p:cNvSpPr>
          <p:nvPr/>
        </p:nvSpPr>
        <p:spPr bwMode="auto">
          <a:xfrm>
            <a:off x="2490788" y="3636963"/>
            <a:ext cx="2355850" cy="8794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chemeClr val="bg2"/>
            </a:solidFill>
            <a:round/>
            <a:headEnd/>
            <a:tailEnd/>
          </a:ln>
          <a:effectLst/>
        </p:spPr>
        <p:txBody>
          <a:bodyPr/>
          <a:lstStyle/>
          <a:p>
            <a:endParaRPr lang="en-US"/>
          </a:p>
        </p:txBody>
      </p:sp>
      <p:sp>
        <p:nvSpPr>
          <p:cNvPr id="94239" name="Arc 31"/>
          <p:cNvSpPr>
            <a:spLocks/>
          </p:cNvSpPr>
          <p:nvPr/>
        </p:nvSpPr>
        <p:spPr bwMode="auto">
          <a:xfrm>
            <a:off x="4606925" y="4538663"/>
            <a:ext cx="239713" cy="1119187"/>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chemeClr val="bg2"/>
            </a:solidFill>
            <a:round/>
            <a:headEnd/>
            <a:tailEnd type="triangle" w="med" len="med"/>
          </a:ln>
          <a:effectLst/>
        </p:spPr>
        <p:txBody>
          <a:bodyPr/>
          <a:lstStyle/>
          <a:p>
            <a:endParaRPr lang="en-US"/>
          </a:p>
        </p:txBody>
      </p:sp>
      <p:sp>
        <p:nvSpPr>
          <p:cNvPr id="94240" name="Line 32"/>
          <p:cNvSpPr>
            <a:spLocks noChangeShapeType="1"/>
          </p:cNvSpPr>
          <p:nvPr/>
        </p:nvSpPr>
        <p:spPr bwMode="auto">
          <a:xfrm>
            <a:off x="1635125" y="5481638"/>
            <a:ext cx="1717675" cy="1219200"/>
          </a:xfrm>
          <a:prstGeom prst="line">
            <a:avLst/>
          </a:prstGeom>
          <a:noFill/>
          <a:ln w="76200">
            <a:solidFill>
              <a:schemeClr val="accent2"/>
            </a:solidFill>
            <a:round/>
            <a:headEnd/>
            <a:tailEnd/>
          </a:ln>
          <a:effectLst/>
        </p:spPr>
        <p:txBody>
          <a:bodyPr/>
          <a:lstStyle/>
          <a:p>
            <a:endParaRPr lang="en-US"/>
          </a:p>
        </p:txBody>
      </p:sp>
      <p:sp>
        <p:nvSpPr>
          <p:cNvPr id="94241" name="Line 33"/>
          <p:cNvSpPr>
            <a:spLocks noChangeShapeType="1"/>
          </p:cNvSpPr>
          <p:nvPr/>
        </p:nvSpPr>
        <p:spPr bwMode="auto">
          <a:xfrm flipH="1">
            <a:off x="1727200" y="5470525"/>
            <a:ext cx="1503363" cy="1270000"/>
          </a:xfrm>
          <a:prstGeom prst="line">
            <a:avLst/>
          </a:prstGeom>
          <a:noFill/>
          <a:ln w="76200">
            <a:solidFill>
              <a:schemeClr val="accent2"/>
            </a:solidFill>
            <a:round/>
            <a:headEnd/>
            <a:tailEnd/>
          </a:ln>
          <a:effectLst/>
        </p:spPr>
        <p:txBody>
          <a:bodyPr/>
          <a:lstStyle/>
          <a:p>
            <a:endParaRPr lang="en-US"/>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noFill/>
          <a:ln/>
        </p:spPr>
        <p:txBody>
          <a:bodyPr/>
          <a:lstStyle/>
          <a:p>
            <a:r>
              <a:rPr lang="en-US" altLang="zh-CN">
                <a:ea typeface="宋体" pitchFamily="2" charset="-122"/>
              </a:rPr>
              <a:t>Removing the Head Node</a:t>
            </a:r>
          </a:p>
        </p:txBody>
      </p:sp>
      <p:sp>
        <p:nvSpPr>
          <p:cNvPr id="96259" name="Rectangle 3"/>
          <p:cNvSpPr>
            <a:spLocks noChangeArrowheads="1"/>
          </p:cNvSpPr>
          <p:nvPr/>
        </p:nvSpPr>
        <p:spPr bwMode="auto">
          <a:xfrm>
            <a:off x="685800" y="1981200"/>
            <a:ext cx="7802563" cy="762000"/>
          </a:xfrm>
          <a:prstGeom prst="rect">
            <a:avLst/>
          </a:prstGeom>
          <a:noFill/>
          <a:ln w="12700">
            <a:noFill/>
            <a:miter lim="800000"/>
            <a:headEnd/>
            <a:tailEnd/>
          </a:ln>
          <a:effectLst/>
        </p:spPr>
        <p:txBody>
          <a:bodyPr lIns="90488" tIns="44450" rIns="90488" bIns="44450"/>
          <a:lstStyle/>
          <a:p>
            <a:pPr marL="342900" indent="-342900">
              <a:spcBef>
                <a:spcPct val="20000"/>
              </a:spcBef>
            </a:pPr>
            <a:r>
              <a:rPr lang="en-US" altLang="zh-CN" sz="2000" b="1">
                <a:solidFill>
                  <a:schemeClr val="tx1"/>
                </a:solidFill>
                <a:latin typeface="Arial" charset="0"/>
                <a:ea typeface="宋体" pitchFamily="2" charset="-122"/>
              </a:rPr>
              <a:t>Here’s what the linked list looks like after the removal finishes.</a:t>
            </a:r>
          </a:p>
        </p:txBody>
      </p:sp>
      <p:grpSp>
        <p:nvGrpSpPr>
          <p:cNvPr id="96263" name="Group 7"/>
          <p:cNvGrpSpPr>
            <a:grpSpLocks/>
          </p:cNvGrpSpPr>
          <p:nvPr/>
        </p:nvGrpSpPr>
        <p:grpSpPr bwMode="auto">
          <a:xfrm>
            <a:off x="3630613" y="5681663"/>
            <a:ext cx="1012825" cy="927100"/>
            <a:chOff x="2287" y="3579"/>
            <a:chExt cx="638" cy="584"/>
          </a:xfrm>
        </p:grpSpPr>
        <p:sp>
          <p:nvSpPr>
            <p:cNvPr id="96260" name="Rectangle 4"/>
            <p:cNvSpPr>
              <a:spLocks noChangeArrowheads="1"/>
            </p:cNvSpPr>
            <p:nvPr/>
          </p:nvSpPr>
          <p:spPr bwMode="auto">
            <a:xfrm>
              <a:off x="2290" y="3579"/>
              <a:ext cx="630" cy="584"/>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96261" name="Line 5"/>
            <p:cNvSpPr>
              <a:spLocks noChangeShapeType="1"/>
            </p:cNvSpPr>
            <p:nvPr/>
          </p:nvSpPr>
          <p:spPr bwMode="auto">
            <a:xfrm>
              <a:off x="2287" y="3819"/>
              <a:ext cx="638" cy="0"/>
            </a:xfrm>
            <a:prstGeom prst="line">
              <a:avLst/>
            </a:prstGeom>
            <a:noFill/>
            <a:ln w="12700">
              <a:solidFill>
                <a:schemeClr val="tx1"/>
              </a:solidFill>
              <a:round/>
              <a:headEnd/>
              <a:tailEnd/>
            </a:ln>
            <a:effectLst/>
          </p:spPr>
          <p:txBody>
            <a:bodyPr/>
            <a:lstStyle/>
            <a:p>
              <a:endParaRPr lang="en-US"/>
            </a:p>
          </p:txBody>
        </p:sp>
        <p:sp>
          <p:nvSpPr>
            <p:cNvPr id="96262" name="Rectangle 6"/>
            <p:cNvSpPr>
              <a:spLocks noChangeArrowheads="1"/>
            </p:cNvSpPr>
            <p:nvPr/>
          </p:nvSpPr>
          <p:spPr bwMode="auto">
            <a:xfrm>
              <a:off x="2450" y="3581"/>
              <a:ext cx="292" cy="248"/>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grpSp>
      <p:grpSp>
        <p:nvGrpSpPr>
          <p:cNvPr id="96267" name="Group 11"/>
          <p:cNvGrpSpPr>
            <a:grpSpLocks/>
          </p:cNvGrpSpPr>
          <p:nvPr/>
        </p:nvGrpSpPr>
        <p:grpSpPr bwMode="auto">
          <a:xfrm>
            <a:off x="5237163" y="5681663"/>
            <a:ext cx="1012825" cy="928687"/>
            <a:chOff x="3299" y="3579"/>
            <a:chExt cx="638" cy="585"/>
          </a:xfrm>
        </p:grpSpPr>
        <p:sp>
          <p:nvSpPr>
            <p:cNvPr id="96264" name="Rectangle 8"/>
            <p:cNvSpPr>
              <a:spLocks noChangeArrowheads="1"/>
            </p:cNvSpPr>
            <p:nvPr/>
          </p:nvSpPr>
          <p:spPr bwMode="auto">
            <a:xfrm>
              <a:off x="3302" y="3579"/>
              <a:ext cx="630" cy="58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96265" name="Line 9"/>
            <p:cNvSpPr>
              <a:spLocks noChangeShapeType="1"/>
            </p:cNvSpPr>
            <p:nvPr/>
          </p:nvSpPr>
          <p:spPr bwMode="auto">
            <a:xfrm>
              <a:off x="3299" y="3819"/>
              <a:ext cx="638" cy="0"/>
            </a:xfrm>
            <a:prstGeom prst="line">
              <a:avLst/>
            </a:prstGeom>
            <a:noFill/>
            <a:ln w="12700">
              <a:solidFill>
                <a:schemeClr val="tx1"/>
              </a:solidFill>
              <a:round/>
              <a:headEnd/>
              <a:tailEnd/>
            </a:ln>
            <a:effectLst/>
          </p:spPr>
          <p:txBody>
            <a:bodyPr/>
            <a:lstStyle/>
            <a:p>
              <a:endParaRPr lang="en-US"/>
            </a:p>
          </p:txBody>
        </p:sp>
        <p:sp>
          <p:nvSpPr>
            <p:cNvPr id="96266" name="Rectangle 10"/>
            <p:cNvSpPr>
              <a:spLocks noChangeArrowheads="1"/>
            </p:cNvSpPr>
            <p:nvPr/>
          </p:nvSpPr>
          <p:spPr bwMode="auto">
            <a:xfrm>
              <a:off x="3473" y="3583"/>
              <a:ext cx="292" cy="248"/>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grpSp>
      <p:sp>
        <p:nvSpPr>
          <p:cNvPr id="96268" name="Line 12"/>
          <p:cNvSpPr>
            <a:spLocks noChangeShapeType="1"/>
          </p:cNvSpPr>
          <p:nvPr/>
        </p:nvSpPr>
        <p:spPr bwMode="auto">
          <a:xfrm>
            <a:off x="4144963" y="6370638"/>
            <a:ext cx="1066800" cy="0"/>
          </a:xfrm>
          <a:prstGeom prst="line">
            <a:avLst/>
          </a:prstGeom>
          <a:noFill/>
          <a:ln w="50800">
            <a:solidFill>
              <a:srgbClr val="000000"/>
            </a:solidFill>
            <a:round/>
            <a:headEnd/>
            <a:tailEnd type="triangle" w="med" len="med"/>
          </a:ln>
          <a:effectLst/>
        </p:spPr>
        <p:txBody>
          <a:bodyPr/>
          <a:lstStyle/>
          <a:p>
            <a:endParaRPr lang="en-US"/>
          </a:p>
        </p:txBody>
      </p:sp>
      <p:grpSp>
        <p:nvGrpSpPr>
          <p:cNvPr id="96273" name="Group 17"/>
          <p:cNvGrpSpPr>
            <a:grpSpLocks/>
          </p:cNvGrpSpPr>
          <p:nvPr/>
        </p:nvGrpSpPr>
        <p:grpSpPr bwMode="auto">
          <a:xfrm>
            <a:off x="6929438" y="5681663"/>
            <a:ext cx="1012825" cy="928687"/>
            <a:chOff x="4365" y="3579"/>
            <a:chExt cx="638" cy="585"/>
          </a:xfrm>
        </p:grpSpPr>
        <p:sp>
          <p:nvSpPr>
            <p:cNvPr id="96269" name="Rectangle 13"/>
            <p:cNvSpPr>
              <a:spLocks noChangeArrowheads="1"/>
            </p:cNvSpPr>
            <p:nvPr/>
          </p:nvSpPr>
          <p:spPr bwMode="auto">
            <a:xfrm>
              <a:off x="4368" y="3579"/>
              <a:ext cx="630" cy="58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96270" name="Line 14"/>
            <p:cNvSpPr>
              <a:spLocks noChangeShapeType="1"/>
            </p:cNvSpPr>
            <p:nvPr/>
          </p:nvSpPr>
          <p:spPr bwMode="auto">
            <a:xfrm>
              <a:off x="4365" y="3819"/>
              <a:ext cx="638" cy="0"/>
            </a:xfrm>
            <a:prstGeom prst="line">
              <a:avLst/>
            </a:prstGeom>
            <a:noFill/>
            <a:ln w="12700">
              <a:solidFill>
                <a:schemeClr val="tx1"/>
              </a:solidFill>
              <a:round/>
              <a:headEnd/>
              <a:tailEnd/>
            </a:ln>
            <a:effectLst/>
          </p:spPr>
          <p:txBody>
            <a:bodyPr/>
            <a:lstStyle/>
            <a:p>
              <a:endParaRPr lang="en-US"/>
            </a:p>
          </p:txBody>
        </p:sp>
        <p:sp>
          <p:nvSpPr>
            <p:cNvPr id="96271" name="Rectangle 15"/>
            <p:cNvSpPr>
              <a:spLocks noChangeArrowheads="1"/>
            </p:cNvSpPr>
            <p:nvPr/>
          </p:nvSpPr>
          <p:spPr bwMode="auto">
            <a:xfrm>
              <a:off x="4552" y="3596"/>
              <a:ext cx="203" cy="248"/>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96272" name="Rectangle 16"/>
            <p:cNvSpPr>
              <a:spLocks noChangeArrowheads="1"/>
            </p:cNvSpPr>
            <p:nvPr/>
          </p:nvSpPr>
          <p:spPr bwMode="auto">
            <a:xfrm>
              <a:off x="4465" y="3875"/>
              <a:ext cx="398" cy="248"/>
            </a:xfrm>
            <a:prstGeom prst="rect">
              <a:avLst/>
            </a:prstGeom>
            <a:noFill/>
            <a:ln w="12700">
              <a:noFill/>
              <a:miter lim="800000"/>
              <a:headEnd/>
              <a:tailEnd/>
            </a:ln>
            <a:effectLst/>
          </p:spPr>
          <p:txBody>
            <a:bodyPr wrap="none" lIns="90488" tIns="44450" rIns="90488" bIns="44450">
              <a:spAutoFit/>
            </a:bodyPr>
            <a:lstStyle/>
            <a:p>
              <a:r>
                <a:rPr lang="en-US" altLang="zh-CN" sz="2000" b="1">
                  <a:solidFill>
                    <a:schemeClr val="tx1"/>
                  </a:solidFill>
                  <a:latin typeface="Arial" charset="0"/>
                  <a:ea typeface="宋体" pitchFamily="2" charset="-122"/>
                </a:rPr>
                <a:t>null</a:t>
              </a:r>
            </a:p>
          </p:txBody>
        </p:sp>
      </p:grpSp>
      <p:sp>
        <p:nvSpPr>
          <p:cNvPr id="96274" name="Line 18"/>
          <p:cNvSpPr>
            <a:spLocks noChangeShapeType="1"/>
          </p:cNvSpPr>
          <p:nvPr/>
        </p:nvSpPr>
        <p:spPr bwMode="auto">
          <a:xfrm flipV="1">
            <a:off x="5913438" y="6278563"/>
            <a:ext cx="1004887" cy="61912"/>
          </a:xfrm>
          <a:prstGeom prst="line">
            <a:avLst/>
          </a:prstGeom>
          <a:noFill/>
          <a:ln w="50800">
            <a:solidFill>
              <a:srgbClr val="000000"/>
            </a:solidFill>
            <a:round/>
            <a:headEnd/>
            <a:tailEnd type="triangle" w="med" len="med"/>
          </a:ln>
          <a:effectLst/>
        </p:spPr>
        <p:txBody>
          <a:bodyPr/>
          <a:lstStyle/>
          <a:p>
            <a:endParaRPr lang="en-US"/>
          </a:p>
        </p:txBody>
      </p:sp>
      <p:sp>
        <p:nvSpPr>
          <p:cNvPr id="96275" name="Rectangle 19"/>
          <p:cNvSpPr>
            <a:spLocks noChangeArrowheads="1"/>
          </p:cNvSpPr>
          <p:nvPr/>
        </p:nvSpPr>
        <p:spPr bwMode="auto">
          <a:xfrm>
            <a:off x="295275" y="5780088"/>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96276" name="Rectangle 20"/>
          <p:cNvSpPr>
            <a:spLocks noChangeArrowheads="1"/>
          </p:cNvSpPr>
          <p:nvPr/>
        </p:nvSpPr>
        <p:spPr bwMode="auto">
          <a:xfrm>
            <a:off x="192088" y="6350000"/>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96277" name="Arc 21"/>
          <p:cNvSpPr>
            <a:spLocks/>
          </p:cNvSpPr>
          <p:nvPr/>
        </p:nvSpPr>
        <p:spPr bwMode="auto">
          <a:xfrm>
            <a:off x="573088" y="3625850"/>
            <a:ext cx="1897062" cy="2490788"/>
          </a:xfrm>
          <a:custGeom>
            <a:avLst/>
            <a:gdLst>
              <a:gd name="G0" fmla="+- 21600 0 0"/>
              <a:gd name="G1" fmla="+- 21600 0 0"/>
              <a:gd name="G2" fmla="+- 21600 0 0"/>
              <a:gd name="T0" fmla="*/ 0 w 21600"/>
              <a:gd name="T1" fmla="*/ 21600 h 21600"/>
              <a:gd name="T2" fmla="*/ 21582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77"/>
                  <a:pt x="9659" y="9"/>
                  <a:pt x="21582" y="0"/>
                </a:cubicBezTo>
              </a:path>
              <a:path w="21600" h="21600" stroke="0" extrusionOk="0">
                <a:moveTo>
                  <a:pt x="0" y="21600"/>
                </a:moveTo>
                <a:cubicBezTo>
                  <a:pt x="0" y="9677"/>
                  <a:pt x="9659" y="9"/>
                  <a:pt x="21582" y="0"/>
                </a:cubicBezTo>
                <a:lnTo>
                  <a:pt x="21600" y="21600"/>
                </a:lnTo>
                <a:close/>
              </a:path>
            </a:pathLst>
          </a:custGeom>
          <a:noFill/>
          <a:ln w="50800" cap="rnd">
            <a:solidFill>
              <a:schemeClr val="bg2"/>
            </a:solidFill>
            <a:round/>
            <a:headEnd/>
            <a:tailEnd/>
          </a:ln>
          <a:effectLst/>
        </p:spPr>
        <p:txBody>
          <a:bodyPr/>
          <a:lstStyle/>
          <a:p>
            <a:endParaRPr lang="en-US"/>
          </a:p>
        </p:txBody>
      </p:sp>
      <p:sp>
        <p:nvSpPr>
          <p:cNvPr id="96278" name="Arc 22"/>
          <p:cNvSpPr>
            <a:spLocks/>
          </p:cNvSpPr>
          <p:nvPr/>
        </p:nvSpPr>
        <p:spPr bwMode="auto">
          <a:xfrm>
            <a:off x="2490788" y="3636963"/>
            <a:ext cx="2355850" cy="8794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chemeClr val="bg2"/>
            </a:solidFill>
            <a:round/>
            <a:headEnd/>
            <a:tailEnd/>
          </a:ln>
          <a:effectLst/>
        </p:spPr>
        <p:txBody>
          <a:bodyPr/>
          <a:lstStyle/>
          <a:p>
            <a:endParaRPr lang="en-US"/>
          </a:p>
        </p:txBody>
      </p:sp>
      <p:sp>
        <p:nvSpPr>
          <p:cNvPr id="96279" name="Arc 23"/>
          <p:cNvSpPr>
            <a:spLocks/>
          </p:cNvSpPr>
          <p:nvPr/>
        </p:nvSpPr>
        <p:spPr bwMode="auto">
          <a:xfrm>
            <a:off x="4606925" y="4538663"/>
            <a:ext cx="239713" cy="1119187"/>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chemeClr val="bg2"/>
            </a:solidFill>
            <a:round/>
            <a:headEnd/>
            <a:tailEnd type="triangle" w="med" len="med"/>
          </a:ln>
          <a:effectLst/>
        </p:spPr>
        <p:txBody>
          <a:bodyPr/>
          <a:lstStyle/>
          <a:p>
            <a:endParaRPr lang="en-US"/>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body" idx="1"/>
          </p:nvPr>
        </p:nvSpPr>
        <p:spPr>
          <a:noFill/>
          <a:ln/>
        </p:spPr>
        <p:txBody>
          <a:bodyPr/>
          <a:lstStyle/>
          <a:p>
            <a:r>
              <a:rPr lang="en-US" altLang="zh-CN" sz="2800">
                <a:effectLst/>
                <a:ea typeface="宋体" pitchFamily="2" charset="-122"/>
              </a:rPr>
              <a:t>It is easy to insert a node at the front of a list.</a:t>
            </a:r>
          </a:p>
          <a:p>
            <a:r>
              <a:rPr lang="en-US" altLang="zh-CN" sz="2800">
                <a:effectLst/>
                <a:ea typeface="宋体" pitchFamily="2" charset="-122"/>
              </a:rPr>
              <a:t>The linked list toolkit also provides a function for inserting a new node elsewhere</a:t>
            </a:r>
          </a:p>
          <a:p>
            <a:r>
              <a:rPr lang="en-US" altLang="zh-CN" sz="2800">
                <a:effectLst/>
                <a:ea typeface="宋体" pitchFamily="2" charset="-122"/>
              </a:rPr>
              <a:t>It is easy to remove a node at the front of a list.</a:t>
            </a:r>
          </a:p>
          <a:p>
            <a:r>
              <a:rPr lang="en-US" altLang="zh-CN" sz="2800">
                <a:effectLst/>
                <a:ea typeface="宋体" pitchFamily="2" charset="-122"/>
              </a:rPr>
              <a:t>The linked list toolkit also provides a function for removing a node elsewhere--you should read about this function and the other functions of the toolkit. </a:t>
            </a:r>
          </a:p>
        </p:txBody>
      </p:sp>
      <p:pic>
        <p:nvPicPr>
          <p:cNvPr id="98307" name="Picture 3"/>
          <p:cNvPicPr>
            <a:picLocks noChangeArrowheads="1"/>
          </p:cNvPicPr>
          <p:nvPr/>
        </p:nvPicPr>
        <p:blipFill>
          <a:blip r:embed="rId3" cstate="print"/>
          <a:srcRect l="21890"/>
          <a:stretch>
            <a:fillRect/>
          </a:stretch>
        </p:blipFill>
        <p:spPr bwMode="auto">
          <a:xfrm>
            <a:off x="41275" y="0"/>
            <a:ext cx="1625600" cy="1833563"/>
          </a:xfrm>
          <a:prstGeom prst="rect">
            <a:avLst/>
          </a:prstGeom>
          <a:noFill/>
          <a:ln w="12700">
            <a:noFill/>
            <a:miter lim="800000"/>
            <a:headEnd/>
            <a:tailEnd/>
          </a:ln>
          <a:effectLst/>
        </p:spPr>
      </p:pic>
      <p:sp>
        <p:nvSpPr>
          <p:cNvPr id="98308" name="Rectangle 4"/>
          <p:cNvSpPr>
            <a:spLocks noGrp="1" noChangeArrowheads="1"/>
          </p:cNvSpPr>
          <p:nvPr>
            <p:ph type="title"/>
          </p:nvPr>
        </p:nvSpPr>
        <p:spPr>
          <a:noFill/>
          <a:ln/>
        </p:spPr>
        <p:txBody>
          <a:bodyPr/>
          <a:lstStyle/>
          <a:p>
            <a:r>
              <a:rPr lang="zh-CN" altLang="en-US">
                <a:ea typeface="宋体" pitchFamily="2" charset="-122"/>
              </a:rPr>
              <a:t>   </a:t>
            </a:r>
            <a:r>
              <a:rPr lang="en-US" altLang="zh-CN">
                <a:ea typeface="宋体" pitchFamily="2" charset="-122"/>
              </a:rPr>
              <a:t>Summary</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ltLang="zh-CN">
                <a:ea typeface="宋体" pitchFamily="2" charset="-122"/>
              </a:rPr>
              <a:t>Key points you need to know</a:t>
            </a:r>
          </a:p>
        </p:txBody>
      </p:sp>
      <p:sp>
        <p:nvSpPr>
          <p:cNvPr id="151555" name="Rectangle 3"/>
          <p:cNvSpPr>
            <a:spLocks noGrp="1" noChangeArrowheads="1"/>
          </p:cNvSpPr>
          <p:nvPr>
            <p:ph type="body" idx="1"/>
          </p:nvPr>
        </p:nvSpPr>
        <p:spPr/>
        <p:txBody>
          <a:bodyPr/>
          <a:lstStyle/>
          <a:p>
            <a:r>
              <a:rPr lang="en-US" altLang="zh-CN" sz="2800">
                <a:ea typeface="宋体" pitchFamily="2" charset="-122"/>
              </a:rPr>
              <a:t>Linked List Toolkit uses the node class which has</a:t>
            </a:r>
          </a:p>
          <a:p>
            <a:pPr lvl="1"/>
            <a:r>
              <a:rPr lang="en-US" altLang="zh-CN" sz="2400">
                <a:ea typeface="宋体" pitchFamily="2" charset="-122"/>
              </a:rPr>
              <a:t>set and retrieve functions</a:t>
            </a:r>
          </a:p>
          <a:p>
            <a:r>
              <a:rPr lang="en-US" altLang="zh-CN" sz="2800">
                <a:ea typeface="宋体" pitchFamily="2" charset="-122"/>
              </a:rPr>
              <a:t>The functions in the Toolkit are not member functions of the node class</a:t>
            </a:r>
          </a:p>
          <a:p>
            <a:pPr lvl="1"/>
            <a:r>
              <a:rPr lang="en-US" altLang="zh-CN" sz="2400">
                <a:ea typeface="宋体" pitchFamily="2" charset="-122"/>
              </a:rPr>
              <a:t>length, insert(2), remove(2), search, locate, copy,...</a:t>
            </a:r>
          </a:p>
          <a:p>
            <a:pPr lvl="1"/>
            <a:r>
              <a:rPr lang="en-US" altLang="zh-CN" sz="2400">
                <a:ea typeface="宋体" pitchFamily="2" charset="-122"/>
              </a:rPr>
              <a:t>compare their Big-Os with similar functions for an array</a:t>
            </a:r>
          </a:p>
          <a:p>
            <a:r>
              <a:rPr lang="en-US" altLang="zh-CN" sz="2800">
                <a:ea typeface="宋体" pitchFamily="2" charset="-122"/>
              </a:rPr>
              <a:t>They can be used in various container classes, such as bag, sequence, etc.</a:t>
            </a:r>
          </a:p>
        </p:txBody>
      </p:sp>
      <p:sp>
        <p:nvSpPr>
          <p:cNvPr id="151556" name="Rectangle 4"/>
          <p:cNvSpPr>
            <a:spLocks noChangeArrowheads="1"/>
          </p:cNvSpPr>
          <p:nvPr/>
        </p:nvSpPr>
        <p:spPr bwMode="auto">
          <a:xfrm>
            <a:off x="6705600" y="990600"/>
            <a:ext cx="2068513" cy="519113"/>
          </a:xfrm>
          <a:prstGeom prst="rect">
            <a:avLst/>
          </a:prstGeom>
          <a:noFill/>
          <a:ln w="12700">
            <a:noFill/>
            <a:miter lim="800000"/>
            <a:headEnd/>
            <a:tailEnd/>
          </a:ln>
          <a:effectLst/>
        </p:spPr>
        <p:txBody>
          <a:bodyPr wrap="none">
            <a:spAutoFit/>
          </a:bodyPr>
          <a:lstStyle/>
          <a:p>
            <a:pPr>
              <a:spcBef>
                <a:spcPct val="20000"/>
              </a:spcBef>
              <a:buClr>
                <a:schemeClr val="tx2"/>
              </a:buClr>
              <a:buSzPct val="75000"/>
              <a:buFont typeface="Monotype Sorts" pitchFamily="2" charset="2"/>
              <a:buNone/>
            </a:pPr>
            <a:r>
              <a:rPr lang="en-US" altLang="zh-CN" sz="2800">
                <a:solidFill>
                  <a:schemeClr val="tx1"/>
                </a:solidFill>
                <a:ea typeface="宋体" pitchFamily="2" charset="-122"/>
                <a:hlinkClick r:id="rId2"/>
              </a:rPr>
              <a:t>Toolkit Code</a:t>
            </a:r>
            <a:endParaRPr lang="en-US" altLang="zh-CN" sz="2800">
              <a:solidFill>
                <a:schemeClr val="tx1"/>
              </a:solidFill>
              <a:ea typeface="宋体" pitchFamily="2"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sz="half" idx="1"/>
          </p:nvPr>
        </p:nvSpPr>
        <p:spPr>
          <a:xfrm>
            <a:off x="3573463" y="1981200"/>
            <a:ext cx="5516562" cy="4114800"/>
          </a:xfrm>
          <a:noFill/>
          <a:ln/>
        </p:spPr>
        <p:txBody>
          <a:bodyPr/>
          <a:lstStyle/>
          <a:p>
            <a:r>
              <a:rPr lang="en-US" altLang="zh-CN" sz="2800">
                <a:effectLst/>
                <a:ea typeface="宋体" pitchFamily="2" charset="-122"/>
              </a:rPr>
              <a:t>Chapter 5 introduces the often-used data structure of linked lists.</a:t>
            </a:r>
          </a:p>
          <a:p>
            <a:r>
              <a:rPr lang="en-US" altLang="zh-CN" sz="2800">
                <a:effectLst/>
                <a:ea typeface="宋体" pitchFamily="2" charset="-122"/>
              </a:rPr>
              <a:t>This presentation shows how to implement the most common operations on linked lists.</a:t>
            </a:r>
          </a:p>
        </p:txBody>
      </p:sp>
      <p:pic>
        <p:nvPicPr>
          <p:cNvPr id="4099" name="Picture 3"/>
          <p:cNvPicPr>
            <a:picLocks noChangeArrowheads="1"/>
          </p:cNvPicPr>
          <p:nvPr/>
        </p:nvPicPr>
        <p:blipFill>
          <a:blip r:embed="rId3" cstate="print"/>
          <a:srcRect/>
          <a:stretch>
            <a:fillRect/>
          </a:stretch>
        </p:blipFill>
        <p:spPr bwMode="auto">
          <a:xfrm>
            <a:off x="0" y="2189163"/>
            <a:ext cx="4019550" cy="3178175"/>
          </a:xfrm>
          <a:prstGeom prst="rect">
            <a:avLst/>
          </a:prstGeom>
          <a:noFill/>
          <a:ln w="12700">
            <a:noFill/>
            <a:miter lim="800000"/>
            <a:headEnd/>
            <a:tailEnd/>
          </a:ln>
          <a:effectLst/>
        </p:spPr>
      </p:pic>
      <p:pic>
        <p:nvPicPr>
          <p:cNvPr id="4100" name="Picture 4"/>
          <p:cNvPicPr>
            <a:picLocks noChangeArrowheads="1"/>
          </p:cNvPicPr>
          <p:nvPr/>
        </p:nvPicPr>
        <p:blipFill>
          <a:blip r:embed="rId4" cstate="print"/>
          <a:srcRect l="21890"/>
          <a:stretch>
            <a:fillRect/>
          </a:stretch>
        </p:blipFill>
        <p:spPr bwMode="auto">
          <a:xfrm>
            <a:off x="41275" y="0"/>
            <a:ext cx="1625600" cy="1833563"/>
          </a:xfrm>
          <a:prstGeom prst="rect">
            <a:avLst/>
          </a:prstGeom>
          <a:noFill/>
          <a:ln w="12700">
            <a:noFill/>
            <a:miter lim="800000"/>
            <a:headEnd/>
            <a:tailEnd/>
          </a:ln>
          <a:effectLst/>
        </p:spPr>
      </p:pic>
      <p:sp>
        <p:nvSpPr>
          <p:cNvPr id="4101" name="Rectangle 5"/>
          <p:cNvSpPr>
            <a:spLocks noGrp="1" noChangeArrowheads="1"/>
          </p:cNvSpPr>
          <p:nvPr>
            <p:ph type="title"/>
          </p:nvPr>
        </p:nvSpPr>
        <p:spPr>
          <a:xfrm>
            <a:off x="990600" y="266700"/>
            <a:ext cx="7772400" cy="1143000"/>
          </a:xfrm>
          <a:noFill/>
          <a:ln/>
        </p:spPr>
        <p:txBody>
          <a:bodyPr/>
          <a:lstStyle/>
          <a:p>
            <a:r>
              <a:rPr lang="en-US" altLang="zh-CN">
                <a:ea typeface="宋体" pitchFamily="2" charset="-122"/>
              </a:rPr>
              <a:t>Linked Lists in Action</a:t>
            </a:r>
          </a:p>
        </p:txBody>
      </p:sp>
      <p:sp>
        <p:nvSpPr>
          <p:cNvPr id="4102" name="Rectangle 6"/>
          <p:cNvSpPr>
            <a:spLocks noChangeArrowheads="1"/>
          </p:cNvSpPr>
          <p:nvPr/>
        </p:nvSpPr>
        <p:spPr bwMode="auto">
          <a:xfrm>
            <a:off x="366713" y="5472113"/>
            <a:ext cx="3514725" cy="698500"/>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latin typeface="Arial" charset="0"/>
                <a:ea typeface="宋体" pitchFamily="2" charset="-122"/>
              </a:rPr>
              <a:t>CHAPTER 5</a:t>
            </a:r>
          </a:p>
          <a:p>
            <a:r>
              <a:rPr lang="en-US" altLang="zh-CN" sz="1600" b="1">
                <a:solidFill>
                  <a:schemeClr val="tx1"/>
                </a:solidFill>
                <a:latin typeface="Arial" charset="0"/>
                <a:ea typeface="宋体" pitchFamily="2" charset="-122"/>
              </a:rPr>
              <a:t>Data Structures and Other Objects</a:t>
            </a:r>
          </a:p>
        </p:txBody>
      </p:sp>
      <p:grpSp>
        <p:nvGrpSpPr>
          <p:cNvPr id="4118" name="Group 22"/>
          <p:cNvGrpSpPr>
            <a:grpSpLocks/>
          </p:cNvGrpSpPr>
          <p:nvPr/>
        </p:nvGrpSpPr>
        <p:grpSpPr bwMode="auto">
          <a:xfrm>
            <a:off x="6911975" y="254000"/>
            <a:ext cx="1843088" cy="1863725"/>
            <a:chOff x="4354" y="160"/>
            <a:chExt cx="1161" cy="1174"/>
          </a:xfrm>
        </p:grpSpPr>
        <p:sp>
          <p:nvSpPr>
            <p:cNvPr id="4103" name="Freeform 7"/>
            <p:cNvSpPr>
              <a:spLocks/>
            </p:cNvSpPr>
            <p:nvPr/>
          </p:nvSpPr>
          <p:spPr bwMode="auto">
            <a:xfrm>
              <a:off x="5111" y="905"/>
              <a:ext cx="404" cy="429"/>
            </a:xfrm>
            <a:custGeom>
              <a:avLst/>
              <a:gdLst/>
              <a:ahLst/>
              <a:cxnLst>
                <a:cxn ang="0">
                  <a:pos x="239" y="30"/>
                </a:cxn>
                <a:cxn ang="0">
                  <a:pos x="216" y="16"/>
                </a:cxn>
                <a:cxn ang="0">
                  <a:pos x="191" y="6"/>
                </a:cxn>
                <a:cxn ang="0">
                  <a:pos x="165" y="0"/>
                </a:cxn>
                <a:cxn ang="0">
                  <a:pos x="138" y="1"/>
                </a:cxn>
                <a:cxn ang="0">
                  <a:pos x="112" y="6"/>
                </a:cxn>
                <a:cxn ang="0">
                  <a:pos x="87" y="16"/>
                </a:cxn>
                <a:cxn ang="0">
                  <a:pos x="64" y="31"/>
                </a:cxn>
                <a:cxn ang="0">
                  <a:pos x="115" y="102"/>
                </a:cxn>
                <a:cxn ang="0">
                  <a:pos x="128" y="96"/>
                </a:cxn>
                <a:cxn ang="0">
                  <a:pos x="145" y="92"/>
                </a:cxn>
                <a:cxn ang="0">
                  <a:pos x="164" y="93"/>
                </a:cxn>
                <a:cxn ang="0">
                  <a:pos x="179" y="99"/>
                </a:cxn>
                <a:cxn ang="0">
                  <a:pos x="195" y="109"/>
                </a:cxn>
                <a:cxn ang="0">
                  <a:pos x="303" y="217"/>
                </a:cxn>
                <a:cxn ang="0">
                  <a:pos x="312" y="234"/>
                </a:cxn>
                <a:cxn ang="0">
                  <a:pos x="318" y="253"/>
                </a:cxn>
                <a:cxn ang="0">
                  <a:pos x="318" y="271"/>
                </a:cxn>
                <a:cxn ang="0">
                  <a:pos x="313" y="291"/>
                </a:cxn>
                <a:cxn ang="0">
                  <a:pos x="305" y="307"/>
                </a:cxn>
                <a:cxn ang="0">
                  <a:pos x="292" y="321"/>
                </a:cxn>
                <a:cxn ang="0">
                  <a:pos x="276" y="330"/>
                </a:cxn>
                <a:cxn ang="0">
                  <a:pos x="260" y="336"/>
                </a:cxn>
                <a:cxn ang="0">
                  <a:pos x="241" y="335"/>
                </a:cxn>
                <a:cxn ang="0">
                  <a:pos x="224" y="331"/>
                </a:cxn>
                <a:cxn ang="0">
                  <a:pos x="209" y="321"/>
                </a:cxn>
                <a:cxn ang="0">
                  <a:pos x="99" y="212"/>
                </a:cxn>
                <a:cxn ang="0">
                  <a:pos x="90" y="194"/>
                </a:cxn>
                <a:cxn ang="0">
                  <a:pos x="84" y="176"/>
                </a:cxn>
                <a:cxn ang="0">
                  <a:pos x="84" y="157"/>
                </a:cxn>
                <a:cxn ang="0">
                  <a:pos x="89" y="137"/>
                </a:cxn>
                <a:cxn ang="0">
                  <a:pos x="27" y="71"/>
                </a:cxn>
                <a:cxn ang="0">
                  <a:pos x="13" y="97"/>
                </a:cxn>
                <a:cxn ang="0">
                  <a:pos x="5" y="124"/>
                </a:cxn>
                <a:cxn ang="0">
                  <a:pos x="0" y="153"/>
                </a:cxn>
                <a:cxn ang="0">
                  <a:pos x="1" y="182"/>
                </a:cxn>
                <a:cxn ang="0">
                  <a:pos x="6" y="211"/>
                </a:cxn>
                <a:cxn ang="0">
                  <a:pos x="15" y="237"/>
                </a:cxn>
                <a:cxn ang="0">
                  <a:pos x="29" y="262"/>
                </a:cxn>
                <a:cxn ang="0">
                  <a:pos x="48" y="284"/>
                </a:cxn>
                <a:cxn ang="0">
                  <a:pos x="162" y="396"/>
                </a:cxn>
                <a:cxn ang="0">
                  <a:pos x="185" y="413"/>
                </a:cxn>
                <a:cxn ang="0">
                  <a:pos x="210" y="422"/>
                </a:cxn>
                <a:cxn ang="0">
                  <a:pos x="236" y="427"/>
                </a:cxn>
                <a:cxn ang="0">
                  <a:pos x="263" y="427"/>
                </a:cxn>
                <a:cxn ang="0">
                  <a:pos x="289" y="423"/>
                </a:cxn>
                <a:cxn ang="0">
                  <a:pos x="314" y="412"/>
                </a:cxn>
                <a:cxn ang="0">
                  <a:pos x="337" y="397"/>
                </a:cxn>
                <a:cxn ang="0">
                  <a:pos x="358" y="379"/>
                </a:cxn>
                <a:cxn ang="0">
                  <a:pos x="375" y="356"/>
                </a:cxn>
                <a:cxn ang="0">
                  <a:pos x="388" y="332"/>
                </a:cxn>
                <a:cxn ang="0">
                  <a:pos x="397" y="304"/>
                </a:cxn>
                <a:cxn ang="0">
                  <a:pos x="403" y="274"/>
                </a:cxn>
                <a:cxn ang="0">
                  <a:pos x="401" y="245"/>
                </a:cxn>
                <a:cxn ang="0">
                  <a:pos x="396" y="217"/>
                </a:cxn>
                <a:cxn ang="0">
                  <a:pos x="386" y="190"/>
                </a:cxn>
                <a:cxn ang="0">
                  <a:pos x="373" y="164"/>
                </a:cxn>
                <a:cxn ang="0">
                  <a:pos x="355" y="143"/>
                </a:cxn>
              </a:cxnLst>
              <a:rect l="0" t="0" r="r" b="b"/>
              <a:pathLst>
                <a:path w="404" h="429">
                  <a:moveTo>
                    <a:pt x="250" y="40"/>
                  </a:moveTo>
                  <a:lnTo>
                    <a:pt x="239" y="30"/>
                  </a:lnTo>
                  <a:lnTo>
                    <a:pt x="228" y="22"/>
                  </a:lnTo>
                  <a:lnTo>
                    <a:pt x="216" y="16"/>
                  </a:lnTo>
                  <a:lnTo>
                    <a:pt x="203" y="10"/>
                  </a:lnTo>
                  <a:lnTo>
                    <a:pt x="191" y="6"/>
                  </a:lnTo>
                  <a:lnTo>
                    <a:pt x="178" y="2"/>
                  </a:lnTo>
                  <a:lnTo>
                    <a:pt x="165" y="0"/>
                  </a:lnTo>
                  <a:lnTo>
                    <a:pt x="151" y="0"/>
                  </a:lnTo>
                  <a:lnTo>
                    <a:pt x="138" y="1"/>
                  </a:lnTo>
                  <a:lnTo>
                    <a:pt x="125" y="2"/>
                  </a:lnTo>
                  <a:lnTo>
                    <a:pt x="112" y="6"/>
                  </a:lnTo>
                  <a:lnTo>
                    <a:pt x="99" y="10"/>
                  </a:lnTo>
                  <a:lnTo>
                    <a:pt x="87" y="16"/>
                  </a:lnTo>
                  <a:lnTo>
                    <a:pt x="74" y="23"/>
                  </a:lnTo>
                  <a:lnTo>
                    <a:pt x="64" y="31"/>
                  </a:lnTo>
                  <a:lnTo>
                    <a:pt x="53" y="40"/>
                  </a:lnTo>
                  <a:lnTo>
                    <a:pt x="115" y="102"/>
                  </a:lnTo>
                  <a:lnTo>
                    <a:pt x="119" y="100"/>
                  </a:lnTo>
                  <a:lnTo>
                    <a:pt x="128" y="96"/>
                  </a:lnTo>
                  <a:lnTo>
                    <a:pt x="137" y="93"/>
                  </a:lnTo>
                  <a:lnTo>
                    <a:pt x="145" y="92"/>
                  </a:lnTo>
                  <a:lnTo>
                    <a:pt x="154" y="92"/>
                  </a:lnTo>
                  <a:lnTo>
                    <a:pt x="164" y="93"/>
                  </a:lnTo>
                  <a:lnTo>
                    <a:pt x="172" y="95"/>
                  </a:lnTo>
                  <a:lnTo>
                    <a:pt x="179" y="99"/>
                  </a:lnTo>
                  <a:lnTo>
                    <a:pt x="188" y="103"/>
                  </a:lnTo>
                  <a:lnTo>
                    <a:pt x="195" y="109"/>
                  </a:lnTo>
                  <a:lnTo>
                    <a:pt x="297" y="210"/>
                  </a:lnTo>
                  <a:lnTo>
                    <a:pt x="303" y="217"/>
                  </a:lnTo>
                  <a:lnTo>
                    <a:pt x="309" y="225"/>
                  </a:lnTo>
                  <a:lnTo>
                    <a:pt x="312" y="234"/>
                  </a:lnTo>
                  <a:lnTo>
                    <a:pt x="315" y="243"/>
                  </a:lnTo>
                  <a:lnTo>
                    <a:pt x="318" y="253"/>
                  </a:lnTo>
                  <a:lnTo>
                    <a:pt x="318" y="262"/>
                  </a:lnTo>
                  <a:lnTo>
                    <a:pt x="318" y="271"/>
                  </a:lnTo>
                  <a:lnTo>
                    <a:pt x="316" y="281"/>
                  </a:lnTo>
                  <a:lnTo>
                    <a:pt x="313" y="291"/>
                  </a:lnTo>
                  <a:lnTo>
                    <a:pt x="309" y="299"/>
                  </a:lnTo>
                  <a:lnTo>
                    <a:pt x="305" y="307"/>
                  </a:lnTo>
                  <a:lnTo>
                    <a:pt x="299" y="314"/>
                  </a:lnTo>
                  <a:lnTo>
                    <a:pt x="292" y="321"/>
                  </a:lnTo>
                  <a:lnTo>
                    <a:pt x="285" y="326"/>
                  </a:lnTo>
                  <a:lnTo>
                    <a:pt x="276" y="330"/>
                  </a:lnTo>
                  <a:lnTo>
                    <a:pt x="268" y="334"/>
                  </a:lnTo>
                  <a:lnTo>
                    <a:pt x="260" y="336"/>
                  </a:lnTo>
                  <a:lnTo>
                    <a:pt x="251" y="336"/>
                  </a:lnTo>
                  <a:lnTo>
                    <a:pt x="241" y="335"/>
                  </a:lnTo>
                  <a:lnTo>
                    <a:pt x="233" y="334"/>
                  </a:lnTo>
                  <a:lnTo>
                    <a:pt x="224" y="331"/>
                  </a:lnTo>
                  <a:lnTo>
                    <a:pt x="216" y="326"/>
                  </a:lnTo>
                  <a:lnTo>
                    <a:pt x="209" y="321"/>
                  </a:lnTo>
                  <a:lnTo>
                    <a:pt x="107" y="221"/>
                  </a:lnTo>
                  <a:lnTo>
                    <a:pt x="99" y="212"/>
                  </a:lnTo>
                  <a:lnTo>
                    <a:pt x="94" y="202"/>
                  </a:lnTo>
                  <a:lnTo>
                    <a:pt x="90" y="194"/>
                  </a:lnTo>
                  <a:lnTo>
                    <a:pt x="87" y="185"/>
                  </a:lnTo>
                  <a:lnTo>
                    <a:pt x="84" y="176"/>
                  </a:lnTo>
                  <a:lnTo>
                    <a:pt x="84" y="166"/>
                  </a:lnTo>
                  <a:lnTo>
                    <a:pt x="84" y="157"/>
                  </a:lnTo>
                  <a:lnTo>
                    <a:pt x="86" y="147"/>
                  </a:lnTo>
                  <a:lnTo>
                    <a:pt x="89" y="137"/>
                  </a:lnTo>
                  <a:lnTo>
                    <a:pt x="90" y="133"/>
                  </a:lnTo>
                  <a:lnTo>
                    <a:pt x="27" y="71"/>
                  </a:lnTo>
                  <a:lnTo>
                    <a:pt x="20" y="84"/>
                  </a:lnTo>
                  <a:lnTo>
                    <a:pt x="13" y="97"/>
                  </a:lnTo>
                  <a:lnTo>
                    <a:pt x="9" y="110"/>
                  </a:lnTo>
                  <a:lnTo>
                    <a:pt x="5" y="124"/>
                  </a:lnTo>
                  <a:lnTo>
                    <a:pt x="2" y="139"/>
                  </a:lnTo>
                  <a:lnTo>
                    <a:pt x="0" y="153"/>
                  </a:lnTo>
                  <a:lnTo>
                    <a:pt x="0" y="168"/>
                  </a:lnTo>
                  <a:lnTo>
                    <a:pt x="1" y="182"/>
                  </a:lnTo>
                  <a:lnTo>
                    <a:pt x="3" y="197"/>
                  </a:lnTo>
                  <a:lnTo>
                    <a:pt x="6" y="211"/>
                  </a:lnTo>
                  <a:lnTo>
                    <a:pt x="10" y="225"/>
                  </a:lnTo>
                  <a:lnTo>
                    <a:pt x="15" y="237"/>
                  </a:lnTo>
                  <a:lnTo>
                    <a:pt x="22" y="251"/>
                  </a:lnTo>
                  <a:lnTo>
                    <a:pt x="29" y="262"/>
                  </a:lnTo>
                  <a:lnTo>
                    <a:pt x="38" y="274"/>
                  </a:lnTo>
                  <a:lnTo>
                    <a:pt x="48" y="284"/>
                  </a:lnTo>
                  <a:lnTo>
                    <a:pt x="152" y="388"/>
                  </a:lnTo>
                  <a:lnTo>
                    <a:pt x="162" y="396"/>
                  </a:lnTo>
                  <a:lnTo>
                    <a:pt x="173" y="404"/>
                  </a:lnTo>
                  <a:lnTo>
                    <a:pt x="185" y="413"/>
                  </a:lnTo>
                  <a:lnTo>
                    <a:pt x="197" y="417"/>
                  </a:lnTo>
                  <a:lnTo>
                    <a:pt x="210" y="422"/>
                  </a:lnTo>
                  <a:lnTo>
                    <a:pt x="222" y="425"/>
                  </a:lnTo>
                  <a:lnTo>
                    <a:pt x="236" y="427"/>
                  </a:lnTo>
                  <a:lnTo>
                    <a:pt x="249" y="428"/>
                  </a:lnTo>
                  <a:lnTo>
                    <a:pt x="263" y="427"/>
                  </a:lnTo>
                  <a:lnTo>
                    <a:pt x="276" y="425"/>
                  </a:lnTo>
                  <a:lnTo>
                    <a:pt x="289" y="423"/>
                  </a:lnTo>
                  <a:lnTo>
                    <a:pt x="302" y="418"/>
                  </a:lnTo>
                  <a:lnTo>
                    <a:pt x="314" y="412"/>
                  </a:lnTo>
                  <a:lnTo>
                    <a:pt x="327" y="406"/>
                  </a:lnTo>
                  <a:lnTo>
                    <a:pt x="337" y="397"/>
                  </a:lnTo>
                  <a:lnTo>
                    <a:pt x="348" y="388"/>
                  </a:lnTo>
                  <a:lnTo>
                    <a:pt x="358" y="379"/>
                  </a:lnTo>
                  <a:lnTo>
                    <a:pt x="368" y="368"/>
                  </a:lnTo>
                  <a:lnTo>
                    <a:pt x="375" y="356"/>
                  </a:lnTo>
                  <a:lnTo>
                    <a:pt x="382" y="343"/>
                  </a:lnTo>
                  <a:lnTo>
                    <a:pt x="388" y="332"/>
                  </a:lnTo>
                  <a:lnTo>
                    <a:pt x="393" y="317"/>
                  </a:lnTo>
                  <a:lnTo>
                    <a:pt x="397" y="304"/>
                  </a:lnTo>
                  <a:lnTo>
                    <a:pt x="400" y="290"/>
                  </a:lnTo>
                  <a:lnTo>
                    <a:pt x="403" y="274"/>
                  </a:lnTo>
                  <a:lnTo>
                    <a:pt x="403" y="261"/>
                  </a:lnTo>
                  <a:lnTo>
                    <a:pt x="401" y="245"/>
                  </a:lnTo>
                  <a:lnTo>
                    <a:pt x="399" y="232"/>
                  </a:lnTo>
                  <a:lnTo>
                    <a:pt x="396" y="217"/>
                  </a:lnTo>
                  <a:lnTo>
                    <a:pt x="392" y="203"/>
                  </a:lnTo>
                  <a:lnTo>
                    <a:pt x="386" y="190"/>
                  </a:lnTo>
                  <a:lnTo>
                    <a:pt x="380" y="177"/>
                  </a:lnTo>
                  <a:lnTo>
                    <a:pt x="373" y="164"/>
                  </a:lnTo>
                  <a:lnTo>
                    <a:pt x="364" y="154"/>
                  </a:lnTo>
                  <a:lnTo>
                    <a:pt x="355" y="143"/>
                  </a:lnTo>
                  <a:lnTo>
                    <a:pt x="250" y="4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4104" name="Freeform 8"/>
            <p:cNvSpPr>
              <a:spLocks/>
            </p:cNvSpPr>
            <p:nvPr/>
          </p:nvSpPr>
          <p:spPr bwMode="auto">
            <a:xfrm>
              <a:off x="4733" y="533"/>
              <a:ext cx="403" cy="429"/>
            </a:xfrm>
            <a:custGeom>
              <a:avLst/>
              <a:gdLst/>
              <a:ahLst/>
              <a:cxnLst>
                <a:cxn ang="0">
                  <a:pos x="239" y="30"/>
                </a:cxn>
                <a:cxn ang="0">
                  <a:pos x="216" y="16"/>
                </a:cxn>
                <a:cxn ang="0">
                  <a:pos x="191" y="5"/>
                </a:cxn>
                <a:cxn ang="0">
                  <a:pos x="165" y="0"/>
                </a:cxn>
                <a:cxn ang="0">
                  <a:pos x="138" y="1"/>
                </a:cxn>
                <a:cxn ang="0">
                  <a:pos x="111" y="5"/>
                </a:cxn>
                <a:cxn ang="0">
                  <a:pos x="87" y="15"/>
                </a:cxn>
                <a:cxn ang="0">
                  <a:pos x="63" y="30"/>
                </a:cxn>
                <a:cxn ang="0">
                  <a:pos x="115" y="102"/>
                </a:cxn>
                <a:cxn ang="0">
                  <a:pos x="128" y="96"/>
                </a:cxn>
                <a:cxn ang="0">
                  <a:pos x="145" y="92"/>
                </a:cxn>
                <a:cxn ang="0">
                  <a:pos x="163" y="92"/>
                </a:cxn>
                <a:cxn ang="0">
                  <a:pos x="180" y="99"/>
                </a:cxn>
                <a:cxn ang="0">
                  <a:pos x="195" y="109"/>
                </a:cxn>
                <a:cxn ang="0">
                  <a:pos x="303" y="218"/>
                </a:cxn>
                <a:cxn ang="0">
                  <a:pos x="312" y="234"/>
                </a:cxn>
                <a:cxn ang="0">
                  <a:pos x="317" y="253"/>
                </a:cxn>
                <a:cxn ang="0">
                  <a:pos x="317" y="271"/>
                </a:cxn>
                <a:cxn ang="0">
                  <a:pos x="313" y="290"/>
                </a:cxn>
                <a:cxn ang="0">
                  <a:pos x="305" y="307"/>
                </a:cxn>
                <a:cxn ang="0">
                  <a:pos x="292" y="321"/>
                </a:cxn>
                <a:cxn ang="0">
                  <a:pos x="276" y="331"/>
                </a:cxn>
                <a:cxn ang="0">
                  <a:pos x="260" y="336"/>
                </a:cxn>
                <a:cxn ang="0">
                  <a:pos x="241" y="335"/>
                </a:cxn>
                <a:cxn ang="0">
                  <a:pos x="224" y="331"/>
                </a:cxn>
                <a:cxn ang="0">
                  <a:pos x="209" y="321"/>
                </a:cxn>
                <a:cxn ang="0">
                  <a:pos x="99" y="211"/>
                </a:cxn>
                <a:cxn ang="0">
                  <a:pos x="90" y="194"/>
                </a:cxn>
                <a:cxn ang="0">
                  <a:pos x="84" y="176"/>
                </a:cxn>
                <a:cxn ang="0">
                  <a:pos x="84" y="156"/>
                </a:cxn>
                <a:cxn ang="0">
                  <a:pos x="89" y="137"/>
                </a:cxn>
                <a:cxn ang="0">
                  <a:pos x="27" y="71"/>
                </a:cxn>
                <a:cxn ang="0">
                  <a:pos x="14" y="97"/>
                </a:cxn>
                <a:cxn ang="0">
                  <a:pos x="5" y="125"/>
                </a:cxn>
                <a:cxn ang="0">
                  <a:pos x="0" y="153"/>
                </a:cxn>
                <a:cxn ang="0">
                  <a:pos x="1" y="182"/>
                </a:cxn>
                <a:cxn ang="0">
                  <a:pos x="6" y="211"/>
                </a:cxn>
                <a:cxn ang="0">
                  <a:pos x="15" y="237"/>
                </a:cxn>
                <a:cxn ang="0">
                  <a:pos x="30" y="262"/>
                </a:cxn>
                <a:cxn ang="0">
                  <a:pos x="48" y="284"/>
                </a:cxn>
                <a:cxn ang="0">
                  <a:pos x="162" y="397"/>
                </a:cxn>
                <a:cxn ang="0">
                  <a:pos x="185" y="412"/>
                </a:cxn>
                <a:cxn ang="0">
                  <a:pos x="210" y="422"/>
                </a:cxn>
                <a:cxn ang="0">
                  <a:pos x="236" y="428"/>
                </a:cxn>
                <a:cxn ang="0">
                  <a:pos x="262" y="427"/>
                </a:cxn>
                <a:cxn ang="0">
                  <a:pos x="289" y="423"/>
                </a:cxn>
                <a:cxn ang="0">
                  <a:pos x="314" y="413"/>
                </a:cxn>
                <a:cxn ang="0">
                  <a:pos x="337" y="398"/>
                </a:cxn>
                <a:cxn ang="0">
                  <a:pos x="358" y="379"/>
                </a:cxn>
                <a:cxn ang="0">
                  <a:pos x="374" y="356"/>
                </a:cxn>
                <a:cxn ang="0">
                  <a:pos x="388" y="332"/>
                </a:cxn>
                <a:cxn ang="0">
                  <a:pos x="397" y="304"/>
                </a:cxn>
                <a:cxn ang="0">
                  <a:pos x="402" y="274"/>
                </a:cxn>
                <a:cxn ang="0">
                  <a:pos x="401" y="245"/>
                </a:cxn>
                <a:cxn ang="0">
                  <a:pos x="395" y="218"/>
                </a:cxn>
                <a:cxn ang="0">
                  <a:pos x="386" y="189"/>
                </a:cxn>
                <a:cxn ang="0">
                  <a:pos x="373" y="165"/>
                </a:cxn>
                <a:cxn ang="0">
                  <a:pos x="355" y="143"/>
                </a:cxn>
              </a:cxnLst>
              <a:rect l="0" t="0" r="r" b="b"/>
              <a:pathLst>
                <a:path w="403" h="429">
                  <a:moveTo>
                    <a:pt x="249" y="39"/>
                  </a:moveTo>
                  <a:lnTo>
                    <a:pt x="239" y="30"/>
                  </a:lnTo>
                  <a:lnTo>
                    <a:pt x="228" y="22"/>
                  </a:lnTo>
                  <a:lnTo>
                    <a:pt x="216" y="16"/>
                  </a:lnTo>
                  <a:lnTo>
                    <a:pt x="203" y="10"/>
                  </a:lnTo>
                  <a:lnTo>
                    <a:pt x="191" y="5"/>
                  </a:lnTo>
                  <a:lnTo>
                    <a:pt x="178" y="2"/>
                  </a:lnTo>
                  <a:lnTo>
                    <a:pt x="165" y="0"/>
                  </a:lnTo>
                  <a:lnTo>
                    <a:pt x="151" y="0"/>
                  </a:lnTo>
                  <a:lnTo>
                    <a:pt x="138" y="1"/>
                  </a:lnTo>
                  <a:lnTo>
                    <a:pt x="125" y="2"/>
                  </a:lnTo>
                  <a:lnTo>
                    <a:pt x="111" y="5"/>
                  </a:lnTo>
                  <a:lnTo>
                    <a:pt x="99" y="10"/>
                  </a:lnTo>
                  <a:lnTo>
                    <a:pt x="87" y="15"/>
                  </a:lnTo>
                  <a:lnTo>
                    <a:pt x="75" y="23"/>
                  </a:lnTo>
                  <a:lnTo>
                    <a:pt x="63" y="30"/>
                  </a:lnTo>
                  <a:lnTo>
                    <a:pt x="53" y="39"/>
                  </a:lnTo>
                  <a:lnTo>
                    <a:pt x="115" y="102"/>
                  </a:lnTo>
                  <a:lnTo>
                    <a:pt x="119" y="100"/>
                  </a:lnTo>
                  <a:lnTo>
                    <a:pt x="128" y="96"/>
                  </a:lnTo>
                  <a:lnTo>
                    <a:pt x="136" y="92"/>
                  </a:lnTo>
                  <a:lnTo>
                    <a:pt x="145" y="92"/>
                  </a:lnTo>
                  <a:lnTo>
                    <a:pt x="154" y="91"/>
                  </a:lnTo>
                  <a:lnTo>
                    <a:pt x="163" y="92"/>
                  </a:lnTo>
                  <a:lnTo>
                    <a:pt x="171" y="94"/>
                  </a:lnTo>
                  <a:lnTo>
                    <a:pt x="180" y="99"/>
                  </a:lnTo>
                  <a:lnTo>
                    <a:pt x="188" y="102"/>
                  </a:lnTo>
                  <a:lnTo>
                    <a:pt x="195" y="109"/>
                  </a:lnTo>
                  <a:lnTo>
                    <a:pt x="297" y="210"/>
                  </a:lnTo>
                  <a:lnTo>
                    <a:pt x="303" y="218"/>
                  </a:lnTo>
                  <a:lnTo>
                    <a:pt x="309" y="225"/>
                  </a:lnTo>
                  <a:lnTo>
                    <a:pt x="312" y="234"/>
                  </a:lnTo>
                  <a:lnTo>
                    <a:pt x="315" y="243"/>
                  </a:lnTo>
                  <a:lnTo>
                    <a:pt x="317" y="253"/>
                  </a:lnTo>
                  <a:lnTo>
                    <a:pt x="318" y="261"/>
                  </a:lnTo>
                  <a:lnTo>
                    <a:pt x="317" y="271"/>
                  </a:lnTo>
                  <a:lnTo>
                    <a:pt x="315" y="281"/>
                  </a:lnTo>
                  <a:lnTo>
                    <a:pt x="313" y="290"/>
                  </a:lnTo>
                  <a:lnTo>
                    <a:pt x="309" y="299"/>
                  </a:lnTo>
                  <a:lnTo>
                    <a:pt x="305" y="307"/>
                  </a:lnTo>
                  <a:lnTo>
                    <a:pt x="299" y="314"/>
                  </a:lnTo>
                  <a:lnTo>
                    <a:pt x="292" y="321"/>
                  </a:lnTo>
                  <a:lnTo>
                    <a:pt x="284" y="326"/>
                  </a:lnTo>
                  <a:lnTo>
                    <a:pt x="276" y="331"/>
                  </a:lnTo>
                  <a:lnTo>
                    <a:pt x="268" y="334"/>
                  </a:lnTo>
                  <a:lnTo>
                    <a:pt x="260" y="336"/>
                  </a:lnTo>
                  <a:lnTo>
                    <a:pt x="250" y="337"/>
                  </a:lnTo>
                  <a:lnTo>
                    <a:pt x="241" y="335"/>
                  </a:lnTo>
                  <a:lnTo>
                    <a:pt x="232" y="334"/>
                  </a:lnTo>
                  <a:lnTo>
                    <a:pt x="224" y="331"/>
                  </a:lnTo>
                  <a:lnTo>
                    <a:pt x="216" y="326"/>
                  </a:lnTo>
                  <a:lnTo>
                    <a:pt x="209" y="321"/>
                  </a:lnTo>
                  <a:lnTo>
                    <a:pt x="108" y="221"/>
                  </a:lnTo>
                  <a:lnTo>
                    <a:pt x="99" y="211"/>
                  </a:lnTo>
                  <a:lnTo>
                    <a:pt x="94" y="203"/>
                  </a:lnTo>
                  <a:lnTo>
                    <a:pt x="90" y="194"/>
                  </a:lnTo>
                  <a:lnTo>
                    <a:pt x="87" y="185"/>
                  </a:lnTo>
                  <a:lnTo>
                    <a:pt x="84" y="176"/>
                  </a:lnTo>
                  <a:lnTo>
                    <a:pt x="84" y="166"/>
                  </a:lnTo>
                  <a:lnTo>
                    <a:pt x="84" y="156"/>
                  </a:lnTo>
                  <a:lnTo>
                    <a:pt x="87" y="147"/>
                  </a:lnTo>
                  <a:lnTo>
                    <a:pt x="89" y="137"/>
                  </a:lnTo>
                  <a:lnTo>
                    <a:pt x="90" y="133"/>
                  </a:lnTo>
                  <a:lnTo>
                    <a:pt x="27" y="71"/>
                  </a:lnTo>
                  <a:lnTo>
                    <a:pt x="19" y="83"/>
                  </a:lnTo>
                  <a:lnTo>
                    <a:pt x="14" y="97"/>
                  </a:lnTo>
                  <a:lnTo>
                    <a:pt x="9" y="110"/>
                  </a:lnTo>
                  <a:lnTo>
                    <a:pt x="5" y="125"/>
                  </a:lnTo>
                  <a:lnTo>
                    <a:pt x="2" y="138"/>
                  </a:lnTo>
                  <a:lnTo>
                    <a:pt x="0" y="153"/>
                  </a:lnTo>
                  <a:lnTo>
                    <a:pt x="0" y="168"/>
                  </a:lnTo>
                  <a:lnTo>
                    <a:pt x="1" y="182"/>
                  </a:lnTo>
                  <a:lnTo>
                    <a:pt x="3" y="197"/>
                  </a:lnTo>
                  <a:lnTo>
                    <a:pt x="6" y="211"/>
                  </a:lnTo>
                  <a:lnTo>
                    <a:pt x="10" y="225"/>
                  </a:lnTo>
                  <a:lnTo>
                    <a:pt x="15" y="237"/>
                  </a:lnTo>
                  <a:lnTo>
                    <a:pt x="22" y="251"/>
                  </a:lnTo>
                  <a:lnTo>
                    <a:pt x="30" y="262"/>
                  </a:lnTo>
                  <a:lnTo>
                    <a:pt x="38" y="274"/>
                  </a:lnTo>
                  <a:lnTo>
                    <a:pt x="48" y="284"/>
                  </a:lnTo>
                  <a:lnTo>
                    <a:pt x="152" y="388"/>
                  </a:lnTo>
                  <a:lnTo>
                    <a:pt x="162" y="397"/>
                  </a:lnTo>
                  <a:lnTo>
                    <a:pt x="173" y="404"/>
                  </a:lnTo>
                  <a:lnTo>
                    <a:pt x="185" y="412"/>
                  </a:lnTo>
                  <a:lnTo>
                    <a:pt x="197" y="417"/>
                  </a:lnTo>
                  <a:lnTo>
                    <a:pt x="210" y="422"/>
                  </a:lnTo>
                  <a:lnTo>
                    <a:pt x="222" y="426"/>
                  </a:lnTo>
                  <a:lnTo>
                    <a:pt x="236" y="428"/>
                  </a:lnTo>
                  <a:lnTo>
                    <a:pt x="249" y="428"/>
                  </a:lnTo>
                  <a:lnTo>
                    <a:pt x="262" y="427"/>
                  </a:lnTo>
                  <a:lnTo>
                    <a:pt x="276" y="426"/>
                  </a:lnTo>
                  <a:lnTo>
                    <a:pt x="289" y="423"/>
                  </a:lnTo>
                  <a:lnTo>
                    <a:pt x="301" y="418"/>
                  </a:lnTo>
                  <a:lnTo>
                    <a:pt x="314" y="413"/>
                  </a:lnTo>
                  <a:lnTo>
                    <a:pt x="327" y="406"/>
                  </a:lnTo>
                  <a:lnTo>
                    <a:pt x="337" y="398"/>
                  </a:lnTo>
                  <a:lnTo>
                    <a:pt x="348" y="388"/>
                  </a:lnTo>
                  <a:lnTo>
                    <a:pt x="358" y="379"/>
                  </a:lnTo>
                  <a:lnTo>
                    <a:pt x="367" y="368"/>
                  </a:lnTo>
                  <a:lnTo>
                    <a:pt x="374" y="356"/>
                  </a:lnTo>
                  <a:lnTo>
                    <a:pt x="381" y="344"/>
                  </a:lnTo>
                  <a:lnTo>
                    <a:pt x="388" y="332"/>
                  </a:lnTo>
                  <a:lnTo>
                    <a:pt x="393" y="318"/>
                  </a:lnTo>
                  <a:lnTo>
                    <a:pt x="397" y="304"/>
                  </a:lnTo>
                  <a:lnTo>
                    <a:pt x="400" y="290"/>
                  </a:lnTo>
                  <a:lnTo>
                    <a:pt x="402" y="274"/>
                  </a:lnTo>
                  <a:lnTo>
                    <a:pt x="402" y="260"/>
                  </a:lnTo>
                  <a:lnTo>
                    <a:pt x="401" y="245"/>
                  </a:lnTo>
                  <a:lnTo>
                    <a:pt x="398" y="232"/>
                  </a:lnTo>
                  <a:lnTo>
                    <a:pt x="395" y="218"/>
                  </a:lnTo>
                  <a:lnTo>
                    <a:pt x="392" y="203"/>
                  </a:lnTo>
                  <a:lnTo>
                    <a:pt x="386" y="189"/>
                  </a:lnTo>
                  <a:lnTo>
                    <a:pt x="380" y="177"/>
                  </a:lnTo>
                  <a:lnTo>
                    <a:pt x="373" y="165"/>
                  </a:lnTo>
                  <a:lnTo>
                    <a:pt x="364" y="154"/>
                  </a:lnTo>
                  <a:lnTo>
                    <a:pt x="355" y="143"/>
                  </a:lnTo>
                  <a:lnTo>
                    <a:pt x="249" y="3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4105" name="Freeform 9"/>
            <p:cNvSpPr>
              <a:spLocks/>
            </p:cNvSpPr>
            <p:nvPr/>
          </p:nvSpPr>
          <p:spPr bwMode="auto">
            <a:xfrm>
              <a:off x="4354" y="161"/>
              <a:ext cx="403" cy="428"/>
            </a:xfrm>
            <a:custGeom>
              <a:avLst/>
              <a:gdLst/>
              <a:ahLst/>
              <a:cxnLst>
                <a:cxn ang="0">
                  <a:pos x="364" y="153"/>
                </a:cxn>
                <a:cxn ang="0">
                  <a:pos x="380" y="177"/>
                </a:cxn>
                <a:cxn ang="0">
                  <a:pos x="391" y="202"/>
                </a:cxn>
                <a:cxn ang="0">
                  <a:pos x="399" y="231"/>
                </a:cxn>
                <a:cxn ang="0">
                  <a:pos x="402" y="260"/>
                </a:cxn>
                <a:cxn ang="0">
                  <a:pos x="400" y="289"/>
                </a:cxn>
                <a:cxn ang="0">
                  <a:pos x="394" y="317"/>
                </a:cxn>
                <a:cxn ang="0">
                  <a:pos x="383" y="344"/>
                </a:cxn>
                <a:cxn ang="0">
                  <a:pos x="312" y="295"/>
                </a:cxn>
                <a:cxn ang="0">
                  <a:pos x="316" y="281"/>
                </a:cxn>
                <a:cxn ang="0">
                  <a:pos x="318" y="261"/>
                </a:cxn>
                <a:cxn ang="0">
                  <a:pos x="316" y="242"/>
                </a:cxn>
                <a:cxn ang="0">
                  <a:pos x="308" y="225"/>
                </a:cxn>
                <a:cxn ang="0">
                  <a:pos x="297" y="209"/>
                </a:cxn>
                <a:cxn ang="0">
                  <a:pos x="186" y="103"/>
                </a:cxn>
                <a:cxn ang="0">
                  <a:pos x="171" y="95"/>
                </a:cxn>
                <a:cxn ang="0">
                  <a:pos x="153" y="92"/>
                </a:cxn>
                <a:cxn ang="0">
                  <a:pos x="136" y="94"/>
                </a:cxn>
                <a:cxn ang="0">
                  <a:pos x="119" y="101"/>
                </a:cxn>
                <a:cxn ang="0">
                  <a:pos x="105" y="111"/>
                </a:cxn>
                <a:cxn ang="0">
                  <a:pos x="94" y="127"/>
                </a:cxn>
                <a:cxn ang="0">
                  <a:pos x="86" y="144"/>
                </a:cxn>
                <a:cxn ang="0">
                  <a:pos x="84" y="163"/>
                </a:cxn>
                <a:cxn ang="0">
                  <a:pos x="86" y="183"/>
                </a:cxn>
                <a:cxn ang="0">
                  <a:pos x="92" y="201"/>
                </a:cxn>
                <a:cxn ang="0">
                  <a:pos x="102" y="216"/>
                </a:cxn>
                <a:cxn ang="0">
                  <a:pos x="214" y="325"/>
                </a:cxn>
                <a:cxn ang="0">
                  <a:pos x="231" y="332"/>
                </a:cxn>
                <a:cxn ang="0">
                  <a:pos x="247" y="336"/>
                </a:cxn>
                <a:cxn ang="0">
                  <a:pos x="266" y="335"/>
                </a:cxn>
                <a:cxn ang="0">
                  <a:pos x="283" y="327"/>
                </a:cxn>
                <a:cxn ang="0">
                  <a:pos x="349" y="387"/>
                </a:cxn>
                <a:cxn ang="0">
                  <a:pos x="327" y="405"/>
                </a:cxn>
                <a:cxn ang="0">
                  <a:pos x="303" y="417"/>
                </a:cxn>
                <a:cxn ang="0">
                  <a:pos x="277" y="425"/>
                </a:cxn>
                <a:cxn ang="0">
                  <a:pos x="250" y="427"/>
                </a:cxn>
                <a:cxn ang="0">
                  <a:pos x="224" y="426"/>
                </a:cxn>
                <a:cxn ang="0">
                  <a:pos x="198" y="417"/>
                </a:cxn>
                <a:cxn ang="0">
                  <a:pos x="175" y="405"/>
                </a:cxn>
                <a:cxn ang="0">
                  <a:pos x="153" y="387"/>
                </a:cxn>
                <a:cxn ang="0">
                  <a:pos x="39" y="275"/>
                </a:cxn>
                <a:cxn ang="0">
                  <a:pos x="21" y="252"/>
                </a:cxn>
                <a:cxn ang="0">
                  <a:pos x="11" y="226"/>
                </a:cxn>
                <a:cxn ang="0">
                  <a:pos x="3" y="198"/>
                </a:cxn>
                <a:cxn ang="0">
                  <a:pos x="0" y="169"/>
                </a:cxn>
                <a:cxn ang="0">
                  <a:pos x="1" y="140"/>
                </a:cxn>
                <a:cxn ang="0">
                  <a:pos x="8" y="112"/>
                </a:cxn>
                <a:cxn ang="0">
                  <a:pos x="19" y="85"/>
                </a:cxn>
                <a:cxn ang="0">
                  <a:pos x="34" y="61"/>
                </a:cxn>
                <a:cxn ang="0">
                  <a:pos x="53" y="40"/>
                </a:cxn>
                <a:cxn ang="0">
                  <a:pos x="75" y="24"/>
                </a:cxn>
                <a:cxn ang="0">
                  <a:pos x="99" y="11"/>
                </a:cxn>
                <a:cxn ang="0">
                  <a:pos x="125" y="1"/>
                </a:cxn>
                <a:cxn ang="0">
                  <a:pos x="151" y="0"/>
                </a:cxn>
                <a:cxn ang="0">
                  <a:pos x="177" y="3"/>
                </a:cxn>
                <a:cxn ang="0">
                  <a:pos x="203" y="10"/>
                </a:cxn>
                <a:cxn ang="0">
                  <a:pos x="228" y="22"/>
                </a:cxn>
                <a:cxn ang="0">
                  <a:pos x="250" y="40"/>
                </a:cxn>
              </a:cxnLst>
              <a:rect l="0" t="0" r="r" b="b"/>
              <a:pathLst>
                <a:path w="403" h="428">
                  <a:moveTo>
                    <a:pt x="355" y="143"/>
                  </a:moveTo>
                  <a:lnTo>
                    <a:pt x="364" y="153"/>
                  </a:lnTo>
                  <a:lnTo>
                    <a:pt x="373" y="165"/>
                  </a:lnTo>
                  <a:lnTo>
                    <a:pt x="380" y="177"/>
                  </a:lnTo>
                  <a:lnTo>
                    <a:pt x="386" y="189"/>
                  </a:lnTo>
                  <a:lnTo>
                    <a:pt x="391" y="202"/>
                  </a:lnTo>
                  <a:lnTo>
                    <a:pt x="396" y="217"/>
                  </a:lnTo>
                  <a:lnTo>
                    <a:pt x="399" y="231"/>
                  </a:lnTo>
                  <a:lnTo>
                    <a:pt x="400" y="245"/>
                  </a:lnTo>
                  <a:lnTo>
                    <a:pt x="402" y="260"/>
                  </a:lnTo>
                  <a:lnTo>
                    <a:pt x="402" y="274"/>
                  </a:lnTo>
                  <a:lnTo>
                    <a:pt x="400" y="289"/>
                  </a:lnTo>
                  <a:lnTo>
                    <a:pt x="397" y="303"/>
                  </a:lnTo>
                  <a:lnTo>
                    <a:pt x="394" y="317"/>
                  </a:lnTo>
                  <a:lnTo>
                    <a:pt x="388" y="331"/>
                  </a:lnTo>
                  <a:lnTo>
                    <a:pt x="383" y="344"/>
                  </a:lnTo>
                  <a:lnTo>
                    <a:pt x="375" y="356"/>
                  </a:lnTo>
                  <a:lnTo>
                    <a:pt x="312" y="295"/>
                  </a:lnTo>
                  <a:lnTo>
                    <a:pt x="313" y="291"/>
                  </a:lnTo>
                  <a:lnTo>
                    <a:pt x="316" y="281"/>
                  </a:lnTo>
                  <a:lnTo>
                    <a:pt x="318" y="271"/>
                  </a:lnTo>
                  <a:lnTo>
                    <a:pt x="318" y="261"/>
                  </a:lnTo>
                  <a:lnTo>
                    <a:pt x="317" y="252"/>
                  </a:lnTo>
                  <a:lnTo>
                    <a:pt x="316" y="242"/>
                  </a:lnTo>
                  <a:lnTo>
                    <a:pt x="312" y="233"/>
                  </a:lnTo>
                  <a:lnTo>
                    <a:pt x="308" y="225"/>
                  </a:lnTo>
                  <a:lnTo>
                    <a:pt x="303" y="217"/>
                  </a:lnTo>
                  <a:lnTo>
                    <a:pt x="297" y="209"/>
                  </a:lnTo>
                  <a:lnTo>
                    <a:pt x="195" y="109"/>
                  </a:lnTo>
                  <a:lnTo>
                    <a:pt x="186" y="103"/>
                  </a:lnTo>
                  <a:lnTo>
                    <a:pt x="179" y="98"/>
                  </a:lnTo>
                  <a:lnTo>
                    <a:pt x="171" y="95"/>
                  </a:lnTo>
                  <a:lnTo>
                    <a:pt x="162" y="93"/>
                  </a:lnTo>
                  <a:lnTo>
                    <a:pt x="153" y="92"/>
                  </a:lnTo>
                  <a:lnTo>
                    <a:pt x="145" y="92"/>
                  </a:lnTo>
                  <a:lnTo>
                    <a:pt x="136" y="94"/>
                  </a:lnTo>
                  <a:lnTo>
                    <a:pt x="127" y="95"/>
                  </a:lnTo>
                  <a:lnTo>
                    <a:pt x="119" y="101"/>
                  </a:lnTo>
                  <a:lnTo>
                    <a:pt x="112" y="105"/>
                  </a:lnTo>
                  <a:lnTo>
                    <a:pt x="105" y="111"/>
                  </a:lnTo>
                  <a:lnTo>
                    <a:pt x="99" y="118"/>
                  </a:lnTo>
                  <a:lnTo>
                    <a:pt x="94" y="127"/>
                  </a:lnTo>
                  <a:lnTo>
                    <a:pt x="90" y="135"/>
                  </a:lnTo>
                  <a:lnTo>
                    <a:pt x="86" y="144"/>
                  </a:lnTo>
                  <a:lnTo>
                    <a:pt x="84" y="153"/>
                  </a:lnTo>
                  <a:lnTo>
                    <a:pt x="84" y="163"/>
                  </a:lnTo>
                  <a:lnTo>
                    <a:pt x="84" y="173"/>
                  </a:lnTo>
                  <a:lnTo>
                    <a:pt x="86" y="183"/>
                  </a:lnTo>
                  <a:lnTo>
                    <a:pt x="88" y="193"/>
                  </a:lnTo>
                  <a:lnTo>
                    <a:pt x="92" y="201"/>
                  </a:lnTo>
                  <a:lnTo>
                    <a:pt x="96" y="209"/>
                  </a:lnTo>
                  <a:lnTo>
                    <a:pt x="102" y="216"/>
                  </a:lnTo>
                  <a:lnTo>
                    <a:pt x="204" y="316"/>
                  </a:lnTo>
                  <a:lnTo>
                    <a:pt x="214" y="325"/>
                  </a:lnTo>
                  <a:lnTo>
                    <a:pt x="222" y="329"/>
                  </a:lnTo>
                  <a:lnTo>
                    <a:pt x="231" y="332"/>
                  </a:lnTo>
                  <a:lnTo>
                    <a:pt x="239" y="335"/>
                  </a:lnTo>
                  <a:lnTo>
                    <a:pt x="247" y="336"/>
                  </a:lnTo>
                  <a:lnTo>
                    <a:pt x="257" y="335"/>
                  </a:lnTo>
                  <a:lnTo>
                    <a:pt x="266" y="335"/>
                  </a:lnTo>
                  <a:lnTo>
                    <a:pt x="274" y="331"/>
                  </a:lnTo>
                  <a:lnTo>
                    <a:pt x="283" y="327"/>
                  </a:lnTo>
                  <a:lnTo>
                    <a:pt x="287" y="326"/>
                  </a:lnTo>
                  <a:lnTo>
                    <a:pt x="349" y="387"/>
                  </a:lnTo>
                  <a:lnTo>
                    <a:pt x="339" y="397"/>
                  </a:lnTo>
                  <a:lnTo>
                    <a:pt x="327" y="405"/>
                  </a:lnTo>
                  <a:lnTo>
                    <a:pt x="316" y="411"/>
                  </a:lnTo>
                  <a:lnTo>
                    <a:pt x="303" y="417"/>
                  </a:lnTo>
                  <a:lnTo>
                    <a:pt x="290" y="422"/>
                  </a:lnTo>
                  <a:lnTo>
                    <a:pt x="277" y="425"/>
                  </a:lnTo>
                  <a:lnTo>
                    <a:pt x="264" y="427"/>
                  </a:lnTo>
                  <a:lnTo>
                    <a:pt x="250" y="427"/>
                  </a:lnTo>
                  <a:lnTo>
                    <a:pt x="237" y="427"/>
                  </a:lnTo>
                  <a:lnTo>
                    <a:pt x="224" y="426"/>
                  </a:lnTo>
                  <a:lnTo>
                    <a:pt x="210" y="421"/>
                  </a:lnTo>
                  <a:lnTo>
                    <a:pt x="198" y="417"/>
                  </a:lnTo>
                  <a:lnTo>
                    <a:pt x="186" y="412"/>
                  </a:lnTo>
                  <a:lnTo>
                    <a:pt x="175" y="405"/>
                  </a:lnTo>
                  <a:lnTo>
                    <a:pt x="163" y="397"/>
                  </a:lnTo>
                  <a:lnTo>
                    <a:pt x="153" y="387"/>
                  </a:lnTo>
                  <a:lnTo>
                    <a:pt x="47" y="285"/>
                  </a:lnTo>
                  <a:lnTo>
                    <a:pt x="39" y="275"/>
                  </a:lnTo>
                  <a:lnTo>
                    <a:pt x="30" y="264"/>
                  </a:lnTo>
                  <a:lnTo>
                    <a:pt x="21" y="252"/>
                  </a:lnTo>
                  <a:lnTo>
                    <a:pt x="16" y="239"/>
                  </a:lnTo>
                  <a:lnTo>
                    <a:pt x="11" y="226"/>
                  </a:lnTo>
                  <a:lnTo>
                    <a:pt x="6" y="213"/>
                  </a:lnTo>
                  <a:lnTo>
                    <a:pt x="3" y="198"/>
                  </a:lnTo>
                  <a:lnTo>
                    <a:pt x="1" y="184"/>
                  </a:lnTo>
                  <a:lnTo>
                    <a:pt x="0" y="169"/>
                  </a:lnTo>
                  <a:lnTo>
                    <a:pt x="0" y="154"/>
                  </a:lnTo>
                  <a:lnTo>
                    <a:pt x="1" y="140"/>
                  </a:lnTo>
                  <a:lnTo>
                    <a:pt x="4" y="126"/>
                  </a:lnTo>
                  <a:lnTo>
                    <a:pt x="8" y="112"/>
                  </a:lnTo>
                  <a:lnTo>
                    <a:pt x="13" y="98"/>
                  </a:lnTo>
                  <a:lnTo>
                    <a:pt x="19" y="85"/>
                  </a:lnTo>
                  <a:lnTo>
                    <a:pt x="26" y="72"/>
                  </a:lnTo>
                  <a:lnTo>
                    <a:pt x="34" y="61"/>
                  </a:lnTo>
                  <a:lnTo>
                    <a:pt x="43" y="50"/>
                  </a:lnTo>
                  <a:lnTo>
                    <a:pt x="53" y="40"/>
                  </a:lnTo>
                  <a:lnTo>
                    <a:pt x="63" y="31"/>
                  </a:lnTo>
                  <a:lnTo>
                    <a:pt x="75" y="24"/>
                  </a:lnTo>
                  <a:lnTo>
                    <a:pt x="87" y="16"/>
                  </a:lnTo>
                  <a:lnTo>
                    <a:pt x="99" y="11"/>
                  </a:lnTo>
                  <a:lnTo>
                    <a:pt x="111" y="6"/>
                  </a:lnTo>
                  <a:lnTo>
                    <a:pt x="125" y="1"/>
                  </a:lnTo>
                  <a:lnTo>
                    <a:pt x="138" y="0"/>
                  </a:lnTo>
                  <a:lnTo>
                    <a:pt x="151" y="0"/>
                  </a:lnTo>
                  <a:lnTo>
                    <a:pt x="164" y="1"/>
                  </a:lnTo>
                  <a:lnTo>
                    <a:pt x="177" y="3"/>
                  </a:lnTo>
                  <a:lnTo>
                    <a:pt x="191" y="5"/>
                  </a:lnTo>
                  <a:lnTo>
                    <a:pt x="203" y="10"/>
                  </a:lnTo>
                  <a:lnTo>
                    <a:pt x="216" y="15"/>
                  </a:lnTo>
                  <a:lnTo>
                    <a:pt x="228" y="22"/>
                  </a:lnTo>
                  <a:lnTo>
                    <a:pt x="239" y="31"/>
                  </a:lnTo>
                  <a:lnTo>
                    <a:pt x="250" y="40"/>
                  </a:lnTo>
                  <a:lnTo>
                    <a:pt x="355" y="14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4106" name="Freeform 10"/>
            <p:cNvSpPr>
              <a:spLocks/>
            </p:cNvSpPr>
            <p:nvPr/>
          </p:nvSpPr>
          <p:spPr bwMode="auto">
            <a:xfrm>
              <a:off x="4949" y="758"/>
              <a:ext cx="345" cy="349"/>
            </a:xfrm>
            <a:custGeom>
              <a:avLst/>
              <a:gdLst/>
              <a:ahLst/>
              <a:cxnLst>
                <a:cxn ang="0">
                  <a:pos x="14" y="80"/>
                </a:cxn>
                <a:cxn ang="0">
                  <a:pos x="12" y="79"/>
                </a:cxn>
                <a:cxn ang="0">
                  <a:pos x="7" y="73"/>
                </a:cxn>
                <a:cxn ang="0">
                  <a:pos x="4" y="66"/>
                </a:cxn>
                <a:cxn ang="0">
                  <a:pos x="2" y="58"/>
                </a:cxn>
                <a:cxn ang="0">
                  <a:pos x="0" y="52"/>
                </a:cxn>
                <a:cxn ang="0">
                  <a:pos x="0" y="44"/>
                </a:cxn>
                <a:cxn ang="0">
                  <a:pos x="1" y="36"/>
                </a:cxn>
                <a:cxn ang="0">
                  <a:pos x="3" y="28"/>
                </a:cxn>
                <a:cxn ang="0">
                  <a:pos x="6" y="22"/>
                </a:cxn>
                <a:cxn ang="0">
                  <a:pos x="11" y="16"/>
                </a:cxn>
                <a:cxn ang="0">
                  <a:pos x="16" y="11"/>
                </a:cxn>
                <a:cxn ang="0">
                  <a:pos x="21" y="7"/>
                </a:cxn>
                <a:cxn ang="0">
                  <a:pos x="27" y="3"/>
                </a:cxn>
                <a:cxn ang="0">
                  <a:pos x="35" y="1"/>
                </a:cxn>
                <a:cxn ang="0">
                  <a:pos x="42" y="0"/>
                </a:cxn>
                <a:cxn ang="0">
                  <a:pos x="48" y="1"/>
                </a:cxn>
                <a:cxn ang="0">
                  <a:pos x="56" y="4"/>
                </a:cxn>
                <a:cxn ang="0">
                  <a:pos x="61" y="6"/>
                </a:cxn>
                <a:cxn ang="0">
                  <a:pos x="68" y="10"/>
                </a:cxn>
                <a:cxn ang="0">
                  <a:pos x="331" y="268"/>
                </a:cxn>
                <a:cxn ang="0">
                  <a:pos x="333" y="269"/>
                </a:cxn>
                <a:cxn ang="0">
                  <a:pos x="338" y="275"/>
                </a:cxn>
                <a:cxn ang="0">
                  <a:pos x="341" y="281"/>
                </a:cxn>
                <a:cxn ang="0">
                  <a:pos x="344" y="291"/>
                </a:cxn>
                <a:cxn ang="0">
                  <a:pos x="344" y="296"/>
                </a:cxn>
                <a:cxn ang="0">
                  <a:pos x="344" y="304"/>
                </a:cxn>
                <a:cxn ang="0">
                  <a:pos x="344" y="312"/>
                </a:cxn>
                <a:cxn ang="0">
                  <a:pos x="341" y="319"/>
                </a:cxn>
                <a:cxn ang="0">
                  <a:pos x="338" y="325"/>
                </a:cxn>
                <a:cxn ang="0">
                  <a:pos x="334" y="332"/>
                </a:cxn>
                <a:cxn ang="0">
                  <a:pos x="328" y="337"/>
                </a:cxn>
                <a:cxn ang="0">
                  <a:pos x="323" y="341"/>
                </a:cxn>
                <a:cxn ang="0">
                  <a:pos x="317" y="345"/>
                </a:cxn>
                <a:cxn ang="0">
                  <a:pos x="310" y="346"/>
                </a:cxn>
                <a:cxn ang="0">
                  <a:pos x="303" y="348"/>
                </a:cxn>
                <a:cxn ang="0">
                  <a:pos x="297" y="347"/>
                </a:cxn>
                <a:cxn ang="0">
                  <a:pos x="289" y="345"/>
                </a:cxn>
                <a:cxn ang="0">
                  <a:pos x="283" y="342"/>
                </a:cxn>
                <a:cxn ang="0">
                  <a:pos x="277" y="338"/>
                </a:cxn>
                <a:cxn ang="0">
                  <a:pos x="14" y="80"/>
                </a:cxn>
              </a:cxnLst>
              <a:rect l="0" t="0" r="r" b="b"/>
              <a:pathLst>
                <a:path w="345" h="349">
                  <a:moveTo>
                    <a:pt x="14" y="80"/>
                  </a:moveTo>
                  <a:lnTo>
                    <a:pt x="12" y="79"/>
                  </a:lnTo>
                  <a:lnTo>
                    <a:pt x="7" y="73"/>
                  </a:lnTo>
                  <a:lnTo>
                    <a:pt x="4" y="66"/>
                  </a:lnTo>
                  <a:lnTo>
                    <a:pt x="2" y="58"/>
                  </a:lnTo>
                  <a:lnTo>
                    <a:pt x="0" y="52"/>
                  </a:lnTo>
                  <a:lnTo>
                    <a:pt x="0" y="44"/>
                  </a:lnTo>
                  <a:lnTo>
                    <a:pt x="1" y="36"/>
                  </a:lnTo>
                  <a:lnTo>
                    <a:pt x="3" y="28"/>
                  </a:lnTo>
                  <a:lnTo>
                    <a:pt x="6" y="22"/>
                  </a:lnTo>
                  <a:lnTo>
                    <a:pt x="11" y="16"/>
                  </a:lnTo>
                  <a:lnTo>
                    <a:pt x="16" y="11"/>
                  </a:lnTo>
                  <a:lnTo>
                    <a:pt x="21" y="7"/>
                  </a:lnTo>
                  <a:lnTo>
                    <a:pt x="27" y="3"/>
                  </a:lnTo>
                  <a:lnTo>
                    <a:pt x="35" y="1"/>
                  </a:lnTo>
                  <a:lnTo>
                    <a:pt x="42" y="0"/>
                  </a:lnTo>
                  <a:lnTo>
                    <a:pt x="48" y="1"/>
                  </a:lnTo>
                  <a:lnTo>
                    <a:pt x="56" y="4"/>
                  </a:lnTo>
                  <a:lnTo>
                    <a:pt x="61" y="6"/>
                  </a:lnTo>
                  <a:lnTo>
                    <a:pt x="68" y="10"/>
                  </a:lnTo>
                  <a:lnTo>
                    <a:pt x="331" y="268"/>
                  </a:lnTo>
                  <a:lnTo>
                    <a:pt x="333" y="269"/>
                  </a:lnTo>
                  <a:lnTo>
                    <a:pt x="338" y="275"/>
                  </a:lnTo>
                  <a:lnTo>
                    <a:pt x="341" y="281"/>
                  </a:lnTo>
                  <a:lnTo>
                    <a:pt x="344" y="291"/>
                  </a:lnTo>
                  <a:lnTo>
                    <a:pt x="344" y="296"/>
                  </a:lnTo>
                  <a:lnTo>
                    <a:pt x="344" y="304"/>
                  </a:lnTo>
                  <a:lnTo>
                    <a:pt x="344" y="312"/>
                  </a:lnTo>
                  <a:lnTo>
                    <a:pt x="341" y="319"/>
                  </a:lnTo>
                  <a:lnTo>
                    <a:pt x="338" y="325"/>
                  </a:lnTo>
                  <a:lnTo>
                    <a:pt x="334" y="332"/>
                  </a:lnTo>
                  <a:lnTo>
                    <a:pt x="328" y="337"/>
                  </a:lnTo>
                  <a:lnTo>
                    <a:pt x="323" y="341"/>
                  </a:lnTo>
                  <a:lnTo>
                    <a:pt x="317" y="345"/>
                  </a:lnTo>
                  <a:lnTo>
                    <a:pt x="310" y="346"/>
                  </a:lnTo>
                  <a:lnTo>
                    <a:pt x="303" y="348"/>
                  </a:lnTo>
                  <a:lnTo>
                    <a:pt x="297" y="347"/>
                  </a:lnTo>
                  <a:lnTo>
                    <a:pt x="289" y="345"/>
                  </a:lnTo>
                  <a:lnTo>
                    <a:pt x="283" y="342"/>
                  </a:lnTo>
                  <a:lnTo>
                    <a:pt x="277" y="338"/>
                  </a:lnTo>
                  <a:lnTo>
                    <a:pt x="14" y="8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4107" name="Freeform 11"/>
            <p:cNvSpPr>
              <a:spLocks/>
            </p:cNvSpPr>
            <p:nvPr/>
          </p:nvSpPr>
          <p:spPr bwMode="auto">
            <a:xfrm>
              <a:off x="4570" y="385"/>
              <a:ext cx="345" cy="350"/>
            </a:xfrm>
            <a:custGeom>
              <a:avLst/>
              <a:gdLst/>
              <a:ahLst/>
              <a:cxnLst>
                <a:cxn ang="0">
                  <a:pos x="14" y="81"/>
                </a:cxn>
                <a:cxn ang="0">
                  <a:pos x="13" y="80"/>
                </a:cxn>
                <a:cxn ang="0">
                  <a:pos x="7" y="74"/>
                </a:cxn>
                <a:cxn ang="0">
                  <a:pos x="5" y="67"/>
                </a:cxn>
                <a:cxn ang="0">
                  <a:pos x="3" y="59"/>
                </a:cxn>
                <a:cxn ang="0">
                  <a:pos x="0" y="52"/>
                </a:cxn>
                <a:cxn ang="0">
                  <a:pos x="0" y="45"/>
                </a:cxn>
                <a:cxn ang="0">
                  <a:pos x="1" y="36"/>
                </a:cxn>
                <a:cxn ang="0">
                  <a:pos x="4" y="30"/>
                </a:cxn>
                <a:cxn ang="0">
                  <a:pos x="6" y="22"/>
                </a:cxn>
                <a:cxn ang="0">
                  <a:pos x="11" y="16"/>
                </a:cxn>
                <a:cxn ang="0">
                  <a:pos x="16" y="11"/>
                </a:cxn>
                <a:cxn ang="0">
                  <a:pos x="21" y="7"/>
                </a:cxn>
                <a:cxn ang="0">
                  <a:pos x="27" y="4"/>
                </a:cxn>
                <a:cxn ang="0">
                  <a:pos x="34" y="1"/>
                </a:cxn>
                <a:cxn ang="0">
                  <a:pos x="42" y="0"/>
                </a:cxn>
                <a:cxn ang="0">
                  <a:pos x="48" y="2"/>
                </a:cxn>
                <a:cxn ang="0">
                  <a:pos x="55" y="3"/>
                </a:cxn>
                <a:cxn ang="0">
                  <a:pos x="62" y="7"/>
                </a:cxn>
                <a:cxn ang="0">
                  <a:pos x="68" y="10"/>
                </a:cxn>
                <a:cxn ang="0">
                  <a:pos x="331" y="269"/>
                </a:cxn>
                <a:cxn ang="0">
                  <a:pos x="332" y="270"/>
                </a:cxn>
                <a:cxn ang="0">
                  <a:pos x="337" y="275"/>
                </a:cxn>
                <a:cxn ang="0">
                  <a:pos x="341" y="283"/>
                </a:cxn>
                <a:cxn ang="0">
                  <a:pos x="342" y="291"/>
                </a:cxn>
                <a:cxn ang="0">
                  <a:pos x="344" y="297"/>
                </a:cxn>
                <a:cxn ang="0">
                  <a:pos x="344" y="305"/>
                </a:cxn>
                <a:cxn ang="0">
                  <a:pos x="343" y="313"/>
                </a:cxn>
                <a:cxn ang="0">
                  <a:pos x="342" y="320"/>
                </a:cxn>
                <a:cxn ang="0">
                  <a:pos x="338" y="327"/>
                </a:cxn>
                <a:cxn ang="0">
                  <a:pos x="334" y="334"/>
                </a:cxn>
                <a:cxn ang="0">
                  <a:pos x="329" y="339"/>
                </a:cxn>
                <a:cxn ang="0">
                  <a:pos x="323" y="343"/>
                </a:cxn>
                <a:cxn ang="0">
                  <a:pos x="317" y="345"/>
                </a:cxn>
                <a:cxn ang="0">
                  <a:pos x="311" y="348"/>
                </a:cxn>
                <a:cxn ang="0">
                  <a:pos x="302" y="349"/>
                </a:cxn>
                <a:cxn ang="0">
                  <a:pos x="296" y="348"/>
                </a:cxn>
                <a:cxn ang="0">
                  <a:pos x="289" y="346"/>
                </a:cxn>
                <a:cxn ang="0">
                  <a:pos x="283" y="342"/>
                </a:cxn>
                <a:cxn ang="0">
                  <a:pos x="277" y="339"/>
                </a:cxn>
                <a:cxn ang="0">
                  <a:pos x="14" y="81"/>
                </a:cxn>
              </a:cxnLst>
              <a:rect l="0" t="0" r="r" b="b"/>
              <a:pathLst>
                <a:path w="345" h="350">
                  <a:moveTo>
                    <a:pt x="14" y="81"/>
                  </a:moveTo>
                  <a:lnTo>
                    <a:pt x="13" y="80"/>
                  </a:lnTo>
                  <a:lnTo>
                    <a:pt x="7" y="74"/>
                  </a:lnTo>
                  <a:lnTo>
                    <a:pt x="5" y="67"/>
                  </a:lnTo>
                  <a:lnTo>
                    <a:pt x="3" y="59"/>
                  </a:lnTo>
                  <a:lnTo>
                    <a:pt x="0" y="52"/>
                  </a:lnTo>
                  <a:lnTo>
                    <a:pt x="0" y="45"/>
                  </a:lnTo>
                  <a:lnTo>
                    <a:pt x="1" y="36"/>
                  </a:lnTo>
                  <a:lnTo>
                    <a:pt x="4" y="30"/>
                  </a:lnTo>
                  <a:lnTo>
                    <a:pt x="6" y="22"/>
                  </a:lnTo>
                  <a:lnTo>
                    <a:pt x="11" y="16"/>
                  </a:lnTo>
                  <a:lnTo>
                    <a:pt x="16" y="11"/>
                  </a:lnTo>
                  <a:lnTo>
                    <a:pt x="21" y="7"/>
                  </a:lnTo>
                  <a:lnTo>
                    <a:pt x="27" y="4"/>
                  </a:lnTo>
                  <a:lnTo>
                    <a:pt x="34" y="1"/>
                  </a:lnTo>
                  <a:lnTo>
                    <a:pt x="42" y="0"/>
                  </a:lnTo>
                  <a:lnTo>
                    <a:pt x="48" y="2"/>
                  </a:lnTo>
                  <a:lnTo>
                    <a:pt x="55" y="3"/>
                  </a:lnTo>
                  <a:lnTo>
                    <a:pt x="62" y="7"/>
                  </a:lnTo>
                  <a:lnTo>
                    <a:pt x="68" y="10"/>
                  </a:lnTo>
                  <a:lnTo>
                    <a:pt x="331" y="269"/>
                  </a:lnTo>
                  <a:lnTo>
                    <a:pt x="332" y="270"/>
                  </a:lnTo>
                  <a:lnTo>
                    <a:pt x="337" y="275"/>
                  </a:lnTo>
                  <a:lnTo>
                    <a:pt x="341" y="283"/>
                  </a:lnTo>
                  <a:lnTo>
                    <a:pt x="342" y="291"/>
                  </a:lnTo>
                  <a:lnTo>
                    <a:pt x="344" y="297"/>
                  </a:lnTo>
                  <a:lnTo>
                    <a:pt x="344" y="305"/>
                  </a:lnTo>
                  <a:lnTo>
                    <a:pt x="343" y="313"/>
                  </a:lnTo>
                  <a:lnTo>
                    <a:pt x="342" y="320"/>
                  </a:lnTo>
                  <a:lnTo>
                    <a:pt x="338" y="327"/>
                  </a:lnTo>
                  <a:lnTo>
                    <a:pt x="334" y="334"/>
                  </a:lnTo>
                  <a:lnTo>
                    <a:pt x="329" y="339"/>
                  </a:lnTo>
                  <a:lnTo>
                    <a:pt x="323" y="343"/>
                  </a:lnTo>
                  <a:lnTo>
                    <a:pt x="317" y="345"/>
                  </a:lnTo>
                  <a:lnTo>
                    <a:pt x="311" y="348"/>
                  </a:lnTo>
                  <a:lnTo>
                    <a:pt x="302" y="349"/>
                  </a:lnTo>
                  <a:lnTo>
                    <a:pt x="296" y="348"/>
                  </a:lnTo>
                  <a:lnTo>
                    <a:pt x="289" y="346"/>
                  </a:lnTo>
                  <a:lnTo>
                    <a:pt x="283" y="342"/>
                  </a:lnTo>
                  <a:lnTo>
                    <a:pt x="277" y="339"/>
                  </a:lnTo>
                  <a:lnTo>
                    <a:pt x="14" y="81"/>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4108" name="Freeform 12"/>
            <p:cNvSpPr>
              <a:spLocks/>
            </p:cNvSpPr>
            <p:nvPr/>
          </p:nvSpPr>
          <p:spPr bwMode="auto">
            <a:xfrm>
              <a:off x="4438" y="252"/>
              <a:ext cx="236" cy="246"/>
            </a:xfrm>
            <a:custGeom>
              <a:avLst/>
              <a:gdLst/>
              <a:ahLst/>
              <a:cxnLst>
                <a:cxn ang="0">
                  <a:pos x="178" y="244"/>
                </a:cxn>
                <a:cxn ang="0">
                  <a:pos x="173" y="245"/>
                </a:cxn>
                <a:cxn ang="0">
                  <a:pos x="161" y="245"/>
                </a:cxn>
                <a:cxn ang="0">
                  <a:pos x="149" y="244"/>
                </a:cxn>
                <a:cxn ang="0">
                  <a:pos x="138" y="238"/>
                </a:cxn>
                <a:cxn ang="0">
                  <a:pos x="128" y="232"/>
                </a:cxn>
                <a:cxn ang="0">
                  <a:pos x="17" y="123"/>
                </a:cxn>
                <a:cxn ang="0">
                  <a:pos x="11" y="115"/>
                </a:cxn>
                <a:cxn ang="0">
                  <a:pos x="5" y="102"/>
                </a:cxn>
                <a:cxn ang="0">
                  <a:pos x="2" y="89"/>
                </a:cxn>
                <a:cxn ang="0">
                  <a:pos x="0" y="76"/>
                </a:cxn>
                <a:cxn ang="0">
                  <a:pos x="2" y="62"/>
                </a:cxn>
                <a:cxn ang="0">
                  <a:pos x="4" y="49"/>
                </a:cxn>
                <a:cxn ang="0">
                  <a:pos x="10" y="37"/>
                </a:cxn>
                <a:cxn ang="0">
                  <a:pos x="17" y="26"/>
                </a:cxn>
                <a:cxn ang="0">
                  <a:pos x="26" y="17"/>
                </a:cxn>
                <a:cxn ang="0">
                  <a:pos x="36" y="8"/>
                </a:cxn>
                <a:cxn ang="0">
                  <a:pos x="48" y="5"/>
                </a:cxn>
                <a:cxn ang="0">
                  <a:pos x="60" y="1"/>
                </a:cxn>
                <a:cxn ang="0">
                  <a:pos x="72" y="0"/>
                </a:cxn>
                <a:cxn ang="0">
                  <a:pos x="84" y="3"/>
                </a:cxn>
                <a:cxn ang="0">
                  <a:pos x="96" y="7"/>
                </a:cxn>
                <a:cxn ang="0">
                  <a:pos x="107" y="14"/>
                </a:cxn>
                <a:cxn ang="0">
                  <a:pos x="215" y="119"/>
                </a:cxn>
                <a:cxn ang="0">
                  <a:pos x="218" y="123"/>
                </a:cxn>
                <a:cxn ang="0">
                  <a:pos x="223" y="127"/>
                </a:cxn>
                <a:cxn ang="0">
                  <a:pos x="228" y="138"/>
                </a:cxn>
                <a:cxn ang="0">
                  <a:pos x="232" y="149"/>
                </a:cxn>
                <a:cxn ang="0">
                  <a:pos x="235" y="163"/>
                </a:cxn>
                <a:cxn ang="0">
                  <a:pos x="235" y="175"/>
                </a:cxn>
              </a:cxnLst>
              <a:rect l="0" t="0" r="r" b="b"/>
              <a:pathLst>
                <a:path w="236" h="246">
                  <a:moveTo>
                    <a:pt x="178" y="244"/>
                  </a:moveTo>
                  <a:lnTo>
                    <a:pt x="173" y="245"/>
                  </a:lnTo>
                  <a:lnTo>
                    <a:pt x="161" y="245"/>
                  </a:lnTo>
                  <a:lnTo>
                    <a:pt x="149" y="244"/>
                  </a:lnTo>
                  <a:lnTo>
                    <a:pt x="138" y="238"/>
                  </a:lnTo>
                  <a:lnTo>
                    <a:pt x="128" y="232"/>
                  </a:lnTo>
                  <a:lnTo>
                    <a:pt x="17" y="123"/>
                  </a:lnTo>
                  <a:lnTo>
                    <a:pt x="11" y="115"/>
                  </a:lnTo>
                  <a:lnTo>
                    <a:pt x="5" y="102"/>
                  </a:lnTo>
                  <a:lnTo>
                    <a:pt x="2" y="89"/>
                  </a:lnTo>
                  <a:lnTo>
                    <a:pt x="0" y="76"/>
                  </a:lnTo>
                  <a:lnTo>
                    <a:pt x="2" y="62"/>
                  </a:lnTo>
                  <a:lnTo>
                    <a:pt x="4" y="49"/>
                  </a:lnTo>
                  <a:lnTo>
                    <a:pt x="10" y="37"/>
                  </a:lnTo>
                  <a:lnTo>
                    <a:pt x="17" y="26"/>
                  </a:lnTo>
                  <a:lnTo>
                    <a:pt x="26" y="17"/>
                  </a:lnTo>
                  <a:lnTo>
                    <a:pt x="36" y="8"/>
                  </a:lnTo>
                  <a:lnTo>
                    <a:pt x="48" y="5"/>
                  </a:lnTo>
                  <a:lnTo>
                    <a:pt x="60" y="1"/>
                  </a:lnTo>
                  <a:lnTo>
                    <a:pt x="72" y="0"/>
                  </a:lnTo>
                  <a:lnTo>
                    <a:pt x="84" y="3"/>
                  </a:lnTo>
                  <a:lnTo>
                    <a:pt x="96" y="7"/>
                  </a:lnTo>
                  <a:lnTo>
                    <a:pt x="107" y="14"/>
                  </a:lnTo>
                  <a:lnTo>
                    <a:pt x="215" y="119"/>
                  </a:lnTo>
                  <a:lnTo>
                    <a:pt x="218" y="123"/>
                  </a:lnTo>
                  <a:lnTo>
                    <a:pt x="223" y="127"/>
                  </a:lnTo>
                  <a:lnTo>
                    <a:pt x="228" y="138"/>
                  </a:lnTo>
                  <a:lnTo>
                    <a:pt x="232" y="149"/>
                  </a:lnTo>
                  <a:lnTo>
                    <a:pt x="235" y="163"/>
                  </a:lnTo>
                  <a:lnTo>
                    <a:pt x="235" y="175"/>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4109" name="Freeform 13"/>
            <p:cNvSpPr>
              <a:spLocks/>
            </p:cNvSpPr>
            <p:nvPr/>
          </p:nvSpPr>
          <p:spPr bwMode="auto">
            <a:xfrm>
              <a:off x="4354" y="160"/>
              <a:ext cx="404" cy="429"/>
            </a:xfrm>
            <a:custGeom>
              <a:avLst/>
              <a:gdLst/>
              <a:ahLst/>
              <a:cxnLst>
                <a:cxn ang="0">
                  <a:pos x="388" y="333"/>
                </a:cxn>
                <a:cxn ang="0">
                  <a:pos x="391" y="324"/>
                </a:cxn>
                <a:cxn ang="0">
                  <a:pos x="397" y="305"/>
                </a:cxn>
                <a:cxn ang="0">
                  <a:pos x="401" y="285"/>
                </a:cxn>
                <a:cxn ang="0">
                  <a:pos x="403" y="265"/>
                </a:cxn>
                <a:cxn ang="0">
                  <a:pos x="402" y="245"/>
                </a:cxn>
                <a:cxn ang="0">
                  <a:pos x="399" y="224"/>
                </a:cxn>
                <a:cxn ang="0">
                  <a:pos x="394" y="205"/>
                </a:cxn>
                <a:cxn ang="0">
                  <a:pos x="387" y="187"/>
                </a:cxn>
                <a:cxn ang="0">
                  <a:pos x="377" y="169"/>
                </a:cxn>
                <a:cxn ang="0">
                  <a:pos x="366" y="152"/>
                </a:cxn>
                <a:cxn ang="0">
                  <a:pos x="246" y="37"/>
                </a:cxn>
                <a:cxn ang="0">
                  <a:pos x="231" y="25"/>
                </a:cxn>
                <a:cxn ang="0">
                  <a:pos x="214" y="15"/>
                </a:cxn>
                <a:cxn ang="0">
                  <a:pos x="197" y="8"/>
                </a:cxn>
                <a:cxn ang="0">
                  <a:pos x="180" y="4"/>
                </a:cxn>
                <a:cxn ang="0">
                  <a:pos x="161" y="0"/>
                </a:cxn>
                <a:cxn ang="0">
                  <a:pos x="142" y="1"/>
                </a:cxn>
                <a:cxn ang="0">
                  <a:pos x="124" y="3"/>
                </a:cxn>
                <a:cxn ang="0">
                  <a:pos x="105" y="9"/>
                </a:cxn>
                <a:cxn ang="0">
                  <a:pos x="88" y="16"/>
                </a:cxn>
                <a:cxn ang="0">
                  <a:pos x="71" y="25"/>
                </a:cxn>
                <a:cxn ang="0">
                  <a:pos x="57" y="38"/>
                </a:cxn>
                <a:cxn ang="0">
                  <a:pos x="43" y="51"/>
                </a:cxn>
                <a:cxn ang="0">
                  <a:pos x="31" y="67"/>
                </a:cxn>
                <a:cxn ang="0">
                  <a:pos x="21" y="83"/>
                </a:cxn>
                <a:cxn ang="0">
                  <a:pos x="12" y="102"/>
                </a:cxn>
                <a:cxn ang="0">
                  <a:pos x="6" y="121"/>
                </a:cxn>
                <a:cxn ang="0">
                  <a:pos x="1" y="140"/>
                </a:cxn>
                <a:cxn ang="0">
                  <a:pos x="0" y="161"/>
                </a:cxn>
                <a:cxn ang="0">
                  <a:pos x="0" y="181"/>
                </a:cxn>
                <a:cxn ang="0">
                  <a:pos x="3" y="201"/>
                </a:cxn>
                <a:cxn ang="0">
                  <a:pos x="9" y="220"/>
                </a:cxn>
                <a:cxn ang="0">
                  <a:pos x="16" y="239"/>
                </a:cxn>
                <a:cxn ang="0">
                  <a:pos x="25" y="257"/>
                </a:cxn>
                <a:cxn ang="0">
                  <a:pos x="37" y="273"/>
                </a:cxn>
                <a:cxn ang="0">
                  <a:pos x="44" y="282"/>
                </a:cxn>
                <a:cxn ang="0">
                  <a:pos x="46" y="284"/>
                </a:cxn>
                <a:cxn ang="0">
                  <a:pos x="162" y="398"/>
                </a:cxn>
                <a:cxn ang="0">
                  <a:pos x="179" y="409"/>
                </a:cxn>
                <a:cxn ang="0">
                  <a:pos x="196" y="417"/>
                </a:cxn>
                <a:cxn ang="0">
                  <a:pos x="213" y="424"/>
                </a:cxn>
                <a:cxn ang="0">
                  <a:pos x="232" y="427"/>
                </a:cxn>
                <a:cxn ang="0">
                  <a:pos x="250" y="428"/>
                </a:cxn>
                <a:cxn ang="0">
                  <a:pos x="269" y="427"/>
                </a:cxn>
                <a:cxn ang="0">
                  <a:pos x="287" y="424"/>
                </a:cxn>
                <a:cxn ang="0">
                  <a:pos x="305" y="417"/>
                </a:cxn>
                <a:cxn ang="0">
                  <a:pos x="321" y="409"/>
                </a:cxn>
                <a:cxn ang="0">
                  <a:pos x="330" y="405"/>
                </a:cxn>
              </a:cxnLst>
              <a:rect l="0" t="0" r="r" b="b"/>
              <a:pathLst>
                <a:path w="404" h="429">
                  <a:moveTo>
                    <a:pt x="388" y="333"/>
                  </a:moveTo>
                  <a:lnTo>
                    <a:pt x="391" y="324"/>
                  </a:lnTo>
                  <a:lnTo>
                    <a:pt x="397" y="305"/>
                  </a:lnTo>
                  <a:lnTo>
                    <a:pt x="401" y="285"/>
                  </a:lnTo>
                  <a:lnTo>
                    <a:pt x="403" y="265"/>
                  </a:lnTo>
                  <a:lnTo>
                    <a:pt x="402" y="245"/>
                  </a:lnTo>
                  <a:lnTo>
                    <a:pt x="399" y="224"/>
                  </a:lnTo>
                  <a:lnTo>
                    <a:pt x="394" y="205"/>
                  </a:lnTo>
                  <a:lnTo>
                    <a:pt x="387" y="187"/>
                  </a:lnTo>
                  <a:lnTo>
                    <a:pt x="377" y="169"/>
                  </a:lnTo>
                  <a:lnTo>
                    <a:pt x="366" y="152"/>
                  </a:lnTo>
                  <a:lnTo>
                    <a:pt x="246" y="37"/>
                  </a:lnTo>
                  <a:lnTo>
                    <a:pt x="231" y="25"/>
                  </a:lnTo>
                  <a:lnTo>
                    <a:pt x="214" y="15"/>
                  </a:lnTo>
                  <a:lnTo>
                    <a:pt x="197" y="8"/>
                  </a:lnTo>
                  <a:lnTo>
                    <a:pt x="180" y="4"/>
                  </a:lnTo>
                  <a:lnTo>
                    <a:pt x="161" y="0"/>
                  </a:lnTo>
                  <a:lnTo>
                    <a:pt x="142" y="1"/>
                  </a:lnTo>
                  <a:lnTo>
                    <a:pt x="124" y="3"/>
                  </a:lnTo>
                  <a:lnTo>
                    <a:pt x="105" y="9"/>
                  </a:lnTo>
                  <a:lnTo>
                    <a:pt x="88" y="16"/>
                  </a:lnTo>
                  <a:lnTo>
                    <a:pt x="71" y="25"/>
                  </a:lnTo>
                  <a:lnTo>
                    <a:pt x="57" y="38"/>
                  </a:lnTo>
                  <a:lnTo>
                    <a:pt x="43" y="51"/>
                  </a:lnTo>
                  <a:lnTo>
                    <a:pt x="31" y="67"/>
                  </a:lnTo>
                  <a:lnTo>
                    <a:pt x="21" y="83"/>
                  </a:lnTo>
                  <a:lnTo>
                    <a:pt x="12" y="102"/>
                  </a:lnTo>
                  <a:lnTo>
                    <a:pt x="6" y="121"/>
                  </a:lnTo>
                  <a:lnTo>
                    <a:pt x="1" y="140"/>
                  </a:lnTo>
                  <a:lnTo>
                    <a:pt x="0" y="161"/>
                  </a:lnTo>
                  <a:lnTo>
                    <a:pt x="0" y="181"/>
                  </a:lnTo>
                  <a:lnTo>
                    <a:pt x="3" y="201"/>
                  </a:lnTo>
                  <a:lnTo>
                    <a:pt x="9" y="220"/>
                  </a:lnTo>
                  <a:lnTo>
                    <a:pt x="16" y="239"/>
                  </a:lnTo>
                  <a:lnTo>
                    <a:pt x="25" y="257"/>
                  </a:lnTo>
                  <a:lnTo>
                    <a:pt x="37" y="273"/>
                  </a:lnTo>
                  <a:lnTo>
                    <a:pt x="44" y="282"/>
                  </a:lnTo>
                  <a:lnTo>
                    <a:pt x="46" y="284"/>
                  </a:lnTo>
                  <a:lnTo>
                    <a:pt x="162" y="398"/>
                  </a:lnTo>
                  <a:lnTo>
                    <a:pt x="179" y="409"/>
                  </a:lnTo>
                  <a:lnTo>
                    <a:pt x="196" y="417"/>
                  </a:lnTo>
                  <a:lnTo>
                    <a:pt x="213" y="424"/>
                  </a:lnTo>
                  <a:lnTo>
                    <a:pt x="232" y="427"/>
                  </a:lnTo>
                  <a:lnTo>
                    <a:pt x="250" y="428"/>
                  </a:lnTo>
                  <a:lnTo>
                    <a:pt x="269" y="427"/>
                  </a:lnTo>
                  <a:lnTo>
                    <a:pt x="287" y="424"/>
                  </a:lnTo>
                  <a:lnTo>
                    <a:pt x="305" y="417"/>
                  </a:lnTo>
                  <a:lnTo>
                    <a:pt x="321" y="409"/>
                  </a:lnTo>
                  <a:lnTo>
                    <a:pt x="330" y="405"/>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4110" name="Freeform 14"/>
            <p:cNvSpPr>
              <a:spLocks/>
            </p:cNvSpPr>
            <p:nvPr/>
          </p:nvSpPr>
          <p:spPr bwMode="auto">
            <a:xfrm>
              <a:off x="4570" y="385"/>
              <a:ext cx="345" cy="350"/>
            </a:xfrm>
            <a:custGeom>
              <a:avLst/>
              <a:gdLst/>
              <a:ahLst/>
              <a:cxnLst>
                <a:cxn ang="0">
                  <a:pos x="14" y="81"/>
                </a:cxn>
                <a:cxn ang="0">
                  <a:pos x="13" y="80"/>
                </a:cxn>
                <a:cxn ang="0">
                  <a:pos x="7" y="74"/>
                </a:cxn>
                <a:cxn ang="0">
                  <a:pos x="5" y="67"/>
                </a:cxn>
                <a:cxn ang="0">
                  <a:pos x="3" y="59"/>
                </a:cxn>
                <a:cxn ang="0">
                  <a:pos x="0" y="52"/>
                </a:cxn>
                <a:cxn ang="0">
                  <a:pos x="0" y="45"/>
                </a:cxn>
                <a:cxn ang="0">
                  <a:pos x="1" y="36"/>
                </a:cxn>
                <a:cxn ang="0">
                  <a:pos x="4" y="30"/>
                </a:cxn>
                <a:cxn ang="0">
                  <a:pos x="6" y="22"/>
                </a:cxn>
                <a:cxn ang="0">
                  <a:pos x="11" y="16"/>
                </a:cxn>
                <a:cxn ang="0">
                  <a:pos x="16" y="11"/>
                </a:cxn>
                <a:cxn ang="0">
                  <a:pos x="21" y="7"/>
                </a:cxn>
                <a:cxn ang="0">
                  <a:pos x="27" y="4"/>
                </a:cxn>
                <a:cxn ang="0">
                  <a:pos x="34" y="1"/>
                </a:cxn>
                <a:cxn ang="0">
                  <a:pos x="42" y="0"/>
                </a:cxn>
                <a:cxn ang="0">
                  <a:pos x="48" y="2"/>
                </a:cxn>
                <a:cxn ang="0">
                  <a:pos x="55" y="3"/>
                </a:cxn>
                <a:cxn ang="0">
                  <a:pos x="62" y="7"/>
                </a:cxn>
                <a:cxn ang="0">
                  <a:pos x="68" y="10"/>
                </a:cxn>
                <a:cxn ang="0">
                  <a:pos x="331" y="269"/>
                </a:cxn>
                <a:cxn ang="0">
                  <a:pos x="332" y="270"/>
                </a:cxn>
                <a:cxn ang="0">
                  <a:pos x="337" y="275"/>
                </a:cxn>
                <a:cxn ang="0">
                  <a:pos x="341" y="283"/>
                </a:cxn>
                <a:cxn ang="0">
                  <a:pos x="342" y="291"/>
                </a:cxn>
                <a:cxn ang="0">
                  <a:pos x="344" y="297"/>
                </a:cxn>
                <a:cxn ang="0">
                  <a:pos x="344" y="305"/>
                </a:cxn>
                <a:cxn ang="0">
                  <a:pos x="343" y="313"/>
                </a:cxn>
                <a:cxn ang="0">
                  <a:pos x="342" y="320"/>
                </a:cxn>
                <a:cxn ang="0">
                  <a:pos x="338" y="327"/>
                </a:cxn>
                <a:cxn ang="0">
                  <a:pos x="334" y="334"/>
                </a:cxn>
                <a:cxn ang="0">
                  <a:pos x="329" y="339"/>
                </a:cxn>
                <a:cxn ang="0">
                  <a:pos x="323" y="343"/>
                </a:cxn>
                <a:cxn ang="0">
                  <a:pos x="317" y="345"/>
                </a:cxn>
                <a:cxn ang="0">
                  <a:pos x="311" y="348"/>
                </a:cxn>
                <a:cxn ang="0">
                  <a:pos x="302" y="349"/>
                </a:cxn>
                <a:cxn ang="0">
                  <a:pos x="296" y="348"/>
                </a:cxn>
                <a:cxn ang="0">
                  <a:pos x="289" y="346"/>
                </a:cxn>
                <a:cxn ang="0">
                  <a:pos x="283" y="342"/>
                </a:cxn>
                <a:cxn ang="0">
                  <a:pos x="277" y="339"/>
                </a:cxn>
                <a:cxn ang="0">
                  <a:pos x="14" y="81"/>
                </a:cxn>
              </a:cxnLst>
              <a:rect l="0" t="0" r="r" b="b"/>
              <a:pathLst>
                <a:path w="345" h="350">
                  <a:moveTo>
                    <a:pt x="14" y="81"/>
                  </a:moveTo>
                  <a:lnTo>
                    <a:pt x="13" y="80"/>
                  </a:lnTo>
                  <a:lnTo>
                    <a:pt x="7" y="74"/>
                  </a:lnTo>
                  <a:lnTo>
                    <a:pt x="5" y="67"/>
                  </a:lnTo>
                  <a:lnTo>
                    <a:pt x="3" y="59"/>
                  </a:lnTo>
                  <a:lnTo>
                    <a:pt x="0" y="52"/>
                  </a:lnTo>
                  <a:lnTo>
                    <a:pt x="0" y="45"/>
                  </a:lnTo>
                  <a:lnTo>
                    <a:pt x="1" y="36"/>
                  </a:lnTo>
                  <a:lnTo>
                    <a:pt x="4" y="30"/>
                  </a:lnTo>
                  <a:lnTo>
                    <a:pt x="6" y="22"/>
                  </a:lnTo>
                  <a:lnTo>
                    <a:pt x="11" y="16"/>
                  </a:lnTo>
                  <a:lnTo>
                    <a:pt x="16" y="11"/>
                  </a:lnTo>
                  <a:lnTo>
                    <a:pt x="21" y="7"/>
                  </a:lnTo>
                  <a:lnTo>
                    <a:pt x="27" y="4"/>
                  </a:lnTo>
                  <a:lnTo>
                    <a:pt x="34" y="1"/>
                  </a:lnTo>
                  <a:lnTo>
                    <a:pt x="42" y="0"/>
                  </a:lnTo>
                  <a:lnTo>
                    <a:pt x="48" y="2"/>
                  </a:lnTo>
                  <a:lnTo>
                    <a:pt x="55" y="3"/>
                  </a:lnTo>
                  <a:lnTo>
                    <a:pt x="62" y="7"/>
                  </a:lnTo>
                  <a:lnTo>
                    <a:pt x="68" y="10"/>
                  </a:lnTo>
                  <a:lnTo>
                    <a:pt x="331" y="269"/>
                  </a:lnTo>
                  <a:lnTo>
                    <a:pt x="332" y="270"/>
                  </a:lnTo>
                  <a:lnTo>
                    <a:pt x="337" y="275"/>
                  </a:lnTo>
                  <a:lnTo>
                    <a:pt x="341" y="283"/>
                  </a:lnTo>
                  <a:lnTo>
                    <a:pt x="342" y="291"/>
                  </a:lnTo>
                  <a:lnTo>
                    <a:pt x="344" y="297"/>
                  </a:lnTo>
                  <a:lnTo>
                    <a:pt x="344" y="305"/>
                  </a:lnTo>
                  <a:lnTo>
                    <a:pt x="343" y="313"/>
                  </a:lnTo>
                  <a:lnTo>
                    <a:pt x="342" y="320"/>
                  </a:lnTo>
                  <a:lnTo>
                    <a:pt x="338" y="327"/>
                  </a:lnTo>
                  <a:lnTo>
                    <a:pt x="334" y="334"/>
                  </a:lnTo>
                  <a:lnTo>
                    <a:pt x="329" y="339"/>
                  </a:lnTo>
                  <a:lnTo>
                    <a:pt x="323" y="343"/>
                  </a:lnTo>
                  <a:lnTo>
                    <a:pt x="317" y="345"/>
                  </a:lnTo>
                  <a:lnTo>
                    <a:pt x="311" y="348"/>
                  </a:lnTo>
                  <a:lnTo>
                    <a:pt x="302" y="349"/>
                  </a:lnTo>
                  <a:lnTo>
                    <a:pt x="296" y="348"/>
                  </a:lnTo>
                  <a:lnTo>
                    <a:pt x="289" y="346"/>
                  </a:lnTo>
                  <a:lnTo>
                    <a:pt x="283" y="342"/>
                  </a:lnTo>
                  <a:lnTo>
                    <a:pt x="277" y="339"/>
                  </a:lnTo>
                  <a:lnTo>
                    <a:pt x="14" y="8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4111" name="Freeform 15"/>
            <p:cNvSpPr>
              <a:spLocks/>
            </p:cNvSpPr>
            <p:nvPr/>
          </p:nvSpPr>
          <p:spPr bwMode="auto">
            <a:xfrm>
              <a:off x="4733" y="627"/>
              <a:ext cx="331" cy="335"/>
            </a:xfrm>
            <a:custGeom>
              <a:avLst/>
              <a:gdLst/>
              <a:ahLst/>
              <a:cxnLst>
                <a:cxn ang="0">
                  <a:pos x="330" y="311"/>
                </a:cxn>
                <a:cxn ang="0">
                  <a:pos x="313" y="319"/>
                </a:cxn>
                <a:cxn ang="0">
                  <a:pos x="295" y="327"/>
                </a:cxn>
                <a:cxn ang="0">
                  <a:pos x="278" y="332"/>
                </a:cxn>
                <a:cxn ang="0">
                  <a:pos x="259" y="334"/>
                </a:cxn>
                <a:cxn ang="0">
                  <a:pos x="241" y="334"/>
                </a:cxn>
                <a:cxn ang="0">
                  <a:pos x="222" y="331"/>
                </a:cxn>
                <a:cxn ang="0">
                  <a:pos x="204" y="326"/>
                </a:cxn>
                <a:cxn ang="0">
                  <a:pos x="187" y="319"/>
                </a:cxn>
                <a:cxn ang="0">
                  <a:pos x="171" y="309"/>
                </a:cxn>
                <a:cxn ang="0">
                  <a:pos x="156" y="298"/>
                </a:cxn>
                <a:cxn ang="0">
                  <a:pos x="43" y="187"/>
                </a:cxn>
                <a:cxn ang="0">
                  <a:pos x="32" y="173"/>
                </a:cxn>
                <a:cxn ang="0">
                  <a:pos x="21" y="156"/>
                </a:cxn>
                <a:cxn ang="0">
                  <a:pos x="13" y="138"/>
                </a:cxn>
                <a:cxn ang="0">
                  <a:pos x="7" y="119"/>
                </a:cxn>
                <a:cxn ang="0">
                  <a:pos x="2" y="99"/>
                </a:cxn>
                <a:cxn ang="0">
                  <a:pos x="0" y="79"/>
                </a:cxn>
                <a:cxn ang="0">
                  <a:pos x="0" y="58"/>
                </a:cxn>
                <a:cxn ang="0">
                  <a:pos x="2" y="39"/>
                </a:cxn>
                <a:cxn ang="0">
                  <a:pos x="7" y="19"/>
                </a:cxn>
                <a:cxn ang="0">
                  <a:pos x="14" y="0"/>
                </a:cxn>
              </a:cxnLst>
              <a:rect l="0" t="0" r="r" b="b"/>
              <a:pathLst>
                <a:path w="331" h="335">
                  <a:moveTo>
                    <a:pt x="330" y="311"/>
                  </a:moveTo>
                  <a:lnTo>
                    <a:pt x="313" y="319"/>
                  </a:lnTo>
                  <a:lnTo>
                    <a:pt x="295" y="327"/>
                  </a:lnTo>
                  <a:lnTo>
                    <a:pt x="278" y="332"/>
                  </a:lnTo>
                  <a:lnTo>
                    <a:pt x="259" y="334"/>
                  </a:lnTo>
                  <a:lnTo>
                    <a:pt x="241" y="334"/>
                  </a:lnTo>
                  <a:lnTo>
                    <a:pt x="222" y="331"/>
                  </a:lnTo>
                  <a:lnTo>
                    <a:pt x="204" y="326"/>
                  </a:lnTo>
                  <a:lnTo>
                    <a:pt x="187" y="319"/>
                  </a:lnTo>
                  <a:lnTo>
                    <a:pt x="171" y="309"/>
                  </a:lnTo>
                  <a:lnTo>
                    <a:pt x="156" y="298"/>
                  </a:lnTo>
                  <a:lnTo>
                    <a:pt x="43" y="187"/>
                  </a:lnTo>
                  <a:lnTo>
                    <a:pt x="32" y="173"/>
                  </a:lnTo>
                  <a:lnTo>
                    <a:pt x="21" y="156"/>
                  </a:lnTo>
                  <a:lnTo>
                    <a:pt x="13" y="138"/>
                  </a:lnTo>
                  <a:lnTo>
                    <a:pt x="7" y="119"/>
                  </a:lnTo>
                  <a:lnTo>
                    <a:pt x="2" y="99"/>
                  </a:lnTo>
                  <a:lnTo>
                    <a:pt x="0" y="79"/>
                  </a:lnTo>
                  <a:lnTo>
                    <a:pt x="0" y="58"/>
                  </a:lnTo>
                  <a:lnTo>
                    <a:pt x="2" y="39"/>
                  </a:lnTo>
                  <a:lnTo>
                    <a:pt x="7" y="19"/>
                  </a:lnTo>
                  <a:lnTo>
                    <a:pt x="14"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4112" name="Freeform 16"/>
            <p:cNvSpPr>
              <a:spLocks/>
            </p:cNvSpPr>
            <p:nvPr/>
          </p:nvSpPr>
          <p:spPr bwMode="auto">
            <a:xfrm>
              <a:off x="4804" y="532"/>
              <a:ext cx="332" cy="336"/>
            </a:xfrm>
            <a:custGeom>
              <a:avLst/>
              <a:gdLst/>
              <a:ahLst/>
              <a:cxnLst>
                <a:cxn ang="0">
                  <a:pos x="316" y="335"/>
                </a:cxn>
                <a:cxn ang="0">
                  <a:pos x="322" y="317"/>
                </a:cxn>
                <a:cxn ang="0">
                  <a:pos x="328" y="296"/>
                </a:cxn>
                <a:cxn ang="0">
                  <a:pos x="331" y="276"/>
                </a:cxn>
                <a:cxn ang="0">
                  <a:pos x="331" y="255"/>
                </a:cxn>
                <a:cxn ang="0">
                  <a:pos x="329" y="235"/>
                </a:cxn>
                <a:cxn ang="0">
                  <a:pos x="324" y="215"/>
                </a:cxn>
                <a:cxn ang="0">
                  <a:pos x="317" y="197"/>
                </a:cxn>
                <a:cxn ang="0">
                  <a:pos x="309" y="178"/>
                </a:cxn>
                <a:cxn ang="0">
                  <a:pos x="298" y="162"/>
                </a:cxn>
                <a:cxn ang="0">
                  <a:pos x="287" y="148"/>
                </a:cxn>
                <a:cxn ang="0">
                  <a:pos x="174" y="36"/>
                </a:cxn>
                <a:cxn ang="0">
                  <a:pos x="159" y="25"/>
                </a:cxn>
                <a:cxn ang="0">
                  <a:pos x="144" y="16"/>
                </a:cxn>
                <a:cxn ang="0">
                  <a:pos x="126" y="9"/>
                </a:cxn>
                <a:cxn ang="0">
                  <a:pos x="108" y="4"/>
                </a:cxn>
                <a:cxn ang="0">
                  <a:pos x="90" y="0"/>
                </a:cxn>
                <a:cxn ang="0">
                  <a:pos x="72" y="1"/>
                </a:cxn>
                <a:cxn ang="0">
                  <a:pos x="53" y="2"/>
                </a:cxn>
                <a:cxn ang="0">
                  <a:pos x="34" y="8"/>
                </a:cxn>
                <a:cxn ang="0">
                  <a:pos x="17" y="16"/>
                </a:cxn>
                <a:cxn ang="0">
                  <a:pos x="0" y="25"/>
                </a:cxn>
              </a:cxnLst>
              <a:rect l="0" t="0" r="r" b="b"/>
              <a:pathLst>
                <a:path w="332" h="336">
                  <a:moveTo>
                    <a:pt x="316" y="335"/>
                  </a:moveTo>
                  <a:lnTo>
                    <a:pt x="322" y="317"/>
                  </a:lnTo>
                  <a:lnTo>
                    <a:pt x="328" y="296"/>
                  </a:lnTo>
                  <a:lnTo>
                    <a:pt x="331" y="276"/>
                  </a:lnTo>
                  <a:lnTo>
                    <a:pt x="331" y="255"/>
                  </a:lnTo>
                  <a:lnTo>
                    <a:pt x="329" y="235"/>
                  </a:lnTo>
                  <a:lnTo>
                    <a:pt x="324" y="215"/>
                  </a:lnTo>
                  <a:lnTo>
                    <a:pt x="317" y="197"/>
                  </a:lnTo>
                  <a:lnTo>
                    <a:pt x="309" y="178"/>
                  </a:lnTo>
                  <a:lnTo>
                    <a:pt x="298" y="162"/>
                  </a:lnTo>
                  <a:lnTo>
                    <a:pt x="287" y="148"/>
                  </a:lnTo>
                  <a:lnTo>
                    <a:pt x="174" y="36"/>
                  </a:lnTo>
                  <a:lnTo>
                    <a:pt x="159" y="25"/>
                  </a:lnTo>
                  <a:lnTo>
                    <a:pt x="144" y="16"/>
                  </a:lnTo>
                  <a:lnTo>
                    <a:pt x="126" y="9"/>
                  </a:lnTo>
                  <a:lnTo>
                    <a:pt x="108" y="4"/>
                  </a:lnTo>
                  <a:lnTo>
                    <a:pt x="90" y="0"/>
                  </a:lnTo>
                  <a:lnTo>
                    <a:pt x="72" y="1"/>
                  </a:lnTo>
                  <a:lnTo>
                    <a:pt x="53" y="2"/>
                  </a:lnTo>
                  <a:lnTo>
                    <a:pt x="34" y="8"/>
                  </a:lnTo>
                  <a:lnTo>
                    <a:pt x="17" y="16"/>
                  </a:lnTo>
                  <a:lnTo>
                    <a:pt x="0" y="25"/>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4113" name="Freeform 17"/>
            <p:cNvSpPr>
              <a:spLocks/>
            </p:cNvSpPr>
            <p:nvPr/>
          </p:nvSpPr>
          <p:spPr bwMode="auto">
            <a:xfrm>
              <a:off x="4816" y="693"/>
              <a:ext cx="182" cy="179"/>
            </a:xfrm>
            <a:custGeom>
              <a:avLst/>
              <a:gdLst/>
              <a:ahLst/>
              <a:cxnLst>
                <a:cxn ang="0">
                  <a:pos x="181" y="177"/>
                </a:cxn>
                <a:cxn ang="0">
                  <a:pos x="168" y="178"/>
                </a:cxn>
                <a:cxn ang="0">
                  <a:pos x="154" y="176"/>
                </a:cxn>
                <a:cxn ang="0">
                  <a:pos x="142" y="171"/>
                </a:cxn>
                <a:cxn ang="0">
                  <a:pos x="133" y="166"/>
                </a:cxn>
                <a:cxn ang="0">
                  <a:pos x="15" y="51"/>
                </a:cxn>
                <a:cxn ang="0">
                  <a:pos x="9" y="41"/>
                </a:cxn>
                <a:cxn ang="0">
                  <a:pos x="5" y="29"/>
                </a:cxn>
                <a:cxn ang="0">
                  <a:pos x="1" y="14"/>
                </a:cxn>
                <a:cxn ang="0">
                  <a:pos x="0" y="0"/>
                </a:cxn>
              </a:cxnLst>
              <a:rect l="0" t="0" r="r" b="b"/>
              <a:pathLst>
                <a:path w="182" h="179">
                  <a:moveTo>
                    <a:pt x="181" y="177"/>
                  </a:moveTo>
                  <a:lnTo>
                    <a:pt x="168" y="178"/>
                  </a:lnTo>
                  <a:lnTo>
                    <a:pt x="154" y="176"/>
                  </a:lnTo>
                  <a:lnTo>
                    <a:pt x="142" y="171"/>
                  </a:lnTo>
                  <a:lnTo>
                    <a:pt x="133" y="166"/>
                  </a:lnTo>
                  <a:lnTo>
                    <a:pt x="15" y="51"/>
                  </a:lnTo>
                  <a:lnTo>
                    <a:pt x="9" y="41"/>
                  </a:lnTo>
                  <a:lnTo>
                    <a:pt x="5" y="29"/>
                  </a:lnTo>
                  <a:lnTo>
                    <a:pt x="1" y="14"/>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4114" name="Freeform 18"/>
            <p:cNvSpPr>
              <a:spLocks/>
            </p:cNvSpPr>
            <p:nvPr/>
          </p:nvSpPr>
          <p:spPr bwMode="auto">
            <a:xfrm>
              <a:off x="4871" y="624"/>
              <a:ext cx="182" cy="179"/>
            </a:xfrm>
            <a:custGeom>
              <a:avLst/>
              <a:gdLst/>
              <a:ahLst/>
              <a:cxnLst>
                <a:cxn ang="0">
                  <a:pos x="181" y="178"/>
                </a:cxn>
                <a:cxn ang="0">
                  <a:pos x="180" y="165"/>
                </a:cxn>
                <a:cxn ang="0">
                  <a:pos x="177" y="149"/>
                </a:cxn>
                <a:cxn ang="0">
                  <a:pos x="172" y="137"/>
                </a:cxn>
                <a:cxn ang="0">
                  <a:pos x="166" y="126"/>
                </a:cxn>
                <a:cxn ang="0">
                  <a:pos x="49" y="11"/>
                </a:cxn>
                <a:cxn ang="0">
                  <a:pos x="38" y="6"/>
                </a:cxn>
                <a:cxn ang="0">
                  <a:pos x="28" y="1"/>
                </a:cxn>
                <a:cxn ang="0">
                  <a:pos x="13" y="0"/>
                </a:cxn>
                <a:cxn ang="0">
                  <a:pos x="0" y="0"/>
                </a:cxn>
              </a:cxnLst>
              <a:rect l="0" t="0" r="r" b="b"/>
              <a:pathLst>
                <a:path w="182" h="179">
                  <a:moveTo>
                    <a:pt x="181" y="178"/>
                  </a:moveTo>
                  <a:lnTo>
                    <a:pt x="180" y="165"/>
                  </a:lnTo>
                  <a:lnTo>
                    <a:pt x="177" y="149"/>
                  </a:lnTo>
                  <a:lnTo>
                    <a:pt x="172" y="137"/>
                  </a:lnTo>
                  <a:lnTo>
                    <a:pt x="166" y="126"/>
                  </a:lnTo>
                  <a:lnTo>
                    <a:pt x="49" y="11"/>
                  </a:lnTo>
                  <a:lnTo>
                    <a:pt x="38" y="6"/>
                  </a:lnTo>
                  <a:lnTo>
                    <a:pt x="28" y="1"/>
                  </a:lnTo>
                  <a:lnTo>
                    <a:pt x="13" y="0"/>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4115" name="Freeform 19"/>
            <p:cNvSpPr>
              <a:spLocks/>
            </p:cNvSpPr>
            <p:nvPr/>
          </p:nvSpPr>
          <p:spPr bwMode="auto">
            <a:xfrm>
              <a:off x="4949" y="757"/>
              <a:ext cx="344" cy="349"/>
            </a:xfrm>
            <a:custGeom>
              <a:avLst/>
              <a:gdLst/>
              <a:ahLst/>
              <a:cxnLst>
                <a:cxn ang="0">
                  <a:pos x="13" y="80"/>
                </a:cxn>
                <a:cxn ang="0">
                  <a:pos x="12" y="79"/>
                </a:cxn>
                <a:cxn ang="0">
                  <a:pos x="7" y="73"/>
                </a:cxn>
                <a:cxn ang="0">
                  <a:pos x="4" y="67"/>
                </a:cxn>
                <a:cxn ang="0">
                  <a:pos x="2" y="59"/>
                </a:cxn>
                <a:cxn ang="0">
                  <a:pos x="0" y="52"/>
                </a:cxn>
                <a:cxn ang="0">
                  <a:pos x="0" y="44"/>
                </a:cxn>
                <a:cxn ang="0">
                  <a:pos x="1" y="36"/>
                </a:cxn>
                <a:cxn ang="0">
                  <a:pos x="3" y="29"/>
                </a:cxn>
                <a:cxn ang="0">
                  <a:pos x="6" y="23"/>
                </a:cxn>
                <a:cxn ang="0">
                  <a:pos x="10" y="16"/>
                </a:cxn>
                <a:cxn ang="0">
                  <a:pos x="16" y="11"/>
                </a:cxn>
                <a:cxn ang="0">
                  <a:pos x="21" y="7"/>
                </a:cxn>
                <a:cxn ang="0">
                  <a:pos x="27" y="4"/>
                </a:cxn>
                <a:cxn ang="0">
                  <a:pos x="34" y="1"/>
                </a:cxn>
                <a:cxn ang="0">
                  <a:pos x="42" y="0"/>
                </a:cxn>
                <a:cxn ang="0">
                  <a:pos x="48" y="2"/>
                </a:cxn>
                <a:cxn ang="0">
                  <a:pos x="55" y="3"/>
                </a:cxn>
                <a:cxn ang="0">
                  <a:pos x="61" y="7"/>
                </a:cxn>
                <a:cxn ang="0">
                  <a:pos x="68" y="10"/>
                </a:cxn>
                <a:cxn ang="0">
                  <a:pos x="330" y="268"/>
                </a:cxn>
                <a:cxn ang="0">
                  <a:pos x="332" y="270"/>
                </a:cxn>
                <a:cxn ang="0">
                  <a:pos x="336" y="275"/>
                </a:cxn>
                <a:cxn ang="0">
                  <a:pos x="339" y="282"/>
                </a:cxn>
                <a:cxn ang="0">
                  <a:pos x="342" y="290"/>
                </a:cxn>
                <a:cxn ang="0">
                  <a:pos x="343" y="297"/>
                </a:cxn>
                <a:cxn ang="0">
                  <a:pos x="343" y="305"/>
                </a:cxn>
                <a:cxn ang="0">
                  <a:pos x="342" y="312"/>
                </a:cxn>
                <a:cxn ang="0">
                  <a:pos x="341" y="320"/>
                </a:cxn>
                <a:cxn ang="0">
                  <a:pos x="337" y="325"/>
                </a:cxn>
                <a:cxn ang="0">
                  <a:pos x="332" y="332"/>
                </a:cxn>
                <a:cxn ang="0">
                  <a:pos x="327" y="337"/>
                </a:cxn>
                <a:cxn ang="0">
                  <a:pos x="322" y="342"/>
                </a:cxn>
                <a:cxn ang="0">
                  <a:pos x="316" y="345"/>
                </a:cxn>
                <a:cxn ang="0">
                  <a:pos x="309" y="347"/>
                </a:cxn>
                <a:cxn ang="0">
                  <a:pos x="301" y="348"/>
                </a:cxn>
                <a:cxn ang="0">
                  <a:pos x="295" y="347"/>
                </a:cxn>
                <a:cxn ang="0">
                  <a:pos x="288" y="345"/>
                </a:cxn>
                <a:cxn ang="0">
                  <a:pos x="282" y="342"/>
                </a:cxn>
                <a:cxn ang="0">
                  <a:pos x="276" y="338"/>
                </a:cxn>
                <a:cxn ang="0">
                  <a:pos x="13" y="80"/>
                </a:cxn>
              </a:cxnLst>
              <a:rect l="0" t="0" r="r" b="b"/>
              <a:pathLst>
                <a:path w="344" h="349">
                  <a:moveTo>
                    <a:pt x="13" y="80"/>
                  </a:moveTo>
                  <a:lnTo>
                    <a:pt x="12" y="79"/>
                  </a:lnTo>
                  <a:lnTo>
                    <a:pt x="7" y="73"/>
                  </a:lnTo>
                  <a:lnTo>
                    <a:pt x="4" y="67"/>
                  </a:lnTo>
                  <a:lnTo>
                    <a:pt x="2" y="59"/>
                  </a:lnTo>
                  <a:lnTo>
                    <a:pt x="0" y="52"/>
                  </a:lnTo>
                  <a:lnTo>
                    <a:pt x="0" y="44"/>
                  </a:lnTo>
                  <a:lnTo>
                    <a:pt x="1" y="36"/>
                  </a:lnTo>
                  <a:lnTo>
                    <a:pt x="3" y="29"/>
                  </a:lnTo>
                  <a:lnTo>
                    <a:pt x="6" y="23"/>
                  </a:lnTo>
                  <a:lnTo>
                    <a:pt x="10" y="16"/>
                  </a:lnTo>
                  <a:lnTo>
                    <a:pt x="16" y="11"/>
                  </a:lnTo>
                  <a:lnTo>
                    <a:pt x="21" y="7"/>
                  </a:lnTo>
                  <a:lnTo>
                    <a:pt x="27" y="4"/>
                  </a:lnTo>
                  <a:lnTo>
                    <a:pt x="34" y="1"/>
                  </a:lnTo>
                  <a:lnTo>
                    <a:pt x="42" y="0"/>
                  </a:lnTo>
                  <a:lnTo>
                    <a:pt x="48" y="2"/>
                  </a:lnTo>
                  <a:lnTo>
                    <a:pt x="55" y="3"/>
                  </a:lnTo>
                  <a:lnTo>
                    <a:pt x="61" y="7"/>
                  </a:lnTo>
                  <a:lnTo>
                    <a:pt x="68" y="10"/>
                  </a:lnTo>
                  <a:lnTo>
                    <a:pt x="330" y="268"/>
                  </a:lnTo>
                  <a:lnTo>
                    <a:pt x="332" y="270"/>
                  </a:lnTo>
                  <a:lnTo>
                    <a:pt x="336" y="275"/>
                  </a:lnTo>
                  <a:lnTo>
                    <a:pt x="339" y="282"/>
                  </a:lnTo>
                  <a:lnTo>
                    <a:pt x="342" y="290"/>
                  </a:lnTo>
                  <a:lnTo>
                    <a:pt x="343" y="297"/>
                  </a:lnTo>
                  <a:lnTo>
                    <a:pt x="343" y="305"/>
                  </a:lnTo>
                  <a:lnTo>
                    <a:pt x="342" y="312"/>
                  </a:lnTo>
                  <a:lnTo>
                    <a:pt x="341" y="320"/>
                  </a:lnTo>
                  <a:lnTo>
                    <a:pt x="337" y="325"/>
                  </a:lnTo>
                  <a:lnTo>
                    <a:pt x="332" y="332"/>
                  </a:lnTo>
                  <a:lnTo>
                    <a:pt x="327" y="337"/>
                  </a:lnTo>
                  <a:lnTo>
                    <a:pt x="322" y="342"/>
                  </a:lnTo>
                  <a:lnTo>
                    <a:pt x="316" y="345"/>
                  </a:lnTo>
                  <a:lnTo>
                    <a:pt x="309" y="347"/>
                  </a:lnTo>
                  <a:lnTo>
                    <a:pt x="301" y="348"/>
                  </a:lnTo>
                  <a:lnTo>
                    <a:pt x="295" y="347"/>
                  </a:lnTo>
                  <a:lnTo>
                    <a:pt x="288" y="345"/>
                  </a:lnTo>
                  <a:lnTo>
                    <a:pt x="282" y="342"/>
                  </a:lnTo>
                  <a:lnTo>
                    <a:pt x="276" y="338"/>
                  </a:lnTo>
                  <a:lnTo>
                    <a:pt x="13" y="8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4116" name="Freeform 20"/>
            <p:cNvSpPr>
              <a:spLocks/>
            </p:cNvSpPr>
            <p:nvPr/>
          </p:nvSpPr>
          <p:spPr bwMode="auto">
            <a:xfrm>
              <a:off x="5111" y="903"/>
              <a:ext cx="404" cy="430"/>
            </a:xfrm>
            <a:custGeom>
              <a:avLst/>
              <a:gdLst/>
              <a:ahLst/>
              <a:cxnLst>
                <a:cxn ang="0">
                  <a:pos x="73" y="24"/>
                </a:cxn>
                <a:cxn ang="0">
                  <a:pos x="81" y="20"/>
                </a:cxn>
                <a:cxn ang="0">
                  <a:pos x="97" y="12"/>
                </a:cxn>
                <a:cxn ang="0">
                  <a:pos x="115" y="5"/>
                </a:cxn>
                <a:cxn ang="0">
                  <a:pos x="134" y="2"/>
                </a:cxn>
                <a:cxn ang="0">
                  <a:pos x="152" y="0"/>
                </a:cxn>
                <a:cxn ang="0">
                  <a:pos x="172" y="1"/>
                </a:cxn>
                <a:cxn ang="0">
                  <a:pos x="190" y="5"/>
                </a:cxn>
                <a:cxn ang="0">
                  <a:pos x="207" y="12"/>
                </a:cxn>
                <a:cxn ang="0">
                  <a:pos x="224" y="20"/>
                </a:cxn>
                <a:cxn ang="0">
                  <a:pos x="241" y="30"/>
                </a:cxn>
                <a:cxn ang="0">
                  <a:pos x="358" y="148"/>
                </a:cxn>
                <a:cxn ang="0">
                  <a:pos x="371" y="163"/>
                </a:cxn>
                <a:cxn ang="0">
                  <a:pos x="381" y="179"/>
                </a:cxn>
                <a:cxn ang="0">
                  <a:pos x="389" y="198"/>
                </a:cxn>
                <a:cxn ang="0">
                  <a:pos x="396" y="216"/>
                </a:cxn>
                <a:cxn ang="0">
                  <a:pos x="401" y="237"/>
                </a:cxn>
                <a:cxn ang="0">
                  <a:pos x="402" y="257"/>
                </a:cxn>
                <a:cxn ang="0">
                  <a:pos x="403" y="277"/>
                </a:cxn>
                <a:cxn ang="0">
                  <a:pos x="398" y="297"/>
                </a:cxn>
                <a:cxn ang="0">
                  <a:pos x="394" y="317"/>
                </a:cxn>
                <a:cxn ang="0">
                  <a:pos x="388" y="336"/>
                </a:cxn>
                <a:cxn ang="0">
                  <a:pos x="378" y="353"/>
                </a:cxn>
                <a:cxn ang="0">
                  <a:pos x="367" y="370"/>
                </a:cxn>
                <a:cxn ang="0">
                  <a:pos x="354" y="384"/>
                </a:cxn>
                <a:cxn ang="0">
                  <a:pos x="340" y="397"/>
                </a:cxn>
                <a:cxn ang="0">
                  <a:pos x="324" y="408"/>
                </a:cxn>
                <a:cxn ang="0">
                  <a:pos x="307" y="417"/>
                </a:cxn>
                <a:cxn ang="0">
                  <a:pos x="290" y="424"/>
                </a:cxn>
                <a:cxn ang="0">
                  <a:pos x="271" y="428"/>
                </a:cxn>
                <a:cxn ang="0">
                  <a:pos x="253" y="429"/>
                </a:cxn>
                <a:cxn ang="0">
                  <a:pos x="234" y="428"/>
                </a:cxn>
                <a:cxn ang="0">
                  <a:pos x="216" y="424"/>
                </a:cxn>
                <a:cxn ang="0">
                  <a:pos x="197" y="418"/>
                </a:cxn>
                <a:cxn ang="0">
                  <a:pos x="181" y="410"/>
                </a:cxn>
                <a:cxn ang="0">
                  <a:pos x="165" y="399"/>
                </a:cxn>
                <a:cxn ang="0">
                  <a:pos x="156" y="392"/>
                </a:cxn>
                <a:cxn ang="0">
                  <a:pos x="154" y="391"/>
                </a:cxn>
                <a:cxn ang="0">
                  <a:pos x="38" y="276"/>
                </a:cxn>
                <a:cxn ang="0">
                  <a:pos x="26" y="260"/>
                </a:cxn>
                <a:cxn ang="0">
                  <a:pos x="17" y="242"/>
                </a:cxn>
                <a:cxn ang="0">
                  <a:pos x="9" y="224"/>
                </a:cxn>
                <a:cxn ang="0">
                  <a:pos x="5" y="204"/>
                </a:cxn>
                <a:cxn ang="0">
                  <a:pos x="1" y="184"/>
                </a:cxn>
                <a:cxn ang="0">
                  <a:pos x="0" y="164"/>
                </a:cxn>
                <a:cxn ang="0">
                  <a:pos x="0" y="144"/>
                </a:cxn>
                <a:cxn ang="0">
                  <a:pos x="5" y="124"/>
                </a:cxn>
                <a:cxn ang="0">
                  <a:pos x="10" y="105"/>
                </a:cxn>
                <a:cxn ang="0">
                  <a:pos x="15" y="96"/>
                </a:cxn>
              </a:cxnLst>
              <a:rect l="0" t="0" r="r" b="b"/>
              <a:pathLst>
                <a:path w="404" h="430">
                  <a:moveTo>
                    <a:pt x="73" y="24"/>
                  </a:moveTo>
                  <a:lnTo>
                    <a:pt x="81" y="20"/>
                  </a:lnTo>
                  <a:lnTo>
                    <a:pt x="97" y="12"/>
                  </a:lnTo>
                  <a:lnTo>
                    <a:pt x="115" y="5"/>
                  </a:lnTo>
                  <a:lnTo>
                    <a:pt x="134" y="2"/>
                  </a:lnTo>
                  <a:lnTo>
                    <a:pt x="152" y="0"/>
                  </a:lnTo>
                  <a:lnTo>
                    <a:pt x="172" y="1"/>
                  </a:lnTo>
                  <a:lnTo>
                    <a:pt x="190" y="5"/>
                  </a:lnTo>
                  <a:lnTo>
                    <a:pt x="207" y="12"/>
                  </a:lnTo>
                  <a:lnTo>
                    <a:pt x="224" y="20"/>
                  </a:lnTo>
                  <a:lnTo>
                    <a:pt x="241" y="30"/>
                  </a:lnTo>
                  <a:lnTo>
                    <a:pt x="358" y="148"/>
                  </a:lnTo>
                  <a:lnTo>
                    <a:pt x="371" y="163"/>
                  </a:lnTo>
                  <a:lnTo>
                    <a:pt x="381" y="179"/>
                  </a:lnTo>
                  <a:lnTo>
                    <a:pt x="389" y="198"/>
                  </a:lnTo>
                  <a:lnTo>
                    <a:pt x="396" y="216"/>
                  </a:lnTo>
                  <a:lnTo>
                    <a:pt x="401" y="237"/>
                  </a:lnTo>
                  <a:lnTo>
                    <a:pt x="402" y="257"/>
                  </a:lnTo>
                  <a:lnTo>
                    <a:pt x="403" y="277"/>
                  </a:lnTo>
                  <a:lnTo>
                    <a:pt x="398" y="297"/>
                  </a:lnTo>
                  <a:lnTo>
                    <a:pt x="394" y="317"/>
                  </a:lnTo>
                  <a:lnTo>
                    <a:pt x="388" y="336"/>
                  </a:lnTo>
                  <a:lnTo>
                    <a:pt x="378" y="353"/>
                  </a:lnTo>
                  <a:lnTo>
                    <a:pt x="367" y="370"/>
                  </a:lnTo>
                  <a:lnTo>
                    <a:pt x="354" y="384"/>
                  </a:lnTo>
                  <a:lnTo>
                    <a:pt x="340" y="397"/>
                  </a:lnTo>
                  <a:lnTo>
                    <a:pt x="324" y="408"/>
                  </a:lnTo>
                  <a:lnTo>
                    <a:pt x="307" y="417"/>
                  </a:lnTo>
                  <a:lnTo>
                    <a:pt x="290" y="424"/>
                  </a:lnTo>
                  <a:lnTo>
                    <a:pt x="271" y="428"/>
                  </a:lnTo>
                  <a:lnTo>
                    <a:pt x="253" y="429"/>
                  </a:lnTo>
                  <a:lnTo>
                    <a:pt x="234" y="428"/>
                  </a:lnTo>
                  <a:lnTo>
                    <a:pt x="216" y="424"/>
                  </a:lnTo>
                  <a:lnTo>
                    <a:pt x="197" y="418"/>
                  </a:lnTo>
                  <a:lnTo>
                    <a:pt x="181" y="410"/>
                  </a:lnTo>
                  <a:lnTo>
                    <a:pt x="165" y="399"/>
                  </a:lnTo>
                  <a:lnTo>
                    <a:pt x="156" y="392"/>
                  </a:lnTo>
                  <a:lnTo>
                    <a:pt x="154" y="391"/>
                  </a:lnTo>
                  <a:lnTo>
                    <a:pt x="38" y="276"/>
                  </a:lnTo>
                  <a:lnTo>
                    <a:pt x="26" y="260"/>
                  </a:lnTo>
                  <a:lnTo>
                    <a:pt x="17" y="242"/>
                  </a:lnTo>
                  <a:lnTo>
                    <a:pt x="9" y="224"/>
                  </a:lnTo>
                  <a:lnTo>
                    <a:pt x="5" y="204"/>
                  </a:lnTo>
                  <a:lnTo>
                    <a:pt x="1" y="184"/>
                  </a:lnTo>
                  <a:lnTo>
                    <a:pt x="0" y="164"/>
                  </a:lnTo>
                  <a:lnTo>
                    <a:pt x="0" y="144"/>
                  </a:lnTo>
                  <a:lnTo>
                    <a:pt x="5" y="124"/>
                  </a:lnTo>
                  <a:lnTo>
                    <a:pt x="10" y="105"/>
                  </a:lnTo>
                  <a:lnTo>
                    <a:pt x="15" y="96"/>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4117" name="Freeform 21"/>
            <p:cNvSpPr>
              <a:spLocks/>
            </p:cNvSpPr>
            <p:nvPr/>
          </p:nvSpPr>
          <p:spPr bwMode="auto">
            <a:xfrm>
              <a:off x="5195" y="995"/>
              <a:ext cx="235" cy="246"/>
            </a:xfrm>
            <a:custGeom>
              <a:avLst/>
              <a:gdLst/>
              <a:ahLst/>
              <a:cxnLst>
                <a:cxn ang="0">
                  <a:pos x="0" y="70"/>
                </a:cxn>
                <a:cxn ang="0">
                  <a:pos x="0" y="75"/>
                </a:cxn>
                <a:cxn ang="0">
                  <a:pos x="1" y="88"/>
                </a:cxn>
                <a:cxn ang="0">
                  <a:pos x="4" y="101"/>
                </a:cxn>
                <a:cxn ang="0">
                  <a:pos x="9" y="112"/>
                </a:cxn>
                <a:cxn ang="0">
                  <a:pos x="17" y="123"/>
                </a:cxn>
                <a:cxn ang="0">
                  <a:pos x="128" y="231"/>
                </a:cxn>
                <a:cxn ang="0">
                  <a:pos x="135" y="237"/>
                </a:cxn>
                <a:cxn ang="0">
                  <a:pos x="147" y="242"/>
                </a:cxn>
                <a:cxn ang="0">
                  <a:pos x="159" y="245"/>
                </a:cxn>
                <a:cxn ang="0">
                  <a:pos x="172" y="245"/>
                </a:cxn>
                <a:cxn ang="0">
                  <a:pos x="184" y="242"/>
                </a:cxn>
                <a:cxn ang="0">
                  <a:pos x="195" y="237"/>
                </a:cxn>
                <a:cxn ang="0">
                  <a:pos x="207" y="230"/>
                </a:cxn>
                <a:cxn ang="0">
                  <a:pos x="216" y="221"/>
                </a:cxn>
                <a:cxn ang="0">
                  <a:pos x="223" y="211"/>
                </a:cxn>
                <a:cxn ang="0">
                  <a:pos x="229" y="199"/>
                </a:cxn>
                <a:cxn ang="0">
                  <a:pos x="233" y="186"/>
                </a:cxn>
                <a:cxn ang="0">
                  <a:pos x="234" y="172"/>
                </a:cxn>
                <a:cxn ang="0">
                  <a:pos x="234" y="159"/>
                </a:cxn>
                <a:cxn ang="0">
                  <a:pos x="230" y="146"/>
                </a:cxn>
                <a:cxn ang="0">
                  <a:pos x="225" y="133"/>
                </a:cxn>
                <a:cxn ang="0">
                  <a:pos x="217" y="122"/>
                </a:cxn>
                <a:cxn ang="0">
                  <a:pos x="110" y="17"/>
                </a:cxn>
                <a:cxn ang="0">
                  <a:pos x="107" y="14"/>
                </a:cxn>
                <a:cxn ang="0">
                  <a:pos x="102" y="9"/>
                </a:cxn>
                <a:cxn ang="0">
                  <a:pos x="92" y="4"/>
                </a:cxn>
                <a:cxn ang="0">
                  <a:pos x="81" y="1"/>
                </a:cxn>
                <a:cxn ang="0">
                  <a:pos x="69" y="0"/>
                </a:cxn>
                <a:cxn ang="0">
                  <a:pos x="57" y="1"/>
                </a:cxn>
              </a:cxnLst>
              <a:rect l="0" t="0" r="r" b="b"/>
              <a:pathLst>
                <a:path w="235" h="246">
                  <a:moveTo>
                    <a:pt x="0" y="70"/>
                  </a:moveTo>
                  <a:lnTo>
                    <a:pt x="0" y="75"/>
                  </a:lnTo>
                  <a:lnTo>
                    <a:pt x="1" y="88"/>
                  </a:lnTo>
                  <a:lnTo>
                    <a:pt x="4" y="101"/>
                  </a:lnTo>
                  <a:lnTo>
                    <a:pt x="9" y="112"/>
                  </a:lnTo>
                  <a:lnTo>
                    <a:pt x="17" y="123"/>
                  </a:lnTo>
                  <a:lnTo>
                    <a:pt x="128" y="231"/>
                  </a:lnTo>
                  <a:lnTo>
                    <a:pt x="135" y="237"/>
                  </a:lnTo>
                  <a:lnTo>
                    <a:pt x="147" y="242"/>
                  </a:lnTo>
                  <a:lnTo>
                    <a:pt x="159" y="245"/>
                  </a:lnTo>
                  <a:lnTo>
                    <a:pt x="172" y="245"/>
                  </a:lnTo>
                  <a:lnTo>
                    <a:pt x="184" y="242"/>
                  </a:lnTo>
                  <a:lnTo>
                    <a:pt x="195" y="237"/>
                  </a:lnTo>
                  <a:lnTo>
                    <a:pt x="207" y="230"/>
                  </a:lnTo>
                  <a:lnTo>
                    <a:pt x="216" y="221"/>
                  </a:lnTo>
                  <a:lnTo>
                    <a:pt x="223" y="211"/>
                  </a:lnTo>
                  <a:lnTo>
                    <a:pt x="229" y="199"/>
                  </a:lnTo>
                  <a:lnTo>
                    <a:pt x="233" y="186"/>
                  </a:lnTo>
                  <a:lnTo>
                    <a:pt x="234" y="172"/>
                  </a:lnTo>
                  <a:lnTo>
                    <a:pt x="234" y="159"/>
                  </a:lnTo>
                  <a:lnTo>
                    <a:pt x="230" y="146"/>
                  </a:lnTo>
                  <a:lnTo>
                    <a:pt x="225" y="133"/>
                  </a:lnTo>
                  <a:lnTo>
                    <a:pt x="217" y="122"/>
                  </a:lnTo>
                  <a:lnTo>
                    <a:pt x="110" y="17"/>
                  </a:lnTo>
                  <a:lnTo>
                    <a:pt x="107" y="14"/>
                  </a:lnTo>
                  <a:lnTo>
                    <a:pt x="102" y="9"/>
                  </a:lnTo>
                  <a:lnTo>
                    <a:pt x="92" y="4"/>
                  </a:lnTo>
                  <a:lnTo>
                    <a:pt x="81" y="1"/>
                  </a:lnTo>
                  <a:lnTo>
                    <a:pt x="69" y="0"/>
                  </a:lnTo>
                  <a:lnTo>
                    <a:pt x="57" y="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zh-CN">
                <a:ea typeface="宋体" pitchFamily="2" charset="-122"/>
              </a:rPr>
              <a:t>Homework...</a:t>
            </a:r>
          </a:p>
        </p:txBody>
      </p:sp>
      <p:sp>
        <p:nvSpPr>
          <p:cNvPr id="164867" name="Rectangle 3"/>
          <p:cNvSpPr>
            <a:spLocks noGrp="1" noChangeArrowheads="1"/>
          </p:cNvSpPr>
          <p:nvPr>
            <p:ph type="body" idx="1"/>
          </p:nvPr>
        </p:nvSpPr>
        <p:spPr/>
        <p:txBody>
          <a:bodyPr/>
          <a:lstStyle/>
          <a:p>
            <a:pPr>
              <a:lnSpc>
                <a:spcPct val="90000"/>
              </a:lnSpc>
            </a:pPr>
            <a:r>
              <a:rPr lang="en-US" altLang="zh-CN" sz="2800" dirty="0">
                <a:ea typeface="宋体" pitchFamily="2" charset="-122"/>
              </a:rPr>
              <a:t>Self-Test Exercises (node)</a:t>
            </a:r>
          </a:p>
          <a:p>
            <a:pPr lvl="1">
              <a:lnSpc>
                <a:spcPct val="90000"/>
              </a:lnSpc>
            </a:pPr>
            <a:r>
              <a:rPr lang="en-US" altLang="zh-CN" sz="2400" dirty="0">
                <a:ea typeface="宋体" pitchFamily="2" charset="-122"/>
              </a:rPr>
              <a:t>1-12</a:t>
            </a:r>
          </a:p>
          <a:p>
            <a:pPr>
              <a:lnSpc>
                <a:spcPct val="90000"/>
              </a:lnSpc>
            </a:pPr>
            <a:r>
              <a:rPr lang="en-US" altLang="zh-CN" sz="2800" dirty="0">
                <a:ea typeface="宋体" pitchFamily="2" charset="-122"/>
              </a:rPr>
              <a:t>Read  after class</a:t>
            </a:r>
          </a:p>
          <a:p>
            <a:pPr lvl="1">
              <a:lnSpc>
                <a:spcPct val="90000"/>
              </a:lnSpc>
            </a:pPr>
            <a:r>
              <a:rPr lang="en-US" altLang="zh-CN" sz="2400" dirty="0">
                <a:ea typeface="宋体" pitchFamily="2" charset="-122"/>
              </a:rPr>
              <a:t>Linked List </a:t>
            </a:r>
            <a:r>
              <a:rPr lang="en-US" altLang="zh-CN" sz="2400" dirty="0" err="1">
                <a:ea typeface="宋体" pitchFamily="2" charset="-122"/>
              </a:rPr>
              <a:t>ToolKit</a:t>
            </a:r>
            <a:r>
              <a:rPr lang="en-US" altLang="zh-CN" sz="2400" dirty="0">
                <a:ea typeface="宋体" pitchFamily="2" charset="-122"/>
              </a:rPr>
              <a:t> (Section 5.2)</a:t>
            </a:r>
          </a:p>
          <a:p>
            <a:pPr lvl="1">
              <a:lnSpc>
                <a:spcPct val="90000"/>
              </a:lnSpc>
            </a:pPr>
            <a:r>
              <a:rPr lang="en-US" altLang="zh-CN" sz="2400" dirty="0">
                <a:ea typeface="宋体" pitchFamily="2" charset="-122"/>
              </a:rPr>
              <a:t>Do Self-Test Ex 13 -25  </a:t>
            </a:r>
          </a:p>
          <a:p>
            <a:pPr>
              <a:lnSpc>
                <a:spcPct val="90000"/>
              </a:lnSpc>
            </a:pPr>
            <a:r>
              <a:rPr lang="en-US" altLang="zh-CN" sz="2800" dirty="0">
                <a:ea typeface="宋体" pitchFamily="2" charset="-122"/>
              </a:rPr>
              <a:t>Read before the next lecture</a:t>
            </a:r>
          </a:p>
          <a:p>
            <a:pPr lvl="1">
              <a:lnSpc>
                <a:spcPct val="90000"/>
              </a:lnSpc>
            </a:pPr>
            <a:r>
              <a:rPr lang="en-US" altLang="zh-CN" sz="2400" dirty="0">
                <a:ea typeface="宋体" pitchFamily="2" charset="-122"/>
              </a:rPr>
              <a:t>Section 5.3</a:t>
            </a:r>
            <a:r>
              <a:rPr lang="en-US" altLang="zh-CN" sz="2400">
                <a:ea typeface="宋体" pitchFamily="2" charset="-122"/>
              </a:rPr>
              <a:t>- 5.4</a:t>
            </a:r>
            <a:endParaRPr lang="en-US" altLang="zh-CN" sz="2400" dirty="0">
              <a:ea typeface="宋体" pitchFamily="2" charset="-122"/>
            </a:endParaRP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7239000" y="5219700"/>
            <a:ext cx="1600200" cy="1143000"/>
          </a:xfrm>
          <a:noFill/>
          <a:ln/>
        </p:spPr>
        <p:txBody>
          <a:bodyPr/>
          <a:lstStyle/>
          <a:p>
            <a:r>
              <a:rPr lang="en-US" altLang="zh-CN" sz="2400">
                <a:latin typeface="Arial" charset="0"/>
                <a:ea typeface="宋体" pitchFamily="2" charset="-122"/>
              </a:rPr>
              <a:t>T</a:t>
            </a:r>
            <a:r>
              <a:rPr lang="en-US" altLang="zh-CN" sz="1800">
                <a:latin typeface="Arial" charset="0"/>
                <a:ea typeface="宋体" pitchFamily="2" charset="-122"/>
              </a:rPr>
              <a:t>HE  </a:t>
            </a:r>
            <a:r>
              <a:rPr lang="en-US" altLang="zh-CN" sz="2400">
                <a:latin typeface="Arial" charset="0"/>
                <a:ea typeface="宋体" pitchFamily="2" charset="-122"/>
              </a:rPr>
              <a:t>E</a:t>
            </a:r>
            <a:r>
              <a:rPr lang="en-US" altLang="zh-CN" sz="1800">
                <a:latin typeface="Arial" charset="0"/>
                <a:ea typeface="宋体" pitchFamily="2" charset="-122"/>
              </a:rPr>
              <a:t>ND</a:t>
            </a:r>
          </a:p>
        </p:txBody>
      </p:sp>
      <p:pic>
        <p:nvPicPr>
          <p:cNvPr id="100355" name="Picture 3"/>
          <p:cNvPicPr>
            <a:picLocks noGrp="1" noChangeArrowheads="1"/>
          </p:cNvPicPr>
          <p:nvPr>
            <p:ph type="body" idx="1"/>
          </p:nvPr>
        </p:nvPicPr>
        <p:blipFill>
          <a:blip r:embed="rId3" cstate="print"/>
          <a:srcRect/>
          <a:stretch>
            <a:fillRect/>
          </a:stretch>
        </p:blipFill>
        <p:spPr>
          <a:xfrm>
            <a:off x="6934200" y="4476750"/>
            <a:ext cx="1878013" cy="1162050"/>
          </a:xfrm>
          <a:noFill/>
          <a:ln/>
        </p:spPr>
      </p:pic>
      <p:sp>
        <p:nvSpPr>
          <p:cNvPr id="100356" name="Rectangle 4"/>
          <p:cNvSpPr>
            <a:spLocks noChangeArrowheads="1"/>
          </p:cNvSpPr>
          <p:nvPr/>
        </p:nvSpPr>
        <p:spPr bwMode="auto">
          <a:xfrm>
            <a:off x="1357313" y="2081213"/>
            <a:ext cx="7512050" cy="2641600"/>
          </a:xfrm>
          <a:prstGeom prst="rect">
            <a:avLst/>
          </a:prstGeom>
          <a:noFill/>
          <a:ln w="12700">
            <a:noFill/>
            <a:miter lim="800000"/>
            <a:headEnd/>
            <a:tailEnd/>
          </a:ln>
          <a:effectLst/>
        </p:spPr>
        <p:txBody>
          <a:bodyPr wrap="none" lIns="90488" tIns="44450" rIns="90488" bIns="44450">
            <a:spAutoFit/>
          </a:bodyPr>
          <a:lstStyle/>
          <a:p>
            <a:r>
              <a:rPr lang="en-US" altLang="zh-CN" sz="1400">
                <a:solidFill>
                  <a:schemeClr val="tx1"/>
                </a:solidFill>
                <a:latin typeface="Arial" charset="0"/>
                <a:ea typeface="宋体" pitchFamily="2" charset="-122"/>
              </a:rPr>
              <a:t>Presentation copyright 1997, Addison Wesley Longman,</a:t>
            </a:r>
          </a:p>
          <a:p>
            <a:r>
              <a:rPr lang="en-US" altLang="zh-CN" sz="1400">
                <a:solidFill>
                  <a:schemeClr val="tx1"/>
                </a:solidFill>
                <a:latin typeface="Arial" charset="0"/>
                <a:ea typeface="宋体" pitchFamily="2" charset="-122"/>
              </a:rPr>
              <a:t>For use with </a:t>
            </a:r>
            <a:r>
              <a:rPr lang="en-US" altLang="zh-CN" sz="1400" i="1">
                <a:solidFill>
                  <a:schemeClr val="tx1"/>
                </a:solidFill>
                <a:latin typeface="Arial" charset="0"/>
                <a:ea typeface="宋体" pitchFamily="2" charset="-122"/>
              </a:rPr>
              <a:t>Data Structures and Other Objects Using C++</a:t>
            </a:r>
          </a:p>
          <a:p>
            <a:r>
              <a:rPr lang="en-US" altLang="zh-CN" sz="1400">
                <a:solidFill>
                  <a:schemeClr val="tx1"/>
                </a:solidFill>
                <a:latin typeface="Arial" charset="0"/>
                <a:ea typeface="宋体" pitchFamily="2" charset="-122"/>
              </a:rPr>
              <a:t>by Michael Main and Walter Savitch.</a:t>
            </a:r>
          </a:p>
          <a:p>
            <a:endParaRPr lang="en-US" altLang="zh-CN" sz="1400">
              <a:solidFill>
                <a:schemeClr val="tx1"/>
              </a:solidFill>
              <a:latin typeface="Arial" charset="0"/>
              <a:ea typeface="宋体" pitchFamily="2" charset="-122"/>
            </a:endParaRPr>
          </a:p>
          <a:p>
            <a:r>
              <a:rPr lang="en-US" altLang="zh-CN" sz="1400">
                <a:solidFill>
                  <a:schemeClr val="tx1"/>
                </a:solidFill>
                <a:latin typeface="Arial" charset="0"/>
                <a:ea typeface="宋体" pitchFamily="2" charset="-122"/>
              </a:rPr>
              <a:t>Some artwork in the presentation is used with permission from Presentation Task Force</a:t>
            </a:r>
          </a:p>
          <a:p>
            <a:r>
              <a:rPr lang="en-US" altLang="zh-CN" sz="1400">
                <a:solidFill>
                  <a:schemeClr val="tx1"/>
                </a:solidFill>
                <a:latin typeface="Arial" charset="0"/>
                <a:ea typeface="宋体" pitchFamily="2" charset="-122"/>
              </a:rPr>
              <a:t>(copyright New Vision Technologies Inc) and Corel Gallery Clipart Catalog (copyright</a:t>
            </a:r>
          </a:p>
          <a:p>
            <a:r>
              <a:rPr lang="en-US" altLang="zh-CN" sz="1400">
                <a:solidFill>
                  <a:schemeClr val="tx1"/>
                </a:solidFill>
                <a:latin typeface="Arial" charset="0"/>
                <a:ea typeface="宋体" pitchFamily="2" charset="-122"/>
              </a:rPr>
              <a:t>Corel Corporation, 3G Graphics Inc, Archive Arts, Cartesia Software, Image Club</a:t>
            </a:r>
          </a:p>
          <a:p>
            <a:r>
              <a:rPr lang="en-US" altLang="zh-CN" sz="1400">
                <a:solidFill>
                  <a:schemeClr val="tx1"/>
                </a:solidFill>
                <a:latin typeface="Arial" charset="0"/>
                <a:ea typeface="宋体" pitchFamily="2" charset="-122"/>
              </a:rPr>
              <a:t>Graphics Inc, One Mile Up Inc, TechPool Studios, Totem Graphics Inc).</a:t>
            </a:r>
          </a:p>
          <a:p>
            <a:endParaRPr lang="en-US" altLang="zh-CN" sz="1400">
              <a:solidFill>
                <a:schemeClr val="tx1"/>
              </a:solidFill>
              <a:latin typeface="Arial" charset="0"/>
              <a:ea typeface="宋体" pitchFamily="2" charset="-122"/>
            </a:endParaRPr>
          </a:p>
          <a:p>
            <a:r>
              <a:rPr lang="en-US" altLang="zh-CN" sz="1400">
                <a:solidFill>
                  <a:schemeClr val="tx1"/>
                </a:solidFill>
                <a:latin typeface="Arial" charset="0"/>
                <a:ea typeface="宋体" pitchFamily="2" charset="-122"/>
              </a:rPr>
              <a:t>Students and instructors who use </a:t>
            </a:r>
            <a:r>
              <a:rPr lang="en-US" altLang="zh-CN" sz="1400" i="1">
                <a:solidFill>
                  <a:schemeClr val="tx1"/>
                </a:solidFill>
                <a:latin typeface="Arial" charset="0"/>
                <a:ea typeface="宋体" pitchFamily="2" charset="-122"/>
              </a:rPr>
              <a:t>Data Structures and Other Objects Using C++</a:t>
            </a:r>
            <a:r>
              <a:rPr lang="en-US" altLang="zh-CN" sz="1400">
                <a:solidFill>
                  <a:schemeClr val="tx1"/>
                </a:solidFill>
                <a:latin typeface="Arial" charset="0"/>
                <a:ea typeface="宋体" pitchFamily="2" charset="-122"/>
              </a:rPr>
              <a:t> are welcome</a:t>
            </a:r>
          </a:p>
          <a:p>
            <a:r>
              <a:rPr lang="en-US" altLang="zh-CN" sz="1400">
                <a:solidFill>
                  <a:schemeClr val="tx1"/>
                </a:solidFill>
                <a:latin typeface="Arial" charset="0"/>
                <a:ea typeface="宋体" pitchFamily="2" charset="-122"/>
              </a:rPr>
              <a:t>to use this presentation however they see fit, so long as this copyright notice remains</a:t>
            </a:r>
          </a:p>
          <a:p>
            <a:r>
              <a:rPr lang="en-US" altLang="zh-CN" sz="1400">
                <a:solidFill>
                  <a:schemeClr val="tx1"/>
                </a:solidFill>
                <a:latin typeface="Arial" charset="0"/>
                <a:ea typeface="宋体" pitchFamily="2" charset="-122"/>
              </a:rPr>
              <a:t>intact.</a:t>
            </a:r>
          </a:p>
        </p:txBody>
      </p:sp>
    </p:spTree>
  </p:cSld>
  <p:clrMapOvr>
    <a:masterClrMapping/>
  </p:clrMapOvr>
  <p:transition/>
</p:sld>
</file>

<file path=ppt/theme/theme1.xml><?xml version="1.0" encoding="utf-8"?>
<a:theme xmlns:a="http://schemas.openxmlformats.org/drawingml/2006/main" name="chapt02">
  <a:themeElements>
    <a:clrScheme name="">
      <a:dk1>
        <a:srgbClr val="000020"/>
      </a:dk1>
      <a:lt1>
        <a:srgbClr val="E0E0E0"/>
      </a:lt1>
      <a:dk2>
        <a:srgbClr val="0000FF"/>
      </a:dk2>
      <a:lt2>
        <a:srgbClr val="00CECE"/>
      </a:lt2>
      <a:accent1>
        <a:srgbClr val="FC0128"/>
      </a:accent1>
      <a:accent2>
        <a:srgbClr val="FF8000"/>
      </a:accent2>
      <a:accent3>
        <a:srgbClr val="AAAAFF"/>
      </a:accent3>
      <a:accent4>
        <a:srgbClr val="BFBFBF"/>
      </a:accent4>
      <a:accent5>
        <a:srgbClr val="FDAAAC"/>
      </a:accent5>
      <a:accent6>
        <a:srgbClr val="E77300"/>
      </a:accent6>
      <a:hlink>
        <a:srgbClr val="00FF00"/>
      </a:hlink>
      <a:folHlink>
        <a:srgbClr val="8080FF"/>
      </a:folHlink>
    </a:clrScheme>
    <a:fontScheme name="chapt0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Times New Roman" pitchFamily="18" charset="0"/>
          </a:defRPr>
        </a:defPPr>
      </a:lstStyle>
    </a:lnDef>
  </a:objectDefaults>
  <a:extraClrSchemeLst>
    <a:extraClrScheme>
      <a:clrScheme name="chapt0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apt0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apt0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0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apt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apt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apt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c:\teaching\powerpnt\chapt02.ppt</Template>
  <TotalTime>513</TotalTime>
  <Pages>48</Pages>
  <Words>11561</Words>
  <Application>Microsoft Macintosh PowerPoint</Application>
  <PresentationFormat>On-screen Show (4:3)</PresentationFormat>
  <Paragraphs>1396</Paragraphs>
  <Slides>91</Slides>
  <Notes>75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91</vt:i4>
      </vt:variant>
    </vt:vector>
  </HeadingPairs>
  <TitlesOfParts>
    <vt:vector size="99" baseType="lpstr">
      <vt:lpstr>宋体</vt:lpstr>
      <vt:lpstr>Arial</vt:lpstr>
      <vt:lpstr>Arial Narrow</vt:lpstr>
      <vt:lpstr>Monotype Corsiva</vt:lpstr>
      <vt:lpstr>Monotype Sorts</vt:lpstr>
      <vt:lpstr>Times New Roman</vt:lpstr>
      <vt:lpstr>chapt02</vt:lpstr>
      <vt:lpstr>GALLERY</vt:lpstr>
      <vt:lpstr>CSC212   Data Structure   </vt:lpstr>
      <vt:lpstr>Motivation</vt:lpstr>
      <vt:lpstr>Motivation</vt:lpstr>
      <vt:lpstr>Motivation</vt:lpstr>
      <vt:lpstr>Motivation</vt:lpstr>
      <vt:lpstr>Motivation</vt:lpstr>
      <vt:lpstr>Motivation</vt:lpstr>
      <vt:lpstr>Motivation</vt:lpstr>
      <vt:lpstr>Linked Lists in Action</vt:lpstr>
      <vt:lpstr>Declarations for Linked Lists</vt:lpstr>
      <vt:lpstr>Declarations for Linked Lists</vt:lpstr>
      <vt:lpstr>Declarations for Linked Lists</vt:lpstr>
      <vt:lpstr>Declarations for Linked Lists</vt:lpstr>
      <vt:lpstr>Declarations for Linked Lists</vt:lpstr>
      <vt:lpstr>Declarations for Linked Lists</vt:lpstr>
      <vt:lpstr>The Complete node Class Definition</vt:lpstr>
      <vt:lpstr>The Complete node Class Definition</vt:lpstr>
      <vt:lpstr>A Small Quiz - </vt:lpstr>
      <vt:lpstr>Linked List Toolkit</vt:lpstr>
      <vt:lpstr>The Workings of four functions</vt:lpstr>
      <vt:lpstr>Length of a Linked List</vt:lpstr>
      <vt:lpstr>Pseudo-code of list_length</vt:lpstr>
      <vt:lpstr>Pseudo-code of list_length</vt:lpstr>
      <vt:lpstr>Pseudo-code of list_length</vt:lpstr>
      <vt:lpstr>Pseudo-code of list_length</vt:lpstr>
      <vt:lpstr>Pseudo-code of list_length</vt:lpstr>
      <vt:lpstr>Real code of list_length: List Traverse</vt:lpstr>
      <vt:lpstr>Real code of list_length: List Traverse</vt:lpstr>
      <vt:lpstr>Real code of list_length: List Traverse</vt:lpstr>
      <vt:lpstr>Real code of list_length: List Traverse</vt:lpstr>
      <vt:lpstr>Big-O of list_length</vt:lpstr>
      <vt:lpstr>Is list_length works for an empty list?</vt:lpstr>
      <vt:lpstr>The Workings of four functions</vt:lpstr>
      <vt:lpstr>Inserting a node at the Head</vt:lpstr>
      <vt:lpstr>Inserting a Node at the Head</vt:lpstr>
      <vt:lpstr>Inserting a Node at the Head</vt:lpstr>
      <vt:lpstr>Inserting a Node at the Head</vt:lpstr>
      <vt:lpstr>Inserting a Node at the Head</vt:lpstr>
      <vt:lpstr>Inserting a Node at the Head</vt:lpstr>
      <vt:lpstr>Inserting a Node at the Head</vt:lpstr>
      <vt:lpstr>Inserting a Node at the Head</vt:lpstr>
      <vt:lpstr>Inserting a Node at the Head</vt:lpstr>
      <vt:lpstr>Inserting a Node at the Head</vt:lpstr>
      <vt:lpstr>Inserting a Node at the Head</vt:lpstr>
      <vt:lpstr>Inserting a Node at the Head</vt:lpstr>
      <vt:lpstr>Inserting a Node at the Head</vt:lpstr>
      <vt:lpstr>Inserting a Node at the Head</vt:lpstr>
      <vt:lpstr>Inserting a Node at the Head</vt:lpstr>
      <vt:lpstr>Inserting a Node at the Head</vt:lpstr>
      <vt:lpstr>Inserting a Node at the Head</vt:lpstr>
      <vt:lpstr>Inserting a Node at the Front</vt:lpstr>
      <vt:lpstr>Inserting a Node at the Head</vt:lpstr>
      <vt:lpstr>Inserting a Node at the Head</vt:lpstr>
      <vt:lpstr>Inserting a Node at the Head</vt:lpstr>
      <vt:lpstr>Caution!</vt:lpstr>
      <vt:lpstr>Inserting a Node at the Head</vt:lpstr>
      <vt:lpstr>Inserting a Node at the Head</vt:lpstr>
      <vt:lpstr>Inserting a Node at the Head</vt:lpstr>
      <vt:lpstr>PowerPoint Presentation</vt:lpstr>
      <vt:lpstr>Declarations for Linked Lists</vt:lpstr>
      <vt:lpstr>The Complete node Class Definition</vt:lpstr>
      <vt:lpstr>Big-O of list_length</vt:lpstr>
      <vt:lpstr>The Workings of four functions</vt:lpstr>
      <vt:lpstr>Pseudocode for Inserting Nodes</vt:lpstr>
      <vt:lpstr>Pseudocode for Inserting Nodes</vt:lpstr>
      <vt:lpstr>Pseudocode for Inserting Nodes</vt:lpstr>
      <vt:lpstr>Pseudocode for Inserting Nodes</vt:lpstr>
      <vt:lpstr>Pseudocode for Inserting Nodes</vt:lpstr>
      <vt:lpstr>Pseudocode for Inserting Nodes</vt:lpstr>
      <vt:lpstr>Pseudocode for Inserting Nodes</vt:lpstr>
      <vt:lpstr>Pseudocode for Inserting Nodes</vt:lpstr>
      <vt:lpstr>Pseudocode for Inserting Nodes</vt:lpstr>
      <vt:lpstr>Pseudocode for Inserting Nodes</vt:lpstr>
      <vt:lpstr>Pseudocode for Inserting Nodes</vt:lpstr>
      <vt:lpstr>Pseudocode for Inserting Nodes</vt:lpstr>
      <vt:lpstr>Pseudocode for Inserting Nodes</vt:lpstr>
      <vt:lpstr>Pseudocode for Inserting Nodes</vt:lpstr>
      <vt:lpstr>Pseudocode for Inserting Nodes</vt:lpstr>
      <vt:lpstr>Pseudocode for Inserting Nodes</vt:lpstr>
      <vt:lpstr>Pseudocode for Inserting Nodes</vt:lpstr>
      <vt:lpstr>The Workings of four functions</vt:lpstr>
      <vt:lpstr>Pseudocode for Removing Nodes</vt:lpstr>
      <vt:lpstr>Removing the Head Node</vt:lpstr>
      <vt:lpstr>Removing the Head Node</vt:lpstr>
      <vt:lpstr>Removing the Head Node</vt:lpstr>
      <vt:lpstr>Removing the Head Node</vt:lpstr>
      <vt:lpstr>Removing the Head Node</vt:lpstr>
      <vt:lpstr>   Summary</vt:lpstr>
      <vt:lpstr>Key points you need to know</vt:lpstr>
      <vt:lpstr>Homework...</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Other Objects Using C++</dc:title>
  <dc:subject>Linked Lists in Action</dc:subject>
  <dc:creator>Michael Main and Walter Savitch</dc:creator>
  <cp:keywords/>
  <dc:description>Presentation from Chapter 5._x000d_
Copyright 1997, by Addison Wesley Longman.</dc:description>
  <cp:lastModifiedBy>Zhigang Zhu</cp:lastModifiedBy>
  <cp:revision>254</cp:revision>
  <cp:lastPrinted>1997-08-04T18:29:18Z</cp:lastPrinted>
  <dcterms:created xsi:type="dcterms:W3CDTF">1997-08-04T15:29:22Z</dcterms:created>
  <dcterms:modified xsi:type="dcterms:W3CDTF">2025-01-15T01:24:58Z</dcterms:modified>
</cp:coreProperties>
</file>