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311" r:id="rId2"/>
    <p:sldId id="289" r:id="rId3"/>
    <p:sldId id="290" r:id="rId4"/>
    <p:sldId id="297" r:id="rId5"/>
    <p:sldId id="298" r:id="rId6"/>
    <p:sldId id="299" r:id="rId7"/>
    <p:sldId id="300" r:id="rId8"/>
    <p:sldId id="301" r:id="rId9"/>
    <p:sldId id="302" r:id="rId10"/>
    <p:sldId id="303" r:id="rId11"/>
    <p:sldId id="291" r:id="rId12"/>
    <p:sldId id="292" r:id="rId13"/>
    <p:sldId id="304" r:id="rId14"/>
    <p:sldId id="305" r:id="rId15"/>
    <p:sldId id="306" r:id="rId16"/>
    <p:sldId id="307" r:id="rId17"/>
    <p:sldId id="308" r:id="rId18"/>
    <p:sldId id="309" r:id="rId19"/>
    <p:sldId id="310" r:id="rId20"/>
    <p:sldId id="293" r:id="rId21"/>
    <p:sldId id="294" r:id="rId22"/>
    <p:sldId id="295" r:id="rId23"/>
    <p:sldId id="256" r:id="rId24"/>
    <p:sldId id="287" r:id="rId25"/>
    <p:sldId id="257" r:id="rId26"/>
    <p:sldId id="258" r:id="rId27"/>
    <p:sldId id="259" r:id="rId28"/>
    <p:sldId id="260" r:id="rId29"/>
    <p:sldId id="261" r:id="rId30"/>
    <p:sldId id="262"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6" r:id="rId53"/>
    <p:sldId id="296" r:id="rId54"/>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accent1"/>
        </a:solidFill>
        <a:latin typeface="Times New Roman" charset="0"/>
        <a:ea typeface="+mn-ea"/>
        <a:cs typeface="+mn-cs"/>
      </a:defRPr>
    </a:lvl1pPr>
    <a:lvl2pPr marL="457200" algn="l" rtl="0" eaLnBrk="0" fontAlgn="base" hangingPunct="0">
      <a:spcBef>
        <a:spcPct val="0"/>
      </a:spcBef>
      <a:spcAft>
        <a:spcPct val="0"/>
      </a:spcAft>
      <a:defRPr sz="2000" kern="1200">
        <a:solidFill>
          <a:schemeClr val="accent1"/>
        </a:solidFill>
        <a:latin typeface="Times New Roman" charset="0"/>
        <a:ea typeface="+mn-ea"/>
        <a:cs typeface="+mn-cs"/>
      </a:defRPr>
    </a:lvl2pPr>
    <a:lvl3pPr marL="914400" algn="l" rtl="0" eaLnBrk="0" fontAlgn="base" hangingPunct="0">
      <a:spcBef>
        <a:spcPct val="0"/>
      </a:spcBef>
      <a:spcAft>
        <a:spcPct val="0"/>
      </a:spcAft>
      <a:defRPr sz="2000" kern="1200">
        <a:solidFill>
          <a:schemeClr val="accent1"/>
        </a:solidFill>
        <a:latin typeface="Times New Roman" charset="0"/>
        <a:ea typeface="+mn-ea"/>
        <a:cs typeface="+mn-cs"/>
      </a:defRPr>
    </a:lvl3pPr>
    <a:lvl4pPr marL="1371600" algn="l" rtl="0" eaLnBrk="0" fontAlgn="base" hangingPunct="0">
      <a:spcBef>
        <a:spcPct val="0"/>
      </a:spcBef>
      <a:spcAft>
        <a:spcPct val="0"/>
      </a:spcAft>
      <a:defRPr sz="2000" kern="1200">
        <a:solidFill>
          <a:schemeClr val="accent1"/>
        </a:solidFill>
        <a:latin typeface="Times New Roman" charset="0"/>
        <a:ea typeface="+mn-ea"/>
        <a:cs typeface="+mn-cs"/>
      </a:defRPr>
    </a:lvl4pPr>
    <a:lvl5pPr marL="1828800" algn="l" rtl="0" eaLnBrk="0" fontAlgn="base" hangingPunct="0">
      <a:spcBef>
        <a:spcPct val="0"/>
      </a:spcBef>
      <a:spcAft>
        <a:spcPct val="0"/>
      </a:spcAft>
      <a:defRPr sz="2000" kern="1200">
        <a:solidFill>
          <a:schemeClr val="accent1"/>
        </a:solidFill>
        <a:latin typeface="Times New Roman" charset="0"/>
        <a:ea typeface="+mn-ea"/>
        <a:cs typeface="+mn-cs"/>
      </a:defRPr>
    </a:lvl5pPr>
    <a:lvl6pPr marL="2286000" algn="l" defTabSz="914400" rtl="0" eaLnBrk="1" latinLnBrk="0" hangingPunct="1">
      <a:defRPr sz="2000" kern="1200">
        <a:solidFill>
          <a:schemeClr val="accent1"/>
        </a:solidFill>
        <a:latin typeface="Times New Roman" charset="0"/>
        <a:ea typeface="+mn-ea"/>
        <a:cs typeface="+mn-cs"/>
      </a:defRPr>
    </a:lvl6pPr>
    <a:lvl7pPr marL="2743200" algn="l" defTabSz="914400" rtl="0" eaLnBrk="1" latinLnBrk="0" hangingPunct="1">
      <a:defRPr sz="2000" kern="1200">
        <a:solidFill>
          <a:schemeClr val="accent1"/>
        </a:solidFill>
        <a:latin typeface="Times New Roman" charset="0"/>
        <a:ea typeface="+mn-ea"/>
        <a:cs typeface="+mn-cs"/>
      </a:defRPr>
    </a:lvl7pPr>
    <a:lvl8pPr marL="3200400" algn="l" defTabSz="914400" rtl="0" eaLnBrk="1" latinLnBrk="0" hangingPunct="1">
      <a:defRPr sz="2000" kern="1200">
        <a:solidFill>
          <a:schemeClr val="accent1"/>
        </a:solidFill>
        <a:latin typeface="Times New Roman" charset="0"/>
        <a:ea typeface="+mn-ea"/>
        <a:cs typeface="+mn-cs"/>
      </a:defRPr>
    </a:lvl8pPr>
    <a:lvl9pPr marL="3657600" algn="l" defTabSz="914400" rtl="0" eaLnBrk="1" latinLnBrk="0" hangingPunct="1">
      <a:defRPr sz="2000" kern="1200">
        <a:solidFill>
          <a:schemeClr val="accent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99"/>
    <p:restoredTop sz="88549" autoAdjust="0"/>
  </p:normalViewPr>
  <p:slideViewPr>
    <p:cSldViewPr>
      <p:cViewPr varScale="1">
        <p:scale>
          <a:sx n="107" d="100"/>
          <a:sy n="107" d="100"/>
        </p:scale>
        <p:origin x="85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830888" y="8261350"/>
            <a:ext cx="536575" cy="454025"/>
          </a:xfrm>
          <a:prstGeom prst="rect">
            <a:avLst/>
          </a:prstGeom>
          <a:noFill/>
          <a:ln w="12700">
            <a:noFill/>
            <a:miter lim="800000"/>
            <a:headEnd/>
            <a:tailEnd/>
          </a:ln>
          <a:effectLst/>
        </p:spPr>
        <p:txBody>
          <a:bodyPr wrap="none" lIns="90488" tIns="44450" rIns="90488" bIns="44450">
            <a:spAutoFit/>
          </a:bodyPr>
          <a:lstStyle/>
          <a:p>
            <a:fld id="{5A8A45B1-D6D2-47A1-8CB3-DA8DC266FC57}" type="slidenum">
              <a:rPr lang="zh-CN" altLang="en-US" sz="2400"/>
              <a:pPr/>
              <a:t>‹#›</a:t>
            </a:fld>
            <a:endParaRPr lang="en-US" altLang="zh-CN" sz="2400"/>
          </a:p>
        </p:txBody>
      </p:sp>
    </p:spTree>
    <p:extLst>
      <p:ext uri="{BB962C8B-B14F-4D97-AF65-F5344CB8AC3E}">
        <p14:creationId xmlns:p14="http://schemas.microsoft.com/office/powerpoint/2010/main" val="40032101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6227763" y="134938"/>
            <a:ext cx="536575" cy="454025"/>
          </a:xfrm>
          <a:prstGeom prst="rect">
            <a:avLst/>
          </a:prstGeom>
          <a:noFill/>
          <a:ln w="12700">
            <a:noFill/>
            <a:miter lim="800000"/>
            <a:headEnd/>
            <a:tailEnd/>
          </a:ln>
          <a:effectLst/>
        </p:spPr>
        <p:txBody>
          <a:bodyPr wrap="none" lIns="90488" tIns="44450" rIns="90488" bIns="44450">
            <a:spAutoFit/>
          </a:bodyPr>
          <a:lstStyle/>
          <a:p>
            <a:fld id="{FF0D96F7-5970-47A9-8EF9-50761696F53E}" type="slidenum">
              <a:rPr lang="zh-CN" altLang="en-US" sz="2400" b="1">
                <a:solidFill>
                  <a:schemeClr val="tx1"/>
                </a:solidFill>
              </a:rPr>
              <a:pPr/>
              <a:t>‹#›</a:t>
            </a:fld>
            <a:endParaRPr lang="en-US" altLang="zh-CN" sz="2400" b="1">
              <a:solidFill>
                <a:schemeClr val="tx1"/>
              </a:solidFill>
            </a:endParaRPr>
          </a:p>
        </p:txBody>
      </p:sp>
    </p:spTree>
    <p:extLst>
      <p:ext uri="{BB962C8B-B14F-4D97-AF65-F5344CB8AC3E}">
        <p14:creationId xmlns:p14="http://schemas.microsoft.com/office/powerpoint/2010/main" val="587575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textbook,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1150938" y="692150"/>
            <a:ext cx="4556125" cy="3416300"/>
          </a:xfrm>
          <a:ln/>
        </p:spPr>
      </p:sp>
      <p:sp>
        <p:nvSpPr>
          <p:cNvPr id="75779" name="Rectangle 3"/>
          <p:cNvSpPr>
            <a:spLocks noGrp="1" noChangeArrowheads="1"/>
          </p:cNvSpPr>
          <p:nvPr>
            <p:ph type="body" idx="1"/>
          </p:nvPr>
        </p:nvSpPr>
        <p:spPr/>
        <p:txBody>
          <a:bodyPr/>
          <a:lstStyle/>
          <a:p>
            <a:r>
              <a:rPr lang="en-US" altLang="zh-CN"/>
              <a:t>Show students the code – it;’s turn out the code is very simple!</a:t>
            </a:r>
          </a:p>
          <a:p>
            <a:r>
              <a:rPr lang="en-US" altLang="zh-CN"/>
              <a:t>Two implementations: fixed size array and listed list</a:t>
            </a:r>
          </a:p>
          <a:p>
            <a:r>
              <a:rPr lang="en-US" altLang="zh-CN"/>
              <a:t>Why not dynamic array? – resize is expensive.</a:t>
            </a:r>
          </a:p>
          <a:p>
            <a:r>
              <a:rPr lang="en-US" altLang="zh-CN"/>
              <a:t>Fixed size array is the most time efficient one – system can define a big stack</a:t>
            </a:r>
          </a:p>
          <a:p>
            <a:r>
              <a:rPr lang="en-US" altLang="zh-CN"/>
              <a:t>Linked list is space efficient </a:t>
            </a:r>
          </a:p>
          <a:p>
            <a:endParaRPr lang="en-US" altLang="zh-CN"/>
          </a:p>
          <a:p>
            <a:r>
              <a:rPr lang="en-US" altLang="zh-CN"/>
              <a:t>Five functions</a:t>
            </a:r>
          </a:p>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13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34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54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75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095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16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1136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Every time you get in line at a supermarket or in a cafeteria or in a bank or at a ticket window, you are adding yourself to a queue. If everybody is polite, then people add themselves to the rear of the queue, and the person at the front of the queue is served first. </a:t>
            </a:r>
          </a:p>
          <a:p>
            <a:endParaRPr lang="en-US" altLang="zh-CN"/>
          </a:p>
          <a:p>
            <a:r>
              <a:rPr lang="en-US" altLang="zh-CN"/>
              <a:t>First-In/First-Out is abbreviated as FIFO.</a:t>
            </a:r>
          </a:p>
          <a:p>
            <a:endParaRPr lang="en-US" altLang="zh-CN"/>
          </a:p>
          <a:p>
            <a:r>
              <a:rPr lang="en-US" altLang="zh-CN"/>
              <a:t>An example: (p 378) – Using a stack to reverse spelling,  but using a queue in the same order</a:t>
            </a:r>
          </a:p>
          <a:p>
            <a:r>
              <a:rPr lang="en-US" altLang="zh-CN"/>
              <a:t>If the program read in Chad, then it will output Chad </a:t>
            </a:r>
          </a:p>
          <a:p>
            <a:endParaRPr lang="en-US" altLang="zh-CN"/>
          </a:p>
          <a:p>
            <a:r>
              <a:rPr lang="en-US" altLang="zh-CN"/>
              <a:t>Draw it on backboard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bwMode="auto">
          <a:xfrm>
            <a:off x="1150938" y="692150"/>
            <a:ext cx="4556125" cy="3416300"/>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zh-CN"/>
              <a:t>Show students the code – it;’s turn out the code is very simple!</a:t>
            </a:r>
          </a:p>
          <a:p>
            <a:r>
              <a:rPr lang="en-US" altLang="zh-CN"/>
              <a:t>Two implementations: fixed size array and listed list</a:t>
            </a:r>
          </a:p>
          <a:p>
            <a:r>
              <a:rPr lang="en-US" altLang="zh-CN"/>
              <a:t>Why not dynamic array? – resize is expensive.</a:t>
            </a:r>
          </a:p>
          <a:p>
            <a:r>
              <a:rPr lang="en-US" altLang="zh-CN"/>
              <a:t>Fixed size array is the most time efficient one – system can define a big stack</a:t>
            </a:r>
          </a:p>
          <a:p>
            <a:r>
              <a:rPr lang="en-US" altLang="zh-CN"/>
              <a:t>Linked list is space efficient </a:t>
            </a:r>
          </a:p>
          <a:p>
            <a:endParaRPr lang="en-US" altLang="zh-CN"/>
          </a:p>
          <a:p>
            <a:r>
              <a:rPr lang="en-US" altLang="zh-CN"/>
              <a:t>Five functions</a:t>
            </a:r>
          </a:p>
          <a:p>
            <a:endParaRPr lang="en-US" altLang="zh-CN"/>
          </a:p>
          <a:p>
            <a:endParaRPr lang="en-US" altLang="zh-CN"/>
          </a:p>
          <a:p>
            <a:r>
              <a:rPr lang="en-US" altLang="zh-CN"/>
              <a:t>Queue with fixed size array</a:t>
            </a:r>
          </a:p>
          <a:p>
            <a:r>
              <a:rPr lang="en-US" altLang="zh-CN"/>
              <a:t>- circular array</a:t>
            </a:r>
          </a:p>
          <a:p>
            <a:r>
              <a:rPr lang="en-US" altLang="zh-CN"/>
              <a:t>- next_item function (private memeber function)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1150938" y="692150"/>
            <a:ext cx="4556125" cy="3416300"/>
          </a:xfrm>
          <a:ln/>
        </p:spPr>
      </p:sp>
      <p:sp>
        <p:nvSpPr>
          <p:cNvPr id="7373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1150938" y="692150"/>
            <a:ext cx="4556125" cy="3416300"/>
          </a:xfrm>
          <a:ln/>
        </p:spPr>
      </p:sp>
      <p:sp>
        <p:nvSpPr>
          <p:cNvPr id="81923" name="Rectangle 3"/>
          <p:cNvSpPr>
            <a:spLocks noGrp="1" noChangeArrowheads="1"/>
          </p:cNvSpPr>
          <p:nvPr>
            <p:ph type="body" idx="1"/>
          </p:nvPr>
        </p:nvSpPr>
        <p:spPr/>
        <p:txBody>
          <a:bodyPr/>
          <a:lstStyle/>
          <a:p>
            <a:r>
              <a:rPr lang="en-US" altLang="zh-CN"/>
              <a:t>Using a queue ensures that customers are served in the exact order in which they arrive. However, we often want to assign priorities to customers and severe those customers with higher priorities before those with lower priorities. For example in a hospital emergency room will handle the most serverely injured patients first even if they are not “first in the line”  </a:t>
            </a:r>
          </a:p>
          <a:p>
            <a:endParaRPr lang="en-US" altLang="zh-CN"/>
          </a:p>
          <a:p>
            <a:r>
              <a:rPr lang="en-US" altLang="zh-CN"/>
              <a:t>A computer operating system that keeps a queue of programs waiting for some resources, e.g. a printer, may give interactive programs a higher priority than batch processing programs that will not be picked up by the user untill the next day....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xfrm>
            <a:off x="1150938" y="692150"/>
            <a:ext cx="4556125" cy="3416300"/>
          </a:xfrm>
          <a:ln/>
        </p:spPr>
      </p:sp>
      <p:sp>
        <p:nvSpPr>
          <p:cNvPr id="83971" name="Rectangle 3"/>
          <p:cNvSpPr>
            <a:spLocks noGrp="1" noChangeArrowheads="1"/>
          </p:cNvSpPr>
          <p:nvPr>
            <p:ph type="body" idx="1"/>
          </p:nvPr>
        </p:nvSpPr>
        <p:spPr/>
        <p:txBody>
          <a:bodyPr/>
          <a:lstStyle/>
          <a:p>
            <a:r>
              <a:rPr lang="en-US" altLang="zh-CN"/>
              <a:t>Show a memory map of integer stack in order the discuss what it means to return a reference value</a:t>
            </a:r>
          </a:p>
          <a:p>
            <a:endParaRPr lang="en-US" altLang="zh-CN"/>
          </a:p>
          <a:p>
            <a:r>
              <a:rPr lang="en-US" altLang="zh-CN"/>
              <a:t>class stack</a:t>
            </a:r>
          </a:p>
          <a:p>
            <a:r>
              <a:rPr lang="en-US" altLang="zh-CN"/>
              <a:t>{</a:t>
            </a:r>
          </a:p>
          <a:p>
            <a:r>
              <a:rPr lang="en-US" altLang="zh-CN"/>
              <a:t>public:</a:t>
            </a:r>
          </a:p>
          <a:p>
            <a:r>
              <a:rPr lang="en-US" altLang="zh-CN"/>
              <a:t>	...</a:t>
            </a:r>
          </a:p>
          <a:p>
            <a:r>
              <a:rPr lang="en-US" altLang="zh-CN"/>
              <a:t>	Item&amp; top () {return data[used-1];}</a:t>
            </a:r>
          </a:p>
          <a:p>
            <a:pPr lvl="1"/>
            <a:r>
              <a:rPr lang="en-US" altLang="zh-CN"/>
              <a:t>	const Item &amp; top() const {return data[used-1]; }</a:t>
            </a:r>
          </a:p>
          <a:p>
            <a:pPr lvl="1"/>
            <a:r>
              <a:rPr lang="en-US" altLang="zh-CN"/>
              <a:t>	...</a:t>
            </a:r>
          </a:p>
          <a:p>
            <a:r>
              <a:rPr lang="en-US" altLang="zh-CN"/>
              <a:t>private:</a:t>
            </a:r>
          </a:p>
          <a:p>
            <a:r>
              <a:rPr lang="en-US" altLang="zh-CN"/>
              <a:t>	Item data[CAPACITY];</a:t>
            </a:r>
          </a:p>
          <a:p>
            <a:r>
              <a:rPr lang="en-US" altLang="zh-CN"/>
              <a:t>	size_t used;</a:t>
            </a:r>
          </a:p>
          <a:p>
            <a:r>
              <a:rPr lang="en-US" altLang="zh-CN"/>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This lecture demonstrates an application of stacks: implementing backtracking to solve the N-Queens problem.  The presentation includes a demonstration program which you can run at a couple points during the presentation.  The demonstation requires EGA or VGA graphics on a PC.</a:t>
            </a:r>
          </a:p>
          <a:p>
            <a:pPr>
              <a:spcAft>
                <a:spcPct val="75000"/>
              </a:spcAft>
            </a:pPr>
            <a:r>
              <a:rPr lang="en-US" altLang="zh-CN"/>
              <a:t>The best time for this lecture is after the students have read Chapter 7 on stacks. If the students want additional information about the N-queens problem, you can direct them to Programming Project 11 in Chapter 7.</a:t>
            </a:r>
          </a:p>
          <a:p>
            <a:pPr>
              <a:spcAft>
                <a:spcPct val="75000"/>
              </a:spcAft>
            </a:pPr>
            <a:endParaRPr lang="en-US" altLang="zh-CN"/>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noFill/>
          <a:ln/>
        </p:spPr>
        <p:txBody>
          <a:bodyPr/>
          <a:lstStyle/>
          <a:p>
            <a:r>
              <a:rPr lang="en-US" altLang="zh-CN"/>
              <a:t>Feel free to send your ideas to:</a:t>
            </a:r>
          </a:p>
          <a:p>
            <a:r>
              <a:rPr lang="en-US" altLang="zh-CN"/>
              <a:t>  Michael Main</a:t>
            </a:r>
          </a:p>
          <a:p>
            <a:r>
              <a:rPr lang="en-US" altLang="zh-CN"/>
              <a:t>  main@colorado.edu</a:t>
            </a:r>
          </a:p>
        </p:txBody>
      </p:sp>
      <p:sp>
        <p:nvSpPr>
          <p:cNvPr id="686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We'll start with a description of a problem which involves a bunch of queens from a chess game, and a chess board.</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Some of you may have seen this problem before. The goal is to place all the queens on the board so that none of the queens are attacking each other.</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t>If you play chess, then you know that this forbids two queens from being in the same row...</a:t>
            </a:r>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...or in the same column...</a:t>
            </a:r>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...or along the same diagonal.</a:t>
            </a:r>
          </a:p>
          <a:p>
            <a:endParaRPr lang="en-US" altLang="zh-CN"/>
          </a:p>
          <a:p>
            <a:r>
              <a:rPr lang="en-US" altLang="zh-CN"/>
              <a:t>As a quick survey, how many of you think that a solution will be possible?  In any case, we shall find out, because we will write a program to try to find a solution.</a:t>
            </a:r>
          </a:p>
          <a:p>
            <a:endParaRPr lang="en-US" altLang="zh-CN"/>
          </a:p>
          <a:p>
            <a:r>
              <a:rPr lang="en-US" altLang="zh-CN"/>
              <a:t>As an aside, if the program does discover a solution, we can easily check that the solution is correct.  But suppose the program tells us that there is no solution.  In that case, there are actually two possibilies to keep in mind:</a:t>
            </a:r>
          </a:p>
          <a:p>
            <a:r>
              <a:rPr lang="en-US" altLang="zh-CN"/>
              <a:t>1. Maybe the problem has no solution.</a:t>
            </a:r>
          </a:p>
          <a:p>
            <a:r>
              <a:rPr lang="en-US" altLang="zh-CN"/>
              <a:t>2. Maybe the problem does have a solution, and the program has a bug!</a:t>
            </a:r>
          </a:p>
          <a:p>
            <a:r>
              <a:rPr lang="en-US" altLang="zh-CN"/>
              <a:t>Moral of the story: Always create an independent test to increase the confidence in the correctness of your programs.</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The program that we write will actually permit a varying number of queens. The number of queens must always equal the size of the chess board.  For example, if I have six queens, then the board will be a six by six chess board.</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xfrm>
            <a:off x="1150938" y="692150"/>
            <a:ext cx="4556125" cy="3416300"/>
          </a:xfrm>
          <a:ln/>
        </p:spPr>
      </p:sp>
      <p:sp>
        <p:nvSpPr>
          <p:cNvPr id="87043"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I want to show you the algorithm that the program uses. The technique is called </a:t>
            </a:r>
            <a:r>
              <a:rPr lang="en-US" altLang="zh-CN" u="sng"/>
              <a:t>backtracking</a:t>
            </a:r>
            <a:r>
              <a:rPr lang="en-US" altLang="zh-CN"/>
              <a:t>. The key feature is that a </a:t>
            </a:r>
            <a:r>
              <a:rPr lang="en-US" altLang="zh-CN" u="sng"/>
              <a:t>stack</a:t>
            </a:r>
            <a:r>
              <a:rPr lang="en-US" altLang="zh-CN"/>
              <a:t> is used to keep track of each placement of a queen.</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For example, when we place the first queen in the first column of the first row, we record this placement by pushing a record onto the stack. This record contains both the row and column number of the newly-placed queen.</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In addition to the stack, we also keep track of one other item: an integer which tells us how many rows currently have a queen placed. </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When we successfully place a queen in one row, we move to the next row.  We always start by trying to place the queen in the first column of the new row.</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noFill/>
          <a:ln/>
        </p:spPr>
        <p:txBody>
          <a:bodyPr/>
          <a:lstStyle/>
          <a:p>
            <a:r>
              <a:rPr lang="en-US" altLang="zh-CN"/>
              <a:t>But each new placement must be checked for potential conflicts with the previous queen.  If there is a conflict, then the newly-placed queen is shifted rightward.</a:t>
            </a:r>
          </a:p>
        </p:txBody>
      </p:sp>
      <p:sp>
        <p:nvSpPr>
          <p:cNvPr id="2969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r>
              <a:rPr lang="en-US" altLang="zh-CN"/>
              <a:t>Sometimes another conflict will occur, and the newly-placed queen must continue shifting rightward.</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noFill/>
          <a:ln/>
        </p:spPr>
        <p:txBody>
          <a:bodyPr/>
          <a:lstStyle/>
          <a:p>
            <a:r>
              <a:rPr lang="en-US" altLang="zh-CN"/>
              <a:t>When the new queen reaches a spot with no conflicts, then the algorithm can move on.  In order to move on, we add one to the value of filled...</a:t>
            </a:r>
          </a:p>
        </p:txBody>
      </p:sp>
      <p:sp>
        <p:nvSpPr>
          <p:cNvPr id="3379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p:spPr>
        <p:txBody>
          <a:bodyPr/>
          <a:lstStyle/>
          <a:p>
            <a:r>
              <a:rPr lang="en-US" altLang="zh-CN"/>
              <a:t>...and place a new queen in the first column of the next row.</a:t>
            </a:r>
          </a:p>
        </p:txBody>
      </p:sp>
      <p:sp>
        <p:nvSpPr>
          <p:cNvPr id="3584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p:spPr>
        <p:txBody>
          <a:bodyPr/>
          <a:lstStyle/>
          <a:p>
            <a:r>
              <a:rPr lang="en-US" altLang="zh-CN"/>
              <a:t>In this example, there is a conflict with the placement of the new queen, so we move her rightward to the second column.</a:t>
            </a:r>
          </a:p>
        </p:txBody>
      </p:sp>
      <p:sp>
        <p:nvSpPr>
          <p:cNvPr id="3789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p:spPr>
        <p:txBody>
          <a:bodyPr/>
          <a:lstStyle/>
          <a:p>
            <a:r>
              <a:rPr lang="en-US" altLang="zh-CN"/>
              <a:t>Another conflict arises, so we move rightward to the third column.</a:t>
            </a:r>
          </a:p>
        </p:txBody>
      </p:sp>
      <p:sp>
        <p:nvSpPr>
          <p:cNvPr id="3993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xfrm>
            <a:off x="1150938" y="692150"/>
            <a:ext cx="4556125" cy="3416300"/>
          </a:xfrm>
          <a:ln/>
        </p:spPr>
      </p:sp>
      <p:sp>
        <p:nvSpPr>
          <p:cNvPr id="8909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r>
              <a:rPr lang="en-US" altLang="zh-CN"/>
              <a:t>Yet another conflict arises, so we move to the fourth column. The key idea is that each time we try a particular location for the new queen, we need to check whether the new location causes conflicts with our previous queens.  If so, then we move the new queen to the next possible location.</a:t>
            </a:r>
          </a:p>
        </p:txBody>
      </p:sp>
      <p:sp>
        <p:nvSpPr>
          <p:cNvPr id="4198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r>
              <a:rPr lang="en-US" altLang="zh-CN"/>
              <a:t>Sometimes we run out of possible locations for the new queens. This is where </a:t>
            </a:r>
            <a:r>
              <a:rPr lang="en-US" altLang="zh-CN" u="sng"/>
              <a:t>backtracking</a:t>
            </a:r>
            <a:r>
              <a:rPr lang="en-US" altLang="zh-CN"/>
              <a:t> comes into play.</a:t>
            </a:r>
          </a:p>
        </p:txBody>
      </p:sp>
      <p:sp>
        <p:nvSpPr>
          <p:cNvPr id="4403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r>
              <a:rPr lang="en-US" altLang="zh-CN"/>
              <a:t>To backtrack, we throw out the new queen altogether, popping the stack, reducing filled by 1, and returning to the previous row.  At the previous row, we continue shifting the queen rightward.</a:t>
            </a:r>
          </a:p>
        </p:txBody>
      </p:sp>
      <p:sp>
        <p:nvSpPr>
          <p:cNvPr id="4608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r>
              <a:rPr lang="en-US" altLang="zh-CN"/>
              <a:t>Notice that we continue the previous row from the spot where we left off.  The queen shifts from column 3 to column 4.  We don't return her back to column 1.</a:t>
            </a:r>
          </a:p>
          <a:p>
            <a:endParaRPr lang="en-US" altLang="zh-CN"/>
          </a:p>
          <a:p>
            <a:r>
              <a:rPr lang="en-US" altLang="zh-CN"/>
              <a:t>It is the use of the stack that lets us easily continue where we left off. The position of this previous queen is recorded in the stack, so we can just move the queen rightward one more position.</a:t>
            </a:r>
          </a:p>
        </p:txBody>
      </p:sp>
      <p:sp>
        <p:nvSpPr>
          <p:cNvPr id="4813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a:lstStyle/>
          <a:p>
            <a:r>
              <a:rPr lang="en-US" altLang="zh-CN"/>
              <a:t>The new position for row 2 has no conflicts, so we can increase filled by 1, and move again to row 3.</a:t>
            </a:r>
          </a:p>
        </p:txBody>
      </p:sp>
      <p:sp>
        <p:nvSpPr>
          <p:cNvPr id="5017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r>
              <a:rPr lang="en-US" altLang="zh-CN"/>
              <a:t>At the new row, we again start at the first column.  So the general rules are:</a:t>
            </a:r>
          </a:p>
          <a:p>
            <a:endParaRPr lang="en-US" altLang="zh-CN"/>
          </a:p>
          <a:p>
            <a:r>
              <a:rPr lang="en-US" altLang="zh-CN"/>
              <a:t>When the algorithm moves forward, it always starts with the first column.</a:t>
            </a:r>
          </a:p>
          <a:p>
            <a:endParaRPr lang="en-US" altLang="zh-CN"/>
          </a:p>
          <a:p>
            <a:r>
              <a:rPr lang="en-US" altLang="zh-CN"/>
              <a:t>But when the algorithm backtracks, it continues whereever it left off.</a:t>
            </a:r>
          </a:p>
        </p:txBody>
      </p:sp>
      <p:sp>
        <p:nvSpPr>
          <p:cNvPr id="5222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body" idx="1"/>
          </p:nvPr>
        </p:nvSpPr>
        <p:spPr>
          <a:noFill/>
          <a:ln/>
        </p:spPr>
        <p:txBody>
          <a:bodyPr/>
          <a:lstStyle/>
          <a:p>
            <a:r>
              <a:rPr lang="en-US" altLang="zh-CN"/>
              <a:t>Here’s the pseudocode for implementing the backtrack algorithm. The stack is initialized as an empty stack, and then we place the first queen.</a:t>
            </a:r>
          </a:p>
          <a:p>
            <a:endParaRPr lang="en-US" altLang="zh-CN"/>
          </a:p>
          <a:p>
            <a:r>
              <a:rPr lang="en-US" altLang="zh-CN"/>
              <a:t>After the initialization, we enter a loop with three possible actions at each iteration. We'll look at each action in detail...</a:t>
            </a:r>
          </a:p>
        </p:txBody>
      </p:sp>
      <p:sp>
        <p:nvSpPr>
          <p:cNvPr id="5427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r>
              <a:rPr lang="en-US" altLang="zh-CN"/>
              <a:t>The nicest possibility is when none of the queens have any conflicts. In this case, we can increase filled by 1. </a:t>
            </a:r>
          </a:p>
          <a:p>
            <a:endParaRPr lang="en-US" altLang="zh-CN"/>
          </a:p>
          <a:p>
            <a:r>
              <a:rPr lang="en-US" altLang="zh-CN"/>
              <a:t> If filled is now N, then we are done!</a:t>
            </a:r>
          </a:p>
          <a:p>
            <a:endParaRPr lang="en-US" altLang="zh-CN"/>
          </a:p>
          <a:p>
            <a:r>
              <a:rPr lang="en-US" altLang="zh-CN"/>
              <a:t>But if filled is still less than N, then we can move to the next row and place a queen in the first column.  When this new queen is placed, we'll record its position in the stack.</a:t>
            </a:r>
          </a:p>
          <a:p>
            <a:endParaRPr lang="en-US" altLang="zh-CN"/>
          </a:p>
          <a:p>
            <a:r>
              <a:rPr lang="en-US" altLang="zh-CN"/>
              <a:t>Another aside: How do you suppose the program "checks for conflicts"?</a:t>
            </a:r>
          </a:p>
          <a:p>
            <a:r>
              <a:rPr lang="en-US" altLang="zh-CN"/>
              <a:t>Hint: It helps if the stack is implemented in a way that permits the program to peek inside and see all of the recorded positions. This "peek inside" operation is often implemented with a stack, although the ability to actually change entries is limited to the usual pushing and popping.</a:t>
            </a:r>
          </a:p>
        </p:txBody>
      </p:sp>
      <p:sp>
        <p:nvSpPr>
          <p:cNvPr id="563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body" idx="1"/>
          </p:nvPr>
        </p:nvSpPr>
        <p:spPr>
          <a:noFill/>
          <a:ln/>
        </p:spPr>
        <p:txBody>
          <a:bodyPr/>
          <a:lstStyle/>
          <a:p>
            <a:r>
              <a:rPr lang="en-US" altLang="zh-CN"/>
              <a:t>The second possiblity is that a conflict arises, and the new queen has room to move rightward.  In this case, we just move the new queen to the right.</a:t>
            </a:r>
          </a:p>
        </p:txBody>
      </p:sp>
      <p:sp>
        <p:nvSpPr>
          <p:cNvPr id="583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1"/>
          </p:nvPr>
        </p:nvSpPr>
        <p:spPr>
          <a:noFill/>
          <a:ln/>
        </p:spPr>
        <p:txBody>
          <a:bodyPr/>
          <a:lstStyle/>
          <a:p>
            <a:r>
              <a:rPr lang="en-US" altLang="zh-CN"/>
              <a:t>The last possiblity is that a conflict exists, but the new queen has run out of room.  In this case we backtrack:</a:t>
            </a:r>
          </a:p>
          <a:p>
            <a:endParaRPr lang="en-US" altLang="zh-CN"/>
          </a:p>
          <a:p>
            <a:r>
              <a:rPr lang="en-US" altLang="zh-CN"/>
              <a:t>Pop the stack,</a:t>
            </a:r>
          </a:p>
          <a:p>
            <a:r>
              <a:rPr lang="en-US" altLang="zh-CN"/>
              <a:t>Reduce filled by 1.</a:t>
            </a:r>
          </a:p>
          <a:p>
            <a:endParaRPr lang="en-US" altLang="zh-CN"/>
          </a:p>
          <a:p>
            <a:r>
              <a:rPr lang="en-US" altLang="zh-CN"/>
              <a:t>We must keep doing these two steps until we find a row where the queen can be shifted rightward.  In other words, until we find a row where the queen is not already at the end.  </a:t>
            </a:r>
          </a:p>
          <a:p>
            <a:endParaRPr lang="en-US" altLang="zh-CN"/>
          </a:p>
          <a:p>
            <a:r>
              <a:rPr lang="en-US" altLang="zh-CN"/>
              <a:t>At that point, we shift the queen rightward, and continue the loop.</a:t>
            </a:r>
          </a:p>
          <a:p>
            <a:endParaRPr lang="en-US" altLang="zh-CN"/>
          </a:p>
          <a:p>
            <a:r>
              <a:rPr lang="en-US" altLang="zh-CN"/>
              <a:t>But there is one potential pitfall here!</a:t>
            </a:r>
          </a:p>
        </p:txBody>
      </p:sp>
      <p:sp>
        <p:nvSpPr>
          <p:cNvPr id="604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xfrm>
            <a:off x="1150938" y="692150"/>
            <a:ext cx="4556125" cy="3416300"/>
          </a:xfrm>
          <a:ln/>
        </p:spPr>
      </p:sp>
      <p:sp>
        <p:nvSpPr>
          <p:cNvPr id="91139"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noFill/>
          <a:ln/>
        </p:spPr>
        <p:txBody>
          <a:bodyPr/>
          <a:lstStyle/>
          <a:p>
            <a:r>
              <a:rPr lang="en-US" altLang="zh-CN"/>
              <a:t>The potential pitfall: Maybe the stack becomes empty during this popping.  What would that indicate?</a:t>
            </a:r>
          </a:p>
          <a:p>
            <a:endParaRPr lang="en-US" altLang="zh-CN"/>
          </a:p>
          <a:p>
            <a:r>
              <a:rPr lang="en-US" altLang="zh-CN"/>
              <a:t>Answer: It means that we backtracked right back to the beginning, and ran out of possible places to place the first queen.  In that case, the problem has no solution.</a:t>
            </a:r>
          </a:p>
        </p:txBody>
      </p:sp>
      <p:sp>
        <p:nvSpPr>
          <p:cNvPr id="624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noFill/>
          <a:ln/>
        </p:spPr>
        <p:txBody>
          <a:bodyPr/>
          <a:lstStyle/>
          <a:p>
            <a:r>
              <a:rPr lang="en-US" altLang="zh-CN"/>
              <a:t>A quick summary . . .</a:t>
            </a:r>
          </a:p>
        </p:txBody>
      </p:sp>
      <p:sp>
        <p:nvSpPr>
          <p:cNvPr id="665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xfrm>
            <a:off x="1150938" y="692150"/>
            <a:ext cx="4556125" cy="3416300"/>
          </a:xfrm>
          <a:ln/>
        </p:spPr>
      </p:sp>
      <p:sp>
        <p:nvSpPr>
          <p:cNvPr id="93187"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xfrm>
            <a:off x="1150938" y="692150"/>
            <a:ext cx="4556125" cy="3416300"/>
          </a:xfrm>
          <a:ln/>
        </p:spPr>
      </p:sp>
      <p:sp>
        <p:nvSpPr>
          <p:cNvPr id="97283"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xfrm>
            <a:off x="1150938" y="692150"/>
            <a:ext cx="4556125" cy="3416300"/>
          </a:xfrm>
          <a:ln/>
        </p:spPr>
      </p:sp>
      <p:sp>
        <p:nvSpPr>
          <p:cNvPr id="99331" name="Rectangle 3"/>
          <p:cNvSpPr>
            <a:spLocks noGrp="1" noChangeArrowheads="1"/>
          </p:cNvSpPr>
          <p:nvPr>
            <p:ph type="body" idx="1"/>
          </p:nvPr>
        </p:nvSpPr>
        <p:spPr/>
        <p:txBody>
          <a:bodyPr/>
          <a:lstStyle/>
          <a:p>
            <a:r>
              <a:rPr lang="en-US" altLang="zh-CN"/>
              <a:t>Think about a stack of coins, books or pancakes – you put each book at the top, and can only remove the book from the top</a:t>
            </a:r>
          </a:p>
          <a:p>
            <a:r>
              <a:rPr lang="en-US" altLang="zh-CN"/>
              <a:t>A better example is a Pez dispenser, which stores candy in a slot underneath an animal head figurine. Candy is loaded in the dispenser by pushing each piece into the hole. There is a spring under the candy with the tension adjusted so that when the animal head is tipped backward, one piece of candy is popped out.</a:t>
            </a:r>
          </a:p>
          <a:p>
            <a:endParaRPr lang="en-US" altLang="zh-CN"/>
          </a:p>
          <a:p>
            <a:r>
              <a:rPr lang="en-US" altLang="zh-CN"/>
              <a:t>Last-In/First-Out is abbreviated as LIFO.</a:t>
            </a:r>
          </a:p>
          <a:p>
            <a:endParaRPr lang="en-US" altLang="zh-CN"/>
          </a:p>
          <a:p>
            <a:r>
              <a:rPr lang="en-US" altLang="zh-CN"/>
              <a:t>An example: (p 341) – Using a stack to reverse spelling</a:t>
            </a:r>
          </a:p>
          <a:p>
            <a:r>
              <a:rPr lang="en-US" altLang="zh-CN"/>
              <a:t>If the program read in Chad, then it will output dahC </a:t>
            </a:r>
          </a:p>
          <a:p>
            <a:endParaRPr lang="en-US" altLang="zh-CN"/>
          </a:p>
          <a:p>
            <a:r>
              <a:rPr lang="en-US" altLang="zh-CN"/>
              <a:t>Draw it on backboard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eaLnBrk="0" fontAlgn="base" hangingPunct="0">
        <a:spcBef>
          <a:spcPct val="0"/>
        </a:spcBef>
        <a:spcAft>
          <a:spcPct val="0"/>
        </a:spcAft>
        <a:defRPr sz="4400">
          <a:solidFill>
            <a:schemeClr val="tx2"/>
          </a:solidFill>
          <a:latin typeface="Times New Roman" charset="0"/>
        </a:defRPr>
      </a:lvl6pPr>
      <a:lvl7pPr marL="914400" algn="l" rtl="0" eaLnBrk="0" fontAlgn="base" hangingPunct="0">
        <a:spcBef>
          <a:spcPct val="0"/>
        </a:spcBef>
        <a:spcAft>
          <a:spcPct val="0"/>
        </a:spcAft>
        <a:defRPr sz="4400">
          <a:solidFill>
            <a:schemeClr val="tx2"/>
          </a:solidFill>
          <a:latin typeface="Times New Roman" charset="0"/>
        </a:defRPr>
      </a:lvl7pPr>
      <a:lvl8pPr marL="1371600" algn="l" rtl="0" eaLnBrk="0" fontAlgn="base" hangingPunct="0">
        <a:spcBef>
          <a:spcPct val="0"/>
        </a:spcBef>
        <a:spcAft>
          <a:spcPct val="0"/>
        </a:spcAft>
        <a:defRPr sz="4400">
          <a:solidFill>
            <a:schemeClr val="tx2"/>
          </a:solidFill>
          <a:latin typeface="Times New Roman" charset="0"/>
        </a:defRPr>
      </a:lvl8pPr>
      <a:lvl9pPr marL="1828800" algn="l"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stack-ppt.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queue-pp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wmf"/><Relationship Id="rId7" Type="http://schemas.openxmlformats.org/officeDocument/2006/relationships/image" Target="../media/image9.e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8.emf"/><Relationship Id="rId11" Type="http://schemas.openxmlformats.org/officeDocument/2006/relationships/image" Target="../media/image13.emf"/><Relationship Id="rId5" Type="http://schemas.openxmlformats.org/officeDocument/2006/relationships/image" Target="../media/image7.emf"/><Relationship Id="rId10" Type="http://schemas.openxmlformats.org/officeDocument/2006/relationships/image" Target="../media/image12.emf"/><Relationship Id="rId4" Type="http://schemas.openxmlformats.org/officeDocument/2006/relationships/image" Target="../media/image6.emf"/><Relationship Id="rId9"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image" Target="../media/image5.wmf"/><Relationship Id="rId7" Type="http://schemas.openxmlformats.org/officeDocument/2006/relationships/image" Target="../media/image17.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slides/_rels/slide2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image" Target="../media/image5.wmf"/><Relationship Id="rId7" Type="http://schemas.openxmlformats.org/officeDocument/2006/relationships/image" Target="../media/image25.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24.emf"/><Relationship Id="rId11" Type="http://schemas.openxmlformats.org/officeDocument/2006/relationships/image" Target="../media/image29.emf"/><Relationship Id="rId5" Type="http://schemas.openxmlformats.org/officeDocument/2006/relationships/image" Target="../media/image23.emf"/><Relationship Id="rId10" Type="http://schemas.openxmlformats.org/officeDocument/2006/relationships/image" Target="../media/image28.emf"/><Relationship Id="rId4" Type="http://schemas.openxmlformats.org/officeDocument/2006/relationships/image" Target="../media/image22.emf"/><Relationship Id="rId9" Type="http://schemas.openxmlformats.org/officeDocument/2006/relationships/image" Target="../media/image27.emf"/></Relationships>
</file>

<file path=ppt/slides/_rels/slide28.xml.rels><?xml version="1.0" encoding="UTF-8" standalone="yes"?>
<Relationships xmlns="http://schemas.openxmlformats.org/package/2006/relationships"><Relationship Id="rId8" Type="http://schemas.openxmlformats.org/officeDocument/2006/relationships/image" Target="../media/image34.emf"/><Relationship Id="rId3" Type="http://schemas.openxmlformats.org/officeDocument/2006/relationships/image" Target="../media/image5.wmf"/><Relationship Id="rId7"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32.emf"/><Relationship Id="rId11" Type="http://schemas.openxmlformats.org/officeDocument/2006/relationships/image" Target="../media/image37.emf"/><Relationship Id="rId5" Type="http://schemas.openxmlformats.org/officeDocument/2006/relationships/image" Target="../media/image31.emf"/><Relationship Id="rId10" Type="http://schemas.openxmlformats.org/officeDocument/2006/relationships/image" Target="../media/image36.emf"/><Relationship Id="rId4" Type="http://schemas.openxmlformats.org/officeDocument/2006/relationships/image" Target="../media/image30.emf"/><Relationship Id="rId9" Type="http://schemas.openxmlformats.org/officeDocument/2006/relationships/image" Target="../media/image35.emf"/></Relationships>
</file>

<file path=ppt/slides/_rels/slide29.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5.wmf"/><Relationship Id="rId7" Type="http://schemas.openxmlformats.org/officeDocument/2006/relationships/image" Target="../media/image41.emf"/><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40.emf"/><Relationship Id="rId11" Type="http://schemas.openxmlformats.org/officeDocument/2006/relationships/image" Target="../media/image45.emf"/><Relationship Id="rId5" Type="http://schemas.openxmlformats.org/officeDocument/2006/relationships/image" Target="../media/image39.emf"/><Relationship Id="rId10" Type="http://schemas.openxmlformats.org/officeDocument/2006/relationships/image" Target="../media/image44.emf"/><Relationship Id="rId4" Type="http://schemas.openxmlformats.org/officeDocument/2006/relationships/image" Target="../media/image38.emf"/><Relationship Id="rId9" Type="http://schemas.openxmlformats.org/officeDocument/2006/relationships/image" Target="../media/image4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image" Target="../media/image5.wmf"/><Relationship Id="rId7" Type="http://schemas.openxmlformats.org/officeDocument/2006/relationships/image" Target="../media/image49.emf"/><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48.emf"/><Relationship Id="rId5" Type="http://schemas.openxmlformats.org/officeDocument/2006/relationships/image" Target="../media/image47.emf"/><Relationship Id="rId4" Type="http://schemas.openxmlformats.org/officeDocument/2006/relationships/image" Target="../media/image46.emf"/><Relationship Id="rId9" Type="http://schemas.openxmlformats.org/officeDocument/2006/relationships/image" Target="../media/image51.emf"/></Relationships>
</file>

<file path=ppt/slides/_rels/slide31.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6.emf"/><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55.emf"/><Relationship Id="rId5" Type="http://schemas.openxmlformats.org/officeDocument/2006/relationships/image" Target="../media/image54.emf"/><Relationship Id="rId4" Type="http://schemas.openxmlformats.org/officeDocument/2006/relationships/image" Target="../media/image53.emf"/></Relationships>
</file>

<file path=ppt/slides/_rels/slide32.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image" Target="../media/image57.emf"/><Relationship Id="rId7" Type="http://schemas.openxmlformats.org/officeDocument/2006/relationships/image" Target="../media/image61.emf"/><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33.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image" Target="../media/image63.emf"/><Relationship Id="rId7" Type="http://schemas.openxmlformats.org/officeDocument/2006/relationships/image" Target="../media/image67.emf"/><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66.emf"/><Relationship Id="rId5" Type="http://schemas.openxmlformats.org/officeDocument/2006/relationships/image" Target="../media/image65.emf"/><Relationship Id="rId4" Type="http://schemas.openxmlformats.org/officeDocument/2006/relationships/image" Target="../media/image64.emf"/></Relationships>
</file>

<file path=ppt/slides/_rels/slide34.xml.rels><?xml version="1.0" encoding="UTF-8" standalone="yes"?>
<Relationships xmlns="http://schemas.openxmlformats.org/package/2006/relationships"><Relationship Id="rId3" Type="http://schemas.openxmlformats.org/officeDocument/2006/relationships/image" Target="../media/image69.emf"/><Relationship Id="rId7" Type="http://schemas.openxmlformats.org/officeDocument/2006/relationships/image" Target="../media/image73.emf"/><Relationship Id="rId2" Type="http://schemas.openxmlformats.org/officeDocument/2006/relationships/notesSlide" Target="../notesSlides/notesSlide33.xml"/><Relationship Id="rId1" Type="http://schemas.openxmlformats.org/officeDocument/2006/relationships/slideLayout" Target="../slideLayouts/slideLayout4.xml"/><Relationship Id="rId6" Type="http://schemas.openxmlformats.org/officeDocument/2006/relationships/image" Target="../media/image72.emf"/><Relationship Id="rId5" Type="http://schemas.openxmlformats.org/officeDocument/2006/relationships/image" Target="../media/image71.emf"/><Relationship Id="rId4" Type="http://schemas.openxmlformats.org/officeDocument/2006/relationships/image" Target="../media/image70.emf"/></Relationships>
</file>

<file path=ppt/slides/_rels/slide35.xml.rels><?xml version="1.0" encoding="UTF-8" standalone="yes"?>
<Relationships xmlns="http://schemas.openxmlformats.org/package/2006/relationships"><Relationship Id="rId3" Type="http://schemas.openxmlformats.org/officeDocument/2006/relationships/image" Target="../media/image74.emf"/><Relationship Id="rId7" Type="http://schemas.openxmlformats.org/officeDocument/2006/relationships/image" Target="../media/image78.emf"/><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image" Target="../media/image77.emf"/><Relationship Id="rId5" Type="http://schemas.openxmlformats.org/officeDocument/2006/relationships/image" Target="../media/image76.emf"/><Relationship Id="rId4" Type="http://schemas.openxmlformats.org/officeDocument/2006/relationships/image" Target="../media/image75.emf"/></Relationships>
</file>

<file path=ppt/slides/_rels/slide36.xml.rels><?xml version="1.0" encoding="UTF-8" standalone="yes"?>
<Relationships xmlns="http://schemas.openxmlformats.org/package/2006/relationships"><Relationship Id="rId3" Type="http://schemas.openxmlformats.org/officeDocument/2006/relationships/image" Target="../media/image79.emf"/><Relationship Id="rId7" Type="http://schemas.openxmlformats.org/officeDocument/2006/relationships/image" Target="../media/image83.emf"/><Relationship Id="rId2" Type="http://schemas.openxmlformats.org/officeDocument/2006/relationships/notesSlide" Target="../notesSlides/notesSlide35.xml"/><Relationship Id="rId1" Type="http://schemas.openxmlformats.org/officeDocument/2006/relationships/slideLayout" Target="../slideLayouts/slideLayout4.xml"/><Relationship Id="rId6" Type="http://schemas.openxmlformats.org/officeDocument/2006/relationships/image" Target="../media/image82.emf"/><Relationship Id="rId5" Type="http://schemas.openxmlformats.org/officeDocument/2006/relationships/image" Target="../media/image81.emf"/><Relationship Id="rId4" Type="http://schemas.openxmlformats.org/officeDocument/2006/relationships/image" Target="../media/image80.emf"/></Relationships>
</file>

<file path=ppt/slides/_rels/slide37.xml.rels><?xml version="1.0" encoding="UTF-8" standalone="yes"?>
<Relationships xmlns="http://schemas.openxmlformats.org/package/2006/relationships"><Relationship Id="rId3" Type="http://schemas.openxmlformats.org/officeDocument/2006/relationships/image" Target="../media/image84.emf"/><Relationship Id="rId7" Type="http://schemas.openxmlformats.org/officeDocument/2006/relationships/image" Target="../media/image88.emf"/><Relationship Id="rId2" Type="http://schemas.openxmlformats.org/officeDocument/2006/relationships/notesSlide" Target="../notesSlides/notesSlide36.xml"/><Relationship Id="rId1" Type="http://schemas.openxmlformats.org/officeDocument/2006/relationships/slideLayout" Target="../slideLayouts/slideLayout4.xml"/><Relationship Id="rId6" Type="http://schemas.openxmlformats.org/officeDocument/2006/relationships/image" Target="../media/image87.emf"/><Relationship Id="rId5" Type="http://schemas.openxmlformats.org/officeDocument/2006/relationships/image" Target="../media/image86.emf"/><Relationship Id="rId4" Type="http://schemas.openxmlformats.org/officeDocument/2006/relationships/image" Target="../media/image85.emf"/></Relationships>
</file>

<file path=ppt/slides/_rels/slide38.xml.rels><?xml version="1.0" encoding="UTF-8" standalone="yes"?>
<Relationships xmlns="http://schemas.openxmlformats.org/package/2006/relationships"><Relationship Id="rId3" Type="http://schemas.openxmlformats.org/officeDocument/2006/relationships/image" Target="../media/image89.emf"/><Relationship Id="rId7" Type="http://schemas.openxmlformats.org/officeDocument/2006/relationships/image" Target="../media/image93.emf"/><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image" Target="../media/image92.emf"/><Relationship Id="rId5" Type="http://schemas.openxmlformats.org/officeDocument/2006/relationships/image" Target="../media/image91.emf"/><Relationship Id="rId4" Type="http://schemas.openxmlformats.org/officeDocument/2006/relationships/image" Target="../media/image90.emf"/></Relationships>
</file>

<file path=ppt/slides/_rels/slide39.xml.rels><?xml version="1.0" encoding="UTF-8" standalone="yes"?>
<Relationships xmlns="http://schemas.openxmlformats.org/package/2006/relationships"><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notesSlide" Target="../notesSlides/notesSlide38.xml"/><Relationship Id="rId1" Type="http://schemas.openxmlformats.org/officeDocument/2006/relationships/slideLayout" Target="../slideLayouts/slideLayout4.xml"/><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9.emf"/><Relationship Id="rId7" Type="http://schemas.openxmlformats.org/officeDocument/2006/relationships/image" Target="../media/image103.emf"/><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slides/_rels/slide41.xml.rels><?xml version="1.0" encoding="UTF-8" standalone="yes"?>
<Relationships xmlns="http://schemas.openxmlformats.org/package/2006/relationships"><Relationship Id="rId3" Type="http://schemas.openxmlformats.org/officeDocument/2006/relationships/image" Target="../media/image104.emf"/><Relationship Id="rId7" Type="http://schemas.openxmlformats.org/officeDocument/2006/relationships/image" Target="../media/image108.emf"/><Relationship Id="rId2" Type="http://schemas.openxmlformats.org/officeDocument/2006/relationships/notesSlide" Target="../notesSlides/notesSlide40.xml"/><Relationship Id="rId1" Type="http://schemas.openxmlformats.org/officeDocument/2006/relationships/slideLayout" Target="../slideLayouts/slideLayout4.xml"/><Relationship Id="rId6" Type="http://schemas.openxmlformats.org/officeDocument/2006/relationships/image" Target="../media/image107.emf"/><Relationship Id="rId5" Type="http://schemas.openxmlformats.org/officeDocument/2006/relationships/image" Target="../media/image106.emf"/><Relationship Id="rId4" Type="http://schemas.openxmlformats.org/officeDocument/2006/relationships/image" Target="../media/image105.emf"/></Relationships>
</file>

<file path=ppt/slides/_rels/slide42.x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3.emf"/><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12.emf"/><Relationship Id="rId5" Type="http://schemas.openxmlformats.org/officeDocument/2006/relationships/image" Target="../media/image111.emf"/><Relationship Id="rId4" Type="http://schemas.openxmlformats.org/officeDocument/2006/relationships/image" Target="../media/image110.emf"/></Relationships>
</file>

<file path=ppt/slides/_rels/slide43.xml.rels><?xml version="1.0" encoding="UTF-8" standalone="yes"?>
<Relationships xmlns="http://schemas.openxmlformats.org/package/2006/relationships"><Relationship Id="rId3" Type="http://schemas.openxmlformats.org/officeDocument/2006/relationships/image" Target="../media/image114.emf"/><Relationship Id="rId7" Type="http://schemas.openxmlformats.org/officeDocument/2006/relationships/image" Target="../media/image118.emf"/><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117.emf"/><Relationship Id="rId5" Type="http://schemas.openxmlformats.org/officeDocument/2006/relationships/image" Target="../media/image116.emf"/><Relationship Id="rId4" Type="http://schemas.openxmlformats.org/officeDocument/2006/relationships/image" Target="../media/image115.emf"/></Relationships>
</file>

<file path=ppt/slides/_rels/slide44.xml.rels><?xml version="1.0" encoding="UTF-8" standalone="yes"?>
<Relationships xmlns="http://schemas.openxmlformats.org/package/2006/relationships"><Relationship Id="rId3" Type="http://schemas.openxmlformats.org/officeDocument/2006/relationships/image" Target="../media/image119.emf"/><Relationship Id="rId7" Type="http://schemas.openxmlformats.org/officeDocument/2006/relationships/image" Target="../media/image123.emf"/><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122.emf"/><Relationship Id="rId5" Type="http://schemas.openxmlformats.org/officeDocument/2006/relationships/image" Target="../media/image121.emf"/><Relationship Id="rId4" Type="http://schemas.openxmlformats.org/officeDocument/2006/relationships/image" Target="../media/image120.emf"/></Relationships>
</file>

<file path=ppt/slides/_rels/slide45.x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8.emf"/><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127.emf"/><Relationship Id="rId5" Type="http://schemas.openxmlformats.org/officeDocument/2006/relationships/image" Target="../media/image126.emf"/><Relationship Id="rId4" Type="http://schemas.openxmlformats.org/officeDocument/2006/relationships/image" Target="../media/image125.emf"/></Relationships>
</file>

<file path=ppt/slides/_rels/slide46.xml.rels><?xml version="1.0" encoding="UTF-8" standalone="yes"?>
<Relationships xmlns="http://schemas.openxmlformats.org/package/2006/relationships"><Relationship Id="rId3" Type="http://schemas.openxmlformats.org/officeDocument/2006/relationships/image" Target="../media/image129.emf"/><Relationship Id="rId7" Type="http://schemas.openxmlformats.org/officeDocument/2006/relationships/image" Target="../media/image133.emf"/><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132.emf"/><Relationship Id="rId5" Type="http://schemas.openxmlformats.org/officeDocument/2006/relationships/image" Target="../media/image131.emf"/><Relationship Id="rId4" Type="http://schemas.openxmlformats.org/officeDocument/2006/relationships/image" Target="../media/image130.e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endParaRPr lang="en-US" altLang="zh-CN" dirty="0">
              <a:ea typeface="宋体" pitchFamily="2" charset="-122"/>
            </a:endParaRPr>
          </a:p>
        </p:txBody>
      </p:sp>
      <p:sp>
        <p:nvSpPr>
          <p:cNvPr id="69635" name="Rectangle 3"/>
          <p:cNvSpPr>
            <a:spLocks noGrp="1" noChangeArrowheads="1"/>
          </p:cNvSpPr>
          <p:nvPr>
            <p:ph type="subTitle" idx="1"/>
          </p:nvPr>
        </p:nvSpPr>
        <p:spPr>
          <a:xfrm>
            <a:off x="838200" y="2819400"/>
            <a:ext cx="7162800" cy="3200400"/>
          </a:xfrm>
        </p:spPr>
        <p:txBody>
          <a:bodyPr/>
          <a:lstStyle/>
          <a:p>
            <a:r>
              <a:rPr lang="en-US" altLang="zh-CN" sz="4000">
                <a:ea typeface="宋体" pitchFamily="2" charset="-122"/>
              </a:rPr>
              <a:t>Lecture 12</a:t>
            </a:r>
          </a:p>
          <a:p>
            <a:r>
              <a:rPr lang="en-US" altLang="zh-CN" sz="4000">
                <a:ea typeface="宋体" pitchFamily="2" charset="-122"/>
              </a:rPr>
              <a:t>Stacks and Queues</a:t>
            </a:r>
          </a:p>
          <a:p>
            <a:endParaRPr lang="en-US" altLang="zh-CN">
              <a:ea typeface="宋体" pitchFamily="2" charset="-122"/>
            </a:endParaRPr>
          </a:p>
          <a:p>
            <a:r>
              <a:rPr lang="en-US" altLang="zh-CN">
                <a:ea typeface="宋体" pitchFamily="2" charset="-122"/>
              </a:rPr>
              <a:t>Instructor:  Zhigang Zhu</a:t>
            </a:r>
          </a:p>
          <a:p>
            <a:r>
              <a:rPr lang="en-US" altLang="zh-CN">
                <a:ea typeface="宋体" pitchFamily="2" charset="-122"/>
              </a:rPr>
              <a:t>Department of Computer Science </a:t>
            </a:r>
          </a:p>
          <a:p>
            <a:r>
              <a:rPr lang="en-US" altLang="zh-CN">
                <a:ea typeface="宋体" pitchFamily="2" charset="-122"/>
              </a:rPr>
              <a:t>City College of New York</a:t>
            </a:r>
          </a:p>
        </p:txBody>
      </p:sp>
      <p:pic>
        <p:nvPicPr>
          <p:cNvPr id="69636"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154427497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830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8308" name="Group 4"/>
          <p:cNvGrpSpPr>
            <a:grpSpLocks/>
          </p:cNvGrpSpPr>
          <p:nvPr/>
        </p:nvGrpSpPr>
        <p:grpSpPr bwMode="auto">
          <a:xfrm>
            <a:off x="3352800" y="5715000"/>
            <a:ext cx="4343400" cy="930275"/>
            <a:chOff x="2112" y="3600"/>
            <a:chExt cx="2736" cy="586"/>
          </a:xfrm>
        </p:grpSpPr>
        <p:sp>
          <p:nvSpPr>
            <p:cNvPr id="9830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endParaRPr lang="zh-CN" altLang="en-US">
                <a:ea typeface="宋体" pitchFamily="2" charset="-122"/>
              </a:endParaRPr>
            </a:p>
          </p:txBody>
        </p:sp>
        <p:sp>
          <p:nvSpPr>
            <p:cNvPr id="9831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8311"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8312"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8313"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8314"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 DAHC</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p>
        </p:txBody>
      </p:sp>
      <p:sp>
        <p:nvSpPr>
          <p:cNvPr id="74755" name="Rectangle 3"/>
          <p:cNvSpPr>
            <a:spLocks noGrp="1" noChangeArrowheads="1"/>
          </p:cNvSpPr>
          <p:nvPr>
            <p:ph type="body" idx="1"/>
          </p:nvPr>
        </p:nvSpPr>
        <p:spPr/>
        <p:txBody>
          <a:bodyPr/>
          <a:lstStyle/>
          <a:p>
            <a:pPr>
              <a:lnSpc>
                <a:spcPct val="90000"/>
              </a:lnSpc>
            </a:pPr>
            <a:r>
              <a:rPr lang="en-US" altLang="zh-CN" sz="2800">
                <a:ea typeface="宋体" pitchFamily="2" charset="-122"/>
              </a:rPr>
              <a:t>The STL stack class</a:t>
            </a:r>
          </a:p>
          <a:p>
            <a:pPr lvl="1">
              <a:lnSpc>
                <a:spcPct val="90000"/>
              </a:lnSpc>
            </a:pPr>
            <a:r>
              <a:rPr lang="en-US" altLang="zh-CN" sz="2400">
                <a:ea typeface="宋体" pitchFamily="2" charset="-122"/>
              </a:rPr>
              <a:t>a container class – holding many items</a:t>
            </a:r>
          </a:p>
          <a:p>
            <a:pPr lvl="1">
              <a:lnSpc>
                <a:spcPct val="90000"/>
              </a:lnSpc>
            </a:pPr>
            <a:r>
              <a:rPr lang="en-US" altLang="zh-CN" sz="2400">
                <a:ea typeface="宋体" pitchFamily="2" charset="-122"/>
              </a:rPr>
              <a:t>a template class – stack of integers, strings, ...</a:t>
            </a:r>
          </a:p>
          <a:p>
            <a:pPr>
              <a:lnSpc>
                <a:spcPct val="90000"/>
              </a:lnSpc>
            </a:pPr>
            <a:r>
              <a:rPr lang="en-US" altLang="zh-CN" sz="2800">
                <a:ea typeface="宋体" pitchFamily="2" charset="-122"/>
              </a:rPr>
              <a:t>How to use</a:t>
            </a:r>
          </a:p>
          <a:p>
            <a:pPr lvl="1">
              <a:lnSpc>
                <a:spcPct val="90000"/>
              </a:lnSpc>
            </a:pPr>
            <a:r>
              <a:rPr lang="en-US" altLang="zh-CN" sz="2400">
                <a:latin typeface="Arial" charset="0"/>
                <a:ea typeface="宋体" pitchFamily="2" charset="-122"/>
              </a:rPr>
              <a:t>#include &lt;stack&gt;</a:t>
            </a:r>
          </a:p>
          <a:p>
            <a:pPr lvl="1">
              <a:lnSpc>
                <a:spcPct val="90000"/>
              </a:lnSpc>
            </a:pPr>
            <a:r>
              <a:rPr lang="en-US" altLang="zh-CN" sz="2400">
                <a:latin typeface="Arial" charset="0"/>
                <a:ea typeface="宋体" pitchFamily="2" charset="-122"/>
              </a:rPr>
              <a:t>stack&lt;int&gt; s1;</a:t>
            </a:r>
          </a:p>
          <a:p>
            <a:pPr>
              <a:lnSpc>
                <a:spcPct val="90000"/>
              </a:lnSpc>
            </a:pPr>
            <a:r>
              <a:rPr lang="en-US" altLang="zh-CN" sz="2800">
                <a:ea typeface="宋体" pitchFamily="2" charset="-122"/>
              </a:rPr>
              <a:t>Implementation it ourselves! (</a:t>
            </a:r>
            <a:r>
              <a:rPr lang="en-US" altLang="zh-CN" sz="2800">
                <a:ea typeface="宋体" pitchFamily="2" charset="-122"/>
                <a:hlinkClick r:id="rId3" action="ppaction://hlinkfile"/>
              </a:rPr>
              <a:t>stack code</a:t>
            </a:r>
            <a:r>
              <a:rPr lang="en-US" altLang="zh-CN" sz="2800">
                <a:ea typeface="宋体" pitchFamily="2" charset="-122"/>
              </a:rPr>
              <a:t>)</a:t>
            </a:r>
          </a:p>
          <a:p>
            <a:pPr lvl="1">
              <a:lnSpc>
                <a:spcPct val="90000"/>
              </a:lnSpc>
            </a:pPr>
            <a:r>
              <a:rPr lang="en-US" altLang="zh-CN" sz="2400">
                <a:ea typeface="宋体" pitchFamily="2" charset="-122"/>
              </a:rPr>
              <a:t>fixed-size or dynamic array, or linked list?</a:t>
            </a:r>
          </a:p>
          <a:p>
            <a:pPr lvl="1">
              <a:lnSpc>
                <a:spcPct val="90000"/>
              </a:lnSpc>
            </a:pPr>
            <a:r>
              <a:rPr lang="en-US" altLang="zh-CN" sz="2400">
                <a:ea typeface="宋体" pitchFamily="2" charset="-122"/>
              </a:rPr>
              <a:t>STL typically uses dynamic array</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 </a:t>
            </a:r>
            <a:r>
              <a:rPr lang="en-US" altLang="zh-CN" sz="2400" b="1">
                <a:latin typeface="Arial" charset="0"/>
                <a:ea typeface="宋体" pitchFamily="2" charset="-122"/>
              </a:rPr>
              <a:t>top</a:t>
            </a:r>
          </a:p>
          <a:p>
            <a:pPr lvl="1">
              <a:lnSpc>
                <a:spcPct val="90000"/>
              </a:lnSpc>
            </a:pPr>
            <a:endParaRPr lang="zh-CN" altLang="en-US" sz="2400">
              <a:latin typeface="Arial" charset="0"/>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7680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76812" name="Group 12"/>
          <p:cNvGrpSpPr>
            <a:grpSpLocks/>
          </p:cNvGrpSpPr>
          <p:nvPr/>
        </p:nvGrpSpPr>
        <p:grpSpPr bwMode="auto">
          <a:xfrm>
            <a:off x="533400" y="6096000"/>
            <a:ext cx="7086600" cy="422275"/>
            <a:chOff x="336" y="3840"/>
            <a:chExt cx="4464" cy="266"/>
          </a:xfrm>
        </p:grpSpPr>
        <p:sp>
          <p:nvSpPr>
            <p:cNvPr id="7680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DAH</a:t>
              </a:r>
              <a:r>
                <a:rPr lang="en-US" altLang="zh-CN">
                  <a:ea typeface="宋体" pitchFamily="2" charset="-122"/>
                </a:rPr>
                <a:t>C</a:t>
              </a:r>
            </a:p>
          </p:txBody>
        </p:sp>
        <p:sp>
          <p:nvSpPr>
            <p:cNvPr id="7680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6808" name="Line 8"/>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76809" name="Text Box 9"/>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76810" name="Text Box 10"/>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76811" name="Rectangle 11"/>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6807" name="Line 7"/>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0355"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0356" name="Group 4"/>
          <p:cNvGrpSpPr>
            <a:grpSpLocks/>
          </p:cNvGrpSpPr>
          <p:nvPr/>
        </p:nvGrpSpPr>
        <p:grpSpPr bwMode="auto">
          <a:xfrm>
            <a:off x="533400" y="6096000"/>
            <a:ext cx="7086600" cy="422275"/>
            <a:chOff x="336" y="3840"/>
            <a:chExt cx="4464" cy="266"/>
          </a:xfrm>
        </p:grpSpPr>
        <p:sp>
          <p:nvSpPr>
            <p:cNvPr id="10035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a:t>
              </a:r>
              <a:r>
                <a:rPr lang="en-US" altLang="zh-CN">
                  <a:ea typeface="宋体" pitchFamily="2" charset="-122"/>
                </a:rPr>
                <a:t>HC</a:t>
              </a:r>
            </a:p>
          </p:txBody>
        </p:sp>
        <p:sp>
          <p:nvSpPr>
            <p:cNvPr id="10035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0359"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0360"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0361"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0362"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0363"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240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2404" name="Group 4"/>
          <p:cNvGrpSpPr>
            <a:grpSpLocks/>
          </p:cNvGrpSpPr>
          <p:nvPr/>
        </p:nvGrpSpPr>
        <p:grpSpPr bwMode="auto">
          <a:xfrm>
            <a:off x="533400" y="6096000"/>
            <a:ext cx="7086600" cy="422275"/>
            <a:chOff x="336" y="3840"/>
            <a:chExt cx="4464" cy="266"/>
          </a:xfrm>
        </p:grpSpPr>
        <p:sp>
          <p:nvSpPr>
            <p:cNvPr id="10240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t>
              </a:r>
              <a:r>
                <a:rPr lang="en-US" altLang="zh-CN">
                  <a:ea typeface="宋体" pitchFamily="2" charset="-122"/>
                </a:rPr>
                <a:t>AHC</a:t>
              </a:r>
            </a:p>
          </p:txBody>
        </p:sp>
        <p:sp>
          <p:nvSpPr>
            <p:cNvPr id="10240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2407"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2408"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2409"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2410"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2411"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4451"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4452" name="Group 4"/>
          <p:cNvGrpSpPr>
            <a:grpSpLocks/>
          </p:cNvGrpSpPr>
          <p:nvPr/>
        </p:nvGrpSpPr>
        <p:grpSpPr bwMode="auto">
          <a:xfrm>
            <a:off x="533400" y="6096000"/>
            <a:ext cx="7086600" cy="422275"/>
            <a:chOff x="336" y="3840"/>
            <a:chExt cx="4464" cy="266"/>
          </a:xfrm>
        </p:grpSpPr>
        <p:sp>
          <p:nvSpPr>
            <p:cNvPr id="104453"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DAHC</a:t>
              </a:r>
            </a:p>
          </p:txBody>
        </p:sp>
        <p:sp>
          <p:nvSpPr>
            <p:cNvPr id="104454"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4455"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4456"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4457"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a:t>
              </a:r>
              <a:r>
                <a:rPr lang="en-US" altLang="zh-CN">
                  <a:solidFill>
                    <a:schemeClr val="bg1"/>
                  </a:solidFill>
                  <a:ea typeface="宋体" pitchFamily="2" charset="-122"/>
                </a:rPr>
                <a:t>CHAD</a:t>
              </a:r>
            </a:p>
          </p:txBody>
        </p:sp>
        <p:sp>
          <p:nvSpPr>
            <p:cNvPr id="104458"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4459"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6499"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6500" name="Group 4"/>
          <p:cNvGrpSpPr>
            <a:grpSpLocks/>
          </p:cNvGrpSpPr>
          <p:nvPr/>
        </p:nvGrpSpPr>
        <p:grpSpPr bwMode="auto">
          <a:xfrm>
            <a:off x="533400" y="6096000"/>
            <a:ext cx="7086600" cy="422275"/>
            <a:chOff x="336" y="3840"/>
            <a:chExt cx="4464" cy="266"/>
          </a:xfrm>
        </p:grpSpPr>
        <p:sp>
          <p:nvSpPr>
            <p:cNvPr id="10650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DAH</a:t>
              </a:r>
              <a:r>
                <a:rPr lang="en-US" altLang="zh-CN">
                  <a:solidFill>
                    <a:schemeClr val="bg1"/>
                  </a:solidFill>
                  <a:ea typeface="宋体" pitchFamily="2" charset="-122"/>
                </a:rPr>
                <a:t>C</a:t>
              </a:r>
            </a:p>
          </p:txBody>
        </p:sp>
        <p:sp>
          <p:nvSpPr>
            <p:cNvPr id="10650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6503"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6504"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6505"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a:t>
              </a:r>
              <a:r>
                <a:rPr lang="en-US" altLang="zh-CN">
                  <a:solidFill>
                    <a:schemeClr val="bg1"/>
                  </a:solidFill>
                  <a:ea typeface="宋体" pitchFamily="2" charset="-122"/>
                </a:rPr>
                <a:t>HAD</a:t>
              </a:r>
            </a:p>
          </p:txBody>
        </p:sp>
        <p:sp>
          <p:nvSpPr>
            <p:cNvPr id="106506"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6507"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08547"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08548" name="Group 4"/>
          <p:cNvGrpSpPr>
            <a:grpSpLocks/>
          </p:cNvGrpSpPr>
          <p:nvPr/>
        </p:nvGrpSpPr>
        <p:grpSpPr bwMode="auto">
          <a:xfrm>
            <a:off x="533400" y="6096000"/>
            <a:ext cx="7086600" cy="422275"/>
            <a:chOff x="336" y="3840"/>
            <a:chExt cx="4464" cy="266"/>
          </a:xfrm>
        </p:grpSpPr>
        <p:sp>
          <p:nvSpPr>
            <p:cNvPr id="10854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a:t>
              </a:r>
              <a:r>
                <a:rPr lang="en-US" altLang="zh-CN">
                  <a:solidFill>
                    <a:schemeClr val="bg1"/>
                  </a:solidFill>
                  <a:ea typeface="宋体" pitchFamily="2" charset="-122"/>
                </a:rPr>
                <a:t>HC</a:t>
              </a:r>
            </a:p>
          </p:txBody>
        </p:sp>
        <p:sp>
          <p:nvSpPr>
            <p:cNvPr id="10855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8551"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08552"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08553"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t>
              </a:r>
              <a:r>
                <a:rPr lang="en-US" altLang="zh-CN">
                  <a:solidFill>
                    <a:schemeClr val="bg1"/>
                  </a:solidFill>
                  <a:ea typeface="宋体" pitchFamily="2" charset="-122"/>
                </a:rPr>
                <a:t>AD</a:t>
              </a:r>
            </a:p>
          </p:txBody>
        </p:sp>
        <p:sp>
          <p:nvSpPr>
            <p:cNvPr id="108554"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08555"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10595"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10596" name="Group 4"/>
          <p:cNvGrpSpPr>
            <a:grpSpLocks/>
          </p:cNvGrpSpPr>
          <p:nvPr/>
        </p:nvGrpSpPr>
        <p:grpSpPr bwMode="auto">
          <a:xfrm>
            <a:off x="533400" y="6096000"/>
            <a:ext cx="7086600" cy="422275"/>
            <a:chOff x="336" y="3840"/>
            <a:chExt cx="4464" cy="266"/>
          </a:xfrm>
        </p:grpSpPr>
        <p:sp>
          <p:nvSpPr>
            <p:cNvPr id="11059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D</a:t>
              </a:r>
              <a:r>
                <a:rPr lang="en-US" altLang="zh-CN">
                  <a:solidFill>
                    <a:schemeClr val="bg1"/>
                  </a:solidFill>
                  <a:ea typeface="宋体" pitchFamily="2" charset="-122"/>
                </a:rPr>
                <a:t>AHC</a:t>
              </a:r>
            </a:p>
          </p:txBody>
        </p:sp>
        <p:sp>
          <p:nvSpPr>
            <p:cNvPr id="11059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0599"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10600"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10601"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a:t>
              </a:r>
              <a:r>
                <a:rPr lang="en-US" altLang="zh-CN">
                  <a:solidFill>
                    <a:schemeClr val="bg1"/>
                  </a:solidFill>
                  <a:ea typeface="宋体" pitchFamily="2" charset="-122"/>
                </a:rPr>
                <a:t>D</a:t>
              </a:r>
            </a:p>
          </p:txBody>
        </p:sp>
        <p:sp>
          <p:nvSpPr>
            <p:cNvPr id="110602"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0603"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112643" name="Rectangle 3"/>
          <p:cNvSpPr>
            <a:spLocks noGrp="1" noChangeArrowheads="1"/>
          </p:cNvSpPr>
          <p:nvPr>
            <p:ph type="body" idx="1"/>
          </p:nvPr>
        </p:nvSpPr>
        <p:spPr/>
        <p:txBody>
          <a:bodyPr/>
          <a:lstStyle/>
          <a:p>
            <a:r>
              <a:rPr lang="en-US" altLang="zh-CN" sz="2800">
                <a:ea typeface="宋体" pitchFamily="2" charset="-122"/>
              </a:rPr>
              <a:t>Definition</a:t>
            </a:r>
          </a:p>
          <a:p>
            <a:pPr lvl="1"/>
            <a:r>
              <a:rPr lang="en-US" altLang="zh-CN" sz="2400">
                <a:ea typeface="宋体" pitchFamily="2" charset="-122"/>
              </a:rPr>
              <a:t>A </a:t>
            </a:r>
            <a:r>
              <a:rPr lang="en-US" altLang="zh-CN" sz="2400">
                <a:latin typeface="Arial" charset="0"/>
                <a:ea typeface="宋体" pitchFamily="2" charset="-122"/>
              </a:rPr>
              <a:t>queue</a:t>
            </a:r>
            <a:r>
              <a:rPr lang="en-US" altLang="zh-CN" sz="2400">
                <a:ea typeface="宋体" pitchFamily="2" charset="-122"/>
              </a:rPr>
              <a:t> is a data structure of </a:t>
            </a:r>
            <a:r>
              <a:rPr lang="en-US" altLang="zh-CN" sz="2400" i="1">
                <a:ea typeface="宋体" pitchFamily="2" charset="-122"/>
              </a:rPr>
              <a:t>ordered</a:t>
            </a:r>
            <a:r>
              <a:rPr lang="en-US" altLang="zh-CN" sz="2400">
                <a:ea typeface="宋体" pitchFamily="2" charset="-122"/>
              </a:rPr>
              <a:t> entries such that entries can only be inserted at one end (call the </a:t>
            </a:r>
            <a:r>
              <a:rPr lang="en-US" altLang="zh-CN" sz="2400">
                <a:latin typeface="Arial" charset="0"/>
                <a:ea typeface="宋体" pitchFamily="2" charset="-122"/>
              </a:rPr>
              <a:t>rear</a:t>
            </a:r>
            <a:r>
              <a:rPr lang="en-US" altLang="zh-CN" sz="2400">
                <a:ea typeface="宋体" pitchFamily="2" charset="-122"/>
              </a:rPr>
              <a:t>) and removed at the other end (call the </a:t>
            </a:r>
            <a:r>
              <a:rPr lang="en-US" altLang="zh-CN" sz="2400">
                <a:latin typeface="Arial" charset="0"/>
                <a:ea typeface="宋体" pitchFamily="2" charset="-122"/>
              </a:rPr>
              <a:t>front</a:t>
            </a:r>
            <a:r>
              <a:rPr lang="en-US" altLang="zh-CN" sz="2400">
                <a:ea typeface="宋体" pitchFamily="2" charset="-122"/>
              </a:rPr>
              <a:t>) – and the entry at the front of the queue is called the </a:t>
            </a:r>
            <a:r>
              <a:rPr lang="en-US" altLang="zh-CN" sz="2400">
                <a:latin typeface="Arial" charset="0"/>
                <a:ea typeface="宋体" pitchFamily="2" charset="-122"/>
              </a:rPr>
              <a:t>first entry</a:t>
            </a:r>
            <a:r>
              <a:rPr lang="en-US" altLang="zh-CN" sz="2400">
                <a:ea typeface="宋体" pitchFamily="2" charset="-122"/>
              </a:rPr>
              <a:t> </a:t>
            </a:r>
          </a:p>
          <a:p>
            <a:r>
              <a:rPr lang="en-US" altLang="zh-CN" sz="2800">
                <a:ea typeface="宋体" pitchFamily="2" charset="-122"/>
              </a:rPr>
              <a:t>FIFO</a:t>
            </a:r>
          </a:p>
          <a:p>
            <a:pPr lvl="1"/>
            <a:r>
              <a:rPr lang="en-US" altLang="zh-CN" sz="2400">
                <a:ea typeface="宋体" pitchFamily="2" charset="-122"/>
              </a:rPr>
              <a:t>A queue is a First-In/First-Out data structure. Entries are taken out of the queue in the same order that they were put into the queue</a:t>
            </a:r>
          </a:p>
        </p:txBody>
      </p:sp>
      <p:grpSp>
        <p:nvGrpSpPr>
          <p:cNvPr id="112644" name="Group 4"/>
          <p:cNvGrpSpPr>
            <a:grpSpLocks/>
          </p:cNvGrpSpPr>
          <p:nvPr/>
        </p:nvGrpSpPr>
        <p:grpSpPr bwMode="auto">
          <a:xfrm>
            <a:off x="533400" y="6096000"/>
            <a:ext cx="7086600" cy="422275"/>
            <a:chOff x="336" y="3840"/>
            <a:chExt cx="4464" cy="266"/>
          </a:xfrm>
        </p:grpSpPr>
        <p:sp>
          <p:nvSpPr>
            <p:cNvPr id="11264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solidFill>
                    <a:schemeClr val="bg1"/>
                  </a:solidFill>
                  <a:ea typeface="宋体" pitchFamily="2" charset="-122"/>
                </a:rPr>
                <a:t>DAHC</a:t>
              </a:r>
            </a:p>
          </p:txBody>
        </p:sp>
        <p:sp>
          <p:nvSpPr>
            <p:cNvPr id="11264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2647" name="Line 7"/>
            <p:cNvSpPr>
              <a:spLocks noChangeShapeType="1"/>
            </p:cNvSpPr>
            <p:nvPr/>
          </p:nvSpPr>
          <p:spPr bwMode="auto">
            <a:xfrm>
              <a:off x="2784" y="3984"/>
              <a:ext cx="528" cy="0"/>
            </a:xfrm>
            <a:prstGeom prst="line">
              <a:avLst/>
            </a:prstGeom>
            <a:noFill/>
            <a:ln w="12700">
              <a:solidFill>
                <a:schemeClr val="tx1"/>
              </a:solidFill>
              <a:round/>
              <a:headEnd/>
              <a:tailEnd type="triangle" w="med" len="med"/>
            </a:ln>
            <a:effectLst/>
          </p:spPr>
          <p:txBody>
            <a:bodyPr/>
            <a:lstStyle/>
            <a:p>
              <a:endParaRPr lang="en-US"/>
            </a:p>
          </p:txBody>
        </p:sp>
        <p:sp>
          <p:nvSpPr>
            <p:cNvPr id="112648" name="Text Box 8"/>
            <p:cNvSpPr txBox="1">
              <a:spLocks noChangeArrowheads="1"/>
            </p:cNvSpPr>
            <p:nvPr/>
          </p:nvSpPr>
          <p:spPr bwMode="auto">
            <a:xfrm>
              <a:off x="336" y="3840"/>
              <a:ext cx="1296"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put in : CHAD</a:t>
              </a:r>
            </a:p>
          </p:txBody>
        </p:sp>
        <p:sp>
          <p:nvSpPr>
            <p:cNvPr id="112649" name="Text Box 9"/>
            <p:cNvSpPr txBox="1">
              <a:spLocks noChangeArrowheads="1"/>
            </p:cNvSpPr>
            <p:nvPr/>
          </p:nvSpPr>
          <p:spPr bwMode="auto">
            <a:xfrm>
              <a:off x="3408" y="384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take out : CHAD</a:t>
              </a:r>
            </a:p>
          </p:txBody>
        </p:sp>
        <p:sp>
          <p:nvSpPr>
            <p:cNvPr id="112650" name="Rectangle 10"/>
            <p:cNvSpPr>
              <a:spLocks noChangeArrowheads="1"/>
            </p:cNvSpPr>
            <p:nvPr/>
          </p:nvSpPr>
          <p:spPr bwMode="auto">
            <a:xfrm>
              <a:off x="1907" y="3852"/>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112651" name="Line 11"/>
            <p:cNvSpPr>
              <a:spLocks noChangeShapeType="1"/>
            </p:cNvSpPr>
            <p:nvPr/>
          </p:nvSpPr>
          <p:spPr bwMode="auto">
            <a:xfrm>
              <a:off x="1680" y="3984"/>
              <a:ext cx="432" cy="0"/>
            </a:xfrm>
            <a:prstGeom prst="line">
              <a:avLst/>
            </a:prstGeom>
            <a:noFill/>
            <a:ln w="12700">
              <a:solidFill>
                <a:schemeClr val="tx1"/>
              </a:solidFill>
              <a:round/>
              <a:headEnd/>
              <a:tailEnd type="triangle" w="med" len="med"/>
            </a:ln>
            <a:effectLst/>
          </p:spPr>
          <p:txBody>
            <a:bodyPr/>
            <a:lstStyle/>
            <a:p>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a:ea typeface="宋体" pitchFamily="2" charset="-122"/>
              </a:rPr>
              <a:t>Topics</a:t>
            </a:r>
          </a:p>
        </p:txBody>
      </p:sp>
      <p:sp>
        <p:nvSpPr>
          <p:cNvPr id="71683" name="Rectangle 3"/>
          <p:cNvSpPr>
            <a:spLocks noGrp="1" noChangeArrowheads="1"/>
          </p:cNvSpPr>
          <p:nvPr>
            <p:ph type="body" idx="1"/>
          </p:nvPr>
        </p:nvSpPr>
        <p:spPr/>
        <p:txBody>
          <a:bodyPr/>
          <a:lstStyle/>
          <a:p>
            <a:r>
              <a:rPr lang="en-US" altLang="zh-CN">
                <a:ea typeface="宋体" pitchFamily="2" charset="-122"/>
              </a:rPr>
              <a:t>Stacks </a:t>
            </a:r>
            <a:r>
              <a:rPr lang="en-US" altLang="zh-CN" sz="2400">
                <a:ea typeface="宋体" pitchFamily="2" charset="-122"/>
              </a:rPr>
              <a:t>(Chapter 7)</a:t>
            </a:r>
          </a:p>
          <a:p>
            <a:r>
              <a:rPr lang="en-US" altLang="zh-CN">
                <a:ea typeface="宋体" pitchFamily="2" charset="-122"/>
              </a:rPr>
              <a:t>Queues </a:t>
            </a:r>
            <a:r>
              <a:rPr lang="en-US" altLang="zh-CN" sz="2400">
                <a:ea typeface="宋体" pitchFamily="2" charset="-122"/>
              </a:rPr>
              <a:t>(Chapter 8, Section1 - 3)</a:t>
            </a:r>
          </a:p>
          <a:p>
            <a:r>
              <a:rPr lang="en-US" altLang="zh-CN">
                <a:ea typeface="宋体" pitchFamily="2" charset="-122"/>
              </a:rPr>
              <a:t>Priority Queues </a:t>
            </a:r>
            <a:r>
              <a:rPr lang="en-US" altLang="zh-CN" sz="2400">
                <a:ea typeface="宋体" pitchFamily="2" charset="-122"/>
              </a:rPr>
              <a:t>(Chapter 8, Section 4)</a:t>
            </a:r>
          </a:p>
          <a:p>
            <a:r>
              <a:rPr lang="en-US" altLang="zh-CN">
                <a:ea typeface="宋体" pitchFamily="2" charset="-122"/>
              </a:rPr>
              <a:t>References Return Values </a:t>
            </a:r>
            <a:r>
              <a:rPr lang="en-US" altLang="zh-CN" sz="2400">
                <a:ea typeface="宋体" pitchFamily="2" charset="-122"/>
              </a:rPr>
              <a:t>(Chapter 8, Section 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ea typeface="宋体" pitchFamily="2" charset="-122"/>
              </a:rPr>
              <a:t>Queues and the STL </a:t>
            </a:r>
            <a:r>
              <a:rPr lang="en-US" altLang="zh-CN">
                <a:latin typeface="Arial" charset="0"/>
                <a:ea typeface="宋体" pitchFamily="2" charset="-122"/>
              </a:rPr>
              <a:t>queue</a:t>
            </a:r>
          </a:p>
        </p:txBody>
      </p:sp>
      <p:sp>
        <p:nvSpPr>
          <p:cNvPr id="78851" name="Rectangle 3"/>
          <p:cNvSpPr>
            <a:spLocks noGrp="1" noChangeArrowheads="1"/>
          </p:cNvSpPr>
          <p:nvPr>
            <p:ph type="body" idx="1"/>
          </p:nvPr>
        </p:nvSpPr>
        <p:spPr/>
        <p:txBody>
          <a:bodyPr/>
          <a:lstStyle/>
          <a:p>
            <a:pPr>
              <a:lnSpc>
                <a:spcPct val="90000"/>
              </a:lnSpc>
            </a:pPr>
            <a:r>
              <a:rPr lang="en-US" altLang="zh-CN" sz="2800">
                <a:ea typeface="宋体" pitchFamily="2" charset="-122"/>
              </a:rPr>
              <a:t>The STL </a:t>
            </a:r>
            <a:r>
              <a:rPr lang="en-US" altLang="zh-CN" sz="2800">
                <a:latin typeface="Arial" charset="0"/>
                <a:ea typeface="宋体" pitchFamily="2" charset="-122"/>
              </a:rPr>
              <a:t>queue</a:t>
            </a:r>
            <a:r>
              <a:rPr lang="en-US" altLang="zh-CN" sz="2800">
                <a:ea typeface="宋体" pitchFamily="2" charset="-122"/>
              </a:rPr>
              <a:t> class</a:t>
            </a:r>
          </a:p>
          <a:p>
            <a:pPr lvl="1">
              <a:lnSpc>
                <a:spcPct val="90000"/>
              </a:lnSpc>
            </a:pPr>
            <a:r>
              <a:rPr lang="en-US" altLang="zh-CN" sz="2400">
                <a:ea typeface="宋体" pitchFamily="2" charset="-122"/>
              </a:rPr>
              <a:t>a container class – holding many items</a:t>
            </a:r>
          </a:p>
          <a:p>
            <a:pPr lvl="1">
              <a:lnSpc>
                <a:spcPct val="90000"/>
              </a:lnSpc>
            </a:pPr>
            <a:r>
              <a:rPr lang="en-US" altLang="zh-CN" sz="2400">
                <a:ea typeface="宋体" pitchFamily="2" charset="-122"/>
              </a:rPr>
              <a:t>a template class – queue of integers, strings, ...</a:t>
            </a:r>
          </a:p>
          <a:p>
            <a:pPr>
              <a:lnSpc>
                <a:spcPct val="90000"/>
              </a:lnSpc>
            </a:pPr>
            <a:r>
              <a:rPr lang="en-US" altLang="zh-CN" sz="2800">
                <a:ea typeface="宋体" pitchFamily="2" charset="-122"/>
              </a:rPr>
              <a:t>How to use</a:t>
            </a:r>
          </a:p>
          <a:p>
            <a:pPr lvl="1">
              <a:lnSpc>
                <a:spcPct val="90000"/>
              </a:lnSpc>
            </a:pPr>
            <a:r>
              <a:rPr lang="en-US" altLang="zh-CN" sz="2400">
                <a:latin typeface="Arial" charset="0"/>
                <a:ea typeface="宋体" pitchFamily="2" charset="-122"/>
              </a:rPr>
              <a:t>#include &lt;queue&gt;</a:t>
            </a:r>
          </a:p>
          <a:p>
            <a:pPr lvl="1">
              <a:lnSpc>
                <a:spcPct val="90000"/>
              </a:lnSpc>
            </a:pPr>
            <a:r>
              <a:rPr lang="en-US" altLang="zh-CN" sz="2400">
                <a:latin typeface="Arial" charset="0"/>
                <a:ea typeface="宋体" pitchFamily="2" charset="-122"/>
              </a:rPr>
              <a:t>queue&lt;char&gt; q1;</a:t>
            </a:r>
          </a:p>
          <a:p>
            <a:pPr>
              <a:lnSpc>
                <a:spcPct val="90000"/>
              </a:lnSpc>
            </a:pPr>
            <a:r>
              <a:rPr lang="en-US" altLang="zh-CN" sz="2800">
                <a:ea typeface="宋体" pitchFamily="2" charset="-122"/>
              </a:rPr>
              <a:t>Implementation it ourselves! (</a:t>
            </a:r>
            <a:r>
              <a:rPr lang="en-US" altLang="zh-CN" sz="2800">
                <a:ea typeface="宋体" pitchFamily="2" charset="-122"/>
                <a:hlinkClick r:id="rId3" action="ppaction://hlinkfile"/>
              </a:rPr>
              <a:t>queue code</a:t>
            </a:r>
            <a:r>
              <a:rPr lang="en-US" altLang="zh-CN" sz="2800">
                <a:ea typeface="宋体" pitchFamily="2" charset="-122"/>
              </a:rPr>
              <a:t>)</a:t>
            </a:r>
          </a:p>
          <a:p>
            <a:pPr lvl="1">
              <a:lnSpc>
                <a:spcPct val="90000"/>
              </a:lnSpc>
            </a:pPr>
            <a:r>
              <a:rPr lang="en-US" altLang="zh-CN" sz="2400">
                <a:ea typeface="宋体" pitchFamily="2" charset="-122"/>
              </a:rPr>
              <a:t>fixed-size or dynamic array, or linked list?</a:t>
            </a:r>
          </a:p>
          <a:p>
            <a:pPr lvl="1">
              <a:lnSpc>
                <a:spcPct val="90000"/>
              </a:lnSpc>
            </a:pPr>
            <a:r>
              <a:rPr lang="en-US" altLang="zh-CN" sz="2400">
                <a:ea typeface="宋体" pitchFamily="2" charset="-122"/>
              </a:rPr>
              <a:t>STL typically uses dynamic array</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a:t>
            </a:r>
            <a:r>
              <a:rPr lang="en-US" altLang="zh-CN" sz="2400" b="1">
                <a:latin typeface="Arial" charset="0"/>
                <a:ea typeface="宋体" pitchFamily="2" charset="-122"/>
              </a:rPr>
              <a:t>front</a:t>
            </a:r>
          </a:p>
          <a:p>
            <a:pPr lvl="1">
              <a:lnSpc>
                <a:spcPct val="90000"/>
              </a:lnSpc>
            </a:pPr>
            <a:endParaRPr lang="zh-CN" altLang="en-US" sz="2400">
              <a:latin typeface="Arial" charset="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r>
              <a:rPr lang="en-US" altLang="zh-CN">
                <a:ea typeface="宋体" pitchFamily="2" charset="-122"/>
              </a:rPr>
              <a:t>Priority Queues</a:t>
            </a:r>
          </a:p>
        </p:txBody>
      </p:sp>
      <p:sp>
        <p:nvSpPr>
          <p:cNvPr id="80899" name="Rectangle 3"/>
          <p:cNvSpPr>
            <a:spLocks noGrp="1" noChangeArrowheads="1"/>
          </p:cNvSpPr>
          <p:nvPr>
            <p:ph type="body" idx="1"/>
          </p:nvPr>
        </p:nvSpPr>
        <p:spPr/>
        <p:txBody>
          <a:bodyPr/>
          <a:lstStyle/>
          <a:p>
            <a:pPr>
              <a:lnSpc>
                <a:spcPct val="90000"/>
              </a:lnSpc>
            </a:pPr>
            <a:r>
              <a:rPr lang="en-US" altLang="zh-CN" sz="2800">
                <a:ea typeface="宋体" pitchFamily="2" charset="-122"/>
              </a:rPr>
              <a:t>A priority queue is a container class that allows entries to be retrieved according to some specified priority levels.</a:t>
            </a:r>
          </a:p>
          <a:p>
            <a:pPr lvl="1">
              <a:lnSpc>
                <a:spcPct val="90000"/>
              </a:lnSpc>
            </a:pPr>
            <a:r>
              <a:rPr lang="en-US" altLang="zh-CN" sz="2400">
                <a:ea typeface="宋体" pitchFamily="2" charset="-122"/>
              </a:rPr>
              <a:t>The highest priority entry is removed first</a:t>
            </a:r>
          </a:p>
          <a:p>
            <a:pPr lvl="1">
              <a:lnSpc>
                <a:spcPct val="90000"/>
              </a:lnSpc>
            </a:pPr>
            <a:r>
              <a:rPr lang="en-US" altLang="zh-CN" sz="2400">
                <a:ea typeface="宋体" pitchFamily="2" charset="-122"/>
              </a:rPr>
              <a:t>Entries with equal priority can be removed according some criterion e.g. FIFO as an queue.</a:t>
            </a:r>
          </a:p>
          <a:p>
            <a:pPr>
              <a:lnSpc>
                <a:spcPct val="90000"/>
              </a:lnSpc>
            </a:pPr>
            <a:r>
              <a:rPr lang="en-US" altLang="zh-CN" sz="2800">
                <a:ea typeface="宋体" pitchFamily="2" charset="-122"/>
              </a:rPr>
              <a:t>STL </a:t>
            </a:r>
            <a:r>
              <a:rPr lang="en-US" altLang="zh-CN" sz="2800">
                <a:latin typeface="Arial" charset="0"/>
                <a:ea typeface="宋体" pitchFamily="2" charset="-122"/>
              </a:rPr>
              <a:t>priority_queue&lt;Item&gt;</a:t>
            </a:r>
            <a:r>
              <a:rPr lang="en-US" altLang="zh-CN" sz="2800">
                <a:ea typeface="宋体" pitchFamily="2" charset="-122"/>
              </a:rPr>
              <a:t> template class</a:t>
            </a:r>
          </a:p>
          <a:p>
            <a:pPr lvl="1">
              <a:lnSpc>
                <a:spcPct val="90000"/>
              </a:lnSpc>
            </a:pPr>
            <a:r>
              <a:rPr lang="en-US" altLang="zh-CN" sz="2400">
                <a:ea typeface="宋体" pitchFamily="2" charset="-122"/>
              </a:rPr>
              <a:t>#include &lt;queue&gt;</a:t>
            </a:r>
          </a:p>
          <a:p>
            <a:pPr lvl="1">
              <a:lnSpc>
                <a:spcPct val="90000"/>
              </a:lnSpc>
            </a:pPr>
            <a:r>
              <a:rPr lang="en-US" altLang="zh-CN" sz="2400">
                <a:ea typeface="宋体" pitchFamily="2" charset="-122"/>
              </a:rPr>
              <a:t>priority_queue&lt;int&gt; q2;</a:t>
            </a:r>
          </a:p>
          <a:p>
            <a:pPr lvl="1">
              <a:lnSpc>
                <a:spcPct val="90000"/>
              </a:lnSpc>
            </a:pPr>
            <a:r>
              <a:rPr lang="en-US" altLang="zh-CN" sz="2400">
                <a:ea typeface="宋体" pitchFamily="2" charset="-122"/>
              </a:rPr>
              <a:t>Functions </a:t>
            </a:r>
            <a:r>
              <a:rPr lang="en-US" altLang="zh-CN" sz="2400">
                <a:latin typeface="Arial" charset="0"/>
                <a:ea typeface="宋体" pitchFamily="2" charset="-122"/>
              </a:rPr>
              <a:t>push, pop, empty, size , </a:t>
            </a:r>
            <a:r>
              <a:rPr lang="en-US" altLang="zh-CN" sz="2400" b="1">
                <a:latin typeface="Arial" charset="0"/>
                <a:ea typeface="宋体" pitchFamily="2" charset="-122"/>
              </a:rPr>
              <a:t>top </a:t>
            </a:r>
            <a:r>
              <a:rPr lang="en-US" altLang="zh-CN" sz="2400" i="1">
                <a:latin typeface="Arial" charset="0"/>
                <a:ea typeface="宋体" pitchFamily="2" charset="-122"/>
              </a:rPr>
              <a:t>(not </a:t>
            </a:r>
            <a:r>
              <a:rPr lang="en-US" altLang="zh-CN" sz="2400" b="1" i="1">
                <a:latin typeface="Arial" charset="0"/>
                <a:ea typeface="宋体" pitchFamily="2" charset="-122"/>
              </a:rPr>
              <a:t>front</a:t>
            </a:r>
            <a:r>
              <a:rPr lang="en-US" altLang="zh-CN" sz="2400" i="1">
                <a:latin typeface="Arial" charset="0"/>
                <a:ea typeface="宋体" pitchFamily="2" charset="-122"/>
              </a:rPr>
              <a:t>!)</a:t>
            </a:r>
          </a:p>
          <a:p>
            <a:pPr lvl="1">
              <a:lnSpc>
                <a:spcPct val="90000"/>
              </a:lnSpc>
            </a:pPr>
            <a:r>
              <a:rPr lang="en-US" altLang="zh-CN" sz="2400" i="1">
                <a:ea typeface="宋体" pitchFamily="2" charset="-122"/>
              </a:rPr>
              <a:t>Several ways to specify priority (p. 411)</a:t>
            </a:r>
          </a:p>
          <a:p>
            <a:pPr>
              <a:lnSpc>
                <a:spcPct val="90000"/>
              </a:lnSpc>
              <a:buFont typeface="Monotype Sorts" pitchFamily="2" charset="2"/>
              <a:buNone/>
            </a:pPr>
            <a:endParaRPr lang="en-US" altLang="zh-CN" sz="28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ltLang="zh-CN">
                <a:ea typeface="宋体" pitchFamily="2" charset="-122"/>
              </a:rPr>
              <a:t>Reference Return Values for the </a:t>
            </a:r>
            <a:r>
              <a:rPr lang="en-US" altLang="zh-CN" sz="3200">
                <a:ea typeface="宋体" pitchFamily="2" charset="-122"/>
              </a:rPr>
              <a:t>stack, queue, and priority queue classes</a:t>
            </a:r>
          </a:p>
        </p:txBody>
      </p:sp>
      <p:sp>
        <p:nvSpPr>
          <p:cNvPr id="82947" name="Rectangle 3"/>
          <p:cNvSpPr>
            <a:spLocks noGrp="1" noChangeArrowheads="1"/>
          </p:cNvSpPr>
          <p:nvPr>
            <p:ph type="body" idx="1"/>
          </p:nvPr>
        </p:nvSpPr>
        <p:spPr/>
        <p:txBody>
          <a:bodyPr/>
          <a:lstStyle/>
          <a:p>
            <a:pPr>
              <a:lnSpc>
                <a:spcPct val="90000"/>
              </a:lnSpc>
            </a:pPr>
            <a:r>
              <a:rPr lang="en-US" altLang="zh-CN" sz="2800">
                <a:ea typeface="宋体" pitchFamily="2" charset="-122"/>
              </a:rPr>
              <a:t>In STL, the top (for stack) and front (for queue) functions have reference return values, e.g. in stack class definition:</a:t>
            </a:r>
          </a:p>
          <a:p>
            <a:pPr lvl="1">
              <a:lnSpc>
                <a:spcPct val="90000"/>
              </a:lnSpc>
            </a:pPr>
            <a:r>
              <a:rPr lang="en-US" altLang="zh-CN" sz="2400">
                <a:ea typeface="宋体" pitchFamily="2" charset="-122"/>
              </a:rPr>
              <a:t> </a:t>
            </a:r>
            <a:r>
              <a:rPr lang="en-US" altLang="zh-CN" sz="2400">
                <a:latin typeface="Arial" charset="0"/>
                <a:ea typeface="宋体" pitchFamily="2" charset="-122"/>
              </a:rPr>
              <a:t>Item&amp; top ();</a:t>
            </a:r>
          </a:p>
          <a:p>
            <a:pPr lvl="1">
              <a:lnSpc>
                <a:spcPct val="90000"/>
              </a:lnSpc>
            </a:pPr>
            <a:r>
              <a:rPr lang="en-US" altLang="zh-CN" sz="2400">
                <a:latin typeface="Arial" charset="0"/>
                <a:ea typeface="宋体" pitchFamily="2" charset="-122"/>
              </a:rPr>
              <a:t> const Item&amp; top() const; </a:t>
            </a:r>
          </a:p>
          <a:p>
            <a:pPr>
              <a:lnSpc>
                <a:spcPct val="90000"/>
              </a:lnSpc>
            </a:pPr>
            <a:r>
              <a:rPr lang="en-US" altLang="zh-CN" sz="2800">
                <a:ea typeface="宋体" pitchFamily="2" charset="-122"/>
              </a:rPr>
              <a:t>Can be used to change the top item </a:t>
            </a:r>
          </a:p>
          <a:p>
            <a:pPr lvl="1">
              <a:lnSpc>
                <a:spcPct val="90000"/>
              </a:lnSpc>
            </a:pPr>
            <a:r>
              <a:rPr lang="en-US" altLang="zh-CN" sz="2400">
                <a:ea typeface="宋体" pitchFamily="2" charset="-122"/>
              </a:rPr>
              <a:t>If we declare</a:t>
            </a:r>
          </a:p>
          <a:p>
            <a:pPr lvl="2">
              <a:lnSpc>
                <a:spcPct val="90000"/>
              </a:lnSpc>
            </a:pPr>
            <a:r>
              <a:rPr lang="en-US" altLang="zh-CN" sz="2000">
                <a:latin typeface="Arial" charset="0"/>
                <a:ea typeface="宋体" pitchFamily="2" charset="-122"/>
              </a:rPr>
              <a:t>stack&lt;int&gt; b;</a:t>
            </a:r>
          </a:p>
          <a:p>
            <a:pPr lvl="2">
              <a:lnSpc>
                <a:spcPct val="90000"/>
              </a:lnSpc>
            </a:pPr>
            <a:r>
              <a:rPr lang="en-US" altLang="zh-CN" sz="2000">
                <a:latin typeface="Arial" charset="0"/>
                <a:ea typeface="宋体" pitchFamily="2" charset="-122"/>
              </a:rPr>
              <a:t>const stack&lt;int&gt; c;</a:t>
            </a:r>
          </a:p>
          <a:p>
            <a:pPr lvl="1">
              <a:lnSpc>
                <a:spcPct val="90000"/>
              </a:lnSpc>
            </a:pPr>
            <a:r>
              <a:rPr lang="en-US" altLang="zh-CN" sz="2400">
                <a:ea typeface="宋体" pitchFamily="2" charset="-122"/>
              </a:rPr>
              <a:t>Which ones are correct?  =&gt;</a:t>
            </a:r>
          </a:p>
        </p:txBody>
      </p:sp>
      <p:sp>
        <p:nvSpPr>
          <p:cNvPr id="82948" name="Text Box 4"/>
          <p:cNvSpPr txBox="1">
            <a:spLocks noChangeArrowheads="1"/>
          </p:cNvSpPr>
          <p:nvPr/>
        </p:nvSpPr>
        <p:spPr bwMode="auto">
          <a:xfrm>
            <a:off x="6248400" y="3657600"/>
            <a:ext cx="2743200" cy="2647950"/>
          </a:xfrm>
          <a:prstGeom prst="rect">
            <a:avLst/>
          </a:prstGeom>
          <a:solidFill>
            <a:srgbClr val="FFFF99"/>
          </a:solidFill>
          <a:ln w="12700">
            <a:noFill/>
            <a:miter lim="800000"/>
            <a:headEnd/>
            <a:tailEnd/>
          </a:ln>
          <a:effectLst/>
        </p:spPr>
        <p:txBody>
          <a:bodyPr>
            <a:spAutoFit/>
          </a:bodyPr>
          <a:lstStyle/>
          <a:p>
            <a:pPr>
              <a:spcBef>
                <a:spcPct val="50000"/>
              </a:spcBef>
            </a:pPr>
            <a:r>
              <a:rPr lang="en-US" altLang="zh-CN" sz="2400">
                <a:solidFill>
                  <a:srgbClr val="000000"/>
                </a:solidFill>
                <a:latin typeface="Arial" charset="0"/>
                <a:ea typeface="宋体" pitchFamily="2" charset="-122"/>
              </a:rPr>
              <a:t>1. int i = b.top();</a:t>
            </a:r>
          </a:p>
          <a:p>
            <a:pPr>
              <a:spcBef>
                <a:spcPct val="50000"/>
              </a:spcBef>
            </a:pPr>
            <a:r>
              <a:rPr lang="en-US" altLang="zh-CN" sz="2400">
                <a:solidFill>
                  <a:srgbClr val="000000"/>
                </a:solidFill>
                <a:latin typeface="Arial" charset="0"/>
                <a:ea typeface="宋体" pitchFamily="2" charset="-122"/>
              </a:rPr>
              <a:t>2. b.push(i);</a:t>
            </a:r>
          </a:p>
          <a:p>
            <a:pPr>
              <a:spcBef>
                <a:spcPct val="50000"/>
              </a:spcBef>
            </a:pPr>
            <a:r>
              <a:rPr lang="en-US" altLang="zh-CN" sz="2400">
                <a:solidFill>
                  <a:srgbClr val="000000"/>
                </a:solidFill>
                <a:latin typeface="Arial" charset="0"/>
                <a:ea typeface="宋体" pitchFamily="2" charset="-122"/>
              </a:rPr>
              <a:t>3. b.top() = 18;</a:t>
            </a:r>
          </a:p>
          <a:p>
            <a:pPr>
              <a:spcBef>
                <a:spcPct val="50000"/>
              </a:spcBef>
            </a:pPr>
            <a:r>
              <a:rPr lang="en-US" altLang="zh-CN" sz="2400">
                <a:solidFill>
                  <a:srgbClr val="000000"/>
                </a:solidFill>
                <a:latin typeface="Arial" charset="0"/>
                <a:ea typeface="宋体" pitchFamily="2" charset="-122"/>
              </a:rPr>
              <a:t>4. c.top() = 18;</a:t>
            </a:r>
          </a:p>
          <a:p>
            <a:pPr>
              <a:spcBef>
                <a:spcPct val="50000"/>
              </a:spcBef>
            </a:pPr>
            <a:r>
              <a:rPr lang="en-US" altLang="zh-CN" sz="2400">
                <a:solidFill>
                  <a:srgbClr val="000000"/>
                </a:solidFill>
                <a:latin typeface="Arial" charset="0"/>
                <a:ea typeface="宋体" pitchFamily="2" charset="-122"/>
              </a:rPr>
              <a:t>5. b.push(c.top());</a:t>
            </a:r>
          </a:p>
        </p:txBody>
      </p:sp>
      <p:sp>
        <p:nvSpPr>
          <p:cNvPr id="82949" name="Text Box 5"/>
          <p:cNvSpPr txBox="1">
            <a:spLocks noChangeArrowheads="1"/>
          </p:cNvSpPr>
          <p:nvPr/>
        </p:nvSpPr>
        <p:spPr bwMode="auto">
          <a:xfrm>
            <a:off x="8458200" y="3657600"/>
            <a:ext cx="609600" cy="2647950"/>
          </a:xfrm>
          <a:prstGeom prst="rect">
            <a:avLst/>
          </a:prstGeom>
          <a:noFill/>
          <a:ln w="12700">
            <a:noFill/>
            <a:miter lim="800000"/>
            <a:headEnd/>
            <a:tailEnd/>
          </a:ln>
          <a:effectLst/>
        </p:spPr>
        <p:txBody>
          <a:bodyPr>
            <a:spAutoFit/>
          </a:bodyPr>
          <a:lstStyle/>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00FF00"/>
                </a:solidFill>
                <a:latin typeface="Arial" charset="0"/>
                <a:ea typeface="宋体" pitchFamily="2" charset="-122"/>
              </a:rPr>
              <a:t>V</a:t>
            </a:r>
          </a:p>
          <a:p>
            <a:pPr>
              <a:spcBef>
                <a:spcPct val="50000"/>
              </a:spcBef>
            </a:pPr>
            <a:r>
              <a:rPr lang="en-US" altLang="zh-CN" sz="2400">
                <a:solidFill>
                  <a:srgbClr val="FC0128"/>
                </a:solidFill>
                <a:latin typeface="Arial" charset="0"/>
                <a:ea typeface="宋体" pitchFamily="2" charset="-122"/>
              </a:rPr>
              <a:t>X</a:t>
            </a:r>
          </a:p>
          <a:p>
            <a:pPr>
              <a:spcBef>
                <a:spcPct val="50000"/>
              </a:spcBef>
            </a:pPr>
            <a:r>
              <a:rPr lang="en-US" altLang="zh-CN" sz="2400">
                <a:solidFill>
                  <a:srgbClr val="00FF00"/>
                </a:solidFill>
                <a:latin typeface="Arial" charset="0"/>
                <a:ea typeface="宋体" pitchFamily="2" charset="-122"/>
              </a:rPr>
              <a:t>V</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8"/>
                                        </p:tgtEl>
                                        <p:attrNameLst>
                                          <p:attrName>style.visibility</p:attrName>
                                        </p:attrNameLst>
                                      </p:cBhvr>
                                      <p:to>
                                        <p:strVal val="visible"/>
                                      </p:to>
                                    </p:set>
                                    <p:anim calcmode="lin" valueType="num">
                                      <p:cBhvr additive="base">
                                        <p:cTn id="7" dur="500" fill="hold"/>
                                        <p:tgtEl>
                                          <p:spTgt spid="82948"/>
                                        </p:tgtEl>
                                        <p:attrNameLst>
                                          <p:attrName>ppt_x</p:attrName>
                                        </p:attrNameLst>
                                      </p:cBhvr>
                                      <p:tavLst>
                                        <p:tav tm="0">
                                          <p:val>
                                            <p:strVal val="0-#ppt_w/2"/>
                                          </p:val>
                                        </p:tav>
                                        <p:tav tm="100000">
                                          <p:val>
                                            <p:strVal val="#ppt_x"/>
                                          </p:val>
                                        </p:tav>
                                      </p:tavLst>
                                    </p:anim>
                                    <p:anim calcmode="lin" valueType="num">
                                      <p:cBhvr additive="base">
                                        <p:cTn id="8" dur="500" fill="hold"/>
                                        <p:tgtEl>
                                          <p:spTgt spid="8294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949"/>
                                        </p:tgtEl>
                                        <p:attrNameLst>
                                          <p:attrName>style.visibility</p:attrName>
                                        </p:attrNameLst>
                                      </p:cBhvr>
                                      <p:to>
                                        <p:strVal val="visible"/>
                                      </p:to>
                                    </p:set>
                                    <p:anim calcmode="lin" valueType="num">
                                      <p:cBhvr additive="base">
                                        <p:cTn id="13" dur="500" fill="hold"/>
                                        <p:tgtEl>
                                          <p:spTgt spid="82949"/>
                                        </p:tgtEl>
                                        <p:attrNameLst>
                                          <p:attrName>ppt_x</p:attrName>
                                        </p:attrNameLst>
                                      </p:cBhvr>
                                      <p:tavLst>
                                        <p:tav tm="0">
                                          <p:val>
                                            <p:strVal val="0-#ppt_w/2"/>
                                          </p:val>
                                        </p:tav>
                                        <p:tav tm="100000">
                                          <p:val>
                                            <p:strVal val="#ppt_x"/>
                                          </p:val>
                                        </p:tav>
                                      </p:tavLst>
                                    </p:anim>
                                    <p:anim calcmode="lin" valueType="num">
                                      <p:cBhvr additive="base">
                                        <p:cTn id="14" dur="500" fill="hold"/>
                                        <p:tgtEl>
                                          <p:spTgt spid="82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autoUpdateAnimBg="0"/>
      <p:bldP spid="8294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4191000" y="1981200"/>
            <a:ext cx="4572000" cy="4114800"/>
          </a:xfrm>
          <a:noFill/>
          <a:ln/>
        </p:spPr>
        <p:txBody>
          <a:bodyPr/>
          <a:lstStyle/>
          <a:p>
            <a:r>
              <a:rPr lang="en-US" altLang="zh-CN" sz="2800">
                <a:ea typeface="宋体" pitchFamily="2" charset="-122"/>
              </a:rPr>
              <a:t>Chapter 7 introduces the </a:t>
            </a:r>
            <a:r>
              <a:rPr lang="en-US" altLang="zh-CN" sz="2800" b="1" u="sng">
                <a:solidFill>
                  <a:schemeClr val="accent2"/>
                </a:solidFill>
                <a:ea typeface="宋体" pitchFamily="2" charset="-122"/>
              </a:rPr>
              <a:t>stack</a:t>
            </a:r>
            <a:r>
              <a:rPr lang="en-US" altLang="zh-CN" sz="2800" b="1">
                <a:solidFill>
                  <a:schemeClr val="accent2"/>
                </a:solidFill>
                <a:ea typeface="宋体" pitchFamily="2" charset="-122"/>
              </a:rPr>
              <a:t> </a:t>
            </a:r>
            <a:r>
              <a:rPr lang="en-US" altLang="zh-CN" sz="2800">
                <a:ea typeface="宋体" pitchFamily="2" charset="-122"/>
              </a:rPr>
              <a:t>data type.</a:t>
            </a:r>
          </a:p>
          <a:p>
            <a:r>
              <a:rPr lang="en-US" altLang="zh-CN" sz="2800">
                <a:ea typeface="宋体" pitchFamily="2" charset="-122"/>
              </a:rPr>
              <a:t>Several example applications of stacks are given in that chapter. </a:t>
            </a:r>
          </a:p>
          <a:p>
            <a:r>
              <a:rPr lang="en-US" altLang="zh-CN" sz="2800">
                <a:ea typeface="宋体" pitchFamily="2" charset="-122"/>
              </a:rPr>
              <a:t>This presentation shows another use called </a:t>
            </a:r>
            <a:r>
              <a:rPr lang="en-US" altLang="zh-CN" sz="2800" b="1" u="sng">
                <a:solidFill>
                  <a:schemeClr val="accent2"/>
                </a:solidFill>
                <a:ea typeface="宋体" pitchFamily="2" charset="-122"/>
              </a:rPr>
              <a:t>backtracking to solve the N-Queens problem</a:t>
            </a:r>
            <a:r>
              <a:rPr lang="en-US" altLang="zh-CN" sz="2800">
                <a:ea typeface="宋体" pitchFamily="2" charset="-122"/>
              </a:rPr>
              <a:t>.</a:t>
            </a:r>
          </a:p>
        </p:txBody>
      </p:sp>
      <p:pic>
        <p:nvPicPr>
          <p:cNvPr id="4099" name="Picture 3"/>
          <p:cNvPicPr>
            <a:picLocks noChangeArrowheads="1"/>
          </p:cNvPicPr>
          <p:nvPr/>
        </p:nvPicPr>
        <p:blipFill>
          <a:blip r:embed="rId3" cstate="print"/>
          <a:srcRect/>
          <a:stretch>
            <a:fillRect/>
          </a:stretch>
        </p:blipFill>
        <p:spPr bwMode="auto">
          <a:xfrm>
            <a:off x="304800" y="255111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Using a Stack</a:t>
            </a:r>
          </a:p>
        </p:txBody>
      </p:sp>
      <p:pic>
        <p:nvPicPr>
          <p:cNvPr id="4102" name="Picture 6"/>
          <p:cNvPicPr>
            <a:picLocks noChangeArrowheads="1"/>
          </p:cNvPicPr>
          <p:nvPr/>
        </p:nvPicPr>
        <p:blipFill>
          <a:blip r:embed="rId5" cstate="print"/>
          <a:srcRect/>
          <a:stretch>
            <a:fillRect/>
          </a:stretch>
        </p:blipFill>
        <p:spPr bwMode="auto">
          <a:xfrm>
            <a:off x="7167563" y="212725"/>
            <a:ext cx="1193800" cy="1203325"/>
          </a:xfrm>
          <a:prstGeom prst="rect">
            <a:avLst/>
          </a:prstGeom>
          <a:noFill/>
          <a:ln w="12700">
            <a:noFill/>
            <a:miter lim="800000"/>
            <a:headEnd/>
            <a:tailEnd/>
          </a:ln>
          <a:effectLst/>
        </p:spPr>
      </p:pic>
      <p:sp>
        <p:nvSpPr>
          <p:cNvPr id="4103" name="Rectangle 7"/>
          <p:cNvSpPr>
            <a:spLocks noChangeArrowheads="1"/>
          </p:cNvSpPr>
          <p:nvPr/>
        </p:nvSpPr>
        <p:spPr bwMode="auto">
          <a:xfrm>
            <a:off x="366713" y="5424488"/>
            <a:ext cx="2820987" cy="1549400"/>
          </a:xfrm>
          <a:prstGeom prst="rect">
            <a:avLst/>
          </a:prstGeom>
          <a:noFill/>
          <a:ln w="12700">
            <a:noFill/>
            <a:miter lim="800000"/>
            <a:headEnd/>
            <a:tailEnd/>
          </a:ln>
          <a:effectLst/>
        </p:spPr>
        <p:txBody>
          <a:bodyPr wrap="none" lIns="90488" tIns="44450" rIns="90488" bIns="44450">
            <a:spAutoFit/>
          </a:bodyPr>
          <a:lstStyle/>
          <a:p>
            <a:r>
              <a:rPr lang="en-US" altLang="zh-CN" sz="2400" b="1">
                <a:solidFill>
                  <a:schemeClr val="tx1"/>
                </a:solidFill>
                <a:effectLst>
                  <a:outerShdw blurRad="38100" dist="38100" dir="2700000" algn="tl">
                    <a:srgbClr val="000000"/>
                  </a:outerShdw>
                </a:effectLst>
                <a:latin typeface="Arial" charset="0"/>
                <a:ea typeface="宋体" pitchFamily="2" charset="-122"/>
              </a:rPr>
              <a:t>Data Structures</a:t>
            </a:r>
          </a:p>
          <a:p>
            <a:r>
              <a:rPr lang="en-US" altLang="zh-CN" sz="2400" b="1">
                <a:solidFill>
                  <a:schemeClr val="tx1"/>
                </a:solidFill>
                <a:effectLst>
                  <a:outerShdw blurRad="38100" dist="38100" dir="2700000" algn="tl">
                    <a:srgbClr val="000000"/>
                  </a:outerShdw>
                </a:effectLst>
                <a:latin typeface="Arial" charset="0"/>
                <a:ea typeface="宋体" pitchFamily="2" charset="-122"/>
              </a:rPr>
              <a:t>and Other Objects</a:t>
            </a:r>
          </a:p>
          <a:p>
            <a:r>
              <a:rPr lang="en-US" altLang="zh-CN" sz="2400" b="1">
                <a:solidFill>
                  <a:schemeClr val="tx1"/>
                </a:solidFill>
                <a:effectLst>
                  <a:outerShdw blurRad="38100" dist="38100" dir="2700000" algn="tl">
                    <a:srgbClr val="000000"/>
                  </a:outerShdw>
                </a:effectLst>
                <a:latin typeface="Arial" charset="0"/>
                <a:ea typeface="宋体" pitchFamily="2" charset="-122"/>
              </a:rPr>
              <a:t>Using C++</a:t>
            </a:r>
          </a:p>
          <a:p>
            <a:pPr eaLnBrk="1"/>
            <a:endParaRPr lang="zh-CN" altLang="en-US" sz="2400" b="1">
              <a:solidFill>
                <a:schemeClr val="tx1"/>
              </a:solidFill>
              <a:effectLst>
                <a:outerShdw blurRad="38100" dist="38100" dir="2700000" algn="tl">
                  <a:srgbClr val="000000"/>
                </a:outerShdw>
              </a:effectLst>
              <a:latin typeface="Arial" charset="0"/>
              <a:ea typeface="宋体"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4"/>
          <p:cNvSpPr>
            <a:spLocks noChangeArrowheads="1"/>
          </p:cNvSpPr>
          <p:nvPr/>
        </p:nvSpPr>
        <p:spPr bwMode="auto">
          <a:xfrm>
            <a:off x="1357313" y="2081213"/>
            <a:ext cx="7561262"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a:t>
            </a:r>
            <a:r>
              <a:rPr lang="en-US" altLang="zh-CN" sz="1400">
                <a:solidFill>
                  <a:schemeClr val="tx1"/>
                </a:solidFill>
                <a:latin typeface="Arial" charset="0"/>
                <a:ea typeface="宋体" pitchFamily="2" charset="-122"/>
              </a:rPr>
              <a:t>  Using C++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
        <p:nvSpPr>
          <p:cNvPr id="67589" name="Rectangle 5"/>
          <p:cNvSpPr>
            <a:spLocks noGrp="1" noChangeArrowheads="1"/>
          </p:cNvSpPr>
          <p:nvPr>
            <p:ph type="body" idx="1"/>
          </p:nvPr>
        </p:nvSpPr>
        <p:spPr/>
        <p:txBody>
          <a:bodyPr/>
          <a:lstStyle/>
          <a:p>
            <a:endParaRPr lang="zh-CN" altLang="en-US">
              <a:ea typeface="宋体" pitchFamily="2" charset="-122"/>
            </a:endParaRPr>
          </a:p>
        </p:txBody>
      </p:sp>
      <p:sp>
        <p:nvSpPr>
          <p:cNvPr id="67590" name="Rectangle 6"/>
          <p:cNvSpPr>
            <a:spLocks noGrp="1" noChangeArrowheads="1"/>
          </p:cNvSpPr>
          <p:nvPr>
            <p:ph type="title"/>
          </p:nvPr>
        </p:nvSpPr>
        <p:spPr/>
        <p:txBody>
          <a:bodyPr/>
          <a:lstStyle/>
          <a:p>
            <a:endParaRPr lang="zh-CN" altLang="en-US">
              <a:ea typeface="宋体"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6147" name="Rectangle 3"/>
          <p:cNvSpPr>
            <a:spLocks noGrp="1" noChangeArrowheads="1"/>
          </p:cNvSpPr>
          <p:nvPr>
            <p:ph type="body" sz="half" idx="1"/>
          </p:nvPr>
        </p:nvSpPr>
        <p:spPr>
          <a:noFill/>
          <a:ln/>
        </p:spPr>
        <p:txBody>
          <a:bodyPr/>
          <a:lstStyle/>
          <a:p>
            <a:r>
              <a:rPr lang="en-US" altLang="zh-CN">
                <a:ea typeface="宋体" pitchFamily="2" charset="-122"/>
              </a:rPr>
              <a:t>Suppose you have 8 chess queens...</a:t>
            </a:r>
          </a:p>
          <a:p>
            <a:r>
              <a:rPr lang="en-US" altLang="zh-CN">
                <a:ea typeface="宋体" pitchFamily="2" charset="-122"/>
              </a:rPr>
              <a:t>...and a chess board</a:t>
            </a:r>
          </a:p>
        </p:txBody>
      </p:sp>
      <p:grpSp>
        <p:nvGrpSpPr>
          <p:cNvPr id="6172" name="Group 28"/>
          <p:cNvGrpSpPr>
            <a:grpSpLocks/>
          </p:cNvGrpSpPr>
          <p:nvPr/>
        </p:nvGrpSpPr>
        <p:grpSpPr bwMode="auto">
          <a:xfrm>
            <a:off x="5480050" y="2159000"/>
            <a:ext cx="2794000" cy="1908175"/>
            <a:chOff x="3452" y="1360"/>
            <a:chExt cx="1760" cy="1202"/>
          </a:xfrm>
        </p:grpSpPr>
        <p:grpSp>
          <p:nvGrpSpPr>
            <p:cNvPr id="6150" name="Group 6"/>
            <p:cNvGrpSpPr>
              <a:grpSpLocks/>
            </p:cNvGrpSpPr>
            <p:nvPr/>
          </p:nvGrpSpPr>
          <p:grpSpPr bwMode="auto">
            <a:xfrm>
              <a:off x="3639" y="2048"/>
              <a:ext cx="217" cy="464"/>
              <a:chOff x="3639" y="2048"/>
              <a:chExt cx="217" cy="464"/>
            </a:xfrm>
          </p:grpSpPr>
          <p:pic>
            <p:nvPicPr>
              <p:cNvPr id="6148" name="Picture 4"/>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6149" name="Picture 5"/>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6153" name="Group 9"/>
            <p:cNvGrpSpPr>
              <a:grpSpLocks/>
            </p:cNvGrpSpPr>
            <p:nvPr/>
          </p:nvGrpSpPr>
          <p:grpSpPr bwMode="auto">
            <a:xfrm>
              <a:off x="3739" y="2039"/>
              <a:ext cx="300" cy="523"/>
              <a:chOff x="3739" y="2039"/>
              <a:chExt cx="300" cy="523"/>
            </a:xfrm>
          </p:grpSpPr>
          <p:pic>
            <p:nvPicPr>
              <p:cNvPr id="6151" name="Picture 7"/>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6152" name="Picture 8"/>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6156" name="Group 12"/>
            <p:cNvGrpSpPr>
              <a:grpSpLocks/>
            </p:cNvGrpSpPr>
            <p:nvPr/>
          </p:nvGrpSpPr>
          <p:grpSpPr bwMode="auto">
            <a:xfrm>
              <a:off x="4513" y="1526"/>
              <a:ext cx="231" cy="566"/>
              <a:chOff x="4513" y="1526"/>
              <a:chExt cx="231" cy="566"/>
            </a:xfrm>
          </p:grpSpPr>
          <p:pic>
            <p:nvPicPr>
              <p:cNvPr id="6154" name="Picture 10"/>
              <p:cNvPicPr>
                <a:picLocks noChangeArrowheads="1"/>
              </p:cNvPicPr>
              <p:nvPr/>
            </p:nvPicPr>
            <p:blipFill>
              <a:blip r:embed="rId3" cstate="print"/>
              <a:srcRect/>
              <a:stretch>
                <a:fillRect/>
              </a:stretch>
            </p:blipFill>
            <p:spPr bwMode="auto">
              <a:xfrm>
                <a:off x="4529" y="1629"/>
                <a:ext cx="188" cy="463"/>
              </a:xfrm>
              <a:prstGeom prst="rect">
                <a:avLst/>
              </a:prstGeom>
              <a:noFill/>
              <a:ln w="12700">
                <a:noFill/>
                <a:miter lim="800000"/>
                <a:headEnd/>
                <a:tailEnd/>
              </a:ln>
              <a:effectLst/>
            </p:spPr>
          </p:pic>
          <p:pic>
            <p:nvPicPr>
              <p:cNvPr id="6155" name="Picture 11"/>
              <p:cNvPicPr>
                <a:picLocks noChangeArrowheads="1"/>
              </p:cNvPicPr>
              <p:nvPr/>
            </p:nvPicPr>
            <p:blipFill>
              <a:blip r:embed="rId6" cstate="print"/>
              <a:srcRect t="15079"/>
              <a:stretch>
                <a:fillRect/>
              </a:stretch>
            </p:blipFill>
            <p:spPr bwMode="auto">
              <a:xfrm>
                <a:off x="4513" y="1526"/>
                <a:ext cx="231" cy="214"/>
              </a:xfrm>
              <a:prstGeom prst="rect">
                <a:avLst/>
              </a:prstGeom>
              <a:noFill/>
              <a:ln w="12700">
                <a:noFill/>
                <a:miter lim="800000"/>
                <a:headEnd/>
                <a:tailEnd/>
              </a:ln>
              <a:effectLst/>
            </p:spPr>
          </p:pic>
        </p:grpSp>
        <p:grpSp>
          <p:nvGrpSpPr>
            <p:cNvPr id="6159" name="Group 15"/>
            <p:cNvGrpSpPr>
              <a:grpSpLocks/>
            </p:cNvGrpSpPr>
            <p:nvPr/>
          </p:nvGrpSpPr>
          <p:grpSpPr bwMode="auto">
            <a:xfrm>
              <a:off x="4066" y="1787"/>
              <a:ext cx="237" cy="499"/>
              <a:chOff x="4066" y="1787"/>
              <a:chExt cx="237" cy="499"/>
            </a:xfrm>
          </p:grpSpPr>
          <p:pic>
            <p:nvPicPr>
              <p:cNvPr id="6157" name="Picture 13"/>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6158" name="Picture 14"/>
              <p:cNvPicPr>
                <a:picLocks noChangeArrowheads="1"/>
              </p:cNvPicPr>
              <p:nvPr/>
            </p:nvPicPr>
            <p:blipFill>
              <a:blip r:embed="rId7"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6162" name="Group 18"/>
            <p:cNvGrpSpPr>
              <a:grpSpLocks/>
            </p:cNvGrpSpPr>
            <p:nvPr/>
          </p:nvGrpSpPr>
          <p:grpSpPr bwMode="auto">
            <a:xfrm>
              <a:off x="3907" y="1854"/>
              <a:ext cx="234" cy="564"/>
              <a:chOff x="3907" y="1854"/>
              <a:chExt cx="234" cy="564"/>
            </a:xfrm>
          </p:grpSpPr>
          <p:pic>
            <p:nvPicPr>
              <p:cNvPr id="6160" name="Picture 16"/>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6161" name="Picture 17"/>
              <p:cNvPicPr>
                <a:picLocks noChangeArrowheads="1"/>
              </p:cNvPicPr>
              <p:nvPr/>
            </p:nvPicPr>
            <p:blipFill>
              <a:blip r:embed="rId8"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6165" name="Group 21"/>
            <p:cNvGrpSpPr>
              <a:grpSpLocks/>
            </p:cNvGrpSpPr>
            <p:nvPr/>
          </p:nvGrpSpPr>
          <p:grpSpPr bwMode="auto">
            <a:xfrm>
              <a:off x="4204" y="1668"/>
              <a:ext cx="238" cy="639"/>
              <a:chOff x="4204" y="1668"/>
              <a:chExt cx="238" cy="639"/>
            </a:xfrm>
          </p:grpSpPr>
          <p:pic>
            <p:nvPicPr>
              <p:cNvPr id="6163" name="Picture 19"/>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6164" name="Picture 20"/>
              <p:cNvPicPr>
                <a:picLocks noChangeArrowheads="1"/>
              </p:cNvPicPr>
              <p:nvPr/>
            </p:nvPicPr>
            <p:blipFill>
              <a:blip r:embed="rId9"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6168" name="Group 24"/>
            <p:cNvGrpSpPr>
              <a:grpSpLocks/>
            </p:cNvGrpSpPr>
            <p:nvPr/>
          </p:nvGrpSpPr>
          <p:grpSpPr bwMode="auto">
            <a:xfrm>
              <a:off x="3452" y="1692"/>
              <a:ext cx="298" cy="588"/>
              <a:chOff x="3452" y="1692"/>
              <a:chExt cx="298" cy="588"/>
            </a:xfrm>
          </p:grpSpPr>
          <p:pic>
            <p:nvPicPr>
              <p:cNvPr id="6166" name="Picture 22"/>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6167" name="Picture 23"/>
              <p:cNvPicPr>
                <a:picLocks noChangeArrowheads="1"/>
              </p:cNvPicPr>
              <p:nvPr/>
            </p:nvPicPr>
            <p:blipFill>
              <a:blip r:embed="rId10"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6171" name="Group 27"/>
            <p:cNvGrpSpPr>
              <a:grpSpLocks/>
            </p:cNvGrpSpPr>
            <p:nvPr/>
          </p:nvGrpSpPr>
          <p:grpSpPr bwMode="auto">
            <a:xfrm>
              <a:off x="4741" y="1360"/>
              <a:ext cx="471" cy="863"/>
              <a:chOff x="4741" y="1360"/>
              <a:chExt cx="471" cy="863"/>
            </a:xfrm>
          </p:grpSpPr>
          <p:pic>
            <p:nvPicPr>
              <p:cNvPr id="6169" name="Picture 25"/>
              <p:cNvPicPr>
                <a:picLocks noChangeArrowheads="1"/>
              </p:cNvPicPr>
              <p:nvPr/>
            </p:nvPicPr>
            <p:blipFill>
              <a:blip r:embed="rId3" cstate="print"/>
              <a:srcRect/>
              <a:stretch>
                <a:fillRect/>
              </a:stretch>
            </p:blipFill>
            <p:spPr bwMode="auto">
              <a:xfrm>
                <a:off x="4773" y="1517"/>
                <a:ext cx="384" cy="706"/>
              </a:xfrm>
              <a:prstGeom prst="rect">
                <a:avLst/>
              </a:prstGeom>
              <a:noFill/>
              <a:ln w="12700">
                <a:noFill/>
                <a:miter lim="800000"/>
                <a:headEnd/>
                <a:tailEnd/>
              </a:ln>
              <a:effectLst/>
            </p:spPr>
          </p:pic>
          <p:pic>
            <p:nvPicPr>
              <p:cNvPr id="6170" name="Picture 26"/>
              <p:cNvPicPr>
                <a:picLocks noChangeArrowheads="1"/>
              </p:cNvPicPr>
              <p:nvPr/>
            </p:nvPicPr>
            <p:blipFill>
              <a:blip r:embed="rId11" cstate="print"/>
              <a:srcRect t="15143"/>
              <a:stretch>
                <a:fillRect/>
              </a:stretch>
            </p:blipFill>
            <p:spPr bwMode="auto">
              <a:xfrm>
                <a:off x="4741" y="1360"/>
                <a:ext cx="471" cy="325"/>
              </a:xfrm>
              <a:prstGeom prst="rect">
                <a:avLst/>
              </a:prstGeom>
              <a:noFill/>
              <a:ln w="12700">
                <a:noFill/>
                <a:miter lim="800000"/>
                <a:headEnd/>
                <a:tailEnd/>
              </a:ln>
              <a:effectLst/>
            </p:spPr>
          </p:pic>
        </p:grpSp>
      </p:grpSp>
      <p:grpSp>
        <p:nvGrpSpPr>
          <p:cNvPr id="6228" name="Group 84"/>
          <p:cNvGrpSpPr>
            <a:grpSpLocks/>
          </p:cNvGrpSpPr>
          <p:nvPr/>
        </p:nvGrpSpPr>
        <p:grpSpPr bwMode="auto">
          <a:xfrm>
            <a:off x="639763" y="4492625"/>
            <a:ext cx="6732587" cy="1897063"/>
            <a:chOff x="403" y="2830"/>
            <a:chExt cx="4241" cy="1195"/>
          </a:xfrm>
        </p:grpSpPr>
        <p:sp>
          <p:nvSpPr>
            <p:cNvPr id="6173" name="Freeform 29"/>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6174" name="Freeform 30"/>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5" name="Freeform 31"/>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6" name="Freeform 32"/>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7" name="Freeform 33"/>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8" name="Freeform 34"/>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79" name="Freeform 35"/>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0" name="Freeform 36"/>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1" name="Freeform 37"/>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2" name="Freeform 38"/>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3" name="Freeform 39"/>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4" name="Freeform 40"/>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5" name="Freeform 41"/>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6" name="Freeform 42"/>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7" name="Freeform 43"/>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8" name="Freeform 44"/>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89" name="Freeform 45"/>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6195" name="Group 51"/>
            <p:cNvGrpSpPr>
              <a:grpSpLocks/>
            </p:cNvGrpSpPr>
            <p:nvPr/>
          </p:nvGrpSpPr>
          <p:grpSpPr bwMode="auto">
            <a:xfrm>
              <a:off x="1772" y="2864"/>
              <a:ext cx="1892" cy="24"/>
              <a:chOff x="1772" y="2864"/>
              <a:chExt cx="1892" cy="24"/>
            </a:xfrm>
          </p:grpSpPr>
          <p:sp>
            <p:nvSpPr>
              <p:cNvPr id="6190" name="Freeform 46"/>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1" name="Freeform 47"/>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2" name="Freeform 48"/>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3" name="Freeform 49"/>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4" name="Line 50"/>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6201" name="Group 57"/>
            <p:cNvGrpSpPr>
              <a:grpSpLocks/>
            </p:cNvGrpSpPr>
            <p:nvPr/>
          </p:nvGrpSpPr>
          <p:grpSpPr bwMode="auto">
            <a:xfrm>
              <a:off x="1573" y="2957"/>
              <a:ext cx="2168" cy="91"/>
              <a:chOff x="1573" y="2957"/>
              <a:chExt cx="2168" cy="91"/>
            </a:xfrm>
          </p:grpSpPr>
          <p:sp>
            <p:nvSpPr>
              <p:cNvPr id="6196" name="Freeform 52"/>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7" name="Freeform 53"/>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8" name="Freeform 54"/>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199" name="Freeform 55"/>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0" name="Line 56"/>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6202" name="Line 58"/>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6203" name="Line 59"/>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6204" name="Line 60"/>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6205" name="Line 61"/>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6206" name="Line 62"/>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6212" name="Group 68"/>
            <p:cNvGrpSpPr>
              <a:grpSpLocks/>
            </p:cNvGrpSpPr>
            <p:nvPr/>
          </p:nvGrpSpPr>
          <p:grpSpPr bwMode="auto">
            <a:xfrm>
              <a:off x="1782" y="2893"/>
              <a:ext cx="1949" cy="56"/>
              <a:chOff x="1782" y="2893"/>
              <a:chExt cx="1949" cy="56"/>
            </a:xfrm>
          </p:grpSpPr>
          <p:sp>
            <p:nvSpPr>
              <p:cNvPr id="6207" name="Freeform 63"/>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8" name="Freeform 64"/>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09" name="Freeform 65"/>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0" name="Freeform 66"/>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1" name="Line 67"/>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6213" name="Freeform 69"/>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4" name="Freeform 70"/>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5" name="Freeform 71"/>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6" name="Freeform 72"/>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6217" name="Line 73"/>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6227" name="Group 83"/>
            <p:cNvGrpSpPr>
              <a:grpSpLocks/>
            </p:cNvGrpSpPr>
            <p:nvPr/>
          </p:nvGrpSpPr>
          <p:grpSpPr bwMode="auto">
            <a:xfrm>
              <a:off x="413" y="2830"/>
              <a:ext cx="4231" cy="1187"/>
              <a:chOff x="413" y="2830"/>
              <a:chExt cx="4231" cy="1187"/>
            </a:xfrm>
          </p:grpSpPr>
          <p:sp>
            <p:nvSpPr>
              <p:cNvPr id="6218" name="Line 74"/>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6219" name="Line 75"/>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6220" name="Line 76"/>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6221" name="Line 77"/>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6222" name="Line 78"/>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6223" name="Line 79"/>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6224" name="Line 80"/>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6225" name="Line 81"/>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6226" name="Line 82"/>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8195" name="Rectangle 3"/>
          <p:cNvSpPr>
            <a:spLocks noGrp="1" noChangeArrowheads="1"/>
          </p:cNvSpPr>
          <p:nvPr>
            <p:ph type="body" sz="half" idx="1"/>
          </p:nvPr>
        </p:nvSpPr>
        <p:spPr>
          <a:noFill/>
          <a:ln/>
        </p:spPr>
        <p:txBody>
          <a:bodyPr/>
          <a:lstStyle/>
          <a:p>
            <a:pPr marL="0" indent="0">
              <a:buFont typeface="Monotype Sorts" pitchFamily="2" charset="2"/>
              <a:buNone/>
            </a:pPr>
            <a:r>
              <a:rPr lang="en-US" altLang="zh-CN" b="1" i="1">
                <a:solidFill>
                  <a:schemeClr val="hlink"/>
                </a:solidFill>
                <a:effectLst/>
                <a:ea typeface="宋体" pitchFamily="2" charset="-122"/>
              </a:rPr>
              <a:t>Can the queens be placed on the board so that no two queens are attacking each other  </a:t>
            </a:r>
          </a:p>
        </p:txBody>
      </p:sp>
      <p:grpSp>
        <p:nvGrpSpPr>
          <p:cNvPr id="8220" name="Group 28"/>
          <p:cNvGrpSpPr>
            <a:grpSpLocks/>
          </p:cNvGrpSpPr>
          <p:nvPr/>
        </p:nvGrpSpPr>
        <p:grpSpPr bwMode="auto">
          <a:xfrm>
            <a:off x="5480050" y="2159000"/>
            <a:ext cx="2794000" cy="1908175"/>
            <a:chOff x="3452" y="1360"/>
            <a:chExt cx="1760" cy="1202"/>
          </a:xfrm>
        </p:grpSpPr>
        <p:grpSp>
          <p:nvGrpSpPr>
            <p:cNvPr id="8198" name="Group 6"/>
            <p:cNvGrpSpPr>
              <a:grpSpLocks/>
            </p:cNvGrpSpPr>
            <p:nvPr/>
          </p:nvGrpSpPr>
          <p:grpSpPr bwMode="auto">
            <a:xfrm>
              <a:off x="3639" y="2048"/>
              <a:ext cx="217" cy="464"/>
              <a:chOff x="3639" y="2048"/>
              <a:chExt cx="217" cy="464"/>
            </a:xfrm>
          </p:grpSpPr>
          <p:pic>
            <p:nvPicPr>
              <p:cNvPr id="8196" name="Picture 4"/>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8197" name="Picture 5"/>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8201" name="Group 9"/>
            <p:cNvGrpSpPr>
              <a:grpSpLocks/>
            </p:cNvGrpSpPr>
            <p:nvPr/>
          </p:nvGrpSpPr>
          <p:grpSpPr bwMode="auto">
            <a:xfrm>
              <a:off x="3739" y="2039"/>
              <a:ext cx="300" cy="523"/>
              <a:chOff x="3739" y="2039"/>
              <a:chExt cx="300" cy="523"/>
            </a:xfrm>
          </p:grpSpPr>
          <p:pic>
            <p:nvPicPr>
              <p:cNvPr id="8199" name="Picture 7"/>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8200" name="Picture 8"/>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8204" name="Group 12"/>
            <p:cNvGrpSpPr>
              <a:grpSpLocks/>
            </p:cNvGrpSpPr>
            <p:nvPr/>
          </p:nvGrpSpPr>
          <p:grpSpPr bwMode="auto">
            <a:xfrm>
              <a:off x="4513" y="1526"/>
              <a:ext cx="231" cy="566"/>
              <a:chOff x="4513" y="1526"/>
              <a:chExt cx="231" cy="566"/>
            </a:xfrm>
          </p:grpSpPr>
          <p:pic>
            <p:nvPicPr>
              <p:cNvPr id="8202" name="Picture 10"/>
              <p:cNvPicPr>
                <a:picLocks noChangeArrowheads="1"/>
              </p:cNvPicPr>
              <p:nvPr/>
            </p:nvPicPr>
            <p:blipFill>
              <a:blip r:embed="rId3" cstate="print"/>
              <a:srcRect/>
              <a:stretch>
                <a:fillRect/>
              </a:stretch>
            </p:blipFill>
            <p:spPr bwMode="auto">
              <a:xfrm>
                <a:off x="4529" y="1629"/>
                <a:ext cx="188" cy="463"/>
              </a:xfrm>
              <a:prstGeom prst="rect">
                <a:avLst/>
              </a:prstGeom>
              <a:noFill/>
              <a:ln w="12700">
                <a:noFill/>
                <a:miter lim="800000"/>
                <a:headEnd/>
                <a:tailEnd/>
              </a:ln>
              <a:effectLst/>
            </p:spPr>
          </p:pic>
          <p:pic>
            <p:nvPicPr>
              <p:cNvPr id="8203" name="Picture 11"/>
              <p:cNvPicPr>
                <a:picLocks noChangeArrowheads="1"/>
              </p:cNvPicPr>
              <p:nvPr/>
            </p:nvPicPr>
            <p:blipFill>
              <a:blip r:embed="rId6" cstate="print"/>
              <a:srcRect t="15079"/>
              <a:stretch>
                <a:fillRect/>
              </a:stretch>
            </p:blipFill>
            <p:spPr bwMode="auto">
              <a:xfrm>
                <a:off x="4513" y="1526"/>
                <a:ext cx="231" cy="214"/>
              </a:xfrm>
              <a:prstGeom prst="rect">
                <a:avLst/>
              </a:prstGeom>
              <a:noFill/>
              <a:ln w="12700">
                <a:noFill/>
                <a:miter lim="800000"/>
                <a:headEnd/>
                <a:tailEnd/>
              </a:ln>
              <a:effectLst/>
            </p:spPr>
          </p:pic>
        </p:grpSp>
        <p:grpSp>
          <p:nvGrpSpPr>
            <p:cNvPr id="8207" name="Group 15"/>
            <p:cNvGrpSpPr>
              <a:grpSpLocks/>
            </p:cNvGrpSpPr>
            <p:nvPr/>
          </p:nvGrpSpPr>
          <p:grpSpPr bwMode="auto">
            <a:xfrm>
              <a:off x="4066" y="1787"/>
              <a:ext cx="237" cy="499"/>
              <a:chOff x="4066" y="1787"/>
              <a:chExt cx="237" cy="499"/>
            </a:xfrm>
          </p:grpSpPr>
          <p:pic>
            <p:nvPicPr>
              <p:cNvPr id="8205" name="Picture 13"/>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8206" name="Picture 14"/>
              <p:cNvPicPr>
                <a:picLocks noChangeArrowheads="1"/>
              </p:cNvPicPr>
              <p:nvPr/>
            </p:nvPicPr>
            <p:blipFill>
              <a:blip r:embed="rId7"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8210" name="Group 18"/>
            <p:cNvGrpSpPr>
              <a:grpSpLocks/>
            </p:cNvGrpSpPr>
            <p:nvPr/>
          </p:nvGrpSpPr>
          <p:grpSpPr bwMode="auto">
            <a:xfrm>
              <a:off x="3907" y="1854"/>
              <a:ext cx="234" cy="564"/>
              <a:chOff x="3907" y="1854"/>
              <a:chExt cx="234" cy="564"/>
            </a:xfrm>
          </p:grpSpPr>
          <p:pic>
            <p:nvPicPr>
              <p:cNvPr id="8208" name="Picture 16"/>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8209" name="Picture 17"/>
              <p:cNvPicPr>
                <a:picLocks noChangeArrowheads="1"/>
              </p:cNvPicPr>
              <p:nvPr/>
            </p:nvPicPr>
            <p:blipFill>
              <a:blip r:embed="rId8"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8213" name="Group 21"/>
            <p:cNvGrpSpPr>
              <a:grpSpLocks/>
            </p:cNvGrpSpPr>
            <p:nvPr/>
          </p:nvGrpSpPr>
          <p:grpSpPr bwMode="auto">
            <a:xfrm>
              <a:off x="4204" y="1668"/>
              <a:ext cx="238" cy="639"/>
              <a:chOff x="4204" y="1668"/>
              <a:chExt cx="238" cy="639"/>
            </a:xfrm>
          </p:grpSpPr>
          <p:pic>
            <p:nvPicPr>
              <p:cNvPr id="8211" name="Picture 19"/>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8212" name="Picture 20"/>
              <p:cNvPicPr>
                <a:picLocks noChangeArrowheads="1"/>
              </p:cNvPicPr>
              <p:nvPr/>
            </p:nvPicPr>
            <p:blipFill>
              <a:blip r:embed="rId9"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8216" name="Group 24"/>
            <p:cNvGrpSpPr>
              <a:grpSpLocks/>
            </p:cNvGrpSpPr>
            <p:nvPr/>
          </p:nvGrpSpPr>
          <p:grpSpPr bwMode="auto">
            <a:xfrm>
              <a:off x="3452" y="1692"/>
              <a:ext cx="298" cy="588"/>
              <a:chOff x="3452" y="1692"/>
              <a:chExt cx="298" cy="588"/>
            </a:xfrm>
          </p:grpSpPr>
          <p:pic>
            <p:nvPicPr>
              <p:cNvPr id="8214" name="Picture 22"/>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8215" name="Picture 23"/>
              <p:cNvPicPr>
                <a:picLocks noChangeArrowheads="1"/>
              </p:cNvPicPr>
              <p:nvPr/>
            </p:nvPicPr>
            <p:blipFill>
              <a:blip r:embed="rId10"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8219" name="Group 27"/>
            <p:cNvGrpSpPr>
              <a:grpSpLocks/>
            </p:cNvGrpSpPr>
            <p:nvPr/>
          </p:nvGrpSpPr>
          <p:grpSpPr bwMode="auto">
            <a:xfrm>
              <a:off x="4741" y="1360"/>
              <a:ext cx="471" cy="863"/>
              <a:chOff x="4741" y="1360"/>
              <a:chExt cx="471" cy="863"/>
            </a:xfrm>
          </p:grpSpPr>
          <p:pic>
            <p:nvPicPr>
              <p:cNvPr id="8217" name="Picture 25"/>
              <p:cNvPicPr>
                <a:picLocks noChangeArrowheads="1"/>
              </p:cNvPicPr>
              <p:nvPr/>
            </p:nvPicPr>
            <p:blipFill>
              <a:blip r:embed="rId3" cstate="print"/>
              <a:srcRect/>
              <a:stretch>
                <a:fillRect/>
              </a:stretch>
            </p:blipFill>
            <p:spPr bwMode="auto">
              <a:xfrm>
                <a:off x="4773" y="1517"/>
                <a:ext cx="384" cy="706"/>
              </a:xfrm>
              <a:prstGeom prst="rect">
                <a:avLst/>
              </a:prstGeom>
              <a:noFill/>
              <a:ln w="12700">
                <a:noFill/>
                <a:miter lim="800000"/>
                <a:headEnd/>
                <a:tailEnd/>
              </a:ln>
              <a:effectLst/>
            </p:spPr>
          </p:pic>
          <p:pic>
            <p:nvPicPr>
              <p:cNvPr id="8218" name="Picture 26"/>
              <p:cNvPicPr>
                <a:picLocks noChangeArrowheads="1"/>
              </p:cNvPicPr>
              <p:nvPr/>
            </p:nvPicPr>
            <p:blipFill>
              <a:blip r:embed="rId11" cstate="print"/>
              <a:srcRect t="15143"/>
              <a:stretch>
                <a:fillRect/>
              </a:stretch>
            </p:blipFill>
            <p:spPr bwMode="auto">
              <a:xfrm>
                <a:off x="4741" y="1360"/>
                <a:ext cx="471" cy="325"/>
              </a:xfrm>
              <a:prstGeom prst="rect">
                <a:avLst/>
              </a:prstGeom>
              <a:noFill/>
              <a:ln w="12700">
                <a:noFill/>
                <a:miter lim="800000"/>
                <a:headEnd/>
                <a:tailEnd/>
              </a:ln>
              <a:effectLst/>
            </p:spPr>
          </p:pic>
        </p:grpSp>
      </p:grpSp>
      <p:sp>
        <p:nvSpPr>
          <p:cNvPr id="8221" name="Rectangle 29"/>
          <p:cNvSpPr>
            <a:spLocks noChangeArrowheads="1"/>
          </p:cNvSpPr>
          <p:nvPr/>
        </p:nvSpPr>
        <p:spPr bwMode="auto">
          <a:xfrm>
            <a:off x="3778250" y="3328988"/>
            <a:ext cx="460375" cy="758825"/>
          </a:xfrm>
          <a:prstGeom prst="rect">
            <a:avLst/>
          </a:prstGeom>
          <a:noFill/>
          <a:ln w="12700">
            <a:noFill/>
            <a:miter lim="800000"/>
            <a:headEnd/>
            <a:tailEnd/>
          </a:ln>
          <a:effectLst/>
        </p:spPr>
        <p:txBody>
          <a:bodyPr wrap="none" lIns="90488" tIns="44450" rIns="90488" bIns="44450">
            <a:spAutoFit/>
          </a:bodyPr>
          <a:lstStyle/>
          <a:p>
            <a:r>
              <a:rPr lang="en-US" altLang="zh-CN" sz="4400" i="1">
                <a:solidFill>
                  <a:schemeClr val="hlink"/>
                </a:solidFill>
                <a:effectLst>
                  <a:outerShdw blurRad="38100" dist="38100" dir="2700000" algn="tl">
                    <a:srgbClr val="000000"/>
                  </a:outerShdw>
                </a:effectLst>
                <a:ea typeface="宋体" pitchFamily="2" charset="-122"/>
              </a:rPr>
              <a:t>?</a:t>
            </a:r>
          </a:p>
        </p:txBody>
      </p:sp>
      <p:grpSp>
        <p:nvGrpSpPr>
          <p:cNvPr id="8277" name="Group 85"/>
          <p:cNvGrpSpPr>
            <a:grpSpLocks/>
          </p:cNvGrpSpPr>
          <p:nvPr/>
        </p:nvGrpSpPr>
        <p:grpSpPr bwMode="auto">
          <a:xfrm>
            <a:off x="639763" y="4492625"/>
            <a:ext cx="6732587" cy="1897063"/>
            <a:chOff x="403" y="2830"/>
            <a:chExt cx="4241" cy="1195"/>
          </a:xfrm>
        </p:grpSpPr>
        <p:sp>
          <p:nvSpPr>
            <p:cNvPr id="8222" name="Freeform 30"/>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8223" name="Freeform 31"/>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4" name="Freeform 32"/>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5" name="Freeform 33"/>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6" name="Freeform 34"/>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7" name="Freeform 35"/>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8" name="Freeform 36"/>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29" name="Freeform 37"/>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0" name="Freeform 38"/>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1" name="Freeform 39"/>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2" name="Freeform 40"/>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3" name="Freeform 41"/>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4" name="Freeform 42"/>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5" name="Freeform 43"/>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6" name="Freeform 44"/>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7" name="Freeform 45"/>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38" name="Freeform 46"/>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8244" name="Group 52"/>
            <p:cNvGrpSpPr>
              <a:grpSpLocks/>
            </p:cNvGrpSpPr>
            <p:nvPr/>
          </p:nvGrpSpPr>
          <p:grpSpPr bwMode="auto">
            <a:xfrm>
              <a:off x="1772" y="2864"/>
              <a:ext cx="1892" cy="24"/>
              <a:chOff x="1772" y="2864"/>
              <a:chExt cx="1892" cy="24"/>
            </a:xfrm>
          </p:grpSpPr>
          <p:sp>
            <p:nvSpPr>
              <p:cNvPr id="8239" name="Freeform 47"/>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0" name="Freeform 48"/>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1" name="Freeform 49"/>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2" name="Freeform 50"/>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3" name="Line 51"/>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8250" name="Group 58"/>
            <p:cNvGrpSpPr>
              <a:grpSpLocks/>
            </p:cNvGrpSpPr>
            <p:nvPr/>
          </p:nvGrpSpPr>
          <p:grpSpPr bwMode="auto">
            <a:xfrm>
              <a:off x="1573" y="2957"/>
              <a:ext cx="2168" cy="91"/>
              <a:chOff x="1573" y="2957"/>
              <a:chExt cx="2168" cy="91"/>
            </a:xfrm>
          </p:grpSpPr>
          <p:sp>
            <p:nvSpPr>
              <p:cNvPr id="8245" name="Freeform 53"/>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6" name="Freeform 54"/>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7" name="Freeform 55"/>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8" name="Freeform 56"/>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49" name="Line 57"/>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8251" name="Line 59"/>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8252" name="Line 60"/>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8253" name="Line 61"/>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8254" name="Line 62"/>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8255" name="Line 63"/>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8261" name="Group 69"/>
            <p:cNvGrpSpPr>
              <a:grpSpLocks/>
            </p:cNvGrpSpPr>
            <p:nvPr/>
          </p:nvGrpSpPr>
          <p:grpSpPr bwMode="auto">
            <a:xfrm>
              <a:off x="1782" y="2893"/>
              <a:ext cx="1949" cy="56"/>
              <a:chOff x="1782" y="2893"/>
              <a:chExt cx="1949" cy="56"/>
            </a:xfrm>
          </p:grpSpPr>
          <p:sp>
            <p:nvSpPr>
              <p:cNvPr id="8256" name="Freeform 64"/>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7" name="Freeform 65"/>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8" name="Freeform 66"/>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59" name="Freeform 67"/>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0" name="Line 68"/>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8262" name="Freeform 70"/>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3" name="Freeform 71"/>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4" name="Freeform 72"/>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5" name="Freeform 73"/>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8266" name="Line 74"/>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8276" name="Group 84"/>
            <p:cNvGrpSpPr>
              <a:grpSpLocks/>
            </p:cNvGrpSpPr>
            <p:nvPr/>
          </p:nvGrpSpPr>
          <p:grpSpPr bwMode="auto">
            <a:xfrm>
              <a:off x="413" y="2830"/>
              <a:ext cx="4231" cy="1187"/>
              <a:chOff x="413" y="2830"/>
              <a:chExt cx="4231" cy="1187"/>
            </a:xfrm>
          </p:grpSpPr>
          <p:sp>
            <p:nvSpPr>
              <p:cNvPr id="8267" name="Line 75"/>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8268" name="Line 76"/>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8269" name="Line 77"/>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8270" name="Line 78"/>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8271" name="Line 79"/>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8272" name="Line 80"/>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8273" name="Line 81"/>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8274" name="Line 82"/>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8275" name="Line 83"/>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Tree>
  </p:cSld>
  <p:clrMapOvr>
    <a:masterClrMapping/>
  </p:clrMapOvr>
  <p:transition>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97" name="Group 57"/>
          <p:cNvGrpSpPr>
            <a:grpSpLocks/>
          </p:cNvGrpSpPr>
          <p:nvPr/>
        </p:nvGrpSpPr>
        <p:grpSpPr bwMode="auto">
          <a:xfrm>
            <a:off x="639763" y="4492625"/>
            <a:ext cx="6732587" cy="1897063"/>
            <a:chOff x="403" y="2830"/>
            <a:chExt cx="4241" cy="1195"/>
          </a:xfrm>
        </p:grpSpPr>
        <p:sp>
          <p:nvSpPr>
            <p:cNvPr id="10242" name="Freeform 2"/>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0243" name="Freeform 3"/>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4" name="Freeform 4"/>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5" name="Freeform 5"/>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6" name="Freeform 6"/>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7" name="Freeform 7"/>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8" name="Freeform 8"/>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49" name="Freeform 9"/>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0" name="Freeform 10"/>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1" name="Freeform 11"/>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2" name="Freeform 12"/>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3" name="Freeform 13"/>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4" name="Freeform 14"/>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5" name="Freeform 15"/>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6" name="Freeform 16"/>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7" name="Freeform 17"/>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58" name="Freeform 18"/>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0264" name="Group 24"/>
            <p:cNvGrpSpPr>
              <a:grpSpLocks/>
            </p:cNvGrpSpPr>
            <p:nvPr/>
          </p:nvGrpSpPr>
          <p:grpSpPr bwMode="auto">
            <a:xfrm>
              <a:off x="1772" y="2864"/>
              <a:ext cx="1892" cy="24"/>
              <a:chOff x="1772" y="2864"/>
              <a:chExt cx="1892" cy="24"/>
            </a:xfrm>
          </p:grpSpPr>
          <p:sp>
            <p:nvSpPr>
              <p:cNvPr id="10259"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0"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1"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2"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3"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0270" name="Group 30"/>
            <p:cNvGrpSpPr>
              <a:grpSpLocks/>
            </p:cNvGrpSpPr>
            <p:nvPr/>
          </p:nvGrpSpPr>
          <p:grpSpPr bwMode="auto">
            <a:xfrm>
              <a:off x="1573" y="2957"/>
              <a:ext cx="2168" cy="91"/>
              <a:chOff x="1573" y="2957"/>
              <a:chExt cx="2168" cy="91"/>
            </a:xfrm>
          </p:grpSpPr>
          <p:sp>
            <p:nvSpPr>
              <p:cNvPr id="10265"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6"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7"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8"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69"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0271" name="Line 31"/>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10272" name="Line 32"/>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10273" name="Line 33"/>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10274" name="Line 34"/>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10275" name="Line 35"/>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10281" name="Group 41"/>
            <p:cNvGrpSpPr>
              <a:grpSpLocks/>
            </p:cNvGrpSpPr>
            <p:nvPr/>
          </p:nvGrpSpPr>
          <p:grpSpPr bwMode="auto">
            <a:xfrm>
              <a:off x="1782" y="2893"/>
              <a:ext cx="1949" cy="56"/>
              <a:chOff x="1782" y="2893"/>
              <a:chExt cx="1949" cy="56"/>
            </a:xfrm>
          </p:grpSpPr>
          <p:sp>
            <p:nvSpPr>
              <p:cNvPr id="10276" name="Freeform 36"/>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7" name="Freeform 37"/>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8" name="Freeform 38"/>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79" name="Freeform 39"/>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0" name="Line 40"/>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10282" name="Freeform 42"/>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3" name="Freeform 43"/>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4" name="Freeform 44"/>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5" name="Freeform 45"/>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0286" name="Line 46"/>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10296" name="Group 56"/>
            <p:cNvGrpSpPr>
              <a:grpSpLocks/>
            </p:cNvGrpSpPr>
            <p:nvPr/>
          </p:nvGrpSpPr>
          <p:grpSpPr bwMode="auto">
            <a:xfrm>
              <a:off x="413" y="2830"/>
              <a:ext cx="4231" cy="1187"/>
              <a:chOff x="413" y="2830"/>
              <a:chExt cx="4231" cy="1187"/>
            </a:xfrm>
          </p:grpSpPr>
          <p:sp>
            <p:nvSpPr>
              <p:cNvPr id="10287" name="Line 47"/>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0288" name="Line 48"/>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0289" name="Line 49"/>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0290" name="Line 50"/>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0291" name="Line 51"/>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0292" name="Line 52"/>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0293" name="Line 53"/>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0294" name="Line 54"/>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0295" name="Line 55"/>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
        <p:nvSpPr>
          <p:cNvPr id="10298" name="Rectangle 58"/>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0299" name="Rectangle 59"/>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a:t>
            </a:r>
          </a:p>
        </p:txBody>
      </p:sp>
      <p:grpSp>
        <p:nvGrpSpPr>
          <p:cNvPr id="10302" name="Group 62"/>
          <p:cNvGrpSpPr>
            <a:grpSpLocks/>
          </p:cNvGrpSpPr>
          <p:nvPr/>
        </p:nvGrpSpPr>
        <p:grpSpPr bwMode="auto">
          <a:xfrm>
            <a:off x="5776913" y="3251200"/>
            <a:ext cx="344487" cy="736600"/>
            <a:chOff x="3639" y="2048"/>
            <a:chExt cx="217" cy="464"/>
          </a:xfrm>
        </p:grpSpPr>
        <p:pic>
          <p:nvPicPr>
            <p:cNvPr id="10300" name="Picture 60"/>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0301" name="Picture 61"/>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0305" name="Group 65"/>
          <p:cNvGrpSpPr>
            <a:grpSpLocks/>
          </p:cNvGrpSpPr>
          <p:nvPr/>
        </p:nvGrpSpPr>
        <p:grpSpPr bwMode="auto">
          <a:xfrm>
            <a:off x="5935663" y="3236913"/>
            <a:ext cx="476250" cy="830262"/>
            <a:chOff x="3739" y="2039"/>
            <a:chExt cx="300" cy="523"/>
          </a:xfrm>
        </p:grpSpPr>
        <p:pic>
          <p:nvPicPr>
            <p:cNvPr id="10303" name="Picture 63"/>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0304" name="Picture 64"/>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0308" name="Group 68"/>
          <p:cNvGrpSpPr>
            <a:grpSpLocks/>
          </p:cNvGrpSpPr>
          <p:nvPr/>
        </p:nvGrpSpPr>
        <p:grpSpPr bwMode="auto">
          <a:xfrm>
            <a:off x="6454775" y="2836863"/>
            <a:ext cx="376238" cy="792162"/>
            <a:chOff x="4066" y="1787"/>
            <a:chExt cx="237" cy="499"/>
          </a:xfrm>
        </p:grpSpPr>
        <p:pic>
          <p:nvPicPr>
            <p:cNvPr id="10306" name="Picture 66"/>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0307" name="Picture 67"/>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0311" name="Group 71"/>
          <p:cNvGrpSpPr>
            <a:grpSpLocks/>
          </p:cNvGrpSpPr>
          <p:nvPr/>
        </p:nvGrpSpPr>
        <p:grpSpPr bwMode="auto">
          <a:xfrm>
            <a:off x="6202363" y="2943225"/>
            <a:ext cx="371475" cy="895350"/>
            <a:chOff x="3907" y="1854"/>
            <a:chExt cx="234" cy="564"/>
          </a:xfrm>
        </p:grpSpPr>
        <p:pic>
          <p:nvPicPr>
            <p:cNvPr id="10309" name="Picture 69"/>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0310" name="Picture 70"/>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0314" name="Group 74"/>
          <p:cNvGrpSpPr>
            <a:grpSpLocks/>
          </p:cNvGrpSpPr>
          <p:nvPr/>
        </p:nvGrpSpPr>
        <p:grpSpPr bwMode="auto">
          <a:xfrm>
            <a:off x="6673850" y="2647950"/>
            <a:ext cx="377825" cy="1014413"/>
            <a:chOff x="4204" y="1668"/>
            <a:chExt cx="238" cy="639"/>
          </a:xfrm>
        </p:grpSpPr>
        <p:pic>
          <p:nvPicPr>
            <p:cNvPr id="10312" name="Picture 72"/>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0313" name="Picture 73"/>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0317" name="Group 77"/>
          <p:cNvGrpSpPr>
            <a:grpSpLocks/>
          </p:cNvGrpSpPr>
          <p:nvPr/>
        </p:nvGrpSpPr>
        <p:grpSpPr bwMode="auto">
          <a:xfrm>
            <a:off x="5480050" y="2686050"/>
            <a:ext cx="473075" cy="933450"/>
            <a:chOff x="3452" y="1692"/>
            <a:chExt cx="298" cy="588"/>
          </a:xfrm>
        </p:grpSpPr>
        <p:pic>
          <p:nvPicPr>
            <p:cNvPr id="10315" name="Picture 75"/>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0316" name="Picture 76"/>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0320" name="Group 80"/>
          <p:cNvGrpSpPr>
            <a:grpSpLocks/>
          </p:cNvGrpSpPr>
          <p:nvPr/>
        </p:nvGrpSpPr>
        <p:grpSpPr bwMode="auto">
          <a:xfrm>
            <a:off x="6554788" y="5287963"/>
            <a:ext cx="366712" cy="898525"/>
            <a:chOff x="4129" y="3331"/>
            <a:chExt cx="231" cy="566"/>
          </a:xfrm>
        </p:grpSpPr>
        <p:pic>
          <p:nvPicPr>
            <p:cNvPr id="10318" name="Picture 78"/>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0319" name="Picture 79"/>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0323" name="Group 83"/>
          <p:cNvGrpSpPr>
            <a:grpSpLocks/>
          </p:cNvGrpSpPr>
          <p:nvPr/>
        </p:nvGrpSpPr>
        <p:grpSpPr bwMode="auto">
          <a:xfrm>
            <a:off x="4360863" y="5272088"/>
            <a:ext cx="366712" cy="898525"/>
            <a:chOff x="2747" y="3321"/>
            <a:chExt cx="231" cy="566"/>
          </a:xfrm>
        </p:grpSpPr>
        <p:pic>
          <p:nvPicPr>
            <p:cNvPr id="10321" name="Picture 81"/>
            <p:cNvPicPr>
              <a:picLocks noChangeArrowheads="1"/>
            </p:cNvPicPr>
            <p:nvPr/>
          </p:nvPicPr>
          <p:blipFill>
            <a:blip r:embed="rId3" cstate="print"/>
            <a:srcRect/>
            <a:stretch>
              <a:fillRect/>
            </a:stretch>
          </p:blipFill>
          <p:spPr bwMode="auto">
            <a:xfrm>
              <a:off x="2763" y="3424"/>
              <a:ext cx="188" cy="463"/>
            </a:xfrm>
            <a:prstGeom prst="rect">
              <a:avLst/>
            </a:prstGeom>
            <a:noFill/>
            <a:ln w="12700">
              <a:noFill/>
              <a:miter lim="800000"/>
              <a:headEnd/>
              <a:tailEnd/>
            </a:ln>
            <a:effectLst/>
          </p:spPr>
        </p:pic>
        <p:pic>
          <p:nvPicPr>
            <p:cNvPr id="10322" name="Picture 82"/>
            <p:cNvPicPr>
              <a:picLocks noChangeArrowheads="1"/>
            </p:cNvPicPr>
            <p:nvPr/>
          </p:nvPicPr>
          <p:blipFill>
            <a:blip r:embed="rId11" cstate="print"/>
            <a:srcRect t="15079"/>
            <a:stretch>
              <a:fillRect/>
            </a:stretch>
          </p:blipFill>
          <p:spPr bwMode="auto">
            <a:xfrm>
              <a:off x="2747" y="3321"/>
              <a:ext cx="231" cy="214"/>
            </a:xfrm>
            <a:prstGeom prst="rect">
              <a:avLst/>
            </a:prstGeom>
            <a:noFill/>
            <a:ln w="12700">
              <a:noFill/>
              <a:miter lim="800000"/>
              <a:headEnd/>
              <a:tailEnd/>
            </a:ln>
            <a:effectLst/>
          </p:spPr>
        </p:pic>
      </p:grpSp>
      <p:sp>
        <p:nvSpPr>
          <p:cNvPr id="10324" name="Line 84"/>
          <p:cNvSpPr>
            <a:spLocks noChangeShapeType="1"/>
          </p:cNvSpPr>
          <p:nvPr/>
        </p:nvSpPr>
        <p:spPr bwMode="auto">
          <a:xfrm>
            <a:off x="4648200" y="5913438"/>
            <a:ext cx="1965325" cy="14287"/>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45" name="Group 57"/>
          <p:cNvGrpSpPr>
            <a:grpSpLocks/>
          </p:cNvGrpSpPr>
          <p:nvPr/>
        </p:nvGrpSpPr>
        <p:grpSpPr bwMode="auto">
          <a:xfrm>
            <a:off x="639763" y="4492625"/>
            <a:ext cx="6732587" cy="1897063"/>
            <a:chOff x="403" y="2830"/>
            <a:chExt cx="4241" cy="1195"/>
          </a:xfrm>
        </p:grpSpPr>
        <p:sp>
          <p:nvSpPr>
            <p:cNvPr id="12290" name="Freeform 2"/>
            <p:cNvSpPr>
              <a:spLocks/>
            </p:cNvSpPr>
            <p:nvPr/>
          </p:nvSpPr>
          <p:spPr bwMode="auto">
            <a:xfrm>
              <a:off x="403" y="2834"/>
              <a:ext cx="4241" cy="1191"/>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2291" name="Freeform 3"/>
            <p:cNvSpPr>
              <a:spLocks/>
            </p:cNvSpPr>
            <p:nvPr/>
          </p:nvSpPr>
          <p:spPr bwMode="auto">
            <a:xfrm>
              <a:off x="1758" y="3057"/>
              <a:ext cx="419" cy="143"/>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2" name="Freeform 4"/>
            <p:cNvSpPr>
              <a:spLocks/>
            </p:cNvSpPr>
            <p:nvPr/>
          </p:nvSpPr>
          <p:spPr bwMode="auto">
            <a:xfrm>
              <a:off x="2409" y="3057"/>
              <a:ext cx="309" cy="143"/>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3" name="Freeform 5"/>
            <p:cNvSpPr>
              <a:spLocks/>
            </p:cNvSpPr>
            <p:nvPr/>
          </p:nvSpPr>
          <p:spPr bwMode="auto">
            <a:xfrm>
              <a:off x="2987" y="3057"/>
              <a:ext cx="306" cy="143"/>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4" name="Freeform 6"/>
            <p:cNvSpPr>
              <a:spLocks/>
            </p:cNvSpPr>
            <p:nvPr/>
          </p:nvSpPr>
          <p:spPr bwMode="auto">
            <a:xfrm>
              <a:off x="3522" y="3057"/>
              <a:ext cx="427" cy="143"/>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5" name="Freeform 7"/>
            <p:cNvSpPr>
              <a:spLocks/>
            </p:cNvSpPr>
            <p:nvPr/>
          </p:nvSpPr>
          <p:spPr bwMode="auto">
            <a:xfrm>
              <a:off x="1146" y="3207"/>
              <a:ext cx="603" cy="195"/>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6" name="Freeform 8"/>
            <p:cNvSpPr>
              <a:spLocks/>
            </p:cNvSpPr>
            <p:nvPr/>
          </p:nvSpPr>
          <p:spPr bwMode="auto">
            <a:xfrm>
              <a:off x="1982" y="3207"/>
              <a:ext cx="420" cy="195"/>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7" name="Freeform 9"/>
            <p:cNvSpPr>
              <a:spLocks/>
            </p:cNvSpPr>
            <p:nvPr/>
          </p:nvSpPr>
          <p:spPr bwMode="auto">
            <a:xfrm>
              <a:off x="2689" y="3207"/>
              <a:ext cx="325" cy="195"/>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8" name="Freeform 10"/>
            <p:cNvSpPr>
              <a:spLocks/>
            </p:cNvSpPr>
            <p:nvPr/>
          </p:nvSpPr>
          <p:spPr bwMode="auto">
            <a:xfrm>
              <a:off x="3302" y="3207"/>
              <a:ext cx="423" cy="195"/>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299" name="Freeform 11"/>
            <p:cNvSpPr>
              <a:spLocks/>
            </p:cNvSpPr>
            <p:nvPr/>
          </p:nvSpPr>
          <p:spPr bwMode="auto">
            <a:xfrm>
              <a:off x="1340" y="3411"/>
              <a:ext cx="632" cy="283"/>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0" name="Freeform 12"/>
            <p:cNvSpPr>
              <a:spLocks/>
            </p:cNvSpPr>
            <p:nvPr/>
          </p:nvSpPr>
          <p:spPr bwMode="auto">
            <a:xfrm>
              <a:off x="2245" y="3411"/>
              <a:ext cx="432" cy="283"/>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1" name="Freeform 13"/>
            <p:cNvSpPr>
              <a:spLocks/>
            </p:cNvSpPr>
            <p:nvPr/>
          </p:nvSpPr>
          <p:spPr bwMode="auto">
            <a:xfrm>
              <a:off x="3024" y="3411"/>
              <a:ext cx="436" cy="283"/>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2" name="Freeform 14"/>
            <p:cNvSpPr>
              <a:spLocks/>
            </p:cNvSpPr>
            <p:nvPr/>
          </p:nvSpPr>
          <p:spPr bwMode="auto">
            <a:xfrm>
              <a:off x="3734" y="3411"/>
              <a:ext cx="633" cy="283"/>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3" name="Freeform 15"/>
            <p:cNvSpPr>
              <a:spLocks/>
            </p:cNvSpPr>
            <p:nvPr/>
          </p:nvSpPr>
          <p:spPr bwMode="auto">
            <a:xfrm>
              <a:off x="417" y="3704"/>
              <a:ext cx="914" cy="30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4" name="Freeform 16"/>
            <p:cNvSpPr>
              <a:spLocks/>
            </p:cNvSpPr>
            <p:nvPr/>
          </p:nvSpPr>
          <p:spPr bwMode="auto">
            <a:xfrm>
              <a:off x="1630" y="3704"/>
              <a:ext cx="604" cy="30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5" name="Freeform 17"/>
            <p:cNvSpPr>
              <a:spLocks/>
            </p:cNvSpPr>
            <p:nvPr/>
          </p:nvSpPr>
          <p:spPr bwMode="auto">
            <a:xfrm>
              <a:off x="2625" y="3704"/>
              <a:ext cx="454" cy="30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6" name="Freeform 18"/>
            <p:cNvSpPr>
              <a:spLocks/>
            </p:cNvSpPr>
            <p:nvPr/>
          </p:nvSpPr>
          <p:spPr bwMode="auto">
            <a:xfrm>
              <a:off x="3469" y="3704"/>
              <a:ext cx="606" cy="30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2312" name="Group 24"/>
            <p:cNvGrpSpPr>
              <a:grpSpLocks/>
            </p:cNvGrpSpPr>
            <p:nvPr/>
          </p:nvGrpSpPr>
          <p:grpSpPr bwMode="auto">
            <a:xfrm>
              <a:off x="1772" y="2864"/>
              <a:ext cx="1892" cy="24"/>
              <a:chOff x="1772" y="2864"/>
              <a:chExt cx="1892" cy="24"/>
            </a:xfrm>
          </p:grpSpPr>
          <p:sp>
            <p:nvSpPr>
              <p:cNvPr id="12307"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8"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09"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0"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1"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2318" name="Group 30"/>
            <p:cNvGrpSpPr>
              <a:grpSpLocks/>
            </p:cNvGrpSpPr>
            <p:nvPr/>
          </p:nvGrpSpPr>
          <p:grpSpPr bwMode="auto">
            <a:xfrm>
              <a:off x="1573" y="2957"/>
              <a:ext cx="2168" cy="91"/>
              <a:chOff x="1573" y="2957"/>
              <a:chExt cx="2168" cy="91"/>
            </a:xfrm>
          </p:grpSpPr>
          <p:sp>
            <p:nvSpPr>
              <p:cNvPr id="12313"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4"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5"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6"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17"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2319" name="Line 31"/>
            <p:cNvSpPr>
              <a:spLocks noChangeShapeType="1"/>
            </p:cNvSpPr>
            <p:nvPr/>
          </p:nvSpPr>
          <p:spPr bwMode="auto">
            <a:xfrm>
              <a:off x="1584" y="3056"/>
              <a:ext cx="2234" cy="0"/>
            </a:xfrm>
            <a:prstGeom prst="line">
              <a:avLst/>
            </a:prstGeom>
            <a:noFill/>
            <a:ln w="50800">
              <a:solidFill>
                <a:srgbClr val="000000"/>
              </a:solidFill>
              <a:round/>
              <a:headEnd/>
              <a:tailEnd/>
            </a:ln>
            <a:effectLst/>
          </p:spPr>
          <p:txBody>
            <a:bodyPr/>
            <a:lstStyle/>
            <a:p>
              <a:endParaRPr lang="en-US"/>
            </a:p>
          </p:txBody>
        </p:sp>
        <p:sp>
          <p:nvSpPr>
            <p:cNvPr id="12320" name="Line 32"/>
            <p:cNvSpPr>
              <a:spLocks noChangeShapeType="1"/>
            </p:cNvSpPr>
            <p:nvPr/>
          </p:nvSpPr>
          <p:spPr bwMode="auto">
            <a:xfrm>
              <a:off x="1395" y="3210"/>
              <a:ext cx="2563" cy="0"/>
            </a:xfrm>
            <a:prstGeom prst="line">
              <a:avLst/>
            </a:prstGeom>
            <a:noFill/>
            <a:ln w="50800">
              <a:solidFill>
                <a:srgbClr val="000000"/>
              </a:solidFill>
              <a:round/>
              <a:headEnd/>
              <a:tailEnd/>
            </a:ln>
            <a:effectLst/>
          </p:spPr>
          <p:txBody>
            <a:bodyPr/>
            <a:lstStyle/>
            <a:p>
              <a:endParaRPr lang="en-US"/>
            </a:p>
          </p:txBody>
        </p:sp>
        <p:sp>
          <p:nvSpPr>
            <p:cNvPr id="12321" name="Line 33"/>
            <p:cNvSpPr>
              <a:spLocks noChangeShapeType="1"/>
            </p:cNvSpPr>
            <p:nvPr/>
          </p:nvSpPr>
          <p:spPr bwMode="auto">
            <a:xfrm flipV="1">
              <a:off x="1152" y="3406"/>
              <a:ext cx="2974" cy="2"/>
            </a:xfrm>
            <a:prstGeom prst="line">
              <a:avLst/>
            </a:prstGeom>
            <a:noFill/>
            <a:ln w="50800">
              <a:solidFill>
                <a:srgbClr val="000000"/>
              </a:solidFill>
              <a:round/>
              <a:headEnd/>
              <a:tailEnd/>
            </a:ln>
            <a:effectLst/>
          </p:spPr>
          <p:txBody>
            <a:bodyPr/>
            <a:lstStyle/>
            <a:p>
              <a:endParaRPr lang="en-US"/>
            </a:p>
          </p:txBody>
        </p:sp>
        <p:sp>
          <p:nvSpPr>
            <p:cNvPr id="12322" name="Line 34"/>
            <p:cNvSpPr>
              <a:spLocks noChangeShapeType="1"/>
            </p:cNvSpPr>
            <p:nvPr/>
          </p:nvSpPr>
          <p:spPr bwMode="auto">
            <a:xfrm>
              <a:off x="781" y="3702"/>
              <a:ext cx="3603" cy="0"/>
            </a:xfrm>
            <a:prstGeom prst="line">
              <a:avLst/>
            </a:prstGeom>
            <a:noFill/>
            <a:ln w="50800">
              <a:solidFill>
                <a:srgbClr val="000000"/>
              </a:solidFill>
              <a:round/>
              <a:headEnd/>
              <a:tailEnd/>
            </a:ln>
            <a:effectLst/>
          </p:spPr>
          <p:txBody>
            <a:bodyPr/>
            <a:lstStyle/>
            <a:p>
              <a:endParaRPr lang="en-US"/>
            </a:p>
          </p:txBody>
        </p:sp>
        <p:sp>
          <p:nvSpPr>
            <p:cNvPr id="12323" name="Line 35"/>
            <p:cNvSpPr>
              <a:spLocks noChangeShapeType="1"/>
            </p:cNvSpPr>
            <p:nvPr/>
          </p:nvSpPr>
          <p:spPr bwMode="auto">
            <a:xfrm>
              <a:off x="403" y="4022"/>
              <a:ext cx="4237" cy="0"/>
            </a:xfrm>
            <a:prstGeom prst="line">
              <a:avLst/>
            </a:prstGeom>
            <a:noFill/>
            <a:ln w="50800">
              <a:solidFill>
                <a:srgbClr val="000000"/>
              </a:solidFill>
              <a:round/>
              <a:headEnd/>
              <a:tailEnd/>
            </a:ln>
            <a:effectLst/>
          </p:spPr>
          <p:txBody>
            <a:bodyPr/>
            <a:lstStyle/>
            <a:p>
              <a:endParaRPr lang="en-US"/>
            </a:p>
          </p:txBody>
        </p:sp>
        <p:grpSp>
          <p:nvGrpSpPr>
            <p:cNvPr id="12329" name="Group 41"/>
            <p:cNvGrpSpPr>
              <a:grpSpLocks/>
            </p:cNvGrpSpPr>
            <p:nvPr/>
          </p:nvGrpSpPr>
          <p:grpSpPr bwMode="auto">
            <a:xfrm>
              <a:off x="1782" y="2893"/>
              <a:ext cx="1949" cy="56"/>
              <a:chOff x="1782" y="2893"/>
              <a:chExt cx="1949" cy="56"/>
            </a:xfrm>
          </p:grpSpPr>
          <p:sp>
            <p:nvSpPr>
              <p:cNvPr id="12324" name="Freeform 36"/>
              <p:cNvSpPr>
                <a:spLocks/>
              </p:cNvSpPr>
              <p:nvPr/>
            </p:nvSpPr>
            <p:spPr bwMode="auto">
              <a:xfrm>
                <a:off x="1974" y="2897"/>
                <a:ext cx="298" cy="52"/>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5" name="Freeform 37"/>
              <p:cNvSpPr>
                <a:spLocks/>
              </p:cNvSpPr>
              <p:nvPr/>
            </p:nvSpPr>
            <p:spPr bwMode="auto">
              <a:xfrm>
                <a:off x="2493" y="2897"/>
                <a:ext cx="239" cy="52"/>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6" name="Freeform 38"/>
              <p:cNvSpPr>
                <a:spLocks/>
              </p:cNvSpPr>
              <p:nvPr/>
            </p:nvSpPr>
            <p:spPr bwMode="auto">
              <a:xfrm>
                <a:off x="2972" y="2897"/>
                <a:ext cx="241" cy="52"/>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7" name="Freeform 39"/>
              <p:cNvSpPr>
                <a:spLocks/>
              </p:cNvSpPr>
              <p:nvPr/>
            </p:nvSpPr>
            <p:spPr bwMode="auto">
              <a:xfrm>
                <a:off x="3430" y="2897"/>
                <a:ext cx="301" cy="52"/>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28" name="Line 40"/>
              <p:cNvSpPr>
                <a:spLocks noChangeShapeType="1"/>
              </p:cNvSpPr>
              <p:nvPr/>
            </p:nvSpPr>
            <p:spPr bwMode="auto">
              <a:xfrm>
                <a:off x="1782" y="2893"/>
                <a:ext cx="1908" cy="0"/>
              </a:xfrm>
              <a:prstGeom prst="line">
                <a:avLst/>
              </a:prstGeom>
              <a:noFill/>
              <a:ln w="25400">
                <a:solidFill>
                  <a:srgbClr val="000000"/>
                </a:solidFill>
                <a:round/>
                <a:headEnd/>
                <a:tailEnd/>
              </a:ln>
              <a:effectLst/>
            </p:spPr>
            <p:txBody>
              <a:bodyPr/>
              <a:lstStyle/>
              <a:p>
                <a:endParaRPr lang="en-US"/>
              </a:p>
            </p:txBody>
          </p:sp>
        </p:grpSp>
        <p:sp>
          <p:nvSpPr>
            <p:cNvPr id="12330" name="Freeform 42"/>
            <p:cNvSpPr>
              <a:spLocks/>
            </p:cNvSpPr>
            <p:nvPr/>
          </p:nvSpPr>
          <p:spPr bwMode="auto">
            <a:xfrm>
              <a:off x="2040" y="2840"/>
              <a:ext cx="276" cy="16"/>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1" name="Freeform 43"/>
            <p:cNvSpPr>
              <a:spLocks/>
            </p:cNvSpPr>
            <p:nvPr/>
          </p:nvSpPr>
          <p:spPr bwMode="auto">
            <a:xfrm>
              <a:off x="2521" y="2840"/>
              <a:ext cx="221" cy="16"/>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2" name="Freeform 44"/>
            <p:cNvSpPr>
              <a:spLocks/>
            </p:cNvSpPr>
            <p:nvPr/>
          </p:nvSpPr>
          <p:spPr bwMode="auto">
            <a:xfrm>
              <a:off x="2965" y="2840"/>
              <a:ext cx="223" cy="16"/>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3" name="Freeform 45"/>
            <p:cNvSpPr>
              <a:spLocks/>
            </p:cNvSpPr>
            <p:nvPr/>
          </p:nvSpPr>
          <p:spPr bwMode="auto">
            <a:xfrm>
              <a:off x="3389" y="2840"/>
              <a:ext cx="279" cy="16"/>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2334" name="Line 46"/>
            <p:cNvSpPr>
              <a:spLocks noChangeShapeType="1"/>
            </p:cNvSpPr>
            <p:nvPr/>
          </p:nvSpPr>
          <p:spPr bwMode="auto">
            <a:xfrm>
              <a:off x="1845" y="2837"/>
              <a:ext cx="1795" cy="1"/>
            </a:xfrm>
            <a:prstGeom prst="line">
              <a:avLst/>
            </a:prstGeom>
            <a:noFill/>
            <a:ln w="25400">
              <a:solidFill>
                <a:srgbClr val="000000"/>
              </a:solidFill>
              <a:round/>
              <a:headEnd/>
              <a:tailEnd/>
            </a:ln>
            <a:effectLst/>
          </p:spPr>
          <p:txBody>
            <a:bodyPr/>
            <a:lstStyle/>
            <a:p>
              <a:endParaRPr lang="en-US"/>
            </a:p>
          </p:txBody>
        </p:sp>
        <p:grpSp>
          <p:nvGrpSpPr>
            <p:cNvPr id="12344" name="Group 56"/>
            <p:cNvGrpSpPr>
              <a:grpSpLocks/>
            </p:cNvGrpSpPr>
            <p:nvPr/>
          </p:nvGrpSpPr>
          <p:grpSpPr bwMode="auto">
            <a:xfrm>
              <a:off x="413" y="2830"/>
              <a:ext cx="4231" cy="1187"/>
              <a:chOff x="413" y="2830"/>
              <a:chExt cx="4231" cy="1187"/>
            </a:xfrm>
          </p:grpSpPr>
          <p:sp>
            <p:nvSpPr>
              <p:cNvPr id="12335" name="Line 47"/>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2336" name="Line 48"/>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2337" name="Line 49"/>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2338" name="Line 50"/>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2339" name="Line 51"/>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2340" name="Line 52"/>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2341" name="Line 53"/>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2342" name="Line 54"/>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2343" name="Line 55"/>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grpSp>
      <p:sp>
        <p:nvSpPr>
          <p:cNvPr id="12346" name="Rectangle 58"/>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2347" name="Rectangle 59"/>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 or in the same column...</a:t>
            </a:r>
          </a:p>
        </p:txBody>
      </p:sp>
      <p:grpSp>
        <p:nvGrpSpPr>
          <p:cNvPr id="12350" name="Group 62"/>
          <p:cNvGrpSpPr>
            <a:grpSpLocks/>
          </p:cNvGrpSpPr>
          <p:nvPr/>
        </p:nvGrpSpPr>
        <p:grpSpPr bwMode="auto">
          <a:xfrm>
            <a:off x="5776913" y="3251200"/>
            <a:ext cx="344487" cy="736600"/>
            <a:chOff x="3639" y="2048"/>
            <a:chExt cx="217" cy="464"/>
          </a:xfrm>
        </p:grpSpPr>
        <p:pic>
          <p:nvPicPr>
            <p:cNvPr id="12348" name="Picture 60"/>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2349" name="Picture 61"/>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2353" name="Group 65"/>
          <p:cNvGrpSpPr>
            <a:grpSpLocks/>
          </p:cNvGrpSpPr>
          <p:nvPr/>
        </p:nvGrpSpPr>
        <p:grpSpPr bwMode="auto">
          <a:xfrm>
            <a:off x="5935663" y="3236913"/>
            <a:ext cx="476250" cy="830262"/>
            <a:chOff x="3739" y="2039"/>
            <a:chExt cx="300" cy="523"/>
          </a:xfrm>
        </p:grpSpPr>
        <p:pic>
          <p:nvPicPr>
            <p:cNvPr id="12351" name="Picture 63"/>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2352" name="Picture 64"/>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2356" name="Group 68"/>
          <p:cNvGrpSpPr>
            <a:grpSpLocks/>
          </p:cNvGrpSpPr>
          <p:nvPr/>
        </p:nvGrpSpPr>
        <p:grpSpPr bwMode="auto">
          <a:xfrm>
            <a:off x="6454775" y="2836863"/>
            <a:ext cx="376238" cy="792162"/>
            <a:chOff x="4066" y="1787"/>
            <a:chExt cx="237" cy="499"/>
          </a:xfrm>
        </p:grpSpPr>
        <p:pic>
          <p:nvPicPr>
            <p:cNvPr id="12354" name="Picture 66"/>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2355" name="Picture 67"/>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2359" name="Group 71"/>
          <p:cNvGrpSpPr>
            <a:grpSpLocks/>
          </p:cNvGrpSpPr>
          <p:nvPr/>
        </p:nvGrpSpPr>
        <p:grpSpPr bwMode="auto">
          <a:xfrm>
            <a:off x="6202363" y="2943225"/>
            <a:ext cx="371475" cy="895350"/>
            <a:chOff x="3907" y="1854"/>
            <a:chExt cx="234" cy="564"/>
          </a:xfrm>
        </p:grpSpPr>
        <p:pic>
          <p:nvPicPr>
            <p:cNvPr id="12357" name="Picture 69"/>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2358" name="Picture 70"/>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2362" name="Group 74"/>
          <p:cNvGrpSpPr>
            <a:grpSpLocks/>
          </p:cNvGrpSpPr>
          <p:nvPr/>
        </p:nvGrpSpPr>
        <p:grpSpPr bwMode="auto">
          <a:xfrm>
            <a:off x="6673850" y="2647950"/>
            <a:ext cx="377825" cy="1014413"/>
            <a:chOff x="4204" y="1668"/>
            <a:chExt cx="238" cy="639"/>
          </a:xfrm>
        </p:grpSpPr>
        <p:pic>
          <p:nvPicPr>
            <p:cNvPr id="12360" name="Picture 72"/>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2361" name="Picture 73"/>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2365" name="Group 77"/>
          <p:cNvGrpSpPr>
            <a:grpSpLocks/>
          </p:cNvGrpSpPr>
          <p:nvPr/>
        </p:nvGrpSpPr>
        <p:grpSpPr bwMode="auto">
          <a:xfrm>
            <a:off x="5480050" y="2686050"/>
            <a:ext cx="473075" cy="933450"/>
            <a:chOff x="3452" y="1692"/>
            <a:chExt cx="298" cy="588"/>
          </a:xfrm>
        </p:grpSpPr>
        <p:pic>
          <p:nvPicPr>
            <p:cNvPr id="12363" name="Picture 75"/>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2364" name="Picture 76"/>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2368" name="Group 80"/>
          <p:cNvGrpSpPr>
            <a:grpSpLocks/>
          </p:cNvGrpSpPr>
          <p:nvPr/>
        </p:nvGrpSpPr>
        <p:grpSpPr bwMode="auto">
          <a:xfrm>
            <a:off x="6554788" y="5287963"/>
            <a:ext cx="366712" cy="898525"/>
            <a:chOff x="4129" y="3331"/>
            <a:chExt cx="231" cy="566"/>
          </a:xfrm>
        </p:grpSpPr>
        <p:pic>
          <p:nvPicPr>
            <p:cNvPr id="12366" name="Picture 78"/>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2367" name="Picture 79"/>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2371" name="Group 83"/>
          <p:cNvGrpSpPr>
            <a:grpSpLocks/>
          </p:cNvGrpSpPr>
          <p:nvPr/>
        </p:nvGrpSpPr>
        <p:grpSpPr bwMode="auto">
          <a:xfrm>
            <a:off x="5837238" y="4313238"/>
            <a:ext cx="323850" cy="668337"/>
            <a:chOff x="3677" y="2717"/>
            <a:chExt cx="204" cy="421"/>
          </a:xfrm>
        </p:grpSpPr>
        <p:pic>
          <p:nvPicPr>
            <p:cNvPr id="12369" name="Picture 81"/>
            <p:cNvPicPr>
              <a:picLocks noChangeArrowheads="1"/>
            </p:cNvPicPr>
            <p:nvPr/>
          </p:nvPicPr>
          <p:blipFill>
            <a:blip r:embed="rId3" cstate="print"/>
            <a:srcRect/>
            <a:stretch>
              <a:fillRect/>
            </a:stretch>
          </p:blipFill>
          <p:spPr bwMode="auto">
            <a:xfrm>
              <a:off x="3691" y="2794"/>
              <a:ext cx="166" cy="344"/>
            </a:xfrm>
            <a:prstGeom prst="rect">
              <a:avLst/>
            </a:prstGeom>
            <a:noFill/>
            <a:ln w="12700">
              <a:noFill/>
              <a:miter lim="800000"/>
              <a:headEnd/>
              <a:tailEnd/>
            </a:ln>
            <a:effectLst/>
          </p:spPr>
        </p:pic>
        <p:pic>
          <p:nvPicPr>
            <p:cNvPr id="12370" name="Picture 82"/>
            <p:cNvPicPr>
              <a:picLocks noChangeArrowheads="1"/>
            </p:cNvPicPr>
            <p:nvPr/>
          </p:nvPicPr>
          <p:blipFill>
            <a:blip r:embed="rId11" cstate="print"/>
            <a:srcRect t="14972"/>
            <a:stretch>
              <a:fillRect/>
            </a:stretch>
          </p:blipFill>
          <p:spPr bwMode="auto">
            <a:xfrm>
              <a:off x="3677" y="2717"/>
              <a:ext cx="204" cy="159"/>
            </a:xfrm>
            <a:prstGeom prst="rect">
              <a:avLst/>
            </a:prstGeom>
            <a:noFill/>
            <a:ln w="12700">
              <a:noFill/>
              <a:miter lim="800000"/>
              <a:headEnd/>
              <a:tailEnd/>
            </a:ln>
            <a:effectLst/>
          </p:spPr>
        </p:pic>
      </p:grpSp>
      <p:sp>
        <p:nvSpPr>
          <p:cNvPr id="12372" name="Line 84"/>
          <p:cNvSpPr>
            <a:spLocks noChangeShapeType="1"/>
          </p:cNvSpPr>
          <p:nvPr/>
        </p:nvSpPr>
        <p:spPr bwMode="auto">
          <a:xfrm>
            <a:off x="6019800" y="4830763"/>
            <a:ext cx="593725" cy="1096962"/>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reeform 2"/>
          <p:cNvSpPr>
            <a:spLocks/>
          </p:cNvSpPr>
          <p:nvPr/>
        </p:nvSpPr>
        <p:spPr bwMode="auto">
          <a:xfrm>
            <a:off x="639763" y="4498975"/>
            <a:ext cx="6732587" cy="1890713"/>
          </a:xfrm>
          <a:custGeom>
            <a:avLst/>
            <a:gdLst/>
            <a:ahLst/>
            <a:cxnLst>
              <a:cxn ang="0">
                <a:pos x="0" y="1188"/>
              </a:cxn>
              <a:cxn ang="0">
                <a:pos x="1442" y="0"/>
              </a:cxn>
              <a:cxn ang="0">
                <a:pos x="3231" y="16"/>
              </a:cxn>
              <a:cxn ang="0">
                <a:pos x="4240" y="1190"/>
              </a:cxn>
              <a:cxn ang="0">
                <a:pos x="0" y="1188"/>
              </a:cxn>
            </a:cxnLst>
            <a:rect l="0" t="0" r="r" b="b"/>
            <a:pathLst>
              <a:path w="4241" h="1191">
                <a:moveTo>
                  <a:pt x="0" y="1188"/>
                </a:moveTo>
                <a:lnTo>
                  <a:pt x="1442" y="0"/>
                </a:lnTo>
                <a:lnTo>
                  <a:pt x="3231" y="16"/>
                </a:lnTo>
                <a:lnTo>
                  <a:pt x="4240" y="1190"/>
                </a:lnTo>
                <a:lnTo>
                  <a:pt x="0" y="1188"/>
                </a:lnTo>
              </a:path>
            </a:pathLst>
          </a:custGeom>
          <a:solidFill>
            <a:srgbClr val="FFFFFF"/>
          </a:solidFill>
          <a:ln w="12700" cap="rnd" cmpd="sng">
            <a:noFill/>
            <a:prstDash val="solid"/>
            <a:round/>
            <a:headEnd type="none" w="med" len="med"/>
            <a:tailEnd type="none" w="med" len="med"/>
          </a:ln>
          <a:effectLst/>
        </p:spPr>
        <p:txBody>
          <a:bodyPr/>
          <a:lstStyle/>
          <a:p>
            <a:endParaRPr lang="en-US"/>
          </a:p>
        </p:txBody>
      </p:sp>
      <p:sp>
        <p:nvSpPr>
          <p:cNvPr id="14339" name="Freeform 3"/>
          <p:cNvSpPr>
            <a:spLocks/>
          </p:cNvSpPr>
          <p:nvPr/>
        </p:nvSpPr>
        <p:spPr bwMode="auto">
          <a:xfrm>
            <a:off x="2790825" y="4852988"/>
            <a:ext cx="665163" cy="227012"/>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0" name="Freeform 4"/>
          <p:cNvSpPr>
            <a:spLocks/>
          </p:cNvSpPr>
          <p:nvPr/>
        </p:nvSpPr>
        <p:spPr bwMode="auto">
          <a:xfrm>
            <a:off x="3824288" y="4852988"/>
            <a:ext cx="490537" cy="227012"/>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1" name="Freeform 5"/>
          <p:cNvSpPr>
            <a:spLocks/>
          </p:cNvSpPr>
          <p:nvPr/>
        </p:nvSpPr>
        <p:spPr bwMode="auto">
          <a:xfrm>
            <a:off x="4741863" y="4852988"/>
            <a:ext cx="485775" cy="227012"/>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2" name="Freeform 6"/>
          <p:cNvSpPr>
            <a:spLocks/>
          </p:cNvSpPr>
          <p:nvPr/>
        </p:nvSpPr>
        <p:spPr bwMode="auto">
          <a:xfrm>
            <a:off x="5591175" y="4852988"/>
            <a:ext cx="677863" cy="227012"/>
          </a:xfrm>
          <a:custGeom>
            <a:avLst/>
            <a:gdLst/>
            <a:ahLst/>
            <a:cxnLst>
              <a:cxn ang="0">
                <a:pos x="0" y="0"/>
              </a:cxn>
              <a:cxn ang="0">
                <a:pos x="88" y="142"/>
              </a:cxn>
              <a:cxn ang="0">
                <a:pos x="426" y="142"/>
              </a:cxn>
              <a:cxn ang="0">
                <a:pos x="299" y="0"/>
              </a:cxn>
              <a:cxn ang="0">
                <a:pos x="0" y="0"/>
              </a:cxn>
            </a:cxnLst>
            <a:rect l="0" t="0" r="r" b="b"/>
            <a:pathLst>
              <a:path w="427" h="143">
                <a:moveTo>
                  <a:pt x="0" y="0"/>
                </a:moveTo>
                <a:lnTo>
                  <a:pt x="88" y="142"/>
                </a:lnTo>
                <a:lnTo>
                  <a:pt x="426" y="142"/>
                </a:lnTo>
                <a:lnTo>
                  <a:pt x="29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3" name="Freeform 7"/>
          <p:cNvSpPr>
            <a:spLocks/>
          </p:cNvSpPr>
          <p:nvPr/>
        </p:nvSpPr>
        <p:spPr bwMode="auto">
          <a:xfrm>
            <a:off x="1819275" y="5091113"/>
            <a:ext cx="957263" cy="309562"/>
          </a:xfrm>
          <a:custGeom>
            <a:avLst/>
            <a:gdLst/>
            <a:ahLst/>
            <a:cxnLst>
              <a:cxn ang="0">
                <a:pos x="0" y="194"/>
              </a:cxn>
              <a:cxn ang="0">
                <a:pos x="242" y="0"/>
              </a:cxn>
              <a:cxn ang="0">
                <a:pos x="602" y="0"/>
              </a:cxn>
              <a:cxn ang="0">
                <a:pos x="428" y="194"/>
              </a:cxn>
              <a:cxn ang="0">
                <a:pos x="0" y="194"/>
              </a:cxn>
            </a:cxnLst>
            <a:rect l="0" t="0" r="r" b="b"/>
            <a:pathLst>
              <a:path w="603" h="195">
                <a:moveTo>
                  <a:pt x="0" y="194"/>
                </a:moveTo>
                <a:lnTo>
                  <a:pt x="242" y="0"/>
                </a:lnTo>
                <a:lnTo>
                  <a:pt x="602" y="0"/>
                </a:lnTo>
                <a:lnTo>
                  <a:pt x="428"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4" name="Freeform 8"/>
          <p:cNvSpPr>
            <a:spLocks/>
          </p:cNvSpPr>
          <p:nvPr/>
        </p:nvSpPr>
        <p:spPr bwMode="auto">
          <a:xfrm>
            <a:off x="3146425" y="5091113"/>
            <a:ext cx="666750" cy="309562"/>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5" name="Freeform 9"/>
          <p:cNvSpPr>
            <a:spLocks/>
          </p:cNvSpPr>
          <p:nvPr/>
        </p:nvSpPr>
        <p:spPr bwMode="auto">
          <a:xfrm>
            <a:off x="4268788" y="5091113"/>
            <a:ext cx="515937" cy="309562"/>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6" name="Freeform 10"/>
          <p:cNvSpPr>
            <a:spLocks/>
          </p:cNvSpPr>
          <p:nvPr/>
        </p:nvSpPr>
        <p:spPr bwMode="auto">
          <a:xfrm>
            <a:off x="5241925" y="5091113"/>
            <a:ext cx="671513" cy="309562"/>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7" name="Freeform 11"/>
          <p:cNvSpPr>
            <a:spLocks/>
          </p:cNvSpPr>
          <p:nvPr/>
        </p:nvSpPr>
        <p:spPr bwMode="auto">
          <a:xfrm>
            <a:off x="2127250" y="5414963"/>
            <a:ext cx="1003300" cy="449262"/>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8" name="Freeform 12"/>
          <p:cNvSpPr>
            <a:spLocks/>
          </p:cNvSpPr>
          <p:nvPr/>
        </p:nvSpPr>
        <p:spPr bwMode="auto">
          <a:xfrm>
            <a:off x="3563938" y="5414963"/>
            <a:ext cx="685800" cy="449262"/>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49" name="Freeform 13"/>
          <p:cNvSpPr>
            <a:spLocks/>
          </p:cNvSpPr>
          <p:nvPr/>
        </p:nvSpPr>
        <p:spPr bwMode="auto">
          <a:xfrm>
            <a:off x="4800600" y="5414963"/>
            <a:ext cx="692150" cy="449262"/>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0" name="Freeform 14"/>
          <p:cNvSpPr>
            <a:spLocks/>
          </p:cNvSpPr>
          <p:nvPr/>
        </p:nvSpPr>
        <p:spPr bwMode="auto">
          <a:xfrm>
            <a:off x="5927725" y="5414963"/>
            <a:ext cx="1004888" cy="449262"/>
          </a:xfrm>
          <a:custGeom>
            <a:avLst/>
            <a:gdLst/>
            <a:ahLst/>
            <a:cxnLst>
              <a:cxn ang="0">
                <a:pos x="0" y="0"/>
              </a:cxn>
              <a:cxn ang="0">
                <a:pos x="167" y="282"/>
              </a:cxn>
              <a:cxn ang="0">
                <a:pos x="632" y="282"/>
              </a:cxn>
              <a:cxn ang="0">
                <a:pos x="388" y="0"/>
              </a:cxn>
              <a:cxn ang="0">
                <a:pos x="0" y="0"/>
              </a:cxn>
            </a:cxnLst>
            <a:rect l="0" t="0" r="r" b="b"/>
            <a:pathLst>
              <a:path w="633" h="283">
                <a:moveTo>
                  <a:pt x="0" y="0"/>
                </a:moveTo>
                <a:lnTo>
                  <a:pt x="167" y="282"/>
                </a:lnTo>
                <a:lnTo>
                  <a:pt x="632" y="282"/>
                </a:lnTo>
                <a:lnTo>
                  <a:pt x="38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1" name="Freeform 15"/>
          <p:cNvSpPr>
            <a:spLocks/>
          </p:cNvSpPr>
          <p:nvPr/>
        </p:nvSpPr>
        <p:spPr bwMode="auto">
          <a:xfrm>
            <a:off x="661988" y="5880100"/>
            <a:ext cx="1450975" cy="481013"/>
          </a:xfrm>
          <a:custGeom>
            <a:avLst/>
            <a:gdLst/>
            <a:ahLst/>
            <a:cxnLst>
              <a:cxn ang="0">
                <a:pos x="0" y="302"/>
              </a:cxn>
              <a:cxn ang="0">
                <a:pos x="372" y="0"/>
              </a:cxn>
              <a:cxn ang="0">
                <a:pos x="913" y="0"/>
              </a:cxn>
              <a:cxn ang="0">
                <a:pos x="651" y="302"/>
              </a:cxn>
              <a:cxn ang="0">
                <a:pos x="0" y="302"/>
              </a:cxn>
            </a:cxnLst>
            <a:rect l="0" t="0" r="r" b="b"/>
            <a:pathLst>
              <a:path w="914" h="303">
                <a:moveTo>
                  <a:pt x="0" y="302"/>
                </a:moveTo>
                <a:lnTo>
                  <a:pt x="372" y="0"/>
                </a:lnTo>
                <a:lnTo>
                  <a:pt x="913" y="0"/>
                </a:lnTo>
                <a:lnTo>
                  <a:pt x="65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2" name="Freeform 16"/>
          <p:cNvSpPr>
            <a:spLocks/>
          </p:cNvSpPr>
          <p:nvPr/>
        </p:nvSpPr>
        <p:spPr bwMode="auto">
          <a:xfrm>
            <a:off x="2587625" y="5880100"/>
            <a:ext cx="958850" cy="48101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3" name="Freeform 17"/>
          <p:cNvSpPr>
            <a:spLocks/>
          </p:cNvSpPr>
          <p:nvPr/>
        </p:nvSpPr>
        <p:spPr bwMode="auto">
          <a:xfrm>
            <a:off x="4167188" y="5880100"/>
            <a:ext cx="720725" cy="48101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4" name="Freeform 18"/>
          <p:cNvSpPr>
            <a:spLocks/>
          </p:cNvSpPr>
          <p:nvPr/>
        </p:nvSpPr>
        <p:spPr bwMode="auto">
          <a:xfrm>
            <a:off x="5507038" y="5880100"/>
            <a:ext cx="962025" cy="48101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grpSp>
        <p:nvGrpSpPr>
          <p:cNvPr id="14360" name="Group 24"/>
          <p:cNvGrpSpPr>
            <a:grpSpLocks/>
          </p:cNvGrpSpPr>
          <p:nvPr/>
        </p:nvGrpSpPr>
        <p:grpSpPr bwMode="auto">
          <a:xfrm>
            <a:off x="2813050" y="4546600"/>
            <a:ext cx="3003550" cy="38100"/>
            <a:chOff x="1772" y="2864"/>
            <a:chExt cx="1892" cy="24"/>
          </a:xfrm>
        </p:grpSpPr>
        <p:sp>
          <p:nvSpPr>
            <p:cNvPr id="14355" name="Freeform 19"/>
            <p:cNvSpPr>
              <a:spLocks/>
            </p:cNvSpPr>
            <p:nvPr/>
          </p:nvSpPr>
          <p:spPr bwMode="auto">
            <a:xfrm>
              <a:off x="1772" y="2868"/>
              <a:ext cx="267" cy="20"/>
            </a:xfrm>
            <a:custGeom>
              <a:avLst/>
              <a:gdLst/>
              <a:ahLst/>
              <a:cxnLst>
                <a:cxn ang="0">
                  <a:pos x="0" y="19"/>
                </a:cxn>
                <a:cxn ang="0">
                  <a:pos x="240" y="19"/>
                </a:cxn>
                <a:cxn ang="0">
                  <a:pos x="266" y="0"/>
                </a:cxn>
                <a:cxn ang="0">
                  <a:pos x="36" y="0"/>
                </a:cxn>
                <a:cxn ang="0">
                  <a:pos x="0" y="19"/>
                </a:cxn>
              </a:cxnLst>
              <a:rect l="0" t="0" r="r" b="b"/>
              <a:pathLst>
                <a:path w="267" h="20">
                  <a:moveTo>
                    <a:pt x="0" y="19"/>
                  </a:moveTo>
                  <a:lnTo>
                    <a:pt x="240" y="19"/>
                  </a:lnTo>
                  <a:lnTo>
                    <a:pt x="266" y="0"/>
                  </a:lnTo>
                  <a:lnTo>
                    <a:pt x="36" y="0"/>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6" name="Freeform 20"/>
            <p:cNvSpPr>
              <a:spLocks/>
            </p:cNvSpPr>
            <p:nvPr/>
          </p:nvSpPr>
          <p:spPr bwMode="auto">
            <a:xfrm>
              <a:off x="2281" y="2868"/>
              <a:ext cx="231" cy="20"/>
            </a:xfrm>
            <a:custGeom>
              <a:avLst/>
              <a:gdLst/>
              <a:ahLst/>
              <a:cxnLst>
                <a:cxn ang="0">
                  <a:pos x="0" y="19"/>
                </a:cxn>
                <a:cxn ang="0">
                  <a:pos x="17" y="0"/>
                </a:cxn>
                <a:cxn ang="0">
                  <a:pos x="230" y="0"/>
                </a:cxn>
                <a:cxn ang="0">
                  <a:pos x="219" y="19"/>
                </a:cxn>
                <a:cxn ang="0">
                  <a:pos x="0" y="19"/>
                </a:cxn>
              </a:cxnLst>
              <a:rect l="0" t="0" r="r" b="b"/>
              <a:pathLst>
                <a:path w="231" h="20">
                  <a:moveTo>
                    <a:pt x="0" y="19"/>
                  </a:moveTo>
                  <a:lnTo>
                    <a:pt x="17" y="0"/>
                  </a:lnTo>
                  <a:lnTo>
                    <a:pt x="230" y="0"/>
                  </a:lnTo>
                  <a:lnTo>
                    <a:pt x="219" y="19"/>
                  </a:lnTo>
                  <a:lnTo>
                    <a:pt x="0" y="1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7" name="Freeform 21"/>
            <p:cNvSpPr>
              <a:spLocks/>
            </p:cNvSpPr>
            <p:nvPr/>
          </p:nvSpPr>
          <p:spPr bwMode="auto">
            <a:xfrm>
              <a:off x="2743" y="2868"/>
              <a:ext cx="218" cy="20"/>
            </a:xfrm>
            <a:custGeom>
              <a:avLst/>
              <a:gdLst/>
              <a:ahLst/>
              <a:cxnLst>
                <a:cxn ang="0">
                  <a:pos x="1" y="0"/>
                </a:cxn>
                <a:cxn ang="0">
                  <a:pos x="0" y="19"/>
                </a:cxn>
                <a:cxn ang="0">
                  <a:pos x="217" y="19"/>
                </a:cxn>
                <a:cxn ang="0">
                  <a:pos x="214" y="0"/>
                </a:cxn>
                <a:cxn ang="0">
                  <a:pos x="1" y="0"/>
                </a:cxn>
              </a:cxnLst>
              <a:rect l="0" t="0" r="r" b="b"/>
              <a:pathLst>
                <a:path w="218" h="20">
                  <a:moveTo>
                    <a:pt x="1" y="0"/>
                  </a:moveTo>
                  <a:lnTo>
                    <a:pt x="0" y="19"/>
                  </a:lnTo>
                  <a:lnTo>
                    <a:pt x="217" y="19"/>
                  </a:lnTo>
                  <a:lnTo>
                    <a:pt x="214" y="0"/>
                  </a:lnTo>
                  <a:lnTo>
                    <a:pt x="1"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8" name="Freeform 22"/>
            <p:cNvSpPr>
              <a:spLocks/>
            </p:cNvSpPr>
            <p:nvPr/>
          </p:nvSpPr>
          <p:spPr bwMode="auto">
            <a:xfrm>
              <a:off x="3189" y="2868"/>
              <a:ext cx="232" cy="20"/>
            </a:xfrm>
            <a:custGeom>
              <a:avLst/>
              <a:gdLst/>
              <a:ahLst/>
              <a:cxnLst>
                <a:cxn ang="0">
                  <a:pos x="0" y="0"/>
                </a:cxn>
                <a:cxn ang="0">
                  <a:pos x="9" y="19"/>
                </a:cxn>
                <a:cxn ang="0">
                  <a:pos x="231" y="19"/>
                </a:cxn>
                <a:cxn ang="0">
                  <a:pos x="216" y="0"/>
                </a:cxn>
                <a:cxn ang="0">
                  <a:pos x="0" y="0"/>
                </a:cxn>
              </a:cxnLst>
              <a:rect l="0" t="0" r="r" b="b"/>
              <a:pathLst>
                <a:path w="232" h="20">
                  <a:moveTo>
                    <a:pt x="0" y="0"/>
                  </a:moveTo>
                  <a:lnTo>
                    <a:pt x="9" y="19"/>
                  </a:lnTo>
                  <a:lnTo>
                    <a:pt x="231" y="19"/>
                  </a:lnTo>
                  <a:lnTo>
                    <a:pt x="216"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59" name="Line 23"/>
            <p:cNvSpPr>
              <a:spLocks noChangeShapeType="1"/>
            </p:cNvSpPr>
            <p:nvPr/>
          </p:nvSpPr>
          <p:spPr bwMode="auto">
            <a:xfrm>
              <a:off x="1808" y="2864"/>
              <a:ext cx="1856" cy="0"/>
            </a:xfrm>
            <a:prstGeom prst="line">
              <a:avLst/>
            </a:prstGeom>
            <a:noFill/>
            <a:ln w="25400">
              <a:solidFill>
                <a:srgbClr val="000000"/>
              </a:solidFill>
              <a:round/>
              <a:headEnd/>
              <a:tailEnd/>
            </a:ln>
            <a:effectLst/>
          </p:spPr>
          <p:txBody>
            <a:bodyPr/>
            <a:lstStyle/>
            <a:p>
              <a:endParaRPr lang="en-US"/>
            </a:p>
          </p:txBody>
        </p:sp>
      </p:grpSp>
      <p:grpSp>
        <p:nvGrpSpPr>
          <p:cNvPr id="14366" name="Group 30"/>
          <p:cNvGrpSpPr>
            <a:grpSpLocks/>
          </p:cNvGrpSpPr>
          <p:nvPr/>
        </p:nvGrpSpPr>
        <p:grpSpPr bwMode="auto">
          <a:xfrm>
            <a:off x="2497138" y="4694238"/>
            <a:ext cx="3441700" cy="144462"/>
            <a:chOff x="1573" y="2957"/>
            <a:chExt cx="2168" cy="91"/>
          </a:xfrm>
        </p:grpSpPr>
        <p:sp>
          <p:nvSpPr>
            <p:cNvPr id="14361" name="Freeform 25"/>
            <p:cNvSpPr>
              <a:spLocks/>
            </p:cNvSpPr>
            <p:nvPr/>
          </p:nvSpPr>
          <p:spPr bwMode="auto">
            <a:xfrm>
              <a:off x="1573" y="2958"/>
              <a:ext cx="393" cy="90"/>
            </a:xfrm>
            <a:custGeom>
              <a:avLst/>
              <a:gdLst/>
              <a:ahLst/>
              <a:cxnLst>
                <a:cxn ang="0">
                  <a:pos x="0" y="89"/>
                </a:cxn>
                <a:cxn ang="0">
                  <a:pos x="121" y="0"/>
                </a:cxn>
                <a:cxn ang="0">
                  <a:pos x="392" y="0"/>
                </a:cxn>
                <a:cxn ang="0">
                  <a:pos x="305" y="89"/>
                </a:cxn>
                <a:cxn ang="0">
                  <a:pos x="0" y="89"/>
                </a:cxn>
              </a:cxnLst>
              <a:rect l="0" t="0" r="r" b="b"/>
              <a:pathLst>
                <a:path w="393" h="90">
                  <a:moveTo>
                    <a:pt x="0" y="89"/>
                  </a:moveTo>
                  <a:lnTo>
                    <a:pt x="121" y="0"/>
                  </a:lnTo>
                  <a:lnTo>
                    <a:pt x="392" y="0"/>
                  </a:lnTo>
                  <a:lnTo>
                    <a:pt x="305"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2" name="Freeform 26"/>
            <p:cNvSpPr>
              <a:spLocks/>
            </p:cNvSpPr>
            <p:nvPr/>
          </p:nvSpPr>
          <p:spPr bwMode="auto">
            <a:xfrm>
              <a:off x="2186" y="2958"/>
              <a:ext cx="298" cy="90"/>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3" name="Freeform 27"/>
            <p:cNvSpPr>
              <a:spLocks/>
            </p:cNvSpPr>
            <p:nvPr/>
          </p:nvSpPr>
          <p:spPr bwMode="auto">
            <a:xfrm>
              <a:off x="2724" y="2958"/>
              <a:ext cx="253" cy="90"/>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4" name="Freeform 28"/>
            <p:cNvSpPr>
              <a:spLocks/>
            </p:cNvSpPr>
            <p:nvPr/>
          </p:nvSpPr>
          <p:spPr bwMode="auto">
            <a:xfrm>
              <a:off x="3222" y="2958"/>
              <a:ext cx="294" cy="90"/>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65" name="Line 29"/>
            <p:cNvSpPr>
              <a:spLocks noChangeShapeType="1"/>
            </p:cNvSpPr>
            <p:nvPr/>
          </p:nvSpPr>
          <p:spPr bwMode="auto">
            <a:xfrm>
              <a:off x="1693" y="2957"/>
              <a:ext cx="2048" cy="0"/>
            </a:xfrm>
            <a:prstGeom prst="line">
              <a:avLst/>
            </a:prstGeom>
            <a:noFill/>
            <a:ln w="50800">
              <a:solidFill>
                <a:srgbClr val="000000"/>
              </a:solidFill>
              <a:round/>
              <a:headEnd/>
              <a:tailEnd/>
            </a:ln>
            <a:effectLst/>
          </p:spPr>
          <p:txBody>
            <a:bodyPr/>
            <a:lstStyle/>
            <a:p>
              <a:endParaRPr lang="en-US"/>
            </a:p>
          </p:txBody>
        </p:sp>
      </p:grpSp>
      <p:sp>
        <p:nvSpPr>
          <p:cNvPr id="14367" name="Line 31"/>
          <p:cNvSpPr>
            <a:spLocks noChangeShapeType="1"/>
          </p:cNvSpPr>
          <p:nvPr/>
        </p:nvSpPr>
        <p:spPr bwMode="auto">
          <a:xfrm>
            <a:off x="2514600" y="4851400"/>
            <a:ext cx="3546475" cy="0"/>
          </a:xfrm>
          <a:prstGeom prst="line">
            <a:avLst/>
          </a:prstGeom>
          <a:noFill/>
          <a:ln w="50800">
            <a:solidFill>
              <a:srgbClr val="000000"/>
            </a:solidFill>
            <a:round/>
            <a:headEnd/>
            <a:tailEnd/>
          </a:ln>
          <a:effectLst/>
        </p:spPr>
        <p:txBody>
          <a:bodyPr/>
          <a:lstStyle/>
          <a:p>
            <a:endParaRPr lang="en-US"/>
          </a:p>
        </p:txBody>
      </p:sp>
      <p:sp>
        <p:nvSpPr>
          <p:cNvPr id="14368" name="Line 32"/>
          <p:cNvSpPr>
            <a:spLocks noChangeShapeType="1"/>
          </p:cNvSpPr>
          <p:nvPr/>
        </p:nvSpPr>
        <p:spPr bwMode="auto">
          <a:xfrm>
            <a:off x="2214563" y="5095875"/>
            <a:ext cx="4068762" cy="0"/>
          </a:xfrm>
          <a:prstGeom prst="line">
            <a:avLst/>
          </a:prstGeom>
          <a:noFill/>
          <a:ln w="50800">
            <a:solidFill>
              <a:srgbClr val="000000"/>
            </a:solidFill>
            <a:round/>
            <a:headEnd/>
            <a:tailEnd/>
          </a:ln>
          <a:effectLst/>
        </p:spPr>
        <p:txBody>
          <a:bodyPr/>
          <a:lstStyle/>
          <a:p>
            <a:endParaRPr lang="en-US"/>
          </a:p>
        </p:txBody>
      </p:sp>
      <p:sp>
        <p:nvSpPr>
          <p:cNvPr id="14369" name="Line 33"/>
          <p:cNvSpPr>
            <a:spLocks noChangeShapeType="1"/>
          </p:cNvSpPr>
          <p:nvPr/>
        </p:nvSpPr>
        <p:spPr bwMode="auto">
          <a:xfrm flipV="1">
            <a:off x="1828800" y="5407025"/>
            <a:ext cx="4721225" cy="3175"/>
          </a:xfrm>
          <a:prstGeom prst="line">
            <a:avLst/>
          </a:prstGeom>
          <a:noFill/>
          <a:ln w="50800">
            <a:solidFill>
              <a:srgbClr val="000000"/>
            </a:solidFill>
            <a:round/>
            <a:headEnd/>
            <a:tailEnd/>
          </a:ln>
          <a:effectLst/>
        </p:spPr>
        <p:txBody>
          <a:bodyPr/>
          <a:lstStyle/>
          <a:p>
            <a:endParaRPr lang="en-US"/>
          </a:p>
        </p:txBody>
      </p:sp>
      <p:sp>
        <p:nvSpPr>
          <p:cNvPr id="14370" name="Line 34"/>
          <p:cNvSpPr>
            <a:spLocks noChangeShapeType="1"/>
          </p:cNvSpPr>
          <p:nvPr/>
        </p:nvSpPr>
        <p:spPr bwMode="auto">
          <a:xfrm>
            <a:off x="1239838" y="5876925"/>
            <a:ext cx="5719762" cy="0"/>
          </a:xfrm>
          <a:prstGeom prst="line">
            <a:avLst/>
          </a:prstGeom>
          <a:noFill/>
          <a:ln w="50800">
            <a:solidFill>
              <a:srgbClr val="000000"/>
            </a:solidFill>
            <a:round/>
            <a:headEnd/>
            <a:tailEnd/>
          </a:ln>
          <a:effectLst/>
        </p:spPr>
        <p:txBody>
          <a:bodyPr/>
          <a:lstStyle/>
          <a:p>
            <a:endParaRPr lang="en-US"/>
          </a:p>
        </p:txBody>
      </p:sp>
      <p:sp>
        <p:nvSpPr>
          <p:cNvPr id="14371" name="Line 35"/>
          <p:cNvSpPr>
            <a:spLocks noChangeShapeType="1"/>
          </p:cNvSpPr>
          <p:nvPr/>
        </p:nvSpPr>
        <p:spPr bwMode="auto">
          <a:xfrm>
            <a:off x="639763" y="6384925"/>
            <a:ext cx="6726237" cy="0"/>
          </a:xfrm>
          <a:prstGeom prst="line">
            <a:avLst/>
          </a:prstGeom>
          <a:noFill/>
          <a:ln w="50800">
            <a:solidFill>
              <a:srgbClr val="000000"/>
            </a:solidFill>
            <a:round/>
            <a:headEnd/>
            <a:tailEnd/>
          </a:ln>
          <a:effectLst/>
        </p:spPr>
        <p:txBody>
          <a:bodyPr/>
          <a:lstStyle/>
          <a:p>
            <a:endParaRPr lang="en-US"/>
          </a:p>
        </p:txBody>
      </p:sp>
      <p:sp>
        <p:nvSpPr>
          <p:cNvPr id="14372" name="Freeform 36"/>
          <p:cNvSpPr>
            <a:spLocks/>
          </p:cNvSpPr>
          <p:nvPr/>
        </p:nvSpPr>
        <p:spPr bwMode="auto">
          <a:xfrm>
            <a:off x="3133725" y="4598988"/>
            <a:ext cx="473075" cy="82550"/>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3" name="Freeform 37"/>
          <p:cNvSpPr>
            <a:spLocks/>
          </p:cNvSpPr>
          <p:nvPr/>
        </p:nvSpPr>
        <p:spPr bwMode="auto">
          <a:xfrm>
            <a:off x="3957638" y="4598988"/>
            <a:ext cx="379412" cy="82550"/>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4" name="Freeform 38"/>
          <p:cNvSpPr>
            <a:spLocks/>
          </p:cNvSpPr>
          <p:nvPr/>
        </p:nvSpPr>
        <p:spPr bwMode="auto">
          <a:xfrm>
            <a:off x="4718050" y="4598988"/>
            <a:ext cx="382588" cy="82550"/>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5" name="Freeform 39"/>
          <p:cNvSpPr>
            <a:spLocks/>
          </p:cNvSpPr>
          <p:nvPr/>
        </p:nvSpPr>
        <p:spPr bwMode="auto">
          <a:xfrm>
            <a:off x="5445125" y="4598988"/>
            <a:ext cx="477838" cy="82550"/>
          </a:xfrm>
          <a:custGeom>
            <a:avLst/>
            <a:gdLst/>
            <a:ahLst/>
            <a:cxnLst>
              <a:cxn ang="0">
                <a:pos x="35" y="51"/>
              </a:cxn>
              <a:cxn ang="0">
                <a:pos x="0" y="0"/>
              </a:cxn>
              <a:cxn ang="0">
                <a:pos x="250" y="0"/>
              </a:cxn>
              <a:cxn ang="0">
                <a:pos x="300" y="51"/>
              </a:cxn>
              <a:cxn ang="0">
                <a:pos x="35" y="51"/>
              </a:cxn>
            </a:cxnLst>
            <a:rect l="0" t="0" r="r" b="b"/>
            <a:pathLst>
              <a:path w="301" h="52">
                <a:moveTo>
                  <a:pt x="35" y="51"/>
                </a:moveTo>
                <a:lnTo>
                  <a:pt x="0" y="0"/>
                </a:lnTo>
                <a:lnTo>
                  <a:pt x="250" y="0"/>
                </a:lnTo>
                <a:lnTo>
                  <a:pt x="300" y="51"/>
                </a:lnTo>
                <a:lnTo>
                  <a:pt x="35"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6" name="Line 40"/>
          <p:cNvSpPr>
            <a:spLocks noChangeShapeType="1"/>
          </p:cNvSpPr>
          <p:nvPr/>
        </p:nvSpPr>
        <p:spPr bwMode="auto">
          <a:xfrm>
            <a:off x="2828925" y="4592638"/>
            <a:ext cx="3028950" cy="0"/>
          </a:xfrm>
          <a:prstGeom prst="line">
            <a:avLst/>
          </a:prstGeom>
          <a:noFill/>
          <a:ln w="25400">
            <a:solidFill>
              <a:srgbClr val="000000"/>
            </a:solidFill>
            <a:round/>
            <a:headEnd/>
            <a:tailEnd/>
          </a:ln>
          <a:effectLst/>
        </p:spPr>
        <p:txBody>
          <a:bodyPr/>
          <a:lstStyle/>
          <a:p>
            <a:endParaRPr lang="en-US"/>
          </a:p>
        </p:txBody>
      </p:sp>
      <p:sp>
        <p:nvSpPr>
          <p:cNvPr id="14377" name="Freeform 41"/>
          <p:cNvSpPr>
            <a:spLocks/>
          </p:cNvSpPr>
          <p:nvPr/>
        </p:nvSpPr>
        <p:spPr bwMode="auto">
          <a:xfrm>
            <a:off x="3238500" y="4508500"/>
            <a:ext cx="438150" cy="25400"/>
          </a:xfrm>
          <a:custGeom>
            <a:avLst/>
            <a:gdLst/>
            <a:ahLst/>
            <a:cxnLst>
              <a:cxn ang="0">
                <a:pos x="0" y="15"/>
              </a:cxn>
              <a:cxn ang="0">
                <a:pos x="43" y="0"/>
              </a:cxn>
              <a:cxn ang="0">
                <a:pos x="275" y="0"/>
              </a:cxn>
              <a:cxn ang="0">
                <a:pos x="247" y="15"/>
              </a:cxn>
              <a:cxn ang="0">
                <a:pos x="0" y="15"/>
              </a:cxn>
            </a:cxnLst>
            <a:rect l="0" t="0" r="r" b="b"/>
            <a:pathLst>
              <a:path w="276" h="16">
                <a:moveTo>
                  <a:pt x="0" y="15"/>
                </a:moveTo>
                <a:lnTo>
                  <a:pt x="43" y="0"/>
                </a:lnTo>
                <a:lnTo>
                  <a:pt x="275" y="0"/>
                </a:lnTo>
                <a:lnTo>
                  <a:pt x="247"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8" name="Freeform 42"/>
          <p:cNvSpPr>
            <a:spLocks/>
          </p:cNvSpPr>
          <p:nvPr/>
        </p:nvSpPr>
        <p:spPr bwMode="auto">
          <a:xfrm>
            <a:off x="4002088" y="4508500"/>
            <a:ext cx="350837" cy="25400"/>
          </a:xfrm>
          <a:custGeom>
            <a:avLst/>
            <a:gdLst/>
            <a:ahLst/>
            <a:cxnLst>
              <a:cxn ang="0">
                <a:pos x="0" y="15"/>
              </a:cxn>
              <a:cxn ang="0">
                <a:pos x="18" y="0"/>
              </a:cxn>
              <a:cxn ang="0">
                <a:pos x="220" y="0"/>
              </a:cxn>
              <a:cxn ang="0">
                <a:pos x="214" y="15"/>
              </a:cxn>
              <a:cxn ang="0">
                <a:pos x="0" y="15"/>
              </a:cxn>
            </a:cxnLst>
            <a:rect l="0" t="0" r="r" b="b"/>
            <a:pathLst>
              <a:path w="221" h="16">
                <a:moveTo>
                  <a:pt x="0" y="15"/>
                </a:moveTo>
                <a:lnTo>
                  <a:pt x="18" y="0"/>
                </a:lnTo>
                <a:lnTo>
                  <a:pt x="220" y="0"/>
                </a:lnTo>
                <a:lnTo>
                  <a:pt x="214" y="15"/>
                </a:lnTo>
                <a:lnTo>
                  <a:pt x="0"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79" name="Freeform 43"/>
          <p:cNvSpPr>
            <a:spLocks/>
          </p:cNvSpPr>
          <p:nvPr/>
        </p:nvSpPr>
        <p:spPr bwMode="auto">
          <a:xfrm>
            <a:off x="4706938" y="4508500"/>
            <a:ext cx="354012" cy="25400"/>
          </a:xfrm>
          <a:custGeom>
            <a:avLst/>
            <a:gdLst/>
            <a:ahLst/>
            <a:cxnLst>
              <a:cxn ang="0">
                <a:pos x="6" y="15"/>
              </a:cxn>
              <a:cxn ang="0">
                <a:pos x="0" y="0"/>
              </a:cxn>
              <a:cxn ang="0">
                <a:pos x="201" y="0"/>
              </a:cxn>
              <a:cxn ang="0">
                <a:pos x="222" y="15"/>
              </a:cxn>
              <a:cxn ang="0">
                <a:pos x="6" y="15"/>
              </a:cxn>
            </a:cxnLst>
            <a:rect l="0" t="0" r="r" b="b"/>
            <a:pathLst>
              <a:path w="223" h="16">
                <a:moveTo>
                  <a:pt x="6" y="15"/>
                </a:moveTo>
                <a:lnTo>
                  <a:pt x="0" y="0"/>
                </a:lnTo>
                <a:lnTo>
                  <a:pt x="201" y="0"/>
                </a:lnTo>
                <a:lnTo>
                  <a:pt x="222" y="15"/>
                </a:lnTo>
                <a:lnTo>
                  <a:pt x="6"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80" name="Freeform 44"/>
          <p:cNvSpPr>
            <a:spLocks/>
          </p:cNvSpPr>
          <p:nvPr/>
        </p:nvSpPr>
        <p:spPr bwMode="auto">
          <a:xfrm>
            <a:off x="5380038" y="4508500"/>
            <a:ext cx="442912" cy="25400"/>
          </a:xfrm>
          <a:custGeom>
            <a:avLst/>
            <a:gdLst/>
            <a:ahLst/>
            <a:cxnLst>
              <a:cxn ang="0">
                <a:pos x="32" y="15"/>
              </a:cxn>
              <a:cxn ang="0">
                <a:pos x="0" y="0"/>
              </a:cxn>
              <a:cxn ang="0">
                <a:pos x="231" y="0"/>
              </a:cxn>
              <a:cxn ang="0">
                <a:pos x="278" y="15"/>
              </a:cxn>
              <a:cxn ang="0">
                <a:pos x="32" y="15"/>
              </a:cxn>
            </a:cxnLst>
            <a:rect l="0" t="0" r="r" b="b"/>
            <a:pathLst>
              <a:path w="279" h="16">
                <a:moveTo>
                  <a:pt x="32" y="15"/>
                </a:moveTo>
                <a:lnTo>
                  <a:pt x="0" y="0"/>
                </a:lnTo>
                <a:lnTo>
                  <a:pt x="231" y="0"/>
                </a:lnTo>
                <a:lnTo>
                  <a:pt x="278" y="15"/>
                </a:lnTo>
                <a:lnTo>
                  <a:pt x="32" y="15"/>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4381" name="Line 45"/>
          <p:cNvSpPr>
            <a:spLocks noChangeShapeType="1"/>
          </p:cNvSpPr>
          <p:nvPr/>
        </p:nvSpPr>
        <p:spPr bwMode="auto">
          <a:xfrm>
            <a:off x="2928938" y="4503738"/>
            <a:ext cx="2849562" cy="1587"/>
          </a:xfrm>
          <a:prstGeom prst="line">
            <a:avLst/>
          </a:prstGeom>
          <a:noFill/>
          <a:ln w="25400">
            <a:solidFill>
              <a:srgbClr val="000000"/>
            </a:solidFill>
            <a:round/>
            <a:headEnd/>
            <a:tailEnd/>
          </a:ln>
          <a:effectLst/>
        </p:spPr>
        <p:txBody>
          <a:bodyPr/>
          <a:lstStyle/>
          <a:p>
            <a:endParaRPr lang="en-US"/>
          </a:p>
        </p:txBody>
      </p:sp>
      <p:grpSp>
        <p:nvGrpSpPr>
          <p:cNvPr id="14391" name="Group 55"/>
          <p:cNvGrpSpPr>
            <a:grpSpLocks/>
          </p:cNvGrpSpPr>
          <p:nvPr/>
        </p:nvGrpSpPr>
        <p:grpSpPr bwMode="auto">
          <a:xfrm>
            <a:off x="655638" y="4492625"/>
            <a:ext cx="6716712" cy="1884363"/>
            <a:chOff x="413" y="2830"/>
            <a:chExt cx="4231" cy="1187"/>
          </a:xfrm>
        </p:grpSpPr>
        <p:sp>
          <p:nvSpPr>
            <p:cNvPr id="14382" name="Line 46"/>
            <p:cNvSpPr>
              <a:spLocks noChangeShapeType="1"/>
            </p:cNvSpPr>
            <p:nvPr/>
          </p:nvSpPr>
          <p:spPr bwMode="auto">
            <a:xfrm flipH="1">
              <a:off x="2625" y="2832"/>
              <a:ext cx="119" cy="1185"/>
            </a:xfrm>
            <a:prstGeom prst="line">
              <a:avLst/>
            </a:prstGeom>
            <a:noFill/>
            <a:ln w="50800">
              <a:solidFill>
                <a:srgbClr val="000000"/>
              </a:solidFill>
              <a:round/>
              <a:headEnd/>
              <a:tailEnd/>
            </a:ln>
            <a:effectLst/>
          </p:spPr>
          <p:txBody>
            <a:bodyPr/>
            <a:lstStyle/>
            <a:p>
              <a:endParaRPr lang="en-US"/>
            </a:p>
          </p:txBody>
        </p:sp>
        <p:sp>
          <p:nvSpPr>
            <p:cNvPr id="14383" name="Line 47"/>
            <p:cNvSpPr>
              <a:spLocks noChangeShapeType="1"/>
            </p:cNvSpPr>
            <p:nvPr/>
          </p:nvSpPr>
          <p:spPr bwMode="auto">
            <a:xfrm>
              <a:off x="2963" y="2838"/>
              <a:ext cx="125" cy="1179"/>
            </a:xfrm>
            <a:prstGeom prst="line">
              <a:avLst/>
            </a:prstGeom>
            <a:noFill/>
            <a:ln w="50800">
              <a:solidFill>
                <a:srgbClr val="000000"/>
              </a:solidFill>
              <a:round/>
              <a:headEnd/>
              <a:tailEnd/>
            </a:ln>
            <a:effectLst/>
          </p:spPr>
          <p:txBody>
            <a:bodyPr/>
            <a:lstStyle/>
            <a:p>
              <a:endParaRPr lang="en-US"/>
            </a:p>
          </p:txBody>
        </p:sp>
        <p:sp>
          <p:nvSpPr>
            <p:cNvPr id="14384" name="Line 48"/>
            <p:cNvSpPr>
              <a:spLocks noChangeShapeType="1"/>
            </p:cNvSpPr>
            <p:nvPr/>
          </p:nvSpPr>
          <p:spPr bwMode="auto">
            <a:xfrm>
              <a:off x="3180" y="2837"/>
              <a:ext cx="392" cy="1180"/>
            </a:xfrm>
            <a:prstGeom prst="line">
              <a:avLst/>
            </a:prstGeom>
            <a:noFill/>
            <a:ln w="50800">
              <a:solidFill>
                <a:srgbClr val="000000"/>
              </a:solidFill>
              <a:round/>
              <a:headEnd/>
              <a:tailEnd/>
            </a:ln>
            <a:effectLst/>
          </p:spPr>
          <p:txBody>
            <a:bodyPr/>
            <a:lstStyle/>
            <a:p>
              <a:endParaRPr lang="en-US"/>
            </a:p>
          </p:txBody>
        </p:sp>
        <p:sp>
          <p:nvSpPr>
            <p:cNvPr id="14385" name="Line 49"/>
            <p:cNvSpPr>
              <a:spLocks noChangeShapeType="1"/>
            </p:cNvSpPr>
            <p:nvPr/>
          </p:nvSpPr>
          <p:spPr bwMode="auto">
            <a:xfrm flipH="1">
              <a:off x="413" y="2830"/>
              <a:ext cx="1437" cy="1187"/>
            </a:xfrm>
            <a:prstGeom prst="line">
              <a:avLst/>
            </a:prstGeom>
            <a:noFill/>
            <a:ln w="50800">
              <a:solidFill>
                <a:srgbClr val="000000"/>
              </a:solidFill>
              <a:round/>
              <a:headEnd/>
              <a:tailEnd/>
            </a:ln>
            <a:effectLst/>
          </p:spPr>
          <p:txBody>
            <a:bodyPr/>
            <a:lstStyle/>
            <a:p>
              <a:endParaRPr lang="en-US"/>
            </a:p>
          </p:txBody>
        </p:sp>
        <p:sp>
          <p:nvSpPr>
            <p:cNvPr id="14386" name="Line 50"/>
            <p:cNvSpPr>
              <a:spLocks noChangeShapeType="1"/>
            </p:cNvSpPr>
            <p:nvPr/>
          </p:nvSpPr>
          <p:spPr bwMode="auto">
            <a:xfrm flipH="1">
              <a:off x="1068" y="2837"/>
              <a:ext cx="1002" cy="1180"/>
            </a:xfrm>
            <a:prstGeom prst="line">
              <a:avLst/>
            </a:prstGeom>
            <a:noFill/>
            <a:ln w="50800">
              <a:solidFill>
                <a:srgbClr val="000000"/>
              </a:solidFill>
              <a:round/>
              <a:headEnd/>
              <a:tailEnd/>
            </a:ln>
            <a:effectLst/>
          </p:spPr>
          <p:txBody>
            <a:bodyPr/>
            <a:lstStyle/>
            <a:p>
              <a:endParaRPr lang="en-US"/>
            </a:p>
          </p:txBody>
        </p:sp>
        <p:sp>
          <p:nvSpPr>
            <p:cNvPr id="14387" name="Line 51"/>
            <p:cNvSpPr>
              <a:spLocks noChangeShapeType="1"/>
            </p:cNvSpPr>
            <p:nvPr/>
          </p:nvSpPr>
          <p:spPr bwMode="auto">
            <a:xfrm flipH="1">
              <a:off x="1625" y="2835"/>
              <a:ext cx="685" cy="1182"/>
            </a:xfrm>
            <a:prstGeom prst="line">
              <a:avLst/>
            </a:prstGeom>
            <a:noFill/>
            <a:ln w="50800">
              <a:solidFill>
                <a:srgbClr val="000000"/>
              </a:solidFill>
              <a:round/>
              <a:headEnd/>
              <a:tailEnd/>
            </a:ln>
            <a:effectLst/>
          </p:spPr>
          <p:txBody>
            <a:bodyPr/>
            <a:lstStyle/>
            <a:p>
              <a:endParaRPr lang="en-US"/>
            </a:p>
          </p:txBody>
        </p:sp>
        <p:sp>
          <p:nvSpPr>
            <p:cNvPr id="14388" name="Line 52"/>
            <p:cNvSpPr>
              <a:spLocks noChangeShapeType="1"/>
            </p:cNvSpPr>
            <p:nvPr/>
          </p:nvSpPr>
          <p:spPr bwMode="auto">
            <a:xfrm flipH="1">
              <a:off x="2137" y="2835"/>
              <a:ext cx="389" cy="1182"/>
            </a:xfrm>
            <a:prstGeom prst="line">
              <a:avLst/>
            </a:prstGeom>
            <a:noFill/>
            <a:ln w="50800">
              <a:solidFill>
                <a:srgbClr val="000000"/>
              </a:solidFill>
              <a:round/>
              <a:headEnd/>
              <a:tailEnd/>
            </a:ln>
            <a:effectLst/>
          </p:spPr>
          <p:txBody>
            <a:bodyPr/>
            <a:lstStyle/>
            <a:p>
              <a:endParaRPr lang="en-US"/>
            </a:p>
          </p:txBody>
        </p:sp>
        <p:sp>
          <p:nvSpPr>
            <p:cNvPr id="14389" name="Line 53"/>
            <p:cNvSpPr>
              <a:spLocks noChangeShapeType="1"/>
            </p:cNvSpPr>
            <p:nvPr/>
          </p:nvSpPr>
          <p:spPr bwMode="auto">
            <a:xfrm>
              <a:off x="3637" y="2837"/>
              <a:ext cx="1007" cy="1180"/>
            </a:xfrm>
            <a:prstGeom prst="line">
              <a:avLst/>
            </a:prstGeom>
            <a:noFill/>
            <a:ln w="50800">
              <a:solidFill>
                <a:srgbClr val="000000"/>
              </a:solidFill>
              <a:round/>
              <a:headEnd/>
              <a:tailEnd/>
            </a:ln>
            <a:effectLst/>
          </p:spPr>
          <p:txBody>
            <a:bodyPr/>
            <a:lstStyle/>
            <a:p>
              <a:endParaRPr lang="en-US"/>
            </a:p>
          </p:txBody>
        </p:sp>
        <p:sp>
          <p:nvSpPr>
            <p:cNvPr id="14390" name="Line 54"/>
            <p:cNvSpPr>
              <a:spLocks noChangeShapeType="1"/>
            </p:cNvSpPr>
            <p:nvPr/>
          </p:nvSpPr>
          <p:spPr bwMode="auto">
            <a:xfrm>
              <a:off x="3395" y="2839"/>
              <a:ext cx="695" cy="1178"/>
            </a:xfrm>
            <a:prstGeom prst="line">
              <a:avLst/>
            </a:prstGeom>
            <a:noFill/>
            <a:ln w="50800">
              <a:solidFill>
                <a:srgbClr val="000000"/>
              </a:solidFill>
              <a:round/>
              <a:headEnd/>
              <a:tailEnd/>
            </a:ln>
            <a:effectLst/>
          </p:spPr>
          <p:txBody>
            <a:bodyPr/>
            <a:lstStyle/>
            <a:p>
              <a:endParaRPr lang="en-US"/>
            </a:p>
          </p:txBody>
        </p:sp>
      </p:grpSp>
      <p:sp>
        <p:nvSpPr>
          <p:cNvPr id="14392" name="Rectangle 56"/>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4393" name="Rectangle 57"/>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Two queens are not allowed in the same  row, or in the same column, or along the same diagonal.</a:t>
            </a:r>
          </a:p>
        </p:txBody>
      </p:sp>
      <p:grpSp>
        <p:nvGrpSpPr>
          <p:cNvPr id="14396" name="Group 60"/>
          <p:cNvGrpSpPr>
            <a:grpSpLocks/>
          </p:cNvGrpSpPr>
          <p:nvPr/>
        </p:nvGrpSpPr>
        <p:grpSpPr bwMode="auto">
          <a:xfrm>
            <a:off x="5776913" y="3251200"/>
            <a:ext cx="344487" cy="736600"/>
            <a:chOff x="3639" y="2048"/>
            <a:chExt cx="217" cy="464"/>
          </a:xfrm>
        </p:grpSpPr>
        <p:pic>
          <p:nvPicPr>
            <p:cNvPr id="14394" name="Picture 58"/>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4395" name="Picture 59"/>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4399" name="Group 63"/>
          <p:cNvGrpSpPr>
            <a:grpSpLocks/>
          </p:cNvGrpSpPr>
          <p:nvPr/>
        </p:nvGrpSpPr>
        <p:grpSpPr bwMode="auto">
          <a:xfrm>
            <a:off x="5935663" y="3236913"/>
            <a:ext cx="476250" cy="830262"/>
            <a:chOff x="3739" y="2039"/>
            <a:chExt cx="300" cy="523"/>
          </a:xfrm>
        </p:grpSpPr>
        <p:pic>
          <p:nvPicPr>
            <p:cNvPr id="14397" name="Picture 61"/>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4398" name="Picture 62"/>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4402" name="Group 66"/>
          <p:cNvGrpSpPr>
            <a:grpSpLocks/>
          </p:cNvGrpSpPr>
          <p:nvPr/>
        </p:nvGrpSpPr>
        <p:grpSpPr bwMode="auto">
          <a:xfrm>
            <a:off x="6454775" y="2836863"/>
            <a:ext cx="376238" cy="792162"/>
            <a:chOff x="4066" y="1787"/>
            <a:chExt cx="237" cy="499"/>
          </a:xfrm>
        </p:grpSpPr>
        <p:pic>
          <p:nvPicPr>
            <p:cNvPr id="14400" name="Picture 64"/>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4401" name="Picture 65"/>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4405" name="Group 69"/>
          <p:cNvGrpSpPr>
            <a:grpSpLocks/>
          </p:cNvGrpSpPr>
          <p:nvPr/>
        </p:nvGrpSpPr>
        <p:grpSpPr bwMode="auto">
          <a:xfrm>
            <a:off x="6202363" y="2943225"/>
            <a:ext cx="371475" cy="895350"/>
            <a:chOff x="3907" y="1854"/>
            <a:chExt cx="234" cy="564"/>
          </a:xfrm>
        </p:grpSpPr>
        <p:pic>
          <p:nvPicPr>
            <p:cNvPr id="14403" name="Picture 67"/>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4404" name="Picture 68"/>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4408" name="Group 72"/>
          <p:cNvGrpSpPr>
            <a:grpSpLocks/>
          </p:cNvGrpSpPr>
          <p:nvPr/>
        </p:nvGrpSpPr>
        <p:grpSpPr bwMode="auto">
          <a:xfrm>
            <a:off x="6673850" y="2647950"/>
            <a:ext cx="377825" cy="1014413"/>
            <a:chOff x="4204" y="1668"/>
            <a:chExt cx="238" cy="639"/>
          </a:xfrm>
        </p:grpSpPr>
        <p:pic>
          <p:nvPicPr>
            <p:cNvPr id="14406" name="Picture 70"/>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4407" name="Picture 71"/>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4411" name="Group 75"/>
          <p:cNvGrpSpPr>
            <a:grpSpLocks/>
          </p:cNvGrpSpPr>
          <p:nvPr/>
        </p:nvGrpSpPr>
        <p:grpSpPr bwMode="auto">
          <a:xfrm>
            <a:off x="5480050" y="2686050"/>
            <a:ext cx="473075" cy="933450"/>
            <a:chOff x="3452" y="1692"/>
            <a:chExt cx="298" cy="588"/>
          </a:xfrm>
        </p:grpSpPr>
        <p:pic>
          <p:nvPicPr>
            <p:cNvPr id="14409" name="Picture 73"/>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4410" name="Picture 74"/>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grpSp>
        <p:nvGrpSpPr>
          <p:cNvPr id="14414" name="Group 78"/>
          <p:cNvGrpSpPr>
            <a:grpSpLocks/>
          </p:cNvGrpSpPr>
          <p:nvPr/>
        </p:nvGrpSpPr>
        <p:grpSpPr bwMode="auto">
          <a:xfrm>
            <a:off x="6554788" y="5287963"/>
            <a:ext cx="366712" cy="898525"/>
            <a:chOff x="4129" y="3331"/>
            <a:chExt cx="231" cy="566"/>
          </a:xfrm>
        </p:grpSpPr>
        <p:pic>
          <p:nvPicPr>
            <p:cNvPr id="14412" name="Picture 76"/>
            <p:cNvPicPr>
              <a:picLocks noChangeArrowheads="1"/>
            </p:cNvPicPr>
            <p:nvPr/>
          </p:nvPicPr>
          <p:blipFill>
            <a:blip r:embed="rId3" cstate="print"/>
            <a:srcRect/>
            <a:stretch>
              <a:fillRect/>
            </a:stretch>
          </p:blipFill>
          <p:spPr bwMode="auto">
            <a:xfrm>
              <a:off x="4145" y="3434"/>
              <a:ext cx="188" cy="463"/>
            </a:xfrm>
            <a:prstGeom prst="rect">
              <a:avLst/>
            </a:prstGeom>
            <a:noFill/>
            <a:ln w="12700">
              <a:noFill/>
              <a:miter lim="800000"/>
              <a:headEnd/>
              <a:tailEnd/>
            </a:ln>
            <a:effectLst/>
          </p:spPr>
        </p:pic>
        <p:pic>
          <p:nvPicPr>
            <p:cNvPr id="14413" name="Picture 77"/>
            <p:cNvPicPr>
              <a:picLocks noChangeArrowheads="1"/>
            </p:cNvPicPr>
            <p:nvPr/>
          </p:nvPicPr>
          <p:blipFill>
            <a:blip r:embed="rId10" cstate="print"/>
            <a:srcRect t="15079"/>
            <a:stretch>
              <a:fillRect/>
            </a:stretch>
          </p:blipFill>
          <p:spPr bwMode="auto">
            <a:xfrm>
              <a:off x="4129" y="3331"/>
              <a:ext cx="231" cy="214"/>
            </a:xfrm>
            <a:prstGeom prst="rect">
              <a:avLst/>
            </a:prstGeom>
            <a:noFill/>
            <a:ln w="12700">
              <a:noFill/>
              <a:miter lim="800000"/>
              <a:headEnd/>
              <a:tailEnd/>
            </a:ln>
            <a:effectLst/>
          </p:spPr>
        </p:pic>
      </p:grpSp>
      <p:grpSp>
        <p:nvGrpSpPr>
          <p:cNvPr id="14417" name="Group 81"/>
          <p:cNvGrpSpPr>
            <a:grpSpLocks/>
          </p:cNvGrpSpPr>
          <p:nvPr/>
        </p:nvGrpSpPr>
        <p:grpSpPr bwMode="auto">
          <a:xfrm>
            <a:off x="4343400" y="4359275"/>
            <a:ext cx="323850" cy="668338"/>
            <a:chOff x="2736" y="2746"/>
            <a:chExt cx="204" cy="421"/>
          </a:xfrm>
        </p:grpSpPr>
        <p:pic>
          <p:nvPicPr>
            <p:cNvPr id="14415" name="Picture 79"/>
            <p:cNvPicPr>
              <a:picLocks noChangeArrowheads="1"/>
            </p:cNvPicPr>
            <p:nvPr/>
          </p:nvPicPr>
          <p:blipFill>
            <a:blip r:embed="rId3" cstate="print"/>
            <a:srcRect/>
            <a:stretch>
              <a:fillRect/>
            </a:stretch>
          </p:blipFill>
          <p:spPr bwMode="auto">
            <a:xfrm>
              <a:off x="2750" y="2823"/>
              <a:ext cx="166" cy="344"/>
            </a:xfrm>
            <a:prstGeom prst="rect">
              <a:avLst/>
            </a:prstGeom>
            <a:noFill/>
            <a:ln w="12700">
              <a:noFill/>
              <a:miter lim="800000"/>
              <a:headEnd/>
              <a:tailEnd/>
            </a:ln>
            <a:effectLst/>
          </p:spPr>
        </p:pic>
        <p:pic>
          <p:nvPicPr>
            <p:cNvPr id="14416" name="Picture 80"/>
            <p:cNvPicPr>
              <a:picLocks noChangeArrowheads="1"/>
            </p:cNvPicPr>
            <p:nvPr/>
          </p:nvPicPr>
          <p:blipFill>
            <a:blip r:embed="rId11" cstate="print"/>
            <a:srcRect t="14972"/>
            <a:stretch>
              <a:fillRect/>
            </a:stretch>
          </p:blipFill>
          <p:spPr bwMode="auto">
            <a:xfrm>
              <a:off x="2736" y="2746"/>
              <a:ext cx="204" cy="159"/>
            </a:xfrm>
            <a:prstGeom prst="rect">
              <a:avLst/>
            </a:prstGeom>
            <a:noFill/>
            <a:ln w="12700">
              <a:noFill/>
              <a:miter lim="800000"/>
              <a:headEnd/>
              <a:tailEnd/>
            </a:ln>
            <a:effectLst/>
          </p:spPr>
        </p:pic>
      </p:grpSp>
      <p:sp>
        <p:nvSpPr>
          <p:cNvPr id="14418" name="Line 82"/>
          <p:cNvSpPr>
            <a:spLocks noChangeShapeType="1"/>
          </p:cNvSpPr>
          <p:nvPr/>
        </p:nvSpPr>
        <p:spPr bwMode="auto">
          <a:xfrm>
            <a:off x="4525963" y="4860925"/>
            <a:ext cx="2087562" cy="1066800"/>
          </a:xfrm>
          <a:prstGeom prst="line">
            <a:avLst/>
          </a:prstGeom>
          <a:noFill/>
          <a:ln w="76200">
            <a:solidFill>
              <a:schemeClr val="accent1"/>
            </a:solidFill>
            <a:round/>
            <a:headEnd type="triangle" w="med" len="med"/>
            <a:tailEnd type="triangle" w="med" len="med"/>
          </a:ln>
          <a:effectLst/>
        </p:spPr>
        <p:txBody>
          <a:bodyPr/>
          <a:lstStyle/>
          <a:p>
            <a:endParaRPr lang="en-US"/>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7270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72714" name="Group 10"/>
          <p:cNvGrpSpPr>
            <a:grpSpLocks/>
          </p:cNvGrpSpPr>
          <p:nvPr/>
        </p:nvGrpSpPr>
        <p:grpSpPr bwMode="auto">
          <a:xfrm>
            <a:off x="3352800" y="5715000"/>
            <a:ext cx="4343400" cy="930275"/>
            <a:chOff x="2112" y="3600"/>
            <a:chExt cx="2736" cy="586"/>
          </a:xfrm>
        </p:grpSpPr>
        <p:sp>
          <p:nvSpPr>
            <p:cNvPr id="72708" name="Text Box 4"/>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a:t>
              </a:r>
            </a:p>
          </p:txBody>
        </p:sp>
        <p:sp>
          <p:nvSpPr>
            <p:cNvPr id="72709" name="Rectangle 5"/>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72710" name="Line 6"/>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72711" name="Line 7"/>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72712" name="Text Box 8"/>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72713" name="Text Box 9"/>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2"/>
          <p:cNvSpPr>
            <a:spLocks noChangeArrowheads="1"/>
          </p:cNvSpPr>
          <p:nvPr/>
        </p:nvSpPr>
        <p:spPr bwMode="auto">
          <a:xfrm>
            <a:off x="4560888" y="2382838"/>
            <a:ext cx="3470275" cy="1874837"/>
          </a:xfrm>
          <a:prstGeom prst="ellipse">
            <a:avLst/>
          </a:prstGeom>
          <a:solidFill>
            <a:schemeClr val="folHlink"/>
          </a:solidFill>
          <a:ln w="12700">
            <a:solidFill>
              <a:srgbClr val="000000"/>
            </a:solidFill>
            <a:round/>
            <a:headEnd/>
            <a:tailEnd/>
          </a:ln>
          <a:effectLst>
            <a:outerShdw dist="107763" dir="2700000" algn="ctr" rotWithShape="0">
              <a:srgbClr val="000000"/>
            </a:outerShdw>
          </a:effectLst>
        </p:spPr>
        <p:txBody>
          <a:bodyPr wrap="none" anchor="ctr"/>
          <a:lstStyle/>
          <a:p>
            <a:endParaRPr lang="en-US"/>
          </a:p>
        </p:txBody>
      </p:sp>
      <p:sp>
        <p:nvSpPr>
          <p:cNvPr id="16387" name="Rectangle 3"/>
          <p:cNvSpPr>
            <a:spLocks noGrp="1" noChangeArrowheads="1"/>
          </p:cNvSpPr>
          <p:nvPr>
            <p:ph type="title"/>
          </p:nvPr>
        </p:nvSpPr>
        <p:spPr>
          <a:noFill/>
          <a:ln/>
        </p:spPr>
        <p:txBody>
          <a:bodyPr/>
          <a:lstStyle/>
          <a:p>
            <a:r>
              <a:rPr lang="en-US" altLang="zh-CN">
                <a:ea typeface="宋体" pitchFamily="2" charset="-122"/>
              </a:rPr>
              <a:t>The N-Queens Problem</a:t>
            </a:r>
          </a:p>
        </p:txBody>
      </p:sp>
      <p:sp>
        <p:nvSpPr>
          <p:cNvPr id="16388" name="Rectangle 4"/>
          <p:cNvSpPr>
            <a:spLocks noGrp="1" noChangeArrowheads="1"/>
          </p:cNvSpPr>
          <p:nvPr>
            <p:ph type="body" sz="half" idx="1"/>
          </p:nvPr>
        </p:nvSpPr>
        <p:spPr>
          <a:noFill/>
          <a:ln/>
        </p:spPr>
        <p:txBody>
          <a:bodyPr/>
          <a:lstStyle/>
          <a:p>
            <a:pPr marL="0" indent="0">
              <a:buFont typeface="Monotype Sorts" pitchFamily="2" charset="2"/>
              <a:buNone/>
            </a:pPr>
            <a:r>
              <a:rPr lang="en-US" altLang="zh-CN">
                <a:ea typeface="宋体" pitchFamily="2" charset="-122"/>
              </a:rPr>
              <a:t>The number of queens, and the size of the board can vary.</a:t>
            </a:r>
          </a:p>
        </p:txBody>
      </p:sp>
      <p:grpSp>
        <p:nvGrpSpPr>
          <p:cNvPr id="16391" name="Group 7"/>
          <p:cNvGrpSpPr>
            <a:grpSpLocks/>
          </p:cNvGrpSpPr>
          <p:nvPr/>
        </p:nvGrpSpPr>
        <p:grpSpPr bwMode="auto">
          <a:xfrm>
            <a:off x="5776913" y="3251200"/>
            <a:ext cx="344487" cy="736600"/>
            <a:chOff x="3639" y="2048"/>
            <a:chExt cx="217" cy="464"/>
          </a:xfrm>
        </p:grpSpPr>
        <p:pic>
          <p:nvPicPr>
            <p:cNvPr id="16389" name="Picture 5"/>
            <p:cNvPicPr>
              <a:picLocks noChangeArrowheads="1"/>
            </p:cNvPicPr>
            <p:nvPr/>
          </p:nvPicPr>
          <p:blipFill>
            <a:blip r:embed="rId3" cstate="print"/>
            <a:srcRect/>
            <a:stretch>
              <a:fillRect/>
            </a:stretch>
          </p:blipFill>
          <p:spPr bwMode="auto">
            <a:xfrm>
              <a:off x="3654" y="2133"/>
              <a:ext cx="176" cy="379"/>
            </a:xfrm>
            <a:prstGeom prst="rect">
              <a:avLst/>
            </a:prstGeom>
            <a:noFill/>
            <a:ln w="12700">
              <a:noFill/>
              <a:miter lim="800000"/>
              <a:headEnd/>
              <a:tailEnd/>
            </a:ln>
            <a:effectLst/>
          </p:spPr>
        </p:pic>
        <p:pic>
          <p:nvPicPr>
            <p:cNvPr id="16390" name="Picture 6"/>
            <p:cNvPicPr>
              <a:picLocks noChangeArrowheads="1"/>
            </p:cNvPicPr>
            <p:nvPr/>
          </p:nvPicPr>
          <p:blipFill>
            <a:blip r:embed="rId4" cstate="print"/>
            <a:srcRect t="15459"/>
            <a:stretch>
              <a:fillRect/>
            </a:stretch>
          </p:blipFill>
          <p:spPr bwMode="auto">
            <a:xfrm>
              <a:off x="3639" y="2048"/>
              <a:ext cx="217" cy="175"/>
            </a:xfrm>
            <a:prstGeom prst="rect">
              <a:avLst/>
            </a:prstGeom>
            <a:noFill/>
            <a:ln w="12700">
              <a:noFill/>
              <a:miter lim="800000"/>
              <a:headEnd/>
              <a:tailEnd/>
            </a:ln>
            <a:effectLst/>
          </p:spPr>
        </p:pic>
      </p:grpSp>
      <p:grpSp>
        <p:nvGrpSpPr>
          <p:cNvPr id="16394" name="Group 10"/>
          <p:cNvGrpSpPr>
            <a:grpSpLocks/>
          </p:cNvGrpSpPr>
          <p:nvPr/>
        </p:nvGrpSpPr>
        <p:grpSpPr bwMode="auto">
          <a:xfrm>
            <a:off x="5935663" y="3236913"/>
            <a:ext cx="476250" cy="830262"/>
            <a:chOff x="3739" y="2039"/>
            <a:chExt cx="300" cy="523"/>
          </a:xfrm>
        </p:grpSpPr>
        <p:pic>
          <p:nvPicPr>
            <p:cNvPr id="16392" name="Picture 8"/>
            <p:cNvPicPr>
              <a:picLocks noChangeArrowheads="1"/>
            </p:cNvPicPr>
            <p:nvPr/>
          </p:nvPicPr>
          <p:blipFill>
            <a:blip r:embed="rId3" cstate="print"/>
            <a:srcRect/>
            <a:stretch>
              <a:fillRect/>
            </a:stretch>
          </p:blipFill>
          <p:spPr bwMode="auto">
            <a:xfrm>
              <a:off x="3760" y="2134"/>
              <a:ext cx="244" cy="428"/>
            </a:xfrm>
            <a:prstGeom prst="rect">
              <a:avLst/>
            </a:prstGeom>
            <a:noFill/>
            <a:ln w="12700">
              <a:noFill/>
              <a:miter lim="800000"/>
              <a:headEnd/>
              <a:tailEnd/>
            </a:ln>
            <a:effectLst/>
          </p:spPr>
        </p:pic>
        <p:pic>
          <p:nvPicPr>
            <p:cNvPr id="16393" name="Picture 9"/>
            <p:cNvPicPr>
              <a:picLocks noChangeArrowheads="1"/>
            </p:cNvPicPr>
            <p:nvPr/>
          </p:nvPicPr>
          <p:blipFill>
            <a:blip r:embed="rId5" cstate="print"/>
            <a:srcRect t="15450"/>
            <a:stretch>
              <a:fillRect/>
            </a:stretch>
          </p:blipFill>
          <p:spPr bwMode="auto">
            <a:xfrm>
              <a:off x="3739" y="2039"/>
              <a:ext cx="300" cy="197"/>
            </a:xfrm>
            <a:prstGeom prst="rect">
              <a:avLst/>
            </a:prstGeom>
            <a:noFill/>
            <a:ln w="12700">
              <a:noFill/>
              <a:miter lim="800000"/>
              <a:headEnd/>
              <a:tailEnd/>
            </a:ln>
            <a:effectLst/>
          </p:spPr>
        </p:pic>
      </p:grpSp>
      <p:grpSp>
        <p:nvGrpSpPr>
          <p:cNvPr id="16397" name="Group 13"/>
          <p:cNvGrpSpPr>
            <a:grpSpLocks/>
          </p:cNvGrpSpPr>
          <p:nvPr/>
        </p:nvGrpSpPr>
        <p:grpSpPr bwMode="auto">
          <a:xfrm>
            <a:off x="6454775" y="2836863"/>
            <a:ext cx="376238" cy="792162"/>
            <a:chOff x="4066" y="1787"/>
            <a:chExt cx="237" cy="499"/>
          </a:xfrm>
        </p:grpSpPr>
        <p:pic>
          <p:nvPicPr>
            <p:cNvPr id="16395" name="Picture 11"/>
            <p:cNvPicPr>
              <a:picLocks noChangeArrowheads="1"/>
            </p:cNvPicPr>
            <p:nvPr/>
          </p:nvPicPr>
          <p:blipFill>
            <a:blip r:embed="rId3" cstate="print"/>
            <a:srcRect/>
            <a:stretch>
              <a:fillRect/>
            </a:stretch>
          </p:blipFill>
          <p:spPr bwMode="auto">
            <a:xfrm>
              <a:off x="4082" y="1878"/>
              <a:ext cx="193" cy="408"/>
            </a:xfrm>
            <a:prstGeom prst="rect">
              <a:avLst/>
            </a:prstGeom>
            <a:noFill/>
            <a:ln w="12700">
              <a:noFill/>
              <a:miter lim="800000"/>
              <a:headEnd/>
              <a:tailEnd/>
            </a:ln>
            <a:effectLst/>
          </p:spPr>
        </p:pic>
        <p:pic>
          <p:nvPicPr>
            <p:cNvPr id="16396" name="Picture 12"/>
            <p:cNvPicPr>
              <a:picLocks noChangeArrowheads="1"/>
            </p:cNvPicPr>
            <p:nvPr/>
          </p:nvPicPr>
          <p:blipFill>
            <a:blip r:embed="rId6" cstate="print"/>
            <a:srcRect t="15245"/>
            <a:stretch>
              <a:fillRect/>
            </a:stretch>
          </p:blipFill>
          <p:spPr bwMode="auto">
            <a:xfrm>
              <a:off x="4066" y="1787"/>
              <a:ext cx="237" cy="189"/>
            </a:xfrm>
            <a:prstGeom prst="rect">
              <a:avLst/>
            </a:prstGeom>
            <a:noFill/>
            <a:ln w="12700">
              <a:noFill/>
              <a:miter lim="800000"/>
              <a:headEnd/>
              <a:tailEnd/>
            </a:ln>
            <a:effectLst/>
          </p:spPr>
        </p:pic>
      </p:grpSp>
      <p:grpSp>
        <p:nvGrpSpPr>
          <p:cNvPr id="16400" name="Group 16"/>
          <p:cNvGrpSpPr>
            <a:grpSpLocks/>
          </p:cNvGrpSpPr>
          <p:nvPr/>
        </p:nvGrpSpPr>
        <p:grpSpPr bwMode="auto">
          <a:xfrm>
            <a:off x="6202363" y="2943225"/>
            <a:ext cx="371475" cy="895350"/>
            <a:chOff x="3907" y="1854"/>
            <a:chExt cx="234" cy="564"/>
          </a:xfrm>
        </p:grpSpPr>
        <p:pic>
          <p:nvPicPr>
            <p:cNvPr id="16398" name="Picture 14"/>
            <p:cNvPicPr>
              <a:picLocks noChangeArrowheads="1"/>
            </p:cNvPicPr>
            <p:nvPr/>
          </p:nvPicPr>
          <p:blipFill>
            <a:blip r:embed="rId3" cstate="print"/>
            <a:srcRect/>
            <a:stretch>
              <a:fillRect/>
            </a:stretch>
          </p:blipFill>
          <p:spPr bwMode="auto">
            <a:xfrm>
              <a:off x="3924" y="1956"/>
              <a:ext cx="189" cy="462"/>
            </a:xfrm>
            <a:prstGeom prst="rect">
              <a:avLst/>
            </a:prstGeom>
            <a:noFill/>
            <a:ln w="12700">
              <a:noFill/>
              <a:miter lim="800000"/>
              <a:headEnd/>
              <a:tailEnd/>
            </a:ln>
            <a:effectLst/>
          </p:spPr>
        </p:pic>
        <p:pic>
          <p:nvPicPr>
            <p:cNvPr id="16399" name="Picture 15"/>
            <p:cNvPicPr>
              <a:picLocks noChangeArrowheads="1"/>
            </p:cNvPicPr>
            <p:nvPr/>
          </p:nvPicPr>
          <p:blipFill>
            <a:blip r:embed="rId7" cstate="print"/>
            <a:srcRect t="15199"/>
            <a:stretch>
              <a:fillRect/>
            </a:stretch>
          </p:blipFill>
          <p:spPr bwMode="auto">
            <a:xfrm>
              <a:off x="3907" y="1854"/>
              <a:ext cx="234" cy="212"/>
            </a:xfrm>
            <a:prstGeom prst="rect">
              <a:avLst/>
            </a:prstGeom>
            <a:noFill/>
            <a:ln w="12700">
              <a:noFill/>
              <a:miter lim="800000"/>
              <a:headEnd/>
              <a:tailEnd/>
            </a:ln>
            <a:effectLst/>
          </p:spPr>
        </p:pic>
      </p:grpSp>
      <p:grpSp>
        <p:nvGrpSpPr>
          <p:cNvPr id="16403" name="Group 19"/>
          <p:cNvGrpSpPr>
            <a:grpSpLocks/>
          </p:cNvGrpSpPr>
          <p:nvPr/>
        </p:nvGrpSpPr>
        <p:grpSpPr bwMode="auto">
          <a:xfrm>
            <a:off x="6673850" y="2647950"/>
            <a:ext cx="377825" cy="1014413"/>
            <a:chOff x="4204" y="1668"/>
            <a:chExt cx="238" cy="639"/>
          </a:xfrm>
        </p:grpSpPr>
        <p:pic>
          <p:nvPicPr>
            <p:cNvPr id="16401" name="Picture 17"/>
            <p:cNvPicPr>
              <a:picLocks noChangeArrowheads="1"/>
            </p:cNvPicPr>
            <p:nvPr/>
          </p:nvPicPr>
          <p:blipFill>
            <a:blip r:embed="rId3" cstate="print"/>
            <a:srcRect/>
            <a:stretch>
              <a:fillRect/>
            </a:stretch>
          </p:blipFill>
          <p:spPr bwMode="auto">
            <a:xfrm>
              <a:off x="4220" y="1784"/>
              <a:ext cx="195" cy="523"/>
            </a:xfrm>
            <a:prstGeom prst="rect">
              <a:avLst/>
            </a:prstGeom>
            <a:noFill/>
            <a:ln w="12700">
              <a:noFill/>
              <a:miter lim="800000"/>
              <a:headEnd/>
              <a:tailEnd/>
            </a:ln>
            <a:effectLst/>
          </p:spPr>
        </p:pic>
        <p:pic>
          <p:nvPicPr>
            <p:cNvPr id="16402" name="Picture 18"/>
            <p:cNvPicPr>
              <a:picLocks noChangeArrowheads="1"/>
            </p:cNvPicPr>
            <p:nvPr/>
          </p:nvPicPr>
          <p:blipFill>
            <a:blip r:embed="rId8" cstate="print"/>
            <a:srcRect t="15140"/>
            <a:stretch>
              <a:fillRect/>
            </a:stretch>
          </p:blipFill>
          <p:spPr bwMode="auto">
            <a:xfrm>
              <a:off x="4204" y="1668"/>
              <a:ext cx="238" cy="241"/>
            </a:xfrm>
            <a:prstGeom prst="rect">
              <a:avLst/>
            </a:prstGeom>
            <a:noFill/>
            <a:ln w="12700">
              <a:noFill/>
              <a:miter lim="800000"/>
              <a:headEnd/>
              <a:tailEnd/>
            </a:ln>
            <a:effectLst/>
          </p:spPr>
        </p:pic>
      </p:grpSp>
      <p:grpSp>
        <p:nvGrpSpPr>
          <p:cNvPr id="16406" name="Group 22"/>
          <p:cNvGrpSpPr>
            <a:grpSpLocks/>
          </p:cNvGrpSpPr>
          <p:nvPr/>
        </p:nvGrpSpPr>
        <p:grpSpPr bwMode="auto">
          <a:xfrm>
            <a:off x="5480050" y="2686050"/>
            <a:ext cx="473075" cy="933450"/>
            <a:chOff x="3452" y="1692"/>
            <a:chExt cx="298" cy="588"/>
          </a:xfrm>
        </p:grpSpPr>
        <p:pic>
          <p:nvPicPr>
            <p:cNvPr id="16404" name="Picture 20"/>
            <p:cNvPicPr>
              <a:picLocks noChangeArrowheads="1"/>
            </p:cNvPicPr>
            <p:nvPr/>
          </p:nvPicPr>
          <p:blipFill>
            <a:blip r:embed="rId3" cstate="print"/>
            <a:srcRect/>
            <a:stretch>
              <a:fillRect/>
            </a:stretch>
          </p:blipFill>
          <p:spPr bwMode="auto">
            <a:xfrm>
              <a:off x="3472" y="1799"/>
              <a:ext cx="243" cy="481"/>
            </a:xfrm>
            <a:prstGeom prst="rect">
              <a:avLst/>
            </a:prstGeom>
            <a:noFill/>
            <a:ln w="12700">
              <a:noFill/>
              <a:miter lim="800000"/>
              <a:headEnd/>
              <a:tailEnd/>
            </a:ln>
            <a:effectLst/>
          </p:spPr>
        </p:pic>
        <p:pic>
          <p:nvPicPr>
            <p:cNvPr id="16405" name="Picture 21"/>
            <p:cNvPicPr>
              <a:picLocks noChangeArrowheads="1"/>
            </p:cNvPicPr>
            <p:nvPr/>
          </p:nvPicPr>
          <p:blipFill>
            <a:blip r:embed="rId9" cstate="print"/>
            <a:srcRect t="15266"/>
            <a:stretch>
              <a:fillRect/>
            </a:stretch>
          </p:blipFill>
          <p:spPr bwMode="auto">
            <a:xfrm>
              <a:off x="3452" y="1692"/>
              <a:ext cx="298" cy="222"/>
            </a:xfrm>
            <a:prstGeom prst="rect">
              <a:avLst/>
            </a:prstGeom>
            <a:noFill/>
            <a:ln w="12700">
              <a:noFill/>
              <a:miter lim="800000"/>
              <a:headEnd/>
              <a:tailEnd/>
            </a:ln>
            <a:effectLst/>
          </p:spPr>
        </p:pic>
      </p:grpSp>
      <p:sp>
        <p:nvSpPr>
          <p:cNvPr id="16407" name="Freeform 23"/>
          <p:cNvSpPr>
            <a:spLocks/>
          </p:cNvSpPr>
          <p:nvPr/>
        </p:nvSpPr>
        <p:spPr bwMode="auto">
          <a:xfrm>
            <a:off x="1701800" y="4576763"/>
            <a:ext cx="4772025" cy="1800225"/>
          </a:xfrm>
          <a:custGeom>
            <a:avLst/>
            <a:gdLst/>
            <a:ahLst/>
            <a:cxnLst>
              <a:cxn ang="0">
                <a:pos x="0" y="1130"/>
              </a:cxn>
              <a:cxn ang="0">
                <a:pos x="957" y="10"/>
              </a:cxn>
              <a:cxn ang="0">
                <a:pos x="2346" y="0"/>
              </a:cxn>
              <a:cxn ang="0">
                <a:pos x="3005" y="1133"/>
              </a:cxn>
              <a:cxn ang="0">
                <a:pos x="0" y="1130"/>
              </a:cxn>
            </a:cxnLst>
            <a:rect l="0" t="0" r="r" b="b"/>
            <a:pathLst>
              <a:path w="3006" h="1134">
                <a:moveTo>
                  <a:pt x="0" y="1130"/>
                </a:moveTo>
                <a:lnTo>
                  <a:pt x="957" y="10"/>
                </a:lnTo>
                <a:lnTo>
                  <a:pt x="2346" y="0"/>
                </a:lnTo>
                <a:lnTo>
                  <a:pt x="3005" y="1133"/>
                </a:lnTo>
                <a:lnTo>
                  <a:pt x="0" y="1130"/>
                </a:lnTo>
              </a:path>
            </a:pathLst>
          </a:custGeom>
          <a:solidFill>
            <a:srgbClr val="FFFFFF"/>
          </a:solidFill>
          <a:ln w="25400" cap="rnd" cmpd="sng">
            <a:noFill/>
            <a:prstDash val="solid"/>
            <a:round/>
            <a:headEnd type="none" w="med" len="med"/>
            <a:tailEnd type="none" w="med" len="med"/>
          </a:ln>
          <a:effectLst/>
        </p:spPr>
        <p:txBody>
          <a:bodyPr/>
          <a:lstStyle/>
          <a:p>
            <a:endParaRPr lang="en-US"/>
          </a:p>
        </p:txBody>
      </p:sp>
      <p:sp>
        <p:nvSpPr>
          <p:cNvPr id="16408" name="Freeform 24"/>
          <p:cNvSpPr>
            <a:spLocks/>
          </p:cNvSpPr>
          <p:nvPr/>
        </p:nvSpPr>
        <p:spPr bwMode="auto">
          <a:xfrm>
            <a:off x="2790825" y="4852988"/>
            <a:ext cx="665163" cy="227012"/>
          </a:xfrm>
          <a:custGeom>
            <a:avLst/>
            <a:gdLst/>
            <a:ahLst/>
            <a:cxnLst>
              <a:cxn ang="0">
                <a:pos x="123" y="0"/>
              </a:cxn>
              <a:cxn ang="0">
                <a:pos x="0" y="142"/>
              </a:cxn>
              <a:cxn ang="0">
                <a:pos x="333" y="142"/>
              </a:cxn>
              <a:cxn ang="0">
                <a:pos x="418" y="0"/>
              </a:cxn>
              <a:cxn ang="0">
                <a:pos x="123" y="0"/>
              </a:cxn>
            </a:cxnLst>
            <a:rect l="0" t="0" r="r" b="b"/>
            <a:pathLst>
              <a:path w="419" h="143">
                <a:moveTo>
                  <a:pt x="123" y="0"/>
                </a:moveTo>
                <a:lnTo>
                  <a:pt x="0" y="142"/>
                </a:lnTo>
                <a:lnTo>
                  <a:pt x="333" y="142"/>
                </a:lnTo>
                <a:lnTo>
                  <a:pt x="418" y="0"/>
                </a:lnTo>
                <a:lnTo>
                  <a:pt x="123"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09" name="Freeform 25"/>
          <p:cNvSpPr>
            <a:spLocks/>
          </p:cNvSpPr>
          <p:nvPr/>
        </p:nvSpPr>
        <p:spPr bwMode="auto">
          <a:xfrm>
            <a:off x="3824288" y="4852988"/>
            <a:ext cx="490537" cy="227012"/>
          </a:xfrm>
          <a:custGeom>
            <a:avLst/>
            <a:gdLst/>
            <a:ahLst/>
            <a:cxnLst>
              <a:cxn ang="0">
                <a:pos x="46" y="0"/>
              </a:cxn>
              <a:cxn ang="0">
                <a:pos x="0" y="142"/>
              </a:cxn>
              <a:cxn ang="0">
                <a:pos x="292" y="142"/>
              </a:cxn>
              <a:cxn ang="0">
                <a:pos x="308" y="0"/>
              </a:cxn>
              <a:cxn ang="0">
                <a:pos x="46" y="0"/>
              </a:cxn>
            </a:cxnLst>
            <a:rect l="0" t="0" r="r" b="b"/>
            <a:pathLst>
              <a:path w="309" h="143">
                <a:moveTo>
                  <a:pt x="46" y="0"/>
                </a:moveTo>
                <a:lnTo>
                  <a:pt x="0" y="142"/>
                </a:lnTo>
                <a:lnTo>
                  <a:pt x="292" y="142"/>
                </a:lnTo>
                <a:lnTo>
                  <a:pt x="308" y="0"/>
                </a:lnTo>
                <a:lnTo>
                  <a:pt x="46"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0" name="Freeform 26"/>
          <p:cNvSpPr>
            <a:spLocks/>
          </p:cNvSpPr>
          <p:nvPr/>
        </p:nvSpPr>
        <p:spPr bwMode="auto">
          <a:xfrm>
            <a:off x="4741863" y="4852988"/>
            <a:ext cx="485775" cy="227012"/>
          </a:xfrm>
          <a:custGeom>
            <a:avLst/>
            <a:gdLst/>
            <a:ahLst/>
            <a:cxnLst>
              <a:cxn ang="0">
                <a:pos x="16" y="142"/>
              </a:cxn>
              <a:cxn ang="0">
                <a:pos x="0" y="0"/>
              </a:cxn>
              <a:cxn ang="0">
                <a:pos x="257" y="0"/>
              </a:cxn>
              <a:cxn ang="0">
                <a:pos x="305" y="142"/>
              </a:cxn>
              <a:cxn ang="0">
                <a:pos x="16" y="142"/>
              </a:cxn>
            </a:cxnLst>
            <a:rect l="0" t="0" r="r" b="b"/>
            <a:pathLst>
              <a:path w="306" h="143">
                <a:moveTo>
                  <a:pt x="16" y="142"/>
                </a:moveTo>
                <a:lnTo>
                  <a:pt x="0" y="0"/>
                </a:lnTo>
                <a:lnTo>
                  <a:pt x="257" y="0"/>
                </a:lnTo>
                <a:lnTo>
                  <a:pt x="305" y="142"/>
                </a:lnTo>
                <a:lnTo>
                  <a:pt x="16" y="14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1" name="Freeform 27"/>
          <p:cNvSpPr>
            <a:spLocks/>
          </p:cNvSpPr>
          <p:nvPr/>
        </p:nvSpPr>
        <p:spPr bwMode="auto">
          <a:xfrm>
            <a:off x="3146425" y="5091113"/>
            <a:ext cx="666750" cy="309562"/>
          </a:xfrm>
          <a:custGeom>
            <a:avLst/>
            <a:gdLst/>
            <a:ahLst/>
            <a:cxnLst>
              <a:cxn ang="0">
                <a:pos x="0" y="194"/>
              </a:cxn>
              <a:cxn ang="0">
                <a:pos x="115" y="0"/>
              </a:cxn>
              <a:cxn ang="0">
                <a:pos x="419" y="0"/>
              </a:cxn>
              <a:cxn ang="0">
                <a:pos x="352" y="194"/>
              </a:cxn>
              <a:cxn ang="0">
                <a:pos x="0" y="194"/>
              </a:cxn>
            </a:cxnLst>
            <a:rect l="0" t="0" r="r" b="b"/>
            <a:pathLst>
              <a:path w="420" h="195">
                <a:moveTo>
                  <a:pt x="0" y="194"/>
                </a:moveTo>
                <a:lnTo>
                  <a:pt x="115" y="0"/>
                </a:lnTo>
                <a:lnTo>
                  <a:pt x="419" y="0"/>
                </a:lnTo>
                <a:lnTo>
                  <a:pt x="352" y="194"/>
                </a:lnTo>
                <a:lnTo>
                  <a:pt x="0" y="194"/>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2" name="Freeform 28"/>
          <p:cNvSpPr>
            <a:spLocks/>
          </p:cNvSpPr>
          <p:nvPr/>
        </p:nvSpPr>
        <p:spPr bwMode="auto">
          <a:xfrm>
            <a:off x="4268788" y="5091113"/>
            <a:ext cx="515937" cy="309562"/>
          </a:xfrm>
          <a:custGeom>
            <a:avLst/>
            <a:gdLst/>
            <a:ahLst/>
            <a:cxnLst>
              <a:cxn ang="0">
                <a:pos x="19" y="0"/>
              </a:cxn>
              <a:cxn ang="0">
                <a:pos x="0" y="194"/>
              </a:cxn>
              <a:cxn ang="0">
                <a:pos x="324" y="194"/>
              </a:cxn>
              <a:cxn ang="0">
                <a:pos x="304" y="0"/>
              </a:cxn>
              <a:cxn ang="0">
                <a:pos x="19" y="0"/>
              </a:cxn>
            </a:cxnLst>
            <a:rect l="0" t="0" r="r" b="b"/>
            <a:pathLst>
              <a:path w="325" h="195">
                <a:moveTo>
                  <a:pt x="19" y="0"/>
                </a:moveTo>
                <a:lnTo>
                  <a:pt x="0" y="194"/>
                </a:lnTo>
                <a:lnTo>
                  <a:pt x="324" y="194"/>
                </a:lnTo>
                <a:lnTo>
                  <a:pt x="304" y="0"/>
                </a:lnTo>
                <a:lnTo>
                  <a:pt x="19"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3" name="Freeform 29"/>
          <p:cNvSpPr>
            <a:spLocks/>
          </p:cNvSpPr>
          <p:nvPr/>
        </p:nvSpPr>
        <p:spPr bwMode="auto">
          <a:xfrm>
            <a:off x="5241925" y="5091113"/>
            <a:ext cx="671513" cy="309562"/>
          </a:xfrm>
          <a:custGeom>
            <a:avLst/>
            <a:gdLst/>
            <a:ahLst/>
            <a:cxnLst>
              <a:cxn ang="0">
                <a:pos x="0" y="0"/>
              </a:cxn>
              <a:cxn ang="0">
                <a:pos x="67" y="194"/>
              </a:cxn>
              <a:cxn ang="0">
                <a:pos x="422" y="194"/>
              </a:cxn>
              <a:cxn ang="0">
                <a:pos x="303" y="0"/>
              </a:cxn>
              <a:cxn ang="0">
                <a:pos x="0" y="0"/>
              </a:cxn>
            </a:cxnLst>
            <a:rect l="0" t="0" r="r" b="b"/>
            <a:pathLst>
              <a:path w="423" h="195">
                <a:moveTo>
                  <a:pt x="0" y="0"/>
                </a:moveTo>
                <a:lnTo>
                  <a:pt x="67" y="194"/>
                </a:lnTo>
                <a:lnTo>
                  <a:pt x="422" y="194"/>
                </a:lnTo>
                <a:lnTo>
                  <a:pt x="303"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4" name="Freeform 30"/>
          <p:cNvSpPr>
            <a:spLocks/>
          </p:cNvSpPr>
          <p:nvPr/>
        </p:nvSpPr>
        <p:spPr bwMode="auto">
          <a:xfrm>
            <a:off x="2127250" y="5414963"/>
            <a:ext cx="1003300" cy="449262"/>
          </a:xfrm>
          <a:custGeom>
            <a:avLst/>
            <a:gdLst/>
            <a:ahLst/>
            <a:cxnLst>
              <a:cxn ang="0">
                <a:pos x="0" y="282"/>
              </a:cxn>
              <a:cxn ang="0">
                <a:pos x="240" y="0"/>
              </a:cxn>
              <a:cxn ang="0">
                <a:pos x="631" y="0"/>
              </a:cxn>
              <a:cxn ang="0">
                <a:pos x="463" y="282"/>
              </a:cxn>
              <a:cxn ang="0">
                <a:pos x="0" y="282"/>
              </a:cxn>
            </a:cxnLst>
            <a:rect l="0" t="0" r="r" b="b"/>
            <a:pathLst>
              <a:path w="632" h="283">
                <a:moveTo>
                  <a:pt x="0" y="282"/>
                </a:moveTo>
                <a:lnTo>
                  <a:pt x="240" y="0"/>
                </a:lnTo>
                <a:lnTo>
                  <a:pt x="631" y="0"/>
                </a:lnTo>
                <a:lnTo>
                  <a:pt x="463"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5" name="Freeform 31"/>
          <p:cNvSpPr>
            <a:spLocks/>
          </p:cNvSpPr>
          <p:nvPr/>
        </p:nvSpPr>
        <p:spPr bwMode="auto">
          <a:xfrm>
            <a:off x="3563938" y="5414963"/>
            <a:ext cx="685800" cy="449262"/>
          </a:xfrm>
          <a:custGeom>
            <a:avLst/>
            <a:gdLst/>
            <a:ahLst/>
            <a:cxnLst>
              <a:cxn ang="0">
                <a:pos x="0" y="282"/>
              </a:cxn>
              <a:cxn ang="0">
                <a:pos x="96" y="0"/>
              </a:cxn>
              <a:cxn ang="0">
                <a:pos x="431" y="0"/>
              </a:cxn>
              <a:cxn ang="0">
                <a:pos x="405" y="282"/>
              </a:cxn>
              <a:cxn ang="0">
                <a:pos x="0" y="282"/>
              </a:cxn>
            </a:cxnLst>
            <a:rect l="0" t="0" r="r" b="b"/>
            <a:pathLst>
              <a:path w="432" h="283">
                <a:moveTo>
                  <a:pt x="0" y="282"/>
                </a:moveTo>
                <a:lnTo>
                  <a:pt x="96" y="0"/>
                </a:lnTo>
                <a:lnTo>
                  <a:pt x="431" y="0"/>
                </a:lnTo>
                <a:lnTo>
                  <a:pt x="405" y="282"/>
                </a:lnTo>
                <a:lnTo>
                  <a:pt x="0" y="28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6" name="Freeform 32"/>
          <p:cNvSpPr>
            <a:spLocks/>
          </p:cNvSpPr>
          <p:nvPr/>
        </p:nvSpPr>
        <p:spPr bwMode="auto">
          <a:xfrm>
            <a:off x="4800600" y="5414963"/>
            <a:ext cx="692150" cy="449262"/>
          </a:xfrm>
          <a:custGeom>
            <a:avLst/>
            <a:gdLst/>
            <a:ahLst/>
            <a:cxnLst>
              <a:cxn ang="0">
                <a:pos x="0" y="0"/>
              </a:cxn>
              <a:cxn ang="0">
                <a:pos x="29" y="282"/>
              </a:cxn>
              <a:cxn ang="0">
                <a:pos x="435" y="282"/>
              </a:cxn>
              <a:cxn ang="0">
                <a:pos x="339" y="0"/>
              </a:cxn>
              <a:cxn ang="0">
                <a:pos x="0" y="0"/>
              </a:cxn>
            </a:cxnLst>
            <a:rect l="0" t="0" r="r" b="b"/>
            <a:pathLst>
              <a:path w="436" h="283">
                <a:moveTo>
                  <a:pt x="0" y="0"/>
                </a:moveTo>
                <a:lnTo>
                  <a:pt x="29" y="282"/>
                </a:lnTo>
                <a:lnTo>
                  <a:pt x="435" y="282"/>
                </a:lnTo>
                <a:lnTo>
                  <a:pt x="339"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7" name="Freeform 33"/>
          <p:cNvSpPr>
            <a:spLocks/>
          </p:cNvSpPr>
          <p:nvPr/>
        </p:nvSpPr>
        <p:spPr bwMode="auto">
          <a:xfrm>
            <a:off x="2587625" y="5880100"/>
            <a:ext cx="958850" cy="481013"/>
          </a:xfrm>
          <a:custGeom>
            <a:avLst/>
            <a:gdLst/>
            <a:ahLst/>
            <a:cxnLst>
              <a:cxn ang="0">
                <a:pos x="0" y="302"/>
              </a:cxn>
              <a:cxn ang="0">
                <a:pos x="177" y="0"/>
              </a:cxn>
              <a:cxn ang="0">
                <a:pos x="603" y="0"/>
              </a:cxn>
              <a:cxn ang="0">
                <a:pos x="501" y="302"/>
              </a:cxn>
              <a:cxn ang="0">
                <a:pos x="0" y="302"/>
              </a:cxn>
            </a:cxnLst>
            <a:rect l="0" t="0" r="r" b="b"/>
            <a:pathLst>
              <a:path w="604" h="303">
                <a:moveTo>
                  <a:pt x="0" y="302"/>
                </a:moveTo>
                <a:lnTo>
                  <a:pt x="177" y="0"/>
                </a:lnTo>
                <a:lnTo>
                  <a:pt x="603" y="0"/>
                </a:lnTo>
                <a:lnTo>
                  <a:pt x="501"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8" name="Freeform 34"/>
          <p:cNvSpPr>
            <a:spLocks/>
          </p:cNvSpPr>
          <p:nvPr/>
        </p:nvSpPr>
        <p:spPr bwMode="auto">
          <a:xfrm>
            <a:off x="4167188" y="5880100"/>
            <a:ext cx="720725" cy="481013"/>
          </a:xfrm>
          <a:custGeom>
            <a:avLst/>
            <a:gdLst/>
            <a:ahLst/>
            <a:cxnLst>
              <a:cxn ang="0">
                <a:pos x="0" y="302"/>
              </a:cxn>
              <a:cxn ang="0">
                <a:pos x="30" y="0"/>
              </a:cxn>
              <a:cxn ang="0">
                <a:pos x="420" y="0"/>
              </a:cxn>
              <a:cxn ang="0">
                <a:pos x="453" y="302"/>
              </a:cxn>
              <a:cxn ang="0">
                <a:pos x="0" y="302"/>
              </a:cxn>
            </a:cxnLst>
            <a:rect l="0" t="0" r="r" b="b"/>
            <a:pathLst>
              <a:path w="454" h="303">
                <a:moveTo>
                  <a:pt x="0" y="302"/>
                </a:moveTo>
                <a:lnTo>
                  <a:pt x="30" y="0"/>
                </a:lnTo>
                <a:lnTo>
                  <a:pt x="420" y="0"/>
                </a:lnTo>
                <a:lnTo>
                  <a:pt x="453" y="302"/>
                </a:lnTo>
                <a:lnTo>
                  <a:pt x="0" y="302"/>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19" name="Freeform 35"/>
          <p:cNvSpPr>
            <a:spLocks/>
          </p:cNvSpPr>
          <p:nvPr/>
        </p:nvSpPr>
        <p:spPr bwMode="auto">
          <a:xfrm>
            <a:off x="5507038" y="5880100"/>
            <a:ext cx="962025" cy="481013"/>
          </a:xfrm>
          <a:custGeom>
            <a:avLst/>
            <a:gdLst/>
            <a:ahLst/>
            <a:cxnLst>
              <a:cxn ang="0">
                <a:pos x="0" y="0"/>
              </a:cxn>
              <a:cxn ang="0">
                <a:pos x="97" y="302"/>
              </a:cxn>
              <a:cxn ang="0">
                <a:pos x="605" y="302"/>
              </a:cxn>
              <a:cxn ang="0">
                <a:pos x="428" y="0"/>
              </a:cxn>
              <a:cxn ang="0">
                <a:pos x="0" y="0"/>
              </a:cxn>
            </a:cxnLst>
            <a:rect l="0" t="0" r="r" b="b"/>
            <a:pathLst>
              <a:path w="606" h="303">
                <a:moveTo>
                  <a:pt x="0" y="0"/>
                </a:moveTo>
                <a:lnTo>
                  <a:pt x="97" y="302"/>
                </a:lnTo>
                <a:lnTo>
                  <a:pt x="605" y="302"/>
                </a:lnTo>
                <a:lnTo>
                  <a:pt x="428"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0" name="Freeform 36"/>
          <p:cNvSpPr>
            <a:spLocks/>
          </p:cNvSpPr>
          <p:nvPr/>
        </p:nvSpPr>
        <p:spPr bwMode="auto">
          <a:xfrm>
            <a:off x="3470275" y="4695825"/>
            <a:ext cx="473075" cy="142875"/>
          </a:xfrm>
          <a:custGeom>
            <a:avLst/>
            <a:gdLst/>
            <a:ahLst/>
            <a:cxnLst>
              <a:cxn ang="0">
                <a:pos x="0" y="89"/>
              </a:cxn>
              <a:cxn ang="0">
                <a:pos x="57" y="0"/>
              </a:cxn>
              <a:cxn ang="0">
                <a:pos x="297" y="0"/>
              </a:cxn>
              <a:cxn ang="0">
                <a:pos x="261" y="89"/>
              </a:cxn>
              <a:cxn ang="0">
                <a:pos x="0" y="89"/>
              </a:cxn>
            </a:cxnLst>
            <a:rect l="0" t="0" r="r" b="b"/>
            <a:pathLst>
              <a:path w="298" h="90">
                <a:moveTo>
                  <a:pt x="0" y="89"/>
                </a:moveTo>
                <a:lnTo>
                  <a:pt x="57" y="0"/>
                </a:lnTo>
                <a:lnTo>
                  <a:pt x="297" y="0"/>
                </a:lnTo>
                <a:lnTo>
                  <a:pt x="261"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1" name="Freeform 37"/>
          <p:cNvSpPr>
            <a:spLocks/>
          </p:cNvSpPr>
          <p:nvPr/>
        </p:nvSpPr>
        <p:spPr bwMode="auto">
          <a:xfrm>
            <a:off x="4324350" y="4695825"/>
            <a:ext cx="401638" cy="142875"/>
          </a:xfrm>
          <a:custGeom>
            <a:avLst/>
            <a:gdLst/>
            <a:ahLst/>
            <a:cxnLst>
              <a:cxn ang="0">
                <a:pos x="0" y="89"/>
              </a:cxn>
              <a:cxn ang="0">
                <a:pos x="12" y="0"/>
              </a:cxn>
              <a:cxn ang="0">
                <a:pos x="243" y="0"/>
              </a:cxn>
              <a:cxn ang="0">
                <a:pos x="252" y="89"/>
              </a:cxn>
              <a:cxn ang="0">
                <a:pos x="0" y="89"/>
              </a:cxn>
            </a:cxnLst>
            <a:rect l="0" t="0" r="r" b="b"/>
            <a:pathLst>
              <a:path w="253" h="90">
                <a:moveTo>
                  <a:pt x="0" y="89"/>
                </a:moveTo>
                <a:lnTo>
                  <a:pt x="12" y="0"/>
                </a:lnTo>
                <a:lnTo>
                  <a:pt x="243" y="0"/>
                </a:lnTo>
                <a:lnTo>
                  <a:pt x="252" y="89"/>
                </a:lnTo>
                <a:lnTo>
                  <a:pt x="0" y="89"/>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2" name="Freeform 38"/>
          <p:cNvSpPr>
            <a:spLocks/>
          </p:cNvSpPr>
          <p:nvPr/>
        </p:nvSpPr>
        <p:spPr bwMode="auto">
          <a:xfrm>
            <a:off x="5114925" y="4695825"/>
            <a:ext cx="466725" cy="142875"/>
          </a:xfrm>
          <a:custGeom>
            <a:avLst/>
            <a:gdLst/>
            <a:ahLst/>
            <a:cxnLst>
              <a:cxn ang="0">
                <a:pos x="0" y="0"/>
              </a:cxn>
              <a:cxn ang="0">
                <a:pos x="31" y="89"/>
              </a:cxn>
              <a:cxn ang="0">
                <a:pos x="293" y="89"/>
              </a:cxn>
              <a:cxn ang="0">
                <a:pos x="234" y="0"/>
              </a:cxn>
              <a:cxn ang="0">
                <a:pos x="0" y="0"/>
              </a:cxn>
            </a:cxnLst>
            <a:rect l="0" t="0" r="r" b="b"/>
            <a:pathLst>
              <a:path w="294" h="90">
                <a:moveTo>
                  <a:pt x="0" y="0"/>
                </a:moveTo>
                <a:lnTo>
                  <a:pt x="31" y="89"/>
                </a:lnTo>
                <a:lnTo>
                  <a:pt x="293" y="89"/>
                </a:lnTo>
                <a:lnTo>
                  <a:pt x="234" y="0"/>
                </a:lnTo>
                <a:lnTo>
                  <a:pt x="0" y="0"/>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3" name="Line 39"/>
          <p:cNvSpPr>
            <a:spLocks noChangeShapeType="1"/>
          </p:cNvSpPr>
          <p:nvPr/>
        </p:nvSpPr>
        <p:spPr bwMode="auto">
          <a:xfrm flipV="1">
            <a:off x="2997200" y="4846638"/>
            <a:ext cx="2590800" cy="4762"/>
          </a:xfrm>
          <a:prstGeom prst="line">
            <a:avLst/>
          </a:prstGeom>
          <a:noFill/>
          <a:ln w="50800">
            <a:solidFill>
              <a:srgbClr val="000000"/>
            </a:solidFill>
            <a:round/>
            <a:headEnd/>
            <a:tailEnd/>
          </a:ln>
          <a:effectLst/>
        </p:spPr>
        <p:txBody>
          <a:bodyPr/>
          <a:lstStyle/>
          <a:p>
            <a:endParaRPr lang="en-US"/>
          </a:p>
        </p:txBody>
      </p:sp>
      <p:sp>
        <p:nvSpPr>
          <p:cNvPr id="16424" name="Line 40"/>
          <p:cNvSpPr>
            <a:spLocks noChangeShapeType="1"/>
          </p:cNvSpPr>
          <p:nvPr/>
        </p:nvSpPr>
        <p:spPr bwMode="auto">
          <a:xfrm flipV="1">
            <a:off x="2794000" y="5075238"/>
            <a:ext cx="2936875" cy="14287"/>
          </a:xfrm>
          <a:prstGeom prst="line">
            <a:avLst/>
          </a:prstGeom>
          <a:noFill/>
          <a:ln w="50800">
            <a:solidFill>
              <a:srgbClr val="000000"/>
            </a:solidFill>
            <a:round/>
            <a:headEnd/>
            <a:tailEnd/>
          </a:ln>
          <a:effectLst/>
        </p:spPr>
        <p:txBody>
          <a:bodyPr/>
          <a:lstStyle/>
          <a:p>
            <a:endParaRPr lang="en-US"/>
          </a:p>
        </p:txBody>
      </p:sp>
      <p:sp>
        <p:nvSpPr>
          <p:cNvPr id="16425" name="Line 41"/>
          <p:cNvSpPr>
            <a:spLocks noChangeShapeType="1"/>
          </p:cNvSpPr>
          <p:nvPr/>
        </p:nvSpPr>
        <p:spPr bwMode="auto">
          <a:xfrm>
            <a:off x="2519363" y="5405438"/>
            <a:ext cx="3403600" cy="0"/>
          </a:xfrm>
          <a:prstGeom prst="line">
            <a:avLst/>
          </a:prstGeom>
          <a:noFill/>
          <a:ln w="50800">
            <a:solidFill>
              <a:srgbClr val="000000"/>
            </a:solidFill>
            <a:round/>
            <a:headEnd/>
            <a:tailEnd/>
          </a:ln>
          <a:effectLst/>
        </p:spPr>
        <p:txBody>
          <a:bodyPr/>
          <a:lstStyle/>
          <a:p>
            <a:endParaRPr lang="en-US"/>
          </a:p>
        </p:txBody>
      </p:sp>
      <p:sp>
        <p:nvSpPr>
          <p:cNvPr id="16426" name="Line 42"/>
          <p:cNvSpPr>
            <a:spLocks noChangeShapeType="1"/>
          </p:cNvSpPr>
          <p:nvPr/>
        </p:nvSpPr>
        <p:spPr bwMode="auto">
          <a:xfrm flipV="1">
            <a:off x="2117725" y="5867400"/>
            <a:ext cx="4079875" cy="9525"/>
          </a:xfrm>
          <a:prstGeom prst="line">
            <a:avLst/>
          </a:prstGeom>
          <a:noFill/>
          <a:ln w="50800">
            <a:solidFill>
              <a:srgbClr val="000000"/>
            </a:solidFill>
            <a:round/>
            <a:headEnd/>
            <a:tailEnd/>
          </a:ln>
          <a:effectLst/>
        </p:spPr>
        <p:txBody>
          <a:bodyPr/>
          <a:lstStyle/>
          <a:p>
            <a:endParaRPr lang="en-US"/>
          </a:p>
        </p:txBody>
      </p:sp>
      <p:sp>
        <p:nvSpPr>
          <p:cNvPr id="16427" name="Line 43"/>
          <p:cNvSpPr>
            <a:spLocks noChangeShapeType="1"/>
          </p:cNvSpPr>
          <p:nvPr/>
        </p:nvSpPr>
        <p:spPr bwMode="auto">
          <a:xfrm flipV="1">
            <a:off x="1701800" y="6375400"/>
            <a:ext cx="4770438" cy="9525"/>
          </a:xfrm>
          <a:prstGeom prst="line">
            <a:avLst/>
          </a:prstGeom>
          <a:noFill/>
          <a:ln w="50800">
            <a:solidFill>
              <a:srgbClr val="000000"/>
            </a:solidFill>
            <a:round/>
            <a:headEnd/>
            <a:tailEnd/>
          </a:ln>
          <a:effectLst/>
        </p:spPr>
        <p:txBody>
          <a:bodyPr/>
          <a:lstStyle/>
          <a:p>
            <a:endParaRPr lang="en-US"/>
          </a:p>
        </p:txBody>
      </p:sp>
      <p:sp>
        <p:nvSpPr>
          <p:cNvPr id="16428" name="Freeform 44"/>
          <p:cNvSpPr>
            <a:spLocks/>
          </p:cNvSpPr>
          <p:nvPr/>
        </p:nvSpPr>
        <p:spPr bwMode="auto">
          <a:xfrm>
            <a:off x="3133725" y="4598988"/>
            <a:ext cx="473075" cy="82550"/>
          </a:xfrm>
          <a:custGeom>
            <a:avLst/>
            <a:gdLst/>
            <a:ahLst/>
            <a:cxnLst>
              <a:cxn ang="0">
                <a:pos x="0" y="51"/>
              </a:cxn>
              <a:cxn ang="0">
                <a:pos x="46" y="0"/>
              </a:cxn>
              <a:cxn ang="0">
                <a:pos x="297" y="0"/>
              </a:cxn>
              <a:cxn ang="0">
                <a:pos x="267" y="51"/>
              </a:cxn>
              <a:cxn ang="0">
                <a:pos x="0" y="51"/>
              </a:cxn>
            </a:cxnLst>
            <a:rect l="0" t="0" r="r" b="b"/>
            <a:pathLst>
              <a:path w="298" h="52">
                <a:moveTo>
                  <a:pt x="0" y="51"/>
                </a:moveTo>
                <a:lnTo>
                  <a:pt x="46" y="0"/>
                </a:lnTo>
                <a:lnTo>
                  <a:pt x="297" y="0"/>
                </a:lnTo>
                <a:lnTo>
                  <a:pt x="267"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29" name="Freeform 45"/>
          <p:cNvSpPr>
            <a:spLocks/>
          </p:cNvSpPr>
          <p:nvPr/>
        </p:nvSpPr>
        <p:spPr bwMode="auto">
          <a:xfrm>
            <a:off x="3957638" y="4598988"/>
            <a:ext cx="379412" cy="82550"/>
          </a:xfrm>
          <a:custGeom>
            <a:avLst/>
            <a:gdLst/>
            <a:ahLst/>
            <a:cxnLst>
              <a:cxn ang="0">
                <a:pos x="0" y="51"/>
              </a:cxn>
              <a:cxn ang="0">
                <a:pos x="19" y="0"/>
              </a:cxn>
              <a:cxn ang="0">
                <a:pos x="238" y="0"/>
              </a:cxn>
              <a:cxn ang="0">
                <a:pos x="231" y="51"/>
              </a:cxn>
              <a:cxn ang="0">
                <a:pos x="0" y="51"/>
              </a:cxn>
            </a:cxnLst>
            <a:rect l="0" t="0" r="r" b="b"/>
            <a:pathLst>
              <a:path w="239" h="52">
                <a:moveTo>
                  <a:pt x="0" y="51"/>
                </a:moveTo>
                <a:lnTo>
                  <a:pt x="19" y="0"/>
                </a:lnTo>
                <a:lnTo>
                  <a:pt x="238" y="0"/>
                </a:lnTo>
                <a:lnTo>
                  <a:pt x="231" y="51"/>
                </a:lnTo>
                <a:lnTo>
                  <a:pt x="0"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30" name="Freeform 46"/>
          <p:cNvSpPr>
            <a:spLocks/>
          </p:cNvSpPr>
          <p:nvPr/>
        </p:nvSpPr>
        <p:spPr bwMode="auto">
          <a:xfrm>
            <a:off x="4718050" y="4598988"/>
            <a:ext cx="382588" cy="82550"/>
          </a:xfrm>
          <a:custGeom>
            <a:avLst/>
            <a:gdLst/>
            <a:ahLst/>
            <a:cxnLst>
              <a:cxn ang="0">
                <a:pos x="7" y="51"/>
              </a:cxn>
              <a:cxn ang="0">
                <a:pos x="0" y="0"/>
              </a:cxn>
              <a:cxn ang="0">
                <a:pos x="217" y="0"/>
              </a:cxn>
              <a:cxn ang="0">
                <a:pos x="240" y="51"/>
              </a:cxn>
              <a:cxn ang="0">
                <a:pos x="7" y="51"/>
              </a:cxn>
            </a:cxnLst>
            <a:rect l="0" t="0" r="r" b="b"/>
            <a:pathLst>
              <a:path w="241" h="52">
                <a:moveTo>
                  <a:pt x="7" y="51"/>
                </a:moveTo>
                <a:lnTo>
                  <a:pt x="0" y="0"/>
                </a:lnTo>
                <a:lnTo>
                  <a:pt x="217" y="0"/>
                </a:lnTo>
                <a:lnTo>
                  <a:pt x="240" y="51"/>
                </a:lnTo>
                <a:lnTo>
                  <a:pt x="7" y="51"/>
                </a:lnTo>
              </a:path>
            </a:pathLst>
          </a:custGeom>
          <a:solidFill>
            <a:srgbClr val="00235B"/>
          </a:solidFill>
          <a:ln w="12700" cap="rnd" cmpd="sng">
            <a:noFill/>
            <a:prstDash val="solid"/>
            <a:round/>
            <a:headEnd type="none" w="med" len="med"/>
            <a:tailEnd type="none" w="med" len="med"/>
          </a:ln>
          <a:effectLst/>
        </p:spPr>
        <p:txBody>
          <a:bodyPr/>
          <a:lstStyle/>
          <a:p>
            <a:endParaRPr lang="en-US"/>
          </a:p>
        </p:txBody>
      </p:sp>
      <p:sp>
        <p:nvSpPr>
          <p:cNvPr id="16431" name="Line 47"/>
          <p:cNvSpPr>
            <a:spLocks noChangeShapeType="1"/>
          </p:cNvSpPr>
          <p:nvPr/>
        </p:nvSpPr>
        <p:spPr bwMode="auto">
          <a:xfrm>
            <a:off x="3221038" y="4587875"/>
            <a:ext cx="2239962" cy="0"/>
          </a:xfrm>
          <a:prstGeom prst="line">
            <a:avLst/>
          </a:prstGeom>
          <a:noFill/>
          <a:ln w="25400">
            <a:solidFill>
              <a:srgbClr val="000000"/>
            </a:solidFill>
            <a:round/>
            <a:headEnd/>
            <a:tailEnd/>
          </a:ln>
          <a:effectLst/>
        </p:spPr>
        <p:txBody>
          <a:bodyPr/>
          <a:lstStyle/>
          <a:p>
            <a:endParaRPr lang="en-US"/>
          </a:p>
        </p:txBody>
      </p:sp>
      <p:sp>
        <p:nvSpPr>
          <p:cNvPr id="16432" name="Line 48"/>
          <p:cNvSpPr>
            <a:spLocks noChangeShapeType="1"/>
          </p:cNvSpPr>
          <p:nvPr/>
        </p:nvSpPr>
        <p:spPr bwMode="auto">
          <a:xfrm flipH="1">
            <a:off x="4167188" y="4592638"/>
            <a:ext cx="180975" cy="1784350"/>
          </a:xfrm>
          <a:prstGeom prst="line">
            <a:avLst/>
          </a:prstGeom>
          <a:noFill/>
          <a:ln w="50800">
            <a:solidFill>
              <a:srgbClr val="000000"/>
            </a:solidFill>
            <a:round/>
            <a:headEnd/>
            <a:tailEnd/>
          </a:ln>
          <a:effectLst/>
        </p:spPr>
        <p:txBody>
          <a:bodyPr/>
          <a:lstStyle/>
          <a:p>
            <a:endParaRPr lang="en-US"/>
          </a:p>
        </p:txBody>
      </p:sp>
      <p:sp>
        <p:nvSpPr>
          <p:cNvPr id="16433" name="Line 49"/>
          <p:cNvSpPr>
            <a:spLocks noChangeShapeType="1"/>
          </p:cNvSpPr>
          <p:nvPr/>
        </p:nvSpPr>
        <p:spPr bwMode="auto">
          <a:xfrm>
            <a:off x="4714875" y="4581525"/>
            <a:ext cx="187325" cy="1795463"/>
          </a:xfrm>
          <a:prstGeom prst="line">
            <a:avLst/>
          </a:prstGeom>
          <a:noFill/>
          <a:ln w="50800">
            <a:solidFill>
              <a:srgbClr val="000000"/>
            </a:solidFill>
            <a:round/>
            <a:headEnd/>
            <a:tailEnd/>
          </a:ln>
          <a:effectLst/>
        </p:spPr>
        <p:txBody>
          <a:bodyPr/>
          <a:lstStyle/>
          <a:p>
            <a:endParaRPr lang="en-US"/>
          </a:p>
        </p:txBody>
      </p:sp>
      <p:sp>
        <p:nvSpPr>
          <p:cNvPr id="16434" name="Line 50"/>
          <p:cNvSpPr>
            <a:spLocks noChangeShapeType="1"/>
          </p:cNvSpPr>
          <p:nvPr/>
        </p:nvSpPr>
        <p:spPr bwMode="auto">
          <a:xfrm>
            <a:off x="5084763" y="4581525"/>
            <a:ext cx="585787" cy="1795463"/>
          </a:xfrm>
          <a:prstGeom prst="line">
            <a:avLst/>
          </a:prstGeom>
          <a:noFill/>
          <a:ln w="50800">
            <a:solidFill>
              <a:srgbClr val="000000"/>
            </a:solidFill>
            <a:round/>
            <a:headEnd/>
            <a:tailEnd/>
          </a:ln>
          <a:effectLst/>
        </p:spPr>
        <p:txBody>
          <a:bodyPr/>
          <a:lstStyle/>
          <a:p>
            <a:endParaRPr lang="en-US"/>
          </a:p>
        </p:txBody>
      </p:sp>
      <p:sp>
        <p:nvSpPr>
          <p:cNvPr id="16435" name="Line 51"/>
          <p:cNvSpPr>
            <a:spLocks noChangeShapeType="1"/>
          </p:cNvSpPr>
          <p:nvPr/>
        </p:nvSpPr>
        <p:spPr bwMode="auto">
          <a:xfrm flipH="1">
            <a:off x="1695450" y="4581525"/>
            <a:ext cx="1535113" cy="1795463"/>
          </a:xfrm>
          <a:prstGeom prst="line">
            <a:avLst/>
          </a:prstGeom>
          <a:noFill/>
          <a:ln w="50800">
            <a:solidFill>
              <a:srgbClr val="000000"/>
            </a:solidFill>
            <a:round/>
            <a:headEnd/>
            <a:tailEnd/>
          </a:ln>
          <a:effectLst/>
        </p:spPr>
        <p:txBody>
          <a:bodyPr/>
          <a:lstStyle/>
          <a:p>
            <a:endParaRPr lang="en-US"/>
          </a:p>
        </p:txBody>
      </p:sp>
      <p:sp>
        <p:nvSpPr>
          <p:cNvPr id="16436" name="Line 52"/>
          <p:cNvSpPr>
            <a:spLocks noChangeShapeType="1"/>
          </p:cNvSpPr>
          <p:nvPr/>
        </p:nvSpPr>
        <p:spPr bwMode="auto">
          <a:xfrm flipH="1">
            <a:off x="2579688" y="4576763"/>
            <a:ext cx="1027112" cy="1800225"/>
          </a:xfrm>
          <a:prstGeom prst="line">
            <a:avLst/>
          </a:prstGeom>
          <a:noFill/>
          <a:ln w="50800">
            <a:solidFill>
              <a:srgbClr val="000000"/>
            </a:solidFill>
            <a:round/>
            <a:headEnd/>
            <a:tailEnd/>
          </a:ln>
          <a:effectLst/>
        </p:spPr>
        <p:txBody>
          <a:bodyPr/>
          <a:lstStyle/>
          <a:p>
            <a:endParaRPr lang="en-US"/>
          </a:p>
        </p:txBody>
      </p:sp>
      <p:sp>
        <p:nvSpPr>
          <p:cNvPr id="16437" name="Line 53"/>
          <p:cNvSpPr>
            <a:spLocks noChangeShapeType="1"/>
          </p:cNvSpPr>
          <p:nvPr/>
        </p:nvSpPr>
        <p:spPr bwMode="auto">
          <a:xfrm flipH="1">
            <a:off x="3392488" y="4581525"/>
            <a:ext cx="579437" cy="1795463"/>
          </a:xfrm>
          <a:prstGeom prst="line">
            <a:avLst/>
          </a:prstGeom>
          <a:noFill/>
          <a:ln w="50800">
            <a:solidFill>
              <a:srgbClr val="000000"/>
            </a:solidFill>
            <a:round/>
            <a:headEnd/>
            <a:tailEnd/>
          </a:ln>
          <a:effectLst/>
        </p:spPr>
        <p:txBody>
          <a:bodyPr/>
          <a:lstStyle/>
          <a:p>
            <a:endParaRPr lang="en-US"/>
          </a:p>
        </p:txBody>
      </p:sp>
      <p:sp>
        <p:nvSpPr>
          <p:cNvPr id="16438" name="Line 54"/>
          <p:cNvSpPr>
            <a:spLocks noChangeShapeType="1"/>
          </p:cNvSpPr>
          <p:nvPr/>
        </p:nvSpPr>
        <p:spPr bwMode="auto">
          <a:xfrm>
            <a:off x="5430838" y="4587875"/>
            <a:ext cx="1062037" cy="1789113"/>
          </a:xfrm>
          <a:prstGeom prst="line">
            <a:avLst/>
          </a:prstGeom>
          <a:noFill/>
          <a:ln w="50800">
            <a:solidFill>
              <a:srgbClr val="000000"/>
            </a:solidFill>
            <a:round/>
            <a:headEnd/>
            <a:tailEnd/>
          </a:ln>
          <a:effectLst/>
        </p:spPr>
        <p:txBody>
          <a:bodyPr/>
          <a:lstStyle/>
          <a:p>
            <a:endParaRPr lang="en-US"/>
          </a:p>
        </p:txBody>
      </p:sp>
      <p:sp>
        <p:nvSpPr>
          <p:cNvPr id="16439" name="Line 55"/>
          <p:cNvSpPr>
            <a:spLocks noChangeShapeType="1"/>
          </p:cNvSpPr>
          <p:nvPr/>
        </p:nvSpPr>
        <p:spPr bwMode="auto">
          <a:xfrm flipV="1">
            <a:off x="3133725" y="4683125"/>
            <a:ext cx="2352675" cy="6350"/>
          </a:xfrm>
          <a:prstGeom prst="line">
            <a:avLst/>
          </a:prstGeom>
          <a:noFill/>
          <a:ln w="50800">
            <a:solidFill>
              <a:srgbClr val="000000"/>
            </a:solidFill>
            <a:round/>
            <a:headEnd/>
            <a:tailEnd/>
          </a:ln>
          <a:effectLst/>
        </p:spPr>
        <p:txBody>
          <a:bodyPr/>
          <a:lstStyle/>
          <a:p>
            <a:endParaRPr lang="en-US"/>
          </a:p>
        </p:txBody>
      </p:sp>
      <p:sp>
        <p:nvSpPr>
          <p:cNvPr id="16440" name="Rectangle 56"/>
          <p:cNvSpPr>
            <a:spLocks noChangeArrowheads="1"/>
          </p:cNvSpPr>
          <p:nvPr/>
        </p:nvSpPr>
        <p:spPr bwMode="auto">
          <a:xfrm>
            <a:off x="6550025" y="1903413"/>
            <a:ext cx="1592263" cy="515937"/>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Queens</a:t>
            </a:r>
          </a:p>
        </p:txBody>
      </p:sp>
      <p:sp>
        <p:nvSpPr>
          <p:cNvPr id="16441" name="Rectangle 57"/>
          <p:cNvSpPr>
            <a:spLocks noChangeArrowheads="1"/>
          </p:cNvSpPr>
          <p:nvPr/>
        </p:nvSpPr>
        <p:spPr bwMode="auto">
          <a:xfrm rot="18720000">
            <a:off x="1515269" y="5058569"/>
            <a:ext cx="1219200" cy="515938"/>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rows</a:t>
            </a:r>
          </a:p>
        </p:txBody>
      </p:sp>
      <p:sp>
        <p:nvSpPr>
          <p:cNvPr id="16442" name="Rectangle 58"/>
          <p:cNvSpPr>
            <a:spLocks noChangeArrowheads="1"/>
          </p:cNvSpPr>
          <p:nvPr/>
        </p:nvSpPr>
        <p:spPr bwMode="auto">
          <a:xfrm>
            <a:off x="3484563" y="4098925"/>
            <a:ext cx="1730375" cy="515938"/>
          </a:xfrm>
          <a:prstGeom prst="rect">
            <a:avLst/>
          </a:prstGeom>
          <a:noFill/>
          <a:ln w="12700">
            <a:noFill/>
            <a:miter lim="800000"/>
            <a:headEnd/>
            <a:tailEnd/>
          </a:ln>
          <a:effectLst/>
        </p:spPr>
        <p:txBody>
          <a:bodyPr wrap="none" lIns="90488" tIns="44450" rIns="90488" bIns="44450">
            <a:spAutoFit/>
          </a:bodyPr>
          <a:lstStyle/>
          <a:p>
            <a:r>
              <a:rPr lang="en-US" altLang="zh-CN" sz="2800">
                <a:solidFill>
                  <a:schemeClr val="tx1"/>
                </a:solidFill>
                <a:ea typeface="宋体" pitchFamily="2" charset="-122"/>
              </a:rPr>
              <a:t>N columns</a:t>
            </a:r>
          </a:p>
        </p:txBody>
      </p:sp>
    </p:spTree>
  </p:cSld>
  <p:clrMapOvr>
    <a:masterClrMapping/>
  </p:clrMapOvr>
  <p:transition>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048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The program uses a stack to keep track of where each queen is placed.</a:t>
            </a:r>
          </a:p>
        </p:txBody>
      </p:sp>
      <p:grpSp>
        <p:nvGrpSpPr>
          <p:cNvPr id="20500" name="Group 20"/>
          <p:cNvGrpSpPr>
            <a:grpSpLocks/>
          </p:cNvGrpSpPr>
          <p:nvPr/>
        </p:nvGrpSpPr>
        <p:grpSpPr bwMode="auto">
          <a:xfrm>
            <a:off x="5684838" y="2238375"/>
            <a:ext cx="2981325" cy="2998788"/>
            <a:chOff x="3581" y="1410"/>
            <a:chExt cx="1878" cy="1889"/>
          </a:xfrm>
        </p:grpSpPr>
        <p:sp>
          <p:nvSpPr>
            <p:cNvPr id="2048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8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9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049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grpSp>
        <p:nvGrpSpPr>
          <p:cNvPr id="20505" name="Group 25"/>
          <p:cNvGrpSpPr>
            <a:grpSpLocks/>
          </p:cNvGrpSpPr>
          <p:nvPr/>
        </p:nvGrpSpPr>
        <p:grpSpPr bwMode="auto">
          <a:xfrm>
            <a:off x="3665538" y="5513388"/>
            <a:ext cx="981075" cy="985837"/>
            <a:chOff x="2309" y="3473"/>
            <a:chExt cx="618" cy="621"/>
          </a:xfrm>
        </p:grpSpPr>
        <p:pic>
          <p:nvPicPr>
            <p:cNvPr id="20501" name="Picture 21"/>
            <p:cNvPicPr>
              <a:picLocks noChangeArrowheads="1"/>
            </p:cNvPicPr>
            <p:nvPr/>
          </p:nvPicPr>
          <p:blipFill>
            <a:blip r:embed="rId3" cstate="print"/>
            <a:srcRect t="13953"/>
            <a:stretch>
              <a:fillRect/>
            </a:stretch>
          </p:blipFill>
          <p:spPr bwMode="auto">
            <a:xfrm>
              <a:off x="2309" y="3473"/>
              <a:ext cx="330" cy="333"/>
            </a:xfrm>
            <a:prstGeom prst="rect">
              <a:avLst/>
            </a:prstGeom>
            <a:noFill/>
            <a:ln w="12700">
              <a:noFill/>
              <a:miter lim="800000"/>
              <a:headEnd/>
              <a:tailEnd/>
            </a:ln>
            <a:effectLst/>
          </p:spPr>
        </p:pic>
        <p:pic>
          <p:nvPicPr>
            <p:cNvPr id="20502" name="Picture 22"/>
            <p:cNvPicPr>
              <a:picLocks noChangeArrowheads="1"/>
            </p:cNvPicPr>
            <p:nvPr/>
          </p:nvPicPr>
          <p:blipFill>
            <a:blip r:embed="rId4" cstate="print"/>
            <a:srcRect t="13953"/>
            <a:stretch>
              <a:fillRect/>
            </a:stretch>
          </p:blipFill>
          <p:spPr bwMode="auto">
            <a:xfrm>
              <a:off x="2405" y="3569"/>
              <a:ext cx="330" cy="333"/>
            </a:xfrm>
            <a:prstGeom prst="rect">
              <a:avLst/>
            </a:prstGeom>
            <a:noFill/>
            <a:ln w="12700">
              <a:noFill/>
              <a:miter lim="800000"/>
              <a:headEnd/>
              <a:tailEnd/>
            </a:ln>
            <a:effectLst/>
          </p:spPr>
        </p:pic>
        <p:pic>
          <p:nvPicPr>
            <p:cNvPr id="20503" name="Picture 23"/>
            <p:cNvPicPr>
              <a:picLocks noChangeArrowheads="1"/>
            </p:cNvPicPr>
            <p:nvPr/>
          </p:nvPicPr>
          <p:blipFill>
            <a:blip r:embed="rId5" cstate="print"/>
            <a:srcRect t="13953"/>
            <a:stretch>
              <a:fillRect/>
            </a:stretch>
          </p:blipFill>
          <p:spPr bwMode="auto">
            <a:xfrm>
              <a:off x="2501" y="3665"/>
              <a:ext cx="330" cy="333"/>
            </a:xfrm>
            <a:prstGeom prst="rect">
              <a:avLst/>
            </a:prstGeom>
            <a:noFill/>
            <a:ln w="12700">
              <a:noFill/>
              <a:miter lim="800000"/>
              <a:headEnd/>
              <a:tailEnd/>
            </a:ln>
            <a:effectLst/>
          </p:spPr>
        </p:pic>
        <p:pic>
          <p:nvPicPr>
            <p:cNvPr id="20504" name="Picture 24"/>
            <p:cNvPicPr>
              <a:picLocks noChangeArrowheads="1"/>
            </p:cNvPicPr>
            <p:nvPr/>
          </p:nvPicPr>
          <p:blipFill>
            <a:blip r:embed="rId6" cstate="print"/>
            <a:srcRect t="13953"/>
            <a:stretch>
              <a:fillRect/>
            </a:stretch>
          </p:blipFill>
          <p:spPr bwMode="auto">
            <a:xfrm>
              <a:off x="2597" y="3761"/>
              <a:ext cx="330" cy="333"/>
            </a:xfrm>
            <a:prstGeom prst="rect">
              <a:avLst/>
            </a:prstGeom>
            <a:noFill/>
            <a:ln w="12700">
              <a:noFill/>
              <a:miter lim="800000"/>
              <a:headEnd/>
              <a:tailEnd/>
            </a:ln>
            <a:effectLst/>
          </p:spPr>
        </p:pic>
      </p:grpSp>
      <p:pic>
        <p:nvPicPr>
          <p:cNvPr id="20506" name="Picture 26"/>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2531"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Each time the program decides to place a queen on the board,       the position of the new queen is stored in a record which is placed in the stack.</a:t>
            </a:r>
          </a:p>
        </p:txBody>
      </p:sp>
      <p:grpSp>
        <p:nvGrpSpPr>
          <p:cNvPr id="22548" name="Group 20"/>
          <p:cNvGrpSpPr>
            <a:grpSpLocks/>
          </p:cNvGrpSpPr>
          <p:nvPr/>
        </p:nvGrpSpPr>
        <p:grpSpPr bwMode="auto">
          <a:xfrm>
            <a:off x="5684838" y="2238375"/>
            <a:ext cx="2981325" cy="2998788"/>
            <a:chOff x="3581" y="1410"/>
            <a:chExt cx="1878" cy="1889"/>
          </a:xfrm>
        </p:grpSpPr>
        <p:sp>
          <p:nvSpPr>
            <p:cNvPr id="22532"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3"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4"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5"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6"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7"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8"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39"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0"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1"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2"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3"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4"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5"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46"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2547"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2549"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2550"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2551" name="Picture 23"/>
          <p:cNvPicPr>
            <a:picLocks noChangeArrowheads="1"/>
          </p:cNvPicPr>
          <p:nvPr/>
        </p:nvPicPr>
        <p:blipFill>
          <a:blip r:embed="rId5" cstate="print"/>
          <a:srcRect t="13953"/>
          <a:stretch>
            <a:fillRect/>
          </a:stretch>
        </p:blipFill>
        <p:spPr bwMode="auto">
          <a:xfrm>
            <a:off x="3970338" y="5818188"/>
            <a:ext cx="523875" cy="528637"/>
          </a:xfrm>
          <a:prstGeom prst="rect">
            <a:avLst/>
          </a:prstGeom>
          <a:noFill/>
          <a:ln w="12700">
            <a:noFill/>
            <a:miter lim="800000"/>
            <a:headEnd/>
            <a:tailEnd/>
          </a:ln>
          <a:effectLst/>
        </p:spPr>
      </p:pic>
      <p:pic>
        <p:nvPicPr>
          <p:cNvPr id="22552"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2553"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pic>
        <p:nvPicPr>
          <p:cNvPr id="22554" name="Picture 26"/>
          <p:cNvPicPr>
            <a:picLocks noChangeArrowheads="1"/>
          </p:cNvPicPr>
          <p:nvPr/>
        </p:nvPicPr>
        <p:blipFill>
          <a:blip r:embed="rId8" cstate="print"/>
          <a:srcRect/>
          <a:stretch>
            <a:fillRect/>
          </a:stretch>
        </p:blipFill>
        <p:spPr bwMode="auto">
          <a:xfrm>
            <a:off x="4699000" y="5186363"/>
            <a:ext cx="1733550" cy="1252537"/>
          </a:xfrm>
          <a:prstGeom prst="rect">
            <a:avLst/>
          </a:prstGeom>
          <a:noFill/>
          <a:ln w="12700">
            <a:noFill/>
            <a:miter lim="800000"/>
            <a:headEnd/>
            <a:tailEnd/>
          </a:ln>
          <a:effectLst/>
        </p:spPr>
      </p:pic>
      <p:sp>
        <p:nvSpPr>
          <p:cNvPr id="22555" name="Rectangle 27"/>
          <p:cNvSpPr>
            <a:spLocks noChangeArrowheads="1"/>
          </p:cNvSpPr>
          <p:nvPr/>
        </p:nvSpPr>
        <p:spPr bwMode="auto">
          <a:xfrm>
            <a:off x="374332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Tree>
  </p:cSld>
  <p:clrMapOvr>
    <a:masterClrMapping/>
  </p:clrMapOvr>
  <p:transition>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4579"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We also have an integer variable to keep track of how many rows have been filled so far.</a:t>
            </a:r>
          </a:p>
        </p:txBody>
      </p:sp>
      <p:grpSp>
        <p:nvGrpSpPr>
          <p:cNvPr id="24596" name="Group 20"/>
          <p:cNvGrpSpPr>
            <a:grpSpLocks/>
          </p:cNvGrpSpPr>
          <p:nvPr/>
        </p:nvGrpSpPr>
        <p:grpSpPr bwMode="auto">
          <a:xfrm>
            <a:off x="5684838" y="2238375"/>
            <a:ext cx="2981325" cy="2998788"/>
            <a:chOff x="3581" y="1410"/>
            <a:chExt cx="1878" cy="1889"/>
          </a:xfrm>
        </p:grpSpPr>
        <p:sp>
          <p:nvSpPr>
            <p:cNvPr id="2458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8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8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9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9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459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459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4598"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4599" name="Picture 23"/>
          <p:cNvPicPr>
            <a:picLocks noChangeArrowheads="1"/>
          </p:cNvPicPr>
          <p:nvPr/>
        </p:nvPicPr>
        <p:blipFill>
          <a:blip r:embed="rId5" cstate="print"/>
          <a:srcRect t="13953"/>
          <a:stretch>
            <a:fillRect/>
          </a:stretch>
        </p:blipFill>
        <p:spPr bwMode="auto">
          <a:xfrm>
            <a:off x="3970338" y="5818188"/>
            <a:ext cx="523875" cy="528637"/>
          </a:xfrm>
          <a:prstGeom prst="rect">
            <a:avLst/>
          </a:prstGeom>
          <a:noFill/>
          <a:ln w="12700">
            <a:noFill/>
            <a:miter lim="800000"/>
            <a:headEnd/>
            <a:tailEnd/>
          </a:ln>
          <a:effectLst/>
        </p:spPr>
      </p:pic>
      <p:pic>
        <p:nvPicPr>
          <p:cNvPr id="24600"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4601"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pic>
        <p:nvPicPr>
          <p:cNvPr id="24602" name="Picture 26"/>
          <p:cNvPicPr>
            <a:picLocks noChangeArrowheads="1"/>
          </p:cNvPicPr>
          <p:nvPr/>
        </p:nvPicPr>
        <p:blipFill>
          <a:blip r:embed="rId8" cstate="print"/>
          <a:srcRect/>
          <a:stretch>
            <a:fillRect/>
          </a:stretch>
        </p:blipFill>
        <p:spPr bwMode="auto">
          <a:xfrm>
            <a:off x="4699000" y="5186363"/>
            <a:ext cx="1733550" cy="1252537"/>
          </a:xfrm>
          <a:prstGeom prst="rect">
            <a:avLst/>
          </a:prstGeom>
          <a:noFill/>
          <a:ln w="12700">
            <a:noFill/>
            <a:miter lim="800000"/>
            <a:headEnd/>
            <a:tailEnd/>
          </a:ln>
          <a:effectLst/>
        </p:spPr>
      </p:pic>
      <p:sp>
        <p:nvSpPr>
          <p:cNvPr id="24603" name="Rectangle 27"/>
          <p:cNvSpPr>
            <a:spLocks noChangeArrowheads="1"/>
          </p:cNvSpPr>
          <p:nvPr/>
        </p:nvSpPr>
        <p:spPr bwMode="auto">
          <a:xfrm>
            <a:off x="374332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4604" name="Rectangle 28"/>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4605" name="Rectangle 29"/>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Tree>
  </p:cSld>
  <p:clrMapOvr>
    <a:masterClrMapping/>
  </p:clrMapOvr>
  <p:transition>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662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Each time we try to place a new queen in the next row, we start by placing the queen in the first column...</a:t>
            </a:r>
          </a:p>
        </p:txBody>
      </p:sp>
      <p:grpSp>
        <p:nvGrpSpPr>
          <p:cNvPr id="26644" name="Group 20"/>
          <p:cNvGrpSpPr>
            <a:grpSpLocks/>
          </p:cNvGrpSpPr>
          <p:nvPr/>
        </p:nvGrpSpPr>
        <p:grpSpPr bwMode="auto">
          <a:xfrm>
            <a:off x="5684838" y="2238375"/>
            <a:ext cx="2981325" cy="2998788"/>
            <a:chOff x="3581" y="1410"/>
            <a:chExt cx="1878" cy="1889"/>
          </a:xfrm>
        </p:grpSpPr>
        <p:sp>
          <p:nvSpPr>
            <p:cNvPr id="2662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2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3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3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664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664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664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6646"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6647" name="Picture 23"/>
          <p:cNvPicPr>
            <a:picLocks noChangeArrowheads="1"/>
          </p:cNvPicPr>
          <p:nvPr/>
        </p:nvPicPr>
        <p:blipFill>
          <a:blip r:embed="rId5" cstate="print"/>
          <a:srcRect t="13953"/>
          <a:stretch>
            <a:fillRect/>
          </a:stretch>
        </p:blipFill>
        <p:spPr bwMode="auto">
          <a:xfrm>
            <a:off x="5799138" y="3868738"/>
            <a:ext cx="523875" cy="528637"/>
          </a:xfrm>
          <a:prstGeom prst="rect">
            <a:avLst/>
          </a:prstGeom>
          <a:noFill/>
          <a:ln w="12700">
            <a:noFill/>
            <a:miter lim="800000"/>
            <a:headEnd/>
            <a:tailEnd/>
          </a:ln>
          <a:effectLst/>
        </p:spPr>
      </p:pic>
      <p:pic>
        <p:nvPicPr>
          <p:cNvPr id="26648"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6649"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26650"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6651"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6652"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26653"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1</a:t>
            </a:r>
          </a:p>
        </p:txBody>
      </p:sp>
    </p:spTree>
  </p:cSld>
  <p:clrMapOvr>
    <a:masterClrMapping/>
  </p:clrMapOvr>
  <p:transition>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28675"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...if there is a conflict with another queen, then we shift the new queen to the next column.</a:t>
            </a:r>
          </a:p>
        </p:txBody>
      </p:sp>
      <p:grpSp>
        <p:nvGrpSpPr>
          <p:cNvPr id="28692" name="Group 20"/>
          <p:cNvGrpSpPr>
            <a:grpSpLocks/>
          </p:cNvGrpSpPr>
          <p:nvPr/>
        </p:nvGrpSpPr>
        <p:grpSpPr bwMode="auto">
          <a:xfrm>
            <a:off x="5684838" y="2238375"/>
            <a:ext cx="2981325" cy="2998788"/>
            <a:chOff x="3581" y="1410"/>
            <a:chExt cx="1878" cy="1889"/>
          </a:xfrm>
        </p:grpSpPr>
        <p:sp>
          <p:nvSpPr>
            <p:cNvPr id="28676"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7"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78"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79"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0"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1"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2"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3"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4"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5"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6"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87"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8"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89"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8690"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28691"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28693"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28694"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28695" name="Picture 23"/>
          <p:cNvPicPr>
            <a:picLocks noChangeArrowheads="1"/>
          </p:cNvPicPr>
          <p:nvPr/>
        </p:nvPicPr>
        <p:blipFill>
          <a:blip r:embed="rId5" cstate="print"/>
          <a:srcRect t="13953"/>
          <a:stretch>
            <a:fillRect/>
          </a:stretch>
        </p:blipFill>
        <p:spPr bwMode="auto">
          <a:xfrm>
            <a:off x="6513513" y="3868738"/>
            <a:ext cx="523875" cy="528637"/>
          </a:xfrm>
          <a:prstGeom prst="rect">
            <a:avLst/>
          </a:prstGeom>
          <a:noFill/>
          <a:ln w="12700">
            <a:noFill/>
            <a:miter lim="800000"/>
            <a:headEnd/>
            <a:tailEnd/>
          </a:ln>
          <a:effectLst/>
        </p:spPr>
      </p:pic>
      <p:pic>
        <p:nvPicPr>
          <p:cNvPr id="28696"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28697"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28698"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28699"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28700"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28701"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2</a:t>
            </a:r>
          </a:p>
        </p:txBody>
      </p:sp>
      <p:sp>
        <p:nvSpPr>
          <p:cNvPr id="28702" name="AutoShape 30"/>
          <p:cNvSpPr>
            <a:spLocks noChangeArrowheads="1"/>
          </p:cNvSpPr>
          <p:nvPr/>
        </p:nvSpPr>
        <p:spPr bwMode="auto">
          <a:xfrm>
            <a:off x="6070600" y="383222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check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072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If another conflict occurs, the queen is shifted rightward again.</a:t>
            </a:r>
          </a:p>
        </p:txBody>
      </p:sp>
      <p:grpSp>
        <p:nvGrpSpPr>
          <p:cNvPr id="30740" name="Group 20"/>
          <p:cNvGrpSpPr>
            <a:grpSpLocks/>
          </p:cNvGrpSpPr>
          <p:nvPr/>
        </p:nvGrpSpPr>
        <p:grpSpPr bwMode="auto">
          <a:xfrm>
            <a:off x="5684838" y="2238375"/>
            <a:ext cx="2981325" cy="2998788"/>
            <a:chOff x="3581" y="1410"/>
            <a:chExt cx="1878" cy="1889"/>
          </a:xfrm>
        </p:grpSpPr>
        <p:sp>
          <p:nvSpPr>
            <p:cNvPr id="3072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2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3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073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074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0742" name="Picture 22"/>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30743" name="Picture 23"/>
          <p:cNvPicPr>
            <a:picLocks noChangeArrowheads="1"/>
          </p:cNvPicPr>
          <p:nvPr/>
        </p:nvPicPr>
        <p:blipFill>
          <a:blip r:embed="rId5" cstate="print"/>
          <a:srcRect t="13953"/>
          <a:stretch>
            <a:fillRect/>
          </a:stretch>
        </p:blipFill>
        <p:spPr bwMode="auto">
          <a:xfrm>
            <a:off x="7264400" y="3868738"/>
            <a:ext cx="523875" cy="528637"/>
          </a:xfrm>
          <a:prstGeom prst="rect">
            <a:avLst/>
          </a:prstGeom>
          <a:noFill/>
          <a:ln w="12700">
            <a:noFill/>
            <a:miter lim="800000"/>
            <a:headEnd/>
            <a:tailEnd/>
          </a:ln>
          <a:effectLst/>
        </p:spPr>
      </p:pic>
      <p:pic>
        <p:nvPicPr>
          <p:cNvPr id="30744" name="Picture 24"/>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30745"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0746" name="Rectangle 26"/>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0747"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30748"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0749" name="Rectangle 29"/>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0750" name="AutoShape 30"/>
          <p:cNvSpPr>
            <a:spLocks noChangeArrowheads="1"/>
          </p:cNvSpPr>
          <p:nvPr/>
        </p:nvSpPr>
        <p:spPr bwMode="auto">
          <a:xfrm>
            <a:off x="6926263" y="3832225"/>
            <a:ext cx="703262"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Oval 2"/>
          <p:cNvSpPr>
            <a:spLocks noChangeArrowheads="1"/>
          </p:cNvSpPr>
          <p:nvPr/>
        </p:nvSpPr>
        <p:spPr bwMode="auto">
          <a:xfrm>
            <a:off x="6302375" y="5557838"/>
            <a:ext cx="2527300" cy="12573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32771" name="Rectangle 3"/>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2772" name="Rectangle 4"/>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When there are no conflicts, we stop and add one to the value of </a:t>
            </a:r>
            <a:r>
              <a:rPr lang="en-US" altLang="zh-CN">
                <a:latin typeface="Arial" charset="0"/>
                <a:ea typeface="宋体" pitchFamily="2" charset="-122"/>
              </a:rPr>
              <a:t>filled.</a:t>
            </a:r>
          </a:p>
        </p:txBody>
      </p:sp>
      <p:grpSp>
        <p:nvGrpSpPr>
          <p:cNvPr id="32789" name="Group 21"/>
          <p:cNvGrpSpPr>
            <a:grpSpLocks/>
          </p:cNvGrpSpPr>
          <p:nvPr/>
        </p:nvGrpSpPr>
        <p:grpSpPr bwMode="auto">
          <a:xfrm>
            <a:off x="5684838" y="2238375"/>
            <a:ext cx="2981325" cy="2998788"/>
            <a:chOff x="3581" y="1410"/>
            <a:chExt cx="1878" cy="1889"/>
          </a:xfrm>
        </p:grpSpPr>
        <p:sp>
          <p:nvSpPr>
            <p:cNvPr id="32773" name="Rectangle 5"/>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4" name="Rectangle 6"/>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5" name="Rectangle 7"/>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6" name="Rectangle 8"/>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7" name="Rectangle 9"/>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78" name="Rectangle 10"/>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79" name="Rectangle 11"/>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0" name="Rectangle 12"/>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1" name="Rectangle 13"/>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2" name="Rectangle 14"/>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3" name="Rectangle 15"/>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4" name="Rectangle 16"/>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5" name="Rectangle 17"/>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6" name="Rectangle 18"/>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2787" name="Rectangle 19"/>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2788" name="Rectangle 20"/>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2790" name="Picture 22"/>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2791" name="Picture 23"/>
          <p:cNvPicPr>
            <a:picLocks noChangeArrowheads="1"/>
          </p:cNvPicPr>
          <p:nvPr/>
        </p:nvPicPr>
        <p:blipFill>
          <a:blip r:embed="rId4" cstate="print"/>
          <a:srcRect t="13953"/>
          <a:stretch>
            <a:fillRect/>
          </a:stretch>
        </p:blipFill>
        <p:spPr bwMode="auto">
          <a:xfrm>
            <a:off x="3817938" y="5665788"/>
            <a:ext cx="523875" cy="528637"/>
          </a:xfrm>
          <a:prstGeom prst="rect">
            <a:avLst/>
          </a:prstGeom>
          <a:noFill/>
          <a:ln w="12700">
            <a:noFill/>
            <a:miter lim="800000"/>
            <a:headEnd/>
            <a:tailEnd/>
          </a:ln>
          <a:effectLst/>
        </p:spPr>
      </p:pic>
      <p:pic>
        <p:nvPicPr>
          <p:cNvPr id="32792" name="Picture 24"/>
          <p:cNvPicPr>
            <a:picLocks noChangeArrowheads="1"/>
          </p:cNvPicPr>
          <p:nvPr/>
        </p:nvPicPr>
        <p:blipFill>
          <a:blip r:embed="rId5"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2793" name="Picture 25"/>
          <p:cNvPicPr>
            <a:picLocks noChangeArrowheads="1"/>
          </p:cNvPicPr>
          <p:nvPr/>
        </p:nvPicPr>
        <p:blipFill>
          <a:blip r:embed="rId6" cstate="print"/>
          <a:srcRect t="13953"/>
          <a:stretch>
            <a:fillRect/>
          </a:stretch>
        </p:blipFill>
        <p:spPr bwMode="auto">
          <a:xfrm>
            <a:off x="5810250" y="4610100"/>
            <a:ext cx="523875" cy="528638"/>
          </a:xfrm>
          <a:prstGeom prst="rect">
            <a:avLst/>
          </a:prstGeom>
          <a:noFill/>
          <a:ln w="12700">
            <a:noFill/>
            <a:miter lim="800000"/>
            <a:headEnd/>
            <a:tailEnd/>
          </a:ln>
          <a:effectLst/>
        </p:spPr>
      </p:pic>
      <p:pic>
        <p:nvPicPr>
          <p:cNvPr id="32794" name="Picture 26"/>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2795" name="Rectangle 27"/>
          <p:cNvSpPr>
            <a:spLocks noChangeArrowheads="1"/>
          </p:cNvSpPr>
          <p:nvPr/>
        </p:nvSpPr>
        <p:spPr bwMode="auto">
          <a:xfrm>
            <a:off x="3775075" y="4578350"/>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2796" name="Rectangle 28"/>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2797" name="Rectangle 29"/>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2798" name="Rectangle 30"/>
          <p:cNvSpPr>
            <a:spLocks noChangeArrowheads="1"/>
          </p:cNvSpPr>
          <p:nvPr/>
        </p:nvSpPr>
        <p:spPr bwMode="auto">
          <a:xfrm>
            <a:off x="3775075" y="3908425"/>
            <a:ext cx="1547813"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Tree>
  </p:cSld>
  <p:clrMapOvr>
    <a:masterClrMapping/>
  </p:clrMapOvr>
  <p:transition>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4819"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Let's look at the third row.  The first position we try has a conflict...</a:t>
            </a:r>
          </a:p>
        </p:txBody>
      </p:sp>
      <p:grpSp>
        <p:nvGrpSpPr>
          <p:cNvPr id="34836" name="Group 20"/>
          <p:cNvGrpSpPr>
            <a:grpSpLocks/>
          </p:cNvGrpSpPr>
          <p:nvPr/>
        </p:nvGrpSpPr>
        <p:grpSpPr bwMode="auto">
          <a:xfrm>
            <a:off x="5684838" y="2238375"/>
            <a:ext cx="2981325" cy="2998788"/>
            <a:chOff x="3581" y="1410"/>
            <a:chExt cx="1878" cy="1889"/>
          </a:xfrm>
        </p:grpSpPr>
        <p:sp>
          <p:nvSpPr>
            <p:cNvPr id="3482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2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2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3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483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483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483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4838" name="Picture 22"/>
          <p:cNvPicPr>
            <a:picLocks noChangeArrowheads="1"/>
          </p:cNvPicPr>
          <p:nvPr/>
        </p:nvPicPr>
        <p:blipFill>
          <a:blip r:embed="rId4" cstate="print"/>
          <a:srcRect t="13953"/>
          <a:stretch>
            <a:fillRect/>
          </a:stretch>
        </p:blipFill>
        <p:spPr bwMode="auto">
          <a:xfrm>
            <a:off x="5784850" y="3073400"/>
            <a:ext cx="523875" cy="528638"/>
          </a:xfrm>
          <a:prstGeom prst="rect">
            <a:avLst/>
          </a:prstGeom>
          <a:noFill/>
          <a:ln w="12700">
            <a:noFill/>
            <a:miter lim="800000"/>
            <a:headEnd/>
            <a:tailEnd/>
          </a:ln>
          <a:effectLst/>
        </p:spPr>
      </p:pic>
      <p:pic>
        <p:nvPicPr>
          <p:cNvPr id="34839" name="Picture 23"/>
          <p:cNvPicPr>
            <a:picLocks noChangeArrowheads="1"/>
          </p:cNvPicPr>
          <p:nvPr/>
        </p:nvPicPr>
        <p:blipFill>
          <a:blip r:embed="rId5"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4840" name="Picture 24"/>
          <p:cNvPicPr>
            <a:picLocks noChangeArrowheads="1"/>
          </p:cNvPicPr>
          <p:nvPr/>
        </p:nvPicPr>
        <p:blipFill>
          <a:blip r:embed="rId6"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4841" name="Picture 25"/>
          <p:cNvPicPr>
            <a:picLocks noChangeArrowheads="1"/>
          </p:cNvPicPr>
          <p:nvPr/>
        </p:nvPicPr>
        <p:blipFill>
          <a:blip r:embed="rId7"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4842" name="Rectangle 26"/>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4843" name="Rectangle 27"/>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4844" name="Rectangle 28"/>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4845" name="Rectangle 29"/>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4846" name="Rectangle 30"/>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1</a:t>
            </a:r>
          </a:p>
        </p:txBody>
      </p:sp>
    </p:spTree>
  </p:cSld>
  <p:clrMapOvr>
    <a:masterClrMapping/>
  </p:clrMapOvr>
  <p:transition>
    <p:randomBar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686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...so we shift to column 2.  But another conflict arises...</a:t>
            </a:r>
          </a:p>
        </p:txBody>
      </p:sp>
      <p:grpSp>
        <p:nvGrpSpPr>
          <p:cNvPr id="36884" name="Group 20"/>
          <p:cNvGrpSpPr>
            <a:grpSpLocks/>
          </p:cNvGrpSpPr>
          <p:nvPr/>
        </p:nvGrpSpPr>
        <p:grpSpPr bwMode="auto">
          <a:xfrm>
            <a:off x="5684838" y="2238375"/>
            <a:ext cx="2981325" cy="2998788"/>
            <a:chOff x="3581" y="1410"/>
            <a:chExt cx="1878" cy="1889"/>
          </a:xfrm>
        </p:grpSpPr>
        <p:sp>
          <p:nvSpPr>
            <p:cNvPr id="3686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6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7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7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688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688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688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6886"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6887"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6888"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6889"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6890"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6891"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6892"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6893"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2</a:t>
            </a:r>
          </a:p>
        </p:txBody>
      </p:sp>
      <p:pic>
        <p:nvPicPr>
          <p:cNvPr id="36894" name="Picture 30"/>
          <p:cNvPicPr>
            <a:picLocks noChangeArrowheads="1"/>
          </p:cNvPicPr>
          <p:nvPr/>
        </p:nvPicPr>
        <p:blipFill>
          <a:blip r:embed="rId7" cstate="print"/>
          <a:srcRect t="13953"/>
          <a:stretch>
            <a:fillRect/>
          </a:stretch>
        </p:blipFill>
        <p:spPr bwMode="auto">
          <a:xfrm>
            <a:off x="6546850" y="3073400"/>
            <a:ext cx="523875" cy="528638"/>
          </a:xfrm>
          <a:prstGeom prst="rect">
            <a:avLst/>
          </a:prstGeom>
          <a:noFill/>
          <a:ln w="12700">
            <a:noFill/>
            <a:miter lim="800000"/>
            <a:headEnd/>
            <a:tailEnd/>
          </a:ln>
          <a:effectLst/>
        </p:spPr>
      </p:pic>
      <p:sp>
        <p:nvSpPr>
          <p:cNvPr id="36895" name="AutoShape 31"/>
          <p:cNvSpPr>
            <a:spLocks noChangeArrowheads="1"/>
          </p:cNvSpPr>
          <p:nvPr/>
        </p:nvSpPr>
        <p:spPr bwMode="auto">
          <a:xfrm>
            <a:off x="6010275" y="317817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86019"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86020" name="Group 4"/>
          <p:cNvGrpSpPr>
            <a:grpSpLocks/>
          </p:cNvGrpSpPr>
          <p:nvPr/>
        </p:nvGrpSpPr>
        <p:grpSpPr bwMode="auto">
          <a:xfrm>
            <a:off x="3352800" y="5715000"/>
            <a:ext cx="4343400" cy="930275"/>
            <a:chOff x="2112" y="3600"/>
            <a:chExt cx="2736" cy="586"/>
          </a:xfrm>
        </p:grpSpPr>
        <p:sp>
          <p:nvSpPr>
            <p:cNvPr id="8602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t>
              </a:r>
            </a:p>
          </p:txBody>
        </p:sp>
        <p:sp>
          <p:nvSpPr>
            <p:cNvPr id="8602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86023"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86024"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86025"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86026"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38915"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...and we shift to the third column.</a:t>
            </a:r>
          </a:p>
          <a:p>
            <a:pPr marL="0" indent="0">
              <a:buFont typeface="Monotype Sorts" pitchFamily="2" charset="2"/>
              <a:buNone/>
            </a:pPr>
            <a:r>
              <a:rPr lang="en-US" altLang="zh-CN">
                <a:ea typeface="宋体" pitchFamily="2" charset="-122"/>
              </a:rPr>
              <a:t>Yet another conflict arises...</a:t>
            </a:r>
          </a:p>
        </p:txBody>
      </p:sp>
      <p:grpSp>
        <p:nvGrpSpPr>
          <p:cNvPr id="38932" name="Group 20"/>
          <p:cNvGrpSpPr>
            <a:grpSpLocks/>
          </p:cNvGrpSpPr>
          <p:nvPr/>
        </p:nvGrpSpPr>
        <p:grpSpPr bwMode="auto">
          <a:xfrm>
            <a:off x="5684838" y="2238375"/>
            <a:ext cx="2981325" cy="2998788"/>
            <a:chOff x="3581" y="1410"/>
            <a:chExt cx="1878" cy="1889"/>
          </a:xfrm>
        </p:grpSpPr>
        <p:sp>
          <p:nvSpPr>
            <p:cNvPr id="38916"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17"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18"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19"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0"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1"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2"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3"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4"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5"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6"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27"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8"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29"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8930"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38931"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38933"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38934"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38935"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38936"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38937"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38938"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38939"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38940"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38941"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3</a:t>
            </a:r>
          </a:p>
        </p:txBody>
      </p:sp>
      <p:pic>
        <p:nvPicPr>
          <p:cNvPr id="38942" name="Picture 30"/>
          <p:cNvPicPr>
            <a:picLocks noChangeArrowheads="1"/>
          </p:cNvPicPr>
          <p:nvPr/>
        </p:nvPicPr>
        <p:blipFill>
          <a:blip r:embed="rId7" cstate="print"/>
          <a:srcRect t="13953"/>
          <a:stretch>
            <a:fillRect/>
          </a:stretch>
        </p:blipFill>
        <p:spPr bwMode="auto">
          <a:xfrm>
            <a:off x="7277100" y="3073400"/>
            <a:ext cx="523875" cy="528638"/>
          </a:xfrm>
          <a:prstGeom prst="rect">
            <a:avLst/>
          </a:prstGeom>
          <a:noFill/>
          <a:ln w="12700">
            <a:noFill/>
            <a:miter lim="800000"/>
            <a:headEnd/>
            <a:tailEnd/>
          </a:ln>
          <a:effectLst/>
        </p:spPr>
      </p:pic>
      <p:sp>
        <p:nvSpPr>
          <p:cNvPr id="38943" name="AutoShape 31"/>
          <p:cNvSpPr>
            <a:spLocks noChangeArrowheads="1"/>
          </p:cNvSpPr>
          <p:nvPr/>
        </p:nvSpPr>
        <p:spPr bwMode="auto">
          <a:xfrm>
            <a:off x="6810375" y="3178175"/>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096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...and we shift to column 4.  There's still a conflict in column 4, so we try to shift rightward again...</a:t>
            </a:r>
          </a:p>
        </p:txBody>
      </p:sp>
      <p:grpSp>
        <p:nvGrpSpPr>
          <p:cNvPr id="40980" name="Group 20"/>
          <p:cNvGrpSpPr>
            <a:grpSpLocks/>
          </p:cNvGrpSpPr>
          <p:nvPr/>
        </p:nvGrpSpPr>
        <p:grpSpPr bwMode="auto">
          <a:xfrm>
            <a:off x="5684838" y="2238375"/>
            <a:ext cx="2981325" cy="2998788"/>
            <a:chOff x="3581" y="1410"/>
            <a:chExt cx="1878" cy="1889"/>
          </a:xfrm>
        </p:grpSpPr>
        <p:sp>
          <p:nvSpPr>
            <p:cNvPr id="4096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6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6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097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097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098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0982"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0983"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0984"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0985"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0986"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0987"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0988"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40989"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4</a:t>
            </a:r>
          </a:p>
        </p:txBody>
      </p:sp>
      <p:pic>
        <p:nvPicPr>
          <p:cNvPr id="40990" name="Picture 30"/>
          <p:cNvPicPr>
            <a:picLocks noChangeArrowheads="1"/>
          </p:cNvPicPr>
          <p:nvPr/>
        </p:nvPicPr>
        <p:blipFill>
          <a:blip r:embed="rId7" cstate="print"/>
          <a:srcRect t="13953"/>
          <a:stretch>
            <a:fillRect/>
          </a:stretch>
        </p:blipFill>
        <p:spPr bwMode="auto">
          <a:xfrm>
            <a:off x="8053388" y="3082925"/>
            <a:ext cx="523875" cy="528638"/>
          </a:xfrm>
          <a:prstGeom prst="rect">
            <a:avLst/>
          </a:prstGeom>
          <a:noFill/>
          <a:ln w="12700">
            <a:noFill/>
            <a:miter lim="800000"/>
            <a:headEnd/>
            <a:tailEnd/>
          </a:ln>
          <a:effectLst/>
        </p:spPr>
      </p:pic>
      <p:sp>
        <p:nvSpPr>
          <p:cNvPr id="40991" name="AutoShape 31"/>
          <p:cNvSpPr>
            <a:spLocks noChangeArrowheads="1"/>
          </p:cNvSpPr>
          <p:nvPr/>
        </p:nvSpPr>
        <p:spPr bwMode="auto">
          <a:xfrm>
            <a:off x="7673975" y="3187700"/>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3011"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b="1" u="sng">
                <a:solidFill>
                  <a:schemeClr val="accent2"/>
                </a:solidFill>
                <a:ea typeface="宋体" pitchFamily="2" charset="-122"/>
              </a:rPr>
              <a:t>...but there's nowhere else to go.</a:t>
            </a:r>
          </a:p>
        </p:txBody>
      </p:sp>
      <p:grpSp>
        <p:nvGrpSpPr>
          <p:cNvPr id="43028" name="Group 20"/>
          <p:cNvGrpSpPr>
            <a:grpSpLocks/>
          </p:cNvGrpSpPr>
          <p:nvPr/>
        </p:nvGrpSpPr>
        <p:grpSpPr bwMode="auto">
          <a:xfrm>
            <a:off x="5684838" y="2238375"/>
            <a:ext cx="2981325" cy="2998788"/>
            <a:chOff x="3581" y="1410"/>
            <a:chExt cx="1878" cy="1889"/>
          </a:xfrm>
        </p:grpSpPr>
        <p:sp>
          <p:nvSpPr>
            <p:cNvPr id="43012"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3"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4"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5"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6"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7"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18"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19"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0"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1"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2"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3"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4"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5"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3026"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3027"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3029"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3030"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3031"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3032"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3033"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3034"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3035"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3036"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sp>
        <p:nvSpPr>
          <p:cNvPr id="43037" name="Rectangle 29"/>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4</a:t>
            </a:r>
          </a:p>
        </p:txBody>
      </p:sp>
      <p:pic>
        <p:nvPicPr>
          <p:cNvPr id="43038" name="Picture 30"/>
          <p:cNvPicPr>
            <a:picLocks noChangeArrowheads="1"/>
          </p:cNvPicPr>
          <p:nvPr/>
        </p:nvPicPr>
        <p:blipFill>
          <a:blip r:embed="rId7" cstate="print"/>
          <a:srcRect t="13953"/>
          <a:stretch>
            <a:fillRect/>
          </a:stretch>
        </p:blipFill>
        <p:spPr bwMode="auto">
          <a:xfrm>
            <a:off x="8607425" y="3195638"/>
            <a:ext cx="523875" cy="528637"/>
          </a:xfrm>
          <a:prstGeom prst="rect">
            <a:avLst/>
          </a:prstGeom>
          <a:noFill/>
          <a:ln w="12700">
            <a:noFill/>
            <a:miter lim="800000"/>
            <a:headEnd/>
            <a:tailEnd/>
          </a:ln>
          <a:effectLst/>
        </p:spPr>
      </p:pic>
    </p:spTree>
  </p:cSld>
  <p:clrMapOvr>
    <a:masterClrMapping/>
  </p:clrMapOvr>
  <p:transition>
    <p:randomBar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5059" name="Rectangle 3"/>
          <p:cNvSpPr>
            <a:spLocks noGrp="1" noChangeArrowheads="1"/>
          </p:cNvSpPr>
          <p:nvPr>
            <p:ph type="body" sz="half" idx="1"/>
          </p:nvPr>
        </p:nvSpPr>
        <p:spPr>
          <a:xfrm>
            <a:off x="180975" y="1981200"/>
            <a:ext cx="3228975" cy="4114800"/>
          </a:xfrm>
          <a:noFill/>
          <a:ln/>
        </p:spPr>
        <p:txBody>
          <a:bodyPr/>
          <a:lstStyle/>
          <a:p>
            <a:pPr marL="344488" indent="-290513">
              <a:buFont typeface="Monotype Sorts" pitchFamily="2" charset="2"/>
              <a:buNone/>
            </a:pPr>
            <a:r>
              <a:rPr lang="en-US" altLang="zh-CN">
                <a:ea typeface="宋体" pitchFamily="2" charset="-122"/>
              </a:rPr>
              <a:t>When we run out of </a:t>
            </a:r>
          </a:p>
          <a:p>
            <a:pPr marL="344488" indent="-290513">
              <a:buFont typeface="Monotype Sorts" pitchFamily="2" charset="2"/>
              <a:buNone/>
            </a:pPr>
            <a:r>
              <a:rPr lang="en-US" altLang="zh-CN">
                <a:ea typeface="宋体" pitchFamily="2" charset="-122"/>
              </a:rPr>
              <a:t>room in a row:</a:t>
            </a:r>
          </a:p>
          <a:p>
            <a:pPr marL="344488" indent="-290513"/>
            <a:r>
              <a:rPr lang="en-US" altLang="zh-CN">
                <a:ea typeface="宋体" pitchFamily="2" charset="-122"/>
              </a:rPr>
              <a:t>pop the stack,</a:t>
            </a:r>
          </a:p>
          <a:p>
            <a:pPr marL="344488" indent="-290513"/>
            <a:r>
              <a:rPr lang="en-US" altLang="zh-CN">
                <a:ea typeface="宋体" pitchFamily="2" charset="-122"/>
              </a:rPr>
              <a:t>reduce </a:t>
            </a:r>
            <a:r>
              <a:rPr lang="en-US" altLang="zh-CN">
                <a:latin typeface="Arial" charset="0"/>
                <a:ea typeface="宋体" pitchFamily="2" charset="-122"/>
              </a:rPr>
              <a:t>filled </a:t>
            </a:r>
            <a:r>
              <a:rPr lang="en-US" altLang="zh-CN">
                <a:ea typeface="宋体" pitchFamily="2" charset="-122"/>
              </a:rPr>
              <a:t>by 1</a:t>
            </a:r>
          </a:p>
          <a:p>
            <a:pPr marL="344488" indent="-290513"/>
            <a:r>
              <a:rPr lang="en-US" altLang="zh-CN">
                <a:ea typeface="宋体" pitchFamily="2" charset="-122"/>
              </a:rPr>
              <a:t>and continue                       working on the previous row.</a:t>
            </a:r>
          </a:p>
        </p:txBody>
      </p:sp>
      <p:grpSp>
        <p:nvGrpSpPr>
          <p:cNvPr id="45076" name="Group 20"/>
          <p:cNvGrpSpPr>
            <a:grpSpLocks/>
          </p:cNvGrpSpPr>
          <p:nvPr/>
        </p:nvGrpSpPr>
        <p:grpSpPr bwMode="auto">
          <a:xfrm>
            <a:off x="5684838" y="2238375"/>
            <a:ext cx="2981325" cy="2998788"/>
            <a:chOff x="3581" y="1410"/>
            <a:chExt cx="1878" cy="1889"/>
          </a:xfrm>
        </p:grpSpPr>
        <p:sp>
          <p:nvSpPr>
            <p:cNvPr id="45060"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1"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2"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3"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4"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5"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6"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67"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8"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69"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0"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1"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2"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3"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5074"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5075"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5077"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5078" name="Picture 22"/>
          <p:cNvPicPr>
            <a:picLocks noChangeArrowheads="1"/>
          </p:cNvPicPr>
          <p:nvPr/>
        </p:nvPicPr>
        <p:blipFill>
          <a:blip r:embed="rId4" cstate="print"/>
          <a:srcRect t="13953"/>
          <a:stretch>
            <a:fillRect/>
          </a:stretch>
        </p:blipFill>
        <p:spPr bwMode="auto">
          <a:xfrm>
            <a:off x="7275513" y="3868738"/>
            <a:ext cx="523875" cy="528637"/>
          </a:xfrm>
          <a:prstGeom prst="rect">
            <a:avLst/>
          </a:prstGeom>
          <a:noFill/>
          <a:ln w="12700">
            <a:noFill/>
            <a:miter lim="800000"/>
            <a:headEnd/>
            <a:tailEnd/>
          </a:ln>
          <a:effectLst/>
        </p:spPr>
      </p:pic>
      <p:pic>
        <p:nvPicPr>
          <p:cNvPr id="45079" name="Picture 23"/>
          <p:cNvPicPr>
            <a:picLocks noChangeArrowheads="1"/>
          </p:cNvPicPr>
          <p:nvPr/>
        </p:nvPicPr>
        <p:blipFill>
          <a:blip r:embed="rId5"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5080" name="Picture 24"/>
          <p:cNvPicPr>
            <a:picLocks noChangeArrowheads="1"/>
          </p:cNvPicPr>
          <p:nvPr/>
        </p:nvPicPr>
        <p:blipFill>
          <a:blip r:embed="rId6"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5081"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5082"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45083"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5084"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3</a:t>
            </a:r>
          </a:p>
        </p:txBody>
      </p:sp>
      <p:pic>
        <p:nvPicPr>
          <p:cNvPr id="45085" name="Picture 29"/>
          <p:cNvPicPr>
            <a:picLocks noChangeArrowheads="1"/>
          </p:cNvPicPr>
          <p:nvPr/>
        </p:nvPicPr>
        <p:blipFill>
          <a:blip r:embed="rId7" cstate="print"/>
          <a:srcRect t="13953"/>
          <a:stretch>
            <a:fillRect/>
          </a:stretch>
        </p:blipFill>
        <p:spPr bwMode="auto">
          <a:xfrm>
            <a:off x="3925888" y="5700713"/>
            <a:ext cx="523875" cy="528637"/>
          </a:xfrm>
          <a:prstGeom prst="rect">
            <a:avLst/>
          </a:prstGeom>
          <a:noFill/>
          <a:ln w="12700">
            <a:noFill/>
            <a:miter lim="800000"/>
            <a:headEnd/>
            <a:tailEnd/>
          </a:ln>
          <a:effectLst/>
        </p:spPr>
      </p:pic>
    </p:spTree>
  </p:cSld>
  <p:clrMapOvr>
    <a:masterClrMapping/>
  </p:clrMapOvr>
  <p:transition>
    <p:randomBar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7107"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Now we continue working on row 2, shifting the queen to the right.</a:t>
            </a:r>
          </a:p>
        </p:txBody>
      </p:sp>
      <p:grpSp>
        <p:nvGrpSpPr>
          <p:cNvPr id="47124" name="Group 20"/>
          <p:cNvGrpSpPr>
            <a:grpSpLocks/>
          </p:cNvGrpSpPr>
          <p:nvPr/>
        </p:nvGrpSpPr>
        <p:grpSpPr bwMode="auto">
          <a:xfrm>
            <a:off x="5684838" y="2238375"/>
            <a:ext cx="2981325" cy="2998788"/>
            <a:chOff x="3581" y="1410"/>
            <a:chExt cx="1878" cy="1889"/>
          </a:xfrm>
        </p:grpSpPr>
        <p:sp>
          <p:nvSpPr>
            <p:cNvPr id="47108"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09"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0"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1"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2"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3"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4"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5"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6"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7"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18"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19"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0"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1"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7122"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7123"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7125"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7126" name="Picture 22"/>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7127" name="Picture 23"/>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7128" name="Rectangle 24"/>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7129" name="Rectangle 25"/>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1</a:t>
            </a:r>
          </a:p>
        </p:txBody>
      </p:sp>
      <p:sp>
        <p:nvSpPr>
          <p:cNvPr id="47130" name="Rectangle 26"/>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7131" name="Rectangle 27"/>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47132" name="Picture 28"/>
          <p:cNvPicPr>
            <a:picLocks noChangeArrowheads="1"/>
          </p:cNvPicPr>
          <p:nvPr/>
        </p:nvPicPr>
        <p:blipFill>
          <a:blip r:embed="rId6" cstate="print"/>
          <a:srcRect t="13953"/>
          <a:stretch>
            <a:fillRect/>
          </a:stretch>
        </p:blipFill>
        <p:spPr bwMode="auto">
          <a:xfrm>
            <a:off x="3944938" y="5786438"/>
            <a:ext cx="523875" cy="528637"/>
          </a:xfrm>
          <a:prstGeom prst="rect">
            <a:avLst/>
          </a:prstGeom>
          <a:noFill/>
          <a:ln w="12700">
            <a:noFill/>
            <a:miter lim="800000"/>
            <a:headEnd/>
            <a:tailEnd/>
          </a:ln>
          <a:effectLst/>
        </p:spPr>
      </p:pic>
      <p:pic>
        <p:nvPicPr>
          <p:cNvPr id="47133" name="Picture 29"/>
          <p:cNvPicPr>
            <a:picLocks noChangeArrowheads="1"/>
          </p:cNvPicPr>
          <p:nvPr/>
        </p:nvPicPr>
        <p:blipFill>
          <a:blip r:embed="rId7" cstate="print"/>
          <a:srcRect t="13953"/>
          <a:stretch>
            <a:fillRect/>
          </a:stretch>
        </p:blipFill>
        <p:spPr bwMode="auto">
          <a:xfrm>
            <a:off x="8023225" y="3813175"/>
            <a:ext cx="523875" cy="528638"/>
          </a:xfrm>
          <a:prstGeom prst="rect">
            <a:avLst/>
          </a:prstGeom>
          <a:noFill/>
          <a:ln w="12700">
            <a:noFill/>
            <a:miter lim="800000"/>
            <a:headEnd/>
            <a:tailEnd/>
          </a:ln>
          <a:effectLst/>
        </p:spPr>
      </p:pic>
      <p:sp>
        <p:nvSpPr>
          <p:cNvPr id="47134" name="AutoShape 30"/>
          <p:cNvSpPr>
            <a:spLocks noChangeArrowheads="1"/>
          </p:cNvSpPr>
          <p:nvPr/>
        </p:nvSpPr>
        <p:spPr bwMode="auto">
          <a:xfrm>
            <a:off x="7556500" y="3917950"/>
            <a:ext cx="703263" cy="322263"/>
          </a:xfrm>
          <a:prstGeom prst="rightArrow">
            <a:avLst>
              <a:gd name="adj1" fmla="val 50000"/>
              <a:gd name="adj2" fmla="val 109123"/>
            </a:avLst>
          </a:prstGeom>
          <a:solidFill>
            <a:srgbClr val="000000"/>
          </a:solidFill>
          <a:ln w="12700">
            <a:solidFill>
              <a:srgbClr val="FFFFFF"/>
            </a:solidFill>
            <a:miter lim="800000"/>
            <a:headEnd/>
            <a:tailEnd/>
          </a:ln>
          <a:effectLst/>
        </p:spPr>
        <p:txBody>
          <a:bodyPr wrap="none" anchor="ctr"/>
          <a:lstStyle/>
          <a:p>
            <a:endParaRPr lang="en-US"/>
          </a:p>
        </p:txBody>
      </p:sp>
    </p:spTree>
  </p:cSld>
  <p:clrMapOvr>
    <a:masterClrMapping/>
  </p:clrMapOvr>
  <p:transition>
    <p:randomBar dir="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Oval 2"/>
          <p:cNvSpPr>
            <a:spLocks noChangeArrowheads="1"/>
          </p:cNvSpPr>
          <p:nvPr/>
        </p:nvSpPr>
        <p:spPr bwMode="auto">
          <a:xfrm>
            <a:off x="6302375" y="5557838"/>
            <a:ext cx="2527300" cy="1257300"/>
          </a:xfrm>
          <a:prstGeom prst="ellipse">
            <a:avLst/>
          </a:prstGeom>
          <a:solidFill>
            <a:schemeClr val="bg1"/>
          </a:solidFill>
          <a:ln w="12700">
            <a:solidFill>
              <a:schemeClr val="tx1"/>
            </a:solidFill>
            <a:round/>
            <a:headEnd/>
            <a:tailEnd/>
          </a:ln>
          <a:effectLst/>
        </p:spPr>
        <p:txBody>
          <a:bodyPr wrap="none" anchor="ctr"/>
          <a:lstStyle/>
          <a:p>
            <a:endParaRPr lang="en-US"/>
          </a:p>
        </p:txBody>
      </p:sp>
      <p:sp>
        <p:nvSpPr>
          <p:cNvPr id="49155" name="Rectangle 3"/>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49156" name="Rectangle 4"/>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This position has no conflicts, so we can increase </a:t>
            </a:r>
            <a:r>
              <a:rPr lang="en-US" altLang="zh-CN">
                <a:latin typeface="Arial" charset="0"/>
                <a:ea typeface="宋体" pitchFamily="2" charset="-122"/>
              </a:rPr>
              <a:t>filled </a:t>
            </a:r>
            <a:r>
              <a:rPr lang="en-US" altLang="zh-CN">
                <a:ea typeface="宋体" pitchFamily="2" charset="-122"/>
              </a:rPr>
              <a:t>by 1, and move to row 3.</a:t>
            </a:r>
          </a:p>
        </p:txBody>
      </p:sp>
      <p:grpSp>
        <p:nvGrpSpPr>
          <p:cNvPr id="49173" name="Group 21"/>
          <p:cNvGrpSpPr>
            <a:grpSpLocks/>
          </p:cNvGrpSpPr>
          <p:nvPr/>
        </p:nvGrpSpPr>
        <p:grpSpPr bwMode="auto">
          <a:xfrm>
            <a:off x="5684838" y="2238375"/>
            <a:ext cx="2981325" cy="2998788"/>
            <a:chOff x="3581" y="1410"/>
            <a:chExt cx="1878" cy="1889"/>
          </a:xfrm>
        </p:grpSpPr>
        <p:sp>
          <p:nvSpPr>
            <p:cNvPr id="49157" name="Rectangle 5"/>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59" name="Rectangle 7"/>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0" name="Rectangle 8"/>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1" name="Rectangle 9"/>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2" name="Rectangle 10"/>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3" name="Rectangle 11"/>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4" name="Rectangle 12"/>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5" name="Rectangle 13"/>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6" name="Rectangle 14"/>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7" name="Rectangle 15"/>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68" name="Rectangle 16"/>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69" name="Rectangle 17"/>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70" name="Rectangle 18"/>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71" name="Rectangle 19"/>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49172" name="Rectangle 20"/>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49174" name="Picture 22"/>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49175" name="Picture 23"/>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49176" name="Picture 24"/>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49177" name="Rectangle 25"/>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49178" name="Rectangle 26"/>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49179" name="Rectangle 27"/>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49180" name="Rectangle 28"/>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49181" name="Picture 29"/>
          <p:cNvPicPr>
            <a:picLocks noChangeArrowheads="1"/>
          </p:cNvPicPr>
          <p:nvPr/>
        </p:nvPicPr>
        <p:blipFill>
          <a:blip r:embed="rId6" cstate="print"/>
          <a:srcRect t="13953"/>
          <a:stretch>
            <a:fillRect/>
          </a:stretch>
        </p:blipFill>
        <p:spPr bwMode="auto">
          <a:xfrm>
            <a:off x="3944938" y="5786438"/>
            <a:ext cx="523875" cy="528637"/>
          </a:xfrm>
          <a:prstGeom prst="rect">
            <a:avLst/>
          </a:prstGeom>
          <a:noFill/>
          <a:ln w="12700">
            <a:noFill/>
            <a:miter lim="800000"/>
            <a:headEnd/>
            <a:tailEnd/>
          </a:ln>
          <a:effectLst/>
        </p:spPr>
      </p:pic>
      <p:pic>
        <p:nvPicPr>
          <p:cNvPr id="49182" name="Picture 30"/>
          <p:cNvPicPr>
            <a:picLocks noChangeArrowheads="1"/>
          </p:cNvPicPr>
          <p:nvPr/>
        </p:nvPicPr>
        <p:blipFill>
          <a:blip r:embed="rId7" cstate="print"/>
          <a:srcRect t="13953"/>
          <a:stretch>
            <a:fillRect/>
          </a:stretch>
        </p:blipFill>
        <p:spPr bwMode="auto">
          <a:xfrm>
            <a:off x="8037513" y="3813175"/>
            <a:ext cx="523875" cy="528638"/>
          </a:xfrm>
          <a:prstGeom prst="rect">
            <a:avLst/>
          </a:prstGeom>
          <a:noFill/>
          <a:ln w="12700">
            <a:noFill/>
            <a:miter lim="800000"/>
            <a:headEnd/>
            <a:tailEnd/>
          </a:ln>
          <a:effectLst/>
        </p:spPr>
      </p:pic>
    </p:spTree>
  </p:cSld>
  <p:clrMapOvr>
    <a:masterClrMapping/>
  </p:clrMapOvr>
  <p:transition>
    <p:randomBar dir="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noFill/>
          <a:ln/>
        </p:spPr>
        <p:txBody>
          <a:bodyPr/>
          <a:lstStyle/>
          <a:p>
            <a:r>
              <a:rPr lang="en-US" altLang="zh-CN">
                <a:ea typeface="宋体" pitchFamily="2" charset="-122"/>
              </a:rPr>
              <a:t>How the program works</a:t>
            </a:r>
          </a:p>
        </p:txBody>
      </p:sp>
      <p:sp>
        <p:nvSpPr>
          <p:cNvPr id="51203" name="Rectangle 3"/>
          <p:cNvSpPr>
            <a:spLocks noGrp="1" noChangeArrowheads="1"/>
          </p:cNvSpPr>
          <p:nvPr>
            <p:ph type="body" sz="half" idx="1"/>
          </p:nvPr>
        </p:nvSpPr>
        <p:spPr>
          <a:xfrm>
            <a:off x="685800" y="1981200"/>
            <a:ext cx="2652713" cy="4114800"/>
          </a:xfrm>
          <a:noFill/>
          <a:ln/>
        </p:spPr>
        <p:txBody>
          <a:bodyPr/>
          <a:lstStyle/>
          <a:p>
            <a:pPr marL="0" indent="0">
              <a:buFont typeface="Monotype Sorts" pitchFamily="2" charset="2"/>
              <a:buNone/>
            </a:pPr>
            <a:r>
              <a:rPr lang="en-US" altLang="zh-CN">
                <a:ea typeface="宋体" pitchFamily="2" charset="-122"/>
              </a:rPr>
              <a:t>In row 3, we start again at the first column.</a:t>
            </a:r>
          </a:p>
        </p:txBody>
      </p:sp>
      <p:grpSp>
        <p:nvGrpSpPr>
          <p:cNvPr id="51220" name="Group 20"/>
          <p:cNvGrpSpPr>
            <a:grpSpLocks/>
          </p:cNvGrpSpPr>
          <p:nvPr/>
        </p:nvGrpSpPr>
        <p:grpSpPr bwMode="auto">
          <a:xfrm>
            <a:off x="5684838" y="2238375"/>
            <a:ext cx="2981325" cy="2998788"/>
            <a:chOff x="3581" y="1410"/>
            <a:chExt cx="1878" cy="1889"/>
          </a:xfrm>
        </p:grpSpPr>
        <p:sp>
          <p:nvSpPr>
            <p:cNvPr id="51204" name="Rectangle 4"/>
            <p:cNvSpPr>
              <a:spLocks noChangeArrowheads="1"/>
            </p:cNvSpPr>
            <p:nvPr/>
          </p:nvSpPr>
          <p:spPr bwMode="auto">
            <a:xfrm>
              <a:off x="3581" y="2831"/>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5" name="Rectangle 5"/>
            <p:cNvSpPr>
              <a:spLocks noChangeArrowheads="1"/>
            </p:cNvSpPr>
            <p:nvPr/>
          </p:nvSpPr>
          <p:spPr bwMode="auto">
            <a:xfrm>
              <a:off x="4048" y="2831"/>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6" name="Rectangle 6"/>
            <p:cNvSpPr>
              <a:spLocks noChangeArrowheads="1"/>
            </p:cNvSpPr>
            <p:nvPr/>
          </p:nvSpPr>
          <p:spPr bwMode="auto">
            <a:xfrm>
              <a:off x="4521" y="2831"/>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07" name="Rectangle 7"/>
            <p:cNvSpPr>
              <a:spLocks noChangeArrowheads="1"/>
            </p:cNvSpPr>
            <p:nvPr/>
          </p:nvSpPr>
          <p:spPr bwMode="auto">
            <a:xfrm>
              <a:off x="4995" y="2831"/>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8" name="Rectangle 8"/>
            <p:cNvSpPr>
              <a:spLocks noChangeArrowheads="1"/>
            </p:cNvSpPr>
            <p:nvPr/>
          </p:nvSpPr>
          <p:spPr bwMode="auto">
            <a:xfrm>
              <a:off x="3581" y="2358"/>
              <a:ext cx="464"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09" name="Rectangle 9"/>
            <p:cNvSpPr>
              <a:spLocks noChangeArrowheads="1"/>
            </p:cNvSpPr>
            <p:nvPr/>
          </p:nvSpPr>
          <p:spPr bwMode="auto">
            <a:xfrm>
              <a:off x="4048" y="2358"/>
              <a:ext cx="465"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0" name="Rectangle 10"/>
            <p:cNvSpPr>
              <a:spLocks noChangeArrowheads="1"/>
            </p:cNvSpPr>
            <p:nvPr/>
          </p:nvSpPr>
          <p:spPr bwMode="auto">
            <a:xfrm>
              <a:off x="4521" y="2358"/>
              <a:ext cx="466" cy="469"/>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1" name="Rectangle 11"/>
            <p:cNvSpPr>
              <a:spLocks noChangeArrowheads="1"/>
            </p:cNvSpPr>
            <p:nvPr/>
          </p:nvSpPr>
          <p:spPr bwMode="auto">
            <a:xfrm>
              <a:off x="4995" y="2358"/>
              <a:ext cx="464" cy="469"/>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2" name="Rectangle 12"/>
            <p:cNvSpPr>
              <a:spLocks noChangeArrowheads="1"/>
            </p:cNvSpPr>
            <p:nvPr/>
          </p:nvSpPr>
          <p:spPr bwMode="auto">
            <a:xfrm>
              <a:off x="3581" y="1882"/>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3" name="Rectangle 13"/>
            <p:cNvSpPr>
              <a:spLocks noChangeArrowheads="1"/>
            </p:cNvSpPr>
            <p:nvPr/>
          </p:nvSpPr>
          <p:spPr bwMode="auto">
            <a:xfrm>
              <a:off x="4048" y="1882"/>
              <a:ext cx="465"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4" name="Rectangle 14"/>
            <p:cNvSpPr>
              <a:spLocks noChangeArrowheads="1"/>
            </p:cNvSpPr>
            <p:nvPr/>
          </p:nvSpPr>
          <p:spPr bwMode="auto">
            <a:xfrm>
              <a:off x="4521" y="1882"/>
              <a:ext cx="466"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5" name="Rectangle 15"/>
            <p:cNvSpPr>
              <a:spLocks noChangeArrowheads="1"/>
            </p:cNvSpPr>
            <p:nvPr/>
          </p:nvSpPr>
          <p:spPr bwMode="auto">
            <a:xfrm>
              <a:off x="4995" y="1882"/>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6" name="Rectangle 16"/>
            <p:cNvSpPr>
              <a:spLocks noChangeArrowheads="1"/>
            </p:cNvSpPr>
            <p:nvPr/>
          </p:nvSpPr>
          <p:spPr bwMode="auto">
            <a:xfrm>
              <a:off x="3581" y="1410"/>
              <a:ext cx="464"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7" name="Rectangle 17"/>
            <p:cNvSpPr>
              <a:spLocks noChangeArrowheads="1"/>
            </p:cNvSpPr>
            <p:nvPr/>
          </p:nvSpPr>
          <p:spPr bwMode="auto">
            <a:xfrm>
              <a:off x="4048" y="1410"/>
              <a:ext cx="465"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1218" name="Rectangle 18"/>
            <p:cNvSpPr>
              <a:spLocks noChangeArrowheads="1"/>
            </p:cNvSpPr>
            <p:nvPr/>
          </p:nvSpPr>
          <p:spPr bwMode="auto">
            <a:xfrm>
              <a:off x="4521" y="1410"/>
              <a:ext cx="466" cy="468"/>
            </a:xfrm>
            <a:prstGeom prst="rect">
              <a:avLst/>
            </a:prstGeom>
            <a:solidFill>
              <a:schemeClr val="accent1"/>
            </a:solidFill>
            <a:ln w="12700">
              <a:solidFill>
                <a:srgbClr val="000000"/>
              </a:solidFill>
              <a:miter lim="800000"/>
              <a:headEnd/>
              <a:tailEnd/>
            </a:ln>
            <a:effectLst/>
          </p:spPr>
          <p:txBody>
            <a:bodyPr wrap="none" anchor="ctr"/>
            <a:lstStyle/>
            <a:p>
              <a:endParaRPr lang="en-US"/>
            </a:p>
          </p:txBody>
        </p:sp>
        <p:sp>
          <p:nvSpPr>
            <p:cNvPr id="51219" name="Rectangle 19"/>
            <p:cNvSpPr>
              <a:spLocks noChangeArrowheads="1"/>
            </p:cNvSpPr>
            <p:nvPr/>
          </p:nvSpPr>
          <p:spPr bwMode="auto">
            <a:xfrm>
              <a:off x="4995" y="1410"/>
              <a:ext cx="464" cy="468"/>
            </a:xfrm>
            <a:prstGeom prst="rect">
              <a:avLst/>
            </a:prstGeom>
            <a:solidFill>
              <a:srgbClr val="DADADA"/>
            </a:solidFill>
            <a:ln w="12700">
              <a:solidFill>
                <a:srgbClr val="000000"/>
              </a:solidFill>
              <a:miter lim="800000"/>
              <a:headEnd/>
              <a:tailEnd/>
            </a:ln>
            <a:effectLst/>
          </p:spPr>
          <p:txBody>
            <a:bodyPr wrap="none" anchor="ctr"/>
            <a:lstStyle/>
            <a:p>
              <a:endParaRPr lang="en-US"/>
            </a:p>
          </p:txBody>
        </p:sp>
      </p:grpSp>
      <p:pic>
        <p:nvPicPr>
          <p:cNvPr id="51221" name="Picture 21"/>
          <p:cNvPicPr>
            <a:picLocks noChangeArrowheads="1"/>
          </p:cNvPicPr>
          <p:nvPr/>
        </p:nvPicPr>
        <p:blipFill>
          <a:blip r:embed="rId3" cstate="print"/>
          <a:srcRect t="13953"/>
          <a:stretch>
            <a:fillRect/>
          </a:stretch>
        </p:blipFill>
        <p:spPr bwMode="auto">
          <a:xfrm>
            <a:off x="3665538" y="5513388"/>
            <a:ext cx="523875" cy="528637"/>
          </a:xfrm>
          <a:prstGeom prst="rect">
            <a:avLst/>
          </a:prstGeom>
          <a:noFill/>
          <a:ln w="12700">
            <a:noFill/>
            <a:miter lim="800000"/>
            <a:headEnd/>
            <a:tailEnd/>
          </a:ln>
          <a:effectLst/>
        </p:spPr>
      </p:pic>
      <p:pic>
        <p:nvPicPr>
          <p:cNvPr id="51222" name="Picture 22"/>
          <p:cNvPicPr>
            <a:picLocks noChangeArrowheads="1"/>
          </p:cNvPicPr>
          <p:nvPr/>
        </p:nvPicPr>
        <p:blipFill>
          <a:blip r:embed="rId4" cstate="print"/>
          <a:srcRect t="13953"/>
          <a:stretch>
            <a:fillRect/>
          </a:stretch>
        </p:blipFill>
        <p:spPr bwMode="auto">
          <a:xfrm>
            <a:off x="5810250" y="4594225"/>
            <a:ext cx="523875" cy="528638"/>
          </a:xfrm>
          <a:prstGeom prst="rect">
            <a:avLst/>
          </a:prstGeom>
          <a:noFill/>
          <a:ln w="12700">
            <a:noFill/>
            <a:miter lim="800000"/>
            <a:headEnd/>
            <a:tailEnd/>
          </a:ln>
          <a:effectLst/>
        </p:spPr>
      </p:pic>
      <p:pic>
        <p:nvPicPr>
          <p:cNvPr id="51223" name="Picture 23"/>
          <p:cNvPicPr>
            <a:picLocks noChangeArrowheads="1"/>
          </p:cNvPicPr>
          <p:nvPr/>
        </p:nvPicPr>
        <p:blipFill>
          <a:blip r:embed="rId5" cstate="print"/>
          <a:srcRect t="35339"/>
          <a:stretch>
            <a:fillRect/>
          </a:stretch>
        </p:blipFill>
        <p:spPr bwMode="auto">
          <a:xfrm>
            <a:off x="2649538" y="2395538"/>
            <a:ext cx="3632200" cy="3101975"/>
          </a:xfrm>
          <a:prstGeom prst="rect">
            <a:avLst/>
          </a:prstGeom>
          <a:noFill/>
          <a:ln w="12700">
            <a:noFill/>
            <a:miter lim="800000"/>
            <a:headEnd/>
            <a:tailEnd/>
          </a:ln>
          <a:effectLst/>
        </p:spPr>
      </p:pic>
      <p:sp>
        <p:nvSpPr>
          <p:cNvPr id="51224" name="Rectangle 24"/>
          <p:cNvSpPr>
            <a:spLocks noChangeArrowheads="1"/>
          </p:cNvSpPr>
          <p:nvPr/>
        </p:nvSpPr>
        <p:spPr bwMode="auto">
          <a:xfrm>
            <a:off x="3798888" y="4578350"/>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1, COL 1</a:t>
            </a:r>
          </a:p>
        </p:txBody>
      </p:sp>
      <p:sp>
        <p:nvSpPr>
          <p:cNvPr id="51225" name="Rectangle 25"/>
          <p:cNvSpPr>
            <a:spLocks noChangeArrowheads="1"/>
          </p:cNvSpPr>
          <p:nvPr/>
        </p:nvSpPr>
        <p:spPr bwMode="auto">
          <a:xfrm>
            <a:off x="6940550" y="5797550"/>
            <a:ext cx="841375" cy="749300"/>
          </a:xfrm>
          <a:prstGeom prst="rect">
            <a:avLst/>
          </a:prstGeom>
          <a:solidFill>
            <a:schemeClr val="folHlink"/>
          </a:solidFill>
          <a:ln w="12700">
            <a:solidFill>
              <a:schemeClr val="tx1"/>
            </a:solidFill>
            <a:miter lim="800000"/>
            <a:headEnd/>
            <a:tailEnd/>
          </a:ln>
          <a:effectLst/>
        </p:spPr>
        <p:txBody>
          <a:bodyPr wrap="none" lIns="90488" tIns="44450" rIns="90488" bIns="44450" anchor="ctr"/>
          <a:lstStyle/>
          <a:p>
            <a:pPr algn="ctr"/>
            <a:r>
              <a:rPr lang="en-US" altLang="zh-CN" sz="2400" b="1" i="1">
                <a:solidFill>
                  <a:schemeClr val="tx1"/>
                </a:solidFill>
                <a:latin typeface="Arial" charset="0"/>
                <a:ea typeface="宋体" pitchFamily="2" charset="-122"/>
              </a:rPr>
              <a:t>2</a:t>
            </a:r>
          </a:p>
        </p:txBody>
      </p:sp>
      <p:sp>
        <p:nvSpPr>
          <p:cNvPr id="51226" name="Rectangle 26"/>
          <p:cNvSpPr>
            <a:spLocks noChangeArrowheads="1"/>
          </p:cNvSpPr>
          <p:nvPr/>
        </p:nvSpPr>
        <p:spPr bwMode="auto">
          <a:xfrm>
            <a:off x="7850188" y="5861050"/>
            <a:ext cx="714375" cy="363538"/>
          </a:xfrm>
          <a:prstGeom prst="rect">
            <a:avLst/>
          </a:prstGeom>
          <a:noFill/>
          <a:ln w="12700">
            <a:noFill/>
            <a:miter lim="800000"/>
            <a:headEnd/>
            <a:tailEnd/>
          </a:ln>
          <a:effectLst/>
        </p:spPr>
        <p:txBody>
          <a:bodyPr wrap="none" lIns="90488" tIns="44450" rIns="90488" bIns="44450">
            <a:spAutoFit/>
          </a:bodyPr>
          <a:lstStyle/>
          <a:p>
            <a:r>
              <a:rPr lang="en-US" altLang="zh-CN" sz="1800" b="1">
                <a:solidFill>
                  <a:schemeClr val="tx1"/>
                </a:solidFill>
                <a:latin typeface="Arial" charset="0"/>
                <a:ea typeface="宋体" pitchFamily="2" charset="-122"/>
              </a:rPr>
              <a:t>filled</a:t>
            </a:r>
          </a:p>
        </p:txBody>
      </p:sp>
      <p:sp>
        <p:nvSpPr>
          <p:cNvPr id="51227" name="Rectangle 27"/>
          <p:cNvSpPr>
            <a:spLocks noChangeArrowheads="1"/>
          </p:cNvSpPr>
          <p:nvPr/>
        </p:nvSpPr>
        <p:spPr bwMode="auto">
          <a:xfrm>
            <a:off x="3798888" y="3908425"/>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2, COL 4</a:t>
            </a:r>
          </a:p>
        </p:txBody>
      </p:sp>
      <p:pic>
        <p:nvPicPr>
          <p:cNvPr id="51228" name="Picture 28"/>
          <p:cNvPicPr>
            <a:picLocks noChangeArrowheads="1"/>
          </p:cNvPicPr>
          <p:nvPr/>
        </p:nvPicPr>
        <p:blipFill>
          <a:blip r:embed="rId6" cstate="print"/>
          <a:srcRect t="13953"/>
          <a:stretch>
            <a:fillRect/>
          </a:stretch>
        </p:blipFill>
        <p:spPr bwMode="auto">
          <a:xfrm>
            <a:off x="5773738" y="3105150"/>
            <a:ext cx="523875" cy="528638"/>
          </a:xfrm>
          <a:prstGeom prst="rect">
            <a:avLst/>
          </a:prstGeom>
          <a:noFill/>
          <a:ln w="12700">
            <a:noFill/>
            <a:miter lim="800000"/>
            <a:headEnd/>
            <a:tailEnd/>
          </a:ln>
          <a:effectLst/>
        </p:spPr>
      </p:pic>
      <p:pic>
        <p:nvPicPr>
          <p:cNvPr id="51229" name="Picture 29"/>
          <p:cNvPicPr>
            <a:picLocks noChangeArrowheads="1"/>
          </p:cNvPicPr>
          <p:nvPr/>
        </p:nvPicPr>
        <p:blipFill>
          <a:blip r:embed="rId7" cstate="print"/>
          <a:srcRect t="13953"/>
          <a:stretch>
            <a:fillRect/>
          </a:stretch>
        </p:blipFill>
        <p:spPr bwMode="auto">
          <a:xfrm>
            <a:off x="8037513" y="3813175"/>
            <a:ext cx="523875" cy="528638"/>
          </a:xfrm>
          <a:prstGeom prst="rect">
            <a:avLst/>
          </a:prstGeom>
          <a:noFill/>
          <a:ln w="12700">
            <a:noFill/>
            <a:miter lim="800000"/>
            <a:headEnd/>
            <a:tailEnd/>
          </a:ln>
          <a:effectLst/>
        </p:spPr>
      </p:pic>
      <p:sp>
        <p:nvSpPr>
          <p:cNvPr id="51230" name="Rectangle 30"/>
          <p:cNvSpPr>
            <a:spLocks noChangeArrowheads="1"/>
          </p:cNvSpPr>
          <p:nvPr/>
        </p:nvSpPr>
        <p:spPr bwMode="auto">
          <a:xfrm>
            <a:off x="3798888" y="3195638"/>
            <a:ext cx="1547812" cy="422275"/>
          </a:xfrm>
          <a:prstGeom prst="rect">
            <a:avLst/>
          </a:prstGeom>
          <a:solidFill>
            <a:srgbClr val="DADADA"/>
          </a:solidFill>
          <a:ln w="12700">
            <a:solidFill>
              <a:srgbClr val="000000"/>
            </a:solidFill>
            <a:miter lim="800000"/>
            <a:headEnd/>
            <a:tailEnd/>
          </a:ln>
          <a:effectLst/>
        </p:spPr>
        <p:txBody>
          <a:bodyPr wrap="none" lIns="90488" tIns="44450" rIns="90488" bIns="44450" anchor="ctr"/>
          <a:lstStyle/>
          <a:p>
            <a:pPr algn="ctr"/>
            <a:r>
              <a:rPr lang="en-US" altLang="zh-CN" sz="1600" b="1">
                <a:solidFill>
                  <a:srgbClr val="000000"/>
                </a:solidFill>
                <a:latin typeface="Arial" charset="0"/>
                <a:ea typeface="宋体" pitchFamily="2" charset="-122"/>
              </a:rPr>
              <a:t>ROW 3, COL 1</a:t>
            </a:r>
          </a:p>
        </p:txBody>
      </p:sp>
    </p:spTree>
  </p:cSld>
  <p:clrMapOvr>
    <a:masterClrMapping/>
  </p:clrMapOvr>
  <p:transition>
    <p:randomBa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3251"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Initialize a stack where we can keep track of our decisions.</a:t>
            </a:r>
            <a:endParaRPr lang="en-US" altLang="zh-CN">
              <a:ea typeface="宋体" pitchFamily="2" charset="-122"/>
            </a:endParaRPr>
          </a:p>
          <a:p>
            <a:pPr marL="454025" indent="-454025">
              <a:buSzPct val="100000"/>
              <a:buFont typeface="Monotype Sorts" pitchFamily="2" charset="2"/>
              <a:buChar char="·"/>
            </a:pPr>
            <a:r>
              <a:rPr lang="en-US" altLang="zh-CN" sz="2800">
                <a:ea typeface="宋体" pitchFamily="2" charset="-122"/>
              </a:rPr>
              <a:t>Place the first queen, pushing its position onto the stack and setting </a:t>
            </a:r>
            <a:r>
              <a:rPr lang="en-US" altLang="zh-CN" sz="2800">
                <a:latin typeface="Arial" charset="0"/>
                <a:ea typeface="宋体" pitchFamily="2" charset="-122"/>
              </a:rPr>
              <a:t>filled</a:t>
            </a:r>
            <a:r>
              <a:rPr lang="en-US" altLang="zh-CN" sz="2800">
                <a:ea typeface="宋体" pitchFamily="2" charset="-122"/>
              </a:rPr>
              <a:t> to 0</a:t>
            </a:r>
            <a:r>
              <a:rPr lang="en-US" altLang="zh-CN">
                <a:latin typeface="Arial" charset="0"/>
                <a:ea typeface="宋体" pitchFamily="2" charset="-122"/>
              </a:rPr>
              <a:t>.</a:t>
            </a:r>
          </a:p>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p>
          <a:p>
            <a:pPr marL="908050" lvl="1"/>
            <a:r>
              <a:rPr lang="en-US" altLang="zh-CN">
                <a:ea typeface="宋体" pitchFamily="2" charset="-122"/>
              </a:rPr>
              <a:t>else if there is a conflict and there is room to shift the current queen rightward...</a:t>
            </a:r>
          </a:p>
          <a:p>
            <a:pPr marL="908050" lvl="1"/>
            <a:r>
              <a:rPr lang="en-US" altLang="zh-CN">
                <a:ea typeface="宋体" pitchFamily="2" charset="-122"/>
              </a:rPr>
              <a:t>else if there is a conflict and there is no room to shift the current queen rightward...</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5299"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u="sng">
                <a:solidFill>
                  <a:schemeClr val="accent2"/>
                </a:solidFill>
                <a:ea typeface="宋体" pitchFamily="2" charset="-122"/>
              </a:rPr>
              <a:t>if there are no conflicts with the queens...</a:t>
            </a:r>
          </a:p>
        </p:txBody>
      </p:sp>
      <p:sp>
        <p:nvSpPr>
          <p:cNvPr id="55300" name="AutoShape 4"/>
          <p:cNvSpPr>
            <a:spLocks noChangeArrowheads="1"/>
          </p:cNvSpPr>
          <p:nvPr/>
        </p:nvSpPr>
        <p:spPr bwMode="auto">
          <a:xfrm>
            <a:off x="1820863" y="2998788"/>
            <a:ext cx="6845300" cy="1874837"/>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Increase </a:t>
            </a:r>
            <a:r>
              <a:rPr lang="en-US" altLang="zh-CN" sz="2800">
                <a:solidFill>
                  <a:srgbClr val="000000"/>
                </a:solidFill>
                <a:latin typeface="Arial" charset="0"/>
                <a:ea typeface="宋体" pitchFamily="2" charset="-122"/>
              </a:rPr>
              <a:t>filled </a:t>
            </a:r>
            <a:r>
              <a:rPr lang="en-US" altLang="zh-CN" sz="2800">
                <a:solidFill>
                  <a:srgbClr val="000000"/>
                </a:solidFill>
                <a:ea typeface="宋体" pitchFamily="2" charset="-122"/>
              </a:rPr>
              <a:t>by 1.  If </a:t>
            </a:r>
            <a:r>
              <a:rPr lang="en-US" altLang="zh-CN" sz="2800">
                <a:solidFill>
                  <a:srgbClr val="000000"/>
                </a:solidFill>
                <a:latin typeface="Arial" charset="0"/>
                <a:ea typeface="宋体" pitchFamily="2" charset="-122"/>
              </a:rPr>
              <a:t>filled </a:t>
            </a:r>
            <a:r>
              <a:rPr lang="en-US" altLang="zh-CN" sz="2800">
                <a:solidFill>
                  <a:srgbClr val="000000"/>
                </a:solidFill>
                <a:ea typeface="宋体" pitchFamily="2" charset="-122"/>
              </a:rPr>
              <a:t>is now </a:t>
            </a:r>
            <a:r>
              <a:rPr lang="en-US" altLang="zh-CN" sz="2800">
                <a:solidFill>
                  <a:srgbClr val="000000"/>
                </a:solidFill>
                <a:latin typeface="Arial" charset="0"/>
                <a:ea typeface="宋体" pitchFamily="2" charset="-122"/>
              </a:rPr>
              <a:t>N</a:t>
            </a:r>
            <a:r>
              <a:rPr lang="en-US" altLang="zh-CN" sz="2800">
                <a:solidFill>
                  <a:srgbClr val="000000"/>
                </a:solidFill>
                <a:ea typeface="宋体" pitchFamily="2" charset="-122"/>
              </a:rPr>
              <a:t>, then</a:t>
            </a:r>
          </a:p>
          <a:p>
            <a:pPr algn="ctr"/>
            <a:r>
              <a:rPr lang="en-US" altLang="zh-CN" sz="2800">
                <a:solidFill>
                  <a:srgbClr val="000000"/>
                </a:solidFill>
                <a:ea typeface="宋体" pitchFamily="2" charset="-122"/>
              </a:rPr>
              <a:t>the algorithm is done.  Otherwise, move to</a:t>
            </a:r>
          </a:p>
          <a:p>
            <a:pPr algn="ctr"/>
            <a:r>
              <a:rPr lang="en-US" altLang="zh-CN" sz="2800">
                <a:solidFill>
                  <a:srgbClr val="000000"/>
                </a:solidFill>
                <a:ea typeface="宋体" pitchFamily="2" charset="-122"/>
              </a:rPr>
              <a:t>the next row and place a queen in the</a:t>
            </a:r>
          </a:p>
          <a:p>
            <a:pPr algn="ctr"/>
            <a:r>
              <a:rPr lang="en-US" altLang="zh-CN" sz="2800">
                <a:solidFill>
                  <a:srgbClr val="000000"/>
                </a:solidFill>
                <a:ea typeface="宋体" pitchFamily="2" charset="-122"/>
              </a:rPr>
              <a:t>first column.</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7347"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room to shift the current queen rightward...</a:t>
            </a:r>
          </a:p>
        </p:txBody>
      </p:sp>
      <p:sp>
        <p:nvSpPr>
          <p:cNvPr id="57348" name="AutoShape 4"/>
          <p:cNvSpPr>
            <a:spLocks noChangeArrowheads="1"/>
          </p:cNvSpPr>
          <p:nvPr/>
        </p:nvSpPr>
        <p:spPr bwMode="auto">
          <a:xfrm>
            <a:off x="1820863" y="3994150"/>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Move the current queen rightward,</a:t>
            </a:r>
          </a:p>
          <a:p>
            <a:pPr algn="ctr"/>
            <a:r>
              <a:rPr lang="en-US" altLang="zh-CN" sz="2800">
                <a:solidFill>
                  <a:srgbClr val="000000"/>
                </a:solidFill>
                <a:ea typeface="宋体" pitchFamily="2" charset="-122"/>
              </a:rPr>
              <a:t>adjusting the record on top of the stack</a:t>
            </a:r>
          </a:p>
          <a:p>
            <a:pPr algn="ctr"/>
            <a:r>
              <a:rPr lang="en-US" altLang="zh-CN" sz="2800">
                <a:solidFill>
                  <a:srgbClr val="000000"/>
                </a:solidFill>
                <a:ea typeface="宋体" pitchFamily="2" charset="-122"/>
              </a:rPr>
              <a:t>to indicate the new position.</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88067"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88068" name="Group 4"/>
          <p:cNvGrpSpPr>
            <a:grpSpLocks/>
          </p:cNvGrpSpPr>
          <p:nvPr/>
        </p:nvGrpSpPr>
        <p:grpSpPr bwMode="auto">
          <a:xfrm>
            <a:off x="3352800" y="5715000"/>
            <a:ext cx="4343400" cy="930275"/>
            <a:chOff x="2112" y="3600"/>
            <a:chExt cx="2736" cy="586"/>
          </a:xfrm>
        </p:grpSpPr>
        <p:sp>
          <p:nvSpPr>
            <p:cNvPr id="88069"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a:t>
              </a:r>
            </a:p>
          </p:txBody>
        </p:sp>
        <p:sp>
          <p:nvSpPr>
            <p:cNvPr id="88070"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88071"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88072"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88073"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88074"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59395"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a:ea typeface="宋体" pitchFamily="2" charset="-122"/>
              </a:rPr>
              <a:t>else if there is a conflict and there is room to shift the current queen rightward...</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no room to shift the current queen rightward...</a:t>
            </a:r>
          </a:p>
        </p:txBody>
      </p:sp>
      <p:sp>
        <p:nvSpPr>
          <p:cNvPr id="59396" name="AutoShape 4"/>
          <p:cNvSpPr>
            <a:spLocks noChangeArrowheads="1"/>
          </p:cNvSpPr>
          <p:nvPr/>
        </p:nvSpPr>
        <p:spPr bwMode="auto">
          <a:xfrm>
            <a:off x="1820863" y="4867275"/>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Backtrack!</a:t>
            </a:r>
          </a:p>
          <a:p>
            <a:pPr algn="ctr"/>
            <a:r>
              <a:rPr lang="en-US" altLang="zh-CN" sz="2800">
                <a:solidFill>
                  <a:srgbClr val="000000"/>
                </a:solidFill>
                <a:ea typeface="宋体" pitchFamily="2" charset="-122"/>
              </a:rPr>
              <a:t>Keep popping the stack, and reducing </a:t>
            </a:r>
            <a:r>
              <a:rPr lang="en-US" altLang="zh-CN" sz="2800">
                <a:solidFill>
                  <a:srgbClr val="000000"/>
                </a:solidFill>
                <a:latin typeface="Arial" charset="0"/>
                <a:ea typeface="宋体" pitchFamily="2" charset="-122"/>
              </a:rPr>
              <a:t>filled</a:t>
            </a:r>
          </a:p>
          <a:p>
            <a:pPr algn="ctr"/>
            <a:r>
              <a:rPr lang="en-US" altLang="zh-CN" sz="2800">
                <a:solidFill>
                  <a:srgbClr val="000000"/>
                </a:solidFill>
                <a:latin typeface="Arial" charset="0"/>
                <a:ea typeface="宋体" pitchFamily="2" charset="-122"/>
              </a:rPr>
              <a:t> </a:t>
            </a:r>
            <a:r>
              <a:rPr lang="en-US" altLang="zh-CN" sz="2800">
                <a:solidFill>
                  <a:srgbClr val="000000"/>
                </a:solidFill>
                <a:ea typeface="宋体" pitchFamily="2" charset="-122"/>
              </a:rPr>
              <a:t>by 1, until you reach a row where the queen</a:t>
            </a:r>
          </a:p>
          <a:p>
            <a:pPr algn="ctr"/>
            <a:r>
              <a:rPr lang="en-US" altLang="zh-CN" sz="2800">
                <a:solidFill>
                  <a:srgbClr val="000000"/>
                </a:solidFill>
                <a:ea typeface="宋体" pitchFamily="2" charset="-122"/>
              </a:rPr>
              <a:t> can be shifted rightward. Shift this queen right.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noFill/>
          <a:ln/>
        </p:spPr>
        <p:txBody>
          <a:bodyPr/>
          <a:lstStyle/>
          <a:p>
            <a:r>
              <a:rPr lang="en-US" altLang="zh-CN">
                <a:ea typeface="宋体" pitchFamily="2" charset="-122"/>
              </a:rPr>
              <a:t>Pseudocode for N-Queens</a:t>
            </a:r>
          </a:p>
        </p:txBody>
      </p:sp>
      <p:sp>
        <p:nvSpPr>
          <p:cNvPr id="61443" name="Rectangle 3"/>
          <p:cNvSpPr>
            <a:spLocks noGrp="1" noChangeArrowheads="1"/>
          </p:cNvSpPr>
          <p:nvPr>
            <p:ph type="body" idx="1"/>
          </p:nvPr>
        </p:nvSpPr>
        <p:spPr>
          <a:noFill/>
          <a:ln/>
        </p:spPr>
        <p:txBody>
          <a:bodyPr/>
          <a:lstStyle/>
          <a:p>
            <a:pPr marL="454025" indent="-454025">
              <a:buSzPct val="100000"/>
              <a:buFont typeface="Monotype Sorts" pitchFamily="2" charset="2"/>
              <a:buChar char="¸"/>
            </a:pPr>
            <a:r>
              <a:rPr lang="en-US" altLang="zh-CN" sz="2800">
                <a:ea typeface="宋体" pitchFamily="2" charset="-122"/>
              </a:rPr>
              <a:t>repeat these steps</a:t>
            </a:r>
          </a:p>
          <a:p>
            <a:pPr marL="908050" lvl="1"/>
            <a:r>
              <a:rPr lang="en-US" altLang="zh-CN">
                <a:ea typeface="宋体" pitchFamily="2" charset="-122"/>
              </a:rPr>
              <a:t>if there are no conflicts with the queens...</a:t>
            </a:r>
            <a:endParaRPr lang="en-US" altLang="zh-CN" u="sng">
              <a:solidFill>
                <a:schemeClr val="accent2"/>
              </a:solidFill>
              <a:ea typeface="宋体" pitchFamily="2" charset="-122"/>
            </a:endParaRPr>
          </a:p>
          <a:p>
            <a:pPr marL="908050" lvl="1"/>
            <a:r>
              <a:rPr lang="en-US" altLang="zh-CN">
                <a:ea typeface="宋体" pitchFamily="2" charset="-122"/>
              </a:rPr>
              <a:t>else if there is a conflict and there is room to shift the current queen rightward...</a:t>
            </a:r>
            <a:endParaRPr lang="en-US" altLang="zh-CN" u="sng">
              <a:solidFill>
                <a:schemeClr val="accent2"/>
              </a:solidFill>
              <a:ea typeface="宋体" pitchFamily="2" charset="-122"/>
            </a:endParaRPr>
          </a:p>
          <a:p>
            <a:pPr marL="908050" lvl="1"/>
            <a:r>
              <a:rPr lang="en-US" altLang="zh-CN" u="sng">
                <a:solidFill>
                  <a:schemeClr val="accent2"/>
                </a:solidFill>
                <a:ea typeface="宋体" pitchFamily="2" charset="-122"/>
              </a:rPr>
              <a:t>else if there is a conflict and there is no room to shift the current queen rightward...</a:t>
            </a:r>
          </a:p>
        </p:txBody>
      </p:sp>
      <p:sp>
        <p:nvSpPr>
          <p:cNvPr id="61444" name="AutoShape 4"/>
          <p:cNvSpPr>
            <a:spLocks noChangeArrowheads="1"/>
          </p:cNvSpPr>
          <p:nvPr/>
        </p:nvSpPr>
        <p:spPr bwMode="auto">
          <a:xfrm>
            <a:off x="1820863" y="4867275"/>
            <a:ext cx="6845300" cy="1874838"/>
          </a:xfrm>
          <a:prstGeom prst="roundRect">
            <a:avLst>
              <a:gd name="adj" fmla="val 12495"/>
            </a:avLst>
          </a:prstGeom>
          <a:solidFill>
            <a:schemeClr val="folHlink"/>
          </a:solidFill>
          <a:ln w="12700">
            <a:solidFill>
              <a:srgbClr val="000000"/>
            </a:solidFill>
            <a:round/>
            <a:headEnd/>
            <a:tailEnd/>
          </a:ln>
          <a:effectLst/>
        </p:spPr>
        <p:txBody>
          <a:bodyPr wrap="none" lIns="90488" tIns="44450" rIns="90488" bIns="44450" anchor="ctr"/>
          <a:lstStyle/>
          <a:p>
            <a:pPr algn="ctr"/>
            <a:r>
              <a:rPr lang="en-US" altLang="zh-CN" sz="2800">
                <a:solidFill>
                  <a:srgbClr val="000000"/>
                </a:solidFill>
                <a:ea typeface="宋体" pitchFamily="2" charset="-122"/>
              </a:rPr>
              <a:t>Backtrack!</a:t>
            </a:r>
          </a:p>
          <a:p>
            <a:pPr algn="ctr"/>
            <a:r>
              <a:rPr lang="en-US" altLang="zh-CN" sz="2800">
                <a:solidFill>
                  <a:srgbClr val="000000"/>
                </a:solidFill>
                <a:ea typeface="宋体" pitchFamily="2" charset="-122"/>
              </a:rPr>
              <a:t>Keep popping the stack, and reducing </a:t>
            </a:r>
            <a:r>
              <a:rPr lang="en-US" altLang="zh-CN" sz="2400">
                <a:solidFill>
                  <a:srgbClr val="000000"/>
                </a:solidFill>
                <a:latin typeface="Arial" charset="0"/>
                <a:ea typeface="宋体" pitchFamily="2" charset="-122"/>
              </a:rPr>
              <a:t>filled</a:t>
            </a:r>
            <a:endParaRPr lang="en-US" altLang="zh-CN" sz="2800">
              <a:solidFill>
                <a:srgbClr val="000000"/>
              </a:solidFill>
              <a:latin typeface="Arial" charset="0"/>
              <a:ea typeface="宋体" pitchFamily="2" charset="-122"/>
            </a:endParaRPr>
          </a:p>
          <a:p>
            <a:pPr algn="ctr"/>
            <a:r>
              <a:rPr lang="en-US" altLang="zh-CN" sz="2800">
                <a:solidFill>
                  <a:srgbClr val="000000"/>
                </a:solidFill>
                <a:latin typeface="Arial" charset="0"/>
                <a:ea typeface="宋体" pitchFamily="2" charset="-122"/>
              </a:rPr>
              <a:t> </a:t>
            </a:r>
            <a:r>
              <a:rPr lang="en-US" altLang="zh-CN" sz="2800">
                <a:solidFill>
                  <a:srgbClr val="000000"/>
                </a:solidFill>
                <a:ea typeface="宋体" pitchFamily="2" charset="-122"/>
              </a:rPr>
              <a:t>by 1, </a:t>
            </a:r>
            <a:r>
              <a:rPr lang="en-US" altLang="zh-CN" sz="2800">
                <a:solidFill>
                  <a:srgbClr val="BC3700"/>
                </a:solidFill>
                <a:ea typeface="宋体" pitchFamily="2" charset="-122"/>
              </a:rPr>
              <a:t>until you reach a row where the queen</a:t>
            </a:r>
          </a:p>
          <a:p>
            <a:pPr algn="ctr"/>
            <a:r>
              <a:rPr lang="en-US" altLang="zh-CN" sz="2800">
                <a:solidFill>
                  <a:srgbClr val="BC3700"/>
                </a:solidFill>
                <a:ea typeface="宋体" pitchFamily="2" charset="-122"/>
              </a:rPr>
              <a:t> can be shifted rightward. </a:t>
            </a:r>
            <a:r>
              <a:rPr lang="en-US" altLang="zh-CN" sz="2800">
                <a:solidFill>
                  <a:srgbClr val="000000"/>
                </a:solidFill>
                <a:ea typeface="宋体" pitchFamily="2" charset="-122"/>
              </a:rPr>
              <a:t>Shift this queen right.</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noFill/>
          <a:ln/>
        </p:spPr>
        <p:txBody>
          <a:bodyPr/>
          <a:lstStyle/>
          <a:p>
            <a:r>
              <a:rPr lang="en-US" altLang="zh-CN" sz="2800">
                <a:ea typeface="宋体" pitchFamily="2" charset="-122"/>
              </a:rPr>
              <a:t>Stacks have many applications.</a:t>
            </a:r>
          </a:p>
          <a:p>
            <a:r>
              <a:rPr lang="en-US" altLang="zh-CN" sz="2800">
                <a:ea typeface="宋体" pitchFamily="2" charset="-122"/>
              </a:rPr>
              <a:t>The application which we have shown is called </a:t>
            </a:r>
            <a:r>
              <a:rPr lang="en-US" altLang="zh-CN" sz="2800" b="1" u="sng">
                <a:solidFill>
                  <a:schemeClr val="accent2"/>
                </a:solidFill>
                <a:ea typeface="宋体" pitchFamily="2" charset="-122"/>
              </a:rPr>
              <a:t>backtracking</a:t>
            </a:r>
            <a:r>
              <a:rPr lang="en-US" altLang="zh-CN" sz="2800">
                <a:ea typeface="宋体" pitchFamily="2" charset="-122"/>
              </a:rPr>
              <a:t>.</a:t>
            </a:r>
          </a:p>
          <a:p>
            <a:r>
              <a:rPr lang="en-US" altLang="zh-CN" sz="2800">
                <a:ea typeface="宋体" pitchFamily="2" charset="-122"/>
              </a:rPr>
              <a:t>The key to backtracking: Each choice is recorded in a stack.</a:t>
            </a:r>
          </a:p>
          <a:p>
            <a:r>
              <a:rPr lang="en-US" altLang="zh-CN" sz="2800">
                <a:ea typeface="宋体" pitchFamily="2" charset="-122"/>
              </a:rPr>
              <a:t>When you run out of choices for the current decision, you pop the stack, and continue trying different choices for the previous decision.</a:t>
            </a:r>
          </a:p>
        </p:txBody>
      </p:sp>
      <p:pic>
        <p:nvPicPr>
          <p:cNvPr id="65539"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65540" name="Rectangle 4"/>
          <p:cNvSpPr>
            <a:spLocks noGrp="1" noChangeArrowheads="1"/>
          </p:cNvSpPr>
          <p:nvPr>
            <p:ph type="title"/>
          </p:nvPr>
        </p:nvSpPr>
        <p:spPr>
          <a:xfrm>
            <a:off x="304800" y="342900"/>
            <a:ext cx="8839200" cy="1143000"/>
          </a:xfrm>
          <a:noFill/>
          <a:ln/>
        </p:spPr>
        <p:txBody>
          <a:bodyPr/>
          <a:lstStyle/>
          <a:p>
            <a:r>
              <a:rPr lang="zh-CN" altLang="en-US">
                <a:ea typeface="宋体" pitchFamily="2" charset="-122"/>
              </a:rPr>
              <a:t>   </a:t>
            </a:r>
            <a:r>
              <a:rPr lang="en-US" altLang="zh-CN">
                <a:ea typeface="宋体" pitchFamily="2" charset="-122"/>
              </a:rPr>
              <a:t>Summary of stack for backtracking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zh-CN">
                <a:ea typeface="宋体" pitchFamily="2" charset="-122"/>
              </a:rPr>
              <a:t>Summary and Homework</a:t>
            </a:r>
          </a:p>
        </p:txBody>
      </p:sp>
      <p:sp>
        <p:nvSpPr>
          <p:cNvPr id="84995" name="Rectangle 3"/>
          <p:cNvSpPr>
            <a:spLocks noGrp="1" noChangeArrowheads="1"/>
          </p:cNvSpPr>
          <p:nvPr>
            <p:ph type="body" idx="1"/>
          </p:nvPr>
        </p:nvSpPr>
        <p:spPr/>
        <p:txBody>
          <a:bodyPr/>
          <a:lstStyle/>
          <a:p>
            <a:pPr>
              <a:lnSpc>
                <a:spcPct val="90000"/>
              </a:lnSpc>
            </a:pPr>
            <a:r>
              <a:rPr lang="en-US" altLang="zh-CN" sz="2800">
                <a:ea typeface="宋体" pitchFamily="2" charset="-122"/>
              </a:rPr>
              <a:t>Stacks (Read Chapter 7)</a:t>
            </a:r>
          </a:p>
          <a:p>
            <a:pPr lvl="1">
              <a:lnSpc>
                <a:spcPct val="90000"/>
              </a:lnSpc>
            </a:pPr>
            <a:r>
              <a:rPr lang="en-US" altLang="zh-CN" sz="2400">
                <a:ea typeface="宋体" pitchFamily="2" charset="-122"/>
              </a:rPr>
              <a:t>Self-Test:  1-5, 13-18 </a:t>
            </a:r>
          </a:p>
          <a:p>
            <a:pPr>
              <a:lnSpc>
                <a:spcPct val="90000"/>
              </a:lnSpc>
            </a:pPr>
            <a:r>
              <a:rPr lang="en-US" altLang="zh-CN" sz="2800">
                <a:ea typeface="宋体" pitchFamily="2" charset="-122"/>
              </a:rPr>
              <a:t>Queues (Read Sections 8.1 – 8.3)</a:t>
            </a:r>
          </a:p>
          <a:p>
            <a:pPr lvl="1">
              <a:lnSpc>
                <a:spcPct val="90000"/>
              </a:lnSpc>
            </a:pPr>
            <a:r>
              <a:rPr lang="en-US" altLang="zh-CN" sz="2400">
                <a:ea typeface="宋体" pitchFamily="2" charset="-122"/>
              </a:rPr>
              <a:t>Self-Test: 1-5, 10,18-21</a:t>
            </a:r>
          </a:p>
          <a:p>
            <a:pPr>
              <a:lnSpc>
                <a:spcPct val="90000"/>
              </a:lnSpc>
            </a:pPr>
            <a:r>
              <a:rPr lang="en-US" altLang="zh-CN" sz="2800">
                <a:ea typeface="宋体" pitchFamily="2" charset="-122"/>
              </a:rPr>
              <a:t>Priority Queues (Read Section 8.4)</a:t>
            </a:r>
          </a:p>
          <a:p>
            <a:pPr lvl="1">
              <a:lnSpc>
                <a:spcPct val="90000"/>
              </a:lnSpc>
            </a:pPr>
            <a:r>
              <a:rPr lang="en-US" altLang="zh-CN" sz="2400">
                <a:ea typeface="宋体" pitchFamily="2" charset="-122"/>
              </a:rPr>
              <a:t>Self-Test: 25-27</a:t>
            </a:r>
          </a:p>
          <a:p>
            <a:pPr>
              <a:lnSpc>
                <a:spcPct val="90000"/>
              </a:lnSpc>
            </a:pPr>
            <a:r>
              <a:rPr lang="en-US" altLang="zh-CN" sz="2800">
                <a:ea typeface="宋体" pitchFamily="2" charset="-122"/>
              </a:rPr>
              <a:t>References Return Values (Read Section 8.5 and p. 302 in Chapter 6)</a:t>
            </a:r>
          </a:p>
          <a:p>
            <a:pPr lvl="1">
              <a:lnSpc>
                <a:spcPct val="90000"/>
              </a:lnSpc>
            </a:pPr>
            <a:r>
              <a:rPr lang="en-US" altLang="zh-CN" sz="2400">
                <a:ea typeface="宋体" pitchFamily="2" charset="-122"/>
              </a:rPr>
              <a:t>Self-Test: class note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0115"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0116" name="Group 4"/>
          <p:cNvGrpSpPr>
            <a:grpSpLocks/>
          </p:cNvGrpSpPr>
          <p:nvPr/>
        </p:nvGrpSpPr>
        <p:grpSpPr bwMode="auto">
          <a:xfrm>
            <a:off x="3352800" y="5715000"/>
            <a:ext cx="4343400" cy="930275"/>
            <a:chOff x="2112" y="3600"/>
            <a:chExt cx="2736" cy="586"/>
          </a:xfrm>
        </p:grpSpPr>
        <p:sp>
          <p:nvSpPr>
            <p:cNvPr id="90117"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CHAD</a:t>
              </a:r>
            </a:p>
          </p:txBody>
        </p:sp>
        <p:sp>
          <p:nvSpPr>
            <p:cNvPr id="90118"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0119"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0120"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0121"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0122"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2163"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2164" name="Group 4"/>
          <p:cNvGrpSpPr>
            <a:grpSpLocks/>
          </p:cNvGrpSpPr>
          <p:nvPr/>
        </p:nvGrpSpPr>
        <p:grpSpPr bwMode="auto">
          <a:xfrm>
            <a:off x="3352800" y="5715000"/>
            <a:ext cx="4343400" cy="930275"/>
            <a:chOff x="2112" y="3600"/>
            <a:chExt cx="2736" cy="586"/>
          </a:xfrm>
        </p:grpSpPr>
        <p:sp>
          <p:nvSpPr>
            <p:cNvPr id="92165"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a:t>
              </a:r>
            </a:p>
          </p:txBody>
        </p:sp>
        <p:sp>
          <p:nvSpPr>
            <p:cNvPr id="92166"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2167"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2168"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2169"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2170"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:D</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4211"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4212" name="Group 4"/>
          <p:cNvGrpSpPr>
            <a:grpSpLocks/>
          </p:cNvGrpSpPr>
          <p:nvPr/>
        </p:nvGrpSpPr>
        <p:grpSpPr bwMode="auto">
          <a:xfrm>
            <a:off x="3352800" y="5715000"/>
            <a:ext cx="4343400" cy="930275"/>
            <a:chOff x="2112" y="3600"/>
            <a:chExt cx="2736" cy="586"/>
          </a:xfrm>
        </p:grpSpPr>
        <p:sp>
          <p:nvSpPr>
            <p:cNvPr id="94213"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CH</a:t>
              </a:r>
            </a:p>
          </p:txBody>
        </p:sp>
        <p:sp>
          <p:nvSpPr>
            <p:cNvPr id="94214"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4215"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4216"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4217"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4218"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:DA</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ltLang="zh-CN">
                <a:ea typeface="宋体" pitchFamily="2" charset="-122"/>
              </a:rPr>
              <a:t>Stacks and the STL </a:t>
            </a:r>
            <a:r>
              <a:rPr lang="en-US" altLang="zh-CN">
                <a:latin typeface="Arial" charset="0"/>
                <a:ea typeface="宋体" pitchFamily="2" charset="-122"/>
              </a:rPr>
              <a:t>stack</a:t>
            </a:r>
            <a:r>
              <a:rPr lang="en-US" altLang="zh-CN">
                <a:ea typeface="宋体" pitchFamily="2" charset="-122"/>
              </a:rPr>
              <a:t> </a:t>
            </a:r>
          </a:p>
        </p:txBody>
      </p:sp>
      <p:sp>
        <p:nvSpPr>
          <p:cNvPr id="96259" name="Rectangle 3"/>
          <p:cNvSpPr>
            <a:spLocks noGrp="1" noChangeArrowheads="1"/>
          </p:cNvSpPr>
          <p:nvPr>
            <p:ph type="body" idx="1"/>
          </p:nvPr>
        </p:nvSpPr>
        <p:spPr/>
        <p:txBody>
          <a:bodyPr/>
          <a:lstStyle/>
          <a:p>
            <a:r>
              <a:rPr lang="en-US" altLang="zh-CN">
                <a:ea typeface="宋体" pitchFamily="2" charset="-122"/>
              </a:rPr>
              <a:t>Definition</a:t>
            </a:r>
          </a:p>
          <a:p>
            <a:pPr lvl="1"/>
            <a:r>
              <a:rPr lang="en-US" altLang="zh-CN">
                <a:ea typeface="宋体" pitchFamily="2" charset="-122"/>
              </a:rPr>
              <a:t>A </a:t>
            </a:r>
            <a:r>
              <a:rPr lang="en-US" altLang="zh-CN">
                <a:latin typeface="Arial" charset="0"/>
                <a:ea typeface="宋体" pitchFamily="2" charset="-122"/>
              </a:rPr>
              <a:t>stack</a:t>
            </a:r>
            <a:r>
              <a:rPr lang="en-US" altLang="zh-CN">
                <a:ea typeface="宋体" pitchFamily="2" charset="-122"/>
              </a:rPr>
              <a:t> is a data structure of </a:t>
            </a:r>
            <a:r>
              <a:rPr lang="en-US" altLang="zh-CN" i="1">
                <a:ea typeface="宋体" pitchFamily="2" charset="-122"/>
              </a:rPr>
              <a:t>ordered</a:t>
            </a:r>
            <a:r>
              <a:rPr lang="en-US" altLang="zh-CN">
                <a:ea typeface="宋体" pitchFamily="2" charset="-122"/>
              </a:rPr>
              <a:t> entries such that entries can be inserted and removed at only one end (call the </a:t>
            </a:r>
            <a:r>
              <a:rPr lang="en-US" altLang="zh-CN">
                <a:latin typeface="Arial" charset="0"/>
                <a:ea typeface="宋体" pitchFamily="2" charset="-122"/>
              </a:rPr>
              <a:t>top</a:t>
            </a:r>
            <a:r>
              <a:rPr lang="en-US" altLang="zh-CN">
                <a:ea typeface="宋体" pitchFamily="2" charset="-122"/>
              </a:rPr>
              <a:t>)</a:t>
            </a:r>
          </a:p>
          <a:p>
            <a:r>
              <a:rPr lang="en-US" altLang="zh-CN">
                <a:ea typeface="宋体" pitchFamily="2" charset="-122"/>
              </a:rPr>
              <a:t>LIFO</a:t>
            </a:r>
          </a:p>
          <a:p>
            <a:pPr lvl="1"/>
            <a:r>
              <a:rPr lang="en-US" altLang="zh-CN">
                <a:ea typeface="宋体" pitchFamily="2" charset="-122"/>
              </a:rPr>
              <a:t>A stack is a Last-In/First-Out data structure. Entries are taken out of the stack in the reverse order of their insertion</a:t>
            </a:r>
          </a:p>
        </p:txBody>
      </p:sp>
      <p:grpSp>
        <p:nvGrpSpPr>
          <p:cNvPr id="96260" name="Group 4"/>
          <p:cNvGrpSpPr>
            <a:grpSpLocks/>
          </p:cNvGrpSpPr>
          <p:nvPr/>
        </p:nvGrpSpPr>
        <p:grpSpPr bwMode="auto">
          <a:xfrm>
            <a:off x="3352800" y="5715000"/>
            <a:ext cx="4343400" cy="930275"/>
            <a:chOff x="2112" y="3600"/>
            <a:chExt cx="2736" cy="586"/>
          </a:xfrm>
        </p:grpSpPr>
        <p:sp>
          <p:nvSpPr>
            <p:cNvPr id="96261" name="Text Box 5"/>
            <p:cNvSpPr txBox="1">
              <a:spLocks noChangeArrowheads="1"/>
            </p:cNvSpPr>
            <p:nvPr/>
          </p:nvSpPr>
          <p:spPr bwMode="auto">
            <a:xfrm>
              <a:off x="2112" y="3840"/>
              <a:ext cx="720" cy="266"/>
            </a:xfrm>
            <a:prstGeom prst="rect">
              <a:avLst/>
            </a:prstGeom>
            <a:noFill/>
            <a:ln w="25400">
              <a:solidFill>
                <a:srgbClr val="FFFFFF"/>
              </a:solidFill>
              <a:miter lim="800000"/>
              <a:headEnd/>
              <a:tailEnd/>
            </a:ln>
            <a:effectLst/>
          </p:spPr>
          <p:txBody>
            <a:bodyPr>
              <a:spAutoFit/>
            </a:bodyPr>
            <a:lstStyle/>
            <a:p>
              <a:pPr>
                <a:spcBef>
                  <a:spcPct val="50000"/>
                </a:spcBef>
              </a:pPr>
              <a:r>
                <a:rPr lang="en-US" altLang="zh-CN">
                  <a:ea typeface="宋体" pitchFamily="2" charset="-122"/>
                </a:rPr>
                <a:t>C</a:t>
              </a:r>
            </a:p>
          </p:txBody>
        </p:sp>
        <p:sp>
          <p:nvSpPr>
            <p:cNvPr id="96262" name="Rectangle 6"/>
            <p:cNvSpPr>
              <a:spLocks noChangeArrowheads="1"/>
            </p:cNvSpPr>
            <p:nvPr/>
          </p:nvSpPr>
          <p:spPr bwMode="auto">
            <a:xfrm>
              <a:off x="2784" y="3851"/>
              <a:ext cx="240" cy="240"/>
            </a:xfrm>
            <a:prstGeom prst="rect">
              <a:avLst/>
            </a:prstGeom>
            <a:solidFill>
              <a:schemeClr val="bg1"/>
            </a:solidFill>
            <a:ln w="12700">
              <a:noFill/>
              <a:miter lim="800000"/>
              <a:headEnd/>
              <a:tailEnd/>
            </a:ln>
            <a:effectLst/>
          </p:spPr>
          <p:txBody>
            <a:bodyPr wrap="none" anchor="ctr"/>
            <a:lstStyle/>
            <a:p>
              <a:endParaRPr lang="en-US"/>
            </a:p>
          </p:txBody>
        </p:sp>
        <p:sp>
          <p:nvSpPr>
            <p:cNvPr id="96263" name="Line 7"/>
            <p:cNvSpPr>
              <a:spLocks noChangeShapeType="1"/>
            </p:cNvSpPr>
            <p:nvPr/>
          </p:nvSpPr>
          <p:spPr bwMode="auto">
            <a:xfrm flipH="1">
              <a:off x="2832" y="3744"/>
              <a:ext cx="528" cy="192"/>
            </a:xfrm>
            <a:prstGeom prst="line">
              <a:avLst/>
            </a:prstGeom>
            <a:noFill/>
            <a:ln w="12700">
              <a:solidFill>
                <a:schemeClr val="tx1"/>
              </a:solidFill>
              <a:round/>
              <a:headEnd/>
              <a:tailEnd type="triangle" w="med" len="med"/>
            </a:ln>
            <a:effectLst/>
          </p:spPr>
          <p:txBody>
            <a:bodyPr/>
            <a:lstStyle/>
            <a:p>
              <a:endParaRPr lang="en-US"/>
            </a:p>
          </p:txBody>
        </p:sp>
        <p:sp>
          <p:nvSpPr>
            <p:cNvPr id="96264" name="Line 8"/>
            <p:cNvSpPr>
              <a:spLocks noChangeShapeType="1"/>
            </p:cNvSpPr>
            <p:nvPr/>
          </p:nvSpPr>
          <p:spPr bwMode="auto">
            <a:xfrm>
              <a:off x="2832" y="4032"/>
              <a:ext cx="528" cy="96"/>
            </a:xfrm>
            <a:prstGeom prst="line">
              <a:avLst/>
            </a:prstGeom>
            <a:noFill/>
            <a:ln w="12700">
              <a:solidFill>
                <a:schemeClr val="tx1"/>
              </a:solidFill>
              <a:round/>
              <a:headEnd/>
              <a:tailEnd type="triangle" w="med" len="med"/>
            </a:ln>
            <a:effectLst/>
          </p:spPr>
          <p:txBody>
            <a:bodyPr/>
            <a:lstStyle/>
            <a:p>
              <a:endParaRPr lang="en-US"/>
            </a:p>
          </p:txBody>
        </p:sp>
        <p:sp>
          <p:nvSpPr>
            <p:cNvPr id="96265" name="Text Box 9"/>
            <p:cNvSpPr txBox="1">
              <a:spLocks noChangeArrowheads="1"/>
            </p:cNvSpPr>
            <p:nvPr/>
          </p:nvSpPr>
          <p:spPr bwMode="auto">
            <a:xfrm>
              <a:off x="3408" y="3600"/>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push in : CHAD</a:t>
              </a:r>
            </a:p>
          </p:txBody>
        </p:sp>
        <p:sp>
          <p:nvSpPr>
            <p:cNvPr id="96266" name="Text Box 10"/>
            <p:cNvSpPr txBox="1">
              <a:spLocks noChangeArrowheads="1"/>
            </p:cNvSpPr>
            <p:nvPr/>
          </p:nvSpPr>
          <p:spPr bwMode="auto">
            <a:xfrm>
              <a:off x="3456" y="3936"/>
              <a:ext cx="1392" cy="25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pop out : DAH</a:t>
              </a:r>
            </a:p>
          </p:txBody>
        </p:sp>
      </p:grpSp>
    </p:spTree>
  </p:cSld>
  <p:clrMapOvr>
    <a:masterClrMapping/>
  </p:clrMapOvr>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Times New Roman"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0" i="0" u="none" strike="noStrike" cap="none" normalizeH="0" baseline="0" smtClean="0">
            <a:ln>
              <a:noFill/>
            </a:ln>
            <a:solidFill>
              <a:schemeClr val="accent1"/>
            </a:solidFill>
            <a:effectLst/>
            <a:latin typeface="Times New Roman"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363</TotalTime>
  <Pages>32</Pages>
  <Words>6530</Words>
  <Application>Microsoft Macintosh PowerPoint</Application>
  <PresentationFormat>On-screen Show (4:3)</PresentationFormat>
  <Paragraphs>615</Paragraphs>
  <Slides>53</Slides>
  <Notes>51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宋体</vt:lpstr>
      <vt:lpstr>Arial</vt:lpstr>
      <vt:lpstr>Monotype Sorts</vt:lpstr>
      <vt:lpstr>Times New Roman</vt:lpstr>
      <vt:lpstr>chapt02</vt:lpstr>
      <vt:lpstr>CSC212   Data Structure  </vt:lpstr>
      <vt:lpstr>Topics</vt:lpstr>
      <vt:lpstr>Stacks and the STL stack </vt:lpstr>
      <vt:lpstr>Stacks and the STL stack </vt:lpstr>
      <vt:lpstr>Stacks and the STL stack </vt:lpstr>
      <vt:lpstr>Stacks and the STL stack </vt:lpstr>
      <vt:lpstr>Stacks and the STL stack </vt:lpstr>
      <vt:lpstr>Stacks and the STL stack </vt:lpstr>
      <vt:lpstr>Stacks and the STL stack </vt:lpstr>
      <vt:lpstr>Stacks and the STL stack </vt:lpstr>
      <vt:lpstr>Stacks and the STL stack</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Queues and the STL queue</vt:lpstr>
      <vt:lpstr>Priority Queues</vt:lpstr>
      <vt:lpstr>Reference Return Values for the stack, queue, and priority queue classes</vt:lpstr>
      <vt:lpstr>Using a Stack</vt:lpstr>
      <vt:lpstr>PowerPoint Presentation</vt:lpstr>
      <vt:lpstr>The N-Queens Problem</vt:lpstr>
      <vt:lpstr>The N-Queens Problem</vt:lpstr>
      <vt:lpstr>The N-Queens Problem</vt:lpstr>
      <vt:lpstr>The N-Queens Problem</vt:lpstr>
      <vt:lpstr>The N-Queens Problem</vt:lpstr>
      <vt:lpstr>The N-Queens Problem</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How the program works</vt:lpstr>
      <vt:lpstr>Pseudocode for N-Queens</vt:lpstr>
      <vt:lpstr>Pseudocode for N-Queens</vt:lpstr>
      <vt:lpstr>Pseudocode for N-Queens</vt:lpstr>
      <vt:lpstr>Pseudocode for N-Queens</vt:lpstr>
      <vt:lpstr>Pseudocode for N-Queens</vt:lpstr>
      <vt:lpstr>   Summary of stack for backtracking</vt:lpstr>
      <vt:lpstr>Summary and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Using a Stack in the N-Queens Problem</dc:subject>
  <dc:creator>Michael Main and Walter Savitch</dc:creator>
  <cp:keywords/>
  <dc:description>Presentation from Chapter 7._x000d_
Copyright 1997, by Addison Wesley Longman.</dc:description>
  <cp:lastModifiedBy>Zhigang Zhu</cp:lastModifiedBy>
  <cp:revision>97</cp:revision>
  <cp:lastPrinted>1997-02-18T20:46:06Z</cp:lastPrinted>
  <dcterms:created xsi:type="dcterms:W3CDTF">1997-02-17T08:16:58Z</dcterms:created>
  <dcterms:modified xsi:type="dcterms:W3CDTF">2025-01-15T01:26:48Z</dcterms:modified>
</cp:coreProperties>
</file>