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36" r:id="rId2"/>
    <p:sldId id="305" r:id="rId3"/>
    <p:sldId id="337" r:id="rId4"/>
    <p:sldId id="338" r:id="rId5"/>
    <p:sldId id="317" r:id="rId6"/>
    <p:sldId id="318" r:id="rId7"/>
    <p:sldId id="313" r:id="rId8"/>
    <p:sldId id="321" r:id="rId9"/>
    <p:sldId id="320" r:id="rId10"/>
    <p:sldId id="322" r:id="rId11"/>
    <p:sldId id="323" r:id="rId12"/>
    <p:sldId id="324" r:id="rId13"/>
    <p:sldId id="319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4" r:id="rId23"/>
    <p:sldId id="333" r:id="rId24"/>
    <p:sldId id="335" r:id="rId25"/>
  </p:sldIdLst>
  <p:sldSz cx="9144000" cy="6858000" type="screen4x3"/>
  <p:notesSz cx="6858000" cy="9144000"/>
  <p:embeddedFontLst>
    <p:embeddedFont>
      <p:font typeface="宋体" panose="02010600030101010101" pitchFamily="2" charset="-122"/>
      <p:regular r:id="rId28"/>
    </p:embeddedFont>
    <p:embeddedFont>
      <p:font typeface="Monotype Sorts" pitchFamily="2" charset="2"/>
      <p:regular r:id="rId29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accent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accent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accent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accent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FFA3"/>
    <a:srgbClr val="00FF00"/>
    <a:srgbClr val="FC0128"/>
    <a:srgbClr val="FFFFFF"/>
    <a:srgbClr val="000000"/>
    <a:srgbClr val="DADADA"/>
    <a:srgbClr val="BC3700"/>
    <a:srgbClr val="C0FE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8" autoAdjust="0"/>
    <p:restoredTop sz="91038" autoAdjust="0"/>
  </p:normalViewPr>
  <p:slideViewPr>
    <p:cSldViewPr>
      <p:cViewPr varScale="1">
        <p:scale>
          <a:sx n="111" d="100"/>
          <a:sy n="111" d="100"/>
        </p:scale>
        <p:origin x="152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5830888" y="8261350"/>
            <a:ext cx="5365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fld id="{4EB0CD41-A32E-463B-8389-43026C75BF9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1155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notes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173788" y="322263"/>
            <a:ext cx="5365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fld id="{609AC416-5015-4922-8B59-0E3BEBDABB3D}" type="slidenum">
              <a:rPr lang="zh-CN" altLang="en-US" b="1">
                <a:solidFill>
                  <a:schemeClr val="tx1"/>
                </a:solidFill>
              </a:rPr>
              <a:pPr/>
              <a:t>‹#›</a:t>
            </a:fld>
            <a:endParaRPr lang="en-US" altLang="zh-CN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0104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27" tIns="45713" rIns="91427" bIns="45713"/>
          <a:lstStyle/>
          <a:p>
            <a:pPr>
              <a:spcBef>
                <a:spcPct val="50000"/>
              </a:spcBef>
            </a:pP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This lecture was modified from the 1997 presentation with the textbook, with new conventions provided in the second edition (2001) of the textbook  - Z. Zhu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zh-CN" altLang="en-US"/>
          </a:p>
        </p:txBody>
      </p:sp>
      <p:sp>
        <p:nvSpPr>
          <p:cNvPr id="149507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zh-CN" altLang="en-US"/>
          </a:p>
        </p:txBody>
      </p:sp>
      <p:sp>
        <p:nvSpPr>
          <p:cNvPr id="1249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forever(int i)</a:t>
            </a:r>
          </a:p>
          <a:p>
            <a:r>
              <a:rPr lang="en-US" altLang="zh-CN"/>
              <a:t>{</a:t>
            </a:r>
          </a:p>
          <a:p>
            <a:r>
              <a:rPr lang="en-US" altLang="zh-CN"/>
              <a:t>	if (i&gt;0) forever(i+1);</a:t>
            </a:r>
          </a:p>
          <a:p>
            <a:r>
              <a:rPr lang="en-US" altLang="zh-CN"/>
              <a:t>	else forever(i-1);</a:t>
            </a:r>
          </a:p>
          <a:p>
            <a:r>
              <a:rPr lang="en-US" altLang="zh-CN"/>
              <a:t>}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zh-CN" altLang="en-US"/>
          </a:p>
        </p:txBody>
      </p:sp>
      <p:sp>
        <p:nvSpPr>
          <p:cNvPr id="1177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r>
              <a:rPr lang="en-US" altLang="zh-CN"/>
              <a:t>X**n = x*x* ...*x</a:t>
            </a:r>
          </a:p>
          <a:p>
            <a:r>
              <a:rPr lang="en-US" altLang="zh-CN"/>
              <a:t>            n times</a:t>
            </a:r>
          </a:p>
        </p:txBody>
      </p:sp>
      <p:sp>
        <p:nvSpPr>
          <p:cNvPr id="1320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r>
              <a:rPr lang="en-US" altLang="zh-CN"/>
              <a:t>When n &gt;= 0 , no recursion at all;</a:t>
            </a:r>
          </a:p>
          <a:p>
            <a:r>
              <a:rPr lang="en-US" altLang="zh-CN"/>
              <a:t>When n&lt; 0  call power(x,-n), and the second argument –n is positive. With a second positive argument, our power function makes no further recursive call, so the recursion ends.</a:t>
            </a:r>
          </a:p>
          <a:p>
            <a:endParaRPr lang="en-US" altLang="zh-CN"/>
          </a:p>
          <a:p>
            <a:r>
              <a:rPr lang="en-US" altLang="zh-CN"/>
              <a:t>This brings us to the first general technique for reasoning about recursion</a:t>
            </a:r>
          </a:p>
        </p:txBody>
      </p:sp>
      <p:sp>
        <p:nvSpPr>
          <p:cNvPr id="1300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r>
              <a:rPr lang="en-US" altLang="zh-CN"/>
              <a:t>When n &gt;= 0 , no recursion at all;</a:t>
            </a:r>
          </a:p>
          <a:p>
            <a:r>
              <a:rPr lang="en-US" altLang="zh-CN"/>
              <a:t>When n&lt; 0  call power(x,-n), and the second argument –n is positive. With a second positive argument, our power function makes no further recursive call, so the recursion ends.</a:t>
            </a:r>
          </a:p>
          <a:p>
            <a:endParaRPr lang="en-US" altLang="zh-CN"/>
          </a:p>
          <a:p>
            <a:r>
              <a:rPr lang="en-US" altLang="zh-CN"/>
              <a:t>This brings us to the first general technique for reasoning about recursion</a:t>
            </a:r>
          </a:p>
        </p:txBody>
      </p:sp>
      <p:sp>
        <p:nvSpPr>
          <p:cNvPr id="1361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 lIns="90488" tIns="44450" rIns="90488" bIns="44450"/>
          <a:lstStyle/>
          <a:p>
            <a:endParaRPr lang="zh-CN" altLang="en-US"/>
          </a:p>
        </p:txBody>
      </p:sp>
      <p:sp>
        <p:nvSpPr>
          <p:cNvPr id="1280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Can the following variant expression guarantees no infinite recursion if the threshold is 0?</a:t>
            </a:r>
          </a:p>
          <a:p>
            <a:r>
              <a:rPr lang="en-US" altLang="zh-CN" dirty="0"/>
              <a:t>1/n? where n = 1, 2, 3, ...</a:t>
            </a:r>
          </a:p>
          <a:p>
            <a:r>
              <a:rPr lang="en-US" altLang="zh-CN" dirty="0"/>
              <a:t>How about the following</a:t>
            </a:r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growing_up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n1, n2)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if (n1 == n2) return 0;</a:t>
            </a:r>
          </a:p>
          <a:p>
            <a:r>
              <a:rPr lang="en-US" altLang="zh-CN" dirty="0"/>
              <a:t>else return 1+growing_up(n1+1, n2);</a:t>
            </a:r>
          </a:p>
          <a:p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9850" y="342900"/>
            <a:ext cx="2038350" cy="5753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42900"/>
            <a:ext cx="5962650" cy="5753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29804"/>
                <a:invGamma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42900"/>
            <a:ext cx="77724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1524000"/>
            <a:ext cx="9131300" cy="114300"/>
          </a:xfrm>
          <a:prstGeom prst="rect">
            <a:avLst/>
          </a:prstGeom>
          <a:gradFill rotWithShape="0">
            <a:gsLst>
              <a:gs pos="0">
                <a:srgbClr val="00CECE">
                  <a:gamma/>
                  <a:shade val="20000"/>
                  <a:invGamma/>
                </a:srgbClr>
              </a:gs>
              <a:gs pos="100000">
                <a:srgbClr val="00CECE"/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1733550"/>
            <a:ext cx="9131300" cy="38100"/>
          </a:xfrm>
          <a:prstGeom prst="rect">
            <a:avLst/>
          </a:prstGeom>
          <a:gradFill rotWithShape="0">
            <a:gsLst>
              <a:gs pos="0">
                <a:srgbClr val="000020"/>
              </a:gs>
              <a:gs pos="100000">
                <a:srgbClr val="000020">
                  <a:gamma/>
                  <a:tint val="10196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p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p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p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0975" y="228600"/>
            <a:ext cx="8963025" cy="1828800"/>
          </a:xfrm>
          <a:noFill/>
        </p:spPr>
        <p:txBody>
          <a:bodyPr/>
          <a:lstStyle/>
          <a:p>
            <a:r>
              <a:rPr lang="en-US" altLang="zh-CN" sz="3200" dirty="0">
                <a:latin typeface="Arial" charset="0"/>
                <a:ea typeface="宋体" pitchFamily="2" charset="-122"/>
              </a:rPr>
              <a:t>CSC212 </a:t>
            </a:r>
            <a:r>
              <a:rPr lang="en-US" altLang="zh-CN" dirty="0">
                <a:latin typeface="Arial" charset="0"/>
                <a:ea typeface="宋体" pitchFamily="2" charset="-122"/>
              </a:rPr>
              <a:t> </a:t>
            </a:r>
            <a:br>
              <a:rPr lang="en-US" altLang="zh-CN" dirty="0">
                <a:latin typeface="Arial" charset="0"/>
                <a:ea typeface="宋体" pitchFamily="2" charset="-122"/>
              </a:rPr>
            </a:br>
            <a:r>
              <a:rPr lang="en-US" altLang="zh-CN" dirty="0">
                <a:latin typeface="Arial" charset="0"/>
                <a:ea typeface="宋体" pitchFamily="2" charset="-122"/>
              </a:rPr>
              <a:t>Data Structure </a:t>
            </a:r>
            <a:br>
              <a:rPr lang="en-US" altLang="zh-CN" dirty="0">
                <a:latin typeface="Arial" charset="0"/>
                <a:ea typeface="宋体" pitchFamily="2" charset="-122"/>
              </a:rPr>
            </a:br>
            <a:endParaRPr lang="en-US" altLang="zh-CN" dirty="0">
              <a:ea typeface="宋体" pitchFamily="2" charset="-122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2819400"/>
            <a:ext cx="7162800" cy="3200400"/>
          </a:xfrm>
        </p:spPr>
        <p:txBody>
          <a:bodyPr/>
          <a:lstStyle/>
          <a:p>
            <a:r>
              <a:rPr lang="en-US" altLang="zh-CN" sz="4000">
                <a:ea typeface="宋体" pitchFamily="2" charset="-122"/>
              </a:rPr>
              <a:t>Lecture 14</a:t>
            </a:r>
          </a:p>
          <a:p>
            <a:r>
              <a:rPr lang="en-US" altLang="zh-CN" sz="4000">
                <a:ea typeface="宋体" pitchFamily="2" charset="-122"/>
              </a:rPr>
              <a:t>Reasoning about Recursion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Instructor:  Zhigang Zhu</a:t>
            </a:r>
          </a:p>
          <a:p>
            <a:r>
              <a:rPr lang="en-US" altLang="zh-CN">
                <a:ea typeface="宋体" pitchFamily="2" charset="-122"/>
              </a:rPr>
              <a:t>Department of Computer Science </a:t>
            </a:r>
          </a:p>
          <a:p>
            <a:r>
              <a:rPr lang="en-US" altLang="zh-CN">
                <a:ea typeface="宋体" pitchFamily="2" charset="-122"/>
              </a:rPr>
              <a:t>City College of New York</a:t>
            </a:r>
          </a:p>
        </p:txBody>
      </p:sp>
      <p:pic>
        <p:nvPicPr>
          <p:cNvPr id="102404" name="Picture 4" descr="cs-titl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03763" y="327025"/>
            <a:ext cx="4370387" cy="8763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38904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One Level Recursion</a:t>
            </a:r>
          </a:p>
        </p:txBody>
      </p:sp>
      <p:sp>
        <p:nvSpPr>
          <p:cNvPr id="1331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First general technique for reasoning about recursion:</a:t>
            </a:r>
          </a:p>
          <a:p>
            <a:pPr lvl="1"/>
            <a:r>
              <a:rPr lang="en-US" altLang="zh-CN">
                <a:ea typeface="宋体" pitchFamily="2" charset="-122"/>
              </a:rPr>
              <a:t>Suppose that every case is either a stopping case or it makes a recursive call that is a stopping case. Then the deepest recursive call is only one level deep, and no infinite recursion occurs.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Multi-Level Recursion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In general, recursive calls don’t stop a just one level deep – a recursive call does not need to reach a stopping case immediately.</a:t>
            </a:r>
          </a:p>
          <a:p>
            <a:r>
              <a:rPr lang="en-US" altLang="zh-CN" sz="2800" dirty="0">
                <a:ea typeface="宋体" pitchFamily="2" charset="-122"/>
              </a:rPr>
              <a:t>In the last lecture, we have showed two examples with multiple level recursions</a:t>
            </a:r>
          </a:p>
          <a:p>
            <a:r>
              <a:rPr lang="en-US" altLang="zh-CN" sz="2800" dirty="0">
                <a:ea typeface="宋体" pitchFamily="2" charset="-122"/>
              </a:rPr>
              <a:t>As an example to show that there is no infinite recursion, we are going to re-write the </a:t>
            </a:r>
            <a:r>
              <a:rPr lang="en-US" altLang="zh-CN" sz="2800" dirty="0">
                <a:latin typeface="Arial" charset="0"/>
                <a:ea typeface="宋体" pitchFamily="2" charset="-122"/>
              </a:rPr>
              <a:t>power</a:t>
            </a:r>
            <a:r>
              <a:rPr lang="en-US" altLang="zh-CN" sz="2800" dirty="0">
                <a:ea typeface="宋体" pitchFamily="2" charset="-122"/>
              </a:rPr>
              <a:t> function – use a new function name </a:t>
            </a:r>
            <a:r>
              <a:rPr lang="en-US" altLang="zh-CN" sz="2800" dirty="0" err="1">
                <a:latin typeface="Arial" charset="0"/>
                <a:ea typeface="宋体" pitchFamily="2" charset="-122"/>
              </a:rPr>
              <a:t>pow</a:t>
            </a:r>
            <a:endParaRPr lang="en-US" altLang="zh-CN" sz="2800" dirty="0"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305800" cy="1143000"/>
          </a:xfrm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power(x, n) =&gt;  pow(x,n)</a:t>
            </a:r>
          </a:p>
        </p:txBody>
      </p:sp>
      <p:sp>
        <p:nvSpPr>
          <p:cNvPr id="135171" name="Rectangle 3"/>
          <p:cNvSpPr>
            <a:spLocks noChangeArrowheads="1"/>
          </p:cNvSpPr>
          <p:nvPr/>
        </p:nvSpPr>
        <p:spPr bwMode="auto">
          <a:xfrm>
            <a:off x="533400" y="2398713"/>
            <a:ext cx="8153400" cy="4459287"/>
          </a:xfrm>
          <a:prstGeom prst="rect">
            <a:avLst/>
          </a:prstGeom>
          <a:solidFill>
            <a:srgbClr val="DADADA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617538" y="2438400"/>
            <a:ext cx="7993062" cy="4483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double power(double x, 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n)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// Library facilities used: 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cassert</a:t>
            </a:r>
            <a:endParaRPr lang="en-US" altLang="zh-CN" sz="1800" dirty="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r>
              <a:rPr lang="en-US" altLang="zh-CN" sz="18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{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double product; // The product of x with itself n times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</a:t>
            </a:r>
            <a:r>
              <a:rPr lang="en-US" altLang="zh-CN" sz="1800" dirty="0" err="1">
                <a:solidFill>
                  <a:srgbClr val="000000"/>
                </a:solidFill>
                <a:latin typeface="Arial" charset="0"/>
                <a:ea typeface="宋体" pitchFamily="2" charset="-122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count;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if (x == 0) assert(n &gt; 0);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if (n &gt;= 0)  </a:t>
            </a:r>
            <a:r>
              <a:rPr lang="en-US" altLang="zh-CN" sz="1800" dirty="0">
                <a:latin typeface="Arial" charset="0"/>
                <a:ea typeface="宋体" pitchFamily="2" charset="-122"/>
              </a:rPr>
              <a:t>// stopping case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{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</a:t>
            </a:r>
            <a:r>
              <a:rPr lang="en-US" altLang="zh-CN" sz="1800" dirty="0">
                <a:solidFill>
                  <a:srgbClr val="BC3700"/>
                </a:solidFill>
                <a:latin typeface="Arial" charset="0"/>
                <a:ea typeface="宋体" pitchFamily="2" charset="-122"/>
              </a:rPr>
              <a:t>product = 1;</a:t>
            </a:r>
          </a:p>
          <a:p>
            <a:r>
              <a:rPr lang="en-US" altLang="zh-CN" sz="1800" dirty="0">
                <a:solidFill>
                  <a:srgbClr val="BC3700"/>
                </a:solidFill>
                <a:latin typeface="Arial" charset="0"/>
                <a:ea typeface="宋体" pitchFamily="2" charset="-122"/>
              </a:rPr>
              <a:t>        for (count = 1; count &lt;= n; count++)</a:t>
            </a:r>
          </a:p>
          <a:p>
            <a:r>
              <a:rPr lang="en-US" altLang="zh-CN" sz="1800" dirty="0">
                <a:solidFill>
                  <a:srgbClr val="BC3700"/>
                </a:solidFill>
                <a:latin typeface="Arial" charset="0"/>
                <a:ea typeface="宋体" pitchFamily="2" charset="-122"/>
              </a:rPr>
              <a:t>            product = product * x;</a:t>
            </a:r>
          </a:p>
          <a:p>
            <a:r>
              <a:rPr lang="en-US" altLang="zh-CN" sz="1800" dirty="0">
                <a:solidFill>
                  <a:srgbClr val="BC3700"/>
                </a:solidFill>
                <a:latin typeface="Arial" charset="0"/>
                <a:ea typeface="宋体" pitchFamily="2" charset="-122"/>
              </a:rPr>
              <a:t>        return product;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}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else </a:t>
            </a:r>
            <a:r>
              <a:rPr lang="en-US" altLang="zh-CN" sz="1800" dirty="0">
                <a:latin typeface="Arial" charset="0"/>
                <a:ea typeface="宋体" pitchFamily="2" charset="-122"/>
              </a:rPr>
              <a:t>// recursive call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return 1/power(x, -n);</a:t>
            </a:r>
          </a:p>
          <a:p>
            <a:r>
              <a:rPr lang="en-US" altLang="zh-CN" sz="18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490538" y="1900238"/>
            <a:ext cx="4813300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Computes powers of the form x</a:t>
            </a:r>
            <a:r>
              <a:rPr lang="en-US" altLang="zh-CN" sz="2800" baseline="30000">
                <a:solidFill>
                  <a:schemeClr val="tx1"/>
                </a:solidFill>
                <a:ea typeface="宋体" pitchFamily="2" charset="-122"/>
              </a:rPr>
              <a:t>n</a:t>
            </a:r>
          </a:p>
        </p:txBody>
      </p:sp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4648200" y="3810000"/>
            <a:ext cx="3962400" cy="1027974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200" dirty="0">
                <a:solidFill>
                  <a:srgbClr val="FFFF00"/>
                </a:solidFill>
                <a:latin typeface="Arial"/>
                <a:ea typeface="宋体" pitchFamily="2" charset="-122"/>
                <a:cs typeface="Arial"/>
              </a:rPr>
              <a:t>change this into a recursive call based on the observation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 err="1">
                <a:solidFill>
                  <a:srgbClr val="FFFF00"/>
                </a:solidFill>
                <a:latin typeface="Arial"/>
                <a:ea typeface="宋体" pitchFamily="2" charset="-122"/>
                <a:cs typeface="Arial"/>
              </a:rPr>
              <a:t>x</a:t>
            </a:r>
            <a:r>
              <a:rPr lang="en-US" altLang="zh-CN" baseline="30000" dirty="0" err="1">
                <a:solidFill>
                  <a:srgbClr val="FFFF00"/>
                </a:solidFill>
                <a:latin typeface="Arial"/>
                <a:ea typeface="宋体" pitchFamily="2" charset="-122"/>
                <a:cs typeface="Arial"/>
              </a:rPr>
              <a:t>n</a:t>
            </a:r>
            <a:r>
              <a:rPr lang="en-US" altLang="zh-CN" dirty="0">
                <a:solidFill>
                  <a:srgbClr val="FFFF00"/>
                </a:solidFill>
                <a:latin typeface="Arial"/>
                <a:ea typeface="宋体" pitchFamily="2" charset="-122"/>
                <a:cs typeface="Arial"/>
              </a:rPr>
              <a:t>=x x</a:t>
            </a:r>
            <a:r>
              <a:rPr lang="en-US" altLang="zh-CN" baseline="30000" dirty="0">
                <a:solidFill>
                  <a:srgbClr val="FFFF00"/>
                </a:solidFill>
                <a:latin typeface="Arial"/>
                <a:ea typeface="宋体" pitchFamily="2" charset="-122"/>
                <a:cs typeface="Arial"/>
              </a:rPr>
              <a:t>n-1</a:t>
            </a:r>
            <a:r>
              <a:rPr lang="en-US" altLang="zh-CN" dirty="0">
                <a:solidFill>
                  <a:srgbClr val="FFFF00"/>
                </a:solidFill>
                <a:latin typeface="Arial"/>
                <a:ea typeface="宋体" pitchFamily="2" charset="-122"/>
                <a:cs typeface="Arial"/>
              </a:rPr>
              <a:t>   if n&gt;0</a:t>
            </a:r>
          </a:p>
        </p:txBody>
      </p:sp>
      <p:sp>
        <p:nvSpPr>
          <p:cNvPr id="135175" name="AutoShape 7"/>
          <p:cNvSpPr>
            <a:spLocks noChangeArrowheads="1"/>
          </p:cNvSpPr>
          <p:nvPr/>
        </p:nvSpPr>
        <p:spPr bwMode="auto">
          <a:xfrm>
            <a:off x="3886200" y="4572000"/>
            <a:ext cx="762000" cy="381000"/>
          </a:xfrm>
          <a:prstGeom prst="rightArrow">
            <a:avLst>
              <a:gd name="adj1" fmla="val 50000"/>
              <a:gd name="adj2" fmla="val 7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610600" cy="1143000"/>
          </a:xfrm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pow (x, n): Alternate Implementation</a:t>
            </a:r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533400" y="2398713"/>
            <a:ext cx="8153400" cy="4459287"/>
          </a:xfrm>
          <a:prstGeom prst="rect">
            <a:avLst/>
          </a:prstGeom>
          <a:solidFill>
            <a:srgbClr val="DADADA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617538" y="2438400"/>
            <a:ext cx="7993062" cy="4208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double pow(double x, int n)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// Library facilities used: cassert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{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if (x == 0)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{   // x is zero, and n should be positive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assert(n &gt; 0);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return 0;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}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else if (n == 0)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return 1;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else if (n &gt; 0)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return x * pow(x, n-1);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else // x is nonzero, and n is negative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return 1/pow(x, -n);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  <p:sp>
        <p:nvSpPr>
          <p:cNvPr id="126981" name="Rectangle 5"/>
          <p:cNvSpPr>
            <a:spLocks noChangeArrowheads="1"/>
          </p:cNvSpPr>
          <p:nvPr/>
        </p:nvSpPr>
        <p:spPr bwMode="auto">
          <a:xfrm>
            <a:off x="490538" y="1900238"/>
            <a:ext cx="4813300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Computes powers of the form x</a:t>
            </a:r>
            <a:r>
              <a:rPr lang="en-US" altLang="zh-CN" sz="2800" baseline="30000">
                <a:solidFill>
                  <a:schemeClr val="tx1"/>
                </a:solidFill>
                <a:ea typeface="宋体" pitchFamily="2" charset="-122"/>
              </a:rPr>
              <a:t>n</a:t>
            </a:r>
          </a:p>
        </p:txBody>
      </p:sp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5029200" y="2743200"/>
            <a:ext cx="3505200" cy="3471719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All of the cases: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     x         n        </a:t>
            </a:r>
            <a:r>
              <a:rPr lang="en-US" altLang="zh-CN" dirty="0" err="1">
                <a:solidFill>
                  <a:srgbClr val="FFFF00"/>
                </a:solidFill>
                <a:ea typeface="宋体" pitchFamily="2" charset="-122"/>
              </a:rPr>
              <a:t>x</a:t>
            </a:r>
            <a:r>
              <a:rPr lang="en-US" altLang="zh-CN" baseline="30000" dirty="0" err="1">
                <a:solidFill>
                  <a:srgbClr val="FFFF00"/>
                </a:solidFill>
                <a:ea typeface="宋体" pitchFamily="2" charset="-122"/>
              </a:rPr>
              <a:t>n</a:t>
            </a:r>
            <a:endParaRPr lang="en-US" altLang="zh-CN" baseline="30000" dirty="0">
              <a:solidFill>
                <a:srgbClr val="FFFF00"/>
              </a:solidFill>
              <a:ea typeface="宋体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    =0        &lt;0   </a:t>
            </a:r>
            <a:r>
              <a:rPr lang="en-US" altLang="zh-CN" dirty="0" err="1">
                <a:solidFill>
                  <a:srgbClr val="FFFF00"/>
                </a:solidFill>
                <a:ea typeface="宋体" pitchFamily="2" charset="-122"/>
              </a:rPr>
              <a:t>underfined</a:t>
            </a:r>
            <a:endParaRPr lang="en-US" altLang="zh-CN" dirty="0">
              <a:solidFill>
                <a:srgbClr val="FFFF00"/>
              </a:solidFill>
              <a:ea typeface="宋体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    =0        =0   </a:t>
            </a:r>
            <a:r>
              <a:rPr lang="en-US" altLang="zh-CN" dirty="0" err="1">
                <a:solidFill>
                  <a:srgbClr val="FFFF00"/>
                </a:solidFill>
                <a:ea typeface="宋体" pitchFamily="2" charset="-122"/>
              </a:rPr>
              <a:t>underfined</a:t>
            </a:r>
            <a:endParaRPr lang="en-US" altLang="zh-CN" dirty="0">
              <a:solidFill>
                <a:srgbClr val="FFFF00"/>
              </a:solidFill>
              <a:ea typeface="宋体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    =0        &gt; 0    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   !=0       &lt; 0    1/x</a:t>
            </a:r>
            <a:r>
              <a:rPr lang="en-US" altLang="zh-CN" baseline="30000" dirty="0">
                <a:solidFill>
                  <a:srgbClr val="FFFF00"/>
                </a:solidFill>
                <a:ea typeface="宋体" pitchFamily="2" charset="-122"/>
              </a:rPr>
              <a:t>-n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   !=0       = 0 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   !=0       &gt; 0    x*x</a:t>
            </a:r>
            <a:r>
              <a:rPr lang="en-US" altLang="zh-CN" baseline="30000" dirty="0">
                <a:solidFill>
                  <a:srgbClr val="FFFF00"/>
                </a:solidFill>
                <a:ea typeface="宋体" pitchFamily="2" charset="-122"/>
              </a:rPr>
              <a:t>n-1</a:t>
            </a:r>
          </a:p>
        </p:txBody>
      </p:sp>
      <p:sp>
        <p:nvSpPr>
          <p:cNvPr id="126983" name="Line 7"/>
          <p:cNvSpPr>
            <a:spLocks noChangeShapeType="1"/>
          </p:cNvSpPr>
          <p:nvPr/>
        </p:nvSpPr>
        <p:spPr bwMode="auto">
          <a:xfrm>
            <a:off x="5029200" y="3505200"/>
            <a:ext cx="342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984" name="Line 8"/>
          <p:cNvSpPr>
            <a:spLocks noChangeShapeType="1"/>
          </p:cNvSpPr>
          <p:nvPr/>
        </p:nvSpPr>
        <p:spPr bwMode="auto">
          <a:xfrm>
            <a:off x="6858000" y="3276600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985" name="Line 9"/>
          <p:cNvSpPr>
            <a:spLocks noChangeShapeType="1"/>
          </p:cNvSpPr>
          <p:nvPr/>
        </p:nvSpPr>
        <p:spPr bwMode="auto">
          <a:xfrm>
            <a:off x="5105400" y="4876800"/>
            <a:ext cx="342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6868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How to ensure NO Infinite Recursion 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when the recursive calls go beyond one level deep</a:t>
            </a:r>
          </a:p>
          <a:p>
            <a:r>
              <a:rPr lang="en-US" altLang="zh-CN" sz="2800" dirty="0">
                <a:ea typeface="宋体" pitchFamily="2" charset="-122"/>
              </a:rPr>
              <a:t>You can ensure that a stopping case is eventually reached by defining a numeric quantity called </a:t>
            </a:r>
            <a:r>
              <a:rPr lang="en-US" altLang="zh-CN" sz="2800" dirty="0">
                <a:solidFill>
                  <a:srgbClr val="FFFF00"/>
                </a:solidFill>
                <a:latin typeface="Arial" charset="0"/>
                <a:ea typeface="宋体" pitchFamily="2" charset="-122"/>
              </a:rPr>
              <a:t>variant expression</a:t>
            </a:r>
            <a:r>
              <a:rPr lang="en-US" altLang="zh-CN" sz="2800" dirty="0">
                <a:ea typeface="宋体" pitchFamily="2" charset="-122"/>
              </a:rPr>
              <a:t>  - without really tracing through the execution</a:t>
            </a:r>
          </a:p>
          <a:p>
            <a:r>
              <a:rPr lang="en-US" altLang="zh-CN" sz="2800" dirty="0">
                <a:ea typeface="宋体" pitchFamily="2" charset="-122"/>
              </a:rPr>
              <a:t>This quantity must associate each legal recursive call to a single number, which changes for each call and eventually satisfies the condition to go to the stopping case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Variant Expression for pow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153400" cy="41148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The variant expression is abs(n)+1 when n is negative and</a:t>
            </a:r>
          </a:p>
          <a:p>
            <a:r>
              <a:rPr lang="en-US" altLang="zh-CN" dirty="0">
                <a:ea typeface="宋体" pitchFamily="2" charset="-122"/>
              </a:rPr>
              <a:t>the variant expression is n when n is positive</a:t>
            </a:r>
          </a:p>
          <a:p>
            <a:r>
              <a:rPr lang="en-US" altLang="zh-CN" dirty="0">
                <a:ea typeface="宋体" pitchFamily="2" charset="-122"/>
              </a:rPr>
              <a:t>A sequence of recursion call</a:t>
            </a:r>
          </a:p>
          <a:p>
            <a:pPr lvl="1"/>
            <a:r>
              <a:rPr lang="en-US" altLang="zh-CN" dirty="0" err="1">
                <a:ea typeface="宋体" pitchFamily="2" charset="-122"/>
              </a:rPr>
              <a:t>pow</a:t>
            </a:r>
            <a:r>
              <a:rPr lang="en-US" altLang="zh-CN" dirty="0">
                <a:ea typeface="宋体" pitchFamily="2" charset="-122"/>
              </a:rPr>
              <a:t>(2.0, -3) has a variant expression abs(n)+1, which is 4; it makes a recursive call of </a:t>
            </a:r>
            <a:r>
              <a:rPr lang="en-US" altLang="zh-CN" dirty="0" err="1">
                <a:ea typeface="宋体" pitchFamily="2" charset="-122"/>
              </a:rPr>
              <a:t>pow</a:t>
            </a:r>
            <a:r>
              <a:rPr lang="en-US" altLang="zh-CN" dirty="0">
                <a:ea typeface="宋体" pitchFamily="2" charset="-122"/>
              </a:rPr>
              <a:t>(2.0, 3)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Variant Expression for pow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153400" cy="41148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The variant expression is abs(n)+1 when n is negative and</a:t>
            </a:r>
          </a:p>
          <a:p>
            <a:r>
              <a:rPr lang="en-US" altLang="zh-CN">
                <a:ea typeface="宋体" pitchFamily="2" charset="-122"/>
              </a:rPr>
              <a:t>the variant expression is n when n is positive</a:t>
            </a:r>
          </a:p>
          <a:p>
            <a:r>
              <a:rPr lang="en-US" altLang="zh-CN">
                <a:ea typeface="宋体" pitchFamily="2" charset="-122"/>
              </a:rPr>
              <a:t>A sequence of recursion call</a:t>
            </a:r>
          </a:p>
          <a:p>
            <a:pPr lvl="1"/>
            <a:r>
              <a:rPr lang="en-US" altLang="zh-CN">
                <a:ea typeface="宋体" pitchFamily="2" charset="-122"/>
              </a:rPr>
              <a:t>pow(2.0, 3) has a variant expression n, 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>
                <a:ea typeface="宋体" pitchFamily="2" charset="-122"/>
              </a:rPr>
              <a:t>   which is 3; it makes a recursive call of pow(2.0, 2)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Variant Expression for pow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153400" cy="41148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The variant expression is abs(n)+1 when n is negative and</a:t>
            </a:r>
          </a:p>
          <a:p>
            <a:r>
              <a:rPr lang="en-US" altLang="zh-CN">
                <a:ea typeface="宋体" pitchFamily="2" charset="-122"/>
              </a:rPr>
              <a:t>the variant expression is n when n is positive</a:t>
            </a:r>
          </a:p>
          <a:p>
            <a:r>
              <a:rPr lang="en-US" altLang="zh-CN">
                <a:ea typeface="宋体" pitchFamily="2" charset="-122"/>
              </a:rPr>
              <a:t>A sequence of recursion call</a:t>
            </a:r>
          </a:p>
          <a:p>
            <a:pPr lvl="1"/>
            <a:r>
              <a:rPr lang="en-US" altLang="zh-CN">
                <a:ea typeface="宋体" pitchFamily="2" charset="-122"/>
              </a:rPr>
              <a:t>pow(2.0, 2) has a variant expression n, 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>
                <a:ea typeface="宋体" pitchFamily="2" charset="-122"/>
              </a:rPr>
              <a:t>   which is 2; it makes a recursive call of pow(2.0, 1)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Variant Expression for pow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153400" cy="41148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The variant expression is abs(n)+1 when n is negative and</a:t>
            </a:r>
          </a:p>
          <a:p>
            <a:r>
              <a:rPr lang="en-US" altLang="zh-CN">
                <a:ea typeface="宋体" pitchFamily="2" charset="-122"/>
              </a:rPr>
              <a:t>the variant expression is n when n is positive</a:t>
            </a:r>
          </a:p>
          <a:p>
            <a:r>
              <a:rPr lang="en-US" altLang="zh-CN">
                <a:ea typeface="宋体" pitchFamily="2" charset="-122"/>
              </a:rPr>
              <a:t>A sequence of recursion call</a:t>
            </a:r>
          </a:p>
          <a:p>
            <a:pPr lvl="1"/>
            <a:r>
              <a:rPr lang="en-US" altLang="zh-CN">
                <a:ea typeface="宋体" pitchFamily="2" charset="-122"/>
              </a:rPr>
              <a:t>pow(2.0, 1) has a variant expression n, 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>
                <a:ea typeface="宋体" pitchFamily="2" charset="-122"/>
              </a:rPr>
              <a:t>   which is 1; it makes a recursive call of pow(2.0, 0)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Variant Expression for pow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153400" cy="41148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The variant expression is abs(n)+1 when n is negative and</a:t>
            </a:r>
          </a:p>
          <a:p>
            <a:r>
              <a:rPr lang="en-US" altLang="zh-CN">
                <a:ea typeface="宋体" pitchFamily="2" charset="-122"/>
              </a:rPr>
              <a:t>the variant expression is n when n is positive</a:t>
            </a:r>
          </a:p>
          <a:p>
            <a:r>
              <a:rPr lang="en-US" altLang="zh-CN">
                <a:ea typeface="宋体" pitchFamily="2" charset="-122"/>
              </a:rPr>
              <a:t>A sequence of recursion call</a:t>
            </a:r>
          </a:p>
          <a:p>
            <a:pPr lvl="1"/>
            <a:r>
              <a:rPr lang="en-US" altLang="zh-CN">
                <a:ea typeface="宋体" pitchFamily="2" charset="-122"/>
              </a:rPr>
              <a:t>pow(2.0, 0) has a variant expression n, 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>
                <a:ea typeface="宋体" pitchFamily="2" charset="-122"/>
              </a:rPr>
              <a:t>   which is 0; this is the stopping case.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Outline of This Lecture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Recursive Thinking: General Form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recursive calls and stopping cases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Infinite Recursion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runs forever 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One Level Recursion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 guarantees to have no infinite recursion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How to Ensure No Infinite Recursion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if a function has multi level recursion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Inductive Reasoning about Correctness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using mathematical induction principle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Ensuring NO Infinite Recursion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153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It is enough to find a variant expression and a threshold with the following properties (p446):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Between one call of the function and any succeeding recursive call of that function, the value of the variant expression decreases by at least some </a:t>
            </a:r>
            <a:r>
              <a:rPr lang="en-US" altLang="zh-CN" sz="2400" dirty="0">
                <a:latin typeface="Arial" charset="0"/>
                <a:ea typeface="宋体" pitchFamily="2" charset="-122"/>
              </a:rPr>
              <a:t>fixed</a:t>
            </a:r>
            <a:r>
              <a:rPr lang="en-US" altLang="zh-CN" sz="2400" dirty="0">
                <a:ea typeface="宋体" pitchFamily="2" charset="-122"/>
              </a:rPr>
              <a:t> amount.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solidFill>
                  <a:srgbClr val="FFFF00"/>
                </a:solidFill>
                <a:ea typeface="宋体" pitchFamily="2" charset="-122"/>
              </a:rPr>
              <a:t>What is that fixed amount of </a:t>
            </a:r>
            <a:r>
              <a:rPr lang="en-US" altLang="zh-CN" sz="2000" dirty="0" err="1">
                <a:solidFill>
                  <a:srgbClr val="FFFF00"/>
                </a:solidFill>
                <a:ea typeface="宋体" pitchFamily="2" charset="-122"/>
              </a:rPr>
              <a:t>pow</a:t>
            </a:r>
            <a:r>
              <a:rPr lang="en-US" altLang="zh-CN" sz="2000" dirty="0">
                <a:solidFill>
                  <a:srgbClr val="FFFF00"/>
                </a:solidFill>
                <a:ea typeface="宋体" pitchFamily="2" charset="-122"/>
              </a:rPr>
              <a:t>(</a:t>
            </a:r>
            <a:r>
              <a:rPr lang="en-US" altLang="zh-CN" sz="2000" dirty="0" err="1">
                <a:solidFill>
                  <a:srgbClr val="FFFF00"/>
                </a:solidFill>
                <a:ea typeface="宋体" pitchFamily="2" charset="-122"/>
              </a:rPr>
              <a:t>x,n</a:t>
            </a:r>
            <a:r>
              <a:rPr lang="en-US" altLang="zh-CN" sz="2000" dirty="0">
                <a:solidFill>
                  <a:srgbClr val="FFFF00"/>
                </a:solidFill>
                <a:ea typeface="宋体" pitchFamily="2" charset="-122"/>
              </a:rPr>
              <a:t>)?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If the function is called and the value of the variant expression is less than or equal to the </a:t>
            </a:r>
            <a:r>
              <a:rPr lang="en-US" altLang="zh-CN" sz="2400" dirty="0">
                <a:latin typeface="Arial" charset="0"/>
                <a:ea typeface="宋体" pitchFamily="2" charset="-122"/>
              </a:rPr>
              <a:t>threshold</a:t>
            </a:r>
            <a:r>
              <a:rPr lang="en-US" altLang="zh-CN" sz="2400" dirty="0">
                <a:ea typeface="宋体" pitchFamily="2" charset="-122"/>
              </a:rPr>
              <a:t>, then the function terminates without making any recursive call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solidFill>
                  <a:srgbClr val="FFFF00"/>
                </a:solidFill>
                <a:ea typeface="宋体" pitchFamily="2" charset="-122"/>
              </a:rPr>
              <a:t>What is the threshold of </a:t>
            </a:r>
            <a:r>
              <a:rPr lang="en-US" altLang="zh-CN" sz="2000" dirty="0" err="1">
                <a:solidFill>
                  <a:srgbClr val="FFFF00"/>
                </a:solidFill>
                <a:ea typeface="宋体" pitchFamily="2" charset="-122"/>
              </a:rPr>
              <a:t>pow</a:t>
            </a:r>
            <a:r>
              <a:rPr lang="en-US" altLang="zh-CN" sz="2000" dirty="0">
                <a:solidFill>
                  <a:srgbClr val="FFFF00"/>
                </a:solidFill>
                <a:ea typeface="宋体" pitchFamily="2" charset="-122"/>
              </a:rPr>
              <a:t>(</a:t>
            </a:r>
            <a:r>
              <a:rPr lang="en-US" altLang="zh-CN" sz="2000" dirty="0" err="1">
                <a:solidFill>
                  <a:srgbClr val="FFFF00"/>
                </a:solidFill>
                <a:ea typeface="宋体" pitchFamily="2" charset="-122"/>
              </a:rPr>
              <a:t>x,n</a:t>
            </a:r>
            <a:r>
              <a:rPr lang="en-US" altLang="zh-CN" sz="2000" dirty="0">
                <a:solidFill>
                  <a:srgbClr val="FFFF00"/>
                </a:solidFill>
                <a:ea typeface="宋体" pitchFamily="2" charset="-122"/>
              </a:rPr>
              <a:t>)</a:t>
            </a:r>
          </a:p>
          <a:p>
            <a:pPr lvl="2">
              <a:lnSpc>
                <a:spcPct val="90000"/>
              </a:lnSpc>
            </a:pPr>
            <a:endParaRPr lang="en-US" altLang="zh-CN" sz="2000" dirty="0">
              <a:solidFill>
                <a:srgbClr val="FFFF00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rgbClr val="FF0000"/>
                </a:solidFill>
                <a:ea typeface="宋体" pitchFamily="2" charset="-122"/>
              </a:rPr>
              <a:t>Is this general enough?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Reasoning about the Correctness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First show NO infinite recursion, </a:t>
            </a:r>
            <a:r>
              <a:rPr lang="en-US" altLang="zh-CN" sz="2800" b="1" dirty="0">
                <a:ea typeface="宋体" pitchFamily="2" charset="-122"/>
              </a:rPr>
              <a:t>then</a:t>
            </a:r>
            <a:r>
              <a:rPr lang="en-US" altLang="zh-CN" sz="2800" dirty="0">
                <a:ea typeface="宋体" pitchFamily="2" charset="-122"/>
              </a:rPr>
              <a:t> show the following two conditions are also valid: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Whenever the function makes no recursive calls, show that it meets its pre/post-condition contract (</a:t>
            </a:r>
            <a:r>
              <a:rPr lang="en-US" altLang="zh-CN" sz="2400" dirty="0">
                <a:solidFill>
                  <a:srgbClr val="FFFF00"/>
                </a:solidFill>
                <a:ea typeface="宋体" pitchFamily="2" charset="-122"/>
              </a:rPr>
              <a:t>BASE STEP</a:t>
            </a:r>
            <a:r>
              <a:rPr lang="en-US" altLang="zh-CN" sz="2400" dirty="0">
                <a:ea typeface="宋体" pitchFamily="2" charset="-122"/>
              </a:rPr>
              <a:t>)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Whenever the function is called, by assuming all the recursive calls it makes meet their pre-post condition contracts, show that the original call will also meet its pre/post contract (</a:t>
            </a:r>
            <a:r>
              <a:rPr lang="en-US" altLang="zh-CN" sz="2400" dirty="0">
                <a:solidFill>
                  <a:srgbClr val="FFFF00"/>
                </a:solidFill>
                <a:ea typeface="宋体" pitchFamily="2" charset="-122"/>
              </a:rPr>
              <a:t>INDUCTION STEP</a:t>
            </a:r>
            <a:r>
              <a:rPr lang="en-US" altLang="zh-CN" sz="2400" dirty="0">
                <a:ea typeface="宋体" pitchFamily="2" charset="-122"/>
              </a:rPr>
              <a:t>)</a:t>
            </a:r>
          </a:p>
          <a:p>
            <a:pPr lvl="1"/>
            <a:endParaRPr lang="en-US" altLang="zh-CN" sz="2400" dirty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610600" cy="1143000"/>
          </a:xfrm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pow (x, n): Alternate Implementation</a:t>
            </a:r>
          </a:p>
        </p:txBody>
      </p:sp>
      <p:sp>
        <p:nvSpPr>
          <p:cNvPr id="148483" name="Rectangle 3"/>
          <p:cNvSpPr>
            <a:spLocks noChangeArrowheads="1"/>
          </p:cNvSpPr>
          <p:nvPr/>
        </p:nvSpPr>
        <p:spPr bwMode="auto">
          <a:xfrm>
            <a:off x="533400" y="2398713"/>
            <a:ext cx="8153400" cy="4459287"/>
          </a:xfrm>
          <a:prstGeom prst="rect">
            <a:avLst/>
          </a:prstGeom>
          <a:solidFill>
            <a:srgbClr val="DADADA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617538" y="2438400"/>
            <a:ext cx="7993062" cy="4208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double pow(double x, int n)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// Library facilities used: cassert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{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if (x == 0)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{   // x is zero, and n should be positive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assert(n &gt; 0);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return 0;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}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else if (n == 0)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return 1;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else if (n &gt; 0)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return x * pow(x, n-1);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else // x is nonzero, and n is negative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return 1/pow(x, -n);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490538" y="1900238"/>
            <a:ext cx="4813300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Computes powers of the form x</a:t>
            </a:r>
            <a:r>
              <a:rPr lang="en-US" altLang="zh-CN" sz="2800" baseline="30000">
                <a:solidFill>
                  <a:schemeClr val="tx1"/>
                </a:solidFill>
                <a:ea typeface="宋体" pitchFamily="2" charset="-122"/>
              </a:rPr>
              <a:t>n</a:t>
            </a:r>
          </a:p>
        </p:txBody>
      </p:sp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5029200" y="2743200"/>
            <a:ext cx="3505200" cy="3471719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All of the cases: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     x         n        </a:t>
            </a:r>
            <a:r>
              <a:rPr lang="en-US" altLang="zh-CN" dirty="0" err="1">
                <a:solidFill>
                  <a:srgbClr val="FFFF00"/>
                </a:solidFill>
                <a:ea typeface="宋体" pitchFamily="2" charset="-122"/>
              </a:rPr>
              <a:t>x</a:t>
            </a:r>
            <a:r>
              <a:rPr lang="en-US" altLang="zh-CN" baseline="30000" dirty="0" err="1">
                <a:solidFill>
                  <a:srgbClr val="FFFF00"/>
                </a:solidFill>
                <a:ea typeface="宋体" pitchFamily="2" charset="-122"/>
              </a:rPr>
              <a:t>n</a:t>
            </a:r>
            <a:endParaRPr lang="en-US" altLang="zh-CN" baseline="30000" dirty="0">
              <a:solidFill>
                <a:srgbClr val="FFFF00"/>
              </a:solidFill>
              <a:ea typeface="宋体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    =0        &lt;0   </a:t>
            </a:r>
            <a:r>
              <a:rPr lang="en-US" altLang="zh-CN" dirty="0" err="1">
                <a:solidFill>
                  <a:srgbClr val="FFFF00"/>
                </a:solidFill>
                <a:ea typeface="宋体" pitchFamily="2" charset="-122"/>
              </a:rPr>
              <a:t>underfined</a:t>
            </a:r>
            <a:endParaRPr lang="en-US" altLang="zh-CN" dirty="0">
              <a:solidFill>
                <a:srgbClr val="FFFF00"/>
              </a:solidFill>
              <a:ea typeface="宋体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    =0        =0   </a:t>
            </a:r>
            <a:r>
              <a:rPr lang="en-US" altLang="zh-CN" dirty="0" err="1">
                <a:solidFill>
                  <a:srgbClr val="FFFF00"/>
                </a:solidFill>
                <a:ea typeface="宋体" pitchFamily="2" charset="-122"/>
              </a:rPr>
              <a:t>underfined</a:t>
            </a:r>
            <a:endParaRPr lang="en-US" altLang="zh-CN" dirty="0">
              <a:solidFill>
                <a:srgbClr val="FFFF00"/>
              </a:solidFill>
              <a:ea typeface="宋体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    =0        &gt; 0    0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   !=0       &lt; 0    1/x</a:t>
            </a:r>
            <a:r>
              <a:rPr lang="en-US" altLang="zh-CN" baseline="30000" dirty="0">
                <a:solidFill>
                  <a:srgbClr val="FFFF00"/>
                </a:solidFill>
                <a:ea typeface="宋体" pitchFamily="2" charset="-122"/>
              </a:rPr>
              <a:t>-n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   !=0       = 0     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   !=0       &gt; 0    x*x</a:t>
            </a:r>
            <a:r>
              <a:rPr lang="en-US" altLang="zh-CN" baseline="30000" dirty="0">
                <a:solidFill>
                  <a:srgbClr val="FFFF00"/>
                </a:solidFill>
                <a:ea typeface="宋体" pitchFamily="2" charset="-122"/>
              </a:rPr>
              <a:t>n-1</a:t>
            </a:r>
          </a:p>
        </p:txBody>
      </p:sp>
      <p:sp>
        <p:nvSpPr>
          <p:cNvPr id="148487" name="Line 7"/>
          <p:cNvSpPr>
            <a:spLocks noChangeShapeType="1"/>
          </p:cNvSpPr>
          <p:nvPr/>
        </p:nvSpPr>
        <p:spPr bwMode="auto">
          <a:xfrm>
            <a:off x="5029200" y="3505200"/>
            <a:ext cx="342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488" name="Line 8"/>
          <p:cNvSpPr>
            <a:spLocks noChangeShapeType="1"/>
          </p:cNvSpPr>
          <p:nvPr/>
        </p:nvSpPr>
        <p:spPr bwMode="auto">
          <a:xfrm>
            <a:off x="6858000" y="3276600"/>
            <a:ext cx="0" cy="289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489" name="Line 9"/>
          <p:cNvSpPr>
            <a:spLocks noChangeShapeType="1"/>
          </p:cNvSpPr>
          <p:nvPr/>
        </p:nvSpPr>
        <p:spPr bwMode="auto">
          <a:xfrm>
            <a:off x="5105400" y="4876800"/>
            <a:ext cx="342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Summary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Reason about Recursion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First check the function always 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terminates </a:t>
            </a:r>
            <a:r>
              <a:rPr lang="en-US" altLang="zh-CN" dirty="0">
                <a:ea typeface="宋体" pitchFamily="2" charset="-122"/>
              </a:rPr>
              <a:t>(not infinite recursion)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next make sure that the stopping cases work 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correctly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finally, for each recursive case, pretending that you know the recursive calls will work correctly, use this to show that the recursive case works 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correctly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458200" cy="11430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Reading, Exercises and Assignment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Reading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Section 9.3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Self-Test Exercises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13-17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Assignment 5 online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four recursive functions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solidFill>
                  <a:schemeClr val="accent1"/>
                </a:solidFill>
                <a:ea typeface="宋体" pitchFamily="2" charset="-122"/>
              </a:rPr>
              <a:t>due soon!</a:t>
            </a: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ea typeface="宋体" pitchFamily="2" charset="-122"/>
              </a:rPr>
              <a:t>Exam 2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宋体" pitchFamily="2" charset="-122"/>
              </a:rPr>
              <a:t>Reviews and Homework discussions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229600" cy="1143000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Recursive Thinking: General Form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>
                <a:ea typeface="宋体" pitchFamily="2" charset="-122"/>
              </a:rPr>
              <a:t>Recursive Calls 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Suppose a problem has </a:t>
            </a:r>
            <a:r>
              <a:rPr lang="en-US" altLang="zh-CN" sz="2400" dirty="0">
                <a:solidFill>
                  <a:srgbClr val="FC0128"/>
                </a:solidFill>
                <a:ea typeface="宋体" pitchFamily="2" charset="-122"/>
              </a:rPr>
              <a:t>one or more</a:t>
            </a:r>
            <a:r>
              <a:rPr lang="en-US" altLang="zh-CN" sz="2400" dirty="0">
                <a:ea typeface="宋体" pitchFamily="2" charset="-122"/>
              </a:rPr>
              <a:t> cases in which some of the subtasks are simpler versions of the original problem. These subtasks can be solved by recursive calls</a:t>
            </a:r>
          </a:p>
          <a:p>
            <a:r>
              <a:rPr lang="en-US" altLang="zh-CN" sz="2800" dirty="0">
                <a:ea typeface="宋体" pitchFamily="2" charset="-122"/>
              </a:rPr>
              <a:t>Stopping Cases /Base Cases</a:t>
            </a:r>
          </a:p>
          <a:p>
            <a:pPr lvl="1"/>
            <a:r>
              <a:rPr lang="en-US" altLang="zh-CN" sz="2400" dirty="0">
                <a:ea typeface="宋体" pitchFamily="2" charset="-122"/>
              </a:rPr>
              <a:t>A function that makes recursive calls must have </a:t>
            </a:r>
            <a:r>
              <a:rPr lang="en-US" altLang="zh-CN" sz="2400" dirty="0">
                <a:solidFill>
                  <a:srgbClr val="FC0128"/>
                </a:solidFill>
                <a:ea typeface="宋体" pitchFamily="2" charset="-122"/>
              </a:rPr>
              <a:t>one or more</a:t>
            </a:r>
            <a:r>
              <a:rPr lang="en-US" altLang="zh-CN" sz="2400" dirty="0">
                <a:ea typeface="宋体" pitchFamily="2" charset="-122"/>
              </a:rPr>
              <a:t> cases in which the entire computation is fulfilled without recursion. These cases are called stopping cases or base cases</a:t>
            </a:r>
          </a:p>
        </p:txBody>
      </p:sp>
    </p:spTree>
    <p:extLst>
      <p:ext uri="{BB962C8B-B14F-4D97-AF65-F5344CB8AC3E}">
        <p14:creationId xmlns:p14="http://schemas.microsoft.com/office/powerpoint/2010/main" val="16179753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super_write_vertical</a:t>
            </a:r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533400" y="2398713"/>
            <a:ext cx="8153400" cy="4459287"/>
          </a:xfrm>
          <a:prstGeom prst="rect">
            <a:avLst/>
          </a:prstGeom>
          <a:solidFill>
            <a:srgbClr val="DADADA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617538" y="2500313"/>
            <a:ext cx="7993062" cy="434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void super_write_vertical(int number)</a:t>
            </a:r>
          </a:p>
          <a:p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// Postcondition: The digits of the number have been written, stacked vertically.</a:t>
            </a:r>
          </a:p>
          <a:p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// If number is negative, then a negative sign appears on top.</a:t>
            </a:r>
          </a:p>
          <a:p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// Library facilities used: iostream.h, math.h</a:t>
            </a:r>
          </a:p>
          <a:p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{</a:t>
            </a:r>
          </a:p>
          <a:p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if (number &lt; 0)</a:t>
            </a:r>
          </a:p>
          <a:p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{</a:t>
            </a:r>
          </a:p>
          <a:p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cout &lt;&lt; '-' &lt;&lt; endl;                 // print a negative sign</a:t>
            </a:r>
          </a:p>
          <a:p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</a:t>
            </a:r>
            <a:r>
              <a:rPr lang="en-US" altLang="zh-CN" sz="1400">
                <a:solidFill>
                  <a:srgbClr val="BC3700"/>
                </a:solidFill>
                <a:latin typeface="Arial" charset="0"/>
                <a:ea typeface="宋体" pitchFamily="2" charset="-122"/>
              </a:rPr>
              <a:t>super_write_vertical(abs(number));</a:t>
            </a:r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// abs computes absolute value</a:t>
            </a:r>
          </a:p>
          <a:p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// This is Spot #1 referred to in the text.</a:t>
            </a:r>
          </a:p>
          <a:p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}</a:t>
            </a:r>
          </a:p>
          <a:p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else if (number &lt; 10)</a:t>
            </a:r>
          </a:p>
          <a:p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cout &lt;&lt; number &lt;&lt; endl;              // Write the one digit</a:t>
            </a:r>
          </a:p>
          <a:p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else</a:t>
            </a:r>
          </a:p>
          <a:p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{</a:t>
            </a:r>
          </a:p>
          <a:p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</a:t>
            </a:r>
            <a:r>
              <a:rPr lang="en-US" altLang="zh-CN" sz="1400">
                <a:solidFill>
                  <a:srgbClr val="BC3700"/>
                </a:solidFill>
                <a:latin typeface="Arial" charset="0"/>
                <a:ea typeface="宋体" pitchFamily="2" charset="-122"/>
              </a:rPr>
              <a:t>super_write_vertical(number/10);</a:t>
            </a:r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// Write all but the last digit </a:t>
            </a:r>
          </a:p>
          <a:p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// This is Spot #2 referred to in the text.</a:t>
            </a:r>
          </a:p>
          <a:p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cout &lt;&lt; number % 10 &lt;&lt; endl;         // Write the last digit</a:t>
            </a:r>
          </a:p>
          <a:p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}</a:t>
            </a:r>
          </a:p>
          <a:p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490538" y="1900238"/>
            <a:ext cx="5268912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Write any integer number vertically</a:t>
            </a:r>
          </a:p>
        </p:txBody>
      </p:sp>
    </p:spTree>
    <p:extLst>
      <p:ext uri="{BB962C8B-B14F-4D97-AF65-F5344CB8AC3E}">
        <p14:creationId xmlns:p14="http://schemas.microsoft.com/office/powerpoint/2010/main" val="19591612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Infinite Recursion 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In all our examples, the series of recursive calls eventually reached a </a:t>
            </a:r>
            <a:r>
              <a:rPr lang="en-US" altLang="zh-CN" i="1" dirty="0">
                <a:ea typeface="宋体" pitchFamily="2" charset="-122"/>
              </a:rPr>
              <a:t>stopping case</a:t>
            </a:r>
            <a:r>
              <a:rPr lang="en-US" altLang="zh-CN" dirty="0">
                <a:ea typeface="宋体" pitchFamily="2" charset="-122"/>
              </a:rPr>
              <a:t>, i.e. a call that did not involve further recursion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If every recursive call produce another recursive call, then the recursion is an </a:t>
            </a:r>
            <a:r>
              <a:rPr lang="en-US" altLang="zh-CN" i="1" dirty="0">
                <a:ea typeface="宋体" pitchFamily="2" charset="-122"/>
              </a:rPr>
              <a:t>infinite recursion</a:t>
            </a:r>
            <a:r>
              <a:rPr lang="en-US" altLang="zh-CN" dirty="0">
                <a:ea typeface="宋体" pitchFamily="2" charset="-122"/>
              </a:rPr>
              <a:t> that will, in theory, run forever.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Can you write one?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Example: power (x,n) = x</a:t>
            </a:r>
            <a:r>
              <a:rPr lang="en-US" altLang="zh-CN" baseline="30000">
                <a:ea typeface="宋体" pitchFamily="2" charset="-122"/>
              </a:rPr>
              <a:t>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Rules: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power(3.0, 2) = 3.0</a:t>
            </a:r>
            <a:r>
              <a:rPr lang="en-US" altLang="zh-CN" baseline="30000" dirty="0">
                <a:ea typeface="宋体" pitchFamily="2" charset="-122"/>
              </a:rPr>
              <a:t>2</a:t>
            </a:r>
            <a:r>
              <a:rPr lang="en-US" altLang="zh-CN" dirty="0">
                <a:ea typeface="宋体" pitchFamily="2" charset="-122"/>
              </a:rPr>
              <a:t> = 9.0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power(4.0, 3) = 4.0</a:t>
            </a:r>
            <a:r>
              <a:rPr lang="en-US" altLang="zh-CN" baseline="30000" dirty="0">
                <a:ea typeface="宋体" pitchFamily="2" charset="-122"/>
              </a:rPr>
              <a:t>3</a:t>
            </a:r>
            <a:r>
              <a:rPr lang="en-US" altLang="zh-CN" dirty="0">
                <a:ea typeface="宋体" pitchFamily="2" charset="-122"/>
              </a:rPr>
              <a:t> = 64.0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power(x, 0) = x</a:t>
            </a:r>
            <a:r>
              <a:rPr lang="en-US" altLang="zh-CN" baseline="30000" dirty="0">
                <a:ea typeface="宋体" pitchFamily="2" charset="-122"/>
              </a:rPr>
              <a:t>0 </a:t>
            </a:r>
            <a:r>
              <a:rPr lang="en-US" altLang="zh-CN" dirty="0">
                <a:ea typeface="宋体" pitchFamily="2" charset="-122"/>
              </a:rPr>
              <a:t>= 1  if x != 0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x</a:t>
            </a:r>
            <a:r>
              <a:rPr lang="en-US" altLang="zh-CN" baseline="30000" dirty="0">
                <a:ea typeface="宋体" pitchFamily="2" charset="-122"/>
              </a:rPr>
              <a:t>-n</a:t>
            </a:r>
            <a:r>
              <a:rPr lang="en-US" altLang="zh-CN" dirty="0">
                <a:ea typeface="宋体" pitchFamily="2" charset="-122"/>
              </a:rPr>
              <a:t> = 1/ </a:t>
            </a:r>
            <a:r>
              <a:rPr lang="en-US" altLang="zh-CN" dirty="0" err="1">
                <a:ea typeface="宋体" pitchFamily="2" charset="-122"/>
              </a:rPr>
              <a:t>x</a:t>
            </a:r>
            <a:r>
              <a:rPr lang="en-US" altLang="zh-CN" baseline="30000" dirty="0" err="1">
                <a:ea typeface="宋体" pitchFamily="2" charset="-122"/>
              </a:rPr>
              <a:t>n</a:t>
            </a:r>
            <a:r>
              <a:rPr lang="en-US" altLang="zh-CN" baseline="30000" dirty="0">
                <a:ea typeface="宋体" pitchFamily="2" charset="-122"/>
              </a:rPr>
              <a:t>   </a:t>
            </a:r>
            <a:r>
              <a:rPr lang="en-US" altLang="zh-CN" dirty="0">
                <a:ea typeface="宋体" pitchFamily="2" charset="-122"/>
              </a:rPr>
              <a:t>where x&lt;&gt;0,  n &gt; 0 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power(3.0, -2) = 3.0</a:t>
            </a:r>
            <a:r>
              <a:rPr lang="en-US" altLang="zh-CN" baseline="30000" dirty="0">
                <a:ea typeface="宋体" pitchFamily="2" charset="-122"/>
              </a:rPr>
              <a:t>-2</a:t>
            </a:r>
            <a:r>
              <a:rPr lang="en-US" altLang="zh-CN" dirty="0">
                <a:ea typeface="宋体" pitchFamily="2" charset="-122"/>
              </a:rPr>
              <a:t> = 1/3.0</a:t>
            </a:r>
            <a:r>
              <a:rPr lang="en-US" altLang="zh-CN" baseline="30000" dirty="0">
                <a:ea typeface="宋体" pitchFamily="2" charset="-122"/>
              </a:rPr>
              <a:t>2</a:t>
            </a:r>
            <a:r>
              <a:rPr lang="en-US" altLang="zh-CN" dirty="0">
                <a:ea typeface="宋体" pitchFamily="2" charset="-122"/>
              </a:rPr>
              <a:t>= 1/9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0</a:t>
            </a:r>
            <a:r>
              <a:rPr lang="en-US" altLang="zh-CN" baseline="30000" dirty="0">
                <a:ea typeface="宋体" pitchFamily="2" charset="-122"/>
              </a:rPr>
              <a:t>n 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= 0 if n &gt; 0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invalid if n&lt;=0  (and x == 0)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305800" cy="1143000"/>
          </a:xfrm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ipower(x, n): Infinite Recursion</a:t>
            </a:r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533400" y="2398713"/>
            <a:ext cx="8153400" cy="4459287"/>
          </a:xfrm>
          <a:prstGeom prst="rect">
            <a:avLst/>
          </a:prstGeom>
          <a:solidFill>
            <a:srgbClr val="DADADA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617538" y="2438400"/>
            <a:ext cx="7993062" cy="4208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double ipower(double x, int n)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// Library facilities used: cassert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{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if (x == 0) 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assert(n &gt; 0); //precondition</a:t>
            </a:r>
          </a:p>
          <a:p>
            <a:endParaRPr lang="en-US" altLang="zh-CN" sz="18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if (n &gt;= 0)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{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return ipower(x,n); // postcondition 1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}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else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{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return 1/ipower(x, -n); // postcondition 2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}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490538" y="1900238"/>
            <a:ext cx="4813300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Computes powers of the form x</a:t>
            </a:r>
            <a:r>
              <a:rPr lang="en-US" altLang="zh-CN" sz="2800" baseline="30000">
                <a:solidFill>
                  <a:schemeClr val="tx1"/>
                </a:solidFill>
                <a:ea typeface="宋体" pitchFamily="2" charset="-122"/>
              </a:rPr>
              <a:t>n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305800" cy="1143000"/>
          </a:xfrm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ipower(x, n): Infinite Recursion</a:t>
            </a:r>
          </a:p>
        </p:txBody>
      </p:sp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533400" y="2398713"/>
            <a:ext cx="8153400" cy="4459287"/>
          </a:xfrm>
          <a:prstGeom prst="rect">
            <a:avLst/>
          </a:prstGeom>
          <a:solidFill>
            <a:srgbClr val="DADADA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1076" name="Rectangle 4"/>
          <p:cNvSpPr>
            <a:spLocks noChangeArrowheads="1"/>
          </p:cNvSpPr>
          <p:nvPr/>
        </p:nvSpPr>
        <p:spPr bwMode="auto">
          <a:xfrm>
            <a:off x="617538" y="2438400"/>
            <a:ext cx="7993062" cy="4208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double ipower(double x, int n)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// Library facilities used: cassert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{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if (x == 0) 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assert(n &gt; 0); //precondition</a:t>
            </a:r>
          </a:p>
          <a:p>
            <a:endParaRPr lang="en-US" altLang="zh-CN" sz="18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if (n &gt;= 0)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{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</a:t>
            </a:r>
            <a:r>
              <a:rPr lang="en-US" altLang="zh-CN" sz="1800">
                <a:latin typeface="Arial" charset="0"/>
                <a:ea typeface="宋体" pitchFamily="2" charset="-122"/>
              </a:rPr>
              <a:t>return ipower(x,n);</a:t>
            </a:r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// need to be developed into a stopping case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}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else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{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return 1/ipower(x, -n); // recursive call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}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490538" y="1900238"/>
            <a:ext cx="4813300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Computes powers of the form x</a:t>
            </a:r>
            <a:r>
              <a:rPr lang="en-US" altLang="zh-CN" sz="2800" baseline="30000">
                <a:solidFill>
                  <a:schemeClr val="tx1"/>
                </a:solidFill>
                <a:ea typeface="宋体" pitchFamily="2" charset="-122"/>
              </a:rPr>
              <a:t>n</a:t>
            </a:r>
          </a:p>
        </p:txBody>
      </p:sp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4953000" y="2971800"/>
            <a:ext cx="3200400" cy="1557349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double product =1;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for (</a:t>
            </a:r>
            <a:r>
              <a:rPr lang="en-US" altLang="zh-CN" dirty="0" err="1">
                <a:solidFill>
                  <a:srgbClr val="FFFF00"/>
                </a:solidFill>
                <a:ea typeface="宋体" pitchFamily="2" charset="-122"/>
              </a:rPr>
              <a:t>int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 </a:t>
            </a:r>
            <a:r>
              <a:rPr lang="en-US" altLang="zh-CN" dirty="0" err="1">
                <a:solidFill>
                  <a:srgbClr val="FFFF00"/>
                </a:solidFill>
                <a:ea typeface="宋体" pitchFamily="2" charset="-122"/>
              </a:rPr>
              <a:t>i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 = 1; </a:t>
            </a:r>
            <a:r>
              <a:rPr lang="en-US" altLang="zh-CN" dirty="0" err="1">
                <a:solidFill>
                  <a:srgbClr val="FFFF00"/>
                </a:solidFill>
                <a:ea typeface="宋体" pitchFamily="2" charset="-122"/>
              </a:rPr>
              <a:t>i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&lt;=n; ++</a:t>
            </a:r>
            <a:r>
              <a:rPr lang="en-US" altLang="zh-CN" dirty="0" err="1">
                <a:solidFill>
                  <a:srgbClr val="FFFF00"/>
                </a:solidFill>
                <a:ea typeface="宋体" pitchFamily="2" charset="-122"/>
              </a:rPr>
              <a:t>i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) 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	product *= x;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return product;</a:t>
            </a:r>
          </a:p>
        </p:txBody>
      </p:sp>
      <p:sp>
        <p:nvSpPr>
          <p:cNvPr id="131079" name="AutoShape 7"/>
          <p:cNvSpPr>
            <a:spLocks noChangeArrowheads="1"/>
          </p:cNvSpPr>
          <p:nvPr/>
        </p:nvSpPr>
        <p:spPr bwMode="auto">
          <a:xfrm>
            <a:off x="3886200" y="4191000"/>
            <a:ext cx="1066800" cy="381000"/>
          </a:xfrm>
          <a:prstGeom prst="rightArrow">
            <a:avLst>
              <a:gd name="adj1" fmla="val 50000"/>
              <a:gd name="adj2" fmla="val 700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8305800" cy="1143000"/>
          </a:xfrm>
          <a:noFill/>
          <a:ln/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power(x, n): </a:t>
            </a:r>
            <a:r>
              <a:rPr lang="en-US" altLang="zh-CN" dirty="0">
                <a:solidFill>
                  <a:srgbClr val="FFFF00"/>
                </a:solidFill>
                <a:ea typeface="宋体" pitchFamily="2" charset="-122"/>
              </a:rPr>
              <a:t>One Level Recursion</a:t>
            </a:r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533400" y="2398713"/>
            <a:ext cx="8153400" cy="4459287"/>
          </a:xfrm>
          <a:prstGeom prst="rect">
            <a:avLst/>
          </a:prstGeom>
          <a:solidFill>
            <a:srgbClr val="DADADA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617538" y="2438400"/>
            <a:ext cx="7993062" cy="4483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double power(double x, int n)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// Library facilities used: cassert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{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double product; // The product of x with itself n times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int count;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if (x == 0) assert(n &gt; 0);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if (n &gt;= 0)  </a:t>
            </a:r>
            <a:r>
              <a:rPr lang="en-US" altLang="zh-CN" sz="1800">
                <a:latin typeface="Arial" charset="0"/>
                <a:ea typeface="宋体" pitchFamily="2" charset="-122"/>
              </a:rPr>
              <a:t>// stopping case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{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product = 1;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for (count = 1; count &lt;= n; count++)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    product = product * x;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return product;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}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else </a:t>
            </a:r>
            <a:r>
              <a:rPr lang="en-US" altLang="zh-CN" sz="1800">
                <a:latin typeface="Arial" charset="0"/>
                <a:ea typeface="宋体" pitchFamily="2" charset="-122"/>
              </a:rPr>
              <a:t>// recursive call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        return 1/power(x, -n);</a:t>
            </a:r>
          </a:p>
          <a:p>
            <a:r>
              <a:rPr lang="en-US" altLang="zh-CN" sz="18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}</a:t>
            </a:r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490538" y="1900238"/>
            <a:ext cx="4813300" cy="5159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2800">
                <a:solidFill>
                  <a:schemeClr val="tx1"/>
                </a:solidFill>
                <a:ea typeface="宋体" pitchFamily="2" charset="-122"/>
              </a:rPr>
              <a:t>Computes powers of the form x</a:t>
            </a:r>
            <a:r>
              <a:rPr lang="en-US" altLang="zh-CN" sz="2800" baseline="30000">
                <a:solidFill>
                  <a:schemeClr val="tx1"/>
                </a:solidFill>
                <a:ea typeface="宋体" pitchFamily="2" charset="-122"/>
              </a:rPr>
              <a:t>n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hapt06">
  <a:themeElements>
    <a:clrScheme name="">
      <a:dk1>
        <a:srgbClr val="000020"/>
      </a:dk1>
      <a:lt1>
        <a:srgbClr val="E0E0E0"/>
      </a:lt1>
      <a:dk2>
        <a:srgbClr val="0000FF"/>
      </a:dk2>
      <a:lt2>
        <a:srgbClr val="00CECE"/>
      </a:lt2>
      <a:accent1>
        <a:srgbClr val="FC0128"/>
      </a:accent1>
      <a:accent2>
        <a:srgbClr val="FF8000"/>
      </a:accent2>
      <a:accent3>
        <a:srgbClr val="AAAAFF"/>
      </a:accent3>
      <a:accent4>
        <a:srgbClr val="BFBFBF"/>
      </a:accent4>
      <a:accent5>
        <a:srgbClr val="FDAAAC"/>
      </a:accent5>
      <a:accent6>
        <a:srgbClr val="E77300"/>
      </a:accent6>
      <a:hlink>
        <a:srgbClr val="00FF00"/>
      </a:hlink>
      <a:folHlink>
        <a:srgbClr val="8080FF"/>
      </a:folHlink>
    </a:clrScheme>
    <a:fontScheme name="chapt06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hapt06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06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6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6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c:\teaching\powerpnt\chapt06.ppt</Template>
  <TotalTime>640</TotalTime>
  <Pages>47</Pages>
  <Words>2306</Words>
  <Application>Microsoft Macintosh PowerPoint</Application>
  <PresentationFormat>On-screen Show (4:3)</PresentationFormat>
  <Paragraphs>277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宋体</vt:lpstr>
      <vt:lpstr>Monotype Sorts</vt:lpstr>
      <vt:lpstr>Arial</vt:lpstr>
      <vt:lpstr>Times New Roman</vt:lpstr>
      <vt:lpstr>chapt06</vt:lpstr>
      <vt:lpstr>CSC212   Data Structure  </vt:lpstr>
      <vt:lpstr>Outline of This Lecture</vt:lpstr>
      <vt:lpstr>Recursive Thinking: General Form</vt:lpstr>
      <vt:lpstr>super_write_vertical</vt:lpstr>
      <vt:lpstr>Infinite Recursion </vt:lpstr>
      <vt:lpstr>Example: power (x,n) = xn</vt:lpstr>
      <vt:lpstr>ipower(x, n): Infinite Recursion</vt:lpstr>
      <vt:lpstr>ipower(x, n): Infinite Recursion</vt:lpstr>
      <vt:lpstr>power(x, n): One Level Recursion</vt:lpstr>
      <vt:lpstr>One Level Recursion</vt:lpstr>
      <vt:lpstr>Multi-Level Recursion</vt:lpstr>
      <vt:lpstr>power(x, n) =&gt;  pow(x,n)</vt:lpstr>
      <vt:lpstr>pow (x, n): Alternate Implementation</vt:lpstr>
      <vt:lpstr>How to ensure NO Infinite Recursion </vt:lpstr>
      <vt:lpstr>Variant Expression for pow</vt:lpstr>
      <vt:lpstr>Variant Expression for pow</vt:lpstr>
      <vt:lpstr>Variant Expression for pow</vt:lpstr>
      <vt:lpstr>Variant Expression for pow</vt:lpstr>
      <vt:lpstr>Variant Expression for pow</vt:lpstr>
      <vt:lpstr>Ensuring NO Infinite Recursion</vt:lpstr>
      <vt:lpstr>Reasoning about the Correctness</vt:lpstr>
      <vt:lpstr>pow (x, n): Alternate Implementation</vt:lpstr>
      <vt:lpstr>Summary of  Reason about Recursion</vt:lpstr>
      <vt:lpstr>Reading, Exercises and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Other Objects</dc:title>
  <dc:subject>Recursive Thinking</dc:subject>
  <dc:creator>Michael Main and Walter Savitch</dc:creator>
  <cp:keywords/>
  <dc:description>Presentation from Chapter 9._x000d_
Copyright 1995, by Addison Wesley Longman.</dc:description>
  <cp:lastModifiedBy>Zhigang Zhu</cp:lastModifiedBy>
  <cp:revision>205</cp:revision>
  <cp:lastPrinted>1997-04-03T09:36:00Z</cp:lastPrinted>
  <dcterms:created xsi:type="dcterms:W3CDTF">1997-02-17T09:48:08Z</dcterms:created>
  <dcterms:modified xsi:type="dcterms:W3CDTF">2025-01-15T01:28:15Z</dcterms:modified>
</cp:coreProperties>
</file>