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24" r:id="rId2"/>
    <p:sldId id="298" r:id="rId3"/>
    <p:sldId id="299" r:id="rId4"/>
    <p:sldId id="300" r:id="rId5"/>
    <p:sldId id="301" r:id="rId6"/>
    <p:sldId id="302" r:id="rId7"/>
    <p:sldId id="325" r:id="rId8"/>
    <p:sldId id="303" r:id="rId9"/>
    <p:sldId id="304" r:id="rId10"/>
    <p:sldId id="305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A2FFA3"/>
    <a:srgbClr val="00FF00"/>
    <a:srgbClr val="FC01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99"/>
    <p:restoredTop sz="88976" autoAdjust="0"/>
  </p:normalViewPr>
  <p:slideViewPr>
    <p:cSldViewPr>
      <p:cViewPr varScale="1">
        <p:scale>
          <a:sx n="108" d="100"/>
          <a:sy n="108" d="100"/>
        </p:scale>
        <p:origin x="8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664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18038" cy="346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918" tIns="45152" rIns="91918" bIns="451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notes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194425" y="227013"/>
            <a:ext cx="563563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918" tIns="45152" rIns="91918" bIns="45152">
            <a:spAutoFit/>
          </a:bodyPr>
          <a:lstStyle/>
          <a:p>
            <a:pPr defTabSz="928688"/>
            <a:fld id="{54FADD2C-A5D9-41A1-B3B7-309A43C6AF78}" type="slidenum"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pPr defTabSz="928688"/>
              <a:t>‹#›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1611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885" tIns="46442" rIns="92885" bIns="46442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altLang="zh-CN"/>
              <a:t>denominator: the part of a fraction that is below the line</a:t>
            </a:r>
          </a:p>
          <a:p>
            <a:r>
              <a:rPr lang="en-US" altLang="zh-CN"/>
              <a:t>1/n is the probability that an item in location i,  i=0,...n-1</a:t>
            </a:r>
          </a:p>
          <a:p>
            <a:endParaRPr lang="en-US" altLang="zh-CN"/>
          </a:p>
          <a:p>
            <a:r>
              <a:rPr lang="en-US" altLang="zh-CN"/>
              <a:t>numerator :  the part of the fraction that is above the line</a:t>
            </a:r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altLang="zh-CN"/>
              <a:t>denominator: the part of a fraction that is below the line</a:t>
            </a:r>
          </a:p>
          <a:p>
            <a:r>
              <a:rPr lang="en-US" altLang="zh-CN"/>
              <a:t>1/n is the probability that an item in location i,  i=0,...n-1</a:t>
            </a:r>
          </a:p>
          <a:p>
            <a:endParaRPr lang="en-US" altLang="zh-CN"/>
          </a:p>
          <a:p>
            <a:r>
              <a:rPr lang="en-US" altLang="zh-CN"/>
              <a:t>numerator :  the part of the fraction that is above the line</a:t>
            </a:r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altLang="zh-CN"/>
              <a:t>So this tell us that the knowledge of the locations of the target is helpful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altLang="zh-CN"/>
              <a:t>Example:</a:t>
            </a:r>
          </a:p>
          <a:p>
            <a:endParaRPr lang="en-US" altLang="zh-CN"/>
          </a:p>
          <a:p>
            <a:r>
              <a:rPr lang="en-US" altLang="zh-CN"/>
              <a:t>Look up a word in a dictionary</a:t>
            </a:r>
          </a:p>
          <a:p>
            <a:endParaRPr lang="en-US" altLang="zh-CN"/>
          </a:p>
          <a:p>
            <a:r>
              <a:rPr lang="en-US" altLang="zh-CN"/>
              <a:t>e.g. store</a:t>
            </a:r>
          </a:p>
          <a:p>
            <a:endParaRPr lang="en-US" altLang="zh-CN"/>
          </a:p>
          <a:p>
            <a:r>
              <a:rPr lang="en-US" altLang="zh-CN"/>
              <a:t>first turn to s section, then t sub-section, so on and so forth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n/2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1</a:t>
            </a:r>
          </a:p>
          <a:p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 = 2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</a:p>
          <a:p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log</a:t>
            </a:r>
            <a:r>
              <a:rPr lang="en-US" altLang="zh-CN" sz="24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n = log</a:t>
            </a:r>
            <a:r>
              <a:rPr lang="en-US" altLang="zh-CN" sz="24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2</a:t>
            </a:r>
            <a:r>
              <a:rPr lang="en-US" altLang="zh-CN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m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= m</a:t>
            </a:r>
            <a:endParaRPr lang="en-US" altLang="zh-CN" sz="240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altLang="zh-CN" sz="2400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 = log</a:t>
            </a:r>
            <a:r>
              <a:rPr lang="en-US" altLang="zh-CN" sz="2400" baseline="-25000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400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altLang="zh-CN"/>
              <a:t>6(m+1)-&gt; 6m</a:t>
            </a:r>
          </a:p>
          <a:p>
            <a:endParaRPr lang="en-US" altLang="zh-CN"/>
          </a:p>
          <a:p>
            <a:r>
              <a:rPr lang="en-US" altLang="zh-CN"/>
              <a:t>6(1+2+...+m)/ m = 6m(m+1)/2m =3(m+1) -&gt; log(n) 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9850" y="342900"/>
            <a:ext cx="2038350" cy="5753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42900"/>
            <a:ext cx="5962650" cy="5753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29804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429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rgbClr val="000020"/>
              </a:gs>
              <a:gs pos="100000">
                <a:srgbClr val="000020">
                  <a:gamma/>
                  <a:tint val="10196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0" y="6477000"/>
            <a:ext cx="20574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@ Zhigang Zhu, 2002-2025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8610600" y="6477000"/>
            <a:ext cx="5334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4737FD9F-C69C-436E-97C4-AD931F8D6847}" type="slidenum">
              <a:rPr lang="zh-CN" altLang="en-US" sz="120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pPr>
                <a:spcBef>
                  <a:spcPct val="50000"/>
                </a:spcBef>
              </a:pPr>
              <a:t>‹#›</a:t>
            </a:fld>
            <a:endParaRPr lang="en-US" altLang="zh-CN" sz="1200"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7" charset="2"/>
        <a:buChar char="p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7" charset="2"/>
        <a:buChar char="p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7" charset="2"/>
        <a:buChar char="p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7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7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7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7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7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7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0975" y="228600"/>
            <a:ext cx="8963025" cy="1828800"/>
          </a:xfrm>
        </p:spPr>
        <p:txBody>
          <a:bodyPr/>
          <a:lstStyle/>
          <a:p>
            <a:pPr>
              <a:defRPr/>
            </a:pPr>
            <a:r>
              <a:rPr lang="en-US" altLang="zh-CN" sz="3200" dirty="0">
                <a:latin typeface="Arial" charset="0"/>
                <a:ea typeface="宋体" charset="-122"/>
              </a:rPr>
              <a:t>CSC212 </a:t>
            </a:r>
            <a:r>
              <a:rPr lang="en-US" altLang="zh-CN" dirty="0">
                <a:latin typeface="Arial" charset="0"/>
                <a:ea typeface="宋体" charset="-122"/>
              </a:rPr>
              <a:t> </a:t>
            </a:r>
            <a:br>
              <a:rPr lang="en-US" altLang="zh-CN" dirty="0">
                <a:latin typeface="Arial" charset="0"/>
                <a:ea typeface="宋体" charset="-122"/>
              </a:rPr>
            </a:br>
            <a:r>
              <a:rPr lang="en-US" altLang="zh-CN" dirty="0">
                <a:latin typeface="Arial" charset="0"/>
                <a:ea typeface="宋体" charset="-122"/>
              </a:rPr>
              <a:t>Data Structure </a:t>
            </a:r>
            <a:br>
              <a:rPr lang="en-US" altLang="zh-CN" dirty="0">
                <a:latin typeface="Arial" charset="0"/>
                <a:ea typeface="宋体" charset="-122"/>
              </a:rPr>
            </a:br>
            <a:endParaRPr lang="en-US" altLang="zh-CN" dirty="0">
              <a:ea typeface="宋体" charset="-122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819400"/>
            <a:ext cx="7162800" cy="32004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Lecture 19</a:t>
            </a:r>
          </a:p>
          <a:p>
            <a:r>
              <a:rPr lang="en-US" altLang="zh-CN">
                <a:ea typeface="宋体" charset="-122"/>
              </a:rPr>
              <a:t>Searching</a:t>
            </a:r>
          </a:p>
          <a:p>
            <a:endParaRPr lang="en-US" altLang="zh-CN" sz="2400">
              <a:ea typeface="宋体" charset="-122"/>
            </a:endParaRPr>
          </a:p>
          <a:p>
            <a:r>
              <a:rPr lang="en-US" altLang="zh-CN" sz="2400">
                <a:ea typeface="宋体" charset="-122"/>
              </a:rPr>
              <a:t>Instructor:  Zhigang Zhu</a:t>
            </a:r>
          </a:p>
          <a:p>
            <a:r>
              <a:rPr lang="en-US" altLang="zh-CN" sz="2400">
                <a:ea typeface="宋体" charset="-122"/>
              </a:rPr>
              <a:t>Department of Computer Science </a:t>
            </a:r>
          </a:p>
          <a:p>
            <a:r>
              <a:rPr lang="en-US" altLang="zh-CN" sz="2400">
                <a:ea typeface="宋体" charset="-122"/>
              </a:rPr>
              <a:t>City College of New York</a:t>
            </a:r>
          </a:p>
        </p:txBody>
      </p:sp>
      <p:pic>
        <p:nvPicPr>
          <p:cNvPr id="4100" name="Picture 4" descr="cs-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3763" y="327025"/>
            <a:ext cx="4370387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9636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Binary Search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>
                <a:ea typeface="宋体" charset="-122"/>
              </a:rPr>
              <a:t>If </a:t>
            </a:r>
            <a:r>
              <a:rPr lang="en-US" altLang="zh-CN" sz="2800" b="1">
                <a:ea typeface="宋体" charset="-122"/>
              </a:rPr>
              <a:t>n</a:t>
            </a:r>
            <a:r>
              <a:rPr lang="en-US" altLang="zh-CN" sz="2800">
                <a:ea typeface="宋体" charset="-122"/>
              </a:rPr>
              <a:t> is huge, and the item to be searched can be in any locations, serial search is slow on average</a:t>
            </a:r>
          </a:p>
          <a:p>
            <a:pPr>
              <a:defRPr/>
            </a:pPr>
            <a:r>
              <a:rPr lang="en-US" altLang="zh-CN" sz="2800">
                <a:ea typeface="宋体" charset="-122"/>
              </a:rPr>
              <a:t>But if the items in an array are sorted, we can somehow know a target’s location earlier</a:t>
            </a:r>
          </a:p>
          <a:p>
            <a:pPr lvl="1">
              <a:defRPr/>
            </a:pPr>
            <a:r>
              <a:rPr lang="en-US" altLang="zh-CN" sz="2400">
                <a:ea typeface="宋体" charset="-122"/>
              </a:rPr>
              <a:t>Array of integers from smallest to largest</a:t>
            </a:r>
          </a:p>
          <a:p>
            <a:pPr lvl="1">
              <a:defRPr/>
            </a:pPr>
            <a:r>
              <a:rPr lang="en-US" altLang="zh-CN" sz="2400">
                <a:ea typeface="宋体" charset="-122"/>
              </a:rPr>
              <a:t>Array of strings sorted alphabetically (e.g. dictionary)</a:t>
            </a:r>
          </a:p>
          <a:p>
            <a:pPr lvl="1">
              <a:defRPr/>
            </a:pPr>
            <a:r>
              <a:rPr lang="en-US" altLang="zh-CN" sz="2400">
                <a:ea typeface="宋体" charset="-122"/>
              </a:rPr>
              <a:t>Array of students records sorted by ID numbers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Binary Search in an Integer Array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276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Items are sorted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target = 16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n = 8</a:t>
            </a:r>
          </a:p>
          <a:p>
            <a:pPr lvl="1">
              <a:lnSpc>
                <a:spcPct val="90000"/>
              </a:lnSpc>
            </a:pPr>
            <a:endParaRPr lang="en-US" altLang="zh-CN" sz="20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Go to the middle location i = n/2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if (a[i] is target)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done!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&lt;a[i]) 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first half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&gt;a[i])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second half</a:t>
            </a:r>
          </a:p>
          <a:p>
            <a:pPr>
              <a:lnSpc>
                <a:spcPct val="90000"/>
              </a:lnSpc>
            </a:pPr>
            <a:endParaRPr lang="zh-CN" altLang="en-US" sz="2400">
              <a:ea typeface="宋体" charset="-122"/>
            </a:endParaRPr>
          </a:p>
        </p:txBody>
      </p:sp>
      <p:graphicFrame>
        <p:nvGraphicFramePr>
          <p:cNvPr id="329732" name="Group 4"/>
          <p:cNvGraphicFramePr>
            <a:graphicFrameLocks noGrp="1"/>
          </p:cNvGraphicFramePr>
          <p:nvPr/>
        </p:nvGraphicFramePr>
        <p:xfrm>
          <a:off x="4038600" y="19812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9752" name="Text Box 24"/>
          <p:cNvSpPr txBox="1">
            <a:spLocks noChangeArrowheads="1"/>
          </p:cNvSpPr>
          <p:nvPr/>
        </p:nvSpPr>
        <p:spPr bwMode="auto">
          <a:xfrm>
            <a:off x="40386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 [1]   [2]   [3]   [4]   [5]   [6]   [7]</a:t>
            </a:r>
          </a:p>
        </p:txBody>
      </p:sp>
      <p:sp>
        <p:nvSpPr>
          <p:cNvPr id="329754" name="Line 26"/>
          <p:cNvSpPr>
            <a:spLocks noChangeShapeType="1"/>
          </p:cNvSpPr>
          <p:nvPr/>
        </p:nvSpPr>
        <p:spPr bwMode="auto">
          <a:xfrm flipV="1">
            <a:off x="6781800" y="3276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9757" name="Text Box 29"/>
          <p:cNvSpPr txBox="1">
            <a:spLocks noChangeArrowheads="1"/>
          </p:cNvSpPr>
          <p:nvPr/>
        </p:nvSpPr>
        <p:spPr bwMode="auto">
          <a:xfrm>
            <a:off x="1676400" y="1295400"/>
            <a:ext cx="34290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if target is in the array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Binary Search in an Integer Array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276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Items are sorted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target = 16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n = 8</a:t>
            </a:r>
          </a:p>
          <a:p>
            <a:pPr lvl="1">
              <a:lnSpc>
                <a:spcPct val="90000"/>
              </a:lnSpc>
            </a:pPr>
            <a:endParaRPr lang="en-US" altLang="zh-CN" sz="20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Go to the middle location i = n/2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if (a[i] is target)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done!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&lt;a[i]) 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first half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&gt;a[i])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second half</a:t>
            </a:r>
          </a:p>
          <a:p>
            <a:pPr>
              <a:lnSpc>
                <a:spcPct val="90000"/>
              </a:lnSpc>
            </a:pPr>
            <a:endParaRPr lang="zh-CN" altLang="en-US" sz="2400">
              <a:ea typeface="宋体" charset="-122"/>
            </a:endParaRPr>
          </a:p>
        </p:txBody>
      </p:sp>
      <p:graphicFrame>
        <p:nvGraphicFramePr>
          <p:cNvPr id="330756" name="Group 4"/>
          <p:cNvGraphicFramePr>
            <a:graphicFrameLocks noGrp="1"/>
          </p:cNvGraphicFramePr>
          <p:nvPr/>
        </p:nvGraphicFramePr>
        <p:xfrm>
          <a:off x="4038600" y="19812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0776" name="Text Box 24"/>
          <p:cNvSpPr txBox="1">
            <a:spLocks noChangeArrowheads="1"/>
          </p:cNvSpPr>
          <p:nvPr/>
        </p:nvSpPr>
        <p:spPr bwMode="auto">
          <a:xfrm>
            <a:off x="40386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 [1]   [2]   [3]   [4]   [5]   [6]   [7]</a:t>
            </a:r>
          </a:p>
        </p:txBody>
      </p:sp>
      <p:sp>
        <p:nvSpPr>
          <p:cNvPr id="330777" name="Line 25"/>
          <p:cNvSpPr>
            <a:spLocks noChangeShapeType="1"/>
          </p:cNvSpPr>
          <p:nvPr/>
        </p:nvSpPr>
        <p:spPr bwMode="auto">
          <a:xfrm flipV="1">
            <a:off x="6781800" y="3276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0778" name="Line 26"/>
          <p:cNvSpPr>
            <a:spLocks noChangeShapeType="1"/>
          </p:cNvSpPr>
          <p:nvPr/>
        </p:nvSpPr>
        <p:spPr bwMode="auto">
          <a:xfrm>
            <a:off x="4191000" y="34290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0779" name="Line 27"/>
          <p:cNvSpPr>
            <a:spLocks noChangeShapeType="1"/>
          </p:cNvSpPr>
          <p:nvPr/>
        </p:nvSpPr>
        <p:spPr bwMode="auto">
          <a:xfrm>
            <a:off x="7315200" y="34290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0780" name="Text Box 28"/>
          <p:cNvSpPr txBox="1">
            <a:spLocks noChangeArrowheads="1"/>
          </p:cNvSpPr>
          <p:nvPr/>
        </p:nvSpPr>
        <p:spPr bwMode="auto">
          <a:xfrm>
            <a:off x="4114800" y="3581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[1]   [2]   [3]          [0]   [1]   [2]</a:t>
            </a:r>
          </a:p>
        </p:txBody>
      </p:sp>
      <p:sp>
        <p:nvSpPr>
          <p:cNvPr id="330782" name="Text Box 30"/>
          <p:cNvSpPr txBox="1">
            <a:spLocks noChangeArrowheads="1"/>
          </p:cNvSpPr>
          <p:nvPr/>
        </p:nvSpPr>
        <p:spPr bwMode="auto">
          <a:xfrm>
            <a:off x="1676400" y="1295400"/>
            <a:ext cx="34290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if target is in the array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Binary Search in an Integer Array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276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Items are sorted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target = 16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n = 8</a:t>
            </a:r>
          </a:p>
          <a:p>
            <a:pPr lvl="1">
              <a:lnSpc>
                <a:spcPct val="90000"/>
              </a:lnSpc>
            </a:pPr>
            <a:endParaRPr lang="en-US" altLang="zh-CN" sz="20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Go to the middle location i = n/2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if (a[i] is target)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done!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&lt;a[i]) 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first half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&gt;a[i])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second half</a:t>
            </a:r>
          </a:p>
          <a:p>
            <a:pPr>
              <a:lnSpc>
                <a:spcPct val="90000"/>
              </a:lnSpc>
            </a:pPr>
            <a:endParaRPr lang="zh-CN" altLang="en-US" sz="2400">
              <a:ea typeface="宋体" charset="-122"/>
            </a:endParaRPr>
          </a:p>
        </p:txBody>
      </p:sp>
      <p:graphicFrame>
        <p:nvGraphicFramePr>
          <p:cNvPr id="331780" name="Group 4"/>
          <p:cNvGraphicFramePr>
            <a:graphicFrameLocks noGrp="1"/>
          </p:cNvGraphicFramePr>
          <p:nvPr/>
        </p:nvGraphicFramePr>
        <p:xfrm>
          <a:off x="4038600" y="19812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1800" name="Text Box 24"/>
          <p:cNvSpPr txBox="1">
            <a:spLocks noChangeArrowheads="1"/>
          </p:cNvSpPr>
          <p:nvPr/>
        </p:nvSpPr>
        <p:spPr bwMode="auto">
          <a:xfrm>
            <a:off x="40386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 [1]   [2]   [3]   [4]   [5]   [6]   [7]</a:t>
            </a:r>
          </a:p>
        </p:txBody>
      </p:sp>
      <p:sp>
        <p:nvSpPr>
          <p:cNvPr id="331801" name="Line 25"/>
          <p:cNvSpPr>
            <a:spLocks noChangeShapeType="1"/>
          </p:cNvSpPr>
          <p:nvPr/>
        </p:nvSpPr>
        <p:spPr bwMode="auto">
          <a:xfrm flipV="1">
            <a:off x="6781800" y="3276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1802" name="Line 26"/>
          <p:cNvSpPr>
            <a:spLocks noChangeShapeType="1"/>
          </p:cNvSpPr>
          <p:nvPr/>
        </p:nvSpPr>
        <p:spPr bwMode="auto">
          <a:xfrm>
            <a:off x="4191000" y="34290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1803" name="Line 27"/>
          <p:cNvSpPr>
            <a:spLocks noChangeShapeType="1"/>
          </p:cNvSpPr>
          <p:nvPr/>
        </p:nvSpPr>
        <p:spPr bwMode="auto">
          <a:xfrm>
            <a:off x="7315200" y="34290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1804" name="Text Box 28"/>
          <p:cNvSpPr txBox="1">
            <a:spLocks noChangeArrowheads="1"/>
          </p:cNvSpPr>
          <p:nvPr/>
        </p:nvSpPr>
        <p:spPr bwMode="auto">
          <a:xfrm>
            <a:off x="4114800" y="3581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[1]   [2]   [3]          [0]   [1]   [2]</a:t>
            </a:r>
          </a:p>
        </p:txBody>
      </p:sp>
      <p:sp>
        <p:nvSpPr>
          <p:cNvPr id="331805" name="Line 29"/>
          <p:cNvSpPr>
            <a:spLocks noChangeShapeType="1"/>
          </p:cNvSpPr>
          <p:nvPr/>
        </p:nvSpPr>
        <p:spPr bwMode="auto">
          <a:xfrm flipV="1">
            <a:off x="7924800" y="4191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1806" name="Text Box 30"/>
          <p:cNvSpPr txBox="1">
            <a:spLocks noChangeArrowheads="1"/>
          </p:cNvSpPr>
          <p:nvPr/>
        </p:nvSpPr>
        <p:spPr bwMode="auto">
          <a:xfrm>
            <a:off x="7467600" y="47244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DONE</a:t>
            </a:r>
          </a:p>
        </p:txBody>
      </p:sp>
      <p:sp>
        <p:nvSpPr>
          <p:cNvPr id="331807" name="Text Box 31"/>
          <p:cNvSpPr txBox="1">
            <a:spLocks noChangeArrowheads="1"/>
          </p:cNvSpPr>
          <p:nvPr/>
        </p:nvSpPr>
        <p:spPr bwMode="auto">
          <a:xfrm>
            <a:off x="1676400" y="1295400"/>
            <a:ext cx="34290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if target is in the array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Binary Search in an Integer Array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276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Items are sorted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target = 16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n = 8</a:t>
            </a:r>
          </a:p>
          <a:p>
            <a:pPr lvl="1">
              <a:lnSpc>
                <a:spcPct val="90000"/>
              </a:lnSpc>
            </a:pPr>
            <a:endParaRPr lang="en-US" altLang="zh-CN" sz="20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Go to the middle location i = n/2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if (a[i] is target)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done!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&lt;a[i]) 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first half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&gt;a[i])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second half</a:t>
            </a:r>
          </a:p>
          <a:p>
            <a:pPr>
              <a:lnSpc>
                <a:spcPct val="90000"/>
              </a:lnSpc>
            </a:pPr>
            <a:endParaRPr lang="zh-CN" altLang="en-US" sz="2400">
              <a:ea typeface="宋体" charset="-122"/>
            </a:endParaRPr>
          </a:p>
        </p:txBody>
      </p:sp>
      <p:graphicFrame>
        <p:nvGraphicFramePr>
          <p:cNvPr id="332804" name="Group 4"/>
          <p:cNvGraphicFramePr>
            <a:graphicFrameLocks noGrp="1"/>
          </p:cNvGraphicFramePr>
          <p:nvPr/>
        </p:nvGraphicFramePr>
        <p:xfrm>
          <a:off x="4038600" y="19812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2824" name="Text Box 24"/>
          <p:cNvSpPr txBox="1">
            <a:spLocks noChangeArrowheads="1"/>
          </p:cNvSpPr>
          <p:nvPr/>
        </p:nvSpPr>
        <p:spPr bwMode="auto">
          <a:xfrm>
            <a:off x="40386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 [1]   [2]   [3]   [4]   [5]   [6]   [7]</a:t>
            </a:r>
          </a:p>
        </p:txBody>
      </p:sp>
      <p:sp>
        <p:nvSpPr>
          <p:cNvPr id="332825" name="Line 25"/>
          <p:cNvSpPr>
            <a:spLocks noChangeShapeType="1"/>
          </p:cNvSpPr>
          <p:nvPr/>
        </p:nvSpPr>
        <p:spPr bwMode="auto">
          <a:xfrm flipV="1">
            <a:off x="6781800" y="3276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2826" name="Line 26"/>
          <p:cNvSpPr>
            <a:spLocks noChangeShapeType="1"/>
          </p:cNvSpPr>
          <p:nvPr/>
        </p:nvSpPr>
        <p:spPr bwMode="auto">
          <a:xfrm>
            <a:off x="4191000" y="34290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2827" name="Line 27"/>
          <p:cNvSpPr>
            <a:spLocks noChangeShapeType="1"/>
          </p:cNvSpPr>
          <p:nvPr/>
        </p:nvSpPr>
        <p:spPr bwMode="auto">
          <a:xfrm>
            <a:off x="7315200" y="34290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2828" name="Text Box 28"/>
          <p:cNvSpPr txBox="1">
            <a:spLocks noChangeArrowheads="1"/>
          </p:cNvSpPr>
          <p:nvPr/>
        </p:nvSpPr>
        <p:spPr bwMode="auto">
          <a:xfrm>
            <a:off x="4114800" y="3581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[1]   [2]   [3]          [0]   [1]   [2]</a:t>
            </a:r>
          </a:p>
        </p:txBody>
      </p:sp>
      <p:sp>
        <p:nvSpPr>
          <p:cNvPr id="332829" name="Line 29"/>
          <p:cNvSpPr>
            <a:spLocks noChangeShapeType="1"/>
          </p:cNvSpPr>
          <p:nvPr/>
        </p:nvSpPr>
        <p:spPr bwMode="auto">
          <a:xfrm flipV="1">
            <a:off x="7924800" y="4191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2830" name="Text Box 30"/>
          <p:cNvSpPr txBox="1">
            <a:spLocks noChangeArrowheads="1"/>
          </p:cNvSpPr>
          <p:nvPr/>
        </p:nvSpPr>
        <p:spPr bwMode="auto">
          <a:xfrm>
            <a:off x="7467600" y="47244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DONE</a:t>
            </a:r>
          </a:p>
        </p:txBody>
      </p:sp>
      <p:sp>
        <p:nvSpPr>
          <p:cNvPr id="332831" name="Text Box 31"/>
          <p:cNvSpPr txBox="1">
            <a:spLocks noChangeArrowheads="1"/>
          </p:cNvSpPr>
          <p:nvPr/>
        </p:nvSpPr>
        <p:spPr bwMode="auto">
          <a:xfrm>
            <a:off x="1676400" y="1295400"/>
            <a:ext cx="34290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if target is in the array</a:t>
            </a:r>
          </a:p>
        </p:txBody>
      </p:sp>
      <p:sp>
        <p:nvSpPr>
          <p:cNvPr id="332832" name="Text Box 32"/>
          <p:cNvSpPr txBox="1">
            <a:spLocks noChangeArrowheads="1"/>
          </p:cNvSpPr>
          <p:nvPr/>
        </p:nvSpPr>
        <p:spPr bwMode="auto">
          <a:xfrm>
            <a:off x="4267200" y="5257800"/>
            <a:ext cx="3352800" cy="822325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recursive calls: what are the parameters?</a:t>
            </a:r>
          </a:p>
        </p:txBody>
      </p:sp>
      <p:sp>
        <p:nvSpPr>
          <p:cNvPr id="332833" name="Line 33"/>
          <p:cNvSpPr>
            <a:spLocks noChangeShapeType="1"/>
          </p:cNvSpPr>
          <p:nvPr/>
        </p:nvSpPr>
        <p:spPr bwMode="auto">
          <a:xfrm flipH="1" flipV="1">
            <a:off x="3505200" y="54864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2834" name="Line 34"/>
          <p:cNvSpPr>
            <a:spLocks noChangeShapeType="1"/>
          </p:cNvSpPr>
          <p:nvPr/>
        </p:nvSpPr>
        <p:spPr bwMode="auto">
          <a:xfrm flipH="1">
            <a:off x="3733800" y="5638800"/>
            <a:ext cx="533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Binary Search in an Integer Array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276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Items are sorted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target = 16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n = 8</a:t>
            </a:r>
          </a:p>
          <a:p>
            <a:pPr lvl="1">
              <a:lnSpc>
                <a:spcPct val="90000"/>
              </a:lnSpc>
            </a:pPr>
            <a:endParaRPr lang="en-US" altLang="zh-CN" sz="20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Go to the middle location i = n/2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if (a[i] is target)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done!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&lt;a[i]) 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first half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&gt;a[i])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second half</a:t>
            </a:r>
          </a:p>
          <a:p>
            <a:pPr>
              <a:lnSpc>
                <a:spcPct val="90000"/>
              </a:lnSpc>
            </a:pPr>
            <a:endParaRPr lang="zh-CN" altLang="en-US" sz="2400">
              <a:ea typeface="宋体" charset="-122"/>
            </a:endParaRPr>
          </a:p>
        </p:txBody>
      </p:sp>
      <p:graphicFrame>
        <p:nvGraphicFramePr>
          <p:cNvPr id="333828" name="Group 4"/>
          <p:cNvGraphicFramePr>
            <a:graphicFrameLocks noGrp="1"/>
          </p:cNvGraphicFramePr>
          <p:nvPr/>
        </p:nvGraphicFramePr>
        <p:xfrm>
          <a:off x="4038600" y="19812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3848" name="Text Box 24"/>
          <p:cNvSpPr txBox="1">
            <a:spLocks noChangeArrowheads="1"/>
          </p:cNvSpPr>
          <p:nvPr/>
        </p:nvSpPr>
        <p:spPr bwMode="auto">
          <a:xfrm>
            <a:off x="40386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 [1]   [2]   [3]   [4]   [5]   [6]   [7]</a:t>
            </a:r>
          </a:p>
        </p:txBody>
      </p:sp>
      <p:sp>
        <p:nvSpPr>
          <p:cNvPr id="333849" name="Line 25"/>
          <p:cNvSpPr>
            <a:spLocks noChangeShapeType="1"/>
          </p:cNvSpPr>
          <p:nvPr/>
        </p:nvSpPr>
        <p:spPr bwMode="auto">
          <a:xfrm flipV="1">
            <a:off x="6781800" y="3276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3850" name="Line 26"/>
          <p:cNvSpPr>
            <a:spLocks noChangeShapeType="1"/>
          </p:cNvSpPr>
          <p:nvPr/>
        </p:nvSpPr>
        <p:spPr bwMode="auto">
          <a:xfrm>
            <a:off x="4191000" y="34290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3851" name="Line 27"/>
          <p:cNvSpPr>
            <a:spLocks noChangeShapeType="1"/>
          </p:cNvSpPr>
          <p:nvPr/>
        </p:nvSpPr>
        <p:spPr bwMode="auto">
          <a:xfrm>
            <a:off x="7315200" y="34290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3852" name="Text Box 28"/>
          <p:cNvSpPr txBox="1">
            <a:spLocks noChangeArrowheads="1"/>
          </p:cNvSpPr>
          <p:nvPr/>
        </p:nvSpPr>
        <p:spPr bwMode="auto">
          <a:xfrm>
            <a:off x="4114800" y="3581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[1]   [2]   [3]          [0]   [1]   [2]</a:t>
            </a:r>
          </a:p>
        </p:txBody>
      </p:sp>
      <p:sp>
        <p:nvSpPr>
          <p:cNvPr id="333853" name="Line 29"/>
          <p:cNvSpPr>
            <a:spLocks noChangeShapeType="1"/>
          </p:cNvSpPr>
          <p:nvPr/>
        </p:nvSpPr>
        <p:spPr bwMode="auto">
          <a:xfrm flipV="1">
            <a:off x="7924800" y="4191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3854" name="Text Box 30"/>
          <p:cNvSpPr txBox="1">
            <a:spLocks noChangeArrowheads="1"/>
          </p:cNvSpPr>
          <p:nvPr/>
        </p:nvSpPr>
        <p:spPr bwMode="auto">
          <a:xfrm>
            <a:off x="7467600" y="47244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DONE</a:t>
            </a:r>
          </a:p>
        </p:txBody>
      </p:sp>
      <p:sp>
        <p:nvSpPr>
          <p:cNvPr id="333855" name="Text Box 31"/>
          <p:cNvSpPr txBox="1">
            <a:spLocks noChangeArrowheads="1"/>
          </p:cNvSpPr>
          <p:nvPr/>
        </p:nvSpPr>
        <p:spPr bwMode="auto">
          <a:xfrm>
            <a:off x="1676400" y="1295400"/>
            <a:ext cx="34290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if target is in the array</a:t>
            </a:r>
          </a:p>
        </p:txBody>
      </p:sp>
      <p:sp>
        <p:nvSpPr>
          <p:cNvPr id="333856" name="Text Box 32"/>
          <p:cNvSpPr txBox="1">
            <a:spLocks noChangeArrowheads="1"/>
          </p:cNvSpPr>
          <p:nvPr/>
        </p:nvSpPr>
        <p:spPr bwMode="auto">
          <a:xfrm>
            <a:off x="4267200" y="5257800"/>
            <a:ext cx="4495800" cy="1552575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recursive calls with parameters: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array, start, size, target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found, location // reference</a:t>
            </a:r>
          </a:p>
        </p:txBody>
      </p:sp>
      <p:sp>
        <p:nvSpPr>
          <p:cNvPr id="333857" name="Line 33"/>
          <p:cNvSpPr>
            <a:spLocks noChangeShapeType="1"/>
          </p:cNvSpPr>
          <p:nvPr/>
        </p:nvSpPr>
        <p:spPr bwMode="auto">
          <a:xfrm flipH="1" flipV="1">
            <a:off x="3505200" y="54864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3858" name="Line 34"/>
          <p:cNvSpPr>
            <a:spLocks noChangeShapeType="1"/>
          </p:cNvSpPr>
          <p:nvPr/>
        </p:nvSpPr>
        <p:spPr bwMode="auto">
          <a:xfrm flipH="1">
            <a:off x="3733800" y="5638800"/>
            <a:ext cx="533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Binary Search in an Integer Array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276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Items are sorted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target = </a:t>
            </a:r>
            <a:r>
              <a:rPr lang="en-US" altLang="zh-CN" sz="2000">
                <a:solidFill>
                  <a:srgbClr val="FC0128"/>
                </a:solidFill>
                <a:ea typeface="宋体" charset="-122"/>
              </a:rPr>
              <a:t>17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n = 8</a:t>
            </a:r>
          </a:p>
          <a:p>
            <a:pPr lvl="1">
              <a:lnSpc>
                <a:spcPct val="90000"/>
              </a:lnSpc>
            </a:pPr>
            <a:endParaRPr lang="en-US" altLang="zh-CN" sz="20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Go to the middle location i = n/2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if (a[i] is target)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done!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&lt;a[i]) 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first half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&gt;a[i])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second half</a:t>
            </a:r>
          </a:p>
          <a:p>
            <a:pPr>
              <a:lnSpc>
                <a:spcPct val="90000"/>
              </a:lnSpc>
            </a:pPr>
            <a:endParaRPr lang="zh-CN" altLang="en-US" sz="2400">
              <a:ea typeface="宋体" charset="-122"/>
            </a:endParaRPr>
          </a:p>
        </p:txBody>
      </p:sp>
      <p:graphicFrame>
        <p:nvGraphicFramePr>
          <p:cNvPr id="334852" name="Group 4"/>
          <p:cNvGraphicFramePr>
            <a:graphicFrameLocks noGrp="1"/>
          </p:cNvGraphicFramePr>
          <p:nvPr/>
        </p:nvGraphicFramePr>
        <p:xfrm>
          <a:off x="4038600" y="19812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4872" name="Text Box 24"/>
          <p:cNvSpPr txBox="1">
            <a:spLocks noChangeArrowheads="1"/>
          </p:cNvSpPr>
          <p:nvPr/>
        </p:nvSpPr>
        <p:spPr bwMode="auto">
          <a:xfrm>
            <a:off x="40386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 [1]   [2]   [3]   [4]   [5]   [6]   [7]</a:t>
            </a:r>
          </a:p>
        </p:txBody>
      </p:sp>
      <p:sp>
        <p:nvSpPr>
          <p:cNvPr id="334873" name="Line 25"/>
          <p:cNvSpPr>
            <a:spLocks noChangeShapeType="1"/>
          </p:cNvSpPr>
          <p:nvPr/>
        </p:nvSpPr>
        <p:spPr bwMode="auto">
          <a:xfrm flipV="1">
            <a:off x="6781800" y="3276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4874" name="Line 26"/>
          <p:cNvSpPr>
            <a:spLocks noChangeShapeType="1"/>
          </p:cNvSpPr>
          <p:nvPr/>
        </p:nvSpPr>
        <p:spPr bwMode="auto">
          <a:xfrm>
            <a:off x="4191000" y="34290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4875" name="Line 27"/>
          <p:cNvSpPr>
            <a:spLocks noChangeShapeType="1"/>
          </p:cNvSpPr>
          <p:nvPr/>
        </p:nvSpPr>
        <p:spPr bwMode="auto">
          <a:xfrm>
            <a:off x="7315200" y="34290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4876" name="Text Box 28"/>
          <p:cNvSpPr txBox="1">
            <a:spLocks noChangeArrowheads="1"/>
          </p:cNvSpPr>
          <p:nvPr/>
        </p:nvSpPr>
        <p:spPr bwMode="auto">
          <a:xfrm>
            <a:off x="4114800" y="3581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[1]   [2]   [3]          [0]   [1]   [2]</a:t>
            </a:r>
          </a:p>
        </p:txBody>
      </p:sp>
      <p:sp>
        <p:nvSpPr>
          <p:cNvPr id="334877" name="Line 29"/>
          <p:cNvSpPr>
            <a:spLocks noChangeShapeType="1"/>
          </p:cNvSpPr>
          <p:nvPr/>
        </p:nvSpPr>
        <p:spPr bwMode="auto">
          <a:xfrm flipV="1">
            <a:off x="7924800" y="4191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4879" name="Text Box 31"/>
          <p:cNvSpPr txBox="1">
            <a:spLocks noChangeArrowheads="1"/>
          </p:cNvSpPr>
          <p:nvPr/>
        </p:nvSpPr>
        <p:spPr bwMode="auto">
          <a:xfrm>
            <a:off x="1676400" y="1295400"/>
            <a:ext cx="38100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if target is not in the array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Binary Search in an Integer Array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276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Items are sorted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target = </a:t>
            </a:r>
            <a:r>
              <a:rPr lang="en-US" altLang="zh-CN" sz="2000">
                <a:solidFill>
                  <a:srgbClr val="FC0128"/>
                </a:solidFill>
                <a:ea typeface="宋体" charset="-122"/>
              </a:rPr>
              <a:t>17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n = 8</a:t>
            </a:r>
          </a:p>
          <a:p>
            <a:pPr lvl="1">
              <a:lnSpc>
                <a:spcPct val="90000"/>
              </a:lnSpc>
            </a:pPr>
            <a:endParaRPr lang="en-US" altLang="zh-CN" sz="20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Go to the middle location i = n/2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if (a[i] is target)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done!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&lt;a[i]) 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first half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&gt;a[i])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second half</a:t>
            </a:r>
          </a:p>
          <a:p>
            <a:pPr>
              <a:lnSpc>
                <a:spcPct val="90000"/>
              </a:lnSpc>
            </a:pPr>
            <a:endParaRPr lang="zh-CN" altLang="en-US" sz="2400">
              <a:ea typeface="宋体" charset="-122"/>
            </a:endParaRPr>
          </a:p>
        </p:txBody>
      </p:sp>
      <p:graphicFrame>
        <p:nvGraphicFramePr>
          <p:cNvPr id="335876" name="Group 4"/>
          <p:cNvGraphicFramePr>
            <a:graphicFrameLocks noGrp="1"/>
          </p:cNvGraphicFramePr>
          <p:nvPr/>
        </p:nvGraphicFramePr>
        <p:xfrm>
          <a:off x="4038600" y="19812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5896" name="Text Box 24"/>
          <p:cNvSpPr txBox="1">
            <a:spLocks noChangeArrowheads="1"/>
          </p:cNvSpPr>
          <p:nvPr/>
        </p:nvSpPr>
        <p:spPr bwMode="auto">
          <a:xfrm>
            <a:off x="40386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 [1]   [2]   [3]   [4]   [5]   [6]   [7]</a:t>
            </a:r>
          </a:p>
        </p:txBody>
      </p:sp>
      <p:sp>
        <p:nvSpPr>
          <p:cNvPr id="335897" name="Line 25"/>
          <p:cNvSpPr>
            <a:spLocks noChangeShapeType="1"/>
          </p:cNvSpPr>
          <p:nvPr/>
        </p:nvSpPr>
        <p:spPr bwMode="auto">
          <a:xfrm flipV="1">
            <a:off x="6781800" y="3276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5898" name="Line 26"/>
          <p:cNvSpPr>
            <a:spLocks noChangeShapeType="1"/>
          </p:cNvSpPr>
          <p:nvPr/>
        </p:nvSpPr>
        <p:spPr bwMode="auto">
          <a:xfrm>
            <a:off x="4191000" y="34290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5899" name="Line 27"/>
          <p:cNvSpPr>
            <a:spLocks noChangeShapeType="1"/>
          </p:cNvSpPr>
          <p:nvPr/>
        </p:nvSpPr>
        <p:spPr bwMode="auto">
          <a:xfrm>
            <a:off x="7315200" y="34290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5900" name="Text Box 28"/>
          <p:cNvSpPr txBox="1">
            <a:spLocks noChangeArrowheads="1"/>
          </p:cNvSpPr>
          <p:nvPr/>
        </p:nvSpPr>
        <p:spPr bwMode="auto">
          <a:xfrm>
            <a:off x="4114800" y="3581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[1]   [2]   [3]          [0]   [1]   [2]</a:t>
            </a:r>
          </a:p>
        </p:txBody>
      </p:sp>
      <p:sp>
        <p:nvSpPr>
          <p:cNvPr id="335901" name="Line 29"/>
          <p:cNvSpPr>
            <a:spLocks noChangeShapeType="1"/>
          </p:cNvSpPr>
          <p:nvPr/>
        </p:nvSpPr>
        <p:spPr bwMode="auto">
          <a:xfrm flipV="1">
            <a:off x="7924800" y="4191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5902" name="Text Box 30"/>
          <p:cNvSpPr txBox="1">
            <a:spLocks noChangeArrowheads="1"/>
          </p:cNvSpPr>
          <p:nvPr/>
        </p:nvSpPr>
        <p:spPr bwMode="auto">
          <a:xfrm>
            <a:off x="1676400" y="1295400"/>
            <a:ext cx="38100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if target is not in the array</a:t>
            </a:r>
          </a:p>
        </p:txBody>
      </p:sp>
      <p:sp>
        <p:nvSpPr>
          <p:cNvPr id="335903" name="Line 31"/>
          <p:cNvSpPr>
            <a:spLocks noChangeShapeType="1"/>
          </p:cNvSpPr>
          <p:nvPr/>
        </p:nvSpPr>
        <p:spPr bwMode="auto">
          <a:xfrm>
            <a:off x="8305800" y="4267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5904" name="Line 32"/>
          <p:cNvSpPr>
            <a:spLocks noChangeShapeType="1"/>
          </p:cNvSpPr>
          <p:nvPr/>
        </p:nvSpPr>
        <p:spPr bwMode="auto">
          <a:xfrm>
            <a:off x="7162800" y="4267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5905" name="Text Box 33"/>
          <p:cNvSpPr txBox="1">
            <a:spLocks noChangeArrowheads="1"/>
          </p:cNvSpPr>
          <p:nvPr/>
        </p:nvSpPr>
        <p:spPr bwMode="auto">
          <a:xfrm>
            <a:off x="7239000" y="4495800"/>
            <a:ext cx="1600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     [0]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Binary Search in an Integer Array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276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Items are sorted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target = </a:t>
            </a:r>
            <a:r>
              <a:rPr lang="en-US" altLang="zh-CN" sz="2000">
                <a:solidFill>
                  <a:srgbClr val="FC0128"/>
                </a:solidFill>
                <a:ea typeface="宋体" charset="-122"/>
              </a:rPr>
              <a:t>17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n = 8</a:t>
            </a:r>
          </a:p>
          <a:p>
            <a:pPr lvl="1">
              <a:lnSpc>
                <a:spcPct val="90000"/>
              </a:lnSpc>
            </a:pPr>
            <a:endParaRPr lang="en-US" altLang="zh-CN" sz="20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Go to the middle location i = n/2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if (a[i] is target)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done!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&lt;a[i]) 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first half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&gt;a[i])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second half</a:t>
            </a:r>
          </a:p>
          <a:p>
            <a:pPr>
              <a:lnSpc>
                <a:spcPct val="90000"/>
              </a:lnSpc>
            </a:pPr>
            <a:endParaRPr lang="zh-CN" altLang="en-US" sz="2400">
              <a:ea typeface="宋体" charset="-122"/>
            </a:endParaRPr>
          </a:p>
        </p:txBody>
      </p:sp>
      <p:graphicFrame>
        <p:nvGraphicFramePr>
          <p:cNvPr id="336900" name="Group 4"/>
          <p:cNvGraphicFramePr>
            <a:graphicFrameLocks noGrp="1"/>
          </p:cNvGraphicFramePr>
          <p:nvPr/>
        </p:nvGraphicFramePr>
        <p:xfrm>
          <a:off x="4038600" y="19812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6920" name="Text Box 24"/>
          <p:cNvSpPr txBox="1">
            <a:spLocks noChangeArrowheads="1"/>
          </p:cNvSpPr>
          <p:nvPr/>
        </p:nvSpPr>
        <p:spPr bwMode="auto">
          <a:xfrm>
            <a:off x="40386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 [1]   [2]   [3]   [4]   [5]   [6]   [7]</a:t>
            </a:r>
          </a:p>
        </p:txBody>
      </p:sp>
      <p:sp>
        <p:nvSpPr>
          <p:cNvPr id="336921" name="Line 25"/>
          <p:cNvSpPr>
            <a:spLocks noChangeShapeType="1"/>
          </p:cNvSpPr>
          <p:nvPr/>
        </p:nvSpPr>
        <p:spPr bwMode="auto">
          <a:xfrm flipV="1">
            <a:off x="6781800" y="3276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6922" name="Line 26"/>
          <p:cNvSpPr>
            <a:spLocks noChangeShapeType="1"/>
          </p:cNvSpPr>
          <p:nvPr/>
        </p:nvSpPr>
        <p:spPr bwMode="auto">
          <a:xfrm>
            <a:off x="4191000" y="34290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6923" name="Line 27"/>
          <p:cNvSpPr>
            <a:spLocks noChangeShapeType="1"/>
          </p:cNvSpPr>
          <p:nvPr/>
        </p:nvSpPr>
        <p:spPr bwMode="auto">
          <a:xfrm>
            <a:off x="7315200" y="34290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6924" name="Text Box 28"/>
          <p:cNvSpPr txBox="1">
            <a:spLocks noChangeArrowheads="1"/>
          </p:cNvSpPr>
          <p:nvPr/>
        </p:nvSpPr>
        <p:spPr bwMode="auto">
          <a:xfrm>
            <a:off x="4114800" y="3581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[1]   [2]   [3]          [0]   [1]   [2]</a:t>
            </a:r>
          </a:p>
        </p:txBody>
      </p:sp>
      <p:sp>
        <p:nvSpPr>
          <p:cNvPr id="336925" name="Line 29"/>
          <p:cNvSpPr>
            <a:spLocks noChangeShapeType="1"/>
          </p:cNvSpPr>
          <p:nvPr/>
        </p:nvSpPr>
        <p:spPr bwMode="auto">
          <a:xfrm flipV="1">
            <a:off x="7924800" y="4191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6926" name="Text Box 30"/>
          <p:cNvSpPr txBox="1">
            <a:spLocks noChangeArrowheads="1"/>
          </p:cNvSpPr>
          <p:nvPr/>
        </p:nvSpPr>
        <p:spPr bwMode="auto">
          <a:xfrm>
            <a:off x="1676400" y="1295400"/>
            <a:ext cx="38100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if target is not in the array</a:t>
            </a:r>
          </a:p>
        </p:txBody>
      </p:sp>
      <p:sp>
        <p:nvSpPr>
          <p:cNvPr id="336927" name="Line 31"/>
          <p:cNvSpPr>
            <a:spLocks noChangeShapeType="1"/>
          </p:cNvSpPr>
          <p:nvPr/>
        </p:nvSpPr>
        <p:spPr bwMode="auto">
          <a:xfrm>
            <a:off x="8305800" y="4267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6928" name="Line 32"/>
          <p:cNvSpPr>
            <a:spLocks noChangeShapeType="1"/>
          </p:cNvSpPr>
          <p:nvPr/>
        </p:nvSpPr>
        <p:spPr bwMode="auto">
          <a:xfrm>
            <a:off x="7162800" y="4267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6929" name="Text Box 33"/>
          <p:cNvSpPr txBox="1">
            <a:spLocks noChangeArrowheads="1"/>
          </p:cNvSpPr>
          <p:nvPr/>
        </p:nvSpPr>
        <p:spPr bwMode="auto">
          <a:xfrm>
            <a:off x="7239000" y="4495800"/>
            <a:ext cx="1600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     [0]</a:t>
            </a:r>
          </a:p>
        </p:txBody>
      </p:sp>
      <p:sp>
        <p:nvSpPr>
          <p:cNvPr id="336930" name="Line 34"/>
          <p:cNvSpPr>
            <a:spLocks noChangeShapeType="1"/>
          </p:cNvSpPr>
          <p:nvPr/>
        </p:nvSpPr>
        <p:spPr bwMode="auto">
          <a:xfrm flipV="1">
            <a:off x="8534400" y="4953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Binary Search in an Integer Array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276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Items are sorted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target = </a:t>
            </a:r>
            <a:r>
              <a:rPr lang="en-US" altLang="zh-CN" sz="2000">
                <a:solidFill>
                  <a:srgbClr val="FC0128"/>
                </a:solidFill>
                <a:ea typeface="宋体" charset="-122"/>
              </a:rPr>
              <a:t>17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n = 8</a:t>
            </a:r>
          </a:p>
          <a:p>
            <a:pPr lvl="1">
              <a:lnSpc>
                <a:spcPct val="90000"/>
              </a:lnSpc>
            </a:pPr>
            <a:endParaRPr lang="en-US" altLang="zh-CN" sz="20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Go to the middle location i = n/2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if (a[i] is target)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done!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&lt;a[i]) 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first half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&gt;a[i])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second half</a:t>
            </a:r>
          </a:p>
          <a:p>
            <a:pPr>
              <a:lnSpc>
                <a:spcPct val="90000"/>
              </a:lnSpc>
            </a:pPr>
            <a:endParaRPr lang="zh-CN" altLang="en-US" sz="2400">
              <a:ea typeface="宋体" charset="-122"/>
            </a:endParaRPr>
          </a:p>
        </p:txBody>
      </p:sp>
      <p:graphicFrame>
        <p:nvGraphicFramePr>
          <p:cNvPr id="337924" name="Group 4"/>
          <p:cNvGraphicFramePr>
            <a:graphicFrameLocks noGrp="1"/>
          </p:cNvGraphicFramePr>
          <p:nvPr/>
        </p:nvGraphicFramePr>
        <p:xfrm>
          <a:off x="4038600" y="19812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7944" name="Text Box 24"/>
          <p:cNvSpPr txBox="1">
            <a:spLocks noChangeArrowheads="1"/>
          </p:cNvSpPr>
          <p:nvPr/>
        </p:nvSpPr>
        <p:spPr bwMode="auto">
          <a:xfrm>
            <a:off x="40386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 [1]   [2]   [3]   [4]   [5]   [6]   [7]</a:t>
            </a:r>
          </a:p>
        </p:txBody>
      </p:sp>
      <p:sp>
        <p:nvSpPr>
          <p:cNvPr id="337945" name="Line 25"/>
          <p:cNvSpPr>
            <a:spLocks noChangeShapeType="1"/>
          </p:cNvSpPr>
          <p:nvPr/>
        </p:nvSpPr>
        <p:spPr bwMode="auto">
          <a:xfrm flipV="1">
            <a:off x="6781800" y="3276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7946" name="Line 26"/>
          <p:cNvSpPr>
            <a:spLocks noChangeShapeType="1"/>
          </p:cNvSpPr>
          <p:nvPr/>
        </p:nvSpPr>
        <p:spPr bwMode="auto">
          <a:xfrm>
            <a:off x="4191000" y="34290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7947" name="Line 27"/>
          <p:cNvSpPr>
            <a:spLocks noChangeShapeType="1"/>
          </p:cNvSpPr>
          <p:nvPr/>
        </p:nvSpPr>
        <p:spPr bwMode="auto">
          <a:xfrm>
            <a:off x="7315200" y="34290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7948" name="Text Box 28"/>
          <p:cNvSpPr txBox="1">
            <a:spLocks noChangeArrowheads="1"/>
          </p:cNvSpPr>
          <p:nvPr/>
        </p:nvSpPr>
        <p:spPr bwMode="auto">
          <a:xfrm>
            <a:off x="4114800" y="3581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[1]   [2]   [3]          [0]   [1]   [2]</a:t>
            </a:r>
          </a:p>
        </p:txBody>
      </p:sp>
      <p:sp>
        <p:nvSpPr>
          <p:cNvPr id="337949" name="Line 29"/>
          <p:cNvSpPr>
            <a:spLocks noChangeShapeType="1"/>
          </p:cNvSpPr>
          <p:nvPr/>
        </p:nvSpPr>
        <p:spPr bwMode="auto">
          <a:xfrm flipV="1">
            <a:off x="7924800" y="4191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7950" name="Text Box 30"/>
          <p:cNvSpPr txBox="1">
            <a:spLocks noChangeArrowheads="1"/>
          </p:cNvSpPr>
          <p:nvPr/>
        </p:nvSpPr>
        <p:spPr bwMode="auto">
          <a:xfrm>
            <a:off x="1676400" y="1295400"/>
            <a:ext cx="38100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if target is not in the array</a:t>
            </a:r>
          </a:p>
        </p:txBody>
      </p:sp>
      <p:sp>
        <p:nvSpPr>
          <p:cNvPr id="337951" name="Line 31"/>
          <p:cNvSpPr>
            <a:spLocks noChangeShapeType="1"/>
          </p:cNvSpPr>
          <p:nvPr/>
        </p:nvSpPr>
        <p:spPr bwMode="auto">
          <a:xfrm>
            <a:off x="8305800" y="4267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7952" name="Line 32"/>
          <p:cNvSpPr>
            <a:spLocks noChangeShapeType="1"/>
          </p:cNvSpPr>
          <p:nvPr/>
        </p:nvSpPr>
        <p:spPr bwMode="auto">
          <a:xfrm>
            <a:off x="7162800" y="4267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7953" name="Text Box 33"/>
          <p:cNvSpPr txBox="1">
            <a:spLocks noChangeArrowheads="1"/>
          </p:cNvSpPr>
          <p:nvPr/>
        </p:nvSpPr>
        <p:spPr bwMode="auto">
          <a:xfrm>
            <a:off x="7239000" y="4495800"/>
            <a:ext cx="1600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     [0]</a:t>
            </a:r>
          </a:p>
        </p:txBody>
      </p:sp>
      <p:sp>
        <p:nvSpPr>
          <p:cNvPr id="337954" name="Line 34"/>
          <p:cNvSpPr>
            <a:spLocks noChangeShapeType="1"/>
          </p:cNvSpPr>
          <p:nvPr/>
        </p:nvSpPr>
        <p:spPr bwMode="auto">
          <a:xfrm flipV="1">
            <a:off x="8534400" y="4953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7956" name="Line 36"/>
          <p:cNvSpPr>
            <a:spLocks noChangeShapeType="1"/>
          </p:cNvSpPr>
          <p:nvPr/>
        </p:nvSpPr>
        <p:spPr bwMode="auto">
          <a:xfrm flipH="1">
            <a:off x="7924800" y="50292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7957" name="Text Box 37"/>
          <p:cNvSpPr txBox="1">
            <a:spLocks noChangeArrowheads="1"/>
          </p:cNvSpPr>
          <p:nvPr/>
        </p:nvSpPr>
        <p:spPr bwMode="auto">
          <a:xfrm>
            <a:off x="4572000" y="5638800"/>
            <a:ext cx="41910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the size of the first half is 0!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Topics</a:t>
            </a:r>
          </a:p>
        </p:txBody>
      </p:sp>
      <p:sp>
        <p:nvSpPr>
          <p:cNvPr id="3041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Applications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Most Common Methods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Serial Search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Binary Search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Search by Hashing (next lecture)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Run-Time Analysis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Average-time analysis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Time analysis of recursive algorithms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Binary Search in an Integer Array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276600" cy="44196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target = </a:t>
            </a:r>
            <a:r>
              <a:rPr lang="en-US" altLang="zh-CN" sz="2000">
                <a:solidFill>
                  <a:srgbClr val="FC0128"/>
                </a:solidFill>
                <a:ea typeface="宋体" charset="-122"/>
              </a:rPr>
              <a:t>17</a:t>
            </a:r>
          </a:p>
          <a:p>
            <a:pPr lvl="1">
              <a:lnSpc>
                <a:spcPct val="90000"/>
              </a:lnSpc>
            </a:pPr>
            <a:endParaRPr lang="en-US" altLang="zh-CN" sz="2000">
              <a:solidFill>
                <a:srgbClr val="FC0128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>
                <a:ea typeface="宋体" charset="-122"/>
              </a:rPr>
              <a:t>If (n == 0 )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>
                <a:ea typeface="宋体" charset="-122"/>
              </a:rPr>
              <a:t>not found!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Go to the middle location i = n/2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if (a[i] is target)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done!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&lt;a[i]) 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first half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else if (target &gt;a[i])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the second half</a:t>
            </a:r>
          </a:p>
          <a:p>
            <a:pPr>
              <a:lnSpc>
                <a:spcPct val="90000"/>
              </a:lnSpc>
            </a:pPr>
            <a:endParaRPr lang="zh-CN" altLang="en-US" sz="2400">
              <a:ea typeface="宋体" charset="-122"/>
            </a:endParaRPr>
          </a:p>
        </p:txBody>
      </p:sp>
      <p:graphicFrame>
        <p:nvGraphicFramePr>
          <p:cNvPr id="338948" name="Group 4"/>
          <p:cNvGraphicFramePr>
            <a:graphicFrameLocks noGrp="1"/>
          </p:cNvGraphicFramePr>
          <p:nvPr/>
        </p:nvGraphicFramePr>
        <p:xfrm>
          <a:off x="4038600" y="19812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968" name="Text Box 24"/>
          <p:cNvSpPr txBox="1">
            <a:spLocks noChangeArrowheads="1"/>
          </p:cNvSpPr>
          <p:nvPr/>
        </p:nvSpPr>
        <p:spPr bwMode="auto">
          <a:xfrm>
            <a:off x="40386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 [1]   [2]   [3]   [4]   [5]   [6]   [7]</a:t>
            </a:r>
          </a:p>
        </p:txBody>
      </p:sp>
      <p:sp>
        <p:nvSpPr>
          <p:cNvPr id="338969" name="Line 25"/>
          <p:cNvSpPr>
            <a:spLocks noChangeShapeType="1"/>
          </p:cNvSpPr>
          <p:nvPr/>
        </p:nvSpPr>
        <p:spPr bwMode="auto">
          <a:xfrm flipV="1">
            <a:off x="6781800" y="3276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8970" name="Line 26"/>
          <p:cNvSpPr>
            <a:spLocks noChangeShapeType="1"/>
          </p:cNvSpPr>
          <p:nvPr/>
        </p:nvSpPr>
        <p:spPr bwMode="auto">
          <a:xfrm>
            <a:off x="4191000" y="34290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8971" name="Line 27"/>
          <p:cNvSpPr>
            <a:spLocks noChangeShapeType="1"/>
          </p:cNvSpPr>
          <p:nvPr/>
        </p:nvSpPr>
        <p:spPr bwMode="auto">
          <a:xfrm>
            <a:off x="7315200" y="34290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8972" name="Text Box 28"/>
          <p:cNvSpPr txBox="1">
            <a:spLocks noChangeArrowheads="1"/>
          </p:cNvSpPr>
          <p:nvPr/>
        </p:nvSpPr>
        <p:spPr bwMode="auto">
          <a:xfrm>
            <a:off x="4114800" y="3581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[1]   [2]   [3]          [0]   [1]   [2]</a:t>
            </a:r>
          </a:p>
        </p:txBody>
      </p:sp>
      <p:sp>
        <p:nvSpPr>
          <p:cNvPr id="338973" name="Line 29"/>
          <p:cNvSpPr>
            <a:spLocks noChangeShapeType="1"/>
          </p:cNvSpPr>
          <p:nvPr/>
        </p:nvSpPr>
        <p:spPr bwMode="auto">
          <a:xfrm flipV="1">
            <a:off x="7924800" y="4191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8974" name="Text Box 30"/>
          <p:cNvSpPr txBox="1">
            <a:spLocks noChangeArrowheads="1"/>
          </p:cNvSpPr>
          <p:nvPr/>
        </p:nvSpPr>
        <p:spPr bwMode="auto">
          <a:xfrm>
            <a:off x="1676400" y="1295400"/>
            <a:ext cx="38100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if target is not in the array</a:t>
            </a:r>
          </a:p>
        </p:txBody>
      </p:sp>
      <p:sp>
        <p:nvSpPr>
          <p:cNvPr id="338975" name="Line 31"/>
          <p:cNvSpPr>
            <a:spLocks noChangeShapeType="1"/>
          </p:cNvSpPr>
          <p:nvPr/>
        </p:nvSpPr>
        <p:spPr bwMode="auto">
          <a:xfrm>
            <a:off x="8305800" y="4267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8976" name="Line 32"/>
          <p:cNvSpPr>
            <a:spLocks noChangeShapeType="1"/>
          </p:cNvSpPr>
          <p:nvPr/>
        </p:nvSpPr>
        <p:spPr bwMode="auto">
          <a:xfrm>
            <a:off x="7162800" y="4267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8977" name="Text Box 33"/>
          <p:cNvSpPr txBox="1">
            <a:spLocks noChangeArrowheads="1"/>
          </p:cNvSpPr>
          <p:nvPr/>
        </p:nvSpPr>
        <p:spPr bwMode="auto">
          <a:xfrm>
            <a:off x="7239000" y="4495800"/>
            <a:ext cx="1600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     [0]</a:t>
            </a:r>
          </a:p>
        </p:txBody>
      </p:sp>
      <p:sp>
        <p:nvSpPr>
          <p:cNvPr id="338978" name="Line 34"/>
          <p:cNvSpPr>
            <a:spLocks noChangeShapeType="1"/>
          </p:cNvSpPr>
          <p:nvPr/>
        </p:nvSpPr>
        <p:spPr bwMode="auto">
          <a:xfrm flipV="1">
            <a:off x="8534400" y="4953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8979" name="Line 35"/>
          <p:cNvSpPr>
            <a:spLocks noChangeShapeType="1"/>
          </p:cNvSpPr>
          <p:nvPr/>
        </p:nvSpPr>
        <p:spPr bwMode="auto">
          <a:xfrm flipH="1">
            <a:off x="7924800" y="50292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8980" name="Text Box 36"/>
          <p:cNvSpPr txBox="1">
            <a:spLocks noChangeArrowheads="1"/>
          </p:cNvSpPr>
          <p:nvPr/>
        </p:nvSpPr>
        <p:spPr bwMode="auto">
          <a:xfrm>
            <a:off x="4572000" y="5638800"/>
            <a:ext cx="41910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the size of the first half is 0!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Binary Search Code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2286000" cy="4114800"/>
          </a:xfrm>
        </p:spPr>
        <p:txBody>
          <a:bodyPr/>
          <a:lstStyle/>
          <a:p>
            <a:pPr>
              <a:defRPr/>
            </a:pPr>
            <a:r>
              <a:rPr lang="en-US" altLang="zh-CN" sz="2400">
                <a:ea typeface="宋体" charset="-122"/>
              </a:rPr>
              <a:t>6 parameters</a:t>
            </a:r>
          </a:p>
          <a:p>
            <a:pPr>
              <a:defRPr/>
            </a:pPr>
            <a:r>
              <a:rPr lang="en-US" altLang="zh-CN" sz="2400">
                <a:ea typeface="宋体" charset="-122"/>
              </a:rPr>
              <a:t>2 stopping cases</a:t>
            </a:r>
          </a:p>
          <a:p>
            <a:pPr>
              <a:defRPr/>
            </a:pPr>
            <a:r>
              <a:rPr lang="en-US" altLang="zh-CN" sz="2400">
                <a:ea typeface="宋体" charset="-122"/>
              </a:rPr>
              <a:t>2 recursive call cases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276600" y="1219200"/>
            <a:ext cx="5867400" cy="57292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void search (const int a[ ], size_t first, size_t size,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             int target,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             bool&amp; found,  size_t&amp; location)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size_t middle;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endParaRPr lang="en-US" altLang="zh-CN" sz="1600">
              <a:solidFill>
                <a:schemeClr val="bg2"/>
              </a:solidFill>
              <a:effectLst/>
              <a:ea typeface="宋体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if (size == 0) </a:t>
            </a:r>
            <a:r>
              <a:rPr lang="en-US" altLang="zh-CN" sz="1600">
                <a:solidFill>
                  <a:srgbClr val="FC0128"/>
                </a:solidFill>
                <a:effectLst/>
                <a:ea typeface="宋体" charset="-122"/>
              </a:rPr>
              <a:t>// stopping case if not found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found = false;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else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middle = first + size/2;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if (target == a[middle])  </a:t>
            </a:r>
            <a:r>
              <a:rPr lang="en-US" altLang="zh-CN" sz="1600">
                <a:solidFill>
                  <a:schemeClr val="accent2"/>
                </a:solidFill>
                <a:effectLst/>
                <a:ea typeface="宋体" charset="-122"/>
              </a:rPr>
              <a:t>// stopping case if found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    location = middle;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    found = true;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else if (target &lt; a[middle]) </a:t>
            </a:r>
            <a:r>
              <a:rPr lang="en-US" altLang="zh-CN" sz="1600">
                <a:solidFill>
                  <a:srgbClr val="FC0128"/>
                </a:solidFill>
                <a:effectLst/>
                <a:ea typeface="宋体" charset="-122"/>
              </a:rPr>
              <a:t>// search the first half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    search(a, first, size/2, target, found, location);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else  </a:t>
            </a:r>
            <a:r>
              <a:rPr lang="en-US" altLang="zh-CN" sz="1600">
                <a:solidFill>
                  <a:srgbClr val="FC0128"/>
                </a:solidFill>
                <a:effectLst/>
                <a:ea typeface="宋体" charset="-122"/>
              </a:rPr>
              <a:t>//search the second half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    search(a, middle+1, (size-1)/2, target, found, location);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Binary Search - Analysis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2286000" cy="441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>
                <a:ea typeface="宋体" charset="-122"/>
              </a:rPr>
              <a:t>Analysis of recursive algorithms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>
                <a:ea typeface="宋体" charset="-122"/>
              </a:rPr>
              <a:t>Analyze the worst-case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>
                <a:ea typeface="宋体" charset="-122"/>
              </a:rPr>
              <a:t>Assuming the target is in the array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>
                <a:ea typeface="宋体" charset="-122"/>
              </a:rPr>
              <a:t>and we always go to the second half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276600" y="1219200"/>
            <a:ext cx="5867400" cy="57292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void search (const int a[ ], size_t first, size_t size,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             int target,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             bool&amp; found,  size_t&amp; location)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size_t middle;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endParaRPr lang="en-US" altLang="zh-CN" sz="1600">
              <a:solidFill>
                <a:schemeClr val="bg2"/>
              </a:solidFill>
              <a:effectLst/>
              <a:ea typeface="宋体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if (size == 0) </a:t>
            </a:r>
            <a:r>
              <a:rPr lang="en-US" altLang="zh-CN" sz="1600">
                <a:solidFill>
                  <a:srgbClr val="FC0128"/>
                </a:solidFill>
                <a:effectLst/>
                <a:ea typeface="宋体" charset="-122"/>
              </a:rPr>
              <a:t>// stopping case if not found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found = false;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else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middle = first + size/2;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if (target == a[middle])  </a:t>
            </a:r>
            <a:r>
              <a:rPr lang="en-US" altLang="zh-CN" sz="1600">
                <a:solidFill>
                  <a:schemeClr val="accent2"/>
                </a:solidFill>
                <a:effectLst/>
                <a:ea typeface="宋体" charset="-122"/>
              </a:rPr>
              <a:t>// stopping case if found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    location = middle;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    found = true;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else if (target &lt; a[middle]) </a:t>
            </a:r>
            <a:r>
              <a:rPr lang="en-US" altLang="zh-CN" sz="1600">
                <a:solidFill>
                  <a:srgbClr val="FC0128"/>
                </a:solidFill>
                <a:effectLst/>
                <a:ea typeface="宋体" charset="-122"/>
              </a:rPr>
              <a:t>// search the first half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    search(a, first, size/2, target, found, location);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else  </a:t>
            </a:r>
            <a:r>
              <a:rPr lang="en-US" altLang="zh-CN" sz="1600">
                <a:solidFill>
                  <a:srgbClr val="FC0128"/>
                </a:solidFill>
                <a:effectLst/>
                <a:ea typeface="宋体" charset="-122"/>
              </a:rPr>
              <a:t>//search the second half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        search(a, middle+1, (size-1)/2, target, found, location);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    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effectLst/>
                <a:ea typeface="宋体" charset="-122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21" name="Rectangle 5"/>
          <p:cNvSpPr>
            <a:spLocks noChangeArrowheads="1"/>
          </p:cNvSpPr>
          <p:nvPr/>
        </p:nvSpPr>
        <p:spPr bwMode="auto">
          <a:xfrm>
            <a:off x="609600" y="4724400"/>
            <a:ext cx="2438400" cy="13716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Binary Search - Analysis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2286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Analysis of recursive algorithms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Define T(n) is the total operations when size=n</a:t>
            </a:r>
          </a:p>
          <a:p>
            <a:pPr>
              <a:lnSpc>
                <a:spcPct val="90000"/>
              </a:lnSpc>
            </a:pPr>
            <a:endParaRPr lang="en-US" altLang="zh-CN" sz="2400">
              <a:ea typeface="宋体" charset="-122"/>
            </a:endParaRPr>
          </a:p>
          <a:p>
            <a:pPr>
              <a:lnSpc>
                <a:spcPct val="90000"/>
              </a:lnSpc>
              <a:buFont typeface="Monotype Sorts" pitchFamily="7" charset="2"/>
              <a:buNone/>
            </a:pP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-122"/>
              </a:rPr>
              <a:t>T(n) = 6+T(n/2)</a:t>
            </a:r>
          </a:p>
          <a:p>
            <a:pPr>
              <a:lnSpc>
                <a:spcPct val="90000"/>
              </a:lnSpc>
              <a:buFont typeface="Monotype Sorts" pitchFamily="7" charset="2"/>
              <a:buNone/>
            </a:pPr>
            <a:endParaRPr lang="en-US" altLang="zh-CN" sz="2400">
              <a:solidFill>
                <a:schemeClr val="bg2"/>
              </a:solidFill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buFont typeface="Monotype Sorts" pitchFamily="7" charset="2"/>
              <a:buNone/>
            </a:pP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-122"/>
              </a:rPr>
              <a:t>T(1) = 6 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276600" y="1219200"/>
            <a:ext cx="5867400" cy="57292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void search (const int a[ ], </a:t>
            </a:r>
            <a:r>
              <a:rPr lang="en-US" altLang="zh-CN" sz="1600" dirty="0" err="1">
                <a:solidFill>
                  <a:schemeClr val="bg2"/>
                </a:solidFill>
                <a:effectLst/>
                <a:ea typeface="宋体" charset="-122"/>
              </a:rPr>
              <a:t>size_t</a:t>
            </a: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first, </a:t>
            </a:r>
            <a:r>
              <a:rPr lang="en-US" altLang="zh-CN" sz="1600" dirty="0" err="1">
                <a:solidFill>
                  <a:schemeClr val="bg2"/>
                </a:solidFill>
                <a:effectLst/>
                <a:ea typeface="宋体" charset="-122"/>
              </a:rPr>
              <a:t>size_t</a:t>
            </a: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size,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                 int target,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                 bool&amp; found,  </a:t>
            </a:r>
            <a:r>
              <a:rPr lang="en-US" altLang="zh-CN" sz="1600" dirty="0" err="1">
                <a:solidFill>
                  <a:schemeClr val="bg2"/>
                </a:solidFill>
                <a:effectLst/>
                <a:ea typeface="宋体" charset="-122"/>
              </a:rPr>
              <a:t>size_t</a:t>
            </a: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&amp; location)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</a:t>
            </a:r>
            <a:r>
              <a:rPr lang="en-US" altLang="zh-CN" sz="1600" dirty="0" err="1">
                <a:solidFill>
                  <a:schemeClr val="bg2"/>
                </a:solidFill>
                <a:effectLst/>
                <a:ea typeface="宋体" charset="-122"/>
              </a:rPr>
              <a:t>size_t</a:t>
            </a: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middle;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endParaRPr lang="en-US" altLang="zh-CN" sz="1600" dirty="0">
              <a:solidFill>
                <a:schemeClr val="bg2"/>
              </a:solidFill>
              <a:effectLst/>
              <a:ea typeface="宋体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if (size == 0) </a:t>
            </a:r>
            <a:r>
              <a:rPr lang="en-US" altLang="zh-CN" sz="1600" dirty="0">
                <a:solidFill>
                  <a:srgbClr val="FC0128"/>
                </a:solidFill>
                <a:effectLst/>
                <a:ea typeface="宋体" charset="-122"/>
              </a:rPr>
              <a:t>// 1 operation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    found = false;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else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    middle = first + size/2; </a:t>
            </a:r>
            <a:r>
              <a:rPr lang="en-US" altLang="zh-CN" sz="1600" dirty="0">
                <a:solidFill>
                  <a:srgbClr val="FC0128"/>
                </a:solidFill>
                <a:effectLst/>
                <a:ea typeface="宋体" charset="-122"/>
              </a:rPr>
              <a:t>// 1 operation</a:t>
            </a:r>
            <a:endParaRPr lang="en-US" altLang="zh-CN" sz="1600" dirty="0">
              <a:solidFill>
                <a:schemeClr val="bg2"/>
              </a:solidFill>
              <a:effectLst/>
              <a:ea typeface="宋体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    if (target == a[middle])  </a:t>
            </a:r>
            <a:r>
              <a:rPr lang="en-US" altLang="zh-CN" sz="1600" dirty="0">
                <a:solidFill>
                  <a:schemeClr val="accent2"/>
                </a:solidFill>
                <a:effectLst/>
                <a:ea typeface="宋体" charset="-122"/>
              </a:rPr>
              <a:t>// 2 operations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   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        location = middle; </a:t>
            </a:r>
            <a:r>
              <a:rPr lang="en-US" altLang="zh-CN" sz="1600" dirty="0">
                <a:solidFill>
                  <a:schemeClr val="hlink"/>
                </a:solidFill>
                <a:effectLst/>
                <a:ea typeface="宋体" charset="-122"/>
              </a:rPr>
              <a:t>// 1 operation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        found = true; </a:t>
            </a:r>
            <a:r>
              <a:rPr lang="en-US" altLang="zh-CN" sz="1600" dirty="0">
                <a:solidFill>
                  <a:schemeClr val="hlink"/>
                </a:solidFill>
                <a:effectLst/>
                <a:ea typeface="宋体" charset="-122"/>
              </a:rPr>
              <a:t>// 1 operation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 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    else if (target &lt; a[middle]) </a:t>
            </a:r>
            <a:r>
              <a:rPr lang="en-US" altLang="zh-CN" sz="1600" dirty="0">
                <a:solidFill>
                  <a:schemeClr val="accent2"/>
                </a:solidFill>
                <a:effectLst/>
                <a:ea typeface="宋体" charset="-122"/>
              </a:rPr>
              <a:t>// 2 operations</a:t>
            </a:r>
            <a:endParaRPr lang="en-US" altLang="zh-CN" sz="1600" dirty="0">
              <a:solidFill>
                <a:srgbClr val="FC0128"/>
              </a:solidFill>
              <a:effectLst/>
              <a:ea typeface="宋体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        search(a, first, size/2, target, found, location);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    else  </a:t>
            </a:r>
            <a:r>
              <a:rPr lang="en-US" altLang="zh-CN" sz="1600" dirty="0">
                <a:solidFill>
                  <a:srgbClr val="FC0128"/>
                </a:solidFill>
                <a:effectLst/>
                <a:ea typeface="宋体" charset="-122"/>
              </a:rPr>
              <a:t>// </a:t>
            </a:r>
            <a:r>
              <a:rPr lang="en-US" altLang="zh-CN" sz="1600" dirty="0">
                <a:solidFill>
                  <a:schemeClr val="accent2"/>
                </a:solidFill>
                <a:effectLst/>
                <a:ea typeface="宋体" charset="-122"/>
              </a:rPr>
              <a:t> T(n/2) operations for the recursive call</a:t>
            </a:r>
            <a:endParaRPr lang="en-US" altLang="zh-CN" sz="1600" dirty="0">
              <a:solidFill>
                <a:srgbClr val="FC0128"/>
              </a:solidFill>
              <a:effectLst/>
              <a:ea typeface="宋体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        search(a, middle+1, (size-1)/2, target, found, location);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    } </a:t>
            </a:r>
            <a:r>
              <a:rPr lang="en-US" altLang="zh-CN" sz="1600" b="1" dirty="0">
                <a:solidFill>
                  <a:schemeClr val="bg2"/>
                </a:solidFill>
                <a:effectLst/>
                <a:ea typeface="宋体" charset="-122"/>
              </a:rPr>
              <a:t>// ignore the operations in parameter passing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effectLst/>
                <a:ea typeface="宋体" charset="-122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Binary Search - Analysis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991600" cy="4114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How many recursive calls for the longest chain?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990600" y="2667000"/>
          <a:ext cx="3022600" cy="367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46040" imgH="1638000" progId="Equation.3">
                  <p:embed/>
                </p:oleObj>
              </mc:Choice>
              <mc:Fallback>
                <p:oleObj name="Equation" r:id="rId3" imgW="1346040" imgH="163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67000"/>
                        <a:ext cx="3022600" cy="36782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4114800" y="2667000"/>
            <a:ext cx="1371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  <p:sp>
        <p:nvSpPr>
          <p:cNvPr id="343046" name="Text Box 6"/>
          <p:cNvSpPr txBox="1">
            <a:spLocks noChangeArrowheads="1"/>
          </p:cNvSpPr>
          <p:nvPr/>
        </p:nvSpPr>
        <p:spPr bwMode="auto">
          <a:xfrm>
            <a:off x="4191000" y="2667000"/>
            <a:ext cx="1981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original call</a:t>
            </a:r>
          </a:p>
        </p:txBody>
      </p:sp>
      <p:sp>
        <p:nvSpPr>
          <p:cNvPr id="343047" name="Text Box 7"/>
          <p:cNvSpPr txBox="1">
            <a:spLocks noChangeArrowheads="1"/>
          </p:cNvSpPr>
          <p:nvPr/>
        </p:nvSpPr>
        <p:spPr bwMode="auto">
          <a:xfrm>
            <a:off x="4267200" y="3124200"/>
            <a:ext cx="3352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1st recursion, 1 six</a:t>
            </a:r>
          </a:p>
        </p:txBody>
      </p:sp>
      <p:sp>
        <p:nvSpPr>
          <p:cNvPr id="343048" name="Text Box 8"/>
          <p:cNvSpPr txBox="1">
            <a:spLocks noChangeArrowheads="1"/>
          </p:cNvSpPr>
          <p:nvPr/>
        </p:nvSpPr>
        <p:spPr bwMode="auto">
          <a:xfrm>
            <a:off x="4343400" y="3581400"/>
            <a:ext cx="3657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2nd recursion, 2 six</a:t>
            </a:r>
          </a:p>
        </p:txBody>
      </p:sp>
      <p:sp>
        <p:nvSpPr>
          <p:cNvPr id="343049" name="Text Box 9"/>
          <p:cNvSpPr txBox="1">
            <a:spLocks noChangeArrowheads="1"/>
          </p:cNvSpPr>
          <p:nvPr/>
        </p:nvSpPr>
        <p:spPr bwMode="auto">
          <a:xfrm>
            <a:off x="4343400" y="4572000"/>
            <a:ext cx="41910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i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m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th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recursion, m six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and n/2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m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= 1 – target found</a:t>
            </a:r>
          </a:p>
        </p:txBody>
      </p:sp>
      <p:sp>
        <p:nvSpPr>
          <p:cNvPr id="343050" name="Text Box 10"/>
          <p:cNvSpPr txBox="1">
            <a:spLocks noChangeArrowheads="1"/>
          </p:cNvSpPr>
          <p:nvPr/>
        </p:nvSpPr>
        <p:spPr bwMode="auto">
          <a:xfrm>
            <a:off x="4572000" y="5715000"/>
            <a:ext cx="3733800" cy="822325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depth of the recursive call m = log</a:t>
            </a:r>
            <a:r>
              <a:rPr lang="en-US" altLang="zh-CN" baseline="-25000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2</a:t>
            </a:r>
            <a:r>
              <a:rPr lang="en-US" altLang="zh-CN" dirty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6" grpId="0"/>
      <p:bldP spid="343047" grpId="0"/>
      <p:bldP spid="343048" grpId="0"/>
      <p:bldP spid="343049" grpId="0"/>
      <p:bldP spid="3430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534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Worst-Case Time for Binary Search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For an array of n elements, the worst-case time for binary search is logarithmic</a:t>
            </a:r>
          </a:p>
          <a:p>
            <a:pPr lvl="1"/>
            <a:r>
              <a:rPr lang="en-US" altLang="zh-CN" sz="2400">
                <a:ea typeface="宋体" charset="-122"/>
              </a:rPr>
              <a:t>We have given a rigorous proof</a:t>
            </a:r>
          </a:p>
          <a:p>
            <a:pPr lvl="1"/>
            <a:r>
              <a:rPr lang="en-US" altLang="zh-CN" sz="2400">
                <a:ea typeface="宋体" charset="-122"/>
              </a:rPr>
              <a:t>The binary search algorithm is very efficient</a:t>
            </a:r>
          </a:p>
          <a:p>
            <a:pPr lvl="1"/>
            <a:endParaRPr lang="en-US" altLang="zh-CN" sz="2400">
              <a:ea typeface="宋体" charset="-122"/>
            </a:endParaRPr>
          </a:p>
          <a:p>
            <a:r>
              <a:rPr lang="en-US" altLang="zh-CN" sz="2800">
                <a:ea typeface="宋体" charset="-122"/>
              </a:rPr>
              <a:t>What is the average running time?</a:t>
            </a:r>
          </a:p>
          <a:p>
            <a:pPr lvl="1"/>
            <a:r>
              <a:rPr lang="en-US" altLang="zh-CN" sz="2400">
                <a:ea typeface="宋体" charset="-122"/>
              </a:rPr>
              <a:t>The average running time for actually finding a number is O(log n) </a:t>
            </a:r>
          </a:p>
          <a:p>
            <a:pPr lvl="1"/>
            <a:r>
              <a:rPr lang="en-US" altLang="zh-CN" sz="2400">
                <a:ea typeface="宋体" charset="-122"/>
              </a:rPr>
              <a:t>Can we do a rigorous analysis????</a:t>
            </a:r>
          </a:p>
          <a:p>
            <a:pPr lvl="1"/>
            <a:endParaRPr lang="en-US" altLang="zh-CN" sz="2400">
              <a:ea typeface="宋体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Summary</a:t>
            </a:r>
          </a:p>
        </p:txBody>
      </p:sp>
      <p:sp>
        <p:nvSpPr>
          <p:cNvPr id="3450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Most Common Search Methods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Serial Search – O(n)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Binary Search – O (log n )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Search by Hashing (*) – better average-case performance ( next lecture)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Run-Time Analysis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Average-time analysis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Time analysis of recursive algorithms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Homework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Review Chapters 10 &amp; 11 (Trees), and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do the </a:t>
            </a:r>
            <a:r>
              <a:rPr lang="en-US" altLang="zh-CN" dirty="0" err="1">
                <a:ea typeface="宋体" charset="-122"/>
              </a:rPr>
              <a:t>self_test</a:t>
            </a:r>
            <a:r>
              <a:rPr lang="en-US" altLang="zh-CN" dirty="0">
                <a:ea typeface="宋体" charset="-122"/>
              </a:rPr>
              <a:t> exercises – for </a:t>
            </a:r>
            <a:r>
              <a:rPr lang="en-US" altLang="zh-CN" b="1" dirty="0">
                <a:ea typeface="宋体" charset="-122"/>
              </a:rPr>
              <a:t>Exam 3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Read Chapters 12 &amp; 13, and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 do the </a:t>
            </a:r>
            <a:r>
              <a:rPr lang="en-US" altLang="zh-CN" dirty="0" err="1">
                <a:ea typeface="宋体" charset="-122"/>
              </a:rPr>
              <a:t>self_test</a:t>
            </a:r>
            <a:r>
              <a:rPr lang="en-US" altLang="zh-CN" dirty="0">
                <a:ea typeface="宋体" charset="-122"/>
              </a:rPr>
              <a:t> exercises – for Exam 3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accent2"/>
                </a:solidFill>
                <a:ea typeface="宋体" charset="-122"/>
              </a:rPr>
              <a:t>Homework/Quiz (on Searching):</a:t>
            </a:r>
            <a:r>
              <a:rPr lang="en-US" altLang="zh-CN" dirty="0">
                <a:ea typeface="宋体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Self-Test 12.7, p 590 (binary search re-coding)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FFFF00"/>
                </a:solidFill>
                <a:effectLst/>
                <a:ea typeface="宋体" charset="-122"/>
              </a:rPr>
              <a:t>void search (const int a[ ], </a:t>
            </a:r>
            <a:r>
              <a:rPr lang="en-US" altLang="zh-CN" sz="2000" dirty="0" err="1">
                <a:solidFill>
                  <a:srgbClr val="FFFF00"/>
                </a:solidFill>
                <a:effectLst/>
                <a:ea typeface="宋体" charset="-122"/>
              </a:rPr>
              <a:t>size_t</a:t>
            </a:r>
            <a:r>
              <a:rPr lang="en-US" altLang="zh-CN" sz="2000" dirty="0">
                <a:solidFill>
                  <a:srgbClr val="FFFF00"/>
                </a:solidFill>
                <a:effectLst/>
                <a:ea typeface="宋体" charset="-122"/>
              </a:rPr>
              <a:t> first, </a:t>
            </a:r>
            <a:r>
              <a:rPr lang="en-US" altLang="zh-CN" sz="2000" dirty="0" err="1">
                <a:solidFill>
                  <a:srgbClr val="FFFF00"/>
                </a:solidFill>
                <a:effectLst/>
                <a:ea typeface="宋体" charset="-122"/>
              </a:rPr>
              <a:t>size_t</a:t>
            </a:r>
            <a:r>
              <a:rPr lang="en-US" altLang="zh-CN" sz="2000" dirty="0">
                <a:solidFill>
                  <a:srgbClr val="FFFF00"/>
                </a:solidFill>
                <a:effectLst/>
                <a:ea typeface="宋体" charset="-122"/>
              </a:rPr>
              <a:t> last, int target, bool&amp; found,  </a:t>
            </a:r>
            <a:r>
              <a:rPr lang="en-US" altLang="zh-CN" sz="2000" dirty="0" err="1">
                <a:solidFill>
                  <a:srgbClr val="FFFF00"/>
                </a:solidFill>
                <a:effectLst/>
                <a:ea typeface="宋体" charset="-122"/>
              </a:rPr>
              <a:t>size_t</a:t>
            </a:r>
            <a:r>
              <a:rPr lang="en-US" altLang="zh-CN" sz="2000" dirty="0">
                <a:solidFill>
                  <a:srgbClr val="FFFF00"/>
                </a:solidFill>
                <a:effectLst/>
                <a:ea typeface="宋体" charset="-122"/>
              </a:rPr>
              <a:t>&amp; location)</a:t>
            </a:r>
            <a:endParaRPr lang="en-US" altLang="zh-CN" dirty="0">
              <a:solidFill>
                <a:srgbClr val="FFFF00"/>
              </a:solidFill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Turn in on before the next class in email to </a:t>
            </a:r>
            <a:r>
              <a:rPr lang="en-US" altLang="zh-CN" dirty="0" err="1">
                <a:ea typeface="宋体" charset="-122"/>
              </a:rPr>
              <a:t>ds.zhu.ccny@gmail.com</a:t>
            </a:r>
            <a:r>
              <a:rPr lang="en-US" altLang="zh-CN" dirty="0">
                <a:ea typeface="宋体" charset="-122"/>
              </a:rPr>
              <a:t>  (please print)</a:t>
            </a:r>
          </a:p>
          <a:p>
            <a:pPr>
              <a:lnSpc>
                <a:spcPct val="90000"/>
              </a:lnSpc>
            </a:pP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Applications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Searching a list of values is a common computational task</a:t>
            </a:r>
          </a:p>
          <a:p>
            <a:pPr>
              <a:defRPr/>
            </a:pPr>
            <a:r>
              <a:rPr lang="en-US" altLang="zh-CN">
                <a:ea typeface="宋体" charset="-122"/>
              </a:rPr>
              <a:t>Examples</a:t>
            </a:r>
          </a:p>
          <a:p>
            <a:pPr lvl="1">
              <a:defRPr/>
            </a:pPr>
            <a:r>
              <a:rPr lang="en-US" altLang="zh-CN">
                <a:ea typeface="宋体" charset="-122"/>
              </a:rPr>
              <a:t>database: student record, bank account record, credit record...</a:t>
            </a:r>
          </a:p>
          <a:p>
            <a:pPr lvl="1">
              <a:defRPr/>
            </a:pPr>
            <a:r>
              <a:rPr lang="en-US" altLang="zh-CN">
                <a:ea typeface="宋体" charset="-122"/>
              </a:rPr>
              <a:t>Internet – information retrieval: Yahoo, Google</a:t>
            </a:r>
          </a:p>
          <a:p>
            <a:pPr lvl="1">
              <a:defRPr/>
            </a:pPr>
            <a:r>
              <a:rPr lang="en-US" altLang="zh-CN">
                <a:ea typeface="宋体" charset="-122"/>
              </a:rPr>
              <a:t>Biometrics –face/ fingerprint/ iris IDs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Most Common Methods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Serial Search </a:t>
            </a:r>
          </a:p>
          <a:p>
            <a:pPr lvl="1">
              <a:defRPr/>
            </a:pPr>
            <a:r>
              <a:rPr lang="en-US" altLang="zh-CN">
                <a:ea typeface="宋体" charset="-122"/>
              </a:rPr>
              <a:t>simplest, O(n)</a:t>
            </a:r>
          </a:p>
          <a:p>
            <a:pPr>
              <a:defRPr/>
            </a:pPr>
            <a:r>
              <a:rPr lang="en-US" altLang="zh-CN">
                <a:ea typeface="宋体" charset="-122"/>
              </a:rPr>
              <a:t>Binary Search</a:t>
            </a:r>
          </a:p>
          <a:p>
            <a:pPr lvl="1">
              <a:defRPr/>
            </a:pPr>
            <a:r>
              <a:rPr lang="en-US" altLang="zh-CN">
                <a:ea typeface="宋体" charset="-122"/>
              </a:rPr>
              <a:t>average-case O(log n)</a:t>
            </a:r>
          </a:p>
          <a:p>
            <a:pPr>
              <a:defRPr/>
            </a:pPr>
            <a:r>
              <a:rPr lang="en-US" altLang="zh-CN">
                <a:ea typeface="宋体" charset="-122"/>
              </a:rPr>
              <a:t>Search by Hashing (the next lecture)</a:t>
            </a:r>
          </a:p>
          <a:p>
            <a:pPr lvl="1">
              <a:defRPr/>
            </a:pPr>
            <a:r>
              <a:rPr lang="en-US" altLang="zh-CN">
                <a:ea typeface="宋体" charset="-122"/>
              </a:rPr>
              <a:t>better average-case performance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Serial Search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2743200" cy="41148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A serial search algorithm steps through (part of ) an array one  item a time, looking for a “desired item”</a:t>
            </a: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3124200" y="1295400"/>
            <a:ext cx="6019800" cy="54117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</a:t>
            </a: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Pseudocode for Serial Search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// search for a desired item in an array a of size n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CN" sz="18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set i to 0  and set found to false;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CN" sz="18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while (i&lt;n &amp;&amp; ! found)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if (a[i] is the desired item)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      found = true;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else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      ++i;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CN" sz="18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if (found)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  return i; // indicating the location of the desired item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else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   return –1; // indicating “not found”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zh-CN" altLang="en-US" sz="18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Serial Search -Analysis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Size of array: n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Best-Case: O(1)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item in [0]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Worst-Case: O(n)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item in [n-1] or not found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Average-Case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usually requires fewer than n array accesses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>
                <a:ea typeface="宋体" charset="-122"/>
              </a:rPr>
              <a:t>But, what are the average accesses?</a:t>
            </a:r>
          </a:p>
        </p:txBody>
      </p:sp>
      <p:graphicFrame>
        <p:nvGraphicFramePr>
          <p:cNvPr id="323611" name="Group 27"/>
          <p:cNvGraphicFramePr>
            <a:graphicFrameLocks noGrp="1"/>
          </p:cNvGraphicFramePr>
          <p:nvPr/>
        </p:nvGraphicFramePr>
        <p:xfrm>
          <a:off x="3781425" y="1922463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3612" name="Line 28"/>
          <p:cNvSpPr>
            <a:spLocks noChangeShapeType="1"/>
          </p:cNvSpPr>
          <p:nvPr/>
        </p:nvSpPr>
        <p:spPr bwMode="auto">
          <a:xfrm flipV="1">
            <a:off x="4044950" y="24876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3613" name="Line 29"/>
          <p:cNvSpPr>
            <a:spLocks noChangeShapeType="1"/>
          </p:cNvSpPr>
          <p:nvPr/>
        </p:nvSpPr>
        <p:spPr bwMode="auto">
          <a:xfrm flipV="1">
            <a:off x="8142288" y="24876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3614" name="Line 30"/>
          <p:cNvSpPr>
            <a:spLocks noChangeShapeType="1"/>
          </p:cNvSpPr>
          <p:nvPr/>
        </p:nvSpPr>
        <p:spPr bwMode="auto">
          <a:xfrm flipV="1">
            <a:off x="8791575" y="24876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3615" name="Line 31"/>
          <p:cNvSpPr>
            <a:spLocks noChangeShapeType="1"/>
          </p:cNvSpPr>
          <p:nvPr/>
        </p:nvSpPr>
        <p:spPr bwMode="auto">
          <a:xfrm flipV="1">
            <a:off x="5854700" y="24876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44" name="Text Box 32"/>
          <p:cNvSpPr txBox="1">
            <a:spLocks noChangeArrowheads="1"/>
          </p:cNvSpPr>
          <p:nvPr/>
        </p:nvSpPr>
        <p:spPr bwMode="auto">
          <a:xfrm>
            <a:off x="3886200" y="2971800"/>
            <a:ext cx="45720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  <a:effectLst/>
                <a:ea typeface="宋体" charset="-122"/>
              </a:rPr>
              <a:t>3</a:t>
            </a:r>
          </a:p>
        </p:txBody>
      </p:sp>
      <p:sp>
        <p:nvSpPr>
          <p:cNvPr id="9245" name="Text Box 33"/>
          <p:cNvSpPr txBox="1">
            <a:spLocks noChangeArrowheads="1"/>
          </p:cNvSpPr>
          <p:nvPr/>
        </p:nvSpPr>
        <p:spPr bwMode="auto">
          <a:xfrm>
            <a:off x="5638800" y="2971800"/>
            <a:ext cx="45720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  <a:effectLst/>
                <a:ea typeface="宋体" charset="-122"/>
              </a:rPr>
              <a:t>6</a:t>
            </a:r>
          </a:p>
        </p:txBody>
      </p:sp>
      <p:sp>
        <p:nvSpPr>
          <p:cNvPr id="9246" name="Text Box 34"/>
          <p:cNvSpPr txBox="1">
            <a:spLocks noChangeArrowheads="1"/>
          </p:cNvSpPr>
          <p:nvPr/>
        </p:nvSpPr>
        <p:spPr bwMode="auto">
          <a:xfrm>
            <a:off x="7924800" y="2971800"/>
            <a:ext cx="45720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  <a:effectLst/>
                <a:ea typeface="宋体" charset="-122"/>
              </a:rPr>
              <a:t>7</a:t>
            </a:r>
          </a:p>
        </p:txBody>
      </p:sp>
      <p:sp>
        <p:nvSpPr>
          <p:cNvPr id="9247" name="Text Box 35"/>
          <p:cNvSpPr txBox="1">
            <a:spLocks noChangeArrowheads="1"/>
          </p:cNvSpPr>
          <p:nvPr/>
        </p:nvSpPr>
        <p:spPr bwMode="auto">
          <a:xfrm>
            <a:off x="8534400" y="2971800"/>
            <a:ext cx="45720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  <a:effectLst/>
                <a:ea typeface="宋体" charset="-122"/>
              </a:rPr>
              <a:t>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6106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Average-Case Time for Serial Search</a:t>
            </a:r>
          </a:p>
        </p:txBody>
      </p:sp>
      <p:sp>
        <p:nvSpPr>
          <p:cNvPr id="324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A more accurate computation:</a:t>
            </a:r>
          </a:p>
          <a:p>
            <a:pPr lvl="1"/>
            <a:r>
              <a:rPr lang="en-US" altLang="zh-CN" dirty="0">
                <a:ea typeface="宋体" charset="-122"/>
              </a:rPr>
              <a:t>Assume the target to be searched is in the array</a:t>
            </a:r>
          </a:p>
          <a:p>
            <a:pPr lvl="1"/>
            <a:r>
              <a:rPr lang="en-US" altLang="zh-CN" dirty="0">
                <a:ea typeface="宋体" charset="-122"/>
              </a:rPr>
              <a:t>and the probability of the item being in any array location is the same</a:t>
            </a:r>
          </a:p>
          <a:p>
            <a:r>
              <a:rPr lang="en-US" altLang="zh-CN" dirty="0">
                <a:ea typeface="宋体" charset="-122"/>
              </a:rPr>
              <a:t>The average accesses</a:t>
            </a:r>
          </a:p>
          <a:p>
            <a:pPr lvl="1"/>
            <a:endParaRPr lang="zh-CN" altLang="en-US" dirty="0">
              <a:ea typeface="宋体" charset="-122"/>
            </a:endParaRPr>
          </a:p>
        </p:txBody>
      </p:sp>
      <p:sp>
        <p:nvSpPr>
          <p:cNvPr id="324613" name="Text Box 1029"/>
          <p:cNvSpPr txBox="1">
            <a:spLocks noChangeArrowheads="1"/>
          </p:cNvSpPr>
          <p:nvPr/>
        </p:nvSpPr>
        <p:spPr bwMode="auto">
          <a:xfrm>
            <a:off x="974725" y="5754688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  <p:graphicFrame>
        <p:nvGraphicFramePr>
          <p:cNvPr id="7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182726"/>
              </p:ext>
            </p:extLst>
          </p:nvPr>
        </p:nvGraphicFramePr>
        <p:xfrm>
          <a:off x="1524000" y="4495800"/>
          <a:ext cx="5103812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300" imgH="406400" progId="Equation.3">
                  <p:embed/>
                </p:oleObj>
              </mc:Choice>
              <mc:Fallback>
                <p:oleObj name="Equation" r:id="rId3" imgW="22733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95800"/>
                        <a:ext cx="5103812" cy="9128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910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6106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Average-Case Time for Serial Search</a:t>
            </a:r>
          </a:p>
        </p:txBody>
      </p:sp>
      <p:sp>
        <p:nvSpPr>
          <p:cNvPr id="324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A more accurate computation:</a:t>
            </a:r>
          </a:p>
          <a:p>
            <a:pPr lvl="1"/>
            <a:r>
              <a:rPr lang="en-US" altLang="zh-CN" dirty="0">
                <a:ea typeface="宋体" charset="-122"/>
              </a:rPr>
              <a:t>Assume the target to be searched is in the array</a:t>
            </a:r>
          </a:p>
          <a:p>
            <a:pPr lvl="1"/>
            <a:r>
              <a:rPr lang="en-US" altLang="zh-CN" dirty="0">
                <a:ea typeface="宋体" charset="-122"/>
              </a:rPr>
              <a:t>and the probability of the item being in </a:t>
            </a:r>
            <a:r>
              <a:rPr lang="en-US" altLang="zh-CN" dirty="0" err="1">
                <a:ea typeface="宋体" charset="-122"/>
              </a:rPr>
              <a:t>k</a:t>
            </a:r>
            <a:r>
              <a:rPr lang="en-US" altLang="zh-CN" baseline="-25000" dirty="0" err="1">
                <a:ea typeface="宋体" charset="-122"/>
              </a:rPr>
              <a:t>th</a:t>
            </a:r>
            <a:r>
              <a:rPr lang="en-US" altLang="zh-CN" dirty="0">
                <a:ea typeface="宋体" charset="-122"/>
              </a:rPr>
              <a:t> location is the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different</a:t>
            </a:r>
            <a:r>
              <a:rPr lang="en-US" altLang="zh-CN" dirty="0">
                <a:ea typeface="宋体" charset="-122"/>
              </a:rPr>
              <a:t>, which is </a:t>
            </a:r>
            <a:r>
              <a:rPr lang="en-US" altLang="zh-CN" dirty="0" err="1">
                <a:ea typeface="宋体" charset="-122"/>
              </a:rPr>
              <a:t>w</a:t>
            </a:r>
            <a:r>
              <a:rPr lang="en-US" altLang="zh-CN" baseline="-25000" dirty="0" err="1">
                <a:ea typeface="宋体" charset="-122"/>
              </a:rPr>
              <a:t>k</a:t>
            </a:r>
            <a:endParaRPr lang="en-US" altLang="zh-CN" baseline="-25000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The average accesses</a:t>
            </a:r>
          </a:p>
          <a:p>
            <a:pPr lvl="1"/>
            <a:endParaRPr lang="zh-CN" altLang="en-US" dirty="0">
              <a:ea typeface="宋体" charset="-122"/>
            </a:endParaRPr>
          </a:p>
        </p:txBody>
      </p:sp>
      <p:sp>
        <p:nvSpPr>
          <p:cNvPr id="324613" name="Text Box 1029"/>
          <p:cNvSpPr txBox="1">
            <a:spLocks noChangeArrowheads="1"/>
          </p:cNvSpPr>
          <p:nvPr/>
        </p:nvSpPr>
        <p:spPr bwMode="auto">
          <a:xfrm>
            <a:off x="974725" y="5754688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  <p:graphicFrame>
        <p:nvGraphicFramePr>
          <p:cNvPr id="7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248064"/>
              </p:ext>
            </p:extLst>
          </p:nvPr>
        </p:nvGraphicFramePr>
        <p:xfrm>
          <a:off x="2286000" y="4419600"/>
          <a:ext cx="6045200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92400" imgH="914400" progId="Equation.3">
                  <p:embed/>
                </p:oleObj>
              </mc:Choice>
              <mc:Fallback>
                <p:oleObj name="Equation" r:id="rId3" imgW="2692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19600"/>
                        <a:ext cx="6045200" cy="20542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When does the best-case time make more sense?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For an array of </a:t>
            </a:r>
            <a:r>
              <a:rPr lang="en-US" altLang="zh-CN" b="1">
                <a:ea typeface="宋体" charset="-122"/>
              </a:rPr>
              <a:t>n</a:t>
            </a:r>
            <a:r>
              <a:rPr lang="en-US" altLang="zh-CN">
                <a:ea typeface="宋体" charset="-122"/>
              </a:rPr>
              <a:t> elements, the best-case time for serial search is just one array access.</a:t>
            </a:r>
          </a:p>
          <a:p>
            <a:pPr>
              <a:defRPr/>
            </a:pPr>
            <a:r>
              <a:rPr lang="en-US" altLang="zh-CN">
                <a:ea typeface="宋体" charset="-122"/>
              </a:rPr>
              <a:t>The best-case time is more useful if the probability of the target being in the [0] location is the highest. </a:t>
            </a:r>
          </a:p>
          <a:p>
            <a:pPr lvl="1">
              <a:defRPr/>
            </a:pPr>
            <a:r>
              <a:rPr lang="en-US" altLang="zh-CN">
                <a:ea typeface="宋体" charset="-122"/>
              </a:rPr>
              <a:t>or loosely if the target is most likely in the front part of the array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pt01">
  <a:themeElements>
    <a:clrScheme name="">
      <a:dk1>
        <a:srgbClr val="000020"/>
      </a:dk1>
      <a:lt1>
        <a:srgbClr val="E0E0E0"/>
      </a:lt1>
      <a:dk2>
        <a:srgbClr val="0000FF"/>
      </a:dk2>
      <a:lt2>
        <a:srgbClr val="00CECE"/>
      </a:lt2>
      <a:accent1>
        <a:srgbClr val="A0A0A0"/>
      </a:accent1>
      <a:accent2>
        <a:srgbClr val="FC0128"/>
      </a:accent2>
      <a:accent3>
        <a:srgbClr val="AAAAFF"/>
      </a:accent3>
      <a:accent4>
        <a:srgbClr val="BFBFBF"/>
      </a:accent4>
      <a:accent5>
        <a:srgbClr val="CDCDCD"/>
      </a:accent5>
      <a:accent6>
        <a:srgbClr val="E40123"/>
      </a:accent6>
      <a:hlink>
        <a:srgbClr val="C000C0"/>
      </a:hlink>
      <a:folHlink>
        <a:srgbClr val="8080FF"/>
      </a:folHlink>
    </a:clrScheme>
    <a:fontScheme name="chapt0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chapt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e:\books\cpp\powerpnt\chapt01.ppt</Template>
  <TotalTime>2452</TotalTime>
  <Pages>41</Pages>
  <Words>2811</Words>
  <Application>Microsoft Macintosh PowerPoint</Application>
  <PresentationFormat>On-screen Show (4:3)</PresentationFormat>
  <Paragraphs>469</Paragraphs>
  <Slides>27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宋体</vt:lpstr>
      <vt:lpstr>Arial</vt:lpstr>
      <vt:lpstr>Monotype Sorts</vt:lpstr>
      <vt:lpstr>Times New Roman</vt:lpstr>
      <vt:lpstr>chapt01</vt:lpstr>
      <vt:lpstr>Equation</vt:lpstr>
      <vt:lpstr>CSC212   Data Structure  </vt:lpstr>
      <vt:lpstr>Topics</vt:lpstr>
      <vt:lpstr>Applications</vt:lpstr>
      <vt:lpstr>Most Common Methods</vt:lpstr>
      <vt:lpstr>Serial Search</vt:lpstr>
      <vt:lpstr>Serial Search -Analysis</vt:lpstr>
      <vt:lpstr>Average-Case Time for Serial Search</vt:lpstr>
      <vt:lpstr>Average-Case Time for Serial Search</vt:lpstr>
      <vt:lpstr>When does the best-case time make more sense?</vt:lpstr>
      <vt:lpstr>Binary Search</vt:lpstr>
      <vt:lpstr>Binary Search in an Integer Array</vt:lpstr>
      <vt:lpstr>Binary Search in an Integer Array</vt:lpstr>
      <vt:lpstr>Binary Search in an Integer Array</vt:lpstr>
      <vt:lpstr>Binary Search in an Integer Array</vt:lpstr>
      <vt:lpstr>Binary Search in an Integer Array</vt:lpstr>
      <vt:lpstr>Binary Search in an Integer Array</vt:lpstr>
      <vt:lpstr>Binary Search in an Integer Array</vt:lpstr>
      <vt:lpstr>Binary Search in an Integer Array</vt:lpstr>
      <vt:lpstr>Binary Search in an Integer Array</vt:lpstr>
      <vt:lpstr>Binary Search in an Integer Array</vt:lpstr>
      <vt:lpstr>Binary Search Code</vt:lpstr>
      <vt:lpstr>Binary Search - Analysis</vt:lpstr>
      <vt:lpstr>Binary Search - Analysis</vt:lpstr>
      <vt:lpstr>Binary Search - Analysis</vt:lpstr>
      <vt:lpstr>Worst-Case Time for Binary Search</vt:lpstr>
      <vt:lpstr>Summary</vt:lpstr>
      <vt:lpstr>Homework</vt:lpstr>
    </vt:vector>
  </TitlesOfParts>
  <Company>City College/CUNY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</dc:title>
  <dc:subject>Trees, Logs and Time Analysis</dc:subject>
  <dc:creator>Zhigang Zhu</dc:creator>
  <cp:keywords/>
  <dc:description>Presentation from Chapter 11 of Data Structures and Other Objects using C++, Main and Savitch._x000d_
2nd Edition, 2001, by Addison Wesley Longman.</dc:description>
  <cp:lastModifiedBy>Zhigang Zhu</cp:lastModifiedBy>
  <cp:revision>855</cp:revision>
  <cp:lastPrinted>1997-02-17T10:42:10Z</cp:lastPrinted>
  <dcterms:created xsi:type="dcterms:W3CDTF">1996-12-18T13:46:46Z</dcterms:created>
  <dcterms:modified xsi:type="dcterms:W3CDTF">2025-01-15T01:32:16Z</dcterms:modified>
</cp:coreProperties>
</file>