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69" r:id="rId2"/>
    <p:sldId id="298" r:id="rId3"/>
    <p:sldId id="303" r:id="rId4"/>
    <p:sldId id="302" r:id="rId5"/>
    <p:sldId id="301" r:id="rId6"/>
    <p:sldId id="314" r:id="rId7"/>
    <p:sldId id="315" r:id="rId8"/>
    <p:sldId id="316" r:id="rId9"/>
    <p:sldId id="317" r:id="rId10"/>
    <p:sldId id="319" r:id="rId11"/>
    <p:sldId id="318" r:id="rId12"/>
    <p:sldId id="320" r:id="rId13"/>
    <p:sldId id="321" r:id="rId14"/>
    <p:sldId id="304" r:id="rId15"/>
    <p:sldId id="306" r:id="rId16"/>
    <p:sldId id="322" r:id="rId17"/>
    <p:sldId id="35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68" r:id="rId27"/>
    <p:sldId id="305" r:id="rId28"/>
    <p:sldId id="367" r:id="rId29"/>
    <p:sldId id="307" r:id="rId30"/>
    <p:sldId id="308" r:id="rId31"/>
    <p:sldId id="309" r:id="rId32"/>
    <p:sldId id="311" r:id="rId33"/>
    <p:sldId id="31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12" r:id="rId69"/>
    <p:sldId id="351" r:id="rId70"/>
    <p:sldId id="313" r:id="rId71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90896"/>
  </p:normalViewPr>
  <p:slideViewPr>
    <p:cSldViewPr>
      <p:cViewPr varScale="1">
        <p:scale>
          <a:sx n="110" d="100"/>
          <a:sy n="110" d="100"/>
        </p:scale>
        <p:origin x="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745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444C5189-4DFF-4ABC-8A54-CADE7733239D}" type="slidenum"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5019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85" tIns="46442" rIns="92885" bIns="46442"/>
          <a:lstStyle/>
          <a:p>
            <a:r>
              <a:rPr lang="en-US"/>
              <a:t>Complete binary tree</a:t>
            </a:r>
          </a:p>
          <a:p>
            <a:endParaRPr lang="en-US"/>
          </a:p>
          <a:p>
            <a:r>
              <a:rPr lang="en-US"/>
              <a:t>Every level except the deepest level must contains as many nodes as possible, and at the deepest level, all the nodes are as far left as possible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To be more accurate, the total numbers of operations in both Step 1 and Step 2 are proportional to </a:t>
            </a:r>
          </a:p>
          <a:p>
            <a:r>
              <a:rPr lang="en-US"/>
              <a:t>T(n) = log 1 +log 2 +log 3 + … + log (n/2) + … + log n</a:t>
            </a:r>
          </a:p>
          <a:p>
            <a:endParaRPr lang="en-US"/>
          </a:p>
          <a:p>
            <a:r>
              <a:rPr lang="en-US"/>
              <a:t>Apparently we have</a:t>
            </a:r>
          </a:p>
          <a:p>
            <a:r>
              <a:rPr lang="en-US"/>
              <a:t>T(n) &lt; log n + log n + … + log n = n log n</a:t>
            </a:r>
          </a:p>
          <a:p>
            <a:endParaRPr lang="en-US"/>
          </a:p>
          <a:p>
            <a:r>
              <a:rPr lang="en-US"/>
              <a:t>We also have </a:t>
            </a:r>
          </a:p>
          <a:p>
            <a:endParaRPr lang="en-US"/>
          </a:p>
          <a:p>
            <a:r>
              <a:rPr lang="en-US"/>
              <a:t>T(n) &gt; log (n/2) + log (n/2+1)+…+log n   // only the second n/1 items</a:t>
            </a:r>
          </a:p>
          <a:p>
            <a:r>
              <a:rPr lang="en-US"/>
              <a:t>       &gt; log (n/2) + log (n/2) + … + log(n/2) // each item is replaced with the smallest one among them</a:t>
            </a:r>
          </a:p>
          <a:p>
            <a:r>
              <a:rPr lang="en-US"/>
              <a:t>       = (n/2) log(n/2) = 0.5 n log n – 0.5 n</a:t>
            </a:r>
          </a:p>
          <a:p>
            <a:endParaRPr lang="en-US"/>
          </a:p>
          <a:p>
            <a:r>
              <a:rPr lang="en-US"/>
              <a:t>Therefore we have </a:t>
            </a:r>
          </a:p>
          <a:p>
            <a:r>
              <a:rPr lang="en-US"/>
              <a:t> 0.5 n log n – 0.5 n &lt; T(n) &lt; n log n</a:t>
            </a:r>
          </a:p>
          <a:p>
            <a:r>
              <a:rPr lang="en-US"/>
              <a:t>Which leads to the result that the Big-O of the heapsort algorithm is O(n log n)  </a:t>
            </a:r>
          </a:p>
          <a:p>
            <a:endParaRPr lang="en-US"/>
          </a:p>
          <a:p>
            <a:r>
              <a:rPr lang="en-US"/>
              <a:t>#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@ Zhigang Zhu, 2004-2025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3302C6F-DCFE-4E8B-A5A3-C06EEBDF8BF2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7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7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</a:rPr>
              <a:t>CSC212 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Data Structure </a:t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sz="2800" dirty="0"/>
              <a:t>Lecture 22</a:t>
            </a:r>
          </a:p>
          <a:p>
            <a:r>
              <a:rPr lang="en-US" dirty="0"/>
              <a:t>Recursive Sorting, </a:t>
            </a:r>
            <a:r>
              <a:rPr lang="en-US" dirty="0" err="1"/>
              <a:t>Heapsort</a:t>
            </a:r>
            <a:r>
              <a:rPr lang="en-US" dirty="0"/>
              <a:t> &amp; </a:t>
            </a:r>
          </a:p>
          <a:p>
            <a:r>
              <a:rPr lang="en-US" dirty="0"/>
              <a:t>STL </a:t>
            </a:r>
            <a:r>
              <a:rPr lang="en-US" dirty="0" err="1"/>
              <a:t>Quicksort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Instructor:  Zhigang Zhu</a:t>
            </a:r>
          </a:p>
          <a:p>
            <a:r>
              <a:rPr lang="en-US" sz="2400" dirty="0"/>
              <a:t>Department of Computer Science </a:t>
            </a:r>
          </a:p>
          <a:p>
            <a:r>
              <a:rPr lang="en-US" sz="2400" dirty="0"/>
              <a:t>City College of New York</a:t>
            </a:r>
          </a:p>
        </p:txBody>
      </p:sp>
      <p:pic>
        <p:nvPicPr>
          <p:cNvPr id="2052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78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687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699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11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19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27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735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775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69776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69777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69778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69779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69780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69781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69782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69783" name="Text Box 11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9784" name="Text Box 120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9785" name="Text Box 121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8643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63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75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87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695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03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11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19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27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35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743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751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68752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68753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68754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68755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68756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68757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68758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68759" name="Text Box 11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0" name="Text Box 120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1" name="Text Box 121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8762" name="Text Box 122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70691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11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23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35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43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51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59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67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75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83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791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799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70800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70801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70802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70803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70804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70805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70806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370807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819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831" name="Text Box 14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2" name="Text Box 14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3" name="Text Box 14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0834" name="Text Box 14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0835" name="Text Box 14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71715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35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47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59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67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75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83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91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799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07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15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1823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71824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71826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71827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71828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71829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71830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371831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43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855" name="Group 143"/>
          <p:cNvGraphicFramePr>
            <a:graphicFrameLocks noGrp="1"/>
          </p:cNvGraphicFramePr>
          <p:nvPr/>
        </p:nvGraphicFramePr>
        <p:xfrm>
          <a:off x="2860675" y="61388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1875" name="Text Box 16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6" name="Text Box 16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7" name="Text Box 16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71878" name="Text Box 16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1879" name="Text Box 16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371880" name="Text Box 168"/>
          <p:cNvSpPr txBox="1">
            <a:spLocks noChangeArrowheads="1"/>
          </p:cNvSpPr>
          <p:nvPr/>
        </p:nvSpPr>
        <p:spPr bwMode="auto">
          <a:xfrm>
            <a:off x="1676400" y="6172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two issues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Specifying a subarray with pointer arithmetic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int data[10];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(data+i)[0] is the same of data[i]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(data+i][1] is the same as data[i+1]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Merging two sorted subarrays into a sorted list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need a temporary array (by new and then delete) 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step through the two sub-arrays with two cursors, and copy the elements in the right order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344" name="Group 16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356" name="Group 28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6435" name="Group 55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355381" name="Line 53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2" name="Text Box 54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6436" name="Group 56"/>
          <p:cNvGrpSpPr>
            <a:grpSpLocks/>
          </p:cNvGrpSpPr>
          <p:nvPr/>
        </p:nvGrpSpPr>
        <p:grpSpPr bwMode="auto">
          <a:xfrm>
            <a:off x="4953000" y="3352800"/>
            <a:ext cx="609600" cy="838200"/>
            <a:chOff x="1680" y="2112"/>
            <a:chExt cx="384" cy="528"/>
          </a:xfrm>
        </p:grpSpPr>
        <p:sp>
          <p:nvSpPr>
            <p:cNvPr id="355385" name="Line 57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6" name="Text Box 58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6437" name="Group 59"/>
          <p:cNvGrpSpPr>
            <a:grpSpLocks/>
          </p:cNvGrpSpPr>
          <p:nvPr/>
        </p:nvGrpSpPr>
        <p:grpSpPr bwMode="auto">
          <a:xfrm>
            <a:off x="2819400" y="5715000"/>
            <a:ext cx="609600" cy="838200"/>
            <a:chOff x="1680" y="2112"/>
            <a:chExt cx="384" cy="528"/>
          </a:xfrm>
        </p:grpSpPr>
        <p:sp>
          <p:nvSpPr>
            <p:cNvPr id="355388" name="Line 60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389" name="Text Box 61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273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75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76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78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278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278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278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7459" name="Group 51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37278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8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7460" name="Group 54"/>
          <p:cNvGrpSpPr>
            <a:grpSpLocks/>
          </p:cNvGrpSpPr>
          <p:nvPr/>
        </p:nvGrpSpPr>
        <p:grpSpPr bwMode="auto">
          <a:xfrm>
            <a:off x="5562600" y="3352800"/>
            <a:ext cx="609600" cy="838200"/>
            <a:chOff x="1680" y="2112"/>
            <a:chExt cx="384" cy="528"/>
          </a:xfrm>
        </p:grpSpPr>
        <p:sp>
          <p:nvSpPr>
            <p:cNvPr id="37279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9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7461" name="Group 57"/>
          <p:cNvGrpSpPr>
            <a:grpSpLocks/>
          </p:cNvGrpSpPr>
          <p:nvPr/>
        </p:nvGrpSpPr>
        <p:grpSpPr bwMode="auto">
          <a:xfrm>
            <a:off x="3352800" y="5715000"/>
            <a:ext cx="609600" cy="838200"/>
            <a:chOff x="1680" y="2112"/>
            <a:chExt cx="384" cy="528"/>
          </a:xfrm>
        </p:grpSpPr>
        <p:sp>
          <p:nvSpPr>
            <p:cNvPr id="37279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279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40345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7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8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0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40350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40350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40350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8483" name="Group 51"/>
          <p:cNvGrpSpPr>
            <a:grpSpLocks/>
          </p:cNvGrpSpPr>
          <p:nvPr/>
        </p:nvGrpSpPr>
        <p:grpSpPr bwMode="auto">
          <a:xfrm>
            <a:off x="2667000" y="3352800"/>
            <a:ext cx="609600" cy="838200"/>
            <a:chOff x="1680" y="2112"/>
            <a:chExt cx="384" cy="528"/>
          </a:xfrm>
        </p:grpSpPr>
        <p:sp>
          <p:nvSpPr>
            <p:cNvPr id="40350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0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8484" name="Group 54"/>
          <p:cNvGrpSpPr>
            <a:grpSpLocks/>
          </p:cNvGrpSpPr>
          <p:nvPr/>
        </p:nvGrpSpPr>
        <p:grpSpPr bwMode="auto">
          <a:xfrm>
            <a:off x="6172200" y="3352800"/>
            <a:ext cx="609600" cy="838200"/>
            <a:chOff x="1680" y="2112"/>
            <a:chExt cx="384" cy="528"/>
          </a:xfrm>
        </p:grpSpPr>
        <p:sp>
          <p:nvSpPr>
            <p:cNvPr id="40351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1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8485" name="Group 57"/>
          <p:cNvGrpSpPr>
            <a:grpSpLocks/>
          </p:cNvGrpSpPr>
          <p:nvPr/>
        </p:nvGrpSpPr>
        <p:grpSpPr bwMode="auto">
          <a:xfrm>
            <a:off x="3962400" y="5715000"/>
            <a:ext cx="609600" cy="838200"/>
            <a:chOff x="1680" y="2112"/>
            <a:chExt cx="384" cy="528"/>
          </a:xfrm>
        </p:grpSpPr>
        <p:sp>
          <p:nvSpPr>
            <p:cNvPr id="40351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351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3763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3775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3787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3810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19507" name="Group 51"/>
          <p:cNvGrpSpPr>
            <a:grpSpLocks/>
          </p:cNvGrpSpPr>
          <p:nvPr/>
        </p:nvGrpSpPr>
        <p:grpSpPr bwMode="auto">
          <a:xfrm>
            <a:off x="3200400" y="3352800"/>
            <a:ext cx="609600" cy="838200"/>
            <a:chOff x="1680" y="2112"/>
            <a:chExt cx="384" cy="528"/>
          </a:xfrm>
        </p:grpSpPr>
        <p:sp>
          <p:nvSpPr>
            <p:cNvPr id="373812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3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19508" name="Group 54"/>
          <p:cNvGrpSpPr>
            <a:grpSpLocks/>
          </p:cNvGrpSpPr>
          <p:nvPr/>
        </p:nvGrpSpPr>
        <p:grpSpPr bwMode="auto">
          <a:xfrm>
            <a:off x="6096000" y="3352800"/>
            <a:ext cx="609600" cy="838200"/>
            <a:chOff x="1680" y="2112"/>
            <a:chExt cx="384" cy="528"/>
          </a:xfrm>
        </p:grpSpPr>
        <p:sp>
          <p:nvSpPr>
            <p:cNvPr id="373815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6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19509" name="Group 57"/>
          <p:cNvGrpSpPr>
            <a:grpSpLocks/>
          </p:cNvGrpSpPr>
          <p:nvPr/>
        </p:nvGrpSpPr>
        <p:grpSpPr bwMode="auto">
          <a:xfrm>
            <a:off x="4572000" y="5715000"/>
            <a:ext cx="609600" cy="838200"/>
            <a:chOff x="1680" y="2112"/>
            <a:chExt cx="384" cy="528"/>
          </a:xfrm>
        </p:grpSpPr>
        <p:sp>
          <p:nvSpPr>
            <p:cNvPr id="373818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3819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4787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799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4811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4831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4832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4833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4834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0531" name="Group 51"/>
          <p:cNvGrpSpPr>
            <a:grpSpLocks/>
          </p:cNvGrpSpPr>
          <p:nvPr/>
        </p:nvGrpSpPr>
        <p:grpSpPr bwMode="auto">
          <a:xfrm>
            <a:off x="3810000" y="3429000"/>
            <a:ext cx="609600" cy="838200"/>
            <a:chOff x="1680" y="2112"/>
            <a:chExt cx="384" cy="528"/>
          </a:xfrm>
        </p:grpSpPr>
        <p:sp>
          <p:nvSpPr>
            <p:cNvPr id="374836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37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0532" name="Group 54"/>
          <p:cNvGrpSpPr>
            <a:grpSpLocks/>
          </p:cNvGrpSpPr>
          <p:nvPr/>
        </p:nvGrpSpPr>
        <p:grpSpPr bwMode="auto">
          <a:xfrm>
            <a:off x="6096000" y="3352800"/>
            <a:ext cx="609600" cy="838200"/>
            <a:chOff x="1680" y="2112"/>
            <a:chExt cx="384" cy="528"/>
          </a:xfrm>
        </p:grpSpPr>
        <p:sp>
          <p:nvSpPr>
            <p:cNvPr id="374839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40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0533" name="Group 57"/>
          <p:cNvGrpSpPr>
            <a:grpSpLocks/>
          </p:cNvGrpSpPr>
          <p:nvPr/>
        </p:nvGrpSpPr>
        <p:grpSpPr bwMode="auto">
          <a:xfrm>
            <a:off x="5105400" y="5715000"/>
            <a:ext cx="609600" cy="838200"/>
            <a:chOff x="1680" y="2112"/>
            <a:chExt cx="384" cy="528"/>
          </a:xfrm>
        </p:grpSpPr>
        <p:sp>
          <p:nvSpPr>
            <p:cNvPr id="374842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4843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Recursive Sorting Algorithms</a:t>
            </a:r>
          </a:p>
          <a:p>
            <a:pPr lvl="1">
              <a:defRPr/>
            </a:pPr>
            <a:r>
              <a:rPr lang="en-US"/>
              <a:t>Divide and Conquer technique</a:t>
            </a:r>
          </a:p>
          <a:p>
            <a:pPr>
              <a:defRPr/>
            </a:pPr>
            <a:r>
              <a:rPr lang="en-US"/>
              <a:t>An O(NlogN) Sorting Alg. using a Heap</a:t>
            </a:r>
          </a:p>
          <a:p>
            <a:pPr lvl="1">
              <a:defRPr/>
            </a:pPr>
            <a:r>
              <a:rPr lang="en-US"/>
              <a:t>making use of the heap properties</a:t>
            </a:r>
          </a:p>
          <a:p>
            <a:pPr>
              <a:defRPr/>
            </a:pPr>
            <a:r>
              <a:rPr lang="en-US"/>
              <a:t>STL Sorting Functions</a:t>
            </a:r>
          </a:p>
          <a:p>
            <a:pPr lvl="1">
              <a:defRPr/>
            </a:pPr>
            <a:r>
              <a:rPr lang="en-US"/>
              <a:t>C++ sort function</a:t>
            </a:r>
          </a:p>
          <a:p>
            <a:pPr lvl="1">
              <a:defRPr/>
            </a:pPr>
            <a:r>
              <a:rPr lang="en-US"/>
              <a:t>Original C version of qsort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5811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5823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5835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1555" name="Group 51"/>
          <p:cNvGrpSpPr>
            <a:grpSpLocks/>
          </p:cNvGrpSpPr>
          <p:nvPr/>
        </p:nvGrpSpPr>
        <p:grpSpPr bwMode="auto">
          <a:xfrm>
            <a:off x="3810000" y="3429000"/>
            <a:ext cx="609600" cy="838200"/>
            <a:chOff x="1680" y="2112"/>
            <a:chExt cx="384" cy="528"/>
          </a:xfrm>
        </p:grpSpPr>
        <p:sp>
          <p:nvSpPr>
            <p:cNvPr id="375860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1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1556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5863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4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1557" name="Group 57"/>
          <p:cNvGrpSpPr>
            <a:grpSpLocks/>
          </p:cNvGrpSpPr>
          <p:nvPr/>
        </p:nvGrpSpPr>
        <p:grpSpPr bwMode="auto">
          <a:xfrm>
            <a:off x="5715000" y="5715000"/>
            <a:ext cx="609600" cy="838200"/>
            <a:chOff x="1680" y="2112"/>
            <a:chExt cx="384" cy="528"/>
          </a:xfrm>
        </p:grpSpPr>
        <p:sp>
          <p:nvSpPr>
            <p:cNvPr id="375866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5867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6835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47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6859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6879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6880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6881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6882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2579" name="Group 51"/>
          <p:cNvGrpSpPr>
            <a:grpSpLocks/>
          </p:cNvGrpSpPr>
          <p:nvPr/>
        </p:nvGrpSpPr>
        <p:grpSpPr bwMode="auto">
          <a:xfrm>
            <a:off x="4419600" y="3429000"/>
            <a:ext cx="609600" cy="838200"/>
            <a:chOff x="1680" y="2112"/>
            <a:chExt cx="384" cy="528"/>
          </a:xfrm>
        </p:grpSpPr>
        <p:sp>
          <p:nvSpPr>
            <p:cNvPr id="376884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85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2580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6887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88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2581" name="Group 57"/>
          <p:cNvGrpSpPr>
            <a:grpSpLocks/>
          </p:cNvGrpSpPr>
          <p:nvPr/>
        </p:nvGrpSpPr>
        <p:grpSpPr bwMode="auto">
          <a:xfrm>
            <a:off x="6324600" y="5638800"/>
            <a:ext cx="609600" cy="838200"/>
            <a:chOff x="1680" y="2112"/>
            <a:chExt cx="384" cy="528"/>
          </a:xfrm>
        </p:grpSpPr>
        <p:sp>
          <p:nvSpPr>
            <p:cNvPr id="376890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6891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7859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871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883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4648200" y="3352800"/>
            <a:ext cx="609600" cy="838200"/>
            <a:chOff x="1680" y="2112"/>
            <a:chExt cx="384" cy="528"/>
          </a:xfrm>
        </p:grpSpPr>
        <p:sp>
          <p:nvSpPr>
            <p:cNvPr id="377908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09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3604" name="Group 54"/>
          <p:cNvGrpSpPr>
            <a:grpSpLocks/>
          </p:cNvGrpSpPr>
          <p:nvPr/>
        </p:nvGrpSpPr>
        <p:grpSpPr bwMode="auto">
          <a:xfrm>
            <a:off x="6705600" y="3352800"/>
            <a:ext cx="609600" cy="838200"/>
            <a:chOff x="1680" y="2112"/>
            <a:chExt cx="384" cy="528"/>
          </a:xfrm>
        </p:grpSpPr>
        <p:sp>
          <p:nvSpPr>
            <p:cNvPr id="377911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12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3605" name="Group 57"/>
          <p:cNvGrpSpPr>
            <a:grpSpLocks/>
          </p:cNvGrpSpPr>
          <p:nvPr/>
        </p:nvGrpSpPr>
        <p:grpSpPr bwMode="auto">
          <a:xfrm>
            <a:off x="6858000" y="5638800"/>
            <a:ext cx="609600" cy="838200"/>
            <a:chOff x="1680" y="2112"/>
            <a:chExt cx="384" cy="528"/>
          </a:xfrm>
        </p:grpSpPr>
        <p:sp>
          <p:nvSpPr>
            <p:cNvPr id="377914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7915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8883" name="Group 3"/>
          <p:cNvGraphicFramePr>
            <a:graphicFrameLocks noGrp="1"/>
          </p:cNvGraphicFramePr>
          <p:nvPr/>
        </p:nvGraphicFramePr>
        <p:xfrm>
          <a:off x="2667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895" name="Group 15"/>
          <p:cNvGraphicFramePr>
            <a:graphicFrameLocks noGrp="1"/>
          </p:cNvGraphicFramePr>
          <p:nvPr/>
        </p:nvGraphicFramePr>
        <p:xfrm>
          <a:off x="4953000" y="22098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8907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8927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8928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8929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8930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pSp>
        <p:nvGrpSpPr>
          <p:cNvPr id="24627" name="Group 51"/>
          <p:cNvGrpSpPr>
            <a:grpSpLocks/>
          </p:cNvGrpSpPr>
          <p:nvPr/>
        </p:nvGrpSpPr>
        <p:grpSpPr bwMode="auto">
          <a:xfrm>
            <a:off x="4648200" y="3352800"/>
            <a:ext cx="609600" cy="838200"/>
            <a:chOff x="1680" y="2112"/>
            <a:chExt cx="384" cy="528"/>
          </a:xfrm>
        </p:grpSpPr>
        <p:sp>
          <p:nvSpPr>
            <p:cNvPr id="378932" name="Line 5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3" name="Text Box 53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c1</a:t>
              </a:r>
            </a:p>
          </p:txBody>
        </p:sp>
      </p:grpSp>
      <p:grpSp>
        <p:nvGrpSpPr>
          <p:cNvPr id="24628" name="Group 54"/>
          <p:cNvGrpSpPr>
            <a:grpSpLocks/>
          </p:cNvGrpSpPr>
          <p:nvPr/>
        </p:nvGrpSpPr>
        <p:grpSpPr bwMode="auto">
          <a:xfrm>
            <a:off x="7239000" y="3352800"/>
            <a:ext cx="609600" cy="838200"/>
            <a:chOff x="1680" y="2112"/>
            <a:chExt cx="384" cy="528"/>
          </a:xfrm>
        </p:grpSpPr>
        <p:sp>
          <p:nvSpPr>
            <p:cNvPr id="378935" name="Line 55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6" name="Text Box 56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c2</a:t>
              </a:r>
            </a:p>
          </p:txBody>
        </p:sp>
      </p:grpSp>
      <p:grpSp>
        <p:nvGrpSpPr>
          <p:cNvPr id="24629" name="Group 57"/>
          <p:cNvGrpSpPr>
            <a:grpSpLocks/>
          </p:cNvGrpSpPr>
          <p:nvPr/>
        </p:nvGrpSpPr>
        <p:grpSpPr bwMode="auto">
          <a:xfrm>
            <a:off x="7543800" y="5562600"/>
            <a:ext cx="609600" cy="838200"/>
            <a:chOff x="1680" y="2112"/>
            <a:chExt cx="384" cy="528"/>
          </a:xfrm>
        </p:grpSpPr>
        <p:sp>
          <p:nvSpPr>
            <p:cNvPr id="378938" name="Line 58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39" name="Text Box 59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graphicFrame>
        <p:nvGraphicFramePr>
          <p:cNvPr id="379931" name="Group 27"/>
          <p:cNvGraphicFramePr>
            <a:graphicFrameLocks noGrp="1"/>
          </p:cNvGraphicFramePr>
          <p:nvPr/>
        </p:nvGraphicFramePr>
        <p:xfrm>
          <a:off x="2819400" y="44958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1116013" y="446405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temp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2819400" y="5105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aphicFrame>
        <p:nvGraphicFramePr>
          <p:cNvPr id="379964" name="Group 60"/>
          <p:cNvGraphicFramePr>
            <a:graphicFrameLocks noGrp="1"/>
          </p:cNvGraphicFramePr>
          <p:nvPr/>
        </p:nvGraphicFramePr>
        <p:xfrm>
          <a:off x="26670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984" name="AutoShape 80"/>
          <p:cNvSpPr>
            <a:spLocks noChangeArrowheads="1"/>
          </p:cNvSpPr>
          <p:nvPr/>
        </p:nvSpPr>
        <p:spPr bwMode="auto">
          <a:xfrm>
            <a:off x="4191000" y="3429000"/>
            <a:ext cx="1143000" cy="838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- merge</a:t>
            </a:r>
          </a:p>
        </p:txBody>
      </p:sp>
      <p:sp>
        <p:nvSpPr>
          <p:cNvPr id="380951" name="Text Box 23"/>
          <p:cNvSpPr txBox="1">
            <a:spLocks noChangeArrowheads="1"/>
          </p:cNvSpPr>
          <p:nvPr/>
        </p:nvSpPr>
        <p:spPr bwMode="auto">
          <a:xfrm>
            <a:off x="1295400" y="22860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2667000" y="28194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[1]   [2]   [3]   [4]   [5]   [6]   [7]</a:t>
            </a:r>
          </a:p>
        </p:txBody>
      </p:sp>
      <p:graphicFrame>
        <p:nvGraphicFramePr>
          <p:cNvPr id="380955" name="Group 27"/>
          <p:cNvGraphicFramePr>
            <a:graphicFrameLocks noGrp="1"/>
          </p:cNvGraphicFramePr>
          <p:nvPr/>
        </p:nvGraphicFramePr>
        <p:xfrm>
          <a:off x="26670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211722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 void merge(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data[ ],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n1,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n2)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 // Precondition: The first n1 elements of data are sorted, and the </a:t>
            </a:r>
            <a:b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 // next n2 elements of data are sorted (from smallest to largest).</a:t>
            </a:r>
            <a:b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    // </a:t>
            </a:r>
            <a:r>
              <a:rPr kumimoji="0" lang="en-US" sz="1800" i="0" u="none" strike="noStrike" cap="none" normalizeH="0" baseline="0" dirty="0" err="1">
                <a:ln>
                  <a:noFill/>
                </a:ln>
                <a:effectLst/>
                <a:latin typeface="Arial Unicode MS" pitchFamily="34" charset="-128"/>
              </a:rPr>
              <a:t>Postcondition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: The n1+n2 elements of data are now completely</a:t>
            </a:r>
            <a:r>
              <a:rPr lang="en-US" sz="1800" dirty="0">
                <a:effectLst/>
                <a:latin typeface="Arial Unicode MS" pitchFamily="34" charset="-128"/>
              </a:rPr>
              <a:t>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 Unicode MS" pitchFamily="34" charset="-128"/>
              </a:rPr>
              <a:t>sorted.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24800" y="381000"/>
            <a:ext cx="990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5652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Time Analysis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worst-case  running time, the average-case  running time and the best-case running time for mergesort are all O(n log 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419843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63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75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87" name="Group 47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895" name="Group 55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03" name="Group 63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11" name="Group 71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19" name="Group 79"/>
          <p:cNvGraphicFramePr>
            <a:graphicFrameLocks noGrp="1"/>
          </p:cNvGraphicFramePr>
          <p:nvPr/>
        </p:nvGraphicFramePr>
        <p:xfrm>
          <a:off x="22860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27" name="Group 87"/>
          <p:cNvGraphicFramePr>
            <a:graphicFrameLocks noGrp="1"/>
          </p:cNvGraphicFramePr>
          <p:nvPr/>
        </p:nvGraphicFramePr>
        <p:xfrm>
          <a:off x="37338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35" name="Group 95"/>
          <p:cNvGraphicFramePr>
            <a:graphicFrameLocks noGrp="1"/>
          </p:cNvGraphicFramePr>
          <p:nvPr/>
        </p:nvGraphicFramePr>
        <p:xfrm>
          <a:off x="5181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43" name="Group 103"/>
          <p:cNvGraphicFramePr>
            <a:graphicFrameLocks noGrp="1"/>
          </p:cNvGraphicFramePr>
          <p:nvPr/>
        </p:nvGraphicFramePr>
        <p:xfrm>
          <a:off x="6705600" y="48768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9951" name="Text Box 111"/>
          <p:cNvSpPr txBox="1">
            <a:spLocks noChangeArrowheads="1"/>
          </p:cNvSpPr>
          <p:nvPr/>
        </p:nvSpPr>
        <p:spPr bwMode="auto">
          <a:xfrm>
            <a:off x="220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19952" name="Text Box 112"/>
          <p:cNvSpPr txBox="1">
            <a:spLocks noChangeArrowheads="1"/>
          </p:cNvSpPr>
          <p:nvPr/>
        </p:nvSpPr>
        <p:spPr bwMode="auto">
          <a:xfrm>
            <a:off x="297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19953" name="Text Box 113"/>
          <p:cNvSpPr txBox="1">
            <a:spLocks noChangeArrowheads="1"/>
          </p:cNvSpPr>
          <p:nvPr/>
        </p:nvSpPr>
        <p:spPr bwMode="auto">
          <a:xfrm>
            <a:off x="373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9954" name="Text Box 114"/>
          <p:cNvSpPr txBox="1">
            <a:spLocks noChangeArrowheads="1"/>
          </p:cNvSpPr>
          <p:nvPr/>
        </p:nvSpPr>
        <p:spPr bwMode="auto">
          <a:xfrm>
            <a:off x="4495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9955" name="Text Box 115"/>
          <p:cNvSpPr txBox="1">
            <a:spLocks noChangeArrowheads="1"/>
          </p:cNvSpPr>
          <p:nvPr/>
        </p:nvSpPr>
        <p:spPr bwMode="auto">
          <a:xfrm>
            <a:off x="5257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6019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9957" name="Text Box 117"/>
          <p:cNvSpPr txBox="1">
            <a:spLocks noChangeArrowheads="1"/>
          </p:cNvSpPr>
          <p:nvPr/>
        </p:nvSpPr>
        <p:spPr bwMode="auto">
          <a:xfrm>
            <a:off x="6781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419958" name="Text Box 118"/>
          <p:cNvSpPr txBox="1">
            <a:spLocks noChangeArrowheads="1"/>
          </p:cNvSpPr>
          <p:nvPr/>
        </p:nvSpPr>
        <p:spPr bwMode="auto">
          <a:xfrm>
            <a:off x="7543800" y="4191000"/>
            <a:ext cx="609600" cy="479425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aphicFrame>
        <p:nvGraphicFramePr>
          <p:cNvPr id="419959" name="Group 119"/>
          <p:cNvGraphicFramePr>
            <a:graphicFrameLocks noGrp="1"/>
          </p:cNvGraphicFramePr>
          <p:nvPr/>
        </p:nvGraphicFramePr>
        <p:xfrm>
          <a:off x="25876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71" name="Group 131"/>
          <p:cNvGraphicFramePr>
            <a:graphicFrameLocks noGrp="1"/>
          </p:cNvGraphicFramePr>
          <p:nvPr/>
        </p:nvGraphicFramePr>
        <p:xfrm>
          <a:off x="5330825" y="5507038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983" name="Group 143"/>
          <p:cNvGraphicFramePr>
            <a:graphicFrameLocks noGrp="1"/>
          </p:cNvGraphicFramePr>
          <p:nvPr/>
        </p:nvGraphicFramePr>
        <p:xfrm>
          <a:off x="2860675" y="6138863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03" name="Text Box 163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4" name="Text Box 164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5" name="Text Box 165"/>
          <p:cNvSpPr txBox="1">
            <a:spLocks noChangeArrowheads="1"/>
          </p:cNvSpPr>
          <p:nvPr/>
        </p:nvSpPr>
        <p:spPr bwMode="auto">
          <a:xfrm>
            <a:off x="1066800" y="41910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420006" name="Text Box 166"/>
          <p:cNvSpPr txBox="1">
            <a:spLocks noChangeArrowheads="1"/>
          </p:cNvSpPr>
          <p:nvPr/>
        </p:nvSpPr>
        <p:spPr bwMode="auto">
          <a:xfrm>
            <a:off x="1066800" y="4876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420007" name="Text Box 167"/>
          <p:cNvSpPr txBox="1">
            <a:spLocks noChangeArrowheads="1"/>
          </p:cNvSpPr>
          <p:nvPr/>
        </p:nvSpPr>
        <p:spPr bwMode="auto">
          <a:xfrm>
            <a:off x="1316038" y="5580063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  <p:sp>
        <p:nvSpPr>
          <p:cNvPr id="420008" name="Text Box 168"/>
          <p:cNvSpPr txBox="1">
            <a:spLocks noChangeArrowheads="1"/>
          </p:cNvSpPr>
          <p:nvPr/>
        </p:nvSpPr>
        <p:spPr bwMode="auto">
          <a:xfrm>
            <a:off x="1676400" y="61722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merge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Time Analysis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At the top (0) level, 1 call to merge creates an array with n elements</a:t>
            </a:r>
          </a:p>
          <a:p>
            <a:pPr>
              <a:lnSpc>
                <a:spcPct val="90000"/>
              </a:lnSpc>
            </a:pPr>
            <a:r>
              <a:rPr lang="en-US" sz="1800"/>
              <a:t>At the 1</a:t>
            </a:r>
            <a:r>
              <a:rPr lang="en-US" sz="1800" baseline="30000"/>
              <a:t>st</a:t>
            </a:r>
            <a:r>
              <a:rPr lang="en-US" sz="1800"/>
              <a:t> level, 2 calls to merge creates 2 arrays, each with n/2 elements </a:t>
            </a:r>
          </a:p>
          <a:p>
            <a:pPr>
              <a:lnSpc>
                <a:spcPct val="90000"/>
              </a:lnSpc>
            </a:pPr>
            <a:r>
              <a:rPr lang="en-US" sz="1800"/>
              <a:t>At the 2</a:t>
            </a:r>
            <a:r>
              <a:rPr lang="en-US" sz="1800" baseline="30000"/>
              <a:t>nd</a:t>
            </a:r>
            <a:r>
              <a:rPr lang="en-US" sz="1800"/>
              <a:t> level, 4 calls to merge creates 4 arrays, each with n/4 elements </a:t>
            </a:r>
          </a:p>
          <a:p>
            <a:pPr>
              <a:lnSpc>
                <a:spcPct val="90000"/>
              </a:lnSpc>
            </a:pPr>
            <a:r>
              <a:rPr lang="en-US" sz="1800"/>
              <a:t>At the 3</a:t>
            </a:r>
            <a:r>
              <a:rPr lang="en-US" sz="1800" baseline="30000"/>
              <a:t>rd</a:t>
            </a:r>
            <a:r>
              <a:rPr lang="en-US" sz="1800"/>
              <a:t> level, 8 calls to merge creates 8 arrays, each with n/8 elements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At the </a:t>
            </a:r>
            <a:r>
              <a:rPr lang="en-US" sz="1800" i="1"/>
              <a:t>d</a:t>
            </a:r>
            <a:r>
              <a:rPr lang="en-US" sz="1800"/>
              <a:t>th level, 2</a:t>
            </a:r>
            <a:r>
              <a:rPr lang="en-US" sz="1800" i="1" baseline="30000"/>
              <a:t>d</a:t>
            </a:r>
            <a:r>
              <a:rPr lang="en-US" sz="1800"/>
              <a:t> calls to merge creates 2</a:t>
            </a:r>
            <a:r>
              <a:rPr lang="en-US" sz="1800" i="1" baseline="30000"/>
              <a:t>d</a:t>
            </a:r>
            <a:r>
              <a:rPr lang="en-US" sz="1800"/>
              <a:t> arrays, each with n/2</a:t>
            </a:r>
            <a:r>
              <a:rPr lang="en-US" sz="1800" i="1" baseline="30000"/>
              <a:t>d</a:t>
            </a:r>
            <a:r>
              <a:rPr lang="en-US" sz="1800"/>
              <a:t> elements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Each level does total work proportional to n  =&gt; c n, where c is a constant</a:t>
            </a:r>
          </a:p>
          <a:p>
            <a:pPr>
              <a:lnSpc>
                <a:spcPct val="90000"/>
              </a:lnSpc>
            </a:pPr>
            <a:r>
              <a:rPr lang="en-US" sz="1800"/>
              <a:t>Assume at the dth level, the size of the subarrays is n/2</a:t>
            </a:r>
            <a:r>
              <a:rPr lang="en-US" sz="1800" i="1" baseline="30000"/>
              <a:t>d</a:t>
            </a:r>
            <a:r>
              <a:rPr lang="en-US" sz="1800"/>
              <a:t> =1, which means all the work is done at this level, therefore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 number of levels d = log</a:t>
            </a:r>
            <a:r>
              <a:rPr lang="en-US" sz="1600" baseline="-25000"/>
              <a:t>2</a:t>
            </a:r>
            <a:r>
              <a:rPr lang="en-US" sz="1600"/>
              <a:t> n</a:t>
            </a:r>
          </a:p>
          <a:p>
            <a:pPr>
              <a:lnSpc>
                <a:spcPct val="90000"/>
              </a:lnSpc>
            </a:pPr>
            <a:r>
              <a:rPr lang="en-US" sz="1800"/>
              <a:t>The total cost of the mergesort is  c nd = c n log</a:t>
            </a:r>
            <a:r>
              <a:rPr lang="en-US" sz="1800" baseline="-25000"/>
              <a:t>2</a:t>
            </a:r>
            <a:r>
              <a:rPr lang="en-US" sz="1800"/>
              <a:t> n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therefore the Big-O is  O(n log</a:t>
            </a:r>
            <a:r>
              <a:rPr lang="en-US" sz="1600" baseline="-25000"/>
              <a:t>2</a:t>
            </a:r>
            <a:r>
              <a:rPr lang="en-US" sz="1600"/>
              <a:t> n)</a:t>
            </a:r>
          </a:p>
          <a:p>
            <a:pPr lvl="1">
              <a:lnSpc>
                <a:spcPct val="900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The Divide-and-Conquer Technique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</a:p>
          <a:p>
            <a:pPr lvl="1"/>
            <a:r>
              <a:rPr lang="en-US"/>
              <a:t>If the problem is small, simply solve it.</a:t>
            </a:r>
          </a:p>
          <a:p>
            <a:pPr lvl="1"/>
            <a:r>
              <a:rPr lang="en-US"/>
              <a:t>Otherwise, </a:t>
            </a:r>
          </a:p>
          <a:p>
            <a:pPr lvl="2"/>
            <a:r>
              <a:rPr lang="en-US" b="1"/>
              <a:t>divide</a:t>
            </a:r>
            <a:r>
              <a:rPr lang="en-US"/>
              <a:t> the problem into two smaller sub-problems, each of which is about half of the original problem</a:t>
            </a:r>
          </a:p>
          <a:p>
            <a:pPr lvl="2"/>
            <a:r>
              <a:rPr lang="en-US" b="1"/>
              <a:t>Solve</a:t>
            </a:r>
            <a:r>
              <a:rPr lang="en-US"/>
              <a:t> each sub-problem, and then</a:t>
            </a:r>
          </a:p>
          <a:p>
            <a:pPr lvl="2"/>
            <a:r>
              <a:rPr lang="en-US" b="1"/>
              <a:t>Combine</a:t>
            </a:r>
            <a:r>
              <a:rPr lang="en-US"/>
              <a:t> the solutions of the sub-problems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Why a Heap? (two properties)</a:t>
            </a:r>
          </a:p>
          <a:p>
            <a:pPr>
              <a:defRPr/>
            </a:pPr>
            <a:r>
              <a:rPr lang="en-US"/>
              <a:t>Hepasort – How to?  (two steps)</a:t>
            </a:r>
          </a:p>
          <a:p>
            <a:pPr>
              <a:defRPr/>
            </a:pPr>
            <a:r>
              <a:rPr lang="en-US"/>
              <a:t>Heapsort – How good? (time analysis)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 Definition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heap is a binary tree where the entries of the nodes can be compared with the </a:t>
            </a:r>
            <a:r>
              <a:rPr lang="en-US" i="1"/>
              <a:t>less than</a:t>
            </a:r>
            <a:r>
              <a:rPr lang="en-US"/>
              <a:t> operator of a strict weak ordering. </a:t>
            </a:r>
          </a:p>
          <a:p>
            <a:pPr>
              <a:defRPr/>
            </a:pPr>
            <a:r>
              <a:rPr lang="en-US"/>
              <a:t>In addition, two rules are followed:</a:t>
            </a:r>
          </a:p>
          <a:p>
            <a:pPr lvl="1">
              <a:defRPr/>
            </a:pPr>
            <a:r>
              <a:rPr lang="en-US"/>
              <a:t>The entry contained by the node is NEVER </a:t>
            </a:r>
            <a:r>
              <a:rPr lang="en-US" i="1"/>
              <a:t>less than</a:t>
            </a:r>
            <a:r>
              <a:rPr lang="en-US"/>
              <a:t> the entries of the node’s children</a:t>
            </a:r>
          </a:p>
          <a:p>
            <a:pPr lvl="1">
              <a:defRPr/>
            </a:pPr>
            <a:r>
              <a:rPr lang="en-US"/>
              <a:t>The tree is a COMPLETE tree.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a Heap for Sorting?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properties</a:t>
            </a:r>
          </a:p>
          <a:p>
            <a:pPr lvl="1"/>
            <a:r>
              <a:rPr lang="en-US"/>
              <a:t>The largest element is always at the root</a:t>
            </a:r>
          </a:p>
          <a:p>
            <a:pPr lvl="1"/>
            <a:r>
              <a:rPr lang="en-US"/>
              <a:t> Adding and removing an entry from a heap is O(log n)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Basic Idea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Step 1. Make a heap from elements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add an entry to the heap one at a time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reheapification upward n times – O(n log n)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Step 2. Make a sorted list from the heap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Remove the root of the heap to a sorted list and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Reheapification downward to re-organize into a updated heap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n times – O(n log 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1976" name="Group 2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1997" name="Rectangle 45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2979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300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3001" name="Line 25"/>
          <p:cNvSpPr>
            <a:spLocks noChangeShapeType="1"/>
          </p:cNvSpPr>
          <p:nvPr/>
        </p:nvSpPr>
        <p:spPr bwMode="auto">
          <a:xfrm>
            <a:off x="7620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300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4003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4024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4025" name="Line 25"/>
          <p:cNvSpPr>
            <a:spLocks noChangeShapeType="1"/>
          </p:cNvSpPr>
          <p:nvPr/>
        </p:nvSpPr>
        <p:spPr bwMode="auto">
          <a:xfrm>
            <a:off x="1320800" y="1690688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4029" name="Line 29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5027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47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5048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1905000" y="16764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0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5051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5052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3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5054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6051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6073" name="Line 25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7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7075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7096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7097" name="Line 25"/>
          <p:cNvSpPr>
            <a:spLocks noChangeShapeType="1"/>
          </p:cNvSpPr>
          <p:nvPr/>
        </p:nvSpPr>
        <p:spPr bwMode="auto">
          <a:xfrm>
            <a:off x="3108325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7100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1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2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7104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5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106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The Divide-and-Conquer Sorting Paradigm</a:t>
            </a:r>
          </a:p>
        </p:txBody>
      </p:sp>
      <p:sp>
        <p:nvSpPr>
          <p:cNvPr id="351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Divide the elements to be sorted into two groups of (almost) equal size</a:t>
            </a:r>
          </a:p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Sort each of these smaller groups of elements (by recursive calls)</a:t>
            </a:r>
          </a:p>
          <a:p>
            <a:pPr marL="609600" indent="-609600">
              <a:buFont typeface="Monotype Sorts" pitchFamily="7" charset="2"/>
              <a:buAutoNum type="arabicPeriod"/>
              <a:defRPr/>
            </a:pPr>
            <a:r>
              <a:rPr lang="en-US"/>
              <a:t>Combine the two sorted groups into one large sorted list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8099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812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3676650" y="1868488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8124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5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8128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29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8132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89123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89144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89148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49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89152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3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9155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9156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7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9159" name="Text Box 39"/>
          <p:cNvSpPr txBox="1">
            <a:spLocks noChangeArrowheads="1"/>
          </p:cNvSpPr>
          <p:nvPr/>
        </p:nvSpPr>
        <p:spPr bwMode="auto">
          <a:xfrm>
            <a:off x="7308850" y="3836988"/>
            <a:ext cx="615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89160" name="Text Box 40"/>
          <p:cNvSpPr txBox="1">
            <a:spLocks noChangeArrowheads="1"/>
          </p:cNvSpPr>
          <p:nvPr/>
        </p:nvSpPr>
        <p:spPr bwMode="auto">
          <a:xfrm>
            <a:off x="3962400" y="5029200"/>
            <a:ext cx="426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</a:t>
            </a:r>
          </a:p>
        </p:txBody>
      </p:sp>
      <p:sp>
        <p:nvSpPr>
          <p:cNvPr id="389161" name="Line 41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0147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0168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0172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3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0176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7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0180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81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3962400" y="5029200"/>
            <a:ext cx="4267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</a:t>
            </a:r>
          </a:p>
        </p:txBody>
      </p:sp>
      <p:sp>
        <p:nvSpPr>
          <p:cNvPr id="390184" name="Line 40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1171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1192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1193" name="Line 25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1196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7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1200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1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1203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1204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5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1206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1207" name="Text Box 39"/>
          <p:cNvSpPr txBox="1">
            <a:spLocks noChangeArrowheads="1"/>
          </p:cNvSpPr>
          <p:nvPr/>
        </p:nvSpPr>
        <p:spPr bwMode="auto">
          <a:xfrm>
            <a:off x="3962400" y="50292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1208" name="Line 40"/>
          <p:cNvSpPr>
            <a:spLocks noChangeShapeType="1"/>
          </p:cNvSpPr>
          <p:nvPr/>
        </p:nvSpPr>
        <p:spPr bwMode="auto">
          <a:xfrm flipH="1" flipV="1">
            <a:off x="7543800" y="44958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graphicFrame>
        <p:nvGraphicFramePr>
          <p:cNvPr id="392195" name="Group 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2216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48768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1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2224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5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2228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29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2233" name="Line 41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4572000" y="47244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4038600" y="53340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2236" name="Line 44"/>
          <p:cNvSpPr>
            <a:spLocks noChangeShapeType="1"/>
          </p:cNvSpPr>
          <p:nvPr/>
        </p:nvSpPr>
        <p:spPr bwMode="auto">
          <a:xfrm flipH="1" flipV="1">
            <a:off x="5257800" y="51816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sp>
        <p:nvSpPr>
          <p:cNvPr id="393240" name="Rectangle 24"/>
          <p:cNvSpPr>
            <a:spLocks noChangeArrowheads="1"/>
          </p:cNvSpPr>
          <p:nvPr/>
        </p:nvSpPr>
        <p:spPr bwMode="auto">
          <a:xfrm>
            <a:off x="152400" y="4114800"/>
            <a:ext cx="25908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add an entry to the heap one at a time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5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3248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49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3252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3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4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3256" name="Text Box 40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3257" name="Text Box 41"/>
          <p:cNvSpPr txBox="1">
            <a:spLocks noChangeArrowheads="1"/>
          </p:cNvSpPr>
          <p:nvPr/>
        </p:nvSpPr>
        <p:spPr bwMode="auto">
          <a:xfrm>
            <a:off x="4038600" y="5334000"/>
            <a:ext cx="42672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upward: push the out-of-place node upward until it is in the right place</a:t>
            </a:r>
          </a:p>
        </p:txBody>
      </p:sp>
      <p:sp>
        <p:nvSpPr>
          <p:cNvPr id="393258" name="Line 42"/>
          <p:cNvSpPr>
            <a:spLocks noChangeShapeType="1"/>
          </p:cNvSpPr>
          <p:nvPr/>
        </p:nvSpPr>
        <p:spPr bwMode="auto">
          <a:xfrm flipH="1" flipV="1">
            <a:off x="5257800" y="51816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393259" name="Group 43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3280" name="Line 64"/>
          <p:cNvSpPr>
            <a:spLocks noChangeShapeType="1"/>
          </p:cNvSpPr>
          <p:nvPr/>
        </p:nvSpPr>
        <p:spPr bwMode="auto">
          <a:xfrm>
            <a:off x="48768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Step 1: Make a Heap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152400" y="4114800"/>
            <a:ext cx="3581400" cy="222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heap is created: it is saved in the original array- the tree on the right is only for illustration!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4268" name="Line 28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4272" name="Line 32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3" name="Line 33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4276" name="Line 36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7" name="Line 37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4279" name="Line 39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4305" name="Group 65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4325" name="Text Box 85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4327" name="Text Box 87"/>
          <p:cNvSpPr txBox="1">
            <a:spLocks noChangeArrowheads="1"/>
          </p:cNvSpPr>
          <p:nvPr/>
        </p:nvSpPr>
        <p:spPr bwMode="auto">
          <a:xfrm>
            <a:off x="5486400" y="5562600"/>
            <a:ext cx="2590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Sorted???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2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5270" name="Line 6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1" name="Line 7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5274" name="Line 10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5" name="Line 11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5278" name="Line 14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80" name="Text Box 16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5283" name="Group 19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5303" name="Text Box 39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5305" name="Text Box 41"/>
          <p:cNvSpPr txBox="1">
            <a:spLocks noChangeArrowheads="1"/>
          </p:cNvSpPr>
          <p:nvPr/>
        </p:nvSpPr>
        <p:spPr bwMode="auto">
          <a:xfrm>
            <a:off x="228600" y="4114800"/>
            <a:ext cx="3733800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-&gt; 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list from smallest to largest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Q: where is the largest entry?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629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629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 flipH="1">
            <a:off x="4648200" y="43434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4572000" y="47244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396306" name="Group 1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228600" y="3810000"/>
            <a:ext cx="3733800" cy="210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Idea: remove the root of the heap and place it in the sorted list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=&gt; recall: how to remove the root?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731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1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732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2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7325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6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27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7330" name="Group 1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C012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7350" name="Text Box 3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7351" name="Text Box 39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and for the sake of sorting, put the root entry in the “sorted side”</a:t>
            </a:r>
          </a:p>
        </p:txBody>
      </p:sp>
      <p:sp>
        <p:nvSpPr>
          <p:cNvPr id="397352" name="Line 40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7353" name="Text Box 41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  <p:sp>
        <p:nvSpPr>
          <p:cNvPr id="397354" name="Text Box 42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27432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Divide the array in the middle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Sort the two half-arrays by recursion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Merge the two halves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9400" y="839788"/>
            <a:ext cx="6324600" cy="60182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mergesort(int data[ ], size_t n)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size_t n1; // Size of the first subarray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size_t n2; // Size of the second subarray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if (n &gt; 1)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// Compute sizes of the subarrays.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n1 = n / 2;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n2 = n - n1;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// Sort from data[0] through data[n1-1]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mergesort(data, n1);  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// Sort from data[n1] to the end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mergesort((data + n1), n2);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18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// Merge the two sorted halves.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merge(data, n1, n2);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8345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6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8352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8372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8373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398374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8376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398377" name="Text Box 41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39936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9936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99373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4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99376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399397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400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399402" name="Text Box 42"/>
          <p:cNvSpPr txBox="1">
            <a:spLocks noChangeArrowheads="1"/>
          </p:cNvSpPr>
          <p:nvPr/>
        </p:nvSpPr>
        <p:spPr bwMode="auto">
          <a:xfrm>
            <a:off x="4953000" y="5105400"/>
            <a:ext cx="3505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downward</a:t>
            </a:r>
          </a:p>
        </p:txBody>
      </p:sp>
      <p:sp>
        <p:nvSpPr>
          <p:cNvPr id="399404" name="Text Box 44"/>
          <p:cNvSpPr txBox="1">
            <a:spLocks noChangeArrowheads="1"/>
          </p:cNvSpPr>
          <p:nvPr/>
        </p:nvSpPr>
        <p:spPr bwMode="auto">
          <a:xfrm>
            <a:off x="457200" y="16002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038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0397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8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399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400431" name="Group 47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420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0421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2647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How to remove the root?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move the last entry in the root...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then reposition the out-of place node to update the heap</a:t>
            </a:r>
          </a:p>
        </p:txBody>
      </p:sp>
      <p:sp>
        <p:nvSpPr>
          <p:cNvPr id="400422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0424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0425" name="Text Box 41"/>
          <p:cNvSpPr txBox="1">
            <a:spLocks noChangeArrowheads="1"/>
          </p:cNvSpPr>
          <p:nvPr/>
        </p:nvSpPr>
        <p:spPr bwMode="auto">
          <a:xfrm>
            <a:off x="4953000" y="5105400"/>
            <a:ext cx="3505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reheapification downward</a:t>
            </a:r>
          </a:p>
        </p:txBody>
      </p:sp>
      <p:sp>
        <p:nvSpPr>
          <p:cNvPr id="400429" name="Text Box 45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in the unsorted side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141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141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142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 flipH="1" flipV="1">
            <a:off x="7162800" y="3429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7308850" y="3836988"/>
            <a:ext cx="5397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aphicFrame>
        <p:nvGraphicFramePr>
          <p:cNvPr id="401424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444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1446" name="Line 38"/>
          <p:cNvSpPr>
            <a:spLocks noChangeShapeType="1"/>
          </p:cNvSpPr>
          <p:nvPr/>
        </p:nvSpPr>
        <p:spPr bwMode="auto">
          <a:xfrm>
            <a:off x="42672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1448" name="Text Box 40"/>
          <p:cNvSpPr txBox="1">
            <a:spLocks noChangeArrowheads="1"/>
          </p:cNvSpPr>
          <p:nvPr/>
        </p:nvSpPr>
        <p:spPr bwMode="auto">
          <a:xfrm>
            <a:off x="43434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1450" name="Text Box 4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in the unsorted side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8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9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4492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4493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4496" name="Group 1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4516" name="Text Box 3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4517" name="Text Box 3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4518" name="Line 38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4519" name="Text Box 39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4520" name="Text Box 40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550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551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551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5517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5544" name="Group 4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538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5539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5540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5541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5542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653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653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8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39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6572" name="Group 4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6562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6563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6564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6565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6566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755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756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62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63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07564" name="Text Box 12"/>
          <p:cNvSpPr txBox="1">
            <a:spLocks noChangeArrowheads="1"/>
          </p:cNvSpPr>
          <p:nvPr/>
        </p:nvSpPr>
        <p:spPr bwMode="auto">
          <a:xfrm>
            <a:off x="65532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7565" name="Line 13"/>
          <p:cNvSpPr>
            <a:spLocks noChangeShapeType="1"/>
          </p:cNvSpPr>
          <p:nvPr/>
        </p:nvSpPr>
        <p:spPr bwMode="auto">
          <a:xfrm flipH="1">
            <a:off x="6642100" y="341153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07566" name="Group 1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7586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7587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7588" name="Line 36"/>
          <p:cNvSpPr>
            <a:spLocks noChangeShapeType="1"/>
          </p:cNvSpPr>
          <p:nvPr/>
        </p:nvSpPr>
        <p:spPr bwMode="auto">
          <a:xfrm>
            <a:off x="3681413" y="18161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7590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8585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6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587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08590" name="Group 1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8610" name="Text Box 3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8611" name="Text Box 3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8612" name="Line 36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8613" name="Text Box 37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8614" name="Text Box 38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09609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10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09639" name="Group 39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632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09633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09634" name="Line 34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35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09636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4548" name="Group 4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4568" name="Text Box 24"/>
          <p:cNvSpPr txBox="1">
            <a:spLocks noChangeArrowheads="1"/>
          </p:cNvSpPr>
          <p:nvPr/>
        </p:nvSpPr>
        <p:spPr bwMode="auto">
          <a:xfrm>
            <a:off x="28956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54292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0633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 flipH="1" flipV="1">
            <a:off x="5867400" y="34290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59436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0636" name="Group 12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656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0657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0658" name="Line 34"/>
          <p:cNvSpPr>
            <a:spLocks noChangeShapeType="1"/>
          </p:cNvSpPr>
          <p:nvPr/>
        </p:nvSpPr>
        <p:spPr bwMode="auto">
          <a:xfrm>
            <a:off x="31242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59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0660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1653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54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1657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1660" name="Group 12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680" name="Text Box 32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1681" name="Text Box 33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1682" name="Line 34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683" name="Text Box 35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1684" name="Text Box 36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almost a heap...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2681" name="Line 9"/>
          <p:cNvSpPr>
            <a:spLocks noChangeShapeType="1"/>
          </p:cNvSpPr>
          <p:nvPr/>
        </p:nvSpPr>
        <p:spPr bwMode="auto">
          <a:xfrm flipH="1">
            <a:off x="5029200" y="3352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2682" name="Group 1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702" name="Text Box 30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2703" name="Text Box 31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2704" name="Line 32"/>
          <p:cNvSpPr>
            <a:spLocks noChangeShapeType="1"/>
          </p:cNvSpPr>
          <p:nvPr/>
        </p:nvSpPr>
        <p:spPr bwMode="auto">
          <a:xfrm>
            <a:off x="2514600" y="17526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2705" name="Text Box 33"/>
          <p:cNvSpPr txBox="1">
            <a:spLocks noChangeArrowheads="1"/>
          </p:cNvSpPr>
          <p:nvPr/>
        </p:nvSpPr>
        <p:spPr bwMode="auto">
          <a:xfrm>
            <a:off x="3886200" y="16764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2706" name="Text Box 34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again !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3706" name="Group 10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3726" name="Text Box 30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3727" name="Text Box 31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3728" name="Line 32"/>
          <p:cNvSpPr>
            <a:spLocks noChangeShapeType="1"/>
          </p:cNvSpPr>
          <p:nvPr/>
        </p:nvSpPr>
        <p:spPr bwMode="auto">
          <a:xfrm>
            <a:off x="1928813" y="1806575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730" name="Text Box 34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??</a:t>
            </a:r>
          </a:p>
        </p:txBody>
      </p:sp>
      <p:sp>
        <p:nvSpPr>
          <p:cNvPr id="413731" name="Text Box 35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4725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26" name="Line 6"/>
          <p:cNvSpPr>
            <a:spLocks noChangeShapeType="1"/>
          </p:cNvSpPr>
          <p:nvPr/>
        </p:nvSpPr>
        <p:spPr bwMode="auto">
          <a:xfrm>
            <a:off x="6553200" y="2438400"/>
            <a:ext cx="647700" cy="455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6938963" y="2914650"/>
            <a:ext cx="3730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graphicFrame>
        <p:nvGraphicFramePr>
          <p:cNvPr id="414728" name="Group 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4748" name="Text Box 2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4749" name="Text Box 29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4750" name="Line 30"/>
          <p:cNvSpPr>
            <a:spLocks noChangeShapeType="1"/>
          </p:cNvSpPr>
          <p:nvPr/>
        </p:nvSpPr>
        <p:spPr bwMode="auto">
          <a:xfrm>
            <a:off x="1928813" y="1806575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4751" name="Text Box 31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4752" name="Text Box 3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heap !!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415749" name="Line 5"/>
          <p:cNvSpPr>
            <a:spLocks noChangeShapeType="1"/>
          </p:cNvSpPr>
          <p:nvPr/>
        </p:nvSpPr>
        <p:spPr bwMode="auto">
          <a:xfrm flipH="1">
            <a:off x="5943600" y="24384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15752" name="Group 8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772" name="Text Box 28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5773" name="Text Box 29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5774" name="Line 30"/>
          <p:cNvSpPr>
            <a:spLocks noChangeShapeType="1"/>
          </p:cNvSpPr>
          <p:nvPr/>
        </p:nvSpPr>
        <p:spPr bwMode="auto">
          <a:xfrm>
            <a:off x="1371600" y="18288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5775" name="Text Box 31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5776" name="Text Box 32"/>
          <p:cNvSpPr txBox="1">
            <a:spLocks noChangeArrowheads="1"/>
          </p:cNvSpPr>
          <p:nvPr/>
        </p:nvSpPr>
        <p:spPr bwMode="auto">
          <a:xfrm>
            <a:off x="228600" y="16764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6324600" y="1981200"/>
            <a:ext cx="3730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C0128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16774" name="Group 6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794" name="Text Box 26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6795" name="Text Box 27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6796" name="Line 28"/>
          <p:cNvSpPr>
            <a:spLocks noChangeShapeType="1"/>
          </p:cNvSpPr>
          <p:nvPr/>
        </p:nvSpPr>
        <p:spPr bwMode="auto">
          <a:xfrm>
            <a:off x="838200" y="18288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6797" name="Text Box 29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6798" name="Text Box 30"/>
          <p:cNvSpPr txBox="1">
            <a:spLocks noChangeArrowheads="1"/>
          </p:cNvSpPr>
          <p:nvPr/>
        </p:nvSpPr>
        <p:spPr bwMode="auto">
          <a:xfrm>
            <a:off x="0" y="17526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heap 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839200" cy="1143000"/>
          </a:xfrm>
        </p:spPr>
        <p:txBody>
          <a:bodyPr/>
          <a:lstStyle/>
          <a:p>
            <a:pPr>
              <a:defRPr/>
            </a:pPr>
            <a:r>
              <a:rPr lang="en-US"/>
              <a:t>Heapsort – Step 2: Sorting from Heap</a:t>
            </a:r>
          </a:p>
        </p:txBody>
      </p:sp>
      <p:graphicFrame>
        <p:nvGraphicFramePr>
          <p:cNvPr id="417796" name="Group 4"/>
          <p:cNvGraphicFramePr>
            <a:graphicFrameLocks noGrp="1"/>
          </p:cNvGraphicFramePr>
          <p:nvPr/>
        </p:nvGraphicFramePr>
        <p:xfrm>
          <a:off x="1524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7816" name="Text Box 24"/>
          <p:cNvSpPr txBox="1">
            <a:spLocks noChangeArrowheads="1"/>
          </p:cNvSpPr>
          <p:nvPr/>
        </p:nvSpPr>
        <p:spPr bwMode="auto">
          <a:xfrm>
            <a:off x="152400" y="2743200"/>
            <a:ext cx="480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[0]    [1]   [2]   [3]   [4]   [5]   [6]   [7]</a:t>
            </a:r>
          </a:p>
        </p:txBody>
      </p:sp>
      <p:sp>
        <p:nvSpPr>
          <p:cNvPr id="417817" name="Text Box 25"/>
          <p:cNvSpPr txBox="1">
            <a:spLocks noChangeArrowheads="1"/>
          </p:cNvSpPr>
          <p:nvPr/>
        </p:nvSpPr>
        <p:spPr bwMode="auto">
          <a:xfrm>
            <a:off x="228600" y="3886200"/>
            <a:ext cx="37338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do the same thing again for the heap in the unsorted side until all the entries have been moved to the sorted side</a:t>
            </a:r>
          </a:p>
        </p:txBody>
      </p:sp>
      <p:sp>
        <p:nvSpPr>
          <p:cNvPr id="417818" name="Line 26"/>
          <p:cNvSpPr>
            <a:spLocks noChangeShapeType="1"/>
          </p:cNvSpPr>
          <p:nvPr/>
        </p:nvSpPr>
        <p:spPr bwMode="auto">
          <a:xfrm>
            <a:off x="152400" y="1905000"/>
            <a:ext cx="0" cy="1600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2667000" y="1752600"/>
            <a:ext cx="320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sorted side</a:t>
            </a:r>
          </a:p>
        </p:txBody>
      </p:sp>
      <p:sp>
        <p:nvSpPr>
          <p:cNvPr id="417821" name="Text Box 29"/>
          <p:cNvSpPr txBox="1">
            <a:spLocks noChangeArrowheads="1"/>
          </p:cNvSpPr>
          <p:nvPr/>
        </p:nvSpPr>
        <p:spPr bwMode="auto">
          <a:xfrm>
            <a:off x="5943600" y="3657600"/>
            <a:ext cx="23622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DONE!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Heapsort – Time Analysis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Step 1. Make a heap from elements</a:t>
            </a:r>
          </a:p>
          <a:p>
            <a:pPr lvl="1"/>
            <a:r>
              <a:rPr lang="en-US" sz="2400"/>
              <a:t>add an entry to the heap one at a time</a:t>
            </a:r>
          </a:p>
          <a:p>
            <a:pPr lvl="1"/>
            <a:r>
              <a:rPr lang="en-US" sz="2400"/>
              <a:t>reheapification upward n times – O(n log n)</a:t>
            </a:r>
          </a:p>
          <a:p>
            <a:r>
              <a:rPr lang="en-US" sz="2800"/>
              <a:t>Step 2. Make a sorted list from the heap</a:t>
            </a:r>
          </a:p>
          <a:p>
            <a:pPr lvl="1"/>
            <a:r>
              <a:rPr lang="en-US" sz="2400"/>
              <a:t>Remove the root of the heap to a sorted list and</a:t>
            </a:r>
          </a:p>
          <a:p>
            <a:pPr lvl="1"/>
            <a:r>
              <a:rPr lang="en-US" sz="2400"/>
              <a:t>Reheapification downward to re-organize the unsorted side into a updated heap</a:t>
            </a:r>
          </a:p>
          <a:p>
            <a:pPr lvl="1"/>
            <a:r>
              <a:rPr lang="en-US" sz="2400"/>
              <a:t>do this n times – O(n log n)</a:t>
            </a:r>
          </a:p>
          <a:p>
            <a:r>
              <a:rPr lang="en-US" sz="2800"/>
              <a:t>The running time  is O(n log n)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STL Sorting Functions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The C++ sort function</a:t>
            </a:r>
          </a:p>
          <a:p>
            <a:pPr lvl="1">
              <a:defRPr/>
            </a:pPr>
            <a:r>
              <a:rPr lang="en-US" sz="2400"/>
              <a:t>void sort(Iterator begin, Iterator end); </a:t>
            </a:r>
          </a:p>
          <a:p>
            <a:pPr>
              <a:defRPr/>
            </a:pPr>
            <a:r>
              <a:rPr lang="en-US" sz="2800"/>
              <a:t>The original C version of qsort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void qsort(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void *base,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size_t number_of_elements,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size_t element_size,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	int compare(const void*, const void*)</a:t>
            </a:r>
          </a:p>
          <a:p>
            <a:pPr lvl="1">
              <a:buFont typeface="Monotype Sorts" pitchFamily="7" charset="2"/>
              <a:buNone/>
              <a:defRPr/>
            </a:pPr>
            <a:r>
              <a:rPr lang="en-US" sz="240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5571" name="Group 3"/>
          <p:cNvGraphicFramePr>
            <a:graphicFrameLocks noGrp="1"/>
          </p:cNvGraphicFramePr>
          <p:nvPr/>
        </p:nvGraphicFramePr>
        <p:xfrm>
          <a:off x="2895600" y="594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594" name="Group 26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5614" name="AutoShape 46"/>
          <p:cNvSpPr>
            <a:spLocks noChangeArrowheads="1"/>
          </p:cNvSpPr>
          <p:nvPr/>
        </p:nvSpPr>
        <p:spPr bwMode="auto">
          <a:xfrm>
            <a:off x="4114800" y="3048000"/>
            <a:ext cx="2286000" cy="2514600"/>
          </a:xfrm>
          <a:prstGeom prst="downArrow">
            <a:avLst>
              <a:gd name="adj1" fmla="val 50000"/>
              <a:gd name="adj2" fmla="val 2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5615" name="Text Box 47"/>
          <p:cNvSpPr txBox="1">
            <a:spLocks noChangeArrowheads="1"/>
          </p:cNvSpPr>
          <p:nvPr/>
        </p:nvSpPr>
        <p:spPr bwMode="auto">
          <a:xfrm>
            <a:off x="4876800" y="3505200"/>
            <a:ext cx="990600" cy="82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 &amp; Homework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Recursive Sorting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Divide and Conquer technique</a:t>
            </a:r>
          </a:p>
          <a:p>
            <a:pPr>
              <a:lnSpc>
                <a:spcPct val="90000"/>
              </a:lnSpc>
            </a:pPr>
            <a:r>
              <a:rPr lang="en-US" sz="2800"/>
              <a:t>An O(NlogN) Sorting Alg. using a Heap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making use of the heap properties</a:t>
            </a:r>
          </a:p>
          <a:p>
            <a:pPr>
              <a:lnSpc>
                <a:spcPct val="90000"/>
              </a:lnSpc>
            </a:pPr>
            <a:r>
              <a:rPr lang="en-US" sz="2800"/>
              <a:t>STL Sorting Functions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C++ sort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Original C version of qsort</a:t>
            </a:r>
          </a:p>
          <a:p>
            <a:pPr>
              <a:lnSpc>
                <a:spcPct val="90000"/>
              </a:lnSpc>
            </a:pPr>
            <a:r>
              <a:rPr lang="en-US" sz="2800"/>
              <a:t>Homework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your heap implementation to implement a heapsort!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6615" name="Group 2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648" name="Group 56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649" name="Group 57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6661" name="Text Box 69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Mergesort – an Example</a:t>
            </a:r>
          </a:p>
        </p:txBody>
      </p:sp>
      <p:graphicFrame>
        <p:nvGraphicFramePr>
          <p:cNvPr id="367619" name="Group 3"/>
          <p:cNvGraphicFramePr>
            <a:graphicFrameLocks noGrp="1"/>
          </p:cNvGraphicFramePr>
          <p:nvPr/>
        </p:nvGraphicFramePr>
        <p:xfrm>
          <a:off x="2895600" y="2133600"/>
          <a:ext cx="4724400" cy="5334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39" name="Group 23"/>
          <p:cNvGraphicFramePr>
            <a:graphicFrameLocks noGrp="1"/>
          </p:cNvGraphicFramePr>
          <p:nvPr/>
        </p:nvGraphicFramePr>
        <p:xfrm>
          <a:off x="26670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51" name="Group 35"/>
          <p:cNvGraphicFramePr>
            <a:graphicFrameLocks noGrp="1"/>
          </p:cNvGraphicFramePr>
          <p:nvPr/>
        </p:nvGraphicFramePr>
        <p:xfrm>
          <a:off x="5410200" y="2895600"/>
          <a:ext cx="2209800" cy="5181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74" name="Group 58"/>
          <p:cNvGraphicFramePr>
            <a:graphicFrameLocks noGrp="1"/>
          </p:cNvGraphicFramePr>
          <p:nvPr/>
        </p:nvGraphicFramePr>
        <p:xfrm>
          <a:off x="22860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83" name="Group 67"/>
          <p:cNvGraphicFramePr>
            <a:graphicFrameLocks noGrp="1"/>
          </p:cNvGraphicFramePr>
          <p:nvPr/>
        </p:nvGraphicFramePr>
        <p:xfrm>
          <a:off x="37338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84" name="Group 68"/>
          <p:cNvGraphicFramePr>
            <a:graphicFrameLocks noGrp="1"/>
          </p:cNvGraphicFramePr>
          <p:nvPr/>
        </p:nvGraphicFramePr>
        <p:xfrm>
          <a:off x="5181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692" name="Group 76"/>
          <p:cNvGraphicFramePr>
            <a:graphicFrameLocks noGrp="1"/>
          </p:cNvGraphicFramePr>
          <p:nvPr/>
        </p:nvGraphicFramePr>
        <p:xfrm>
          <a:off x="6705600" y="3505200"/>
          <a:ext cx="1143000" cy="51816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7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732" name="Text Box 116"/>
          <p:cNvSpPr txBox="1">
            <a:spLocks noChangeArrowheads="1"/>
          </p:cNvSpPr>
          <p:nvPr/>
        </p:nvSpPr>
        <p:spPr bwMode="auto">
          <a:xfrm>
            <a:off x="1143000" y="28956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  <p:sp>
        <p:nvSpPr>
          <p:cNvPr id="367733" name="Text Box 117"/>
          <p:cNvSpPr txBox="1">
            <a:spLocks noChangeArrowheads="1"/>
          </p:cNvSpPr>
          <p:nvPr/>
        </p:nvSpPr>
        <p:spPr bwMode="auto">
          <a:xfrm>
            <a:off x="1066800" y="35814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divide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2503</TotalTime>
  <Pages>41</Pages>
  <Words>4772</Words>
  <Application>Microsoft Macintosh PowerPoint</Application>
  <PresentationFormat>On-screen Show (4:3)</PresentationFormat>
  <Paragraphs>1337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 Unicode MS</vt:lpstr>
      <vt:lpstr>Arial</vt:lpstr>
      <vt:lpstr>Monotype Sorts</vt:lpstr>
      <vt:lpstr>Times New Roman</vt:lpstr>
      <vt:lpstr>chapt01</vt:lpstr>
      <vt:lpstr>CSC212   Data Structure  </vt:lpstr>
      <vt:lpstr>Topics</vt:lpstr>
      <vt:lpstr>The Divide-and-Conquer Technique</vt:lpstr>
      <vt:lpstr>The Divide-and-Conquer Sorting Paradigm</vt:lpstr>
      <vt:lpstr>Mergesort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an Example</vt:lpstr>
      <vt:lpstr>Mergesort – two issues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Mergesort - merge</vt:lpstr>
      <vt:lpstr>PowerPoint Presentation</vt:lpstr>
      <vt:lpstr>Mergesort – Time Analysis</vt:lpstr>
      <vt:lpstr>Mergesort – an Example</vt:lpstr>
      <vt:lpstr>Mergesort – Time Analysis</vt:lpstr>
      <vt:lpstr>Heapsort</vt:lpstr>
      <vt:lpstr>Heap Definition</vt:lpstr>
      <vt:lpstr>Why a Heap for Sorting?</vt:lpstr>
      <vt:lpstr>Heapsort – Basic Idea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1: Make a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Step 2: Sorting from Heap</vt:lpstr>
      <vt:lpstr>Heapsort – Time Analysis</vt:lpstr>
      <vt:lpstr>C++ STL Sorting Functions</vt:lpstr>
      <vt:lpstr>Summary &amp; Homework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924</cp:revision>
  <cp:lastPrinted>1997-02-17T10:42:10Z</cp:lastPrinted>
  <dcterms:created xsi:type="dcterms:W3CDTF">1996-12-18T13:46:46Z</dcterms:created>
  <dcterms:modified xsi:type="dcterms:W3CDTF">2025-01-15T01:33:59Z</dcterms:modified>
</cp:coreProperties>
</file>