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9" r:id="rId2"/>
    <p:sldId id="295" r:id="rId3"/>
    <p:sldId id="313" r:id="rId4"/>
    <p:sldId id="314" r:id="rId5"/>
    <p:sldId id="315" r:id="rId6"/>
    <p:sldId id="316" r:id="rId7"/>
    <p:sldId id="317" r:id="rId8"/>
    <p:sldId id="328" r:id="rId9"/>
    <p:sldId id="318" r:id="rId10"/>
    <p:sldId id="319" r:id="rId11"/>
    <p:sldId id="321" r:id="rId12"/>
    <p:sldId id="322" r:id="rId13"/>
    <p:sldId id="323" r:id="rId14"/>
    <p:sldId id="324" r:id="rId15"/>
    <p:sldId id="325" r:id="rId16"/>
    <p:sldId id="326" r:id="rId17"/>
    <p:sldId id="327" r:id="rId18"/>
    <p:sldId id="312" r:id="rId19"/>
  </p:sldIdLst>
  <p:sldSz cx="9144000" cy="6858000" type="screen4x3"/>
  <p:notesSz cx="6858000" cy="92964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F0E30"/>
    <a:srgbClr val="BC3700"/>
    <a:srgbClr val="712000"/>
    <a:srgbClr val="919191"/>
    <a:srgbClr val="7C7C7C"/>
    <a:srgbClr val="898989"/>
    <a:srgbClr val="8181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autoAdjust="0"/>
    <p:restoredTop sz="91963" autoAdjust="0"/>
  </p:normalViewPr>
  <p:slideViewPr>
    <p:cSldViewPr snapToGrid="0">
      <p:cViewPr varScale="1">
        <p:scale>
          <a:sx n="112" d="100"/>
          <a:sy n="112" d="100"/>
        </p:scale>
        <p:origin x="174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7238" y="8385175"/>
            <a:ext cx="536575" cy="460375"/>
          </a:xfrm>
          <a:prstGeom prst="rect">
            <a:avLst/>
          </a:prstGeom>
          <a:noFill/>
          <a:ln w="12700">
            <a:noFill/>
            <a:miter lim="800000"/>
            <a:headEnd/>
            <a:tailEnd/>
          </a:ln>
          <a:effectLst/>
        </p:spPr>
        <p:txBody>
          <a:bodyPr wrap="none" lIns="90488" tIns="44450" rIns="90488" bIns="44450">
            <a:spAutoFit/>
          </a:bodyPr>
          <a:lstStyle/>
          <a:p>
            <a:fld id="{ABAF9A3E-09F5-480C-9BE3-9BFB590CB908}" type="slidenum">
              <a:rPr lang="en-US"/>
              <a:pPr/>
              <a:t>‹#›</a:t>
            </a:fld>
            <a:endParaRPr lang="en-US"/>
          </a:p>
        </p:txBody>
      </p:sp>
    </p:spTree>
    <p:extLst>
      <p:ext uri="{BB962C8B-B14F-4D97-AF65-F5344CB8AC3E}">
        <p14:creationId xmlns:p14="http://schemas.microsoft.com/office/powerpoint/2010/main" val="3027456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14425" y="703263"/>
            <a:ext cx="4630738" cy="347345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416425"/>
            <a:ext cx="5029200" cy="4183063"/>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ChangeArrowheads="1"/>
          </p:cNvSpPr>
          <p:nvPr/>
        </p:nvSpPr>
        <p:spPr bwMode="auto">
          <a:xfrm>
            <a:off x="5756275" y="687388"/>
            <a:ext cx="536575" cy="461962"/>
          </a:xfrm>
          <a:prstGeom prst="rect">
            <a:avLst/>
          </a:prstGeom>
          <a:noFill/>
          <a:ln w="12700">
            <a:noFill/>
            <a:miter lim="800000"/>
            <a:headEnd/>
            <a:tailEnd/>
          </a:ln>
          <a:effectLst/>
        </p:spPr>
        <p:txBody>
          <a:bodyPr wrap="none" lIns="90488" tIns="44450" rIns="90488" bIns="44450">
            <a:spAutoFit/>
          </a:bodyPr>
          <a:lstStyle/>
          <a:p>
            <a:fld id="{131CD9D4-372C-441D-BCEB-173AEB250052}" type="slidenum">
              <a:rPr lang="en-US"/>
              <a:pPr/>
              <a:t>‹#›</a:t>
            </a:fld>
            <a:endParaRPr lang="en-US"/>
          </a:p>
        </p:txBody>
      </p:sp>
    </p:spTree>
    <p:extLst>
      <p:ext uri="{BB962C8B-B14F-4D97-AF65-F5344CB8AC3E}">
        <p14:creationId xmlns:p14="http://schemas.microsoft.com/office/powerpoint/2010/main" val="2547082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914400" y="4416425"/>
            <a:ext cx="5029200" cy="4184650"/>
          </a:xfrm>
        </p:spPr>
        <p:txBody>
          <a:bodyPr lIns="90545" tIns="45272" rIns="90545" bIns="45272"/>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a:t>In our previous lectures we have got familiar with the concept of node. A node has a data field and a link field. Nodes can be linked together through their link fields.  The Linked List is a linear structure where nodes are chained together along a single direction, i.e., there is only one path. If you have read the doubly linked list section in Chapter 5.5, the nodes can be linked in two directions, i.e., two paths. In Binary trees, a node can be linked to its two children, this makes the possible number of paths grow significantly. However, none of them given you the flexibility of allowing a node to link with any other node, for example, in linked list, 13 can not be linked to 15 directly. In the binary tree, V can not be linked to T directly. The graph data structure we are going to introduce today gives you the flexibility of linking a node to any other node that you want to connect. It is flexible, it is powerful yet it is much difficult to deal with.  Many computer scientists have spent their whole lives on graph and there are a large amount of publications in this area. Today I am only giving  you an introduction.  Our department actually is very strong in graph related research. Professor </a:t>
            </a:r>
            <a:r>
              <a:rPr lang="en-US">
                <a:hlinkClick r:id="" action="ppaction://noaction"/>
              </a:rPr>
              <a:t>Janos Pach</a:t>
            </a:r>
            <a:r>
              <a:rPr lang="en-US"/>
              <a:t>  and </a:t>
            </a:r>
            <a:r>
              <a:rPr lang="en-US">
                <a:hlinkClick r:id="" action="ppaction://noaction"/>
              </a:rPr>
              <a:t>Gary S. Bloom</a:t>
            </a:r>
            <a:r>
              <a:rPr lang="en-US"/>
              <a:t> are well known on their works in graph theory. </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r>
              <a:rPr lang="en-US"/>
              <a:t>Graphs can also be derived from point data. The points are connected according to some geometrical principles.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r>
              <a:rPr lang="en-US"/>
              <a:t>Assuming there are 100 papers per year per journal  and we have 40 years archive on average, the total number of papers, which is the number of nodes in the graph, would be 7000*100*40=28 m. If a paper cites 20 papers on average, then the number of connections would be over half a billion. The graph shown here is not the original graph, but the graph after clustering which has 212 clusters. It is already complex enough.  As you might be able to see from the graph, </a:t>
            </a:r>
            <a:r>
              <a:rPr lang="en-US">
                <a:solidFill>
                  <a:schemeClr val="accent1"/>
                </a:solidFill>
              </a:rPr>
              <a:t>Biochemistry, Cell Biology, Biophyiscs field is the hottest one.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t>If you take u and v from V, then an edge would be (u,v)</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graphs on the blackboard</a:t>
            </a:r>
            <a:endParaRPr lang="en-US" dirty="0"/>
          </a:p>
        </p:txBody>
      </p:sp>
    </p:spTree>
    <p:extLst>
      <p:ext uri="{BB962C8B-B14F-4D97-AF65-F5344CB8AC3E}">
        <p14:creationId xmlns:p14="http://schemas.microsoft.com/office/powerpoint/2010/main" val="1717234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7"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7"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7"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7"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Floyd-Warshall_algorithm" TargetMode="External"/><Relationship Id="rId2" Type="http://schemas.openxmlformats.org/officeDocument/2006/relationships/hyperlink" Target="http://en.wikipedia.org/wiki/Bellman-Ford_algorith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oleObject" Target="../embeddings/oleObject2.bin"/><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charset="-122"/>
              </a:rPr>
              <a:t>CSC212 </a:t>
            </a:r>
            <a:r>
              <a:rPr lang="en-US" altLang="zh-CN" dirty="0">
                <a:latin typeface="Arial" charset="0"/>
                <a:ea typeface="宋体" charset="-122"/>
              </a:rPr>
              <a:t> </a:t>
            </a:r>
            <a:br>
              <a:rPr lang="en-US" altLang="zh-CN" dirty="0">
                <a:latin typeface="Arial" charset="0"/>
                <a:ea typeface="宋体" charset="-122"/>
              </a:rPr>
            </a:br>
            <a:r>
              <a:rPr lang="en-US" altLang="zh-CN" dirty="0">
                <a:latin typeface="Arial" charset="0"/>
                <a:ea typeface="宋体" charset="-122"/>
              </a:rPr>
              <a:t>Data Structure </a:t>
            </a:r>
            <a:br>
              <a:rPr lang="en-US" altLang="zh-CN" dirty="0">
                <a:latin typeface="Arial" charset="0"/>
                <a:ea typeface="宋体" charset="-122"/>
              </a:rPr>
            </a:br>
            <a:endParaRPr lang="en-US" altLang="zh-CN" dirty="0">
              <a:ea typeface="宋体" charset="-122"/>
            </a:endParaRPr>
          </a:p>
        </p:txBody>
      </p:sp>
      <p:sp>
        <p:nvSpPr>
          <p:cNvPr id="81923" name="Rectangle 3"/>
          <p:cNvSpPr>
            <a:spLocks noGrp="1" noChangeArrowheads="1"/>
          </p:cNvSpPr>
          <p:nvPr>
            <p:ph type="subTitle" idx="1"/>
          </p:nvPr>
        </p:nvSpPr>
        <p:spPr>
          <a:xfrm>
            <a:off x="914400" y="2209800"/>
            <a:ext cx="7162800" cy="4114800"/>
          </a:xfrm>
        </p:spPr>
        <p:txBody>
          <a:bodyPr/>
          <a:lstStyle/>
          <a:p>
            <a:r>
              <a:rPr lang="en-US" altLang="zh-CN" sz="4000">
                <a:ea typeface="宋体" charset="-122"/>
              </a:rPr>
              <a:t>Lecture 23 </a:t>
            </a:r>
          </a:p>
          <a:p>
            <a:r>
              <a:rPr lang="en-US" altLang="zh-CN" sz="4000">
                <a:ea typeface="宋体" charset="-122"/>
              </a:rPr>
              <a:t>Introduction to Graphs</a:t>
            </a:r>
            <a:endParaRPr lang="en-US" sz="4000"/>
          </a:p>
          <a:p>
            <a:endParaRPr lang="en-US" altLang="zh-CN" sz="1200" b="1">
              <a:ea typeface="宋体" charset="-122"/>
            </a:endParaRPr>
          </a:p>
          <a:p>
            <a:r>
              <a:rPr lang="en-US" altLang="zh-CN">
                <a:ea typeface="宋体" charset="-122"/>
              </a:rPr>
              <a:t>Instructor:  Zhigang Zhu</a:t>
            </a:r>
          </a:p>
          <a:p>
            <a:r>
              <a:rPr lang="en-US" altLang="zh-CN">
                <a:ea typeface="宋体" charset="-122"/>
              </a:rPr>
              <a:t>Department of Computer Science </a:t>
            </a:r>
          </a:p>
          <a:p>
            <a:r>
              <a:rPr lang="en-US" altLang="zh-CN">
                <a:ea typeface="宋体" charset="-122"/>
              </a:rPr>
              <a:t>City College of New York</a:t>
            </a:r>
          </a:p>
        </p:txBody>
      </p:sp>
      <p:pic>
        <p:nvPicPr>
          <p:cNvPr id="81924"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66255176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Representations-Linked List</a:t>
            </a:r>
          </a:p>
        </p:txBody>
      </p:sp>
      <p:grpSp>
        <p:nvGrpSpPr>
          <p:cNvPr id="159748" name="Group 4"/>
          <p:cNvGrpSpPr>
            <a:grpSpLocks/>
          </p:cNvGrpSpPr>
          <p:nvPr/>
        </p:nvGrpSpPr>
        <p:grpSpPr bwMode="auto">
          <a:xfrm>
            <a:off x="328613" y="3714750"/>
            <a:ext cx="3760787" cy="2262188"/>
            <a:chOff x="427" y="2540"/>
            <a:chExt cx="2369" cy="1425"/>
          </a:xfrm>
        </p:grpSpPr>
        <p:sp>
          <p:nvSpPr>
            <p:cNvPr id="159749" name="Oval 5"/>
            <p:cNvSpPr>
              <a:spLocks noChangeArrowheads="1"/>
            </p:cNvSpPr>
            <p:nvPr/>
          </p:nvSpPr>
          <p:spPr bwMode="auto">
            <a:xfrm>
              <a:off x="677" y="283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0</a:t>
              </a:r>
            </a:p>
          </p:txBody>
        </p:sp>
        <p:sp>
          <p:nvSpPr>
            <p:cNvPr id="159750" name="Oval 6"/>
            <p:cNvSpPr>
              <a:spLocks noChangeArrowheads="1"/>
            </p:cNvSpPr>
            <p:nvPr/>
          </p:nvSpPr>
          <p:spPr bwMode="auto">
            <a:xfrm>
              <a:off x="1999" y="272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1</a:t>
              </a:r>
            </a:p>
          </p:txBody>
        </p:sp>
        <p:sp>
          <p:nvSpPr>
            <p:cNvPr id="159751" name="Oval 7"/>
            <p:cNvSpPr>
              <a:spLocks noChangeArrowheads="1"/>
            </p:cNvSpPr>
            <p:nvPr/>
          </p:nvSpPr>
          <p:spPr bwMode="auto">
            <a:xfrm>
              <a:off x="1157" y="356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59752" name="Oval 8"/>
            <p:cNvSpPr>
              <a:spLocks noChangeArrowheads="1"/>
            </p:cNvSpPr>
            <p:nvPr/>
          </p:nvSpPr>
          <p:spPr bwMode="auto">
            <a:xfrm>
              <a:off x="2069" y="332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59753" name="Line 9"/>
            <p:cNvSpPr>
              <a:spLocks noChangeShapeType="1"/>
            </p:cNvSpPr>
            <p:nvPr/>
          </p:nvSpPr>
          <p:spPr bwMode="auto">
            <a:xfrm>
              <a:off x="860" y="3072"/>
              <a:ext cx="338" cy="494"/>
            </a:xfrm>
            <a:prstGeom prst="line">
              <a:avLst/>
            </a:prstGeom>
            <a:noFill/>
            <a:ln w="25400">
              <a:solidFill>
                <a:schemeClr val="tx1"/>
              </a:solidFill>
              <a:round/>
              <a:headEnd/>
              <a:tailEnd type="triangle" w="med" len="med"/>
            </a:ln>
            <a:effectLst/>
          </p:spPr>
          <p:txBody>
            <a:bodyPr/>
            <a:lstStyle/>
            <a:p>
              <a:endParaRPr lang="en-US"/>
            </a:p>
          </p:txBody>
        </p:sp>
        <p:sp>
          <p:nvSpPr>
            <p:cNvPr id="159754" name="Line 10"/>
            <p:cNvSpPr>
              <a:spLocks noChangeShapeType="1"/>
            </p:cNvSpPr>
            <p:nvPr/>
          </p:nvSpPr>
          <p:spPr bwMode="auto">
            <a:xfrm flipH="1">
              <a:off x="1488" y="3508"/>
              <a:ext cx="567" cy="146"/>
            </a:xfrm>
            <a:prstGeom prst="line">
              <a:avLst/>
            </a:prstGeom>
            <a:noFill/>
            <a:ln w="25400">
              <a:solidFill>
                <a:schemeClr val="tx1"/>
              </a:solidFill>
              <a:round/>
              <a:headEnd/>
              <a:tailEnd type="triangle" w="med" len="med"/>
            </a:ln>
            <a:effectLst/>
          </p:spPr>
          <p:txBody>
            <a:bodyPr/>
            <a:lstStyle/>
            <a:p>
              <a:endParaRPr lang="en-US"/>
            </a:p>
          </p:txBody>
        </p:sp>
        <p:sp>
          <p:nvSpPr>
            <p:cNvPr id="159755" name="Line 11"/>
            <p:cNvSpPr>
              <a:spLocks noChangeShapeType="1"/>
            </p:cNvSpPr>
            <p:nvPr/>
          </p:nvSpPr>
          <p:spPr bwMode="auto">
            <a:xfrm flipH="1">
              <a:off x="976" y="2858"/>
              <a:ext cx="996" cy="55"/>
            </a:xfrm>
            <a:prstGeom prst="line">
              <a:avLst/>
            </a:prstGeom>
            <a:noFill/>
            <a:ln w="25400">
              <a:solidFill>
                <a:schemeClr val="tx1"/>
              </a:solidFill>
              <a:round/>
              <a:headEnd/>
              <a:tailEnd type="triangle" w="med" len="med"/>
            </a:ln>
            <a:effectLst/>
          </p:spPr>
          <p:txBody>
            <a:bodyPr/>
            <a:lstStyle/>
            <a:p>
              <a:endParaRPr lang="en-US"/>
            </a:p>
          </p:txBody>
        </p:sp>
        <p:sp>
          <p:nvSpPr>
            <p:cNvPr id="159756" name="Freeform 12"/>
            <p:cNvSpPr>
              <a:spLocks/>
            </p:cNvSpPr>
            <p:nvPr/>
          </p:nvSpPr>
          <p:spPr bwMode="auto">
            <a:xfrm>
              <a:off x="1362" y="3584"/>
              <a:ext cx="896" cy="381"/>
            </a:xfrm>
            <a:custGeom>
              <a:avLst/>
              <a:gdLst/>
              <a:ahLst/>
              <a:cxnLst>
                <a:cxn ang="0">
                  <a:pos x="0" y="256"/>
                </a:cxn>
                <a:cxn ang="0">
                  <a:pos x="467" y="338"/>
                </a:cxn>
                <a:cxn ang="0">
                  <a:pos x="896" y="0"/>
                </a:cxn>
              </a:cxnLst>
              <a:rect l="0" t="0" r="r" b="b"/>
              <a:pathLst>
                <a:path w="896" h="381">
                  <a:moveTo>
                    <a:pt x="0" y="256"/>
                  </a:moveTo>
                  <a:cubicBezTo>
                    <a:pt x="159" y="318"/>
                    <a:pt x="318" y="381"/>
                    <a:pt x="467" y="338"/>
                  </a:cubicBezTo>
                  <a:cubicBezTo>
                    <a:pt x="616" y="295"/>
                    <a:pt x="756" y="147"/>
                    <a:pt x="896" y="0"/>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sp>
          <p:nvSpPr>
            <p:cNvPr id="159757" name="Freeform 13"/>
            <p:cNvSpPr>
              <a:spLocks/>
            </p:cNvSpPr>
            <p:nvPr/>
          </p:nvSpPr>
          <p:spPr bwMode="auto">
            <a:xfrm>
              <a:off x="814" y="2540"/>
              <a:ext cx="1982" cy="825"/>
            </a:xfrm>
            <a:custGeom>
              <a:avLst/>
              <a:gdLst/>
              <a:ahLst/>
              <a:cxnLst>
                <a:cxn ang="0">
                  <a:pos x="1545" y="825"/>
                </a:cxn>
                <a:cxn ang="0">
                  <a:pos x="1828" y="532"/>
                </a:cxn>
                <a:cxn ang="0">
                  <a:pos x="1792" y="75"/>
                </a:cxn>
                <a:cxn ang="0">
                  <a:pos x="685" y="84"/>
                </a:cxn>
                <a:cxn ang="0">
                  <a:pos x="0" y="267"/>
                </a:cxn>
              </a:cxnLst>
              <a:rect l="0" t="0" r="r" b="b"/>
              <a:pathLst>
                <a:path w="1982" h="825">
                  <a:moveTo>
                    <a:pt x="1545" y="825"/>
                  </a:moveTo>
                  <a:cubicBezTo>
                    <a:pt x="1666" y="741"/>
                    <a:pt x="1787" y="657"/>
                    <a:pt x="1828" y="532"/>
                  </a:cubicBezTo>
                  <a:cubicBezTo>
                    <a:pt x="1869" y="407"/>
                    <a:pt x="1982" y="150"/>
                    <a:pt x="1792" y="75"/>
                  </a:cubicBezTo>
                  <a:cubicBezTo>
                    <a:pt x="1602" y="0"/>
                    <a:pt x="984" y="52"/>
                    <a:pt x="685" y="84"/>
                  </a:cubicBezTo>
                  <a:cubicBezTo>
                    <a:pt x="386" y="116"/>
                    <a:pt x="193" y="191"/>
                    <a:pt x="0" y="267"/>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sp>
          <p:nvSpPr>
            <p:cNvPr id="159758" name="Freeform 14"/>
            <p:cNvSpPr>
              <a:spLocks/>
            </p:cNvSpPr>
            <p:nvPr/>
          </p:nvSpPr>
          <p:spPr bwMode="auto">
            <a:xfrm>
              <a:off x="427" y="2756"/>
              <a:ext cx="304" cy="345"/>
            </a:xfrm>
            <a:custGeom>
              <a:avLst/>
              <a:gdLst/>
              <a:ahLst/>
              <a:cxnLst>
                <a:cxn ang="0">
                  <a:pos x="304" y="97"/>
                </a:cxn>
                <a:cxn ang="0">
                  <a:pos x="39" y="33"/>
                </a:cxn>
                <a:cxn ang="0">
                  <a:pos x="67" y="298"/>
                </a:cxn>
                <a:cxn ang="0">
                  <a:pos x="295" y="316"/>
                </a:cxn>
              </a:cxnLst>
              <a:rect l="0" t="0" r="r" b="b"/>
              <a:pathLst>
                <a:path w="304" h="345">
                  <a:moveTo>
                    <a:pt x="304" y="97"/>
                  </a:moveTo>
                  <a:cubicBezTo>
                    <a:pt x="191" y="48"/>
                    <a:pt x="78" y="0"/>
                    <a:pt x="39" y="33"/>
                  </a:cubicBezTo>
                  <a:cubicBezTo>
                    <a:pt x="0" y="66"/>
                    <a:pt x="24" y="251"/>
                    <a:pt x="67" y="298"/>
                  </a:cubicBezTo>
                  <a:cubicBezTo>
                    <a:pt x="110" y="345"/>
                    <a:pt x="202" y="330"/>
                    <a:pt x="295" y="316"/>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grpSp>
      <p:sp>
        <p:nvSpPr>
          <p:cNvPr id="159759" name="Text Box 15"/>
          <p:cNvSpPr txBox="1">
            <a:spLocks noChangeArrowheads="1"/>
          </p:cNvSpPr>
          <p:nvPr/>
        </p:nvSpPr>
        <p:spPr bwMode="auto">
          <a:xfrm>
            <a:off x="101600" y="1857375"/>
            <a:ext cx="8969375" cy="1187450"/>
          </a:xfrm>
          <a:prstGeom prst="rect">
            <a:avLst/>
          </a:prstGeom>
          <a:noFill/>
          <a:ln w="12700">
            <a:noFill/>
            <a:miter lim="800000"/>
            <a:headEnd/>
            <a:tailEnd/>
          </a:ln>
          <a:effectLst/>
        </p:spPr>
        <p:txBody>
          <a:bodyPr>
            <a:spAutoFit/>
          </a:bodyPr>
          <a:lstStyle/>
          <a:p>
            <a:pPr>
              <a:spcBef>
                <a:spcPct val="50000"/>
              </a:spcBef>
            </a:pPr>
            <a:r>
              <a:rPr lang="en-US">
                <a:solidFill>
                  <a:schemeClr val="tx1"/>
                </a:solidFill>
              </a:rPr>
              <a:t>A directed graph with </a:t>
            </a:r>
            <a:r>
              <a:rPr lang="en-US"/>
              <a:t>n</a:t>
            </a:r>
            <a:r>
              <a:rPr lang="en-US">
                <a:solidFill>
                  <a:schemeClr val="tx1"/>
                </a:solidFill>
              </a:rPr>
              <a:t> vertices can be represented by </a:t>
            </a:r>
            <a:r>
              <a:rPr lang="en-US"/>
              <a:t>n</a:t>
            </a:r>
            <a:r>
              <a:rPr lang="en-US">
                <a:solidFill>
                  <a:schemeClr val="tx1"/>
                </a:solidFill>
              </a:rPr>
              <a:t> different linked lists. List number </a:t>
            </a:r>
            <a:r>
              <a:rPr lang="en-US"/>
              <a:t>i</a:t>
            </a:r>
            <a:r>
              <a:rPr lang="en-US">
                <a:solidFill>
                  <a:schemeClr val="tx1"/>
                </a:solidFill>
              </a:rPr>
              <a:t> provides the connections for vertex </a:t>
            </a:r>
            <a:r>
              <a:rPr lang="en-US"/>
              <a:t>i</a:t>
            </a:r>
            <a:r>
              <a:rPr lang="en-US">
                <a:solidFill>
                  <a:schemeClr val="tx1"/>
                </a:solidFill>
              </a:rPr>
              <a:t>. To be specific: for each entry </a:t>
            </a:r>
            <a:r>
              <a:rPr lang="en-US"/>
              <a:t>j</a:t>
            </a:r>
            <a:r>
              <a:rPr lang="en-US">
                <a:solidFill>
                  <a:schemeClr val="tx1"/>
                </a:solidFill>
              </a:rPr>
              <a:t> in the list number </a:t>
            </a:r>
            <a:r>
              <a:rPr lang="en-US"/>
              <a:t>i</a:t>
            </a:r>
            <a:r>
              <a:rPr lang="en-US">
                <a:solidFill>
                  <a:schemeClr val="tx1"/>
                </a:solidFill>
              </a:rPr>
              <a:t>, there is an edge from </a:t>
            </a:r>
            <a:r>
              <a:rPr lang="en-US"/>
              <a:t>i</a:t>
            </a:r>
            <a:r>
              <a:rPr lang="en-US">
                <a:solidFill>
                  <a:schemeClr val="tx1"/>
                </a:solidFill>
              </a:rPr>
              <a:t> to </a:t>
            </a:r>
            <a:r>
              <a:rPr lang="en-US"/>
              <a:t>j</a:t>
            </a:r>
            <a:r>
              <a:rPr lang="en-US">
                <a:solidFill>
                  <a:schemeClr val="tx1"/>
                </a:solidFill>
              </a:rPr>
              <a:t>. </a:t>
            </a:r>
          </a:p>
        </p:txBody>
      </p:sp>
      <p:graphicFrame>
        <p:nvGraphicFramePr>
          <p:cNvPr id="159827" name="Group 83"/>
          <p:cNvGraphicFramePr>
            <a:graphicFrameLocks noGrp="1"/>
          </p:cNvGraphicFramePr>
          <p:nvPr/>
        </p:nvGraphicFramePr>
        <p:xfrm>
          <a:off x="4259263" y="3416300"/>
          <a:ext cx="539750" cy="2560320"/>
        </p:xfrm>
        <a:graphic>
          <a:graphicData uri="http://schemas.openxmlformats.org/drawingml/2006/table">
            <a:tbl>
              <a:tblPr/>
              <a:tblGrid>
                <a:gridCol w="539750">
                  <a:extLst>
                    <a:ext uri="{9D8B030D-6E8A-4147-A177-3AD203B41FA5}">
                      <a16:colId xmlns:a16="http://schemas.microsoft.com/office/drawing/2014/main" val="20000"/>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cap="flat">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2</a:t>
                      </a: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1118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3</a:t>
                      </a:r>
                    </a:p>
                  </a:txBody>
                  <a:tcPr horzOverflow="overflow">
                    <a:lnL cap="flat">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9828" name="Group 84"/>
          <p:cNvGraphicFramePr>
            <a:graphicFrameLocks noGrp="1"/>
          </p:cNvGraphicFramePr>
          <p:nvPr>
            <p:extLst>
              <p:ext uri="{D42A27DB-BD31-4B8C-83A1-F6EECF244321}">
                <p14:modId xmlns:p14="http://schemas.microsoft.com/office/powerpoint/2010/main" val="3504996557"/>
              </p:ext>
            </p:extLst>
          </p:nvPr>
        </p:nvGraphicFramePr>
        <p:xfrm>
          <a:off x="7683500" y="3359150"/>
          <a:ext cx="1319213"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tblGrid>
              <a:tr h="4778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dirty="0">
                          <a:ln>
                            <a:noFill/>
                          </a:ln>
                          <a:solidFill>
                            <a:srgbClr val="990000"/>
                          </a:solidFill>
                          <a:effectLst>
                            <a:outerShdw blurRad="38100" dist="38100" dir="2700000" algn="tl">
                              <a:srgbClr val="000000"/>
                            </a:outerShdw>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dirty="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9829" name="Group 85"/>
          <p:cNvGraphicFramePr>
            <a:graphicFrameLocks noGrp="1"/>
          </p:cNvGraphicFramePr>
          <p:nvPr/>
        </p:nvGraphicFramePr>
        <p:xfrm>
          <a:off x="5935663" y="5573713"/>
          <a:ext cx="1319212"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tblGrid>
              <a:tr h="51117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9830" name="Group 86"/>
          <p:cNvGraphicFramePr>
            <a:graphicFrameLocks noGrp="1"/>
          </p:cNvGraphicFramePr>
          <p:nvPr/>
        </p:nvGraphicFramePr>
        <p:xfrm>
          <a:off x="5954713" y="4089400"/>
          <a:ext cx="1319212"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tblGrid>
              <a:tr h="51117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9831" name="Group 87"/>
          <p:cNvGraphicFramePr>
            <a:graphicFrameLocks noGrp="1"/>
          </p:cNvGraphicFramePr>
          <p:nvPr>
            <p:extLst>
              <p:ext uri="{D42A27DB-BD31-4B8C-83A1-F6EECF244321}">
                <p14:modId xmlns:p14="http://schemas.microsoft.com/office/powerpoint/2010/main" val="313039012"/>
              </p:ext>
            </p:extLst>
          </p:nvPr>
        </p:nvGraphicFramePr>
        <p:xfrm>
          <a:off x="5949950" y="3367088"/>
          <a:ext cx="1319213"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tblGrid>
              <a:tr h="4905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dirty="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9807" name="Line 63"/>
          <p:cNvSpPr>
            <a:spLocks noChangeShapeType="1"/>
          </p:cNvSpPr>
          <p:nvPr/>
        </p:nvSpPr>
        <p:spPr bwMode="auto">
          <a:xfrm>
            <a:off x="5151438" y="3698875"/>
            <a:ext cx="779462" cy="0"/>
          </a:xfrm>
          <a:prstGeom prst="line">
            <a:avLst/>
          </a:prstGeom>
          <a:noFill/>
          <a:ln w="25400">
            <a:solidFill>
              <a:schemeClr val="tx2"/>
            </a:solidFill>
            <a:round/>
            <a:headEnd/>
            <a:tailEnd type="triangle" w="med" len="med"/>
          </a:ln>
          <a:effectLst/>
        </p:spPr>
        <p:txBody>
          <a:bodyPr wrap="none" anchor="ctr"/>
          <a:lstStyle/>
          <a:p>
            <a:endParaRPr lang="en-US"/>
          </a:p>
        </p:txBody>
      </p:sp>
      <p:graphicFrame>
        <p:nvGraphicFramePr>
          <p:cNvPr id="159808" name="Group 64"/>
          <p:cNvGraphicFramePr>
            <a:graphicFrameLocks noGrp="1"/>
          </p:cNvGraphicFramePr>
          <p:nvPr/>
        </p:nvGraphicFramePr>
        <p:xfrm>
          <a:off x="4951413" y="3416300"/>
          <a:ext cx="561975" cy="2711452"/>
        </p:xfrm>
        <a:graphic>
          <a:graphicData uri="http://schemas.openxmlformats.org/drawingml/2006/table">
            <a:tbl>
              <a:tblPr/>
              <a:tblGrid>
                <a:gridCol w="561975">
                  <a:extLst>
                    <a:ext uri="{9D8B030D-6E8A-4147-A177-3AD203B41FA5}">
                      <a16:colId xmlns:a16="http://schemas.microsoft.com/office/drawing/2014/main" val="20000"/>
                    </a:ext>
                  </a:extLst>
                </a:gridCol>
              </a:tblGrid>
              <a:tr h="6778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78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78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7863">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800" b="0" i="0" u="none" strike="noStrike" cap="none" normalizeH="0" baseline="0">
                        <a:ln>
                          <a:noFill/>
                        </a:ln>
                        <a:solidFill>
                          <a:schemeClr val="tx1"/>
                        </a:solidFill>
                        <a:effectLst>
                          <a:outerShdw blurRad="38100" dist="38100" dir="2700000" algn="tl">
                            <a:srgbClr val="000000"/>
                          </a:outerShdw>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9820" name="Line 76"/>
          <p:cNvSpPr>
            <a:spLocks noChangeShapeType="1"/>
          </p:cNvSpPr>
          <p:nvPr/>
        </p:nvSpPr>
        <p:spPr bwMode="auto">
          <a:xfrm>
            <a:off x="6931025" y="3671888"/>
            <a:ext cx="779463"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21" name="Line 77"/>
          <p:cNvSpPr>
            <a:spLocks noChangeShapeType="1"/>
          </p:cNvSpPr>
          <p:nvPr/>
        </p:nvSpPr>
        <p:spPr bwMode="auto">
          <a:xfrm>
            <a:off x="5187950" y="4360863"/>
            <a:ext cx="779463"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22" name="Line 78"/>
          <p:cNvSpPr>
            <a:spLocks noChangeShapeType="1"/>
          </p:cNvSpPr>
          <p:nvPr/>
        </p:nvSpPr>
        <p:spPr bwMode="auto">
          <a:xfrm>
            <a:off x="5164138" y="5924550"/>
            <a:ext cx="779462"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23" name="Line 79"/>
          <p:cNvSpPr>
            <a:spLocks noChangeShapeType="1"/>
          </p:cNvSpPr>
          <p:nvPr/>
        </p:nvSpPr>
        <p:spPr bwMode="auto">
          <a:xfrm flipH="1">
            <a:off x="6646863" y="4100513"/>
            <a:ext cx="579437" cy="468312"/>
          </a:xfrm>
          <a:prstGeom prst="line">
            <a:avLst/>
          </a:prstGeom>
          <a:noFill/>
          <a:ln w="9525">
            <a:solidFill>
              <a:schemeClr val="tx1"/>
            </a:solidFill>
            <a:round/>
            <a:headEnd/>
            <a:tailEnd/>
          </a:ln>
          <a:effectLst/>
        </p:spPr>
        <p:txBody>
          <a:bodyPr wrap="none" anchor="ctr"/>
          <a:lstStyle/>
          <a:p>
            <a:endParaRPr lang="en-US"/>
          </a:p>
        </p:txBody>
      </p:sp>
      <p:sp>
        <p:nvSpPr>
          <p:cNvPr id="159824" name="Line 80"/>
          <p:cNvSpPr>
            <a:spLocks noChangeShapeType="1"/>
          </p:cNvSpPr>
          <p:nvPr/>
        </p:nvSpPr>
        <p:spPr bwMode="auto">
          <a:xfrm flipH="1">
            <a:off x="8364538" y="3409950"/>
            <a:ext cx="601662" cy="468313"/>
          </a:xfrm>
          <a:prstGeom prst="line">
            <a:avLst/>
          </a:prstGeom>
          <a:noFill/>
          <a:ln w="9525">
            <a:solidFill>
              <a:schemeClr val="tx1"/>
            </a:solidFill>
            <a:round/>
            <a:headEnd/>
            <a:tailEnd/>
          </a:ln>
          <a:effectLst/>
        </p:spPr>
        <p:txBody>
          <a:bodyPr wrap="none" anchor="ctr"/>
          <a:lstStyle/>
          <a:p>
            <a:endParaRPr lang="en-US"/>
          </a:p>
        </p:txBody>
      </p:sp>
      <p:graphicFrame>
        <p:nvGraphicFramePr>
          <p:cNvPr id="159841" name="Group 97"/>
          <p:cNvGraphicFramePr>
            <a:graphicFrameLocks noGrp="1"/>
          </p:cNvGraphicFramePr>
          <p:nvPr/>
        </p:nvGraphicFramePr>
        <p:xfrm>
          <a:off x="5946775" y="4814888"/>
          <a:ext cx="1319213"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3">
                  <a:extLst>
                    <a:ext uri="{9D8B030D-6E8A-4147-A177-3AD203B41FA5}">
                      <a16:colId xmlns:a16="http://schemas.microsoft.com/office/drawing/2014/main" val="20001"/>
                    </a:ext>
                  </a:extLst>
                </a:gridCol>
              </a:tblGrid>
              <a:tr h="51117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9849" name="Line 105"/>
          <p:cNvSpPr>
            <a:spLocks noChangeShapeType="1"/>
          </p:cNvSpPr>
          <p:nvPr/>
        </p:nvSpPr>
        <p:spPr bwMode="auto">
          <a:xfrm flipH="1">
            <a:off x="6604000" y="4821238"/>
            <a:ext cx="617538" cy="577850"/>
          </a:xfrm>
          <a:prstGeom prst="line">
            <a:avLst/>
          </a:prstGeom>
          <a:noFill/>
          <a:ln w="9525">
            <a:solidFill>
              <a:schemeClr val="tx1"/>
            </a:solidFill>
            <a:round/>
            <a:headEnd/>
            <a:tailEnd/>
          </a:ln>
          <a:effectLst/>
        </p:spPr>
        <p:txBody>
          <a:bodyPr wrap="none" anchor="ctr"/>
          <a:lstStyle/>
          <a:p>
            <a:endParaRPr lang="en-US"/>
          </a:p>
        </p:txBody>
      </p:sp>
      <p:graphicFrame>
        <p:nvGraphicFramePr>
          <p:cNvPr id="159850" name="Group 106"/>
          <p:cNvGraphicFramePr>
            <a:graphicFrameLocks noGrp="1"/>
          </p:cNvGraphicFramePr>
          <p:nvPr/>
        </p:nvGraphicFramePr>
        <p:xfrm>
          <a:off x="7662863" y="5581650"/>
          <a:ext cx="1319212" cy="640080"/>
        </p:xfrm>
        <a:graphic>
          <a:graphicData uri="http://schemas.openxmlformats.org/drawingml/2006/table">
            <a:tbl>
              <a:tblPr/>
              <a:tblGrid>
                <a:gridCol w="660400">
                  <a:extLst>
                    <a:ext uri="{9D8B030D-6E8A-4147-A177-3AD203B41FA5}">
                      <a16:colId xmlns:a16="http://schemas.microsoft.com/office/drawing/2014/main" val="20000"/>
                    </a:ext>
                  </a:extLst>
                </a:gridCol>
                <a:gridCol w="658812">
                  <a:extLst>
                    <a:ext uri="{9D8B030D-6E8A-4147-A177-3AD203B41FA5}">
                      <a16:colId xmlns:a16="http://schemas.microsoft.com/office/drawing/2014/main" val="20001"/>
                    </a:ext>
                  </a:extLst>
                </a:gridCol>
              </a:tblGrid>
              <a:tr h="477838">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3600" b="1" i="0" u="none" strike="noStrike" cap="none" normalizeH="0" baseline="0">
                        <a:ln>
                          <a:noFill/>
                        </a:ln>
                        <a:solidFill>
                          <a:srgbClr val="990000"/>
                        </a:solidFill>
                        <a:effectLst>
                          <a:outerShdw blurRad="38100" dist="38100" dir="2700000" algn="tl">
                            <a:srgbClr val="000000"/>
                          </a:outerShdw>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9858" name="Line 114"/>
          <p:cNvSpPr>
            <a:spLocks noChangeShapeType="1"/>
          </p:cNvSpPr>
          <p:nvPr/>
        </p:nvSpPr>
        <p:spPr bwMode="auto">
          <a:xfrm flipH="1">
            <a:off x="8343900" y="5581650"/>
            <a:ext cx="601663" cy="468313"/>
          </a:xfrm>
          <a:prstGeom prst="line">
            <a:avLst/>
          </a:prstGeom>
          <a:noFill/>
          <a:ln w="9525">
            <a:solidFill>
              <a:schemeClr val="tx1"/>
            </a:solidFill>
            <a:round/>
            <a:headEnd/>
            <a:tailEnd/>
          </a:ln>
          <a:effectLst/>
        </p:spPr>
        <p:txBody>
          <a:bodyPr wrap="none" anchor="ctr"/>
          <a:lstStyle/>
          <a:p>
            <a:endParaRPr lang="en-US"/>
          </a:p>
        </p:txBody>
      </p:sp>
      <p:sp>
        <p:nvSpPr>
          <p:cNvPr id="159859" name="Line 115"/>
          <p:cNvSpPr>
            <a:spLocks noChangeShapeType="1"/>
          </p:cNvSpPr>
          <p:nvPr/>
        </p:nvSpPr>
        <p:spPr bwMode="auto">
          <a:xfrm>
            <a:off x="5181600" y="5154613"/>
            <a:ext cx="779463"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60" name="Line 116"/>
          <p:cNvSpPr>
            <a:spLocks noChangeShapeType="1"/>
          </p:cNvSpPr>
          <p:nvPr/>
        </p:nvSpPr>
        <p:spPr bwMode="auto">
          <a:xfrm>
            <a:off x="6853238" y="5959475"/>
            <a:ext cx="779462" cy="0"/>
          </a:xfrm>
          <a:prstGeom prst="line">
            <a:avLst/>
          </a:prstGeom>
          <a:noFill/>
          <a:ln w="25400">
            <a:solidFill>
              <a:schemeClr val="tx2"/>
            </a:solidFill>
            <a:round/>
            <a:headEnd/>
            <a:tailEnd type="triangle" w="med" len="med"/>
          </a:ln>
          <a:effectLst/>
        </p:spPr>
        <p:txBody>
          <a:bodyPr wrap="none" anchor="ctr"/>
          <a:lstStyle/>
          <a:p>
            <a:endParaRPr lang="en-US"/>
          </a:p>
        </p:txBody>
      </p:sp>
      <p:sp>
        <p:nvSpPr>
          <p:cNvPr id="159861" name="Rectangle 117"/>
          <p:cNvSpPr>
            <a:spLocks noChangeArrowheads="1"/>
          </p:cNvSpPr>
          <p:nvPr/>
        </p:nvSpPr>
        <p:spPr bwMode="auto">
          <a:xfrm>
            <a:off x="84138" y="6262688"/>
            <a:ext cx="7283965" cy="461665"/>
          </a:xfrm>
          <a:prstGeom prst="rect">
            <a:avLst/>
          </a:prstGeom>
          <a:noFill/>
          <a:ln w="12700">
            <a:noFill/>
            <a:miter lim="800000"/>
            <a:headEnd/>
            <a:tailEnd/>
          </a:ln>
          <a:effectLst/>
        </p:spPr>
        <p:txBody>
          <a:bodyPr wrap="none">
            <a:spAutoFit/>
          </a:bodyPr>
          <a:lstStyle/>
          <a:p>
            <a:r>
              <a:rPr lang="en-US" b="1" dirty="0">
                <a:solidFill>
                  <a:schemeClr val="tx1"/>
                </a:solidFill>
                <a:sym typeface="Symbol" pitchFamily="18" charset="2"/>
              </a:rPr>
              <a:t>Space Complexity with respect to n=|V| and/or 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Graph Traversals</a:t>
            </a:r>
          </a:p>
        </p:txBody>
      </p:sp>
      <p:sp>
        <p:nvSpPr>
          <p:cNvPr id="162819" name="Rectangle 3"/>
          <p:cNvSpPr>
            <a:spLocks noGrp="1" noChangeArrowheads="1"/>
          </p:cNvSpPr>
          <p:nvPr>
            <p:ph type="body" idx="1"/>
          </p:nvPr>
        </p:nvSpPr>
        <p:spPr/>
        <p:txBody>
          <a:bodyPr/>
          <a:lstStyle/>
          <a:p>
            <a:pPr>
              <a:lnSpc>
                <a:spcPct val="90000"/>
              </a:lnSpc>
            </a:pPr>
            <a:r>
              <a:rPr lang="en-US" sz="2800" dirty="0"/>
              <a:t>Traversal: </a:t>
            </a:r>
          </a:p>
          <a:p>
            <a:pPr lvl="1">
              <a:lnSpc>
                <a:spcPct val="90000"/>
              </a:lnSpc>
            </a:pPr>
            <a:r>
              <a:rPr lang="en-US" sz="2400" dirty="0"/>
              <a:t>Tree traversals (</a:t>
            </a:r>
            <a:r>
              <a:rPr lang="en-US" sz="2400" dirty="0" err="1"/>
              <a:t>ch</a:t>
            </a:r>
            <a:r>
              <a:rPr lang="en-US" sz="2400" dirty="0"/>
              <a:t> 10): visit all the nodes of a tree and do some processing at each node</a:t>
            </a:r>
          </a:p>
          <a:p>
            <a:pPr>
              <a:lnSpc>
                <a:spcPct val="90000"/>
              </a:lnSpc>
            </a:pPr>
            <a:r>
              <a:rPr lang="en-US" sz="2800" dirty="0"/>
              <a:t>Types of Graph traversals</a:t>
            </a:r>
          </a:p>
          <a:p>
            <a:pPr lvl="2">
              <a:lnSpc>
                <a:spcPct val="90000"/>
              </a:lnSpc>
            </a:pPr>
            <a:r>
              <a:rPr lang="en-US" sz="2000" dirty="0"/>
              <a:t>Depth First Search (DFS)</a:t>
            </a:r>
          </a:p>
          <a:p>
            <a:pPr lvl="2">
              <a:lnSpc>
                <a:spcPct val="90000"/>
              </a:lnSpc>
            </a:pPr>
            <a:r>
              <a:rPr lang="en-US" sz="2000" dirty="0"/>
              <a:t>Breadth First Search (BFS)</a:t>
            </a:r>
          </a:p>
          <a:p>
            <a:pPr>
              <a:lnSpc>
                <a:spcPct val="90000"/>
              </a:lnSpc>
            </a:pPr>
            <a:r>
              <a:rPr lang="en-US" sz="2800" dirty="0"/>
              <a:t>Issues to consider</a:t>
            </a:r>
          </a:p>
          <a:p>
            <a:pPr lvl="1">
              <a:lnSpc>
                <a:spcPct val="90000"/>
              </a:lnSpc>
            </a:pPr>
            <a:r>
              <a:rPr lang="en-US" sz="2400" dirty="0"/>
              <a:t>There is no root – need a start vertex</a:t>
            </a:r>
          </a:p>
          <a:p>
            <a:pPr lvl="1">
              <a:lnSpc>
                <a:spcPct val="90000"/>
              </a:lnSpc>
            </a:pPr>
            <a:r>
              <a:rPr lang="en-US" sz="2400" dirty="0"/>
              <a:t>Be careful and do not enter a repetitive cycle – </a:t>
            </a:r>
            <a:r>
              <a:rPr lang="en-US" sz="2400" dirty="0">
                <a:solidFill>
                  <a:srgbClr val="FFFF00"/>
                </a:solidFill>
              </a:rPr>
              <a:t>mark each vertex as it is processed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Graph Traversal-Recursive DFS</a:t>
            </a:r>
          </a:p>
        </p:txBody>
      </p:sp>
      <p:sp>
        <p:nvSpPr>
          <p:cNvPr id="163843" name="Rectangle 3"/>
          <p:cNvSpPr>
            <a:spLocks noGrp="1" noChangeArrowheads="1"/>
          </p:cNvSpPr>
          <p:nvPr>
            <p:ph type="body" idx="1"/>
          </p:nvPr>
        </p:nvSpPr>
        <p:spPr>
          <a:xfrm>
            <a:off x="423863" y="1371600"/>
            <a:ext cx="8178800" cy="2633663"/>
          </a:xfrm>
        </p:spPr>
        <p:txBody>
          <a:bodyPr/>
          <a:lstStyle/>
          <a:p>
            <a:pPr>
              <a:lnSpc>
                <a:spcPct val="90000"/>
              </a:lnSpc>
            </a:pPr>
            <a:r>
              <a:rPr lang="en-US" sz="2800" dirty="0"/>
              <a:t>DFS(</a:t>
            </a:r>
            <a:r>
              <a:rPr lang="en-US" sz="2800" i="1" dirty="0"/>
              <a:t>start</a:t>
            </a:r>
            <a:r>
              <a:rPr lang="en-US" sz="2800" dirty="0"/>
              <a:t>)</a:t>
            </a:r>
          </a:p>
          <a:p>
            <a:pPr lvl="1">
              <a:lnSpc>
                <a:spcPct val="90000"/>
              </a:lnSpc>
            </a:pPr>
            <a:r>
              <a:rPr lang="en-US" sz="2400" dirty="0"/>
              <a:t>Initialize the </a:t>
            </a:r>
            <a:r>
              <a:rPr lang="en-US" sz="2400" dirty="0" err="1"/>
              <a:t>boolean</a:t>
            </a:r>
            <a:r>
              <a:rPr lang="en-US" sz="2400" dirty="0"/>
              <a:t> </a:t>
            </a:r>
            <a:r>
              <a:rPr lang="en-US" sz="2400" i="1" dirty="0"/>
              <a:t>visited</a:t>
            </a:r>
            <a:r>
              <a:rPr lang="en-US" sz="2400" dirty="0"/>
              <a:t> array</a:t>
            </a:r>
          </a:p>
          <a:p>
            <a:pPr lvl="1">
              <a:lnSpc>
                <a:spcPct val="90000"/>
              </a:lnSpc>
            </a:pPr>
            <a:r>
              <a:rPr lang="en-US" sz="2400" dirty="0" err="1"/>
              <a:t>Rec_DFS</a:t>
            </a:r>
            <a:r>
              <a:rPr lang="en-US" sz="2400" dirty="0"/>
              <a:t>(</a:t>
            </a:r>
            <a:r>
              <a:rPr lang="en-US" sz="2400" i="1" dirty="0"/>
              <a:t>start</a:t>
            </a:r>
            <a:r>
              <a:rPr lang="en-US" sz="2400" dirty="0"/>
              <a:t>)</a:t>
            </a:r>
          </a:p>
          <a:p>
            <a:pPr>
              <a:lnSpc>
                <a:spcPct val="90000"/>
              </a:lnSpc>
            </a:pPr>
            <a:r>
              <a:rPr lang="en-US" sz="2800" dirty="0" err="1"/>
              <a:t>Rec_DFS</a:t>
            </a:r>
            <a:r>
              <a:rPr lang="en-US" sz="2800" dirty="0"/>
              <a:t>(</a:t>
            </a:r>
            <a:r>
              <a:rPr lang="en-US" sz="2800" i="1" dirty="0"/>
              <a:t>start</a:t>
            </a:r>
            <a:r>
              <a:rPr lang="en-US" sz="2800" dirty="0"/>
              <a:t>)</a:t>
            </a:r>
          </a:p>
          <a:p>
            <a:pPr lvl="1">
              <a:lnSpc>
                <a:spcPct val="90000"/>
              </a:lnSpc>
            </a:pPr>
            <a:r>
              <a:rPr lang="en-US" sz="2400" dirty="0"/>
              <a:t>For each of unvisited neighbor </a:t>
            </a:r>
            <a:r>
              <a:rPr lang="en-US" sz="2400" i="1" dirty="0"/>
              <a:t>next</a:t>
            </a:r>
            <a:r>
              <a:rPr lang="en-US" sz="2400" dirty="0"/>
              <a:t> of </a:t>
            </a:r>
            <a:r>
              <a:rPr lang="en-US" sz="2400" i="1" dirty="0"/>
              <a:t>start</a:t>
            </a:r>
          </a:p>
          <a:p>
            <a:pPr lvl="2">
              <a:lnSpc>
                <a:spcPct val="90000"/>
              </a:lnSpc>
            </a:pPr>
            <a:r>
              <a:rPr lang="en-US" sz="2000" dirty="0"/>
              <a:t>If  (not visited) </a:t>
            </a:r>
            <a:r>
              <a:rPr lang="en-US" sz="2000" dirty="0" err="1"/>
              <a:t>Rec_DFS</a:t>
            </a:r>
            <a:r>
              <a:rPr lang="en-US" sz="2000" dirty="0"/>
              <a:t>(</a:t>
            </a:r>
            <a:r>
              <a:rPr lang="en-US" sz="2000" i="1" dirty="0"/>
              <a:t>next</a:t>
            </a:r>
            <a:r>
              <a:rPr lang="en-US" sz="2000" dirty="0"/>
              <a:t>)</a:t>
            </a:r>
          </a:p>
        </p:txBody>
      </p:sp>
      <p:grpSp>
        <p:nvGrpSpPr>
          <p:cNvPr id="163895" name="Group 55"/>
          <p:cNvGrpSpPr>
            <a:grpSpLocks/>
          </p:cNvGrpSpPr>
          <p:nvPr/>
        </p:nvGrpSpPr>
        <p:grpSpPr bwMode="auto">
          <a:xfrm>
            <a:off x="184150" y="4049713"/>
            <a:ext cx="2647950" cy="2300287"/>
            <a:chOff x="116" y="2551"/>
            <a:chExt cx="1668" cy="1449"/>
          </a:xfrm>
        </p:grpSpPr>
        <p:sp>
          <p:nvSpPr>
            <p:cNvPr id="163844" name="Oval 4"/>
            <p:cNvSpPr>
              <a:spLocks noChangeArrowheads="1"/>
            </p:cNvSpPr>
            <p:nvPr/>
          </p:nvSpPr>
          <p:spPr bwMode="auto">
            <a:xfrm>
              <a:off x="814" y="281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3845" name="Oval 5"/>
            <p:cNvSpPr>
              <a:spLocks noChangeArrowheads="1"/>
            </p:cNvSpPr>
            <p:nvPr/>
          </p:nvSpPr>
          <p:spPr bwMode="auto">
            <a:xfrm>
              <a:off x="326" y="326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1</a:t>
              </a:r>
            </a:p>
          </p:txBody>
        </p:sp>
        <p:sp>
          <p:nvSpPr>
            <p:cNvPr id="163846" name="Oval 6"/>
            <p:cNvSpPr>
              <a:spLocks noChangeArrowheads="1"/>
            </p:cNvSpPr>
            <p:nvPr/>
          </p:nvSpPr>
          <p:spPr bwMode="auto">
            <a:xfrm>
              <a:off x="116" y="375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3847" name="Oval 7"/>
            <p:cNvSpPr>
              <a:spLocks noChangeArrowheads="1"/>
            </p:cNvSpPr>
            <p:nvPr/>
          </p:nvSpPr>
          <p:spPr bwMode="auto">
            <a:xfrm>
              <a:off x="1355" y="300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3848" name="Oval 8"/>
            <p:cNvSpPr>
              <a:spLocks noChangeArrowheads="1"/>
            </p:cNvSpPr>
            <p:nvPr/>
          </p:nvSpPr>
          <p:spPr bwMode="auto">
            <a:xfrm>
              <a:off x="1200" y="3385"/>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3849" name="Oval 9"/>
            <p:cNvSpPr>
              <a:spLocks noChangeArrowheads="1"/>
            </p:cNvSpPr>
            <p:nvPr/>
          </p:nvSpPr>
          <p:spPr bwMode="auto">
            <a:xfrm>
              <a:off x="816" y="375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63850" name="Oval 10"/>
            <p:cNvSpPr>
              <a:spLocks noChangeArrowheads="1"/>
            </p:cNvSpPr>
            <p:nvPr/>
          </p:nvSpPr>
          <p:spPr bwMode="auto">
            <a:xfrm>
              <a:off x="1492" y="372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3851" name="Line 11"/>
            <p:cNvSpPr>
              <a:spLocks noChangeShapeType="1"/>
            </p:cNvSpPr>
            <p:nvPr/>
          </p:nvSpPr>
          <p:spPr bwMode="auto">
            <a:xfrm flipH="1" flipV="1">
              <a:off x="1125" y="2971"/>
              <a:ext cx="219" cy="92"/>
            </a:xfrm>
            <a:prstGeom prst="line">
              <a:avLst/>
            </a:prstGeom>
            <a:noFill/>
            <a:ln w="25400">
              <a:solidFill>
                <a:schemeClr val="tx1"/>
              </a:solidFill>
              <a:round/>
              <a:headEnd/>
              <a:tailEnd type="triangle" w="med" len="med"/>
            </a:ln>
            <a:effectLst/>
          </p:spPr>
          <p:txBody>
            <a:bodyPr/>
            <a:lstStyle/>
            <a:p>
              <a:endParaRPr lang="en-US"/>
            </a:p>
          </p:txBody>
        </p:sp>
        <p:sp>
          <p:nvSpPr>
            <p:cNvPr id="163853" name="Line 13"/>
            <p:cNvSpPr>
              <a:spLocks noChangeShapeType="1"/>
            </p:cNvSpPr>
            <p:nvPr/>
          </p:nvSpPr>
          <p:spPr bwMode="auto">
            <a:xfrm>
              <a:off x="997" y="3071"/>
              <a:ext cx="265" cy="302"/>
            </a:xfrm>
            <a:prstGeom prst="line">
              <a:avLst/>
            </a:prstGeom>
            <a:noFill/>
            <a:ln w="25400">
              <a:solidFill>
                <a:schemeClr val="tx1"/>
              </a:solidFill>
              <a:round/>
              <a:headEnd/>
              <a:tailEnd type="triangle" w="med" len="med"/>
            </a:ln>
            <a:effectLst/>
          </p:spPr>
          <p:txBody>
            <a:bodyPr/>
            <a:lstStyle/>
            <a:p>
              <a:endParaRPr lang="en-US"/>
            </a:p>
          </p:txBody>
        </p:sp>
        <p:sp>
          <p:nvSpPr>
            <p:cNvPr id="163854" name="Line 14"/>
            <p:cNvSpPr>
              <a:spLocks noChangeShapeType="1"/>
            </p:cNvSpPr>
            <p:nvPr/>
          </p:nvSpPr>
          <p:spPr bwMode="auto">
            <a:xfrm flipH="1">
              <a:off x="530" y="2990"/>
              <a:ext cx="265" cy="265"/>
            </a:xfrm>
            <a:prstGeom prst="line">
              <a:avLst/>
            </a:prstGeom>
            <a:noFill/>
            <a:ln w="25400">
              <a:solidFill>
                <a:schemeClr val="tx1"/>
              </a:solidFill>
              <a:round/>
              <a:headEnd/>
              <a:tailEnd type="triangle" w="med" len="med"/>
            </a:ln>
            <a:effectLst/>
          </p:spPr>
          <p:txBody>
            <a:bodyPr/>
            <a:lstStyle/>
            <a:p>
              <a:endParaRPr lang="en-US"/>
            </a:p>
          </p:txBody>
        </p:sp>
        <p:sp>
          <p:nvSpPr>
            <p:cNvPr id="163855" name="Line 15"/>
            <p:cNvSpPr>
              <a:spLocks noChangeShapeType="1"/>
            </p:cNvSpPr>
            <p:nvPr/>
          </p:nvSpPr>
          <p:spPr bwMode="auto">
            <a:xfrm flipV="1">
              <a:off x="274" y="3547"/>
              <a:ext cx="128" cy="201"/>
            </a:xfrm>
            <a:prstGeom prst="line">
              <a:avLst/>
            </a:prstGeom>
            <a:noFill/>
            <a:ln w="25400">
              <a:solidFill>
                <a:schemeClr val="tx1"/>
              </a:solidFill>
              <a:round/>
              <a:headEnd/>
              <a:tailEnd type="triangle" w="med" len="med"/>
            </a:ln>
            <a:effectLst/>
          </p:spPr>
          <p:txBody>
            <a:bodyPr/>
            <a:lstStyle/>
            <a:p>
              <a:endParaRPr lang="en-US"/>
            </a:p>
          </p:txBody>
        </p:sp>
        <p:sp>
          <p:nvSpPr>
            <p:cNvPr id="163856" name="Line 16"/>
            <p:cNvSpPr>
              <a:spLocks noChangeShapeType="1"/>
            </p:cNvSpPr>
            <p:nvPr/>
          </p:nvSpPr>
          <p:spPr bwMode="auto">
            <a:xfrm flipH="1">
              <a:off x="429" y="3858"/>
              <a:ext cx="375" cy="0"/>
            </a:xfrm>
            <a:prstGeom prst="line">
              <a:avLst/>
            </a:prstGeom>
            <a:noFill/>
            <a:ln w="25400">
              <a:solidFill>
                <a:schemeClr val="tx1"/>
              </a:solidFill>
              <a:round/>
              <a:headEnd/>
              <a:tailEnd type="triangle" w="med" len="med"/>
            </a:ln>
            <a:effectLst/>
          </p:spPr>
          <p:txBody>
            <a:bodyPr/>
            <a:lstStyle/>
            <a:p>
              <a:endParaRPr lang="en-US"/>
            </a:p>
          </p:txBody>
        </p:sp>
        <p:sp>
          <p:nvSpPr>
            <p:cNvPr id="163857" name="Line 17"/>
            <p:cNvSpPr>
              <a:spLocks noChangeShapeType="1"/>
            </p:cNvSpPr>
            <p:nvPr/>
          </p:nvSpPr>
          <p:spPr bwMode="auto">
            <a:xfrm>
              <a:off x="1106" y="3876"/>
              <a:ext cx="357" cy="0"/>
            </a:xfrm>
            <a:prstGeom prst="line">
              <a:avLst/>
            </a:prstGeom>
            <a:noFill/>
            <a:ln w="25400">
              <a:solidFill>
                <a:schemeClr val="tx1"/>
              </a:solidFill>
              <a:round/>
              <a:headEnd/>
              <a:tailEnd type="triangle" w="med" len="med"/>
            </a:ln>
            <a:effectLst/>
          </p:spPr>
          <p:txBody>
            <a:bodyPr/>
            <a:lstStyle/>
            <a:p>
              <a:endParaRPr lang="en-US"/>
            </a:p>
          </p:txBody>
        </p:sp>
        <p:sp>
          <p:nvSpPr>
            <p:cNvPr id="163858" name="Line 18"/>
            <p:cNvSpPr>
              <a:spLocks noChangeShapeType="1"/>
            </p:cNvSpPr>
            <p:nvPr/>
          </p:nvSpPr>
          <p:spPr bwMode="auto">
            <a:xfrm flipH="1" flipV="1">
              <a:off x="914" y="3054"/>
              <a:ext cx="37" cy="667"/>
            </a:xfrm>
            <a:prstGeom prst="line">
              <a:avLst/>
            </a:prstGeom>
            <a:noFill/>
            <a:ln w="25400">
              <a:solidFill>
                <a:schemeClr val="tx1"/>
              </a:solidFill>
              <a:round/>
              <a:headEnd/>
              <a:tailEnd type="triangle" w="med" len="med"/>
            </a:ln>
            <a:effectLst/>
          </p:spPr>
          <p:txBody>
            <a:bodyPr/>
            <a:lstStyle/>
            <a:p>
              <a:endParaRPr lang="en-US"/>
            </a:p>
          </p:txBody>
        </p:sp>
        <p:sp>
          <p:nvSpPr>
            <p:cNvPr id="163875" name="Rectangle 35"/>
            <p:cNvSpPr>
              <a:spLocks noChangeArrowheads="1"/>
            </p:cNvSpPr>
            <p:nvPr/>
          </p:nvSpPr>
          <p:spPr bwMode="auto">
            <a:xfrm>
              <a:off x="229" y="2551"/>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a:t>
              </a:r>
            </a:p>
          </p:txBody>
        </p:sp>
        <p:sp>
          <p:nvSpPr>
            <p:cNvPr id="163877" name="Line 37"/>
            <p:cNvSpPr>
              <a:spLocks noChangeShapeType="1"/>
            </p:cNvSpPr>
            <p:nvPr/>
          </p:nvSpPr>
          <p:spPr bwMode="auto">
            <a:xfrm>
              <a:off x="603" y="3493"/>
              <a:ext cx="275" cy="274"/>
            </a:xfrm>
            <a:prstGeom prst="line">
              <a:avLst/>
            </a:prstGeom>
            <a:noFill/>
            <a:ln w="25400">
              <a:solidFill>
                <a:schemeClr val="tx1"/>
              </a:solidFill>
              <a:round/>
              <a:headEnd/>
              <a:tailEnd type="triangle" w="med" len="med"/>
            </a:ln>
            <a:effectLst/>
          </p:spPr>
          <p:txBody>
            <a:bodyPr/>
            <a:lstStyle/>
            <a:p>
              <a:endParaRPr lang="en-US"/>
            </a:p>
          </p:txBody>
        </p:sp>
      </p:grpSp>
      <p:grpSp>
        <p:nvGrpSpPr>
          <p:cNvPr id="163896" name="Group 56"/>
          <p:cNvGrpSpPr>
            <a:grpSpLocks/>
          </p:cNvGrpSpPr>
          <p:nvPr/>
        </p:nvGrpSpPr>
        <p:grpSpPr bwMode="auto">
          <a:xfrm>
            <a:off x="3416300" y="3941763"/>
            <a:ext cx="2647950" cy="2300287"/>
            <a:chOff x="2152" y="2483"/>
            <a:chExt cx="1668" cy="1449"/>
          </a:xfrm>
        </p:grpSpPr>
        <p:sp>
          <p:nvSpPr>
            <p:cNvPr id="163861" name="Oval 21"/>
            <p:cNvSpPr>
              <a:spLocks noChangeArrowheads="1"/>
            </p:cNvSpPr>
            <p:nvPr/>
          </p:nvSpPr>
          <p:spPr bwMode="auto">
            <a:xfrm>
              <a:off x="2850" y="274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3862" name="Oval 22"/>
            <p:cNvSpPr>
              <a:spLocks noChangeArrowheads="1"/>
            </p:cNvSpPr>
            <p:nvPr/>
          </p:nvSpPr>
          <p:spPr bwMode="auto">
            <a:xfrm>
              <a:off x="2362" y="319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3863" name="Oval 23"/>
            <p:cNvSpPr>
              <a:spLocks noChangeArrowheads="1"/>
            </p:cNvSpPr>
            <p:nvPr/>
          </p:nvSpPr>
          <p:spPr bwMode="auto">
            <a:xfrm>
              <a:off x="2152" y="3685"/>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3864" name="Oval 24"/>
            <p:cNvSpPr>
              <a:spLocks noChangeArrowheads="1"/>
            </p:cNvSpPr>
            <p:nvPr/>
          </p:nvSpPr>
          <p:spPr bwMode="auto">
            <a:xfrm>
              <a:off x="3391" y="293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3865" name="Oval 25"/>
            <p:cNvSpPr>
              <a:spLocks noChangeArrowheads="1"/>
            </p:cNvSpPr>
            <p:nvPr/>
          </p:nvSpPr>
          <p:spPr bwMode="auto">
            <a:xfrm>
              <a:off x="3236" y="3317"/>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3866" name="Oval 26"/>
            <p:cNvSpPr>
              <a:spLocks noChangeArrowheads="1"/>
            </p:cNvSpPr>
            <p:nvPr/>
          </p:nvSpPr>
          <p:spPr bwMode="auto">
            <a:xfrm>
              <a:off x="2852" y="368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63867" name="Oval 27"/>
            <p:cNvSpPr>
              <a:spLocks noChangeArrowheads="1"/>
            </p:cNvSpPr>
            <p:nvPr/>
          </p:nvSpPr>
          <p:spPr bwMode="auto">
            <a:xfrm>
              <a:off x="3528" y="3655"/>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3868" name="Line 28"/>
            <p:cNvSpPr>
              <a:spLocks noChangeShapeType="1"/>
            </p:cNvSpPr>
            <p:nvPr/>
          </p:nvSpPr>
          <p:spPr bwMode="auto">
            <a:xfrm flipH="1" flipV="1">
              <a:off x="3161" y="2903"/>
              <a:ext cx="219" cy="92"/>
            </a:xfrm>
            <a:prstGeom prst="line">
              <a:avLst/>
            </a:prstGeom>
            <a:noFill/>
            <a:ln w="25400">
              <a:solidFill>
                <a:schemeClr val="tx1"/>
              </a:solidFill>
              <a:round/>
              <a:headEnd/>
              <a:tailEnd type="triangle" w="med" len="med"/>
            </a:ln>
            <a:effectLst/>
          </p:spPr>
          <p:txBody>
            <a:bodyPr/>
            <a:lstStyle/>
            <a:p>
              <a:endParaRPr lang="en-US"/>
            </a:p>
          </p:txBody>
        </p:sp>
        <p:sp>
          <p:nvSpPr>
            <p:cNvPr id="163869" name="Line 29"/>
            <p:cNvSpPr>
              <a:spLocks noChangeShapeType="1"/>
            </p:cNvSpPr>
            <p:nvPr/>
          </p:nvSpPr>
          <p:spPr bwMode="auto">
            <a:xfrm>
              <a:off x="3033" y="3003"/>
              <a:ext cx="265" cy="302"/>
            </a:xfrm>
            <a:prstGeom prst="line">
              <a:avLst/>
            </a:prstGeom>
            <a:noFill/>
            <a:ln w="25400">
              <a:solidFill>
                <a:schemeClr val="tx1"/>
              </a:solidFill>
              <a:round/>
              <a:headEnd/>
              <a:tailEnd type="triangle" w="med" len="med"/>
            </a:ln>
            <a:effectLst/>
          </p:spPr>
          <p:txBody>
            <a:bodyPr/>
            <a:lstStyle/>
            <a:p>
              <a:endParaRPr lang="en-US"/>
            </a:p>
          </p:txBody>
        </p:sp>
        <p:sp>
          <p:nvSpPr>
            <p:cNvPr id="163870" name="Line 30"/>
            <p:cNvSpPr>
              <a:spLocks noChangeShapeType="1"/>
            </p:cNvSpPr>
            <p:nvPr/>
          </p:nvSpPr>
          <p:spPr bwMode="auto">
            <a:xfrm flipH="1">
              <a:off x="2566" y="2922"/>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3871" name="Line 31"/>
            <p:cNvSpPr>
              <a:spLocks noChangeShapeType="1"/>
            </p:cNvSpPr>
            <p:nvPr/>
          </p:nvSpPr>
          <p:spPr bwMode="auto">
            <a:xfrm flipV="1">
              <a:off x="2310" y="3479"/>
              <a:ext cx="128" cy="201"/>
            </a:xfrm>
            <a:prstGeom prst="line">
              <a:avLst/>
            </a:prstGeom>
            <a:noFill/>
            <a:ln w="25400">
              <a:solidFill>
                <a:schemeClr val="tx1"/>
              </a:solidFill>
              <a:round/>
              <a:headEnd/>
              <a:tailEnd type="triangle" w="med" len="med"/>
            </a:ln>
            <a:effectLst/>
          </p:spPr>
          <p:txBody>
            <a:bodyPr/>
            <a:lstStyle/>
            <a:p>
              <a:endParaRPr lang="en-US"/>
            </a:p>
          </p:txBody>
        </p:sp>
        <p:sp>
          <p:nvSpPr>
            <p:cNvPr id="163872" name="Line 32"/>
            <p:cNvSpPr>
              <a:spLocks noChangeShapeType="1"/>
            </p:cNvSpPr>
            <p:nvPr/>
          </p:nvSpPr>
          <p:spPr bwMode="auto">
            <a:xfrm flipH="1">
              <a:off x="2465" y="3790"/>
              <a:ext cx="375" cy="0"/>
            </a:xfrm>
            <a:prstGeom prst="line">
              <a:avLst/>
            </a:prstGeom>
            <a:noFill/>
            <a:ln w="25400">
              <a:solidFill>
                <a:schemeClr val="tx1"/>
              </a:solidFill>
              <a:round/>
              <a:headEnd/>
              <a:tailEnd type="triangle" w="med" len="med"/>
            </a:ln>
            <a:effectLst/>
          </p:spPr>
          <p:txBody>
            <a:bodyPr/>
            <a:lstStyle/>
            <a:p>
              <a:endParaRPr lang="en-US"/>
            </a:p>
          </p:txBody>
        </p:sp>
        <p:sp>
          <p:nvSpPr>
            <p:cNvPr id="163873" name="Line 33"/>
            <p:cNvSpPr>
              <a:spLocks noChangeShapeType="1"/>
            </p:cNvSpPr>
            <p:nvPr/>
          </p:nvSpPr>
          <p:spPr bwMode="auto">
            <a:xfrm>
              <a:off x="3142" y="3808"/>
              <a:ext cx="357" cy="0"/>
            </a:xfrm>
            <a:prstGeom prst="line">
              <a:avLst/>
            </a:prstGeom>
            <a:noFill/>
            <a:ln w="25400">
              <a:solidFill>
                <a:schemeClr val="tx1"/>
              </a:solidFill>
              <a:round/>
              <a:headEnd/>
              <a:tailEnd type="triangle" w="med" len="med"/>
            </a:ln>
            <a:effectLst/>
          </p:spPr>
          <p:txBody>
            <a:bodyPr/>
            <a:lstStyle/>
            <a:p>
              <a:endParaRPr lang="en-US"/>
            </a:p>
          </p:txBody>
        </p:sp>
        <p:sp>
          <p:nvSpPr>
            <p:cNvPr id="163874" name="Line 34"/>
            <p:cNvSpPr>
              <a:spLocks noChangeShapeType="1"/>
            </p:cNvSpPr>
            <p:nvPr/>
          </p:nvSpPr>
          <p:spPr bwMode="auto">
            <a:xfrm flipH="1" flipV="1">
              <a:off x="2950" y="2986"/>
              <a:ext cx="37" cy="667"/>
            </a:xfrm>
            <a:prstGeom prst="line">
              <a:avLst/>
            </a:prstGeom>
            <a:noFill/>
            <a:ln w="25400">
              <a:solidFill>
                <a:schemeClr val="tx1"/>
              </a:solidFill>
              <a:round/>
              <a:headEnd/>
              <a:tailEnd type="triangle" w="med" len="med"/>
            </a:ln>
            <a:effectLst/>
          </p:spPr>
          <p:txBody>
            <a:bodyPr/>
            <a:lstStyle/>
            <a:p>
              <a:endParaRPr lang="en-US"/>
            </a:p>
          </p:txBody>
        </p:sp>
        <p:sp>
          <p:nvSpPr>
            <p:cNvPr id="163876" name="Rectangle 36"/>
            <p:cNvSpPr>
              <a:spLocks noChangeArrowheads="1"/>
            </p:cNvSpPr>
            <p:nvPr/>
          </p:nvSpPr>
          <p:spPr bwMode="auto">
            <a:xfrm>
              <a:off x="2209" y="2483"/>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a:t>
              </a:r>
            </a:p>
          </p:txBody>
        </p:sp>
        <p:sp>
          <p:nvSpPr>
            <p:cNvPr id="163878" name="Line 38"/>
            <p:cNvSpPr>
              <a:spLocks noChangeShapeType="1"/>
            </p:cNvSpPr>
            <p:nvPr/>
          </p:nvSpPr>
          <p:spPr bwMode="auto">
            <a:xfrm>
              <a:off x="2638" y="3425"/>
              <a:ext cx="275" cy="274"/>
            </a:xfrm>
            <a:prstGeom prst="line">
              <a:avLst/>
            </a:prstGeom>
            <a:noFill/>
            <a:ln w="25400">
              <a:solidFill>
                <a:schemeClr val="tx1"/>
              </a:solidFill>
              <a:round/>
              <a:headEnd/>
              <a:tailEnd type="triangle" w="med" len="med"/>
            </a:ln>
            <a:effectLst/>
          </p:spPr>
          <p:txBody>
            <a:bodyPr/>
            <a:lstStyle/>
            <a:p>
              <a:endParaRPr lang="en-US"/>
            </a:p>
          </p:txBody>
        </p:sp>
      </p:grpSp>
      <p:grpSp>
        <p:nvGrpSpPr>
          <p:cNvPr id="163898" name="Group 58"/>
          <p:cNvGrpSpPr>
            <a:grpSpLocks/>
          </p:cNvGrpSpPr>
          <p:nvPr/>
        </p:nvGrpSpPr>
        <p:grpSpPr bwMode="auto">
          <a:xfrm>
            <a:off x="6496050" y="3906838"/>
            <a:ext cx="2647950" cy="2300287"/>
            <a:chOff x="4092" y="2461"/>
            <a:chExt cx="1668" cy="1449"/>
          </a:xfrm>
        </p:grpSpPr>
        <p:sp>
          <p:nvSpPr>
            <p:cNvPr id="163879" name="Oval 39"/>
            <p:cNvSpPr>
              <a:spLocks noChangeArrowheads="1"/>
            </p:cNvSpPr>
            <p:nvPr/>
          </p:nvSpPr>
          <p:spPr bwMode="auto">
            <a:xfrm>
              <a:off x="4790" y="272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3880" name="Oval 40"/>
            <p:cNvSpPr>
              <a:spLocks noChangeArrowheads="1"/>
            </p:cNvSpPr>
            <p:nvPr/>
          </p:nvSpPr>
          <p:spPr bwMode="auto">
            <a:xfrm>
              <a:off x="4302" y="3170"/>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3881" name="Oval 41"/>
            <p:cNvSpPr>
              <a:spLocks noChangeArrowheads="1"/>
            </p:cNvSpPr>
            <p:nvPr/>
          </p:nvSpPr>
          <p:spPr bwMode="auto">
            <a:xfrm>
              <a:off x="4092" y="366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3882" name="Oval 42"/>
            <p:cNvSpPr>
              <a:spLocks noChangeArrowheads="1"/>
            </p:cNvSpPr>
            <p:nvPr/>
          </p:nvSpPr>
          <p:spPr bwMode="auto">
            <a:xfrm>
              <a:off x="5331" y="291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3883" name="Oval 43"/>
            <p:cNvSpPr>
              <a:spLocks noChangeArrowheads="1"/>
            </p:cNvSpPr>
            <p:nvPr/>
          </p:nvSpPr>
          <p:spPr bwMode="auto">
            <a:xfrm>
              <a:off x="5176" y="3295"/>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3884" name="Oval 44"/>
            <p:cNvSpPr>
              <a:spLocks noChangeArrowheads="1"/>
            </p:cNvSpPr>
            <p:nvPr/>
          </p:nvSpPr>
          <p:spPr bwMode="auto">
            <a:xfrm>
              <a:off x="4792" y="366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3885" name="Oval 45"/>
            <p:cNvSpPr>
              <a:spLocks noChangeArrowheads="1"/>
            </p:cNvSpPr>
            <p:nvPr/>
          </p:nvSpPr>
          <p:spPr bwMode="auto">
            <a:xfrm>
              <a:off x="5468" y="363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3886" name="Line 46"/>
            <p:cNvSpPr>
              <a:spLocks noChangeShapeType="1"/>
            </p:cNvSpPr>
            <p:nvPr/>
          </p:nvSpPr>
          <p:spPr bwMode="auto">
            <a:xfrm flipH="1" flipV="1">
              <a:off x="5101" y="2881"/>
              <a:ext cx="219" cy="92"/>
            </a:xfrm>
            <a:prstGeom prst="line">
              <a:avLst/>
            </a:prstGeom>
            <a:noFill/>
            <a:ln w="25400">
              <a:solidFill>
                <a:schemeClr val="tx1"/>
              </a:solidFill>
              <a:round/>
              <a:headEnd/>
              <a:tailEnd type="triangle" w="med" len="med"/>
            </a:ln>
            <a:effectLst/>
          </p:spPr>
          <p:txBody>
            <a:bodyPr/>
            <a:lstStyle/>
            <a:p>
              <a:endParaRPr lang="en-US"/>
            </a:p>
          </p:txBody>
        </p:sp>
        <p:sp>
          <p:nvSpPr>
            <p:cNvPr id="163887" name="Line 47"/>
            <p:cNvSpPr>
              <a:spLocks noChangeShapeType="1"/>
            </p:cNvSpPr>
            <p:nvPr/>
          </p:nvSpPr>
          <p:spPr bwMode="auto">
            <a:xfrm>
              <a:off x="4973" y="2981"/>
              <a:ext cx="265" cy="302"/>
            </a:xfrm>
            <a:prstGeom prst="line">
              <a:avLst/>
            </a:prstGeom>
            <a:noFill/>
            <a:ln w="25400">
              <a:solidFill>
                <a:schemeClr val="tx1"/>
              </a:solidFill>
              <a:round/>
              <a:headEnd/>
              <a:tailEnd type="triangle" w="med" len="med"/>
            </a:ln>
            <a:effectLst/>
          </p:spPr>
          <p:txBody>
            <a:bodyPr/>
            <a:lstStyle/>
            <a:p>
              <a:endParaRPr lang="en-US"/>
            </a:p>
          </p:txBody>
        </p:sp>
        <p:sp>
          <p:nvSpPr>
            <p:cNvPr id="163888" name="Line 48"/>
            <p:cNvSpPr>
              <a:spLocks noChangeShapeType="1"/>
            </p:cNvSpPr>
            <p:nvPr/>
          </p:nvSpPr>
          <p:spPr bwMode="auto">
            <a:xfrm flipH="1">
              <a:off x="4506" y="2900"/>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3889" name="Line 49"/>
            <p:cNvSpPr>
              <a:spLocks noChangeShapeType="1"/>
            </p:cNvSpPr>
            <p:nvPr/>
          </p:nvSpPr>
          <p:spPr bwMode="auto">
            <a:xfrm flipV="1">
              <a:off x="4250" y="3457"/>
              <a:ext cx="128" cy="201"/>
            </a:xfrm>
            <a:prstGeom prst="line">
              <a:avLst/>
            </a:prstGeom>
            <a:noFill/>
            <a:ln w="25400">
              <a:solidFill>
                <a:schemeClr val="tx1"/>
              </a:solidFill>
              <a:round/>
              <a:headEnd/>
              <a:tailEnd type="triangle" w="med" len="med"/>
            </a:ln>
            <a:effectLst/>
          </p:spPr>
          <p:txBody>
            <a:bodyPr/>
            <a:lstStyle/>
            <a:p>
              <a:endParaRPr lang="en-US"/>
            </a:p>
          </p:txBody>
        </p:sp>
        <p:sp>
          <p:nvSpPr>
            <p:cNvPr id="163890" name="Line 50"/>
            <p:cNvSpPr>
              <a:spLocks noChangeShapeType="1"/>
            </p:cNvSpPr>
            <p:nvPr/>
          </p:nvSpPr>
          <p:spPr bwMode="auto">
            <a:xfrm flipH="1">
              <a:off x="4405" y="3768"/>
              <a:ext cx="375" cy="0"/>
            </a:xfrm>
            <a:prstGeom prst="line">
              <a:avLst/>
            </a:prstGeom>
            <a:noFill/>
            <a:ln w="25400">
              <a:solidFill>
                <a:schemeClr val="tx1"/>
              </a:solidFill>
              <a:round/>
              <a:headEnd/>
              <a:tailEnd type="triangle" w="med" len="med"/>
            </a:ln>
            <a:effectLst/>
          </p:spPr>
          <p:txBody>
            <a:bodyPr/>
            <a:lstStyle/>
            <a:p>
              <a:endParaRPr lang="en-US"/>
            </a:p>
          </p:txBody>
        </p:sp>
        <p:sp>
          <p:nvSpPr>
            <p:cNvPr id="163891" name="Line 51"/>
            <p:cNvSpPr>
              <a:spLocks noChangeShapeType="1"/>
            </p:cNvSpPr>
            <p:nvPr/>
          </p:nvSpPr>
          <p:spPr bwMode="auto">
            <a:xfrm>
              <a:off x="5082" y="3786"/>
              <a:ext cx="357" cy="0"/>
            </a:xfrm>
            <a:prstGeom prst="line">
              <a:avLst/>
            </a:prstGeom>
            <a:noFill/>
            <a:ln w="25400">
              <a:solidFill>
                <a:schemeClr val="tx1"/>
              </a:solidFill>
              <a:round/>
              <a:headEnd/>
              <a:tailEnd type="triangle" w="med" len="med"/>
            </a:ln>
            <a:effectLst/>
          </p:spPr>
          <p:txBody>
            <a:bodyPr/>
            <a:lstStyle/>
            <a:p>
              <a:endParaRPr lang="en-US"/>
            </a:p>
          </p:txBody>
        </p:sp>
        <p:sp>
          <p:nvSpPr>
            <p:cNvPr id="163892" name="Line 52"/>
            <p:cNvSpPr>
              <a:spLocks noChangeShapeType="1"/>
            </p:cNvSpPr>
            <p:nvPr/>
          </p:nvSpPr>
          <p:spPr bwMode="auto">
            <a:xfrm flipH="1" flipV="1">
              <a:off x="4890" y="2964"/>
              <a:ext cx="37" cy="667"/>
            </a:xfrm>
            <a:prstGeom prst="line">
              <a:avLst/>
            </a:prstGeom>
            <a:noFill/>
            <a:ln w="25400">
              <a:solidFill>
                <a:schemeClr val="tx1"/>
              </a:solidFill>
              <a:round/>
              <a:headEnd/>
              <a:tailEnd type="triangle" w="med" len="med"/>
            </a:ln>
            <a:effectLst/>
          </p:spPr>
          <p:txBody>
            <a:bodyPr/>
            <a:lstStyle/>
            <a:p>
              <a:endParaRPr lang="en-US"/>
            </a:p>
          </p:txBody>
        </p:sp>
        <p:sp>
          <p:nvSpPr>
            <p:cNvPr id="163893" name="Rectangle 53"/>
            <p:cNvSpPr>
              <a:spLocks noChangeArrowheads="1"/>
            </p:cNvSpPr>
            <p:nvPr/>
          </p:nvSpPr>
          <p:spPr bwMode="auto">
            <a:xfrm>
              <a:off x="4149" y="2461"/>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0,1,3</a:t>
              </a:r>
            </a:p>
          </p:txBody>
        </p:sp>
        <p:sp>
          <p:nvSpPr>
            <p:cNvPr id="163894" name="Line 54"/>
            <p:cNvSpPr>
              <a:spLocks noChangeShapeType="1"/>
            </p:cNvSpPr>
            <p:nvPr/>
          </p:nvSpPr>
          <p:spPr bwMode="auto">
            <a:xfrm>
              <a:off x="4578" y="3403"/>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animEffect transition="in" filter="blinds(horizontal)">
                                      <p:cBhvr>
                                        <p:cTn id="7" dur="500"/>
                                        <p:tgtEl>
                                          <p:spTgt spid="1638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63843">
                                            <p:txEl>
                                              <p:pRg st="1" end="1"/>
                                            </p:txEl>
                                          </p:spTgt>
                                        </p:tgtEl>
                                        <p:attrNameLst>
                                          <p:attrName>style.visibility</p:attrName>
                                        </p:attrNameLst>
                                      </p:cBhvr>
                                      <p:to>
                                        <p:strVal val="visible"/>
                                      </p:to>
                                    </p:set>
                                    <p:animEffect transition="in" filter="blinds(horizontal)">
                                      <p:cBhvr>
                                        <p:cTn id="10" dur="500"/>
                                        <p:tgtEl>
                                          <p:spTgt spid="16384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animEffect transition="in" filter="blinds(horizontal)">
                                      <p:cBhvr>
                                        <p:cTn id="13" dur="500"/>
                                        <p:tgtEl>
                                          <p:spTgt spid="1638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63843">
                                            <p:txEl>
                                              <p:pRg st="3" end="3"/>
                                            </p:txEl>
                                          </p:spTgt>
                                        </p:tgtEl>
                                        <p:attrNameLst>
                                          <p:attrName>style.visibility</p:attrName>
                                        </p:attrNameLst>
                                      </p:cBhvr>
                                      <p:to>
                                        <p:strVal val="visible"/>
                                      </p:to>
                                    </p:set>
                                    <p:animEffect transition="in" filter="blinds(horizontal)">
                                      <p:cBhvr>
                                        <p:cTn id="18" dur="500"/>
                                        <p:tgtEl>
                                          <p:spTgt spid="16384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3843">
                                            <p:txEl>
                                              <p:pRg st="4" end="4"/>
                                            </p:txEl>
                                          </p:spTgt>
                                        </p:tgtEl>
                                        <p:attrNameLst>
                                          <p:attrName>style.visibility</p:attrName>
                                        </p:attrNameLst>
                                      </p:cBhvr>
                                      <p:to>
                                        <p:strVal val="visible"/>
                                      </p:to>
                                    </p:set>
                                    <p:animEffect transition="in" filter="blinds(horizontal)">
                                      <p:cBhvr>
                                        <p:cTn id="21" dur="500"/>
                                        <p:tgtEl>
                                          <p:spTgt spid="16384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63843">
                                            <p:txEl>
                                              <p:pRg st="5" end="5"/>
                                            </p:txEl>
                                          </p:spTgt>
                                        </p:tgtEl>
                                        <p:attrNameLst>
                                          <p:attrName>style.visibility</p:attrName>
                                        </p:attrNameLst>
                                      </p:cBhvr>
                                      <p:to>
                                        <p:strVal val="visible"/>
                                      </p:to>
                                    </p:set>
                                    <p:animEffect transition="in" filter="blinds(horizontal)">
                                      <p:cBhvr>
                                        <p:cTn id="24" dur="500"/>
                                        <p:tgtEl>
                                          <p:spTgt spid="1638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63895"/>
                                        </p:tgtEl>
                                        <p:attrNameLst>
                                          <p:attrName>style.visibility</p:attrName>
                                        </p:attrNameLst>
                                      </p:cBhvr>
                                      <p:to>
                                        <p:strVal val="visible"/>
                                      </p:to>
                                    </p:set>
                                    <p:animEffect transition="in" filter="blinds(horizontal)">
                                      <p:cBhvr>
                                        <p:cTn id="29" dur="500"/>
                                        <p:tgtEl>
                                          <p:spTgt spid="16389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3896"/>
                                        </p:tgtEl>
                                        <p:attrNameLst>
                                          <p:attrName>style.visibility</p:attrName>
                                        </p:attrNameLst>
                                      </p:cBhvr>
                                      <p:to>
                                        <p:strVal val="visible"/>
                                      </p:to>
                                    </p:set>
                                    <p:animEffect transition="in" filter="blinds(horizontal)">
                                      <p:cBhvr>
                                        <p:cTn id="34" dur="500"/>
                                        <p:tgtEl>
                                          <p:spTgt spid="163896"/>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163898"/>
                                        </p:tgtEl>
                                        <p:attrNameLst>
                                          <p:attrName>style.visibility</p:attrName>
                                        </p:attrNameLst>
                                      </p:cBhvr>
                                      <p:to>
                                        <p:strVal val="visible"/>
                                      </p:to>
                                    </p:set>
                                    <p:animEffect transition="in" filter="blinds(horizontal)">
                                      <p:cBhvr>
                                        <p:cTn id="39" dur="500"/>
                                        <p:tgtEl>
                                          <p:spTgt spid="163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Graph Traversal-DFS</a:t>
            </a:r>
          </a:p>
        </p:txBody>
      </p:sp>
      <p:grpSp>
        <p:nvGrpSpPr>
          <p:cNvPr id="164934" name="Group 70"/>
          <p:cNvGrpSpPr>
            <a:grpSpLocks/>
          </p:cNvGrpSpPr>
          <p:nvPr/>
        </p:nvGrpSpPr>
        <p:grpSpPr bwMode="auto">
          <a:xfrm>
            <a:off x="147638" y="1808163"/>
            <a:ext cx="2647950" cy="2300287"/>
            <a:chOff x="93" y="1139"/>
            <a:chExt cx="1668" cy="1449"/>
          </a:xfrm>
        </p:grpSpPr>
        <p:sp>
          <p:nvSpPr>
            <p:cNvPr id="164868" name="Oval 4"/>
            <p:cNvSpPr>
              <a:spLocks noChangeArrowheads="1"/>
            </p:cNvSpPr>
            <p:nvPr/>
          </p:nvSpPr>
          <p:spPr bwMode="auto">
            <a:xfrm>
              <a:off x="791" y="140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4869" name="Oval 5"/>
            <p:cNvSpPr>
              <a:spLocks noChangeArrowheads="1"/>
            </p:cNvSpPr>
            <p:nvPr/>
          </p:nvSpPr>
          <p:spPr bwMode="auto">
            <a:xfrm>
              <a:off x="303" y="1848"/>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4870" name="Oval 6"/>
            <p:cNvSpPr>
              <a:spLocks noChangeArrowheads="1"/>
            </p:cNvSpPr>
            <p:nvPr/>
          </p:nvSpPr>
          <p:spPr bwMode="auto">
            <a:xfrm>
              <a:off x="93" y="234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4871" name="Oval 7"/>
            <p:cNvSpPr>
              <a:spLocks noChangeArrowheads="1"/>
            </p:cNvSpPr>
            <p:nvPr/>
          </p:nvSpPr>
          <p:spPr bwMode="auto">
            <a:xfrm>
              <a:off x="1332" y="1588"/>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4872" name="Oval 8"/>
            <p:cNvSpPr>
              <a:spLocks noChangeArrowheads="1"/>
            </p:cNvSpPr>
            <p:nvPr/>
          </p:nvSpPr>
          <p:spPr bwMode="auto">
            <a:xfrm>
              <a:off x="1177" y="1973"/>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4873" name="Oval 9"/>
            <p:cNvSpPr>
              <a:spLocks noChangeArrowheads="1"/>
            </p:cNvSpPr>
            <p:nvPr/>
          </p:nvSpPr>
          <p:spPr bwMode="auto">
            <a:xfrm>
              <a:off x="793" y="233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4874" name="Oval 10"/>
            <p:cNvSpPr>
              <a:spLocks noChangeArrowheads="1"/>
            </p:cNvSpPr>
            <p:nvPr/>
          </p:nvSpPr>
          <p:spPr bwMode="auto">
            <a:xfrm>
              <a:off x="1469" y="231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4875" name="Line 11"/>
            <p:cNvSpPr>
              <a:spLocks noChangeShapeType="1"/>
            </p:cNvSpPr>
            <p:nvPr/>
          </p:nvSpPr>
          <p:spPr bwMode="auto">
            <a:xfrm flipH="1" flipV="1">
              <a:off x="1102" y="1559"/>
              <a:ext cx="219" cy="92"/>
            </a:xfrm>
            <a:prstGeom prst="line">
              <a:avLst/>
            </a:prstGeom>
            <a:noFill/>
            <a:ln w="25400">
              <a:solidFill>
                <a:schemeClr val="tx1"/>
              </a:solidFill>
              <a:round/>
              <a:headEnd/>
              <a:tailEnd type="triangle" w="med" len="med"/>
            </a:ln>
            <a:effectLst/>
          </p:spPr>
          <p:txBody>
            <a:bodyPr/>
            <a:lstStyle/>
            <a:p>
              <a:endParaRPr lang="en-US"/>
            </a:p>
          </p:txBody>
        </p:sp>
        <p:sp>
          <p:nvSpPr>
            <p:cNvPr id="164876" name="Line 12"/>
            <p:cNvSpPr>
              <a:spLocks noChangeShapeType="1"/>
            </p:cNvSpPr>
            <p:nvPr/>
          </p:nvSpPr>
          <p:spPr bwMode="auto">
            <a:xfrm>
              <a:off x="974" y="1659"/>
              <a:ext cx="265" cy="302"/>
            </a:xfrm>
            <a:prstGeom prst="line">
              <a:avLst/>
            </a:prstGeom>
            <a:noFill/>
            <a:ln w="25400">
              <a:solidFill>
                <a:schemeClr val="tx1"/>
              </a:solidFill>
              <a:round/>
              <a:headEnd/>
              <a:tailEnd type="triangle" w="med" len="med"/>
            </a:ln>
            <a:effectLst/>
          </p:spPr>
          <p:txBody>
            <a:bodyPr/>
            <a:lstStyle/>
            <a:p>
              <a:endParaRPr lang="en-US"/>
            </a:p>
          </p:txBody>
        </p:sp>
        <p:sp>
          <p:nvSpPr>
            <p:cNvPr id="164877" name="Line 13"/>
            <p:cNvSpPr>
              <a:spLocks noChangeShapeType="1"/>
            </p:cNvSpPr>
            <p:nvPr/>
          </p:nvSpPr>
          <p:spPr bwMode="auto">
            <a:xfrm flipH="1">
              <a:off x="507" y="1578"/>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78" name="Line 14"/>
            <p:cNvSpPr>
              <a:spLocks noChangeShapeType="1"/>
            </p:cNvSpPr>
            <p:nvPr/>
          </p:nvSpPr>
          <p:spPr bwMode="auto">
            <a:xfrm flipV="1">
              <a:off x="251" y="2135"/>
              <a:ext cx="128" cy="201"/>
            </a:xfrm>
            <a:prstGeom prst="line">
              <a:avLst/>
            </a:prstGeom>
            <a:noFill/>
            <a:ln w="25400">
              <a:solidFill>
                <a:schemeClr val="tx1"/>
              </a:solidFill>
              <a:round/>
              <a:headEnd/>
              <a:tailEnd type="triangle" w="med" len="med"/>
            </a:ln>
            <a:effectLst/>
          </p:spPr>
          <p:txBody>
            <a:bodyPr/>
            <a:lstStyle/>
            <a:p>
              <a:endParaRPr lang="en-US"/>
            </a:p>
          </p:txBody>
        </p:sp>
        <p:sp>
          <p:nvSpPr>
            <p:cNvPr id="164879" name="Line 15"/>
            <p:cNvSpPr>
              <a:spLocks noChangeShapeType="1"/>
            </p:cNvSpPr>
            <p:nvPr/>
          </p:nvSpPr>
          <p:spPr bwMode="auto">
            <a:xfrm flipH="1">
              <a:off x="406" y="2446"/>
              <a:ext cx="375" cy="0"/>
            </a:xfrm>
            <a:prstGeom prst="line">
              <a:avLst/>
            </a:prstGeom>
            <a:noFill/>
            <a:ln w="25400">
              <a:solidFill>
                <a:schemeClr val="tx1"/>
              </a:solidFill>
              <a:round/>
              <a:headEnd/>
              <a:tailEnd type="triangle" w="med" len="med"/>
            </a:ln>
            <a:effectLst/>
          </p:spPr>
          <p:txBody>
            <a:bodyPr/>
            <a:lstStyle/>
            <a:p>
              <a:endParaRPr lang="en-US"/>
            </a:p>
          </p:txBody>
        </p:sp>
        <p:sp>
          <p:nvSpPr>
            <p:cNvPr id="164880" name="Line 16"/>
            <p:cNvSpPr>
              <a:spLocks noChangeShapeType="1"/>
            </p:cNvSpPr>
            <p:nvPr/>
          </p:nvSpPr>
          <p:spPr bwMode="auto">
            <a:xfrm>
              <a:off x="1083" y="2464"/>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81" name="Line 17"/>
            <p:cNvSpPr>
              <a:spLocks noChangeShapeType="1"/>
            </p:cNvSpPr>
            <p:nvPr/>
          </p:nvSpPr>
          <p:spPr bwMode="auto">
            <a:xfrm flipH="1" flipV="1">
              <a:off x="891" y="1642"/>
              <a:ext cx="37" cy="667"/>
            </a:xfrm>
            <a:prstGeom prst="line">
              <a:avLst/>
            </a:prstGeom>
            <a:noFill/>
            <a:ln w="25400">
              <a:solidFill>
                <a:schemeClr val="tx1"/>
              </a:solidFill>
              <a:round/>
              <a:headEnd/>
              <a:tailEnd type="triangle" w="med" len="med"/>
            </a:ln>
            <a:effectLst/>
          </p:spPr>
          <p:txBody>
            <a:bodyPr/>
            <a:lstStyle/>
            <a:p>
              <a:endParaRPr lang="en-US"/>
            </a:p>
          </p:txBody>
        </p:sp>
        <p:sp>
          <p:nvSpPr>
            <p:cNvPr id="164882" name="Rectangle 18"/>
            <p:cNvSpPr>
              <a:spLocks noChangeArrowheads="1"/>
            </p:cNvSpPr>
            <p:nvPr/>
          </p:nvSpPr>
          <p:spPr bwMode="auto">
            <a:xfrm>
              <a:off x="150" y="1139"/>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0,1,3,5</a:t>
              </a:r>
            </a:p>
          </p:txBody>
        </p:sp>
        <p:sp>
          <p:nvSpPr>
            <p:cNvPr id="164883" name="Line 19"/>
            <p:cNvSpPr>
              <a:spLocks noChangeShapeType="1"/>
            </p:cNvSpPr>
            <p:nvPr/>
          </p:nvSpPr>
          <p:spPr bwMode="auto">
            <a:xfrm>
              <a:off x="579" y="2081"/>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grpSp>
        <p:nvGrpSpPr>
          <p:cNvPr id="164935" name="Group 71"/>
          <p:cNvGrpSpPr>
            <a:grpSpLocks/>
          </p:cNvGrpSpPr>
          <p:nvPr/>
        </p:nvGrpSpPr>
        <p:grpSpPr bwMode="auto">
          <a:xfrm>
            <a:off x="3206750" y="1801813"/>
            <a:ext cx="2647950" cy="2300287"/>
            <a:chOff x="2020" y="1135"/>
            <a:chExt cx="1668" cy="1449"/>
          </a:xfrm>
        </p:grpSpPr>
        <p:sp>
          <p:nvSpPr>
            <p:cNvPr id="164884" name="Oval 20"/>
            <p:cNvSpPr>
              <a:spLocks noChangeArrowheads="1"/>
            </p:cNvSpPr>
            <p:nvPr/>
          </p:nvSpPr>
          <p:spPr bwMode="auto">
            <a:xfrm>
              <a:off x="2718" y="139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4885" name="Oval 21"/>
            <p:cNvSpPr>
              <a:spLocks noChangeArrowheads="1"/>
            </p:cNvSpPr>
            <p:nvPr/>
          </p:nvSpPr>
          <p:spPr bwMode="auto">
            <a:xfrm>
              <a:off x="2230" y="184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4886" name="Oval 22"/>
            <p:cNvSpPr>
              <a:spLocks noChangeArrowheads="1"/>
            </p:cNvSpPr>
            <p:nvPr/>
          </p:nvSpPr>
          <p:spPr bwMode="auto">
            <a:xfrm>
              <a:off x="2020" y="233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4887" name="Oval 23"/>
            <p:cNvSpPr>
              <a:spLocks noChangeArrowheads="1"/>
            </p:cNvSpPr>
            <p:nvPr/>
          </p:nvSpPr>
          <p:spPr bwMode="auto">
            <a:xfrm>
              <a:off x="3259" y="158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4888" name="Oval 24"/>
            <p:cNvSpPr>
              <a:spLocks noChangeArrowheads="1"/>
            </p:cNvSpPr>
            <p:nvPr/>
          </p:nvSpPr>
          <p:spPr bwMode="auto">
            <a:xfrm>
              <a:off x="3104" y="1969"/>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4889" name="Oval 25"/>
            <p:cNvSpPr>
              <a:spLocks noChangeArrowheads="1"/>
            </p:cNvSpPr>
            <p:nvPr/>
          </p:nvSpPr>
          <p:spPr bwMode="auto">
            <a:xfrm>
              <a:off x="2720" y="233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4890" name="Oval 26"/>
            <p:cNvSpPr>
              <a:spLocks noChangeArrowheads="1"/>
            </p:cNvSpPr>
            <p:nvPr/>
          </p:nvSpPr>
          <p:spPr bwMode="auto">
            <a:xfrm>
              <a:off x="3396" y="230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4891" name="Line 27"/>
            <p:cNvSpPr>
              <a:spLocks noChangeShapeType="1"/>
            </p:cNvSpPr>
            <p:nvPr/>
          </p:nvSpPr>
          <p:spPr bwMode="auto">
            <a:xfrm flipH="1" flipV="1">
              <a:off x="3029" y="1555"/>
              <a:ext cx="219" cy="92"/>
            </a:xfrm>
            <a:prstGeom prst="line">
              <a:avLst/>
            </a:prstGeom>
            <a:noFill/>
            <a:ln w="25400">
              <a:solidFill>
                <a:schemeClr val="tx1"/>
              </a:solidFill>
              <a:round/>
              <a:headEnd/>
              <a:tailEnd type="triangle" w="med" len="med"/>
            </a:ln>
            <a:effectLst/>
          </p:spPr>
          <p:txBody>
            <a:bodyPr/>
            <a:lstStyle/>
            <a:p>
              <a:endParaRPr lang="en-US"/>
            </a:p>
          </p:txBody>
        </p:sp>
        <p:sp>
          <p:nvSpPr>
            <p:cNvPr id="164892" name="Line 28"/>
            <p:cNvSpPr>
              <a:spLocks noChangeShapeType="1"/>
            </p:cNvSpPr>
            <p:nvPr/>
          </p:nvSpPr>
          <p:spPr bwMode="auto">
            <a:xfrm>
              <a:off x="2901" y="1655"/>
              <a:ext cx="265" cy="302"/>
            </a:xfrm>
            <a:prstGeom prst="line">
              <a:avLst/>
            </a:prstGeom>
            <a:noFill/>
            <a:ln w="25400">
              <a:solidFill>
                <a:schemeClr val="tx1"/>
              </a:solidFill>
              <a:round/>
              <a:headEnd/>
              <a:tailEnd type="triangle" w="med" len="med"/>
            </a:ln>
            <a:effectLst/>
          </p:spPr>
          <p:txBody>
            <a:bodyPr/>
            <a:lstStyle/>
            <a:p>
              <a:endParaRPr lang="en-US"/>
            </a:p>
          </p:txBody>
        </p:sp>
        <p:sp>
          <p:nvSpPr>
            <p:cNvPr id="164893" name="Line 29"/>
            <p:cNvSpPr>
              <a:spLocks noChangeShapeType="1"/>
            </p:cNvSpPr>
            <p:nvPr/>
          </p:nvSpPr>
          <p:spPr bwMode="auto">
            <a:xfrm flipH="1">
              <a:off x="2434" y="1574"/>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94" name="Line 30"/>
            <p:cNvSpPr>
              <a:spLocks noChangeShapeType="1"/>
            </p:cNvSpPr>
            <p:nvPr/>
          </p:nvSpPr>
          <p:spPr bwMode="auto">
            <a:xfrm flipV="1">
              <a:off x="2178" y="2131"/>
              <a:ext cx="128" cy="201"/>
            </a:xfrm>
            <a:prstGeom prst="line">
              <a:avLst/>
            </a:prstGeom>
            <a:noFill/>
            <a:ln w="25400">
              <a:solidFill>
                <a:schemeClr val="tx1"/>
              </a:solidFill>
              <a:round/>
              <a:headEnd/>
              <a:tailEnd type="triangle" w="med" len="med"/>
            </a:ln>
            <a:effectLst/>
          </p:spPr>
          <p:txBody>
            <a:bodyPr/>
            <a:lstStyle/>
            <a:p>
              <a:endParaRPr lang="en-US"/>
            </a:p>
          </p:txBody>
        </p:sp>
        <p:sp>
          <p:nvSpPr>
            <p:cNvPr id="164895" name="Line 31"/>
            <p:cNvSpPr>
              <a:spLocks noChangeShapeType="1"/>
            </p:cNvSpPr>
            <p:nvPr/>
          </p:nvSpPr>
          <p:spPr bwMode="auto">
            <a:xfrm flipH="1">
              <a:off x="2333" y="2442"/>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96" name="Line 32"/>
            <p:cNvSpPr>
              <a:spLocks noChangeShapeType="1"/>
            </p:cNvSpPr>
            <p:nvPr/>
          </p:nvSpPr>
          <p:spPr bwMode="auto">
            <a:xfrm>
              <a:off x="3010" y="2460"/>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897" name="Line 33"/>
            <p:cNvSpPr>
              <a:spLocks noChangeShapeType="1"/>
            </p:cNvSpPr>
            <p:nvPr/>
          </p:nvSpPr>
          <p:spPr bwMode="auto">
            <a:xfrm flipH="1" flipV="1">
              <a:off x="2818" y="1638"/>
              <a:ext cx="37" cy="667"/>
            </a:xfrm>
            <a:prstGeom prst="line">
              <a:avLst/>
            </a:prstGeom>
            <a:noFill/>
            <a:ln w="25400">
              <a:solidFill>
                <a:schemeClr val="tx1"/>
              </a:solidFill>
              <a:round/>
              <a:headEnd/>
              <a:tailEnd type="triangle" w="med" len="med"/>
            </a:ln>
            <a:effectLst/>
          </p:spPr>
          <p:txBody>
            <a:bodyPr/>
            <a:lstStyle/>
            <a:p>
              <a:endParaRPr lang="en-US"/>
            </a:p>
          </p:txBody>
        </p:sp>
        <p:sp>
          <p:nvSpPr>
            <p:cNvPr id="164898" name="Rectangle 34"/>
            <p:cNvSpPr>
              <a:spLocks noChangeArrowheads="1"/>
            </p:cNvSpPr>
            <p:nvPr/>
          </p:nvSpPr>
          <p:spPr bwMode="auto">
            <a:xfrm>
              <a:off x="2077" y="1135"/>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0,1,3,5,6</a:t>
              </a:r>
            </a:p>
          </p:txBody>
        </p:sp>
        <p:sp>
          <p:nvSpPr>
            <p:cNvPr id="164899" name="Line 35"/>
            <p:cNvSpPr>
              <a:spLocks noChangeShapeType="1"/>
            </p:cNvSpPr>
            <p:nvPr/>
          </p:nvSpPr>
          <p:spPr bwMode="auto">
            <a:xfrm>
              <a:off x="2506" y="2077"/>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grpSp>
        <p:nvGrpSpPr>
          <p:cNvPr id="164936" name="Group 72"/>
          <p:cNvGrpSpPr>
            <a:grpSpLocks/>
          </p:cNvGrpSpPr>
          <p:nvPr/>
        </p:nvGrpSpPr>
        <p:grpSpPr bwMode="auto">
          <a:xfrm>
            <a:off x="6103938" y="1811338"/>
            <a:ext cx="2647950" cy="2300287"/>
            <a:chOff x="3845" y="1141"/>
            <a:chExt cx="1668" cy="1449"/>
          </a:xfrm>
        </p:grpSpPr>
        <p:sp>
          <p:nvSpPr>
            <p:cNvPr id="164900" name="Oval 36"/>
            <p:cNvSpPr>
              <a:spLocks noChangeArrowheads="1"/>
            </p:cNvSpPr>
            <p:nvPr/>
          </p:nvSpPr>
          <p:spPr bwMode="auto">
            <a:xfrm>
              <a:off x="4543" y="140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4901" name="Oval 37"/>
            <p:cNvSpPr>
              <a:spLocks noChangeArrowheads="1"/>
            </p:cNvSpPr>
            <p:nvPr/>
          </p:nvSpPr>
          <p:spPr bwMode="auto">
            <a:xfrm>
              <a:off x="4055" y="1850"/>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4902" name="Oval 38"/>
            <p:cNvSpPr>
              <a:spLocks noChangeArrowheads="1"/>
            </p:cNvSpPr>
            <p:nvPr/>
          </p:nvSpPr>
          <p:spPr bwMode="auto">
            <a:xfrm>
              <a:off x="3845" y="234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4903" name="Oval 39"/>
            <p:cNvSpPr>
              <a:spLocks noChangeArrowheads="1"/>
            </p:cNvSpPr>
            <p:nvPr/>
          </p:nvSpPr>
          <p:spPr bwMode="auto">
            <a:xfrm>
              <a:off x="5084" y="159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4904" name="Oval 40"/>
            <p:cNvSpPr>
              <a:spLocks noChangeArrowheads="1"/>
            </p:cNvSpPr>
            <p:nvPr/>
          </p:nvSpPr>
          <p:spPr bwMode="auto">
            <a:xfrm>
              <a:off x="4929" y="197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4905" name="Oval 41"/>
            <p:cNvSpPr>
              <a:spLocks noChangeArrowheads="1"/>
            </p:cNvSpPr>
            <p:nvPr/>
          </p:nvSpPr>
          <p:spPr bwMode="auto">
            <a:xfrm>
              <a:off x="4545" y="234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4906" name="Oval 42"/>
            <p:cNvSpPr>
              <a:spLocks noChangeArrowheads="1"/>
            </p:cNvSpPr>
            <p:nvPr/>
          </p:nvSpPr>
          <p:spPr bwMode="auto">
            <a:xfrm>
              <a:off x="5221" y="231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4907" name="Line 43"/>
            <p:cNvSpPr>
              <a:spLocks noChangeShapeType="1"/>
            </p:cNvSpPr>
            <p:nvPr/>
          </p:nvSpPr>
          <p:spPr bwMode="auto">
            <a:xfrm flipH="1" flipV="1">
              <a:off x="4854" y="1561"/>
              <a:ext cx="219" cy="92"/>
            </a:xfrm>
            <a:prstGeom prst="line">
              <a:avLst/>
            </a:prstGeom>
            <a:noFill/>
            <a:ln w="25400">
              <a:solidFill>
                <a:schemeClr val="tx1"/>
              </a:solidFill>
              <a:round/>
              <a:headEnd/>
              <a:tailEnd type="triangle" w="med" len="med"/>
            </a:ln>
            <a:effectLst/>
          </p:spPr>
          <p:txBody>
            <a:bodyPr/>
            <a:lstStyle/>
            <a:p>
              <a:endParaRPr lang="en-US"/>
            </a:p>
          </p:txBody>
        </p:sp>
        <p:sp>
          <p:nvSpPr>
            <p:cNvPr id="164908" name="Line 44"/>
            <p:cNvSpPr>
              <a:spLocks noChangeShapeType="1"/>
            </p:cNvSpPr>
            <p:nvPr/>
          </p:nvSpPr>
          <p:spPr bwMode="auto">
            <a:xfrm>
              <a:off x="4726" y="1661"/>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09" name="Line 45"/>
            <p:cNvSpPr>
              <a:spLocks noChangeShapeType="1"/>
            </p:cNvSpPr>
            <p:nvPr/>
          </p:nvSpPr>
          <p:spPr bwMode="auto">
            <a:xfrm flipH="1">
              <a:off x="4259" y="1580"/>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10" name="Line 46"/>
            <p:cNvSpPr>
              <a:spLocks noChangeShapeType="1"/>
            </p:cNvSpPr>
            <p:nvPr/>
          </p:nvSpPr>
          <p:spPr bwMode="auto">
            <a:xfrm flipV="1">
              <a:off x="4003" y="2137"/>
              <a:ext cx="128" cy="201"/>
            </a:xfrm>
            <a:prstGeom prst="line">
              <a:avLst/>
            </a:prstGeom>
            <a:noFill/>
            <a:ln w="25400">
              <a:solidFill>
                <a:schemeClr val="tx1"/>
              </a:solidFill>
              <a:round/>
              <a:headEnd/>
              <a:tailEnd type="triangle" w="med" len="med"/>
            </a:ln>
            <a:effectLst/>
          </p:spPr>
          <p:txBody>
            <a:bodyPr/>
            <a:lstStyle/>
            <a:p>
              <a:endParaRPr lang="en-US"/>
            </a:p>
          </p:txBody>
        </p:sp>
        <p:sp>
          <p:nvSpPr>
            <p:cNvPr id="164911" name="Line 47"/>
            <p:cNvSpPr>
              <a:spLocks noChangeShapeType="1"/>
            </p:cNvSpPr>
            <p:nvPr/>
          </p:nvSpPr>
          <p:spPr bwMode="auto">
            <a:xfrm flipH="1">
              <a:off x="4158" y="2448"/>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12" name="Line 48"/>
            <p:cNvSpPr>
              <a:spLocks noChangeShapeType="1"/>
            </p:cNvSpPr>
            <p:nvPr/>
          </p:nvSpPr>
          <p:spPr bwMode="auto">
            <a:xfrm>
              <a:off x="4835" y="2466"/>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13" name="Line 49"/>
            <p:cNvSpPr>
              <a:spLocks noChangeShapeType="1"/>
            </p:cNvSpPr>
            <p:nvPr/>
          </p:nvSpPr>
          <p:spPr bwMode="auto">
            <a:xfrm flipH="1" flipV="1">
              <a:off x="4643" y="1644"/>
              <a:ext cx="37" cy="667"/>
            </a:xfrm>
            <a:prstGeom prst="line">
              <a:avLst/>
            </a:prstGeom>
            <a:noFill/>
            <a:ln w="25400">
              <a:solidFill>
                <a:schemeClr val="tx1"/>
              </a:solidFill>
              <a:round/>
              <a:headEnd/>
              <a:tailEnd type="triangle" w="med" len="med"/>
            </a:ln>
            <a:effectLst/>
          </p:spPr>
          <p:txBody>
            <a:bodyPr/>
            <a:lstStyle/>
            <a:p>
              <a:endParaRPr lang="en-US"/>
            </a:p>
          </p:txBody>
        </p:sp>
        <p:sp>
          <p:nvSpPr>
            <p:cNvPr id="164914" name="Rectangle 50"/>
            <p:cNvSpPr>
              <a:spLocks noChangeArrowheads="1"/>
            </p:cNvSpPr>
            <p:nvPr/>
          </p:nvSpPr>
          <p:spPr bwMode="auto">
            <a:xfrm>
              <a:off x="3902" y="1141"/>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0,1,3,5,6,4</a:t>
              </a:r>
            </a:p>
          </p:txBody>
        </p:sp>
        <p:sp>
          <p:nvSpPr>
            <p:cNvPr id="164915" name="Line 51"/>
            <p:cNvSpPr>
              <a:spLocks noChangeShapeType="1"/>
            </p:cNvSpPr>
            <p:nvPr/>
          </p:nvSpPr>
          <p:spPr bwMode="auto">
            <a:xfrm>
              <a:off x="4331" y="2083"/>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sp>
        <p:nvSpPr>
          <p:cNvPr id="164933" name="Text Box 69"/>
          <p:cNvSpPr txBox="1">
            <a:spLocks noChangeArrowheads="1"/>
          </p:cNvSpPr>
          <p:nvPr/>
        </p:nvSpPr>
        <p:spPr bwMode="auto">
          <a:xfrm>
            <a:off x="4668634" y="4456113"/>
            <a:ext cx="4222750" cy="2228850"/>
          </a:xfrm>
          <a:prstGeom prst="rect">
            <a:avLst/>
          </a:prstGeom>
          <a:noFill/>
          <a:ln w="12700">
            <a:noFill/>
            <a:miter lim="800000"/>
            <a:headEnd/>
            <a:tailEnd/>
          </a:ln>
          <a:effectLst/>
        </p:spPr>
        <p:txBody>
          <a:bodyPr>
            <a:spAutoFit/>
          </a:bodyPr>
          <a:lstStyle/>
          <a:p>
            <a:pPr>
              <a:spcBef>
                <a:spcPct val="50000"/>
              </a:spcBef>
              <a:buFontTx/>
              <a:buChar char="•"/>
            </a:pPr>
            <a:r>
              <a:rPr lang="en-US" sz="2800" dirty="0">
                <a:solidFill>
                  <a:schemeClr val="tx1"/>
                </a:solidFill>
              </a:rPr>
              <a:t>2 is never visited</a:t>
            </a:r>
          </a:p>
          <a:p>
            <a:pPr>
              <a:spcBef>
                <a:spcPct val="50000"/>
              </a:spcBef>
              <a:buFontTx/>
              <a:buChar char="•"/>
            </a:pPr>
            <a:r>
              <a:rPr lang="en-US" sz="2800" dirty="0">
                <a:solidFill>
                  <a:schemeClr val="tx1"/>
                </a:solidFill>
              </a:rPr>
              <a:t>DFS search/spanning tree</a:t>
            </a:r>
          </a:p>
          <a:p>
            <a:pPr>
              <a:spcBef>
                <a:spcPct val="50000"/>
              </a:spcBef>
              <a:buFontTx/>
              <a:buChar char="•"/>
            </a:pPr>
            <a:r>
              <a:rPr lang="en-US" sz="2800" dirty="0">
                <a:solidFill>
                  <a:schemeClr val="tx1"/>
                </a:solidFill>
              </a:rPr>
              <a:t>Non-recursive version? (</a:t>
            </a:r>
            <a:r>
              <a:rPr lang="en-US" sz="2800" dirty="0">
                <a:solidFill>
                  <a:srgbClr val="FFFF00"/>
                </a:solidFill>
              </a:rPr>
              <a:t>using a stack</a:t>
            </a:r>
            <a:r>
              <a:rPr lang="en-US" sz="2800" dirty="0">
                <a:solidFill>
                  <a:schemeClr val="tx1"/>
                </a:solidFill>
              </a:rPr>
              <a:t>)</a:t>
            </a:r>
          </a:p>
        </p:txBody>
      </p:sp>
      <p:grpSp>
        <p:nvGrpSpPr>
          <p:cNvPr id="2" name="Group 1"/>
          <p:cNvGrpSpPr/>
          <p:nvPr/>
        </p:nvGrpSpPr>
        <p:grpSpPr>
          <a:xfrm>
            <a:off x="888956" y="4456081"/>
            <a:ext cx="3404360" cy="2401919"/>
            <a:chOff x="888956" y="4456081"/>
            <a:chExt cx="3404360" cy="2401919"/>
          </a:xfrm>
        </p:grpSpPr>
        <p:grpSp>
          <p:nvGrpSpPr>
            <p:cNvPr id="164932" name="Group 68"/>
            <p:cNvGrpSpPr>
              <a:grpSpLocks/>
            </p:cNvGrpSpPr>
            <p:nvPr/>
          </p:nvGrpSpPr>
          <p:grpSpPr bwMode="auto">
            <a:xfrm>
              <a:off x="1239419" y="4456081"/>
              <a:ext cx="2647950" cy="1881188"/>
              <a:chOff x="1901" y="2989"/>
              <a:chExt cx="1668" cy="1185"/>
            </a:xfrm>
          </p:grpSpPr>
          <p:sp>
            <p:nvSpPr>
              <p:cNvPr id="164916" name="Oval 52"/>
              <p:cNvSpPr>
                <a:spLocks noChangeArrowheads="1"/>
              </p:cNvSpPr>
              <p:nvPr/>
            </p:nvSpPr>
            <p:spPr bwMode="auto">
              <a:xfrm>
                <a:off x="2599" y="298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4917" name="Oval 53"/>
              <p:cNvSpPr>
                <a:spLocks noChangeArrowheads="1"/>
              </p:cNvSpPr>
              <p:nvPr/>
            </p:nvSpPr>
            <p:spPr bwMode="auto">
              <a:xfrm>
                <a:off x="2111" y="343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dirty="0"/>
                  <a:t>1</a:t>
                </a:r>
              </a:p>
            </p:txBody>
          </p:sp>
          <p:sp>
            <p:nvSpPr>
              <p:cNvPr id="164918" name="Oval 54"/>
              <p:cNvSpPr>
                <a:spLocks noChangeArrowheads="1"/>
              </p:cNvSpPr>
              <p:nvPr/>
            </p:nvSpPr>
            <p:spPr bwMode="auto">
              <a:xfrm>
                <a:off x="1901" y="392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4920" name="Oval 56"/>
              <p:cNvSpPr>
                <a:spLocks noChangeArrowheads="1"/>
              </p:cNvSpPr>
              <p:nvPr/>
            </p:nvSpPr>
            <p:spPr bwMode="auto">
              <a:xfrm>
                <a:off x="2985" y="355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4921" name="Oval 57"/>
              <p:cNvSpPr>
                <a:spLocks noChangeArrowheads="1"/>
              </p:cNvSpPr>
              <p:nvPr/>
            </p:nvSpPr>
            <p:spPr bwMode="auto">
              <a:xfrm>
                <a:off x="2601" y="392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4922" name="Oval 58"/>
              <p:cNvSpPr>
                <a:spLocks noChangeArrowheads="1"/>
              </p:cNvSpPr>
              <p:nvPr/>
            </p:nvSpPr>
            <p:spPr bwMode="auto">
              <a:xfrm>
                <a:off x="3277" y="389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4924" name="Line 60"/>
              <p:cNvSpPr>
                <a:spLocks noChangeShapeType="1"/>
              </p:cNvSpPr>
              <p:nvPr/>
            </p:nvSpPr>
            <p:spPr bwMode="auto">
              <a:xfrm>
                <a:off x="2782" y="3245"/>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25" name="Line 61"/>
              <p:cNvSpPr>
                <a:spLocks noChangeShapeType="1"/>
              </p:cNvSpPr>
              <p:nvPr/>
            </p:nvSpPr>
            <p:spPr bwMode="auto">
              <a:xfrm flipH="1">
                <a:off x="2315" y="3164"/>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27" name="Line 63"/>
              <p:cNvSpPr>
                <a:spLocks noChangeShapeType="1"/>
              </p:cNvSpPr>
              <p:nvPr/>
            </p:nvSpPr>
            <p:spPr bwMode="auto">
              <a:xfrm flipH="1">
                <a:off x="2214" y="4032"/>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28" name="Line 64"/>
              <p:cNvSpPr>
                <a:spLocks noChangeShapeType="1"/>
              </p:cNvSpPr>
              <p:nvPr/>
            </p:nvSpPr>
            <p:spPr bwMode="auto">
              <a:xfrm>
                <a:off x="2891" y="4050"/>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4931" name="Line 67"/>
              <p:cNvSpPr>
                <a:spLocks noChangeShapeType="1"/>
              </p:cNvSpPr>
              <p:nvPr/>
            </p:nvSpPr>
            <p:spPr bwMode="auto">
              <a:xfrm>
                <a:off x="2387" y="3667"/>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sp>
          <p:nvSpPr>
            <p:cNvPr id="68" name="Text Box 43"/>
            <p:cNvSpPr txBox="1">
              <a:spLocks noChangeArrowheads="1"/>
            </p:cNvSpPr>
            <p:nvPr/>
          </p:nvSpPr>
          <p:spPr bwMode="auto">
            <a:xfrm>
              <a:off x="888956" y="6400800"/>
              <a:ext cx="3404360" cy="457200"/>
            </a:xfrm>
            <a:prstGeom prst="rect">
              <a:avLst/>
            </a:prstGeom>
            <a:noFill/>
            <a:ln w="12700">
              <a:noFill/>
              <a:miter lim="800000"/>
              <a:headEnd/>
              <a:tailEnd/>
            </a:ln>
            <a:effectLst/>
          </p:spPr>
          <p:txBody>
            <a:bodyPr wrap="square">
              <a:spAutoFit/>
            </a:bodyPr>
            <a:lstStyle/>
            <a:p>
              <a:pPr>
                <a:spcBef>
                  <a:spcPct val="50000"/>
                </a:spcBef>
              </a:pPr>
              <a:r>
                <a:rPr lang="en-US" dirty="0"/>
                <a:t>DFS Tree/Spanning 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4935"/>
                                        </p:tgtEl>
                                        <p:attrNameLst>
                                          <p:attrName>style.visibility</p:attrName>
                                        </p:attrNameLst>
                                      </p:cBhvr>
                                      <p:to>
                                        <p:strVal val="visible"/>
                                      </p:to>
                                    </p:set>
                                    <p:animEffect transition="in" filter="blinds(horizontal)">
                                      <p:cBhvr>
                                        <p:cTn id="7" dur="500"/>
                                        <p:tgtEl>
                                          <p:spTgt spid="1649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4936"/>
                                        </p:tgtEl>
                                        <p:attrNameLst>
                                          <p:attrName>style.visibility</p:attrName>
                                        </p:attrNameLst>
                                      </p:cBhvr>
                                      <p:to>
                                        <p:strVal val="visible"/>
                                      </p:to>
                                    </p:set>
                                    <p:animEffect transition="in" filter="blinds(horizontal)">
                                      <p:cBhvr>
                                        <p:cTn id="12" dur="500"/>
                                        <p:tgtEl>
                                          <p:spTgt spid="16493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4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Graph Traversal-BFS</a:t>
            </a:r>
          </a:p>
        </p:txBody>
      </p:sp>
      <p:sp>
        <p:nvSpPr>
          <p:cNvPr id="165892" name="Rectangle 4"/>
          <p:cNvSpPr>
            <a:spLocks noGrp="1" noChangeArrowheads="1"/>
          </p:cNvSpPr>
          <p:nvPr>
            <p:ph type="body" idx="1"/>
          </p:nvPr>
        </p:nvSpPr>
        <p:spPr>
          <a:xfrm>
            <a:off x="303213" y="1838325"/>
            <a:ext cx="8178800" cy="4699000"/>
          </a:xfrm>
          <a:noFill/>
          <a:ln/>
        </p:spPr>
        <p:txBody>
          <a:bodyPr/>
          <a:lstStyle/>
          <a:p>
            <a:r>
              <a:rPr lang="en-US"/>
              <a:t>BFS(</a:t>
            </a:r>
            <a:r>
              <a:rPr lang="en-US" i="1"/>
              <a:t>start</a:t>
            </a:r>
            <a:r>
              <a:rPr lang="en-US"/>
              <a:t>)</a:t>
            </a:r>
          </a:p>
          <a:p>
            <a:pPr lvl="1"/>
            <a:r>
              <a:rPr lang="en-US"/>
              <a:t>Initialize the boolean visited array</a:t>
            </a:r>
          </a:p>
          <a:p>
            <a:pPr lvl="1"/>
            <a:r>
              <a:rPr lang="en-US"/>
              <a:t>Add </a:t>
            </a:r>
            <a:r>
              <a:rPr lang="en-US" i="1"/>
              <a:t>start</a:t>
            </a:r>
            <a:r>
              <a:rPr lang="en-US"/>
              <a:t> to an empty queue Q</a:t>
            </a:r>
          </a:p>
          <a:p>
            <a:pPr lvl="1"/>
            <a:r>
              <a:rPr lang="en-US"/>
              <a:t>Visited[</a:t>
            </a:r>
            <a:r>
              <a:rPr lang="en-US" i="1"/>
              <a:t>start</a:t>
            </a:r>
            <a:r>
              <a:rPr lang="en-US"/>
              <a:t>]=true;</a:t>
            </a:r>
          </a:p>
          <a:p>
            <a:pPr lvl="1"/>
            <a:r>
              <a:rPr lang="en-US"/>
              <a:t>While(!Q.empty())</a:t>
            </a:r>
          </a:p>
          <a:p>
            <a:pPr lvl="2"/>
            <a:r>
              <a:rPr lang="en-US"/>
              <a:t>u=Q.dequeue () //top+pop/get_front</a:t>
            </a:r>
          </a:p>
          <a:p>
            <a:pPr lvl="2"/>
            <a:r>
              <a:rPr lang="en-US"/>
              <a:t>For each unvisited neighbor v of u </a:t>
            </a:r>
          </a:p>
          <a:p>
            <a:pPr lvl="3"/>
            <a:r>
              <a:rPr lang="en-US"/>
              <a:t>Q.enqueue(v) //push</a:t>
            </a:r>
          </a:p>
          <a:p>
            <a:pPr lvl="3"/>
            <a:r>
              <a:rPr lang="en-US"/>
              <a:t>Visited[v]=true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Graph Traversal-BFS</a:t>
            </a:r>
          </a:p>
        </p:txBody>
      </p:sp>
      <p:grpSp>
        <p:nvGrpSpPr>
          <p:cNvPr id="166990" name="Group 78"/>
          <p:cNvGrpSpPr>
            <a:grpSpLocks/>
          </p:cNvGrpSpPr>
          <p:nvPr/>
        </p:nvGrpSpPr>
        <p:grpSpPr bwMode="auto">
          <a:xfrm>
            <a:off x="228600" y="2003425"/>
            <a:ext cx="2713038" cy="3560763"/>
            <a:chOff x="144" y="1262"/>
            <a:chExt cx="1709" cy="2243"/>
          </a:xfrm>
        </p:grpSpPr>
        <p:sp>
          <p:nvSpPr>
            <p:cNvPr id="166916" name="Oval 4"/>
            <p:cNvSpPr>
              <a:spLocks noChangeArrowheads="1"/>
            </p:cNvSpPr>
            <p:nvPr/>
          </p:nvSpPr>
          <p:spPr bwMode="auto">
            <a:xfrm>
              <a:off x="842" y="152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6917" name="Oval 5"/>
            <p:cNvSpPr>
              <a:spLocks noChangeArrowheads="1"/>
            </p:cNvSpPr>
            <p:nvPr/>
          </p:nvSpPr>
          <p:spPr bwMode="auto">
            <a:xfrm>
              <a:off x="354" y="197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1</a:t>
              </a:r>
            </a:p>
          </p:txBody>
        </p:sp>
        <p:sp>
          <p:nvSpPr>
            <p:cNvPr id="166918" name="Oval 6"/>
            <p:cNvSpPr>
              <a:spLocks noChangeArrowheads="1"/>
            </p:cNvSpPr>
            <p:nvPr/>
          </p:nvSpPr>
          <p:spPr bwMode="auto">
            <a:xfrm>
              <a:off x="144" y="246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6919" name="Oval 7"/>
            <p:cNvSpPr>
              <a:spLocks noChangeArrowheads="1"/>
            </p:cNvSpPr>
            <p:nvPr/>
          </p:nvSpPr>
          <p:spPr bwMode="auto">
            <a:xfrm>
              <a:off x="1383" y="171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6920" name="Oval 8"/>
            <p:cNvSpPr>
              <a:spLocks noChangeArrowheads="1"/>
            </p:cNvSpPr>
            <p:nvPr/>
          </p:nvSpPr>
          <p:spPr bwMode="auto">
            <a:xfrm>
              <a:off x="1228" y="2096"/>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4</a:t>
              </a:r>
            </a:p>
          </p:txBody>
        </p:sp>
        <p:sp>
          <p:nvSpPr>
            <p:cNvPr id="166921" name="Oval 9"/>
            <p:cNvSpPr>
              <a:spLocks noChangeArrowheads="1"/>
            </p:cNvSpPr>
            <p:nvPr/>
          </p:nvSpPr>
          <p:spPr bwMode="auto">
            <a:xfrm>
              <a:off x="844" y="246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66922" name="Oval 10"/>
            <p:cNvSpPr>
              <a:spLocks noChangeArrowheads="1"/>
            </p:cNvSpPr>
            <p:nvPr/>
          </p:nvSpPr>
          <p:spPr bwMode="auto">
            <a:xfrm>
              <a:off x="1520" y="243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6923" name="Line 11"/>
            <p:cNvSpPr>
              <a:spLocks noChangeShapeType="1"/>
            </p:cNvSpPr>
            <p:nvPr/>
          </p:nvSpPr>
          <p:spPr bwMode="auto">
            <a:xfrm flipH="1" flipV="1">
              <a:off x="1153" y="1682"/>
              <a:ext cx="219" cy="92"/>
            </a:xfrm>
            <a:prstGeom prst="line">
              <a:avLst/>
            </a:prstGeom>
            <a:noFill/>
            <a:ln w="25400">
              <a:solidFill>
                <a:schemeClr val="tx1"/>
              </a:solidFill>
              <a:round/>
              <a:headEnd/>
              <a:tailEnd type="triangle" w="med" len="med"/>
            </a:ln>
            <a:effectLst/>
          </p:spPr>
          <p:txBody>
            <a:bodyPr/>
            <a:lstStyle/>
            <a:p>
              <a:endParaRPr lang="en-US"/>
            </a:p>
          </p:txBody>
        </p:sp>
        <p:sp>
          <p:nvSpPr>
            <p:cNvPr id="166924" name="Line 12"/>
            <p:cNvSpPr>
              <a:spLocks noChangeShapeType="1"/>
            </p:cNvSpPr>
            <p:nvPr/>
          </p:nvSpPr>
          <p:spPr bwMode="auto">
            <a:xfrm>
              <a:off x="1025" y="1782"/>
              <a:ext cx="265" cy="302"/>
            </a:xfrm>
            <a:prstGeom prst="line">
              <a:avLst/>
            </a:prstGeom>
            <a:noFill/>
            <a:ln w="25400">
              <a:solidFill>
                <a:schemeClr val="tx1"/>
              </a:solidFill>
              <a:round/>
              <a:headEnd/>
              <a:tailEnd type="triangle" w="med" len="med"/>
            </a:ln>
            <a:effectLst/>
          </p:spPr>
          <p:txBody>
            <a:bodyPr/>
            <a:lstStyle/>
            <a:p>
              <a:endParaRPr lang="en-US"/>
            </a:p>
          </p:txBody>
        </p:sp>
        <p:sp>
          <p:nvSpPr>
            <p:cNvPr id="166925" name="Line 13"/>
            <p:cNvSpPr>
              <a:spLocks noChangeShapeType="1"/>
            </p:cNvSpPr>
            <p:nvPr/>
          </p:nvSpPr>
          <p:spPr bwMode="auto">
            <a:xfrm flipH="1">
              <a:off x="558" y="1701"/>
              <a:ext cx="265" cy="265"/>
            </a:xfrm>
            <a:prstGeom prst="line">
              <a:avLst/>
            </a:prstGeom>
            <a:noFill/>
            <a:ln w="25400">
              <a:solidFill>
                <a:schemeClr val="tx1"/>
              </a:solidFill>
              <a:round/>
              <a:headEnd/>
              <a:tailEnd type="triangle" w="med" len="med"/>
            </a:ln>
            <a:effectLst/>
          </p:spPr>
          <p:txBody>
            <a:bodyPr/>
            <a:lstStyle/>
            <a:p>
              <a:endParaRPr lang="en-US"/>
            </a:p>
          </p:txBody>
        </p:sp>
        <p:sp>
          <p:nvSpPr>
            <p:cNvPr id="166926" name="Line 14"/>
            <p:cNvSpPr>
              <a:spLocks noChangeShapeType="1"/>
            </p:cNvSpPr>
            <p:nvPr/>
          </p:nvSpPr>
          <p:spPr bwMode="auto">
            <a:xfrm flipV="1">
              <a:off x="302" y="2258"/>
              <a:ext cx="128" cy="201"/>
            </a:xfrm>
            <a:prstGeom prst="line">
              <a:avLst/>
            </a:prstGeom>
            <a:noFill/>
            <a:ln w="25400">
              <a:solidFill>
                <a:schemeClr val="tx1"/>
              </a:solidFill>
              <a:round/>
              <a:headEnd/>
              <a:tailEnd type="triangle" w="med" len="med"/>
            </a:ln>
            <a:effectLst/>
          </p:spPr>
          <p:txBody>
            <a:bodyPr/>
            <a:lstStyle/>
            <a:p>
              <a:endParaRPr lang="en-US"/>
            </a:p>
          </p:txBody>
        </p:sp>
        <p:sp>
          <p:nvSpPr>
            <p:cNvPr id="166927" name="Line 15"/>
            <p:cNvSpPr>
              <a:spLocks noChangeShapeType="1"/>
            </p:cNvSpPr>
            <p:nvPr/>
          </p:nvSpPr>
          <p:spPr bwMode="auto">
            <a:xfrm flipH="1">
              <a:off x="457" y="2569"/>
              <a:ext cx="375" cy="0"/>
            </a:xfrm>
            <a:prstGeom prst="line">
              <a:avLst/>
            </a:prstGeom>
            <a:noFill/>
            <a:ln w="25400">
              <a:solidFill>
                <a:schemeClr val="tx1"/>
              </a:solidFill>
              <a:round/>
              <a:headEnd/>
              <a:tailEnd type="triangle" w="med" len="med"/>
            </a:ln>
            <a:effectLst/>
          </p:spPr>
          <p:txBody>
            <a:bodyPr/>
            <a:lstStyle/>
            <a:p>
              <a:endParaRPr lang="en-US"/>
            </a:p>
          </p:txBody>
        </p:sp>
        <p:sp>
          <p:nvSpPr>
            <p:cNvPr id="166928" name="Line 16"/>
            <p:cNvSpPr>
              <a:spLocks noChangeShapeType="1"/>
            </p:cNvSpPr>
            <p:nvPr/>
          </p:nvSpPr>
          <p:spPr bwMode="auto">
            <a:xfrm>
              <a:off x="1134" y="2587"/>
              <a:ext cx="357" cy="0"/>
            </a:xfrm>
            <a:prstGeom prst="line">
              <a:avLst/>
            </a:prstGeom>
            <a:noFill/>
            <a:ln w="25400">
              <a:solidFill>
                <a:schemeClr val="tx1"/>
              </a:solidFill>
              <a:round/>
              <a:headEnd/>
              <a:tailEnd type="triangle" w="med" len="med"/>
            </a:ln>
            <a:effectLst/>
          </p:spPr>
          <p:txBody>
            <a:bodyPr/>
            <a:lstStyle/>
            <a:p>
              <a:endParaRPr lang="en-US"/>
            </a:p>
          </p:txBody>
        </p:sp>
        <p:sp>
          <p:nvSpPr>
            <p:cNvPr id="166929" name="Line 17"/>
            <p:cNvSpPr>
              <a:spLocks noChangeShapeType="1"/>
            </p:cNvSpPr>
            <p:nvPr/>
          </p:nvSpPr>
          <p:spPr bwMode="auto">
            <a:xfrm flipH="1" flipV="1">
              <a:off x="942" y="1765"/>
              <a:ext cx="37" cy="667"/>
            </a:xfrm>
            <a:prstGeom prst="line">
              <a:avLst/>
            </a:prstGeom>
            <a:noFill/>
            <a:ln w="25400">
              <a:solidFill>
                <a:schemeClr val="tx1"/>
              </a:solidFill>
              <a:round/>
              <a:headEnd/>
              <a:tailEnd type="triangle" w="med" len="med"/>
            </a:ln>
            <a:effectLst/>
          </p:spPr>
          <p:txBody>
            <a:bodyPr/>
            <a:lstStyle/>
            <a:p>
              <a:endParaRPr lang="en-US"/>
            </a:p>
          </p:txBody>
        </p:sp>
        <p:sp>
          <p:nvSpPr>
            <p:cNvPr id="166930" name="Rectangle 18"/>
            <p:cNvSpPr>
              <a:spLocks noChangeArrowheads="1"/>
            </p:cNvSpPr>
            <p:nvPr/>
          </p:nvSpPr>
          <p:spPr bwMode="auto">
            <a:xfrm>
              <a:off x="257" y="1262"/>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a:t>
              </a:r>
            </a:p>
          </p:txBody>
        </p:sp>
        <p:sp>
          <p:nvSpPr>
            <p:cNvPr id="166931" name="Line 19"/>
            <p:cNvSpPr>
              <a:spLocks noChangeShapeType="1"/>
            </p:cNvSpPr>
            <p:nvPr/>
          </p:nvSpPr>
          <p:spPr bwMode="auto">
            <a:xfrm>
              <a:off x="631" y="2204"/>
              <a:ext cx="275" cy="274"/>
            </a:xfrm>
            <a:prstGeom prst="line">
              <a:avLst/>
            </a:prstGeom>
            <a:noFill/>
            <a:ln w="25400">
              <a:solidFill>
                <a:schemeClr val="tx1"/>
              </a:solidFill>
              <a:round/>
              <a:headEnd/>
              <a:tailEnd type="triangle" w="med" len="med"/>
            </a:ln>
            <a:effectLst/>
          </p:spPr>
          <p:txBody>
            <a:bodyPr/>
            <a:lstStyle/>
            <a:p>
              <a:endParaRPr lang="en-US"/>
            </a:p>
          </p:txBody>
        </p:sp>
        <p:sp>
          <p:nvSpPr>
            <p:cNvPr id="166932" name="Rectangle 20"/>
            <p:cNvSpPr>
              <a:spLocks noChangeArrowheads="1"/>
            </p:cNvSpPr>
            <p:nvPr/>
          </p:nvSpPr>
          <p:spPr bwMode="auto">
            <a:xfrm>
              <a:off x="321"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0</a:t>
              </a:r>
            </a:p>
          </p:txBody>
        </p:sp>
        <p:sp>
          <p:nvSpPr>
            <p:cNvPr id="166933" name="Rectangle 21"/>
            <p:cNvSpPr>
              <a:spLocks noChangeArrowheads="1"/>
            </p:cNvSpPr>
            <p:nvPr/>
          </p:nvSpPr>
          <p:spPr bwMode="auto">
            <a:xfrm>
              <a:off x="583"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6934" name="Rectangle 22"/>
            <p:cNvSpPr>
              <a:spLocks noChangeArrowheads="1"/>
            </p:cNvSpPr>
            <p:nvPr/>
          </p:nvSpPr>
          <p:spPr bwMode="auto">
            <a:xfrm>
              <a:off x="820"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6935" name="Rectangle 23"/>
            <p:cNvSpPr>
              <a:spLocks noChangeArrowheads="1"/>
            </p:cNvSpPr>
            <p:nvPr/>
          </p:nvSpPr>
          <p:spPr bwMode="auto">
            <a:xfrm>
              <a:off x="1082"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36" name="Rectangle 24"/>
            <p:cNvSpPr>
              <a:spLocks noChangeArrowheads="1"/>
            </p:cNvSpPr>
            <p:nvPr/>
          </p:nvSpPr>
          <p:spPr bwMode="auto">
            <a:xfrm>
              <a:off x="1305"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37" name="Rectangle 25"/>
            <p:cNvSpPr>
              <a:spLocks noChangeArrowheads="1"/>
            </p:cNvSpPr>
            <p:nvPr/>
          </p:nvSpPr>
          <p:spPr bwMode="auto">
            <a:xfrm>
              <a:off x="1567" y="293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40" name="Rectangle 28"/>
            <p:cNvSpPr>
              <a:spLocks noChangeArrowheads="1"/>
            </p:cNvSpPr>
            <p:nvPr/>
          </p:nvSpPr>
          <p:spPr bwMode="auto">
            <a:xfrm>
              <a:off x="310" y="3294"/>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6941" name="Rectangle 29"/>
            <p:cNvSpPr>
              <a:spLocks noChangeArrowheads="1"/>
            </p:cNvSpPr>
            <p:nvPr/>
          </p:nvSpPr>
          <p:spPr bwMode="auto">
            <a:xfrm>
              <a:off x="1606" y="325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6991" name="Group 79"/>
          <p:cNvGrpSpPr>
            <a:grpSpLocks/>
          </p:cNvGrpSpPr>
          <p:nvPr/>
        </p:nvGrpSpPr>
        <p:grpSpPr bwMode="auto">
          <a:xfrm>
            <a:off x="3373438" y="1984375"/>
            <a:ext cx="2713037" cy="3560763"/>
            <a:chOff x="2125" y="1250"/>
            <a:chExt cx="1709" cy="2243"/>
          </a:xfrm>
        </p:grpSpPr>
        <p:sp>
          <p:nvSpPr>
            <p:cNvPr id="166942" name="Oval 30"/>
            <p:cNvSpPr>
              <a:spLocks noChangeArrowheads="1"/>
            </p:cNvSpPr>
            <p:nvPr/>
          </p:nvSpPr>
          <p:spPr bwMode="auto">
            <a:xfrm>
              <a:off x="2823" y="151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6943" name="Oval 31"/>
            <p:cNvSpPr>
              <a:spLocks noChangeArrowheads="1"/>
            </p:cNvSpPr>
            <p:nvPr/>
          </p:nvSpPr>
          <p:spPr bwMode="auto">
            <a:xfrm>
              <a:off x="2335" y="195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6944" name="Oval 32"/>
            <p:cNvSpPr>
              <a:spLocks noChangeArrowheads="1"/>
            </p:cNvSpPr>
            <p:nvPr/>
          </p:nvSpPr>
          <p:spPr bwMode="auto">
            <a:xfrm>
              <a:off x="2125" y="245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6945" name="Oval 33"/>
            <p:cNvSpPr>
              <a:spLocks noChangeArrowheads="1"/>
            </p:cNvSpPr>
            <p:nvPr/>
          </p:nvSpPr>
          <p:spPr bwMode="auto">
            <a:xfrm>
              <a:off x="3364" y="1699"/>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6946" name="Oval 34"/>
            <p:cNvSpPr>
              <a:spLocks noChangeArrowheads="1"/>
            </p:cNvSpPr>
            <p:nvPr/>
          </p:nvSpPr>
          <p:spPr bwMode="auto">
            <a:xfrm>
              <a:off x="3209" y="208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6947" name="Oval 35"/>
            <p:cNvSpPr>
              <a:spLocks noChangeArrowheads="1"/>
            </p:cNvSpPr>
            <p:nvPr/>
          </p:nvSpPr>
          <p:spPr bwMode="auto">
            <a:xfrm>
              <a:off x="2825" y="245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66948" name="Oval 36"/>
            <p:cNvSpPr>
              <a:spLocks noChangeArrowheads="1"/>
            </p:cNvSpPr>
            <p:nvPr/>
          </p:nvSpPr>
          <p:spPr bwMode="auto">
            <a:xfrm>
              <a:off x="3501" y="242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6949" name="Line 37"/>
            <p:cNvSpPr>
              <a:spLocks noChangeShapeType="1"/>
            </p:cNvSpPr>
            <p:nvPr/>
          </p:nvSpPr>
          <p:spPr bwMode="auto">
            <a:xfrm flipH="1" flipV="1">
              <a:off x="3134" y="1670"/>
              <a:ext cx="219" cy="92"/>
            </a:xfrm>
            <a:prstGeom prst="line">
              <a:avLst/>
            </a:prstGeom>
            <a:noFill/>
            <a:ln w="25400">
              <a:solidFill>
                <a:schemeClr val="tx1"/>
              </a:solidFill>
              <a:round/>
              <a:headEnd/>
              <a:tailEnd type="triangle" w="med" len="med"/>
            </a:ln>
            <a:effectLst/>
          </p:spPr>
          <p:txBody>
            <a:bodyPr/>
            <a:lstStyle/>
            <a:p>
              <a:endParaRPr lang="en-US"/>
            </a:p>
          </p:txBody>
        </p:sp>
        <p:sp>
          <p:nvSpPr>
            <p:cNvPr id="166950" name="Line 38"/>
            <p:cNvSpPr>
              <a:spLocks noChangeShapeType="1"/>
            </p:cNvSpPr>
            <p:nvPr/>
          </p:nvSpPr>
          <p:spPr bwMode="auto">
            <a:xfrm>
              <a:off x="3006" y="1770"/>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51" name="Line 39"/>
            <p:cNvSpPr>
              <a:spLocks noChangeShapeType="1"/>
            </p:cNvSpPr>
            <p:nvPr/>
          </p:nvSpPr>
          <p:spPr bwMode="auto">
            <a:xfrm flipH="1">
              <a:off x="2539" y="1689"/>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52" name="Line 40"/>
            <p:cNvSpPr>
              <a:spLocks noChangeShapeType="1"/>
            </p:cNvSpPr>
            <p:nvPr/>
          </p:nvSpPr>
          <p:spPr bwMode="auto">
            <a:xfrm flipV="1">
              <a:off x="2283" y="2246"/>
              <a:ext cx="128" cy="201"/>
            </a:xfrm>
            <a:prstGeom prst="line">
              <a:avLst/>
            </a:prstGeom>
            <a:noFill/>
            <a:ln w="25400">
              <a:solidFill>
                <a:schemeClr val="tx1"/>
              </a:solidFill>
              <a:round/>
              <a:headEnd/>
              <a:tailEnd type="triangle" w="med" len="med"/>
            </a:ln>
            <a:effectLst/>
          </p:spPr>
          <p:txBody>
            <a:bodyPr/>
            <a:lstStyle/>
            <a:p>
              <a:endParaRPr lang="en-US"/>
            </a:p>
          </p:txBody>
        </p:sp>
        <p:sp>
          <p:nvSpPr>
            <p:cNvPr id="166953" name="Line 41"/>
            <p:cNvSpPr>
              <a:spLocks noChangeShapeType="1"/>
            </p:cNvSpPr>
            <p:nvPr/>
          </p:nvSpPr>
          <p:spPr bwMode="auto">
            <a:xfrm flipH="1">
              <a:off x="2438" y="2557"/>
              <a:ext cx="375" cy="0"/>
            </a:xfrm>
            <a:prstGeom prst="line">
              <a:avLst/>
            </a:prstGeom>
            <a:noFill/>
            <a:ln w="25400">
              <a:solidFill>
                <a:schemeClr val="tx1"/>
              </a:solidFill>
              <a:round/>
              <a:headEnd/>
              <a:tailEnd type="triangle" w="med" len="med"/>
            </a:ln>
            <a:effectLst/>
          </p:spPr>
          <p:txBody>
            <a:bodyPr/>
            <a:lstStyle/>
            <a:p>
              <a:endParaRPr lang="en-US"/>
            </a:p>
          </p:txBody>
        </p:sp>
        <p:sp>
          <p:nvSpPr>
            <p:cNvPr id="166954" name="Line 42"/>
            <p:cNvSpPr>
              <a:spLocks noChangeShapeType="1"/>
            </p:cNvSpPr>
            <p:nvPr/>
          </p:nvSpPr>
          <p:spPr bwMode="auto">
            <a:xfrm>
              <a:off x="3115" y="2575"/>
              <a:ext cx="357" cy="0"/>
            </a:xfrm>
            <a:prstGeom prst="line">
              <a:avLst/>
            </a:prstGeom>
            <a:noFill/>
            <a:ln w="25400">
              <a:solidFill>
                <a:schemeClr val="tx1"/>
              </a:solidFill>
              <a:round/>
              <a:headEnd/>
              <a:tailEnd type="triangle" w="med" len="med"/>
            </a:ln>
            <a:effectLst/>
          </p:spPr>
          <p:txBody>
            <a:bodyPr/>
            <a:lstStyle/>
            <a:p>
              <a:endParaRPr lang="en-US"/>
            </a:p>
          </p:txBody>
        </p:sp>
        <p:sp>
          <p:nvSpPr>
            <p:cNvPr id="166955" name="Line 43"/>
            <p:cNvSpPr>
              <a:spLocks noChangeShapeType="1"/>
            </p:cNvSpPr>
            <p:nvPr/>
          </p:nvSpPr>
          <p:spPr bwMode="auto">
            <a:xfrm flipH="1" flipV="1">
              <a:off x="2923" y="1753"/>
              <a:ext cx="37" cy="667"/>
            </a:xfrm>
            <a:prstGeom prst="line">
              <a:avLst/>
            </a:prstGeom>
            <a:noFill/>
            <a:ln w="25400">
              <a:solidFill>
                <a:schemeClr val="tx1"/>
              </a:solidFill>
              <a:round/>
              <a:headEnd/>
              <a:tailEnd type="triangle" w="med" len="med"/>
            </a:ln>
            <a:effectLst/>
          </p:spPr>
          <p:txBody>
            <a:bodyPr/>
            <a:lstStyle/>
            <a:p>
              <a:endParaRPr lang="en-US"/>
            </a:p>
          </p:txBody>
        </p:sp>
        <p:sp>
          <p:nvSpPr>
            <p:cNvPr id="166956" name="Rectangle 44"/>
            <p:cNvSpPr>
              <a:spLocks noChangeArrowheads="1"/>
            </p:cNvSpPr>
            <p:nvPr/>
          </p:nvSpPr>
          <p:spPr bwMode="auto">
            <a:xfrm>
              <a:off x="2238" y="1250"/>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a:t>
              </a:r>
            </a:p>
          </p:txBody>
        </p:sp>
        <p:sp>
          <p:nvSpPr>
            <p:cNvPr id="166957" name="Line 45"/>
            <p:cNvSpPr>
              <a:spLocks noChangeShapeType="1"/>
            </p:cNvSpPr>
            <p:nvPr/>
          </p:nvSpPr>
          <p:spPr bwMode="auto">
            <a:xfrm>
              <a:off x="2612" y="2192"/>
              <a:ext cx="275" cy="274"/>
            </a:xfrm>
            <a:prstGeom prst="line">
              <a:avLst/>
            </a:prstGeom>
            <a:noFill/>
            <a:ln w="25400">
              <a:solidFill>
                <a:schemeClr val="tx1"/>
              </a:solidFill>
              <a:round/>
              <a:headEnd/>
              <a:tailEnd type="triangle" w="med" len="med"/>
            </a:ln>
            <a:effectLst/>
          </p:spPr>
          <p:txBody>
            <a:bodyPr/>
            <a:lstStyle/>
            <a:p>
              <a:endParaRPr lang="en-US"/>
            </a:p>
          </p:txBody>
        </p:sp>
        <p:sp>
          <p:nvSpPr>
            <p:cNvPr id="166958" name="Rectangle 46"/>
            <p:cNvSpPr>
              <a:spLocks noChangeArrowheads="1"/>
            </p:cNvSpPr>
            <p:nvPr/>
          </p:nvSpPr>
          <p:spPr bwMode="auto">
            <a:xfrm>
              <a:off x="2326" y="292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 </a:t>
              </a:r>
            </a:p>
          </p:txBody>
        </p:sp>
        <p:sp>
          <p:nvSpPr>
            <p:cNvPr id="166959" name="Rectangle 47"/>
            <p:cNvSpPr>
              <a:spLocks noChangeArrowheads="1"/>
            </p:cNvSpPr>
            <p:nvPr/>
          </p:nvSpPr>
          <p:spPr bwMode="auto">
            <a:xfrm>
              <a:off x="2796" y="2920"/>
              <a:ext cx="247" cy="219"/>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4</a:t>
              </a:r>
            </a:p>
          </p:txBody>
        </p:sp>
        <p:sp>
          <p:nvSpPr>
            <p:cNvPr id="166960" name="Rectangle 48"/>
            <p:cNvSpPr>
              <a:spLocks noChangeArrowheads="1"/>
            </p:cNvSpPr>
            <p:nvPr/>
          </p:nvSpPr>
          <p:spPr bwMode="auto">
            <a:xfrm>
              <a:off x="2557" y="2926"/>
              <a:ext cx="272"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1</a:t>
              </a:r>
            </a:p>
          </p:txBody>
        </p:sp>
        <p:sp>
          <p:nvSpPr>
            <p:cNvPr id="166961" name="Rectangle 49"/>
            <p:cNvSpPr>
              <a:spLocks noChangeArrowheads="1"/>
            </p:cNvSpPr>
            <p:nvPr/>
          </p:nvSpPr>
          <p:spPr bwMode="auto">
            <a:xfrm>
              <a:off x="3063" y="292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62" name="Rectangle 50"/>
            <p:cNvSpPr>
              <a:spLocks noChangeArrowheads="1"/>
            </p:cNvSpPr>
            <p:nvPr/>
          </p:nvSpPr>
          <p:spPr bwMode="auto">
            <a:xfrm>
              <a:off x="3286" y="292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63" name="Rectangle 51"/>
            <p:cNvSpPr>
              <a:spLocks noChangeArrowheads="1"/>
            </p:cNvSpPr>
            <p:nvPr/>
          </p:nvSpPr>
          <p:spPr bwMode="auto">
            <a:xfrm>
              <a:off x="3548" y="292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64" name="Rectangle 52"/>
            <p:cNvSpPr>
              <a:spLocks noChangeArrowheads="1"/>
            </p:cNvSpPr>
            <p:nvPr/>
          </p:nvSpPr>
          <p:spPr bwMode="auto">
            <a:xfrm>
              <a:off x="2291" y="328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6965" name="Rectangle 53"/>
            <p:cNvSpPr>
              <a:spLocks noChangeArrowheads="1"/>
            </p:cNvSpPr>
            <p:nvPr/>
          </p:nvSpPr>
          <p:spPr bwMode="auto">
            <a:xfrm>
              <a:off x="3587" y="324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6992" name="Group 80"/>
          <p:cNvGrpSpPr>
            <a:grpSpLocks/>
          </p:cNvGrpSpPr>
          <p:nvPr/>
        </p:nvGrpSpPr>
        <p:grpSpPr bwMode="auto">
          <a:xfrm>
            <a:off x="6430963" y="1935163"/>
            <a:ext cx="2713037" cy="3560762"/>
            <a:chOff x="4051" y="1219"/>
            <a:chExt cx="1709" cy="2243"/>
          </a:xfrm>
        </p:grpSpPr>
        <p:sp>
          <p:nvSpPr>
            <p:cNvPr id="166966" name="Oval 54"/>
            <p:cNvSpPr>
              <a:spLocks noChangeArrowheads="1"/>
            </p:cNvSpPr>
            <p:nvPr/>
          </p:nvSpPr>
          <p:spPr bwMode="auto">
            <a:xfrm>
              <a:off x="4749" y="148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6967" name="Oval 55"/>
            <p:cNvSpPr>
              <a:spLocks noChangeArrowheads="1"/>
            </p:cNvSpPr>
            <p:nvPr/>
          </p:nvSpPr>
          <p:spPr bwMode="auto">
            <a:xfrm>
              <a:off x="4261" y="1928"/>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6968" name="Oval 56"/>
            <p:cNvSpPr>
              <a:spLocks noChangeArrowheads="1"/>
            </p:cNvSpPr>
            <p:nvPr/>
          </p:nvSpPr>
          <p:spPr bwMode="auto">
            <a:xfrm>
              <a:off x="4051" y="242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6969" name="Oval 57"/>
            <p:cNvSpPr>
              <a:spLocks noChangeArrowheads="1"/>
            </p:cNvSpPr>
            <p:nvPr/>
          </p:nvSpPr>
          <p:spPr bwMode="auto">
            <a:xfrm>
              <a:off x="5290" y="1668"/>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6970" name="Oval 58"/>
            <p:cNvSpPr>
              <a:spLocks noChangeArrowheads="1"/>
            </p:cNvSpPr>
            <p:nvPr/>
          </p:nvSpPr>
          <p:spPr bwMode="auto">
            <a:xfrm>
              <a:off x="5135" y="205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6971" name="Oval 59"/>
            <p:cNvSpPr>
              <a:spLocks noChangeArrowheads="1"/>
            </p:cNvSpPr>
            <p:nvPr/>
          </p:nvSpPr>
          <p:spPr bwMode="auto">
            <a:xfrm>
              <a:off x="4751" y="241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6972" name="Oval 60"/>
            <p:cNvSpPr>
              <a:spLocks noChangeArrowheads="1"/>
            </p:cNvSpPr>
            <p:nvPr/>
          </p:nvSpPr>
          <p:spPr bwMode="auto">
            <a:xfrm>
              <a:off x="5427" y="239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6973" name="Line 61"/>
            <p:cNvSpPr>
              <a:spLocks noChangeShapeType="1"/>
            </p:cNvSpPr>
            <p:nvPr/>
          </p:nvSpPr>
          <p:spPr bwMode="auto">
            <a:xfrm flipH="1" flipV="1">
              <a:off x="5060" y="1639"/>
              <a:ext cx="219" cy="92"/>
            </a:xfrm>
            <a:prstGeom prst="line">
              <a:avLst/>
            </a:prstGeom>
            <a:noFill/>
            <a:ln w="25400">
              <a:solidFill>
                <a:schemeClr val="tx1"/>
              </a:solidFill>
              <a:round/>
              <a:headEnd/>
              <a:tailEnd type="triangle" w="med" len="med"/>
            </a:ln>
            <a:effectLst/>
          </p:spPr>
          <p:txBody>
            <a:bodyPr/>
            <a:lstStyle/>
            <a:p>
              <a:endParaRPr lang="en-US"/>
            </a:p>
          </p:txBody>
        </p:sp>
        <p:sp>
          <p:nvSpPr>
            <p:cNvPr id="166974" name="Line 62"/>
            <p:cNvSpPr>
              <a:spLocks noChangeShapeType="1"/>
            </p:cNvSpPr>
            <p:nvPr/>
          </p:nvSpPr>
          <p:spPr bwMode="auto">
            <a:xfrm>
              <a:off x="4932" y="1739"/>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75" name="Line 63"/>
            <p:cNvSpPr>
              <a:spLocks noChangeShapeType="1"/>
            </p:cNvSpPr>
            <p:nvPr/>
          </p:nvSpPr>
          <p:spPr bwMode="auto">
            <a:xfrm flipH="1">
              <a:off x="4465" y="1658"/>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76" name="Line 64"/>
            <p:cNvSpPr>
              <a:spLocks noChangeShapeType="1"/>
            </p:cNvSpPr>
            <p:nvPr/>
          </p:nvSpPr>
          <p:spPr bwMode="auto">
            <a:xfrm flipV="1">
              <a:off x="4209" y="2215"/>
              <a:ext cx="128" cy="201"/>
            </a:xfrm>
            <a:prstGeom prst="line">
              <a:avLst/>
            </a:prstGeom>
            <a:noFill/>
            <a:ln w="25400">
              <a:solidFill>
                <a:schemeClr val="tx1"/>
              </a:solidFill>
              <a:round/>
              <a:headEnd/>
              <a:tailEnd type="triangle" w="med" len="med"/>
            </a:ln>
            <a:effectLst/>
          </p:spPr>
          <p:txBody>
            <a:bodyPr/>
            <a:lstStyle/>
            <a:p>
              <a:endParaRPr lang="en-US"/>
            </a:p>
          </p:txBody>
        </p:sp>
        <p:sp>
          <p:nvSpPr>
            <p:cNvPr id="166977" name="Line 65"/>
            <p:cNvSpPr>
              <a:spLocks noChangeShapeType="1"/>
            </p:cNvSpPr>
            <p:nvPr/>
          </p:nvSpPr>
          <p:spPr bwMode="auto">
            <a:xfrm flipH="1">
              <a:off x="4364" y="2526"/>
              <a:ext cx="375" cy="0"/>
            </a:xfrm>
            <a:prstGeom prst="line">
              <a:avLst/>
            </a:prstGeom>
            <a:noFill/>
            <a:ln w="25400">
              <a:solidFill>
                <a:schemeClr val="tx1"/>
              </a:solidFill>
              <a:round/>
              <a:headEnd/>
              <a:tailEnd type="triangle" w="med" len="med"/>
            </a:ln>
            <a:effectLst/>
          </p:spPr>
          <p:txBody>
            <a:bodyPr/>
            <a:lstStyle/>
            <a:p>
              <a:endParaRPr lang="en-US"/>
            </a:p>
          </p:txBody>
        </p:sp>
        <p:sp>
          <p:nvSpPr>
            <p:cNvPr id="166978" name="Line 66"/>
            <p:cNvSpPr>
              <a:spLocks noChangeShapeType="1"/>
            </p:cNvSpPr>
            <p:nvPr/>
          </p:nvSpPr>
          <p:spPr bwMode="auto">
            <a:xfrm>
              <a:off x="5041" y="2544"/>
              <a:ext cx="357" cy="0"/>
            </a:xfrm>
            <a:prstGeom prst="line">
              <a:avLst/>
            </a:prstGeom>
            <a:noFill/>
            <a:ln w="25400">
              <a:solidFill>
                <a:schemeClr val="tx1"/>
              </a:solidFill>
              <a:round/>
              <a:headEnd/>
              <a:tailEnd type="triangle" w="med" len="med"/>
            </a:ln>
            <a:effectLst/>
          </p:spPr>
          <p:txBody>
            <a:bodyPr/>
            <a:lstStyle/>
            <a:p>
              <a:endParaRPr lang="en-US"/>
            </a:p>
          </p:txBody>
        </p:sp>
        <p:sp>
          <p:nvSpPr>
            <p:cNvPr id="166979" name="Line 67"/>
            <p:cNvSpPr>
              <a:spLocks noChangeShapeType="1"/>
            </p:cNvSpPr>
            <p:nvPr/>
          </p:nvSpPr>
          <p:spPr bwMode="auto">
            <a:xfrm flipH="1" flipV="1">
              <a:off x="4849" y="1722"/>
              <a:ext cx="37" cy="667"/>
            </a:xfrm>
            <a:prstGeom prst="line">
              <a:avLst/>
            </a:prstGeom>
            <a:noFill/>
            <a:ln w="25400">
              <a:solidFill>
                <a:schemeClr val="tx1"/>
              </a:solidFill>
              <a:round/>
              <a:headEnd/>
              <a:tailEnd type="triangle" w="med" len="med"/>
            </a:ln>
            <a:effectLst/>
          </p:spPr>
          <p:txBody>
            <a:bodyPr/>
            <a:lstStyle/>
            <a:p>
              <a:endParaRPr lang="en-US"/>
            </a:p>
          </p:txBody>
        </p:sp>
        <p:sp>
          <p:nvSpPr>
            <p:cNvPr id="166980" name="Rectangle 68"/>
            <p:cNvSpPr>
              <a:spLocks noChangeArrowheads="1"/>
            </p:cNvSpPr>
            <p:nvPr/>
          </p:nvSpPr>
          <p:spPr bwMode="auto">
            <a:xfrm>
              <a:off x="4164" y="1219"/>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0,1,4,3</a:t>
              </a:r>
            </a:p>
          </p:txBody>
        </p:sp>
        <p:sp>
          <p:nvSpPr>
            <p:cNvPr id="166981" name="Line 69"/>
            <p:cNvSpPr>
              <a:spLocks noChangeShapeType="1"/>
            </p:cNvSpPr>
            <p:nvPr/>
          </p:nvSpPr>
          <p:spPr bwMode="auto">
            <a:xfrm>
              <a:off x="4538" y="2161"/>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6982" name="Rectangle 70"/>
            <p:cNvSpPr>
              <a:spLocks noChangeArrowheads="1"/>
            </p:cNvSpPr>
            <p:nvPr/>
          </p:nvSpPr>
          <p:spPr bwMode="auto">
            <a:xfrm>
              <a:off x="4228"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6983" name="Rectangle 71"/>
            <p:cNvSpPr>
              <a:spLocks noChangeArrowheads="1"/>
            </p:cNvSpPr>
            <p:nvPr/>
          </p:nvSpPr>
          <p:spPr bwMode="auto">
            <a:xfrm>
              <a:off x="4746"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4</a:t>
              </a:r>
            </a:p>
          </p:txBody>
        </p:sp>
        <p:sp>
          <p:nvSpPr>
            <p:cNvPr id="166984" name="Rectangle 72"/>
            <p:cNvSpPr>
              <a:spLocks noChangeArrowheads="1"/>
            </p:cNvSpPr>
            <p:nvPr/>
          </p:nvSpPr>
          <p:spPr bwMode="auto">
            <a:xfrm>
              <a:off x="4479"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6985" name="Rectangle 73"/>
            <p:cNvSpPr>
              <a:spLocks noChangeArrowheads="1"/>
            </p:cNvSpPr>
            <p:nvPr/>
          </p:nvSpPr>
          <p:spPr bwMode="auto">
            <a:xfrm>
              <a:off x="4989"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3</a:t>
              </a:r>
            </a:p>
          </p:txBody>
        </p:sp>
        <p:sp>
          <p:nvSpPr>
            <p:cNvPr id="166986" name="Rectangle 74"/>
            <p:cNvSpPr>
              <a:spLocks noChangeArrowheads="1"/>
            </p:cNvSpPr>
            <p:nvPr/>
          </p:nvSpPr>
          <p:spPr bwMode="auto">
            <a:xfrm>
              <a:off x="5212"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87" name="Rectangle 75"/>
            <p:cNvSpPr>
              <a:spLocks noChangeArrowheads="1"/>
            </p:cNvSpPr>
            <p:nvPr/>
          </p:nvSpPr>
          <p:spPr bwMode="auto">
            <a:xfrm>
              <a:off x="5474" y="2889"/>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6988" name="Rectangle 76"/>
            <p:cNvSpPr>
              <a:spLocks noChangeArrowheads="1"/>
            </p:cNvSpPr>
            <p:nvPr/>
          </p:nvSpPr>
          <p:spPr bwMode="auto">
            <a:xfrm>
              <a:off x="4217" y="3251"/>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6989" name="Rectangle 77"/>
            <p:cNvSpPr>
              <a:spLocks noChangeArrowheads="1"/>
            </p:cNvSpPr>
            <p:nvPr/>
          </p:nvSpPr>
          <p:spPr bwMode="auto">
            <a:xfrm>
              <a:off x="5513" y="321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90"/>
                                        </p:tgtEl>
                                        <p:attrNameLst>
                                          <p:attrName>style.visibility</p:attrName>
                                        </p:attrNameLst>
                                      </p:cBhvr>
                                      <p:to>
                                        <p:strVal val="visible"/>
                                      </p:to>
                                    </p:set>
                                    <p:animEffect transition="in" filter="blinds(horizontal)">
                                      <p:cBhvr>
                                        <p:cTn id="7" dur="500"/>
                                        <p:tgtEl>
                                          <p:spTgt spid="1669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6991"/>
                                        </p:tgtEl>
                                        <p:attrNameLst>
                                          <p:attrName>style.visibility</p:attrName>
                                        </p:attrNameLst>
                                      </p:cBhvr>
                                      <p:to>
                                        <p:strVal val="visible"/>
                                      </p:to>
                                    </p:set>
                                    <p:animEffect transition="in" filter="blinds(horizontal)">
                                      <p:cBhvr>
                                        <p:cTn id="12" dur="500"/>
                                        <p:tgtEl>
                                          <p:spTgt spid="1669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6992"/>
                                        </p:tgtEl>
                                        <p:attrNameLst>
                                          <p:attrName>style.visibility</p:attrName>
                                        </p:attrNameLst>
                                      </p:cBhvr>
                                      <p:to>
                                        <p:strVal val="visible"/>
                                      </p:to>
                                    </p:set>
                                    <p:animEffect transition="in" filter="blinds(horizontal)">
                                      <p:cBhvr>
                                        <p:cTn id="17" dur="500"/>
                                        <p:tgtEl>
                                          <p:spTgt spid="166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t>Graph Traversal-BFS</a:t>
            </a:r>
          </a:p>
        </p:txBody>
      </p:sp>
      <p:grpSp>
        <p:nvGrpSpPr>
          <p:cNvPr id="168012" name="Group 76"/>
          <p:cNvGrpSpPr>
            <a:grpSpLocks/>
          </p:cNvGrpSpPr>
          <p:nvPr/>
        </p:nvGrpSpPr>
        <p:grpSpPr bwMode="auto">
          <a:xfrm>
            <a:off x="363538" y="2051050"/>
            <a:ext cx="2713037" cy="3560763"/>
            <a:chOff x="229" y="1292"/>
            <a:chExt cx="1709" cy="2243"/>
          </a:xfrm>
        </p:grpSpPr>
        <p:sp>
          <p:nvSpPr>
            <p:cNvPr id="167940" name="Oval 4"/>
            <p:cNvSpPr>
              <a:spLocks noChangeArrowheads="1"/>
            </p:cNvSpPr>
            <p:nvPr/>
          </p:nvSpPr>
          <p:spPr bwMode="auto">
            <a:xfrm>
              <a:off x="927" y="155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7941" name="Oval 5"/>
            <p:cNvSpPr>
              <a:spLocks noChangeArrowheads="1"/>
            </p:cNvSpPr>
            <p:nvPr/>
          </p:nvSpPr>
          <p:spPr bwMode="auto">
            <a:xfrm>
              <a:off x="439" y="200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7942" name="Oval 6"/>
            <p:cNvSpPr>
              <a:spLocks noChangeArrowheads="1"/>
            </p:cNvSpPr>
            <p:nvPr/>
          </p:nvSpPr>
          <p:spPr bwMode="auto">
            <a:xfrm>
              <a:off x="229" y="249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6</a:t>
              </a:r>
            </a:p>
          </p:txBody>
        </p:sp>
        <p:sp>
          <p:nvSpPr>
            <p:cNvPr id="167943" name="Oval 7"/>
            <p:cNvSpPr>
              <a:spLocks noChangeArrowheads="1"/>
            </p:cNvSpPr>
            <p:nvPr/>
          </p:nvSpPr>
          <p:spPr bwMode="auto">
            <a:xfrm>
              <a:off x="1468" y="174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7944" name="Oval 8"/>
            <p:cNvSpPr>
              <a:spLocks noChangeArrowheads="1"/>
            </p:cNvSpPr>
            <p:nvPr/>
          </p:nvSpPr>
          <p:spPr bwMode="auto">
            <a:xfrm>
              <a:off x="1313" y="212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7945" name="Oval 9"/>
            <p:cNvSpPr>
              <a:spLocks noChangeArrowheads="1"/>
            </p:cNvSpPr>
            <p:nvPr/>
          </p:nvSpPr>
          <p:spPr bwMode="auto">
            <a:xfrm>
              <a:off x="929" y="249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7946" name="Oval 10"/>
            <p:cNvSpPr>
              <a:spLocks noChangeArrowheads="1"/>
            </p:cNvSpPr>
            <p:nvPr/>
          </p:nvSpPr>
          <p:spPr bwMode="auto">
            <a:xfrm>
              <a:off x="1605" y="246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5</a:t>
              </a:r>
            </a:p>
          </p:txBody>
        </p:sp>
        <p:sp>
          <p:nvSpPr>
            <p:cNvPr id="167947" name="Line 11"/>
            <p:cNvSpPr>
              <a:spLocks noChangeShapeType="1"/>
            </p:cNvSpPr>
            <p:nvPr/>
          </p:nvSpPr>
          <p:spPr bwMode="auto">
            <a:xfrm flipH="1" flipV="1">
              <a:off x="1238" y="1712"/>
              <a:ext cx="219" cy="92"/>
            </a:xfrm>
            <a:prstGeom prst="line">
              <a:avLst/>
            </a:prstGeom>
            <a:noFill/>
            <a:ln w="25400">
              <a:solidFill>
                <a:schemeClr val="tx1"/>
              </a:solidFill>
              <a:round/>
              <a:headEnd/>
              <a:tailEnd type="triangle" w="med" len="med"/>
            </a:ln>
            <a:effectLst/>
          </p:spPr>
          <p:txBody>
            <a:bodyPr/>
            <a:lstStyle/>
            <a:p>
              <a:endParaRPr lang="en-US"/>
            </a:p>
          </p:txBody>
        </p:sp>
        <p:sp>
          <p:nvSpPr>
            <p:cNvPr id="167948" name="Line 12"/>
            <p:cNvSpPr>
              <a:spLocks noChangeShapeType="1"/>
            </p:cNvSpPr>
            <p:nvPr/>
          </p:nvSpPr>
          <p:spPr bwMode="auto">
            <a:xfrm>
              <a:off x="1110" y="1812"/>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49" name="Line 13"/>
            <p:cNvSpPr>
              <a:spLocks noChangeShapeType="1"/>
            </p:cNvSpPr>
            <p:nvPr/>
          </p:nvSpPr>
          <p:spPr bwMode="auto">
            <a:xfrm flipH="1">
              <a:off x="643" y="1731"/>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50" name="Line 14"/>
            <p:cNvSpPr>
              <a:spLocks noChangeShapeType="1"/>
            </p:cNvSpPr>
            <p:nvPr/>
          </p:nvSpPr>
          <p:spPr bwMode="auto">
            <a:xfrm flipV="1">
              <a:off x="387" y="2288"/>
              <a:ext cx="128" cy="201"/>
            </a:xfrm>
            <a:prstGeom prst="line">
              <a:avLst/>
            </a:prstGeom>
            <a:noFill/>
            <a:ln w="25400">
              <a:solidFill>
                <a:schemeClr val="tx1"/>
              </a:solidFill>
              <a:round/>
              <a:headEnd/>
              <a:tailEnd type="triangle" w="med" len="med"/>
            </a:ln>
            <a:effectLst/>
          </p:spPr>
          <p:txBody>
            <a:bodyPr/>
            <a:lstStyle/>
            <a:p>
              <a:endParaRPr lang="en-US"/>
            </a:p>
          </p:txBody>
        </p:sp>
        <p:sp>
          <p:nvSpPr>
            <p:cNvPr id="167951" name="Line 15"/>
            <p:cNvSpPr>
              <a:spLocks noChangeShapeType="1"/>
            </p:cNvSpPr>
            <p:nvPr/>
          </p:nvSpPr>
          <p:spPr bwMode="auto">
            <a:xfrm flipH="1">
              <a:off x="542" y="2599"/>
              <a:ext cx="375" cy="0"/>
            </a:xfrm>
            <a:prstGeom prst="line">
              <a:avLst/>
            </a:prstGeom>
            <a:noFill/>
            <a:ln w="25400">
              <a:solidFill>
                <a:schemeClr val="tx1"/>
              </a:solidFill>
              <a:round/>
              <a:headEnd/>
              <a:tailEnd type="triangle" w="med" len="med"/>
            </a:ln>
            <a:effectLst/>
          </p:spPr>
          <p:txBody>
            <a:bodyPr/>
            <a:lstStyle/>
            <a:p>
              <a:endParaRPr lang="en-US"/>
            </a:p>
          </p:txBody>
        </p:sp>
        <p:sp>
          <p:nvSpPr>
            <p:cNvPr id="167952" name="Line 16"/>
            <p:cNvSpPr>
              <a:spLocks noChangeShapeType="1"/>
            </p:cNvSpPr>
            <p:nvPr/>
          </p:nvSpPr>
          <p:spPr bwMode="auto">
            <a:xfrm>
              <a:off x="1219" y="2617"/>
              <a:ext cx="357" cy="0"/>
            </a:xfrm>
            <a:prstGeom prst="line">
              <a:avLst/>
            </a:prstGeom>
            <a:noFill/>
            <a:ln w="25400">
              <a:solidFill>
                <a:schemeClr val="tx1"/>
              </a:solidFill>
              <a:round/>
              <a:headEnd/>
              <a:tailEnd type="triangle" w="med" len="med"/>
            </a:ln>
            <a:effectLst/>
          </p:spPr>
          <p:txBody>
            <a:bodyPr/>
            <a:lstStyle/>
            <a:p>
              <a:endParaRPr lang="en-US"/>
            </a:p>
          </p:txBody>
        </p:sp>
        <p:sp>
          <p:nvSpPr>
            <p:cNvPr id="167953" name="Line 17"/>
            <p:cNvSpPr>
              <a:spLocks noChangeShapeType="1"/>
            </p:cNvSpPr>
            <p:nvPr/>
          </p:nvSpPr>
          <p:spPr bwMode="auto">
            <a:xfrm flipH="1" flipV="1">
              <a:off x="1027" y="1795"/>
              <a:ext cx="37" cy="667"/>
            </a:xfrm>
            <a:prstGeom prst="line">
              <a:avLst/>
            </a:prstGeom>
            <a:noFill/>
            <a:ln w="25400">
              <a:solidFill>
                <a:schemeClr val="tx1"/>
              </a:solidFill>
              <a:round/>
              <a:headEnd/>
              <a:tailEnd type="triangle" w="med" len="med"/>
            </a:ln>
            <a:effectLst/>
          </p:spPr>
          <p:txBody>
            <a:bodyPr/>
            <a:lstStyle/>
            <a:p>
              <a:endParaRPr lang="en-US"/>
            </a:p>
          </p:txBody>
        </p:sp>
        <p:sp>
          <p:nvSpPr>
            <p:cNvPr id="167954" name="Rectangle 18"/>
            <p:cNvSpPr>
              <a:spLocks noChangeArrowheads="1"/>
            </p:cNvSpPr>
            <p:nvPr/>
          </p:nvSpPr>
          <p:spPr bwMode="auto">
            <a:xfrm>
              <a:off x="342" y="1292"/>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0,1,4,3</a:t>
              </a:r>
            </a:p>
          </p:txBody>
        </p:sp>
        <p:sp>
          <p:nvSpPr>
            <p:cNvPr id="167955" name="Line 19"/>
            <p:cNvSpPr>
              <a:spLocks noChangeShapeType="1"/>
            </p:cNvSpPr>
            <p:nvPr/>
          </p:nvSpPr>
          <p:spPr bwMode="auto">
            <a:xfrm>
              <a:off x="716" y="2234"/>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56" name="Rectangle 20"/>
            <p:cNvSpPr>
              <a:spLocks noChangeArrowheads="1"/>
            </p:cNvSpPr>
            <p:nvPr/>
          </p:nvSpPr>
          <p:spPr bwMode="auto">
            <a:xfrm>
              <a:off x="406"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7957" name="Rectangle 21"/>
            <p:cNvSpPr>
              <a:spLocks noChangeArrowheads="1"/>
            </p:cNvSpPr>
            <p:nvPr/>
          </p:nvSpPr>
          <p:spPr bwMode="auto">
            <a:xfrm>
              <a:off x="668"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58" name="Rectangle 22"/>
            <p:cNvSpPr>
              <a:spLocks noChangeArrowheads="1"/>
            </p:cNvSpPr>
            <p:nvPr/>
          </p:nvSpPr>
          <p:spPr bwMode="auto">
            <a:xfrm>
              <a:off x="905"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7959" name="Rectangle 23"/>
            <p:cNvSpPr>
              <a:spLocks noChangeArrowheads="1"/>
            </p:cNvSpPr>
            <p:nvPr/>
          </p:nvSpPr>
          <p:spPr bwMode="auto">
            <a:xfrm>
              <a:off x="1167"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3</a:t>
              </a:r>
            </a:p>
          </p:txBody>
        </p:sp>
        <p:sp>
          <p:nvSpPr>
            <p:cNvPr id="167960" name="Rectangle 24"/>
            <p:cNvSpPr>
              <a:spLocks noChangeArrowheads="1"/>
            </p:cNvSpPr>
            <p:nvPr/>
          </p:nvSpPr>
          <p:spPr bwMode="auto">
            <a:xfrm>
              <a:off x="1390"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61" name="Rectangle 25"/>
            <p:cNvSpPr>
              <a:spLocks noChangeArrowheads="1"/>
            </p:cNvSpPr>
            <p:nvPr/>
          </p:nvSpPr>
          <p:spPr bwMode="auto">
            <a:xfrm>
              <a:off x="1652" y="296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62" name="Rectangle 26"/>
            <p:cNvSpPr>
              <a:spLocks noChangeArrowheads="1"/>
            </p:cNvSpPr>
            <p:nvPr/>
          </p:nvSpPr>
          <p:spPr bwMode="auto">
            <a:xfrm>
              <a:off x="395" y="3324"/>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7963" name="Rectangle 27"/>
            <p:cNvSpPr>
              <a:spLocks noChangeArrowheads="1"/>
            </p:cNvSpPr>
            <p:nvPr/>
          </p:nvSpPr>
          <p:spPr bwMode="auto">
            <a:xfrm>
              <a:off x="1691" y="328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8013" name="Group 77"/>
          <p:cNvGrpSpPr>
            <a:grpSpLocks/>
          </p:cNvGrpSpPr>
          <p:nvPr/>
        </p:nvGrpSpPr>
        <p:grpSpPr bwMode="auto">
          <a:xfrm>
            <a:off x="3494088" y="2032000"/>
            <a:ext cx="2713037" cy="3560763"/>
            <a:chOff x="2201" y="1280"/>
            <a:chExt cx="1709" cy="2243"/>
          </a:xfrm>
        </p:grpSpPr>
        <p:sp>
          <p:nvSpPr>
            <p:cNvPr id="167964" name="Oval 28"/>
            <p:cNvSpPr>
              <a:spLocks noChangeArrowheads="1"/>
            </p:cNvSpPr>
            <p:nvPr/>
          </p:nvSpPr>
          <p:spPr bwMode="auto">
            <a:xfrm>
              <a:off x="2899" y="154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7965" name="Oval 29"/>
            <p:cNvSpPr>
              <a:spLocks noChangeArrowheads="1"/>
            </p:cNvSpPr>
            <p:nvPr/>
          </p:nvSpPr>
          <p:spPr bwMode="auto">
            <a:xfrm>
              <a:off x="2411" y="198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7966" name="Oval 30"/>
            <p:cNvSpPr>
              <a:spLocks noChangeArrowheads="1"/>
            </p:cNvSpPr>
            <p:nvPr/>
          </p:nvSpPr>
          <p:spPr bwMode="auto">
            <a:xfrm>
              <a:off x="2201" y="248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7967" name="Oval 31"/>
            <p:cNvSpPr>
              <a:spLocks noChangeArrowheads="1"/>
            </p:cNvSpPr>
            <p:nvPr/>
          </p:nvSpPr>
          <p:spPr bwMode="auto">
            <a:xfrm>
              <a:off x="3440" y="1729"/>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7968" name="Oval 32"/>
            <p:cNvSpPr>
              <a:spLocks noChangeArrowheads="1"/>
            </p:cNvSpPr>
            <p:nvPr/>
          </p:nvSpPr>
          <p:spPr bwMode="auto">
            <a:xfrm>
              <a:off x="3285" y="211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7969" name="Oval 33"/>
            <p:cNvSpPr>
              <a:spLocks noChangeArrowheads="1"/>
            </p:cNvSpPr>
            <p:nvPr/>
          </p:nvSpPr>
          <p:spPr bwMode="auto">
            <a:xfrm>
              <a:off x="2901" y="2480"/>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7970" name="Oval 34"/>
            <p:cNvSpPr>
              <a:spLocks noChangeArrowheads="1"/>
            </p:cNvSpPr>
            <p:nvPr/>
          </p:nvSpPr>
          <p:spPr bwMode="auto">
            <a:xfrm>
              <a:off x="3577" y="245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7971" name="Line 35"/>
            <p:cNvSpPr>
              <a:spLocks noChangeShapeType="1"/>
            </p:cNvSpPr>
            <p:nvPr/>
          </p:nvSpPr>
          <p:spPr bwMode="auto">
            <a:xfrm flipH="1" flipV="1">
              <a:off x="3210" y="1700"/>
              <a:ext cx="219" cy="92"/>
            </a:xfrm>
            <a:prstGeom prst="line">
              <a:avLst/>
            </a:prstGeom>
            <a:noFill/>
            <a:ln w="25400">
              <a:solidFill>
                <a:schemeClr val="tx1"/>
              </a:solidFill>
              <a:round/>
              <a:headEnd/>
              <a:tailEnd type="triangle" w="med" len="med"/>
            </a:ln>
            <a:effectLst/>
          </p:spPr>
          <p:txBody>
            <a:bodyPr/>
            <a:lstStyle/>
            <a:p>
              <a:endParaRPr lang="en-US"/>
            </a:p>
          </p:txBody>
        </p:sp>
        <p:sp>
          <p:nvSpPr>
            <p:cNvPr id="167972" name="Line 36"/>
            <p:cNvSpPr>
              <a:spLocks noChangeShapeType="1"/>
            </p:cNvSpPr>
            <p:nvPr/>
          </p:nvSpPr>
          <p:spPr bwMode="auto">
            <a:xfrm>
              <a:off x="3082" y="1800"/>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73" name="Line 37"/>
            <p:cNvSpPr>
              <a:spLocks noChangeShapeType="1"/>
            </p:cNvSpPr>
            <p:nvPr/>
          </p:nvSpPr>
          <p:spPr bwMode="auto">
            <a:xfrm flipH="1">
              <a:off x="2615" y="1719"/>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74" name="Line 38"/>
            <p:cNvSpPr>
              <a:spLocks noChangeShapeType="1"/>
            </p:cNvSpPr>
            <p:nvPr/>
          </p:nvSpPr>
          <p:spPr bwMode="auto">
            <a:xfrm flipV="1">
              <a:off x="2359" y="2276"/>
              <a:ext cx="128" cy="201"/>
            </a:xfrm>
            <a:prstGeom prst="line">
              <a:avLst/>
            </a:prstGeom>
            <a:noFill/>
            <a:ln w="25400">
              <a:solidFill>
                <a:schemeClr val="tx1"/>
              </a:solidFill>
              <a:round/>
              <a:headEnd/>
              <a:tailEnd type="triangle" w="med" len="med"/>
            </a:ln>
            <a:effectLst/>
          </p:spPr>
          <p:txBody>
            <a:bodyPr/>
            <a:lstStyle/>
            <a:p>
              <a:endParaRPr lang="en-US"/>
            </a:p>
          </p:txBody>
        </p:sp>
        <p:sp>
          <p:nvSpPr>
            <p:cNvPr id="167975" name="Line 39"/>
            <p:cNvSpPr>
              <a:spLocks noChangeShapeType="1"/>
            </p:cNvSpPr>
            <p:nvPr/>
          </p:nvSpPr>
          <p:spPr bwMode="auto">
            <a:xfrm flipH="1">
              <a:off x="2514" y="2587"/>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76" name="Line 40"/>
            <p:cNvSpPr>
              <a:spLocks noChangeShapeType="1"/>
            </p:cNvSpPr>
            <p:nvPr/>
          </p:nvSpPr>
          <p:spPr bwMode="auto">
            <a:xfrm>
              <a:off x="3191" y="2605"/>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77" name="Line 41"/>
            <p:cNvSpPr>
              <a:spLocks noChangeShapeType="1"/>
            </p:cNvSpPr>
            <p:nvPr/>
          </p:nvSpPr>
          <p:spPr bwMode="auto">
            <a:xfrm flipH="1" flipV="1">
              <a:off x="2999" y="1783"/>
              <a:ext cx="37" cy="667"/>
            </a:xfrm>
            <a:prstGeom prst="line">
              <a:avLst/>
            </a:prstGeom>
            <a:noFill/>
            <a:ln w="25400">
              <a:solidFill>
                <a:schemeClr val="tx1"/>
              </a:solidFill>
              <a:round/>
              <a:headEnd/>
              <a:tailEnd type="triangle" w="med" len="med"/>
            </a:ln>
            <a:effectLst/>
          </p:spPr>
          <p:txBody>
            <a:bodyPr/>
            <a:lstStyle/>
            <a:p>
              <a:endParaRPr lang="en-US"/>
            </a:p>
          </p:txBody>
        </p:sp>
        <p:sp>
          <p:nvSpPr>
            <p:cNvPr id="167978" name="Rectangle 42"/>
            <p:cNvSpPr>
              <a:spLocks noChangeArrowheads="1"/>
            </p:cNvSpPr>
            <p:nvPr/>
          </p:nvSpPr>
          <p:spPr bwMode="auto">
            <a:xfrm>
              <a:off x="2314" y="1280"/>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0,1,4,3,5,6</a:t>
              </a:r>
            </a:p>
          </p:txBody>
        </p:sp>
        <p:sp>
          <p:nvSpPr>
            <p:cNvPr id="167979" name="Line 43"/>
            <p:cNvSpPr>
              <a:spLocks noChangeShapeType="1"/>
            </p:cNvSpPr>
            <p:nvPr/>
          </p:nvSpPr>
          <p:spPr bwMode="auto">
            <a:xfrm>
              <a:off x="2688" y="2222"/>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80" name="Rectangle 44"/>
            <p:cNvSpPr>
              <a:spLocks noChangeArrowheads="1"/>
            </p:cNvSpPr>
            <p:nvPr/>
          </p:nvSpPr>
          <p:spPr bwMode="auto">
            <a:xfrm>
              <a:off x="2378"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7981" name="Rectangle 45"/>
            <p:cNvSpPr>
              <a:spLocks noChangeArrowheads="1"/>
            </p:cNvSpPr>
            <p:nvPr/>
          </p:nvSpPr>
          <p:spPr bwMode="auto">
            <a:xfrm>
              <a:off x="2880"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82" name="Rectangle 46"/>
            <p:cNvSpPr>
              <a:spLocks noChangeArrowheads="1"/>
            </p:cNvSpPr>
            <p:nvPr/>
          </p:nvSpPr>
          <p:spPr bwMode="auto">
            <a:xfrm>
              <a:off x="2637"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7983" name="Rectangle 47"/>
            <p:cNvSpPr>
              <a:spLocks noChangeArrowheads="1"/>
            </p:cNvSpPr>
            <p:nvPr/>
          </p:nvSpPr>
          <p:spPr bwMode="auto">
            <a:xfrm>
              <a:off x="3139"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7984" name="Rectangle 48"/>
            <p:cNvSpPr>
              <a:spLocks noChangeArrowheads="1"/>
            </p:cNvSpPr>
            <p:nvPr/>
          </p:nvSpPr>
          <p:spPr bwMode="auto">
            <a:xfrm>
              <a:off x="3362"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5</a:t>
              </a:r>
            </a:p>
          </p:txBody>
        </p:sp>
        <p:sp>
          <p:nvSpPr>
            <p:cNvPr id="167985" name="Rectangle 49"/>
            <p:cNvSpPr>
              <a:spLocks noChangeArrowheads="1"/>
            </p:cNvSpPr>
            <p:nvPr/>
          </p:nvSpPr>
          <p:spPr bwMode="auto">
            <a:xfrm>
              <a:off x="3624" y="2950"/>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6</a:t>
              </a:r>
            </a:p>
          </p:txBody>
        </p:sp>
        <p:sp>
          <p:nvSpPr>
            <p:cNvPr id="167986" name="Rectangle 50"/>
            <p:cNvSpPr>
              <a:spLocks noChangeArrowheads="1"/>
            </p:cNvSpPr>
            <p:nvPr/>
          </p:nvSpPr>
          <p:spPr bwMode="auto">
            <a:xfrm>
              <a:off x="2367" y="3312"/>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7987" name="Rectangle 51"/>
            <p:cNvSpPr>
              <a:spLocks noChangeArrowheads="1"/>
            </p:cNvSpPr>
            <p:nvPr/>
          </p:nvSpPr>
          <p:spPr bwMode="auto">
            <a:xfrm>
              <a:off x="3663" y="327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8014" name="Group 78"/>
          <p:cNvGrpSpPr>
            <a:grpSpLocks/>
          </p:cNvGrpSpPr>
          <p:nvPr/>
        </p:nvGrpSpPr>
        <p:grpSpPr bwMode="auto">
          <a:xfrm>
            <a:off x="6430963" y="2084388"/>
            <a:ext cx="2713037" cy="3560762"/>
            <a:chOff x="4051" y="1313"/>
            <a:chExt cx="1709" cy="2243"/>
          </a:xfrm>
        </p:grpSpPr>
        <p:sp>
          <p:nvSpPr>
            <p:cNvPr id="167988" name="Oval 52"/>
            <p:cNvSpPr>
              <a:spLocks noChangeArrowheads="1"/>
            </p:cNvSpPr>
            <p:nvPr/>
          </p:nvSpPr>
          <p:spPr bwMode="auto">
            <a:xfrm>
              <a:off x="4749" y="157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7989" name="Oval 53"/>
            <p:cNvSpPr>
              <a:spLocks noChangeArrowheads="1"/>
            </p:cNvSpPr>
            <p:nvPr/>
          </p:nvSpPr>
          <p:spPr bwMode="auto">
            <a:xfrm>
              <a:off x="4261" y="202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7990" name="Oval 54"/>
            <p:cNvSpPr>
              <a:spLocks noChangeArrowheads="1"/>
            </p:cNvSpPr>
            <p:nvPr/>
          </p:nvSpPr>
          <p:spPr bwMode="auto">
            <a:xfrm>
              <a:off x="4051" y="251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7991" name="Oval 55"/>
            <p:cNvSpPr>
              <a:spLocks noChangeArrowheads="1"/>
            </p:cNvSpPr>
            <p:nvPr/>
          </p:nvSpPr>
          <p:spPr bwMode="auto">
            <a:xfrm>
              <a:off x="5290" y="1762"/>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7992" name="Oval 56"/>
            <p:cNvSpPr>
              <a:spLocks noChangeArrowheads="1"/>
            </p:cNvSpPr>
            <p:nvPr/>
          </p:nvSpPr>
          <p:spPr bwMode="auto">
            <a:xfrm>
              <a:off x="5135" y="214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7993" name="Oval 57"/>
            <p:cNvSpPr>
              <a:spLocks noChangeArrowheads="1"/>
            </p:cNvSpPr>
            <p:nvPr/>
          </p:nvSpPr>
          <p:spPr bwMode="auto">
            <a:xfrm>
              <a:off x="4751" y="2513"/>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7994" name="Oval 58"/>
            <p:cNvSpPr>
              <a:spLocks noChangeArrowheads="1"/>
            </p:cNvSpPr>
            <p:nvPr/>
          </p:nvSpPr>
          <p:spPr bwMode="auto">
            <a:xfrm>
              <a:off x="5427" y="248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7995" name="Line 59"/>
            <p:cNvSpPr>
              <a:spLocks noChangeShapeType="1"/>
            </p:cNvSpPr>
            <p:nvPr/>
          </p:nvSpPr>
          <p:spPr bwMode="auto">
            <a:xfrm flipH="1" flipV="1">
              <a:off x="5060" y="1733"/>
              <a:ext cx="219" cy="92"/>
            </a:xfrm>
            <a:prstGeom prst="line">
              <a:avLst/>
            </a:prstGeom>
            <a:noFill/>
            <a:ln w="25400">
              <a:solidFill>
                <a:schemeClr val="tx1"/>
              </a:solidFill>
              <a:round/>
              <a:headEnd/>
              <a:tailEnd type="triangle" w="med" len="med"/>
            </a:ln>
            <a:effectLst/>
          </p:spPr>
          <p:txBody>
            <a:bodyPr/>
            <a:lstStyle/>
            <a:p>
              <a:endParaRPr lang="en-US"/>
            </a:p>
          </p:txBody>
        </p:sp>
        <p:sp>
          <p:nvSpPr>
            <p:cNvPr id="167996" name="Line 60"/>
            <p:cNvSpPr>
              <a:spLocks noChangeShapeType="1"/>
            </p:cNvSpPr>
            <p:nvPr/>
          </p:nvSpPr>
          <p:spPr bwMode="auto">
            <a:xfrm>
              <a:off x="4932" y="1833"/>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97" name="Line 61"/>
            <p:cNvSpPr>
              <a:spLocks noChangeShapeType="1"/>
            </p:cNvSpPr>
            <p:nvPr/>
          </p:nvSpPr>
          <p:spPr bwMode="auto">
            <a:xfrm flipH="1">
              <a:off x="4465" y="1752"/>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7998" name="Line 62"/>
            <p:cNvSpPr>
              <a:spLocks noChangeShapeType="1"/>
            </p:cNvSpPr>
            <p:nvPr/>
          </p:nvSpPr>
          <p:spPr bwMode="auto">
            <a:xfrm flipV="1">
              <a:off x="4209" y="2309"/>
              <a:ext cx="128" cy="201"/>
            </a:xfrm>
            <a:prstGeom prst="line">
              <a:avLst/>
            </a:prstGeom>
            <a:noFill/>
            <a:ln w="25400">
              <a:solidFill>
                <a:schemeClr val="tx1"/>
              </a:solidFill>
              <a:round/>
              <a:headEnd/>
              <a:tailEnd type="triangle" w="med" len="med"/>
            </a:ln>
            <a:effectLst/>
          </p:spPr>
          <p:txBody>
            <a:bodyPr/>
            <a:lstStyle/>
            <a:p>
              <a:endParaRPr lang="en-US"/>
            </a:p>
          </p:txBody>
        </p:sp>
        <p:sp>
          <p:nvSpPr>
            <p:cNvPr id="167999" name="Line 63"/>
            <p:cNvSpPr>
              <a:spLocks noChangeShapeType="1"/>
            </p:cNvSpPr>
            <p:nvPr/>
          </p:nvSpPr>
          <p:spPr bwMode="auto">
            <a:xfrm flipH="1">
              <a:off x="4364" y="2620"/>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000" name="Line 64"/>
            <p:cNvSpPr>
              <a:spLocks noChangeShapeType="1"/>
            </p:cNvSpPr>
            <p:nvPr/>
          </p:nvSpPr>
          <p:spPr bwMode="auto">
            <a:xfrm>
              <a:off x="5041" y="2638"/>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001" name="Line 65"/>
            <p:cNvSpPr>
              <a:spLocks noChangeShapeType="1"/>
            </p:cNvSpPr>
            <p:nvPr/>
          </p:nvSpPr>
          <p:spPr bwMode="auto">
            <a:xfrm flipH="1" flipV="1">
              <a:off x="4849" y="1816"/>
              <a:ext cx="37" cy="667"/>
            </a:xfrm>
            <a:prstGeom prst="line">
              <a:avLst/>
            </a:prstGeom>
            <a:noFill/>
            <a:ln w="25400">
              <a:solidFill>
                <a:schemeClr val="tx1"/>
              </a:solidFill>
              <a:round/>
              <a:headEnd/>
              <a:tailEnd type="triangle" w="med" len="med"/>
            </a:ln>
            <a:effectLst/>
          </p:spPr>
          <p:txBody>
            <a:bodyPr/>
            <a:lstStyle/>
            <a:p>
              <a:endParaRPr lang="en-US"/>
            </a:p>
          </p:txBody>
        </p:sp>
        <p:sp>
          <p:nvSpPr>
            <p:cNvPr id="168002" name="Rectangle 66"/>
            <p:cNvSpPr>
              <a:spLocks noChangeArrowheads="1"/>
            </p:cNvSpPr>
            <p:nvPr/>
          </p:nvSpPr>
          <p:spPr bwMode="auto">
            <a:xfrm>
              <a:off x="4164" y="1313"/>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dirty="0"/>
                <a:t>0,1,4,3,5,6</a:t>
              </a:r>
            </a:p>
          </p:txBody>
        </p:sp>
        <p:sp>
          <p:nvSpPr>
            <p:cNvPr id="168003" name="Line 67"/>
            <p:cNvSpPr>
              <a:spLocks noChangeShapeType="1"/>
            </p:cNvSpPr>
            <p:nvPr/>
          </p:nvSpPr>
          <p:spPr bwMode="auto">
            <a:xfrm>
              <a:off x="4538" y="2255"/>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004" name="Rectangle 68"/>
            <p:cNvSpPr>
              <a:spLocks noChangeArrowheads="1"/>
            </p:cNvSpPr>
            <p:nvPr/>
          </p:nvSpPr>
          <p:spPr bwMode="auto">
            <a:xfrm>
              <a:off x="4228"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dirty="0"/>
            </a:p>
          </p:txBody>
        </p:sp>
        <p:sp>
          <p:nvSpPr>
            <p:cNvPr id="168005" name="Rectangle 69"/>
            <p:cNvSpPr>
              <a:spLocks noChangeArrowheads="1"/>
            </p:cNvSpPr>
            <p:nvPr/>
          </p:nvSpPr>
          <p:spPr bwMode="auto">
            <a:xfrm>
              <a:off x="4490"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006" name="Rectangle 70"/>
            <p:cNvSpPr>
              <a:spLocks noChangeArrowheads="1"/>
            </p:cNvSpPr>
            <p:nvPr/>
          </p:nvSpPr>
          <p:spPr bwMode="auto">
            <a:xfrm>
              <a:off x="4727"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8007" name="Rectangle 71"/>
            <p:cNvSpPr>
              <a:spLocks noChangeArrowheads="1"/>
            </p:cNvSpPr>
            <p:nvPr/>
          </p:nvSpPr>
          <p:spPr bwMode="auto">
            <a:xfrm>
              <a:off x="4989"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008" name="Rectangle 72"/>
            <p:cNvSpPr>
              <a:spLocks noChangeArrowheads="1"/>
            </p:cNvSpPr>
            <p:nvPr/>
          </p:nvSpPr>
          <p:spPr bwMode="auto">
            <a:xfrm>
              <a:off x="5212"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009" name="Rectangle 73"/>
            <p:cNvSpPr>
              <a:spLocks noChangeArrowheads="1"/>
            </p:cNvSpPr>
            <p:nvPr/>
          </p:nvSpPr>
          <p:spPr bwMode="auto">
            <a:xfrm>
              <a:off x="5474" y="2983"/>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dirty="0"/>
                <a:t>6</a:t>
              </a:r>
            </a:p>
          </p:txBody>
        </p:sp>
        <p:sp>
          <p:nvSpPr>
            <p:cNvPr id="168010" name="Rectangle 74"/>
            <p:cNvSpPr>
              <a:spLocks noChangeArrowheads="1"/>
            </p:cNvSpPr>
            <p:nvPr/>
          </p:nvSpPr>
          <p:spPr bwMode="auto">
            <a:xfrm>
              <a:off x="4217" y="334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8011" name="Rectangle 75"/>
            <p:cNvSpPr>
              <a:spLocks noChangeArrowheads="1"/>
            </p:cNvSpPr>
            <p:nvPr/>
          </p:nvSpPr>
          <p:spPr bwMode="auto">
            <a:xfrm>
              <a:off x="5513" y="3306"/>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8013"/>
                                        </p:tgtEl>
                                        <p:attrNameLst>
                                          <p:attrName>style.visibility</p:attrName>
                                        </p:attrNameLst>
                                      </p:cBhvr>
                                      <p:to>
                                        <p:strVal val="visible"/>
                                      </p:to>
                                    </p:set>
                                    <p:animEffect transition="in" filter="blinds(horizontal)">
                                      <p:cBhvr>
                                        <p:cTn id="7" dur="500"/>
                                        <p:tgtEl>
                                          <p:spTgt spid="1680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8014"/>
                                        </p:tgtEl>
                                        <p:attrNameLst>
                                          <p:attrName>style.visibility</p:attrName>
                                        </p:attrNameLst>
                                      </p:cBhvr>
                                      <p:to>
                                        <p:strVal val="visible"/>
                                      </p:to>
                                    </p:set>
                                    <p:animEffect transition="in" filter="blinds(horizontal)">
                                      <p:cBhvr>
                                        <p:cTn id="12" dur="500"/>
                                        <p:tgtEl>
                                          <p:spTgt spid="168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Graph Traversal-BFS</a:t>
            </a:r>
          </a:p>
        </p:txBody>
      </p:sp>
      <p:grpSp>
        <p:nvGrpSpPr>
          <p:cNvPr id="169004" name="Group 44"/>
          <p:cNvGrpSpPr>
            <a:grpSpLocks/>
          </p:cNvGrpSpPr>
          <p:nvPr/>
        </p:nvGrpSpPr>
        <p:grpSpPr bwMode="auto">
          <a:xfrm>
            <a:off x="590550" y="2119313"/>
            <a:ext cx="2713038" cy="3560762"/>
            <a:chOff x="372" y="1335"/>
            <a:chExt cx="1709" cy="2243"/>
          </a:xfrm>
        </p:grpSpPr>
        <p:sp>
          <p:nvSpPr>
            <p:cNvPr id="168964" name="Oval 4"/>
            <p:cNvSpPr>
              <a:spLocks noChangeArrowheads="1"/>
            </p:cNvSpPr>
            <p:nvPr/>
          </p:nvSpPr>
          <p:spPr bwMode="auto">
            <a:xfrm>
              <a:off x="1070" y="159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8965" name="Oval 5"/>
            <p:cNvSpPr>
              <a:spLocks noChangeArrowheads="1"/>
            </p:cNvSpPr>
            <p:nvPr/>
          </p:nvSpPr>
          <p:spPr bwMode="auto">
            <a:xfrm>
              <a:off x="582" y="204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8966" name="Oval 6"/>
            <p:cNvSpPr>
              <a:spLocks noChangeArrowheads="1"/>
            </p:cNvSpPr>
            <p:nvPr/>
          </p:nvSpPr>
          <p:spPr bwMode="auto">
            <a:xfrm>
              <a:off x="372" y="253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8967" name="Oval 7"/>
            <p:cNvSpPr>
              <a:spLocks noChangeArrowheads="1"/>
            </p:cNvSpPr>
            <p:nvPr/>
          </p:nvSpPr>
          <p:spPr bwMode="auto">
            <a:xfrm>
              <a:off x="1611" y="178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68968" name="Oval 8"/>
            <p:cNvSpPr>
              <a:spLocks noChangeArrowheads="1"/>
            </p:cNvSpPr>
            <p:nvPr/>
          </p:nvSpPr>
          <p:spPr bwMode="auto">
            <a:xfrm>
              <a:off x="1456" y="216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168969" name="Oval 9"/>
            <p:cNvSpPr>
              <a:spLocks noChangeArrowheads="1"/>
            </p:cNvSpPr>
            <p:nvPr/>
          </p:nvSpPr>
          <p:spPr bwMode="auto">
            <a:xfrm>
              <a:off x="1072" y="253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168970" name="Oval 10"/>
            <p:cNvSpPr>
              <a:spLocks noChangeArrowheads="1"/>
            </p:cNvSpPr>
            <p:nvPr/>
          </p:nvSpPr>
          <p:spPr bwMode="auto">
            <a:xfrm>
              <a:off x="1748" y="250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8971" name="Line 11"/>
            <p:cNvSpPr>
              <a:spLocks noChangeShapeType="1"/>
            </p:cNvSpPr>
            <p:nvPr/>
          </p:nvSpPr>
          <p:spPr bwMode="auto">
            <a:xfrm flipH="1" flipV="1">
              <a:off x="1381" y="1755"/>
              <a:ext cx="219" cy="92"/>
            </a:xfrm>
            <a:prstGeom prst="line">
              <a:avLst/>
            </a:prstGeom>
            <a:noFill/>
            <a:ln w="25400">
              <a:solidFill>
                <a:schemeClr val="tx1"/>
              </a:solidFill>
              <a:round/>
              <a:headEnd/>
              <a:tailEnd type="triangle" w="med" len="med"/>
            </a:ln>
            <a:effectLst/>
          </p:spPr>
          <p:txBody>
            <a:bodyPr/>
            <a:lstStyle/>
            <a:p>
              <a:endParaRPr lang="en-US"/>
            </a:p>
          </p:txBody>
        </p:sp>
        <p:sp>
          <p:nvSpPr>
            <p:cNvPr id="168972" name="Line 12"/>
            <p:cNvSpPr>
              <a:spLocks noChangeShapeType="1"/>
            </p:cNvSpPr>
            <p:nvPr/>
          </p:nvSpPr>
          <p:spPr bwMode="auto">
            <a:xfrm>
              <a:off x="1253" y="1855"/>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73" name="Line 13"/>
            <p:cNvSpPr>
              <a:spLocks noChangeShapeType="1"/>
            </p:cNvSpPr>
            <p:nvPr/>
          </p:nvSpPr>
          <p:spPr bwMode="auto">
            <a:xfrm flipH="1">
              <a:off x="786" y="1774"/>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74" name="Line 14"/>
            <p:cNvSpPr>
              <a:spLocks noChangeShapeType="1"/>
            </p:cNvSpPr>
            <p:nvPr/>
          </p:nvSpPr>
          <p:spPr bwMode="auto">
            <a:xfrm flipV="1">
              <a:off x="530" y="2331"/>
              <a:ext cx="128" cy="201"/>
            </a:xfrm>
            <a:prstGeom prst="line">
              <a:avLst/>
            </a:prstGeom>
            <a:noFill/>
            <a:ln w="25400">
              <a:solidFill>
                <a:schemeClr val="tx1"/>
              </a:solidFill>
              <a:round/>
              <a:headEnd/>
              <a:tailEnd type="triangle" w="med" len="med"/>
            </a:ln>
            <a:effectLst/>
          </p:spPr>
          <p:txBody>
            <a:bodyPr/>
            <a:lstStyle/>
            <a:p>
              <a:endParaRPr lang="en-US"/>
            </a:p>
          </p:txBody>
        </p:sp>
        <p:sp>
          <p:nvSpPr>
            <p:cNvPr id="168975" name="Line 15"/>
            <p:cNvSpPr>
              <a:spLocks noChangeShapeType="1"/>
            </p:cNvSpPr>
            <p:nvPr/>
          </p:nvSpPr>
          <p:spPr bwMode="auto">
            <a:xfrm flipH="1">
              <a:off x="685" y="2642"/>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76" name="Line 16"/>
            <p:cNvSpPr>
              <a:spLocks noChangeShapeType="1"/>
            </p:cNvSpPr>
            <p:nvPr/>
          </p:nvSpPr>
          <p:spPr bwMode="auto">
            <a:xfrm>
              <a:off x="1362" y="2660"/>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77" name="Line 17"/>
            <p:cNvSpPr>
              <a:spLocks noChangeShapeType="1"/>
            </p:cNvSpPr>
            <p:nvPr/>
          </p:nvSpPr>
          <p:spPr bwMode="auto">
            <a:xfrm flipH="1" flipV="1">
              <a:off x="1170" y="1838"/>
              <a:ext cx="37" cy="667"/>
            </a:xfrm>
            <a:prstGeom prst="line">
              <a:avLst/>
            </a:prstGeom>
            <a:noFill/>
            <a:ln w="25400">
              <a:solidFill>
                <a:schemeClr val="tx1"/>
              </a:solidFill>
              <a:round/>
              <a:headEnd/>
              <a:tailEnd type="triangle" w="med" len="med"/>
            </a:ln>
            <a:effectLst/>
          </p:spPr>
          <p:txBody>
            <a:bodyPr/>
            <a:lstStyle/>
            <a:p>
              <a:endParaRPr lang="en-US"/>
            </a:p>
          </p:txBody>
        </p:sp>
        <p:sp>
          <p:nvSpPr>
            <p:cNvPr id="168978" name="Rectangle 18"/>
            <p:cNvSpPr>
              <a:spLocks noChangeArrowheads="1"/>
            </p:cNvSpPr>
            <p:nvPr/>
          </p:nvSpPr>
          <p:spPr bwMode="auto">
            <a:xfrm>
              <a:off x="485" y="1335"/>
              <a:ext cx="1398" cy="238"/>
            </a:xfrm>
            <a:prstGeom prst="rect">
              <a:avLst/>
            </a:prstGeom>
            <a:solidFill>
              <a:schemeClr val="bg1"/>
            </a:solidFill>
            <a:ln w="12700">
              <a:solidFill>
                <a:schemeClr val="tx1"/>
              </a:solidFill>
              <a:miter lim="800000"/>
              <a:headEnd/>
              <a:tailEnd/>
            </a:ln>
            <a:effectLst/>
          </p:spPr>
          <p:txBody>
            <a:bodyPr wrap="none" anchor="ctr"/>
            <a:lstStyle/>
            <a:p>
              <a:pPr algn="ctr"/>
              <a:r>
                <a:rPr lang="en-US"/>
                <a:t>0,1,4,3,5,6</a:t>
              </a:r>
            </a:p>
          </p:txBody>
        </p:sp>
        <p:sp>
          <p:nvSpPr>
            <p:cNvPr id="168979" name="Line 19"/>
            <p:cNvSpPr>
              <a:spLocks noChangeShapeType="1"/>
            </p:cNvSpPr>
            <p:nvPr/>
          </p:nvSpPr>
          <p:spPr bwMode="auto">
            <a:xfrm>
              <a:off x="859" y="2277"/>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80" name="Rectangle 20"/>
            <p:cNvSpPr>
              <a:spLocks noChangeArrowheads="1"/>
            </p:cNvSpPr>
            <p:nvPr/>
          </p:nvSpPr>
          <p:spPr bwMode="auto">
            <a:xfrm>
              <a:off x="549"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1" name="Rectangle 21"/>
            <p:cNvSpPr>
              <a:spLocks noChangeArrowheads="1"/>
            </p:cNvSpPr>
            <p:nvPr/>
          </p:nvSpPr>
          <p:spPr bwMode="auto">
            <a:xfrm>
              <a:off x="811"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2" name="Rectangle 22"/>
            <p:cNvSpPr>
              <a:spLocks noChangeArrowheads="1"/>
            </p:cNvSpPr>
            <p:nvPr/>
          </p:nvSpPr>
          <p:spPr bwMode="auto">
            <a:xfrm>
              <a:off x="1048"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	</a:t>
              </a:r>
            </a:p>
          </p:txBody>
        </p:sp>
        <p:sp>
          <p:nvSpPr>
            <p:cNvPr id="168983" name="Rectangle 23"/>
            <p:cNvSpPr>
              <a:spLocks noChangeArrowheads="1"/>
            </p:cNvSpPr>
            <p:nvPr/>
          </p:nvSpPr>
          <p:spPr bwMode="auto">
            <a:xfrm>
              <a:off x="1310"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4" name="Rectangle 24"/>
            <p:cNvSpPr>
              <a:spLocks noChangeArrowheads="1"/>
            </p:cNvSpPr>
            <p:nvPr/>
          </p:nvSpPr>
          <p:spPr bwMode="auto">
            <a:xfrm>
              <a:off x="1533"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5" name="Rectangle 25"/>
            <p:cNvSpPr>
              <a:spLocks noChangeArrowheads="1"/>
            </p:cNvSpPr>
            <p:nvPr/>
          </p:nvSpPr>
          <p:spPr bwMode="auto">
            <a:xfrm>
              <a:off x="1795" y="3005"/>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endParaRPr lang="en-US"/>
            </a:p>
          </p:txBody>
        </p:sp>
        <p:sp>
          <p:nvSpPr>
            <p:cNvPr id="168986" name="Rectangle 26"/>
            <p:cNvSpPr>
              <a:spLocks noChangeArrowheads="1"/>
            </p:cNvSpPr>
            <p:nvPr/>
          </p:nvSpPr>
          <p:spPr bwMode="auto">
            <a:xfrm>
              <a:off x="538" y="3367"/>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F</a:t>
              </a:r>
            </a:p>
          </p:txBody>
        </p:sp>
        <p:sp>
          <p:nvSpPr>
            <p:cNvPr id="168987" name="Rectangle 27"/>
            <p:cNvSpPr>
              <a:spLocks noChangeArrowheads="1"/>
            </p:cNvSpPr>
            <p:nvPr/>
          </p:nvSpPr>
          <p:spPr bwMode="auto">
            <a:xfrm>
              <a:off x="1834" y="3328"/>
              <a:ext cx="247" cy="211"/>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R</a:t>
              </a:r>
            </a:p>
          </p:txBody>
        </p:sp>
      </p:grpSp>
      <p:grpSp>
        <p:nvGrpSpPr>
          <p:cNvPr id="169005" name="Group 45"/>
          <p:cNvGrpSpPr>
            <a:grpSpLocks/>
          </p:cNvGrpSpPr>
          <p:nvPr/>
        </p:nvGrpSpPr>
        <p:grpSpPr bwMode="auto">
          <a:xfrm>
            <a:off x="5179178" y="578518"/>
            <a:ext cx="3470275" cy="2951163"/>
            <a:chOff x="2833" y="1476"/>
            <a:chExt cx="2186" cy="1859"/>
          </a:xfrm>
        </p:grpSpPr>
        <p:sp>
          <p:nvSpPr>
            <p:cNvPr id="168988" name="Oval 28"/>
            <p:cNvSpPr>
              <a:spLocks noChangeArrowheads="1"/>
            </p:cNvSpPr>
            <p:nvPr/>
          </p:nvSpPr>
          <p:spPr bwMode="auto">
            <a:xfrm>
              <a:off x="3727" y="147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168989" name="Oval 29"/>
            <p:cNvSpPr>
              <a:spLocks noChangeArrowheads="1"/>
            </p:cNvSpPr>
            <p:nvPr/>
          </p:nvSpPr>
          <p:spPr bwMode="auto">
            <a:xfrm>
              <a:off x="3239" y="1921"/>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1</a:t>
              </a:r>
            </a:p>
          </p:txBody>
        </p:sp>
        <p:sp>
          <p:nvSpPr>
            <p:cNvPr id="168990" name="Oval 30"/>
            <p:cNvSpPr>
              <a:spLocks noChangeArrowheads="1"/>
            </p:cNvSpPr>
            <p:nvPr/>
          </p:nvSpPr>
          <p:spPr bwMode="auto">
            <a:xfrm>
              <a:off x="3029" y="241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168992" name="Oval 32"/>
            <p:cNvSpPr>
              <a:spLocks noChangeArrowheads="1"/>
            </p:cNvSpPr>
            <p:nvPr/>
          </p:nvSpPr>
          <p:spPr bwMode="auto">
            <a:xfrm>
              <a:off x="4113" y="2046"/>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dirty="0"/>
                <a:t>4</a:t>
              </a:r>
            </a:p>
          </p:txBody>
        </p:sp>
        <p:sp>
          <p:nvSpPr>
            <p:cNvPr id="168993" name="Oval 33"/>
            <p:cNvSpPr>
              <a:spLocks noChangeArrowheads="1"/>
            </p:cNvSpPr>
            <p:nvPr/>
          </p:nvSpPr>
          <p:spPr bwMode="auto">
            <a:xfrm>
              <a:off x="3729" y="2412"/>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dirty="0"/>
                <a:t>3</a:t>
              </a:r>
            </a:p>
          </p:txBody>
        </p:sp>
        <p:sp>
          <p:nvSpPr>
            <p:cNvPr id="168994" name="Oval 34"/>
            <p:cNvSpPr>
              <a:spLocks noChangeArrowheads="1"/>
            </p:cNvSpPr>
            <p:nvPr/>
          </p:nvSpPr>
          <p:spPr bwMode="auto">
            <a:xfrm>
              <a:off x="4405" y="238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168996" name="Line 36"/>
            <p:cNvSpPr>
              <a:spLocks noChangeShapeType="1"/>
            </p:cNvSpPr>
            <p:nvPr/>
          </p:nvSpPr>
          <p:spPr bwMode="auto">
            <a:xfrm>
              <a:off x="3910" y="1732"/>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97" name="Line 37"/>
            <p:cNvSpPr>
              <a:spLocks noChangeShapeType="1"/>
            </p:cNvSpPr>
            <p:nvPr/>
          </p:nvSpPr>
          <p:spPr bwMode="auto">
            <a:xfrm flipH="1">
              <a:off x="3443" y="1651"/>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8999" name="Line 39"/>
            <p:cNvSpPr>
              <a:spLocks noChangeShapeType="1"/>
            </p:cNvSpPr>
            <p:nvPr/>
          </p:nvSpPr>
          <p:spPr bwMode="auto">
            <a:xfrm flipH="1">
              <a:off x="3342" y="2519"/>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9000" name="Line 40"/>
            <p:cNvSpPr>
              <a:spLocks noChangeShapeType="1"/>
            </p:cNvSpPr>
            <p:nvPr/>
          </p:nvSpPr>
          <p:spPr bwMode="auto">
            <a:xfrm>
              <a:off x="4019" y="2537"/>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9002" name="Line 42"/>
            <p:cNvSpPr>
              <a:spLocks noChangeShapeType="1"/>
            </p:cNvSpPr>
            <p:nvPr/>
          </p:nvSpPr>
          <p:spPr bwMode="auto">
            <a:xfrm>
              <a:off x="3516" y="2154"/>
              <a:ext cx="275" cy="274"/>
            </a:xfrm>
            <a:prstGeom prst="line">
              <a:avLst/>
            </a:prstGeom>
            <a:noFill/>
            <a:ln w="25400">
              <a:solidFill>
                <a:schemeClr val="tx1"/>
              </a:solidFill>
              <a:prstDash val="sysDot"/>
              <a:round/>
              <a:headEnd/>
              <a:tailEnd type="triangle" w="med" len="med"/>
            </a:ln>
            <a:effectLst/>
          </p:spPr>
          <p:txBody>
            <a:bodyPr/>
            <a:lstStyle/>
            <a:p>
              <a:endParaRPr lang="en-US"/>
            </a:p>
          </p:txBody>
        </p:sp>
        <p:sp>
          <p:nvSpPr>
            <p:cNvPr id="169003" name="Text Box 43"/>
            <p:cNvSpPr txBox="1">
              <a:spLocks noChangeArrowheads="1"/>
            </p:cNvSpPr>
            <p:nvPr/>
          </p:nvSpPr>
          <p:spPr bwMode="auto">
            <a:xfrm>
              <a:off x="2833" y="2695"/>
              <a:ext cx="2186" cy="640"/>
            </a:xfrm>
            <a:prstGeom prst="rect">
              <a:avLst/>
            </a:prstGeom>
            <a:noFill/>
            <a:ln w="12700">
              <a:noFill/>
              <a:miter lim="800000"/>
              <a:headEnd/>
              <a:tailEnd/>
            </a:ln>
            <a:effectLst/>
          </p:spPr>
          <p:txBody>
            <a:bodyPr wrap="square">
              <a:spAutoFit/>
            </a:bodyPr>
            <a:lstStyle/>
            <a:p>
              <a:pPr>
                <a:spcBef>
                  <a:spcPct val="50000"/>
                </a:spcBef>
              </a:pPr>
              <a:r>
                <a:rPr lang="en-US" dirty="0">
                  <a:solidFill>
                    <a:srgbClr val="CCFFCC"/>
                  </a:solidFill>
                </a:rPr>
                <a:t>BFS Search: 0,1,4,3,5,6</a:t>
              </a:r>
            </a:p>
            <a:p>
              <a:pPr>
                <a:spcBef>
                  <a:spcPct val="50000"/>
                </a:spcBef>
              </a:pPr>
              <a:r>
                <a:rPr lang="en-US" dirty="0"/>
                <a:t>BFS Spanning Tree</a:t>
              </a:r>
            </a:p>
          </p:txBody>
        </p:sp>
      </p:grpSp>
      <p:grpSp>
        <p:nvGrpSpPr>
          <p:cNvPr id="41" name="Group 40"/>
          <p:cNvGrpSpPr/>
          <p:nvPr/>
        </p:nvGrpSpPr>
        <p:grpSpPr>
          <a:xfrm>
            <a:off x="5086641" y="3747555"/>
            <a:ext cx="3404360" cy="2960382"/>
            <a:chOff x="888956" y="4456081"/>
            <a:chExt cx="3404360" cy="2960382"/>
          </a:xfrm>
        </p:grpSpPr>
        <p:grpSp>
          <p:nvGrpSpPr>
            <p:cNvPr id="42" name="Group 68"/>
            <p:cNvGrpSpPr>
              <a:grpSpLocks/>
            </p:cNvGrpSpPr>
            <p:nvPr/>
          </p:nvGrpSpPr>
          <p:grpSpPr bwMode="auto">
            <a:xfrm>
              <a:off x="1239419" y="4456081"/>
              <a:ext cx="2647950" cy="1881188"/>
              <a:chOff x="1901" y="2989"/>
              <a:chExt cx="1668" cy="1185"/>
            </a:xfrm>
          </p:grpSpPr>
          <p:sp>
            <p:nvSpPr>
              <p:cNvPr id="44" name="Oval 52"/>
              <p:cNvSpPr>
                <a:spLocks noChangeArrowheads="1"/>
              </p:cNvSpPr>
              <p:nvPr/>
            </p:nvSpPr>
            <p:spPr bwMode="auto">
              <a:xfrm>
                <a:off x="2599" y="298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0</a:t>
                </a:r>
              </a:p>
            </p:txBody>
          </p:sp>
          <p:sp>
            <p:nvSpPr>
              <p:cNvPr id="45" name="Oval 53"/>
              <p:cNvSpPr>
                <a:spLocks noChangeArrowheads="1"/>
              </p:cNvSpPr>
              <p:nvPr/>
            </p:nvSpPr>
            <p:spPr bwMode="auto">
              <a:xfrm>
                <a:off x="2111" y="3434"/>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dirty="0"/>
                  <a:t>1</a:t>
                </a:r>
              </a:p>
            </p:txBody>
          </p:sp>
          <p:sp>
            <p:nvSpPr>
              <p:cNvPr id="46" name="Oval 54"/>
              <p:cNvSpPr>
                <a:spLocks noChangeArrowheads="1"/>
              </p:cNvSpPr>
              <p:nvPr/>
            </p:nvSpPr>
            <p:spPr bwMode="auto">
              <a:xfrm>
                <a:off x="1901" y="392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6</a:t>
                </a:r>
              </a:p>
            </p:txBody>
          </p:sp>
          <p:sp>
            <p:nvSpPr>
              <p:cNvPr id="47" name="Oval 56"/>
              <p:cNvSpPr>
                <a:spLocks noChangeArrowheads="1"/>
              </p:cNvSpPr>
              <p:nvPr/>
            </p:nvSpPr>
            <p:spPr bwMode="auto">
              <a:xfrm>
                <a:off x="2985" y="3559"/>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4</a:t>
                </a:r>
              </a:p>
            </p:txBody>
          </p:sp>
          <p:sp>
            <p:nvSpPr>
              <p:cNvPr id="48" name="Oval 57"/>
              <p:cNvSpPr>
                <a:spLocks noChangeArrowheads="1"/>
              </p:cNvSpPr>
              <p:nvPr/>
            </p:nvSpPr>
            <p:spPr bwMode="auto">
              <a:xfrm>
                <a:off x="2601" y="3925"/>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3</a:t>
                </a:r>
              </a:p>
            </p:txBody>
          </p:sp>
          <p:sp>
            <p:nvSpPr>
              <p:cNvPr id="49" name="Oval 58"/>
              <p:cNvSpPr>
                <a:spLocks noChangeArrowheads="1"/>
              </p:cNvSpPr>
              <p:nvPr/>
            </p:nvSpPr>
            <p:spPr bwMode="auto">
              <a:xfrm>
                <a:off x="3277" y="3897"/>
                <a:ext cx="292" cy="247"/>
              </a:xfrm>
              <a:prstGeom prst="ellipse">
                <a:avLst/>
              </a:prstGeom>
              <a:solidFill>
                <a:schemeClr val="hlink"/>
              </a:solidFill>
              <a:ln w="25400">
                <a:solidFill>
                  <a:schemeClr val="tx1"/>
                </a:solidFill>
                <a:round/>
                <a:headEnd/>
                <a:tailEnd/>
              </a:ln>
              <a:effectLst/>
            </p:spPr>
            <p:txBody>
              <a:bodyPr wrap="none" anchor="ctr"/>
              <a:lstStyle/>
              <a:p>
                <a:pPr algn="ctr"/>
                <a:r>
                  <a:rPr lang="en-US"/>
                  <a:t>5</a:t>
                </a:r>
              </a:p>
            </p:txBody>
          </p:sp>
          <p:sp>
            <p:nvSpPr>
              <p:cNvPr id="50" name="Line 60"/>
              <p:cNvSpPr>
                <a:spLocks noChangeShapeType="1"/>
              </p:cNvSpPr>
              <p:nvPr/>
            </p:nvSpPr>
            <p:spPr bwMode="auto">
              <a:xfrm>
                <a:off x="2782" y="3245"/>
                <a:ext cx="265" cy="302"/>
              </a:xfrm>
              <a:prstGeom prst="line">
                <a:avLst/>
              </a:prstGeom>
              <a:noFill/>
              <a:ln w="25400">
                <a:solidFill>
                  <a:schemeClr val="tx1"/>
                </a:solidFill>
                <a:prstDash val="sysDot"/>
                <a:round/>
                <a:headEnd/>
                <a:tailEnd type="triangle" w="med" len="med"/>
              </a:ln>
              <a:effectLst/>
            </p:spPr>
            <p:txBody>
              <a:bodyPr/>
              <a:lstStyle/>
              <a:p>
                <a:endParaRPr lang="en-US"/>
              </a:p>
            </p:txBody>
          </p:sp>
          <p:sp>
            <p:nvSpPr>
              <p:cNvPr id="51" name="Line 61"/>
              <p:cNvSpPr>
                <a:spLocks noChangeShapeType="1"/>
              </p:cNvSpPr>
              <p:nvPr/>
            </p:nvSpPr>
            <p:spPr bwMode="auto">
              <a:xfrm flipH="1">
                <a:off x="2315" y="3164"/>
                <a:ext cx="265" cy="265"/>
              </a:xfrm>
              <a:prstGeom prst="line">
                <a:avLst/>
              </a:prstGeom>
              <a:noFill/>
              <a:ln w="25400">
                <a:solidFill>
                  <a:schemeClr val="tx1"/>
                </a:solidFill>
                <a:prstDash val="sysDot"/>
                <a:round/>
                <a:headEnd/>
                <a:tailEnd type="triangle" w="med" len="med"/>
              </a:ln>
              <a:effectLst/>
            </p:spPr>
            <p:txBody>
              <a:bodyPr/>
              <a:lstStyle/>
              <a:p>
                <a:endParaRPr lang="en-US"/>
              </a:p>
            </p:txBody>
          </p:sp>
          <p:sp>
            <p:nvSpPr>
              <p:cNvPr id="52" name="Line 63"/>
              <p:cNvSpPr>
                <a:spLocks noChangeShapeType="1"/>
              </p:cNvSpPr>
              <p:nvPr/>
            </p:nvSpPr>
            <p:spPr bwMode="auto">
              <a:xfrm flipH="1">
                <a:off x="2214" y="4032"/>
                <a:ext cx="375"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53" name="Line 64"/>
              <p:cNvSpPr>
                <a:spLocks noChangeShapeType="1"/>
              </p:cNvSpPr>
              <p:nvPr/>
            </p:nvSpPr>
            <p:spPr bwMode="auto">
              <a:xfrm>
                <a:off x="2891" y="4050"/>
                <a:ext cx="357" cy="0"/>
              </a:xfrm>
              <a:prstGeom prst="line">
                <a:avLst/>
              </a:prstGeom>
              <a:noFill/>
              <a:ln w="25400">
                <a:solidFill>
                  <a:schemeClr val="tx1"/>
                </a:solidFill>
                <a:prstDash val="sysDot"/>
                <a:round/>
                <a:headEnd/>
                <a:tailEnd type="triangle" w="med" len="med"/>
              </a:ln>
              <a:effectLst/>
            </p:spPr>
            <p:txBody>
              <a:bodyPr/>
              <a:lstStyle/>
              <a:p>
                <a:endParaRPr lang="en-US"/>
              </a:p>
            </p:txBody>
          </p:sp>
          <p:sp>
            <p:nvSpPr>
              <p:cNvPr id="54" name="Line 67"/>
              <p:cNvSpPr>
                <a:spLocks noChangeShapeType="1"/>
              </p:cNvSpPr>
              <p:nvPr/>
            </p:nvSpPr>
            <p:spPr bwMode="auto">
              <a:xfrm>
                <a:off x="2387" y="3667"/>
                <a:ext cx="275" cy="274"/>
              </a:xfrm>
              <a:prstGeom prst="line">
                <a:avLst/>
              </a:prstGeom>
              <a:noFill/>
              <a:ln w="25400">
                <a:solidFill>
                  <a:schemeClr val="tx1"/>
                </a:solidFill>
                <a:prstDash val="sysDot"/>
                <a:round/>
                <a:headEnd/>
                <a:tailEnd type="triangle" w="med" len="med"/>
              </a:ln>
              <a:effectLst/>
            </p:spPr>
            <p:txBody>
              <a:bodyPr/>
              <a:lstStyle/>
              <a:p>
                <a:endParaRPr lang="en-US"/>
              </a:p>
            </p:txBody>
          </p:sp>
        </p:grpSp>
        <p:sp>
          <p:nvSpPr>
            <p:cNvPr id="43" name="Text Box 43"/>
            <p:cNvSpPr txBox="1">
              <a:spLocks noChangeArrowheads="1"/>
            </p:cNvSpPr>
            <p:nvPr/>
          </p:nvSpPr>
          <p:spPr bwMode="auto">
            <a:xfrm>
              <a:off x="888956" y="6400800"/>
              <a:ext cx="3404360" cy="1015663"/>
            </a:xfrm>
            <a:prstGeom prst="rect">
              <a:avLst/>
            </a:prstGeom>
            <a:noFill/>
            <a:ln w="12700">
              <a:noFill/>
              <a:miter lim="800000"/>
              <a:headEnd/>
              <a:tailEnd/>
            </a:ln>
            <a:effectLst/>
          </p:spPr>
          <p:txBody>
            <a:bodyPr wrap="square">
              <a:spAutoFit/>
            </a:bodyPr>
            <a:lstStyle/>
            <a:p>
              <a:pPr>
                <a:spcBef>
                  <a:spcPct val="50000"/>
                </a:spcBef>
              </a:pPr>
              <a:r>
                <a:rPr lang="en-US" dirty="0">
                  <a:solidFill>
                    <a:srgbClr val="CCFFCC"/>
                  </a:solidFill>
                </a:rPr>
                <a:t>DFS Research: 0,1,3,5,6,4</a:t>
              </a:r>
            </a:p>
            <a:p>
              <a:pPr>
                <a:spcBef>
                  <a:spcPct val="50000"/>
                </a:spcBef>
              </a:pPr>
              <a:r>
                <a:rPr lang="en-US" dirty="0"/>
                <a:t>DFS Spanning Tree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9005"/>
                                        </p:tgtEl>
                                        <p:attrNameLst>
                                          <p:attrName>style.visibility</p:attrName>
                                        </p:attrNameLst>
                                      </p:cBhvr>
                                      <p:to>
                                        <p:strVal val="visible"/>
                                      </p:to>
                                    </p:set>
                                    <p:animEffect transition="in" filter="blinds(horizontal)">
                                      <p:cBhvr>
                                        <p:cTn id="7" dur="500"/>
                                        <p:tgtEl>
                                          <p:spTgt spid="1690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Further Information </a:t>
            </a:r>
          </a:p>
        </p:txBody>
      </p:sp>
      <p:sp>
        <p:nvSpPr>
          <p:cNvPr id="151555" name="Rectangle 3"/>
          <p:cNvSpPr>
            <a:spLocks noGrp="1" noChangeArrowheads="1"/>
          </p:cNvSpPr>
          <p:nvPr>
            <p:ph type="body" idx="1"/>
          </p:nvPr>
        </p:nvSpPr>
        <p:spPr>
          <a:xfrm>
            <a:off x="685800" y="1981200"/>
            <a:ext cx="8032750" cy="4622800"/>
          </a:xfrm>
        </p:spPr>
        <p:txBody>
          <a:bodyPr/>
          <a:lstStyle/>
          <a:p>
            <a:pPr>
              <a:lnSpc>
                <a:spcPct val="90000"/>
              </a:lnSpc>
            </a:pPr>
            <a:r>
              <a:rPr lang="en-US" sz="2800" dirty="0"/>
              <a:t>Path Algorithms (</a:t>
            </a:r>
            <a:r>
              <a:rPr lang="en-US" sz="2800" dirty="0" err="1"/>
              <a:t>Ch</a:t>
            </a:r>
            <a:r>
              <a:rPr lang="en-US" sz="2800" dirty="0"/>
              <a:t> 15.4)</a:t>
            </a:r>
          </a:p>
          <a:p>
            <a:pPr lvl="1">
              <a:lnSpc>
                <a:spcPct val="90000"/>
              </a:lnSpc>
            </a:pPr>
            <a:r>
              <a:rPr lang="en-US" sz="2400" dirty="0" err="1"/>
              <a:t>Dijkstra</a:t>
            </a:r>
            <a:r>
              <a:rPr lang="en-US" sz="2400" dirty="0"/>
              <a:t> single source path</a:t>
            </a:r>
          </a:p>
          <a:p>
            <a:pPr lvl="1">
              <a:lnSpc>
                <a:spcPct val="90000"/>
              </a:lnSpc>
            </a:pPr>
            <a:r>
              <a:rPr lang="en-US" sz="2400" dirty="0"/>
              <a:t>-&gt; </a:t>
            </a:r>
            <a:r>
              <a:rPr lang="en-US" sz="2400" dirty="0">
                <a:solidFill>
                  <a:srgbClr val="FF0000"/>
                </a:solidFill>
              </a:rPr>
              <a:t>CSc 220 Algorithm</a:t>
            </a:r>
          </a:p>
          <a:p>
            <a:pPr>
              <a:lnSpc>
                <a:spcPct val="90000"/>
              </a:lnSpc>
            </a:pPr>
            <a:r>
              <a:rPr lang="en-US" sz="2800" dirty="0"/>
              <a:t>Alternative Bellman-Ford algorithm for graphs with negative weights  </a:t>
            </a:r>
            <a:r>
              <a:rPr lang="en-US" sz="1200" dirty="0">
                <a:hlinkClick r:id="rId2"/>
              </a:rPr>
              <a:t>http://en.wikipedia.org/wiki/Bellman-Ford_algorithm</a:t>
            </a:r>
            <a:endParaRPr lang="en-US" sz="2800" dirty="0"/>
          </a:p>
          <a:p>
            <a:pPr>
              <a:lnSpc>
                <a:spcPct val="90000"/>
              </a:lnSpc>
            </a:pPr>
            <a:r>
              <a:rPr lang="en-US" sz="2800" dirty="0"/>
              <a:t>All-pair shortest path algorithms</a:t>
            </a:r>
          </a:p>
          <a:p>
            <a:pPr lvl="1">
              <a:lnSpc>
                <a:spcPct val="90000"/>
              </a:lnSpc>
            </a:pPr>
            <a:r>
              <a:rPr lang="en-US" sz="2400" dirty="0"/>
              <a:t>Floyd–</a:t>
            </a:r>
            <a:r>
              <a:rPr lang="en-US" sz="2400" dirty="0" err="1"/>
              <a:t>Warshall</a:t>
            </a:r>
            <a:r>
              <a:rPr lang="en-US" sz="2400" dirty="0"/>
              <a:t> algorithm </a:t>
            </a:r>
            <a:r>
              <a:rPr lang="en-US" sz="1000" dirty="0">
                <a:hlinkClick r:id="rId3"/>
              </a:rPr>
              <a:t>http://en.wikipedia.org/wiki/Floyd-Warshall_algorithm</a:t>
            </a:r>
            <a:endParaRPr lang="en-US" sz="1000" dirty="0"/>
          </a:p>
          <a:p>
            <a:pPr>
              <a:lnSpc>
                <a:spcPct val="90000"/>
              </a:lnSpc>
            </a:pPr>
            <a:r>
              <a:rPr lang="en-US" dirty="0"/>
              <a:t>Shortest path in dynamic networks (graphs)</a:t>
            </a:r>
          </a:p>
          <a:p>
            <a:pPr>
              <a:lnSpc>
                <a:spcPct val="90000"/>
              </a:lnSpc>
            </a:pPr>
            <a:r>
              <a:rPr lang="en-US" dirty="0"/>
              <a:t>Graph Partition </a:t>
            </a:r>
            <a:r>
              <a:rPr lang="en-US" sz="1400" dirty="0"/>
              <a:t>http://</a:t>
            </a:r>
            <a:r>
              <a:rPr lang="en-US" sz="1400" dirty="0" err="1"/>
              <a:t>en.wikipedia.org</a:t>
            </a:r>
            <a:r>
              <a:rPr lang="en-US" sz="1400" dirty="0"/>
              <a:t>/wiki/</a:t>
            </a:r>
            <a:r>
              <a:rPr lang="en-US" sz="1400" dirty="0" err="1"/>
              <a:t>Graph_partitioning</a:t>
            </a:r>
            <a:endParaRPr lang="en-US" sz="1400" dirty="0"/>
          </a:p>
          <a:p>
            <a:pPr>
              <a:lnSpc>
                <a:spcPct val="90000"/>
              </a:lnSpc>
            </a:pPr>
            <a:r>
              <a:rPr lang="en-US" dirty="0"/>
              <a:t>Graph Layout/Drawing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Rectangle 4"/>
          <p:cNvSpPr>
            <a:spLocks noGrp="1" noChangeArrowheads="1"/>
          </p:cNvSpPr>
          <p:nvPr>
            <p:ph type="title"/>
          </p:nvPr>
        </p:nvSpPr>
        <p:spPr/>
        <p:txBody>
          <a:bodyPr/>
          <a:lstStyle/>
          <a:p>
            <a:r>
              <a:rPr lang="en-US"/>
              <a:t>Review</a:t>
            </a:r>
          </a:p>
        </p:txBody>
      </p:sp>
      <p:sp>
        <p:nvSpPr>
          <p:cNvPr id="128005" name="Text Box 5"/>
          <p:cNvSpPr txBox="1">
            <a:spLocks noChangeArrowheads="1"/>
          </p:cNvSpPr>
          <p:nvPr/>
        </p:nvSpPr>
        <p:spPr bwMode="auto">
          <a:xfrm>
            <a:off x="398463" y="1955800"/>
            <a:ext cx="2046287" cy="457200"/>
          </a:xfrm>
          <a:prstGeom prst="rect">
            <a:avLst/>
          </a:prstGeom>
          <a:noFill/>
          <a:ln w="12700">
            <a:noFill/>
            <a:miter lim="800000"/>
            <a:headEnd/>
            <a:tailEnd/>
          </a:ln>
          <a:effectLst/>
        </p:spPr>
        <p:txBody>
          <a:bodyPr>
            <a:spAutoFit/>
          </a:bodyPr>
          <a:lstStyle/>
          <a:p>
            <a:pPr>
              <a:spcBef>
                <a:spcPct val="50000"/>
              </a:spcBef>
              <a:buFontTx/>
              <a:buChar char="•"/>
            </a:pPr>
            <a:r>
              <a:rPr lang="en-US">
                <a:solidFill>
                  <a:schemeClr val="tx1"/>
                </a:solidFill>
              </a:rPr>
              <a:t>Linked Lists</a:t>
            </a:r>
          </a:p>
        </p:txBody>
      </p:sp>
      <p:sp>
        <p:nvSpPr>
          <p:cNvPr id="128006" name="Text Box 6"/>
          <p:cNvSpPr txBox="1">
            <a:spLocks noChangeArrowheads="1"/>
          </p:cNvSpPr>
          <p:nvPr/>
        </p:nvSpPr>
        <p:spPr bwMode="auto">
          <a:xfrm>
            <a:off x="322263" y="3489325"/>
            <a:ext cx="2046287" cy="457200"/>
          </a:xfrm>
          <a:prstGeom prst="rect">
            <a:avLst/>
          </a:prstGeom>
          <a:noFill/>
          <a:ln w="12700">
            <a:noFill/>
            <a:miter lim="800000"/>
            <a:headEnd/>
            <a:tailEnd/>
          </a:ln>
          <a:effectLst/>
        </p:spPr>
        <p:txBody>
          <a:bodyPr>
            <a:spAutoFit/>
          </a:bodyPr>
          <a:lstStyle/>
          <a:p>
            <a:pPr>
              <a:spcBef>
                <a:spcPct val="50000"/>
              </a:spcBef>
              <a:buFontTx/>
              <a:buChar char="•"/>
            </a:pPr>
            <a:r>
              <a:rPr lang="en-US">
                <a:solidFill>
                  <a:schemeClr val="tx1"/>
                </a:solidFill>
              </a:rPr>
              <a:t>Binary Trees</a:t>
            </a:r>
          </a:p>
        </p:txBody>
      </p:sp>
      <p:grpSp>
        <p:nvGrpSpPr>
          <p:cNvPr id="128031" name="Group 31"/>
          <p:cNvGrpSpPr>
            <a:grpSpLocks/>
          </p:cNvGrpSpPr>
          <p:nvPr/>
        </p:nvGrpSpPr>
        <p:grpSpPr bwMode="auto">
          <a:xfrm>
            <a:off x="2457450" y="1930400"/>
            <a:ext cx="5957888" cy="928688"/>
            <a:chOff x="1512" y="1509"/>
            <a:chExt cx="3753" cy="585"/>
          </a:xfrm>
        </p:grpSpPr>
        <p:grpSp>
          <p:nvGrpSpPr>
            <p:cNvPr id="128008" name="Group 8"/>
            <p:cNvGrpSpPr>
              <a:grpSpLocks/>
            </p:cNvGrpSpPr>
            <p:nvPr/>
          </p:nvGrpSpPr>
          <p:grpSpPr bwMode="auto">
            <a:xfrm>
              <a:off x="2549" y="1509"/>
              <a:ext cx="638" cy="584"/>
              <a:chOff x="2287" y="3579"/>
              <a:chExt cx="638" cy="584"/>
            </a:xfrm>
          </p:grpSpPr>
          <p:sp>
            <p:nvSpPr>
              <p:cNvPr id="128009" name="Rectangle 9"/>
              <p:cNvSpPr>
                <a:spLocks noChangeArrowheads="1"/>
              </p:cNvSpPr>
              <p:nvPr/>
            </p:nvSpPr>
            <p:spPr bwMode="auto">
              <a:xfrm>
                <a:off x="2290"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8010" name="Line 10"/>
              <p:cNvSpPr>
                <a:spLocks noChangeShapeType="1"/>
              </p:cNvSpPr>
              <p:nvPr/>
            </p:nvSpPr>
            <p:spPr bwMode="auto">
              <a:xfrm>
                <a:off x="2287" y="3819"/>
                <a:ext cx="638" cy="0"/>
              </a:xfrm>
              <a:prstGeom prst="line">
                <a:avLst/>
              </a:prstGeom>
              <a:noFill/>
              <a:ln w="12700">
                <a:solidFill>
                  <a:schemeClr val="tx1"/>
                </a:solidFill>
                <a:round/>
                <a:headEnd/>
                <a:tailEnd/>
              </a:ln>
              <a:effectLst/>
            </p:spPr>
            <p:txBody>
              <a:bodyPr/>
              <a:lstStyle/>
              <a:p>
                <a:endParaRPr lang="en-US"/>
              </a:p>
            </p:txBody>
          </p:sp>
          <p:sp>
            <p:nvSpPr>
              <p:cNvPr id="128011" name="Rectangle 11"/>
              <p:cNvSpPr>
                <a:spLocks noChangeArrowheads="1"/>
              </p:cNvSpPr>
              <p:nvPr/>
            </p:nvSpPr>
            <p:spPr bwMode="auto">
              <a:xfrm>
                <a:off x="2450" y="3581"/>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charset="-122"/>
                  </a:rPr>
                  <a:t>10</a:t>
                </a:r>
              </a:p>
            </p:txBody>
          </p:sp>
        </p:grpSp>
        <p:grpSp>
          <p:nvGrpSpPr>
            <p:cNvPr id="128012" name="Group 12"/>
            <p:cNvGrpSpPr>
              <a:grpSpLocks/>
            </p:cNvGrpSpPr>
            <p:nvPr/>
          </p:nvGrpSpPr>
          <p:grpSpPr bwMode="auto">
            <a:xfrm>
              <a:off x="3561" y="1509"/>
              <a:ext cx="638" cy="585"/>
              <a:chOff x="3299" y="3579"/>
              <a:chExt cx="638" cy="585"/>
            </a:xfrm>
          </p:grpSpPr>
          <p:sp>
            <p:nvSpPr>
              <p:cNvPr id="128013" name="Rectangle 13"/>
              <p:cNvSpPr>
                <a:spLocks noChangeArrowheads="1"/>
              </p:cNvSpPr>
              <p:nvPr/>
            </p:nvSpPr>
            <p:spPr bwMode="auto">
              <a:xfrm>
                <a:off x="3302"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8014" name="Line 14"/>
              <p:cNvSpPr>
                <a:spLocks noChangeShapeType="1"/>
              </p:cNvSpPr>
              <p:nvPr/>
            </p:nvSpPr>
            <p:spPr bwMode="auto">
              <a:xfrm>
                <a:off x="3299" y="3819"/>
                <a:ext cx="638" cy="0"/>
              </a:xfrm>
              <a:prstGeom prst="line">
                <a:avLst/>
              </a:prstGeom>
              <a:noFill/>
              <a:ln w="12700">
                <a:solidFill>
                  <a:schemeClr val="tx1"/>
                </a:solidFill>
                <a:round/>
                <a:headEnd/>
                <a:tailEnd/>
              </a:ln>
              <a:effectLst/>
            </p:spPr>
            <p:txBody>
              <a:bodyPr/>
              <a:lstStyle/>
              <a:p>
                <a:endParaRPr lang="en-US"/>
              </a:p>
            </p:txBody>
          </p:sp>
          <p:sp>
            <p:nvSpPr>
              <p:cNvPr id="128015" name="Rectangle 15"/>
              <p:cNvSpPr>
                <a:spLocks noChangeArrowheads="1"/>
              </p:cNvSpPr>
              <p:nvPr/>
            </p:nvSpPr>
            <p:spPr bwMode="auto">
              <a:xfrm>
                <a:off x="3473" y="3583"/>
                <a:ext cx="292" cy="248"/>
              </a:xfrm>
              <a:prstGeom prst="rect">
                <a:avLst/>
              </a:prstGeom>
              <a:noFill/>
              <a:ln w="12700">
                <a:noFill/>
                <a:miter lim="800000"/>
                <a:headEnd/>
                <a:tailEnd/>
              </a:ln>
              <a:effectLst/>
            </p:spPr>
            <p:txBody>
              <a:bodyPr lIns="90488" tIns="44450" rIns="90488" bIns="44450">
                <a:spAutoFit/>
              </a:bodyPr>
              <a:lstStyle/>
              <a:p>
                <a:r>
                  <a:rPr lang="en-US" altLang="zh-CN" sz="2000" b="1" i="1">
                    <a:solidFill>
                      <a:schemeClr val="tx1"/>
                    </a:solidFill>
                    <a:latin typeface="Arial" charset="0"/>
                    <a:ea typeface="宋体" charset="-122"/>
                  </a:rPr>
                  <a:t>15</a:t>
                </a:r>
              </a:p>
            </p:txBody>
          </p:sp>
        </p:grpSp>
        <p:sp>
          <p:nvSpPr>
            <p:cNvPr id="128016" name="Line 16"/>
            <p:cNvSpPr>
              <a:spLocks noChangeShapeType="1"/>
            </p:cNvSpPr>
            <p:nvPr/>
          </p:nvSpPr>
          <p:spPr bwMode="auto">
            <a:xfrm>
              <a:off x="2891" y="1898"/>
              <a:ext cx="672" cy="0"/>
            </a:xfrm>
            <a:prstGeom prst="line">
              <a:avLst/>
            </a:prstGeom>
            <a:noFill/>
            <a:ln w="50800">
              <a:solidFill>
                <a:schemeClr val="accent1"/>
              </a:solidFill>
              <a:round/>
              <a:headEnd/>
              <a:tailEnd type="triangle" w="med" len="med"/>
            </a:ln>
            <a:effectLst/>
          </p:spPr>
          <p:txBody>
            <a:bodyPr/>
            <a:lstStyle/>
            <a:p>
              <a:endParaRPr lang="en-US"/>
            </a:p>
          </p:txBody>
        </p:sp>
        <p:grpSp>
          <p:nvGrpSpPr>
            <p:cNvPr id="128017" name="Group 17"/>
            <p:cNvGrpSpPr>
              <a:grpSpLocks/>
            </p:cNvGrpSpPr>
            <p:nvPr/>
          </p:nvGrpSpPr>
          <p:grpSpPr bwMode="auto">
            <a:xfrm>
              <a:off x="4627" y="1509"/>
              <a:ext cx="638" cy="585"/>
              <a:chOff x="4365" y="3579"/>
              <a:chExt cx="638" cy="585"/>
            </a:xfrm>
          </p:grpSpPr>
          <p:sp>
            <p:nvSpPr>
              <p:cNvPr id="128018" name="Rectangle 18"/>
              <p:cNvSpPr>
                <a:spLocks noChangeArrowheads="1"/>
              </p:cNvSpPr>
              <p:nvPr/>
            </p:nvSpPr>
            <p:spPr bwMode="auto">
              <a:xfrm>
                <a:off x="4368" y="3579"/>
                <a:ext cx="630" cy="585"/>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8019" name="Line 19"/>
              <p:cNvSpPr>
                <a:spLocks noChangeShapeType="1"/>
              </p:cNvSpPr>
              <p:nvPr/>
            </p:nvSpPr>
            <p:spPr bwMode="auto">
              <a:xfrm>
                <a:off x="4365" y="3819"/>
                <a:ext cx="638" cy="0"/>
              </a:xfrm>
              <a:prstGeom prst="line">
                <a:avLst/>
              </a:prstGeom>
              <a:noFill/>
              <a:ln w="12700">
                <a:solidFill>
                  <a:schemeClr val="tx1"/>
                </a:solidFill>
                <a:round/>
                <a:headEnd/>
                <a:tailEnd/>
              </a:ln>
              <a:effectLst/>
            </p:spPr>
            <p:txBody>
              <a:bodyPr/>
              <a:lstStyle/>
              <a:p>
                <a:endParaRPr lang="en-US"/>
              </a:p>
            </p:txBody>
          </p:sp>
          <p:sp>
            <p:nvSpPr>
              <p:cNvPr id="128020" name="Rectangle 20"/>
              <p:cNvSpPr>
                <a:spLocks noChangeArrowheads="1"/>
              </p:cNvSpPr>
              <p:nvPr/>
            </p:nvSpPr>
            <p:spPr bwMode="auto">
              <a:xfrm>
                <a:off x="4552" y="3596"/>
                <a:ext cx="203"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charset="-122"/>
                  </a:rPr>
                  <a:t>7</a:t>
                </a:r>
              </a:p>
            </p:txBody>
          </p:sp>
          <p:sp>
            <p:nvSpPr>
              <p:cNvPr id="128021" name="Rectangle 21"/>
              <p:cNvSpPr>
                <a:spLocks noChangeArrowheads="1"/>
              </p:cNvSpPr>
              <p:nvPr/>
            </p:nvSpPr>
            <p:spPr bwMode="auto">
              <a:xfrm>
                <a:off x="4465" y="3875"/>
                <a:ext cx="398" cy="248"/>
              </a:xfrm>
              <a:prstGeom prst="rect">
                <a:avLst/>
              </a:prstGeom>
              <a:noFill/>
              <a:ln w="12700">
                <a:noFill/>
                <a:miter lim="800000"/>
                <a:headEnd/>
                <a:tailEnd/>
              </a:ln>
              <a:effectLst/>
            </p:spPr>
            <p:txBody>
              <a:bodyPr wrap="none" lIns="90488" tIns="44450" rIns="90488" bIns="44450">
                <a:spAutoFit/>
              </a:bodyPr>
              <a:lstStyle/>
              <a:p>
                <a:r>
                  <a:rPr lang="en-US" altLang="zh-CN" sz="2000" b="1">
                    <a:solidFill>
                      <a:schemeClr val="tx1"/>
                    </a:solidFill>
                    <a:latin typeface="Arial" charset="0"/>
                    <a:ea typeface="宋体" charset="-122"/>
                  </a:rPr>
                  <a:t>null</a:t>
                </a:r>
              </a:p>
            </p:txBody>
          </p:sp>
        </p:grpSp>
        <p:sp>
          <p:nvSpPr>
            <p:cNvPr id="128022" name="Line 22"/>
            <p:cNvSpPr>
              <a:spLocks noChangeShapeType="1"/>
            </p:cNvSpPr>
            <p:nvPr/>
          </p:nvSpPr>
          <p:spPr bwMode="auto">
            <a:xfrm flipV="1">
              <a:off x="3987" y="1885"/>
              <a:ext cx="633" cy="0"/>
            </a:xfrm>
            <a:prstGeom prst="line">
              <a:avLst/>
            </a:prstGeom>
            <a:noFill/>
            <a:ln w="50800">
              <a:solidFill>
                <a:schemeClr val="accent1"/>
              </a:solidFill>
              <a:round/>
              <a:headEnd/>
              <a:tailEnd type="triangle" w="med" len="med"/>
            </a:ln>
            <a:effectLst/>
          </p:spPr>
          <p:txBody>
            <a:bodyPr/>
            <a:lstStyle/>
            <a:p>
              <a:endParaRPr lang="en-US"/>
            </a:p>
          </p:txBody>
        </p:sp>
        <p:grpSp>
          <p:nvGrpSpPr>
            <p:cNvPr id="128023" name="Group 23"/>
            <p:cNvGrpSpPr>
              <a:grpSpLocks/>
            </p:cNvGrpSpPr>
            <p:nvPr/>
          </p:nvGrpSpPr>
          <p:grpSpPr bwMode="auto">
            <a:xfrm>
              <a:off x="1512" y="1509"/>
              <a:ext cx="638" cy="584"/>
              <a:chOff x="1250" y="3579"/>
              <a:chExt cx="638" cy="584"/>
            </a:xfrm>
          </p:grpSpPr>
          <p:sp>
            <p:nvSpPr>
              <p:cNvPr id="128024" name="Rectangle 24"/>
              <p:cNvSpPr>
                <a:spLocks noChangeArrowheads="1"/>
              </p:cNvSpPr>
              <p:nvPr/>
            </p:nvSpPr>
            <p:spPr bwMode="auto">
              <a:xfrm>
                <a:off x="1253" y="3579"/>
                <a:ext cx="630" cy="584"/>
              </a:xfrm>
              <a:prstGeom prst="rect">
                <a:avLst/>
              </a:prstGeom>
              <a:solidFill>
                <a:schemeClr val="folHlink"/>
              </a:solidFill>
              <a:ln w="12700">
                <a:solidFill>
                  <a:schemeClr val="tx1"/>
                </a:solidFill>
                <a:miter lim="800000"/>
                <a:headEnd/>
                <a:tailEnd/>
              </a:ln>
              <a:effectLst/>
            </p:spPr>
            <p:txBody>
              <a:bodyPr wrap="none" anchor="ctr"/>
              <a:lstStyle/>
              <a:p>
                <a:endParaRPr lang="en-US"/>
              </a:p>
            </p:txBody>
          </p:sp>
          <p:sp>
            <p:nvSpPr>
              <p:cNvPr id="128025" name="Line 25"/>
              <p:cNvSpPr>
                <a:spLocks noChangeShapeType="1"/>
              </p:cNvSpPr>
              <p:nvPr/>
            </p:nvSpPr>
            <p:spPr bwMode="auto">
              <a:xfrm>
                <a:off x="1250" y="3819"/>
                <a:ext cx="638" cy="0"/>
              </a:xfrm>
              <a:prstGeom prst="line">
                <a:avLst/>
              </a:prstGeom>
              <a:noFill/>
              <a:ln w="12700">
                <a:solidFill>
                  <a:schemeClr val="tx1"/>
                </a:solidFill>
                <a:round/>
                <a:headEnd/>
                <a:tailEnd/>
              </a:ln>
              <a:effectLst/>
            </p:spPr>
            <p:txBody>
              <a:bodyPr/>
              <a:lstStyle/>
              <a:p>
                <a:endParaRPr lang="en-US"/>
              </a:p>
            </p:txBody>
          </p:sp>
          <p:sp>
            <p:nvSpPr>
              <p:cNvPr id="128026" name="Rectangle 26"/>
              <p:cNvSpPr>
                <a:spLocks noChangeArrowheads="1"/>
              </p:cNvSpPr>
              <p:nvPr/>
            </p:nvSpPr>
            <p:spPr bwMode="auto">
              <a:xfrm>
                <a:off x="1426" y="3589"/>
                <a:ext cx="292" cy="248"/>
              </a:xfrm>
              <a:prstGeom prst="rect">
                <a:avLst/>
              </a:prstGeom>
              <a:noFill/>
              <a:ln w="12700">
                <a:noFill/>
                <a:miter lim="800000"/>
                <a:headEnd/>
                <a:tailEnd/>
              </a:ln>
              <a:effectLst/>
            </p:spPr>
            <p:txBody>
              <a:bodyPr wrap="none" lIns="90488" tIns="44450" rIns="90488" bIns="44450">
                <a:spAutoFit/>
              </a:bodyPr>
              <a:lstStyle/>
              <a:p>
                <a:r>
                  <a:rPr lang="en-US" altLang="zh-CN" sz="2000" b="1" i="1">
                    <a:solidFill>
                      <a:schemeClr val="tx1"/>
                    </a:solidFill>
                    <a:latin typeface="Arial" charset="0"/>
                    <a:ea typeface="宋体" charset="-122"/>
                  </a:rPr>
                  <a:t>13</a:t>
                </a:r>
              </a:p>
            </p:txBody>
          </p:sp>
        </p:grpSp>
        <p:sp>
          <p:nvSpPr>
            <p:cNvPr id="128027" name="Line 27"/>
            <p:cNvSpPr>
              <a:spLocks noChangeShapeType="1"/>
            </p:cNvSpPr>
            <p:nvPr/>
          </p:nvSpPr>
          <p:spPr bwMode="auto">
            <a:xfrm flipV="1">
              <a:off x="1798" y="1885"/>
              <a:ext cx="730" cy="10"/>
            </a:xfrm>
            <a:prstGeom prst="line">
              <a:avLst/>
            </a:prstGeom>
            <a:noFill/>
            <a:ln w="50800">
              <a:solidFill>
                <a:schemeClr val="accent1"/>
              </a:solidFill>
              <a:round/>
              <a:headEnd/>
              <a:tailEnd type="triangle" w="med" len="med"/>
            </a:ln>
            <a:effectLst/>
          </p:spPr>
          <p:txBody>
            <a:bodyPr/>
            <a:lstStyle/>
            <a:p>
              <a:endParaRPr lang="en-US"/>
            </a:p>
          </p:txBody>
        </p:sp>
      </p:grpSp>
      <p:grpSp>
        <p:nvGrpSpPr>
          <p:cNvPr id="128123" name="Group 123"/>
          <p:cNvGrpSpPr>
            <a:grpSpLocks/>
          </p:cNvGrpSpPr>
          <p:nvPr/>
        </p:nvGrpSpPr>
        <p:grpSpPr bwMode="auto">
          <a:xfrm>
            <a:off x="3376613" y="3886200"/>
            <a:ext cx="3398837" cy="2022475"/>
            <a:chOff x="141" y="2697"/>
            <a:chExt cx="2141" cy="1274"/>
          </a:xfrm>
        </p:grpSpPr>
        <p:grpSp>
          <p:nvGrpSpPr>
            <p:cNvPr id="128092" name="Group 92"/>
            <p:cNvGrpSpPr>
              <a:grpSpLocks/>
            </p:cNvGrpSpPr>
            <p:nvPr/>
          </p:nvGrpSpPr>
          <p:grpSpPr bwMode="auto">
            <a:xfrm>
              <a:off x="814" y="2697"/>
              <a:ext cx="594" cy="201"/>
              <a:chOff x="814" y="2697"/>
              <a:chExt cx="594" cy="201"/>
            </a:xfrm>
          </p:grpSpPr>
          <p:sp>
            <p:nvSpPr>
              <p:cNvPr id="128086" name="Rectangle 86"/>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088" name="Rectangle 88"/>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V</a:t>
                </a:r>
              </a:p>
            </p:txBody>
          </p:sp>
          <p:sp>
            <p:nvSpPr>
              <p:cNvPr id="128090" name="Oval 90"/>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091" name="Oval 91"/>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093" name="Group 93"/>
            <p:cNvGrpSpPr>
              <a:grpSpLocks/>
            </p:cNvGrpSpPr>
            <p:nvPr/>
          </p:nvGrpSpPr>
          <p:grpSpPr bwMode="auto">
            <a:xfrm>
              <a:off x="883" y="3755"/>
              <a:ext cx="594" cy="201"/>
              <a:chOff x="814" y="2697"/>
              <a:chExt cx="594" cy="201"/>
            </a:xfrm>
          </p:grpSpPr>
          <p:sp>
            <p:nvSpPr>
              <p:cNvPr id="128094" name="Rectangle 94"/>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095" name="Rectangle 95"/>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T</a:t>
                </a:r>
              </a:p>
            </p:txBody>
          </p:sp>
          <p:sp>
            <p:nvSpPr>
              <p:cNvPr id="128096" name="Oval 96"/>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097" name="Oval 97"/>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098" name="Group 98"/>
            <p:cNvGrpSpPr>
              <a:grpSpLocks/>
            </p:cNvGrpSpPr>
            <p:nvPr/>
          </p:nvGrpSpPr>
          <p:grpSpPr bwMode="auto">
            <a:xfrm>
              <a:off x="1520" y="3202"/>
              <a:ext cx="594" cy="201"/>
              <a:chOff x="814" y="2697"/>
              <a:chExt cx="594" cy="201"/>
            </a:xfrm>
          </p:grpSpPr>
          <p:sp>
            <p:nvSpPr>
              <p:cNvPr id="128099" name="Rectangle 99"/>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100" name="Rectangle 100"/>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L</a:t>
                </a:r>
              </a:p>
            </p:txBody>
          </p:sp>
          <p:sp>
            <p:nvSpPr>
              <p:cNvPr id="128101" name="Oval 101"/>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102" name="Oval 102"/>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103" name="Group 103"/>
            <p:cNvGrpSpPr>
              <a:grpSpLocks/>
            </p:cNvGrpSpPr>
            <p:nvPr/>
          </p:nvGrpSpPr>
          <p:grpSpPr bwMode="auto">
            <a:xfrm>
              <a:off x="419" y="3263"/>
              <a:ext cx="594" cy="201"/>
              <a:chOff x="814" y="2697"/>
              <a:chExt cx="594" cy="201"/>
            </a:xfrm>
          </p:grpSpPr>
          <p:sp>
            <p:nvSpPr>
              <p:cNvPr id="128104" name="Rectangle 104"/>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105" name="Rectangle 105"/>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Q</a:t>
                </a:r>
              </a:p>
            </p:txBody>
          </p:sp>
          <p:sp>
            <p:nvSpPr>
              <p:cNvPr id="128106" name="Oval 106"/>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107" name="Oval 107"/>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108" name="Group 108"/>
            <p:cNvGrpSpPr>
              <a:grpSpLocks/>
            </p:cNvGrpSpPr>
            <p:nvPr/>
          </p:nvGrpSpPr>
          <p:grpSpPr bwMode="auto">
            <a:xfrm>
              <a:off x="141" y="3770"/>
              <a:ext cx="594" cy="201"/>
              <a:chOff x="814" y="2697"/>
              <a:chExt cx="594" cy="201"/>
            </a:xfrm>
          </p:grpSpPr>
          <p:sp>
            <p:nvSpPr>
              <p:cNvPr id="128109" name="Rectangle 109"/>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110" name="Rectangle 110"/>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E</a:t>
                </a:r>
              </a:p>
            </p:txBody>
          </p:sp>
          <p:sp>
            <p:nvSpPr>
              <p:cNvPr id="128111" name="Oval 111"/>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112" name="Oval 112"/>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grpSp>
          <p:nvGrpSpPr>
            <p:cNvPr id="128113" name="Group 113"/>
            <p:cNvGrpSpPr>
              <a:grpSpLocks/>
            </p:cNvGrpSpPr>
            <p:nvPr/>
          </p:nvGrpSpPr>
          <p:grpSpPr bwMode="auto">
            <a:xfrm>
              <a:off x="1688" y="3754"/>
              <a:ext cx="594" cy="201"/>
              <a:chOff x="814" y="2697"/>
              <a:chExt cx="594" cy="201"/>
            </a:xfrm>
          </p:grpSpPr>
          <p:sp>
            <p:nvSpPr>
              <p:cNvPr id="128114" name="Rectangle 114"/>
              <p:cNvSpPr>
                <a:spLocks noChangeArrowheads="1"/>
              </p:cNvSpPr>
              <p:nvPr/>
            </p:nvSpPr>
            <p:spPr bwMode="auto">
              <a:xfrm>
                <a:off x="814" y="2697"/>
                <a:ext cx="594" cy="201"/>
              </a:xfrm>
              <a:prstGeom prst="rect">
                <a:avLst/>
              </a:prstGeom>
              <a:solidFill>
                <a:schemeClr val="bg1"/>
              </a:solidFill>
              <a:ln w="12700">
                <a:solidFill>
                  <a:schemeClr val="tx1"/>
                </a:solidFill>
                <a:miter lim="800000"/>
                <a:headEnd/>
                <a:tailEnd/>
              </a:ln>
              <a:effectLst/>
            </p:spPr>
            <p:txBody>
              <a:bodyPr wrap="none" anchor="ctr"/>
              <a:lstStyle/>
              <a:p>
                <a:endParaRPr lang="en-US"/>
              </a:p>
            </p:txBody>
          </p:sp>
          <p:sp>
            <p:nvSpPr>
              <p:cNvPr id="128115" name="Rectangle 115"/>
              <p:cNvSpPr>
                <a:spLocks noChangeArrowheads="1"/>
              </p:cNvSpPr>
              <p:nvPr/>
            </p:nvSpPr>
            <p:spPr bwMode="auto">
              <a:xfrm>
                <a:off x="987" y="2706"/>
                <a:ext cx="229" cy="174"/>
              </a:xfrm>
              <a:prstGeom prst="rect">
                <a:avLst/>
              </a:prstGeom>
              <a:solidFill>
                <a:schemeClr val="bg1"/>
              </a:solidFill>
              <a:ln w="12700">
                <a:solidFill>
                  <a:schemeClr val="tx1"/>
                </a:solidFill>
                <a:miter lim="800000"/>
                <a:headEnd/>
                <a:tailEnd/>
              </a:ln>
              <a:effectLst/>
            </p:spPr>
            <p:txBody>
              <a:bodyPr wrap="none" lIns="0" tIns="0" rIns="0" bIns="0" anchor="ctr"/>
              <a:lstStyle/>
              <a:p>
                <a:pPr algn="ctr"/>
                <a:r>
                  <a:rPr lang="en-US"/>
                  <a:t>A</a:t>
                </a:r>
              </a:p>
            </p:txBody>
          </p:sp>
          <p:sp>
            <p:nvSpPr>
              <p:cNvPr id="128116" name="Oval 116"/>
              <p:cNvSpPr>
                <a:spLocks noChangeArrowheads="1"/>
              </p:cNvSpPr>
              <p:nvPr/>
            </p:nvSpPr>
            <p:spPr bwMode="auto">
              <a:xfrm>
                <a:off x="859" y="2761"/>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sp>
            <p:nvSpPr>
              <p:cNvPr id="128117" name="Oval 117"/>
              <p:cNvSpPr>
                <a:spLocks noChangeArrowheads="1"/>
              </p:cNvSpPr>
              <p:nvPr/>
            </p:nvSpPr>
            <p:spPr bwMode="auto">
              <a:xfrm>
                <a:off x="1276" y="2740"/>
                <a:ext cx="74" cy="73"/>
              </a:xfrm>
              <a:prstGeom prst="ellipse">
                <a:avLst/>
              </a:prstGeom>
              <a:solidFill>
                <a:schemeClr val="accent1"/>
              </a:solidFill>
              <a:ln w="12700">
                <a:solidFill>
                  <a:schemeClr val="tx1"/>
                </a:solidFill>
                <a:round/>
                <a:headEnd/>
                <a:tailEnd/>
              </a:ln>
              <a:effectLst/>
            </p:spPr>
            <p:txBody>
              <a:bodyPr wrap="none" anchor="ctr"/>
              <a:lstStyle/>
              <a:p>
                <a:endParaRPr lang="en-US"/>
              </a:p>
            </p:txBody>
          </p:sp>
        </p:grpSp>
        <p:sp>
          <p:nvSpPr>
            <p:cNvPr id="128118" name="Line 118"/>
            <p:cNvSpPr>
              <a:spLocks noChangeShapeType="1"/>
            </p:cNvSpPr>
            <p:nvPr/>
          </p:nvSpPr>
          <p:spPr bwMode="auto">
            <a:xfrm flipH="1">
              <a:off x="677" y="2825"/>
              <a:ext cx="219" cy="412"/>
            </a:xfrm>
            <a:prstGeom prst="line">
              <a:avLst/>
            </a:prstGeom>
            <a:noFill/>
            <a:ln w="12700">
              <a:solidFill>
                <a:schemeClr val="tx1"/>
              </a:solidFill>
              <a:round/>
              <a:headEnd/>
              <a:tailEnd type="triangle" w="med" len="med"/>
            </a:ln>
            <a:effectLst/>
          </p:spPr>
          <p:txBody>
            <a:bodyPr/>
            <a:lstStyle/>
            <a:p>
              <a:endParaRPr lang="en-US"/>
            </a:p>
          </p:txBody>
        </p:sp>
        <p:sp>
          <p:nvSpPr>
            <p:cNvPr id="128119" name="Line 119"/>
            <p:cNvSpPr>
              <a:spLocks noChangeShapeType="1"/>
            </p:cNvSpPr>
            <p:nvPr/>
          </p:nvSpPr>
          <p:spPr bwMode="auto">
            <a:xfrm>
              <a:off x="1307" y="2798"/>
              <a:ext cx="467" cy="365"/>
            </a:xfrm>
            <a:prstGeom prst="line">
              <a:avLst/>
            </a:prstGeom>
            <a:noFill/>
            <a:ln w="12700">
              <a:solidFill>
                <a:schemeClr val="tx1"/>
              </a:solidFill>
              <a:round/>
              <a:headEnd/>
              <a:tailEnd type="triangle" w="med" len="med"/>
            </a:ln>
            <a:effectLst/>
          </p:spPr>
          <p:txBody>
            <a:bodyPr/>
            <a:lstStyle/>
            <a:p>
              <a:endParaRPr lang="en-US"/>
            </a:p>
          </p:txBody>
        </p:sp>
        <p:sp>
          <p:nvSpPr>
            <p:cNvPr id="128120" name="Line 120"/>
            <p:cNvSpPr>
              <a:spLocks noChangeShapeType="1"/>
            </p:cNvSpPr>
            <p:nvPr/>
          </p:nvSpPr>
          <p:spPr bwMode="auto">
            <a:xfrm flipH="1">
              <a:off x="489" y="3398"/>
              <a:ext cx="0" cy="366"/>
            </a:xfrm>
            <a:prstGeom prst="line">
              <a:avLst/>
            </a:prstGeom>
            <a:noFill/>
            <a:ln w="12700">
              <a:solidFill>
                <a:schemeClr val="tx1"/>
              </a:solidFill>
              <a:round/>
              <a:headEnd/>
              <a:tailEnd type="triangle" w="med" len="med"/>
            </a:ln>
            <a:effectLst/>
          </p:spPr>
          <p:txBody>
            <a:bodyPr/>
            <a:lstStyle/>
            <a:p>
              <a:endParaRPr lang="en-US"/>
            </a:p>
          </p:txBody>
        </p:sp>
        <p:sp>
          <p:nvSpPr>
            <p:cNvPr id="128121" name="Line 121"/>
            <p:cNvSpPr>
              <a:spLocks noChangeShapeType="1"/>
            </p:cNvSpPr>
            <p:nvPr/>
          </p:nvSpPr>
          <p:spPr bwMode="auto">
            <a:xfrm>
              <a:off x="924" y="3395"/>
              <a:ext cx="237" cy="348"/>
            </a:xfrm>
            <a:prstGeom prst="line">
              <a:avLst/>
            </a:prstGeom>
            <a:noFill/>
            <a:ln w="12700">
              <a:solidFill>
                <a:schemeClr val="tx1"/>
              </a:solidFill>
              <a:round/>
              <a:headEnd/>
              <a:tailEnd type="triangle" w="med" len="med"/>
            </a:ln>
            <a:effectLst/>
          </p:spPr>
          <p:txBody>
            <a:bodyPr/>
            <a:lstStyle/>
            <a:p>
              <a:endParaRPr lang="en-US"/>
            </a:p>
          </p:txBody>
        </p:sp>
        <p:sp>
          <p:nvSpPr>
            <p:cNvPr id="128122" name="Line 122"/>
            <p:cNvSpPr>
              <a:spLocks noChangeShapeType="1"/>
            </p:cNvSpPr>
            <p:nvPr/>
          </p:nvSpPr>
          <p:spPr bwMode="auto">
            <a:xfrm>
              <a:off x="1618" y="3384"/>
              <a:ext cx="348" cy="371"/>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90513" y="0"/>
            <a:ext cx="7772400" cy="1143000"/>
          </a:xfrm>
        </p:spPr>
        <p:txBody>
          <a:bodyPr/>
          <a:lstStyle/>
          <a:p>
            <a:r>
              <a:rPr lang="en-US"/>
              <a:t>Examples: </a:t>
            </a:r>
            <a:r>
              <a:rPr lang="en-US">
                <a:solidFill>
                  <a:schemeClr val="accent1"/>
                </a:solidFill>
              </a:rPr>
              <a:t>Texas Road Network</a:t>
            </a:r>
          </a:p>
        </p:txBody>
      </p:sp>
      <p:pic>
        <p:nvPicPr>
          <p:cNvPr id="152581" name="Picture 5"/>
          <p:cNvPicPr>
            <a:picLocks noChangeAspect="1" noChangeArrowheads="1"/>
          </p:cNvPicPr>
          <p:nvPr/>
        </p:nvPicPr>
        <p:blipFill>
          <a:blip r:embed="rId2" cstate="print"/>
          <a:srcRect/>
          <a:stretch>
            <a:fillRect/>
          </a:stretch>
        </p:blipFill>
        <p:spPr bwMode="auto">
          <a:xfrm>
            <a:off x="230188" y="1033463"/>
            <a:ext cx="6024562" cy="5824537"/>
          </a:xfrm>
          <a:prstGeom prst="rect">
            <a:avLst/>
          </a:prstGeom>
          <a:noFill/>
        </p:spPr>
      </p:pic>
      <p:sp>
        <p:nvSpPr>
          <p:cNvPr id="152582" name="Text Box 6"/>
          <p:cNvSpPr txBox="1">
            <a:spLocks noChangeArrowheads="1"/>
          </p:cNvSpPr>
          <p:nvPr/>
        </p:nvSpPr>
        <p:spPr bwMode="auto">
          <a:xfrm>
            <a:off x="6388100" y="2098675"/>
            <a:ext cx="2435225" cy="3046988"/>
          </a:xfrm>
          <a:prstGeom prst="rect">
            <a:avLst/>
          </a:prstGeom>
          <a:noFill/>
          <a:ln w="12700">
            <a:noFill/>
            <a:miter lim="800000"/>
            <a:headEnd/>
            <a:tailEnd/>
          </a:ln>
          <a:effectLst/>
        </p:spPr>
        <p:txBody>
          <a:bodyPr>
            <a:spAutoFit/>
          </a:bodyPr>
          <a:lstStyle/>
          <a:p>
            <a:pPr>
              <a:spcBef>
                <a:spcPct val="50000"/>
              </a:spcBef>
              <a:buFontTx/>
              <a:buChar char="•"/>
            </a:pPr>
            <a:r>
              <a:rPr lang="en-US" dirty="0">
                <a:solidFill>
                  <a:srgbClr val="FFFF00"/>
                </a:solidFill>
              </a:rPr>
              <a:t> 62 cities (nodes)</a:t>
            </a:r>
          </a:p>
          <a:p>
            <a:pPr>
              <a:spcBef>
                <a:spcPct val="50000"/>
              </a:spcBef>
              <a:buFontTx/>
              <a:buChar char="•"/>
            </a:pPr>
            <a:r>
              <a:rPr lang="en-US" dirty="0">
                <a:solidFill>
                  <a:srgbClr val="FFFF00"/>
                </a:solidFill>
              </a:rPr>
              <a:t> 120 major roads (edges)</a:t>
            </a:r>
          </a:p>
          <a:p>
            <a:pPr>
              <a:spcBef>
                <a:spcPct val="50000"/>
              </a:spcBef>
              <a:buFontTx/>
              <a:buChar char="•"/>
            </a:pPr>
            <a:r>
              <a:rPr lang="en-US" dirty="0">
                <a:solidFill>
                  <a:srgbClr val="FFFF00"/>
                </a:solidFill>
              </a:rPr>
              <a:t> Minimum distance between Dallas and Corpus Christi? </a:t>
            </a:r>
          </a:p>
        </p:txBody>
      </p:sp>
      <p:sp>
        <p:nvSpPr>
          <p:cNvPr id="3" name="Oval 2"/>
          <p:cNvSpPr/>
          <p:nvPr/>
        </p:nvSpPr>
        <p:spPr bwMode="auto">
          <a:xfrm>
            <a:off x="4229100" y="2984500"/>
            <a:ext cx="584200" cy="558800"/>
          </a:xfrm>
          <a:prstGeom prst="ellipse">
            <a:avLst/>
          </a:prstGeom>
          <a:noFill/>
          <a:ln w="349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1"/>
              </a:solidFill>
              <a:effectLst/>
              <a:latin typeface="Times New Roman" pitchFamily="18" charset="0"/>
            </a:endParaRPr>
          </a:p>
        </p:txBody>
      </p:sp>
      <p:sp>
        <p:nvSpPr>
          <p:cNvPr id="7" name="Oval 6"/>
          <p:cNvSpPr/>
          <p:nvPr/>
        </p:nvSpPr>
        <p:spPr bwMode="auto">
          <a:xfrm>
            <a:off x="4051300" y="5499100"/>
            <a:ext cx="889000" cy="558800"/>
          </a:xfrm>
          <a:prstGeom prst="ellipse">
            <a:avLst/>
          </a:prstGeom>
          <a:noFill/>
          <a:ln w="349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accent1"/>
              </a:solidFill>
              <a:effectLst/>
              <a:latin typeface="Times New Roman" pitchFamily="18" charset="0"/>
            </a:endParaRPr>
          </a:p>
        </p:txBody>
      </p:sp>
      <p:sp>
        <p:nvSpPr>
          <p:cNvPr id="2" name="Rectangle 1"/>
          <p:cNvSpPr/>
          <p:nvPr/>
        </p:nvSpPr>
        <p:spPr>
          <a:xfrm>
            <a:off x="5099826" y="6025274"/>
            <a:ext cx="3480440" cy="461665"/>
          </a:xfrm>
          <a:prstGeom prst="rect">
            <a:avLst/>
          </a:prstGeom>
        </p:spPr>
        <p:txBody>
          <a:bodyPr wrap="none">
            <a:spAutoFit/>
          </a:bodyPr>
          <a:lstStyle/>
          <a:p>
            <a:r>
              <a:rPr lang="en-US" dirty="0"/>
              <a:t>Dijkstra single source path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5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5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5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304800" y="298450"/>
            <a:ext cx="8839200" cy="1143000"/>
          </a:xfrm>
        </p:spPr>
        <p:txBody>
          <a:bodyPr/>
          <a:lstStyle/>
          <a:p>
            <a:r>
              <a:rPr lang="en-US" sz="4000" dirty="0"/>
              <a:t>Examples: </a:t>
            </a:r>
            <a:r>
              <a:rPr lang="en-US" sz="3200" b="1" dirty="0"/>
              <a:t>Delaunay Triangulation Network </a:t>
            </a:r>
            <a:br>
              <a:rPr lang="en-US" sz="2800" b="1" dirty="0"/>
            </a:br>
            <a:r>
              <a:rPr lang="en-US" sz="2800" b="1" dirty="0"/>
              <a:t>From a Point Data Set</a:t>
            </a:r>
            <a:r>
              <a:rPr lang="en-US" sz="4000" dirty="0"/>
              <a:t> </a:t>
            </a:r>
          </a:p>
        </p:txBody>
      </p:sp>
      <p:grpSp>
        <p:nvGrpSpPr>
          <p:cNvPr id="153608" name="Group 8"/>
          <p:cNvGrpSpPr>
            <a:grpSpLocks/>
          </p:cNvGrpSpPr>
          <p:nvPr/>
        </p:nvGrpSpPr>
        <p:grpSpPr bwMode="auto">
          <a:xfrm>
            <a:off x="376238" y="2279650"/>
            <a:ext cx="8421687" cy="3343275"/>
            <a:chOff x="137" y="1391"/>
            <a:chExt cx="5305" cy="2106"/>
          </a:xfrm>
        </p:grpSpPr>
        <p:graphicFrame>
          <p:nvGraphicFramePr>
            <p:cNvPr id="153605" name="Object 5"/>
            <p:cNvGraphicFramePr>
              <a:graphicFrameLocks noChangeAspect="1"/>
            </p:cNvGraphicFramePr>
            <p:nvPr/>
          </p:nvGraphicFramePr>
          <p:xfrm>
            <a:off x="137" y="1407"/>
            <a:ext cx="2258" cy="2090"/>
          </p:xfrm>
          <a:graphic>
            <a:graphicData uri="http://schemas.openxmlformats.org/presentationml/2006/ole">
              <mc:AlternateContent xmlns:mc="http://schemas.openxmlformats.org/markup-compatibility/2006">
                <mc:Choice xmlns:v="urn:schemas-microsoft-com:vml" Requires="v">
                  <p:oleObj name="Bitmap Image" r:id="rId3" imgW="1790476" imgH="1657581" progId="PBrush">
                    <p:embed/>
                  </p:oleObj>
                </mc:Choice>
                <mc:Fallback>
                  <p:oleObj name="Bitmap Image" r:id="rId3" imgW="1790476" imgH="1657581" progId="PBrush">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 y="1407"/>
                          <a:ext cx="2258" cy="209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53606" name="Object 6"/>
            <p:cNvGraphicFramePr>
              <a:graphicFrameLocks noChangeAspect="1"/>
            </p:cNvGraphicFramePr>
            <p:nvPr/>
          </p:nvGraphicFramePr>
          <p:xfrm>
            <a:off x="3196" y="1391"/>
            <a:ext cx="2246" cy="2066"/>
          </p:xfrm>
          <a:graphic>
            <a:graphicData uri="http://schemas.openxmlformats.org/presentationml/2006/ole">
              <mc:AlternateContent xmlns:mc="http://schemas.openxmlformats.org/markup-compatibility/2006">
                <mc:Choice xmlns:v="urn:schemas-microsoft-com:vml" Requires="v">
                  <p:oleObj name="Bitmap Image" r:id="rId5" imgW="1781424" imgH="1638529" progId="PBrush">
                    <p:embed/>
                  </p:oleObj>
                </mc:Choice>
                <mc:Fallback>
                  <p:oleObj name="Bitmap Image" r:id="rId5" imgW="1781424" imgH="1638529" progId="PBrush">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6" y="1391"/>
                          <a:ext cx="2246" cy="206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53607" name="AutoShape 7"/>
            <p:cNvSpPr>
              <a:spLocks noChangeAspect="1" noChangeArrowheads="1"/>
            </p:cNvSpPr>
            <p:nvPr/>
          </p:nvSpPr>
          <p:spPr bwMode="auto">
            <a:xfrm>
              <a:off x="2422" y="2396"/>
              <a:ext cx="759" cy="269"/>
            </a:xfrm>
            <a:prstGeom prst="rightArrow">
              <a:avLst>
                <a:gd name="adj1" fmla="val 50000"/>
                <a:gd name="adj2" fmla="val 70539"/>
              </a:avLst>
            </a:prstGeom>
            <a:solidFill>
              <a:srgbClr val="FFFFFF"/>
            </a:solidFill>
            <a:ln w="9525">
              <a:solidFill>
                <a:srgbClr val="000000"/>
              </a:solidFill>
              <a:miter lim="800000"/>
              <a:headEnd/>
              <a:tailEnd/>
            </a:ln>
          </p:spPr>
          <p:txBody>
            <a:bodyPr/>
            <a:lstStyle/>
            <a:p>
              <a:endParaRPr lang="en-US"/>
            </a:p>
          </p:txBody>
        </p:sp>
      </p:grpSp>
      <p:sp>
        <p:nvSpPr>
          <p:cNvPr id="2" name="TextBox 1"/>
          <p:cNvSpPr txBox="1"/>
          <p:nvPr/>
        </p:nvSpPr>
        <p:spPr>
          <a:xfrm>
            <a:off x="182433" y="5981700"/>
            <a:ext cx="8859967" cy="461665"/>
          </a:xfrm>
          <a:prstGeom prst="rect">
            <a:avLst/>
          </a:prstGeom>
          <a:noFill/>
        </p:spPr>
        <p:txBody>
          <a:bodyPr wrap="none" rtlCol="0">
            <a:spAutoFit/>
          </a:bodyPr>
          <a:lstStyle/>
          <a:p>
            <a:r>
              <a:rPr lang="en-US" dirty="0">
                <a:solidFill>
                  <a:srgbClr val="FFFF00"/>
                </a:solidFill>
              </a:rPr>
              <a:t>Very useful for image morphing in movies and real-world 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306388" y="0"/>
            <a:ext cx="8599487" cy="1143000"/>
          </a:xfrm>
        </p:spPr>
        <p:txBody>
          <a:bodyPr/>
          <a:lstStyle/>
          <a:p>
            <a:r>
              <a:rPr lang="en-US" sz="4000" dirty="0"/>
              <a:t>Examples: Internet Topology 01/16/2006</a:t>
            </a:r>
          </a:p>
        </p:txBody>
      </p:sp>
      <p:pic>
        <p:nvPicPr>
          <p:cNvPr id="154629" name="Picture 5" descr="img%5Cdsnl%5Cinternet15jan06"/>
          <p:cNvPicPr>
            <a:picLocks noChangeAspect="1" noChangeArrowheads="1"/>
          </p:cNvPicPr>
          <p:nvPr/>
        </p:nvPicPr>
        <p:blipFill>
          <a:blip r:embed="rId2" cstate="print"/>
          <a:srcRect/>
          <a:stretch>
            <a:fillRect/>
          </a:stretch>
        </p:blipFill>
        <p:spPr bwMode="auto">
          <a:xfrm>
            <a:off x="0" y="1304925"/>
            <a:ext cx="5553075" cy="5553075"/>
          </a:xfrm>
          <a:prstGeom prst="rect">
            <a:avLst/>
          </a:prstGeom>
          <a:noFill/>
        </p:spPr>
      </p:pic>
      <p:sp>
        <p:nvSpPr>
          <p:cNvPr id="154632" name="Rectangle 8"/>
          <p:cNvSpPr>
            <a:spLocks noChangeArrowheads="1"/>
          </p:cNvSpPr>
          <p:nvPr/>
        </p:nvSpPr>
        <p:spPr bwMode="auto">
          <a:xfrm>
            <a:off x="406400" y="947738"/>
            <a:ext cx="6411230" cy="338554"/>
          </a:xfrm>
          <a:prstGeom prst="rect">
            <a:avLst/>
          </a:prstGeom>
          <a:noFill/>
          <a:ln w="12700">
            <a:noFill/>
            <a:miter lim="800000"/>
            <a:headEnd/>
            <a:tailEnd/>
          </a:ln>
          <a:effectLst/>
        </p:spPr>
        <p:txBody>
          <a:bodyPr wrap="none">
            <a:spAutoFit/>
          </a:bodyPr>
          <a:lstStyle/>
          <a:p>
            <a:r>
              <a:rPr lang="en-US" sz="1600" dirty="0">
                <a:solidFill>
                  <a:srgbClr val="FFFF00"/>
                </a:solidFill>
              </a:rPr>
              <a:t>http://</a:t>
            </a:r>
            <a:r>
              <a:rPr lang="en-US" sz="1600" dirty="0" err="1">
                <a:solidFill>
                  <a:srgbClr val="FFFF00"/>
                </a:solidFill>
              </a:rPr>
              <a:t>www.eee.bham.ac.uk</a:t>
            </a:r>
            <a:r>
              <a:rPr lang="en-US" sz="1600" dirty="0">
                <a:solidFill>
                  <a:srgbClr val="FFFF00"/>
                </a:solidFill>
              </a:rPr>
              <a:t>/</a:t>
            </a:r>
            <a:r>
              <a:rPr lang="en-US" sz="1600" dirty="0" err="1">
                <a:solidFill>
                  <a:srgbClr val="FFFF00"/>
                </a:solidFill>
              </a:rPr>
              <a:t>com_test</a:t>
            </a:r>
            <a:r>
              <a:rPr lang="en-US" sz="1600" dirty="0">
                <a:solidFill>
                  <a:srgbClr val="FFFF00"/>
                </a:solidFill>
              </a:rPr>
              <a:t>/img%5Cdsnl%5Cinternet15jan06.png</a:t>
            </a:r>
          </a:p>
        </p:txBody>
      </p:sp>
      <p:pic>
        <p:nvPicPr>
          <p:cNvPr id="154636" name="Picture 12" descr="US-Internet-Topology"/>
          <p:cNvPicPr>
            <a:picLocks noChangeAspect="1" noChangeArrowheads="1"/>
          </p:cNvPicPr>
          <p:nvPr/>
        </p:nvPicPr>
        <p:blipFill>
          <a:blip r:embed="rId3" cstate="print"/>
          <a:srcRect/>
          <a:stretch>
            <a:fillRect/>
          </a:stretch>
        </p:blipFill>
        <p:spPr bwMode="auto">
          <a:xfrm>
            <a:off x="5700713" y="4073525"/>
            <a:ext cx="3254375" cy="2441575"/>
          </a:xfrm>
          <a:prstGeom prst="rect">
            <a:avLst/>
          </a:prstGeom>
          <a:noFill/>
        </p:spPr>
      </p:pic>
      <p:pic>
        <p:nvPicPr>
          <p:cNvPr id="154638" name="Picture 14" descr="INF_Internet2"/>
          <p:cNvPicPr>
            <a:picLocks noChangeAspect="1" noChangeArrowheads="1"/>
          </p:cNvPicPr>
          <p:nvPr/>
        </p:nvPicPr>
        <p:blipFill>
          <a:blip r:embed="rId4" cstate="print"/>
          <a:srcRect/>
          <a:stretch>
            <a:fillRect/>
          </a:stretch>
        </p:blipFill>
        <p:spPr bwMode="auto">
          <a:xfrm>
            <a:off x="5570538" y="1474788"/>
            <a:ext cx="3573462" cy="223678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sz="4000" dirty="0"/>
              <a:t>Examples: Backbone of Science </a:t>
            </a:r>
            <a:br>
              <a:rPr lang="en-US" sz="4000" dirty="0"/>
            </a:br>
            <a:r>
              <a:rPr lang="en-US" sz="2400" dirty="0"/>
              <a:t>With 212 clusters comprising 7000 journals</a:t>
            </a:r>
            <a:br>
              <a:rPr lang="en-US" sz="2400" dirty="0"/>
            </a:br>
            <a:endParaRPr lang="en-US" sz="2400" dirty="0"/>
          </a:p>
        </p:txBody>
      </p:sp>
      <p:pic>
        <p:nvPicPr>
          <p:cNvPr id="155652" name="Picture 4"/>
          <p:cNvPicPr>
            <a:picLocks noChangeAspect="1" noChangeArrowheads="1"/>
          </p:cNvPicPr>
          <p:nvPr/>
        </p:nvPicPr>
        <p:blipFill>
          <a:blip r:embed="rId3" cstate="print"/>
          <a:srcRect/>
          <a:stretch>
            <a:fillRect/>
          </a:stretch>
        </p:blipFill>
        <p:spPr bwMode="auto">
          <a:xfrm>
            <a:off x="265113" y="1514475"/>
            <a:ext cx="5800725" cy="5343525"/>
          </a:xfrm>
          <a:prstGeom prst="rect">
            <a:avLst/>
          </a:prstGeom>
          <a:noFill/>
        </p:spPr>
      </p:pic>
      <p:grpSp>
        <p:nvGrpSpPr>
          <p:cNvPr id="155666" name="Group 18"/>
          <p:cNvGrpSpPr>
            <a:grpSpLocks/>
          </p:cNvGrpSpPr>
          <p:nvPr/>
        </p:nvGrpSpPr>
        <p:grpSpPr bwMode="auto">
          <a:xfrm>
            <a:off x="2989263" y="5122863"/>
            <a:ext cx="6154737" cy="1358900"/>
            <a:chOff x="1883" y="3227"/>
            <a:chExt cx="3877" cy="856"/>
          </a:xfrm>
        </p:grpSpPr>
        <p:sp>
          <p:nvSpPr>
            <p:cNvPr id="155653" name="Text Box 5"/>
            <p:cNvSpPr txBox="1">
              <a:spLocks noChangeArrowheads="1"/>
            </p:cNvSpPr>
            <p:nvPr/>
          </p:nvSpPr>
          <p:spPr bwMode="auto">
            <a:xfrm>
              <a:off x="4023" y="3565"/>
              <a:ext cx="1737" cy="518"/>
            </a:xfrm>
            <a:prstGeom prst="rect">
              <a:avLst/>
            </a:prstGeom>
            <a:noFill/>
            <a:ln w="12700">
              <a:noFill/>
              <a:miter lim="800000"/>
              <a:headEnd/>
              <a:tailEnd/>
            </a:ln>
            <a:effectLst/>
          </p:spPr>
          <p:txBody>
            <a:bodyPr>
              <a:spAutoFit/>
            </a:bodyPr>
            <a:lstStyle/>
            <a:p>
              <a:pPr>
                <a:spcBef>
                  <a:spcPct val="50000"/>
                </a:spcBef>
              </a:pPr>
              <a:r>
                <a:rPr lang="en-US"/>
                <a:t>Biochemistry, Cell Biology, Biophyiscs</a:t>
              </a:r>
            </a:p>
          </p:txBody>
        </p:sp>
        <p:sp>
          <p:nvSpPr>
            <p:cNvPr id="155654" name="Line 6"/>
            <p:cNvSpPr>
              <a:spLocks noChangeShapeType="1"/>
            </p:cNvSpPr>
            <p:nvPr/>
          </p:nvSpPr>
          <p:spPr bwMode="auto">
            <a:xfrm flipH="1" flipV="1">
              <a:off x="1883" y="3227"/>
              <a:ext cx="2149" cy="540"/>
            </a:xfrm>
            <a:prstGeom prst="line">
              <a:avLst/>
            </a:prstGeom>
            <a:noFill/>
            <a:ln w="25400">
              <a:solidFill>
                <a:schemeClr val="accent1"/>
              </a:solidFill>
              <a:round/>
              <a:headEnd/>
              <a:tailEnd type="triangle" w="med" len="med"/>
            </a:ln>
            <a:effectLst/>
          </p:spPr>
          <p:txBody>
            <a:bodyPr/>
            <a:lstStyle/>
            <a:p>
              <a:endParaRPr lang="en-US"/>
            </a:p>
          </p:txBody>
        </p:sp>
      </p:grpSp>
      <p:grpSp>
        <p:nvGrpSpPr>
          <p:cNvPr id="155664" name="Group 16"/>
          <p:cNvGrpSpPr>
            <a:grpSpLocks/>
          </p:cNvGrpSpPr>
          <p:nvPr/>
        </p:nvGrpSpPr>
        <p:grpSpPr bwMode="auto">
          <a:xfrm>
            <a:off x="3549650" y="2838450"/>
            <a:ext cx="5124450" cy="1196975"/>
            <a:chOff x="2236" y="1788"/>
            <a:chExt cx="3228" cy="754"/>
          </a:xfrm>
        </p:grpSpPr>
        <p:sp>
          <p:nvSpPr>
            <p:cNvPr id="155655" name="Text Box 7"/>
            <p:cNvSpPr txBox="1">
              <a:spLocks noChangeArrowheads="1"/>
            </p:cNvSpPr>
            <p:nvPr/>
          </p:nvSpPr>
          <p:spPr bwMode="auto">
            <a:xfrm>
              <a:off x="4221" y="2254"/>
              <a:ext cx="1243" cy="288"/>
            </a:xfrm>
            <a:prstGeom prst="rect">
              <a:avLst/>
            </a:prstGeom>
            <a:noFill/>
            <a:ln w="12700">
              <a:noFill/>
              <a:miter lim="800000"/>
              <a:headEnd/>
              <a:tailEnd/>
            </a:ln>
            <a:effectLst/>
          </p:spPr>
          <p:txBody>
            <a:bodyPr>
              <a:spAutoFit/>
            </a:bodyPr>
            <a:lstStyle/>
            <a:p>
              <a:pPr>
                <a:spcBef>
                  <a:spcPct val="50000"/>
                </a:spcBef>
              </a:pPr>
              <a:r>
                <a:rPr lang="en-US"/>
                <a:t>Mathematics</a:t>
              </a:r>
            </a:p>
          </p:txBody>
        </p:sp>
        <p:sp>
          <p:nvSpPr>
            <p:cNvPr id="155657" name="Line 9"/>
            <p:cNvSpPr>
              <a:spLocks noChangeShapeType="1"/>
            </p:cNvSpPr>
            <p:nvPr/>
          </p:nvSpPr>
          <p:spPr bwMode="auto">
            <a:xfrm flipH="1" flipV="1">
              <a:off x="2236" y="1788"/>
              <a:ext cx="2021" cy="585"/>
            </a:xfrm>
            <a:prstGeom prst="line">
              <a:avLst/>
            </a:prstGeom>
            <a:noFill/>
            <a:ln w="25400">
              <a:solidFill>
                <a:schemeClr val="accent1"/>
              </a:solidFill>
              <a:round/>
              <a:headEnd/>
              <a:tailEnd type="triangle" w="med" len="med"/>
            </a:ln>
            <a:effectLst/>
          </p:spPr>
          <p:txBody>
            <a:bodyPr/>
            <a:lstStyle/>
            <a:p>
              <a:endParaRPr lang="en-US"/>
            </a:p>
          </p:txBody>
        </p:sp>
      </p:grpSp>
      <p:grpSp>
        <p:nvGrpSpPr>
          <p:cNvPr id="155663" name="Group 15"/>
          <p:cNvGrpSpPr>
            <a:grpSpLocks/>
          </p:cNvGrpSpPr>
          <p:nvPr/>
        </p:nvGrpSpPr>
        <p:grpSpPr bwMode="auto">
          <a:xfrm>
            <a:off x="3375025" y="2620963"/>
            <a:ext cx="5581650" cy="639762"/>
            <a:chOff x="2126" y="1651"/>
            <a:chExt cx="3516" cy="403"/>
          </a:xfrm>
        </p:grpSpPr>
        <p:sp>
          <p:nvSpPr>
            <p:cNvPr id="155658" name="Text Box 10"/>
            <p:cNvSpPr txBox="1">
              <a:spLocks noChangeArrowheads="1"/>
            </p:cNvSpPr>
            <p:nvPr/>
          </p:nvSpPr>
          <p:spPr bwMode="auto">
            <a:xfrm>
              <a:off x="4018" y="1766"/>
              <a:ext cx="1624" cy="288"/>
            </a:xfrm>
            <a:prstGeom prst="rect">
              <a:avLst/>
            </a:prstGeom>
            <a:noFill/>
            <a:ln w="12700">
              <a:noFill/>
              <a:miter lim="800000"/>
              <a:headEnd/>
              <a:tailEnd/>
            </a:ln>
            <a:effectLst/>
          </p:spPr>
          <p:txBody>
            <a:bodyPr>
              <a:spAutoFit/>
            </a:bodyPr>
            <a:lstStyle/>
            <a:p>
              <a:pPr>
                <a:spcBef>
                  <a:spcPct val="50000"/>
                </a:spcBef>
              </a:pPr>
              <a:r>
                <a:rPr lang="en-US"/>
                <a:t>Computer Science</a:t>
              </a:r>
            </a:p>
          </p:txBody>
        </p:sp>
        <p:sp>
          <p:nvSpPr>
            <p:cNvPr id="155659" name="Line 11"/>
            <p:cNvSpPr>
              <a:spLocks noChangeShapeType="1"/>
            </p:cNvSpPr>
            <p:nvPr/>
          </p:nvSpPr>
          <p:spPr bwMode="auto">
            <a:xfrm flipH="1" flipV="1">
              <a:off x="2126" y="1651"/>
              <a:ext cx="1884" cy="219"/>
            </a:xfrm>
            <a:prstGeom prst="line">
              <a:avLst/>
            </a:prstGeom>
            <a:noFill/>
            <a:ln w="25400">
              <a:solidFill>
                <a:schemeClr val="accent1"/>
              </a:solidFill>
              <a:round/>
              <a:headEnd/>
              <a:tailEnd type="triangle" w="med" len="med"/>
            </a:ln>
            <a:effectLst/>
          </p:spPr>
          <p:txBody>
            <a:bodyPr/>
            <a:lstStyle/>
            <a:p>
              <a:endParaRPr lang="en-US"/>
            </a:p>
          </p:txBody>
        </p:sp>
      </p:grpSp>
      <p:grpSp>
        <p:nvGrpSpPr>
          <p:cNvPr id="155665" name="Group 17"/>
          <p:cNvGrpSpPr>
            <a:grpSpLocks/>
          </p:cNvGrpSpPr>
          <p:nvPr/>
        </p:nvGrpSpPr>
        <p:grpSpPr bwMode="auto">
          <a:xfrm>
            <a:off x="4284663" y="4373563"/>
            <a:ext cx="4613275" cy="1187450"/>
            <a:chOff x="2699" y="2755"/>
            <a:chExt cx="2906" cy="748"/>
          </a:xfrm>
        </p:grpSpPr>
        <p:sp>
          <p:nvSpPr>
            <p:cNvPr id="155660" name="Text Box 12"/>
            <p:cNvSpPr txBox="1">
              <a:spLocks noChangeArrowheads="1"/>
            </p:cNvSpPr>
            <p:nvPr/>
          </p:nvSpPr>
          <p:spPr bwMode="auto">
            <a:xfrm>
              <a:off x="4261" y="2755"/>
              <a:ext cx="1344" cy="748"/>
            </a:xfrm>
            <a:prstGeom prst="rect">
              <a:avLst/>
            </a:prstGeom>
            <a:noFill/>
            <a:ln w="12700">
              <a:noFill/>
              <a:miter lim="800000"/>
              <a:headEnd/>
              <a:tailEnd/>
            </a:ln>
            <a:effectLst/>
          </p:spPr>
          <p:txBody>
            <a:bodyPr>
              <a:spAutoFit/>
            </a:bodyPr>
            <a:lstStyle/>
            <a:p>
              <a:pPr>
                <a:spcBef>
                  <a:spcPct val="50000"/>
                </a:spcBef>
              </a:pPr>
              <a:r>
                <a:rPr lang="en-US"/>
                <a:t>Geosciences, Geochemistry, Mineralogy</a:t>
              </a:r>
            </a:p>
          </p:txBody>
        </p:sp>
        <p:sp>
          <p:nvSpPr>
            <p:cNvPr id="155661" name="Line 13"/>
            <p:cNvSpPr>
              <a:spLocks noChangeShapeType="1"/>
            </p:cNvSpPr>
            <p:nvPr/>
          </p:nvSpPr>
          <p:spPr bwMode="auto">
            <a:xfrm flipH="1" flipV="1">
              <a:off x="2699" y="2991"/>
              <a:ext cx="1590" cy="155"/>
            </a:xfrm>
            <a:prstGeom prst="line">
              <a:avLst/>
            </a:prstGeom>
            <a:noFill/>
            <a:ln w="25400">
              <a:solidFill>
                <a:schemeClr val="accent1"/>
              </a:solidFill>
              <a:round/>
              <a:headEnd/>
              <a:tailEnd type="triangle" w="med" len="med"/>
            </a:ln>
            <a:effectLst/>
          </p:spPr>
          <p:txBody>
            <a:bodyPr/>
            <a:lstStyle/>
            <a:p>
              <a:endParaRPr lang="en-US"/>
            </a:p>
          </p:txBody>
        </p:sp>
      </p:grpSp>
      <p:sp>
        <p:nvSpPr>
          <p:cNvPr id="155662" name="Rectangle 14"/>
          <p:cNvSpPr>
            <a:spLocks noChangeArrowheads="1"/>
          </p:cNvSpPr>
          <p:nvPr/>
        </p:nvSpPr>
        <p:spPr bwMode="auto">
          <a:xfrm>
            <a:off x="6286500" y="1908175"/>
            <a:ext cx="2597150" cy="822325"/>
          </a:xfrm>
          <a:prstGeom prst="rect">
            <a:avLst/>
          </a:prstGeom>
          <a:noFill/>
          <a:ln w="12700">
            <a:noFill/>
            <a:miter lim="800000"/>
            <a:headEnd/>
            <a:tailEnd/>
          </a:ln>
          <a:effectLst/>
        </p:spPr>
        <p:txBody>
          <a:bodyPr>
            <a:spAutoFit/>
          </a:bodyPr>
          <a:lstStyle/>
          <a:p>
            <a:r>
              <a:rPr lang="en-US" sz="1200">
                <a:solidFill>
                  <a:schemeClr val="tx1"/>
                </a:solidFill>
              </a:rPr>
              <a:t>Kevin W Boyack, Richard Klavans, Katy Börner, Mapping the backbone of science, Scientometrics, Vol. 64, No. 3. (2005), pp. 351-374.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5663"/>
                                        </p:tgtEl>
                                        <p:attrNameLst>
                                          <p:attrName>style.visibility</p:attrName>
                                        </p:attrNameLst>
                                      </p:cBhvr>
                                      <p:to>
                                        <p:strVal val="visible"/>
                                      </p:to>
                                    </p:set>
                                    <p:animEffect transition="in" filter="blinds(horizontal)">
                                      <p:cBhvr>
                                        <p:cTn id="7" dur="500"/>
                                        <p:tgtEl>
                                          <p:spTgt spid="1556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5664"/>
                                        </p:tgtEl>
                                        <p:attrNameLst>
                                          <p:attrName>style.visibility</p:attrName>
                                        </p:attrNameLst>
                                      </p:cBhvr>
                                      <p:to>
                                        <p:strVal val="visible"/>
                                      </p:to>
                                    </p:set>
                                    <p:animEffect transition="in" filter="box(in)">
                                      <p:cBhvr>
                                        <p:cTn id="12" dur="500"/>
                                        <p:tgtEl>
                                          <p:spTgt spid="15566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5665"/>
                                        </p:tgtEl>
                                        <p:attrNameLst>
                                          <p:attrName>style.visibility</p:attrName>
                                        </p:attrNameLst>
                                      </p:cBhvr>
                                      <p:to>
                                        <p:strVal val="visible"/>
                                      </p:to>
                                    </p:set>
                                    <p:animEffect transition="in" filter="box(in)">
                                      <p:cBhvr>
                                        <p:cTn id="17" dur="500"/>
                                        <p:tgtEl>
                                          <p:spTgt spid="15566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55666"/>
                                        </p:tgtEl>
                                        <p:attrNameLst>
                                          <p:attrName>style.visibility</p:attrName>
                                        </p:attrNameLst>
                                      </p:cBhvr>
                                      <p:to>
                                        <p:strVal val="visible"/>
                                      </p:to>
                                    </p:set>
                                    <p:animEffect transition="in" filter="blinds(horizontal)">
                                      <p:cBhvr>
                                        <p:cTn id="22" dur="500"/>
                                        <p:tgtEl>
                                          <p:spTgt spid="155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t>Terminologies</a:t>
            </a:r>
          </a:p>
        </p:txBody>
      </p:sp>
      <p:sp>
        <p:nvSpPr>
          <p:cNvPr id="156675" name="Rectangle 3"/>
          <p:cNvSpPr>
            <a:spLocks noGrp="1" noChangeArrowheads="1"/>
          </p:cNvSpPr>
          <p:nvPr>
            <p:ph type="body" idx="1"/>
          </p:nvPr>
        </p:nvSpPr>
        <p:spPr>
          <a:xfrm>
            <a:off x="0" y="1606550"/>
            <a:ext cx="9144000" cy="4876800"/>
          </a:xfrm>
        </p:spPr>
        <p:txBody>
          <a:bodyPr/>
          <a:lstStyle/>
          <a:p>
            <a:pPr>
              <a:lnSpc>
                <a:spcPct val="90000"/>
              </a:lnSpc>
            </a:pPr>
            <a:r>
              <a:rPr lang="en-US" dirty="0"/>
              <a:t>A graph G = (V, E)</a:t>
            </a:r>
          </a:p>
          <a:p>
            <a:pPr lvl="1">
              <a:lnSpc>
                <a:spcPct val="90000"/>
              </a:lnSpc>
            </a:pPr>
            <a:r>
              <a:rPr lang="en-US" sz="3200" dirty="0"/>
              <a:t>V: vertices /nodes</a:t>
            </a:r>
          </a:p>
          <a:p>
            <a:pPr lvl="1">
              <a:lnSpc>
                <a:spcPct val="90000"/>
              </a:lnSpc>
            </a:pPr>
            <a:r>
              <a:rPr lang="en-US" sz="3200" dirty="0"/>
              <a:t>E : edges, pairs of vertices from V </a:t>
            </a:r>
            <a:r>
              <a:rPr lang="en-US" sz="3200" dirty="0">
                <a:sym typeface="Symbol" pitchFamily="18" charset="2"/>
              </a:rPr>
              <a:t></a:t>
            </a:r>
            <a:r>
              <a:rPr lang="en-US" sz="3200" dirty="0"/>
              <a:t> V</a:t>
            </a:r>
          </a:p>
          <a:p>
            <a:pPr>
              <a:lnSpc>
                <a:spcPct val="90000"/>
              </a:lnSpc>
            </a:pPr>
            <a:r>
              <a:rPr lang="en-US" dirty="0"/>
              <a:t>Undirected Graph: </a:t>
            </a:r>
          </a:p>
          <a:p>
            <a:pPr lvl="1">
              <a:lnSpc>
                <a:spcPct val="90000"/>
              </a:lnSpc>
            </a:pPr>
            <a:r>
              <a:rPr lang="en-US" sz="3200" dirty="0"/>
              <a:t>(</a:t>
            </a:r>
            <a:r>
              <a:rPr lang="en-US" sz="3200" dirty="0" err="1"/>
              <a:t>u,v</a:t>
            </a:r>
            <a:r>
              <a:rPr lang="en-US" sz="3200" dirty="0"/>
              <a:t>) is same as (</a:t>
            </a:r>
            <a:r>
              <a:rPr lang="en-US" sz="3200" dirty="0" err="1"/>
              <a:t>v,u</a:t>
            </a:r>
            <a:r>
              <a:rPr lang="en-US" sz="3200" dirty="0"/>
              <a:t>)</a:t>
            </a:r>
          </a:p>
          <a:p>
            <a:pPr>
              <a:lnSpc>
                <a:spcPct val="90000"/>
              </a:lnSpc>
            </a:pPr>
            <a:r>
              <a:rPr lang="en-US" dirty="0"/>
              <a:t>Directed Graph</a:t>
            </a:r>
          </a:p>
          <a:p>
            <a:pPr lvl="1">
              <a:lnSpc>
                <a:spcPct val="90000"/>
              </a:lnSpc>
            </a:pPr>
            <a:r>
              <a:rPr lang="en-US" sz="3200" dirty="0"/>
              <a:t>(</a:t>
            </a:r>
            <a:r>
              <a:rPr lang="en-US" sz="3200" dirty="0" err="1"/>
              <a:t>u,v</a:t>
            </a:r>
            <a:r>
              <a:rPr lang="en-US" sz="3200" dirty="0"/>
              <a:t>) is different from (</a:t>
            </a:r>
            <a:r>
              <a:rPr lang="en-US" sz="3200" dirty="0" err="1"/>
              <a:t>v,u</a:t>
            </a:r>
            <a:r>
              <a:rPr lang="en-US" sz="3200" dirty="0"/>
              <a:t>)</a:t>
            </a:r>
          </a:p>
          <a:p>
            <a:pPr lvl="1">
              <a:lnSpc>
                <a:spcPct val="90000"/>
              </a:lnSpc>
            </a:pPr>
            <a:r>
              <a:rPr lang="en-US" sz="3200" dirty="0"/>
              <a:t>Source (u)</a:t>
            </a:r>
          </a:p>
          <a:p>
            <a:pPr lvl="1">
              <a:lnSpc>
                <a:spcPct val="90000"/>
              </a:lnSpc>
            </a:pPr>
            <a:r>
              <a:rPr lang="en-US" sz="3200" dirty="0"/>
              <a:t>Target (v)</a:t>
            </a:r>
          </a:p>
        </p:txBody>
      </p:sp>
      <p:grpSp>
        <p:nvGrpSpPr>
          <p:cNvPr id="156782" name="Group 110"/>
          <p:cNvGrpSpPr>
            <a:grpSpLocks/>
          </p:cNvGrpSpPr>
          <p:nvPr/>
        </p:nvGrpSpPr>
        <p:grpSpPr bwMode="auto">
          <a:xfrm>
            <a:off x="5184775" y="3259138"/>
            <a:ext cx="3055938" cy="969962"/>
            <a:chOff x="3266" y="2053"/>
            <a:chExt cx="1925" cy="417"/>
          </a:xfrm>
        </p:grpSpPr>
        <p:sp>
          <p:nvSpPr>
            <p:cNvPr id="156677" name="Oval 5"/>
            <p:cNvSpPr>
              <a:spLocks noChangeArrowheads="1"/>
            </p:cNvSpPr>
            <p:nvPr/>
          </p:nvSpPr>
          <p:spPr bwMode="auto">
            <a:xfrm>
              <a:off x="3266" y="2053"/>
              <a:ext cx="192" cy="131"/>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A</a:t>
              </a:r>
            </a:p>
          </p:txBody>
        </p:sp>
        <p:sp>
          <p:nvSpPr>
            <p:cNvPr id="156684" name="Oval 12"/>
            <p:cNvSpPr>
              <a:spLocks noChangeArrowheads="1"/>
            </p:cNvSpPr>
            <p:nvPr/>
          </p:nvSpPr>
          <p:spPr bwMode="auto">
            <a:xfrm>
              <a:off x="3266" y="2338"/>
              <a:ext cx="192" cy="132"/>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E</a:t>
              </a:r>
            </a:p>
          </p:txBody>
        </p:sp>
        <p:sp>
          <p:nvSpPr>
            <p:cNvPr id="156685" name="Oval 13"/>
            <p:cNvSpPr>
              <a:spLocks noChangeArrowheads="1"/>
            </p:cNvSpPr>
            <p:nvPr/>
          </p:nvSpPr>
          <p:spPr bwMode="auto">
            <a:xfrm>
              <a:off x="3843" y="2338"/>
              <a:ext cx="193" cy="132"/>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F</a:t>
              </a:r>
            </a:p>
          </p:txBody>
        </p:sp>
        <p:sp>
          <p:nvSpPr>
            <p:cNvPr id="156686" name="Oval 14"/>
            <p:cNvSpPr>
              <a:spLocks noChangeArrowheads="1"/>
            </p:cNvSpPr>
            <p:nvPr/>
          </p:nvSpPr>
          <p:spPr bwMode="auto">
            <a:xfrm>
              <a:off x="4421" y="2338"/>
              <a:ext cx="192" cy="132"/>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G</a:t>
              </a:r>
            </a:p>
          </p:txBody>
        </p:sp>
        <p:sp>
          <p:nvSpPr>
            <p:cNvPr id="156687" name="Oval 15"/>
            <p:cNvSpPr>
              <a:spLocks noChangeArrowheads="1"/>
            </p:cNvSpPr>
            <p:nvPr/>
          </p:nvSpPr>
          <p:spPr bwMode="auto">
            <a:xfrm>
              <a:off x="4998" y="2338"/>
              <a:ext cx="193" cy="132"/>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H</a:t>
              </a:r>
            </a:p>
          </p:txBody>
        </p:sp>
        <p:sp>
          <p:nvSpPr>
            <p:cNvPr id="156688" name="Oval 16"/>
            <p:cNvSpPr>
              <a:spLocks noChangeArrowheads="1"/>
            </p:cNvSpPr>
            <p:nvPr/>
          </p:nvSpPr>
          <p:spPr bwMode="auto">
            <a:xfrm>
              <a:off x="4998" y="2053"/>
              <a:ext cx="193" cy="131"/>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D</a:t>
              </a:r>
            </a:p>
          </p:txBody>
        </p:sp>
        <p:sp>
          <p:nvSpPr>
            <p:cNvPr id="156689" name="Oval 17"/>
            <p:cNvSpPr>
              <a:spLocks noChangeArrowheads="1"/>
            </p:cNvSpPr>
            <p:nvPr/>
          </p:nvSpPr>
          <p:spPr bwMode="auto">
            <a:xfrm>
              <a:off x="4421" y="2053"/>
              <a:ext cx="192" cy="131"/>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C</a:t>
              </a:r>
            </a:p>
          </p:txBody>
        </p:sp>
        <p:sp>
          <p:nvSpPr>
            <p:cNvPr id="156690" name="Oval 18"/>
            <p:cNvSpPr>
              <a:spLocks noChangeArrowheads="1"/>
            </p:cNvSpPr>
            <p:nvPr/>
          </p:nvSpPr>
          <p:spPr bwMode="auto">
            <a:xfrm>
              <a:off x="3843" y="2053"/>
              <a:ext cx="193" cy="131"/>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sz="1800">
                  <a:solidFill>
                    <a:schemeClr val="bg1"/>
                  </a:solidFill>
                  <a:latin typeface="Verdana" pitchFamily="34" charset="0"/>
                </a:rPr>
                <a:t>B</a:t>
              </a:r>
            </a:p>
          </p:txBody>
        </p:sp>
        <p:cxnSp>
          <p:nvCxnSpPr>
            <p:cNvPr id="156693" name="AutoShape 21"/>
            <p:cNvCxnSpPr>
              <a:cxnSpLocks noChangeShapeType="1"/>
              <a:stCxn id="156677" idx="5"/>
              <a:endCxn id="156685" idx="1"/>
            </p:cNvCxnSpPr>
            <p:nvPr/>
          </p:nvCxnSpPr>
          <p:spPr bwMode="auto">
            <a:xfrm>
              <a:off x="3430" y="2169"/>
              <a:ext cx="441" cy="185"/>
            </a:xfrm>
            <a:prstGeom prst="straightConnector1">
              <a:avLst/>
            </a:prstGeom>
            <a:noFill/>
            <a:ln w="38100">
              <a:solidFill>
                <a:schemeClr val="tx1"/>
              </a:solidFill>
              <a:round/>
              <a:headEnd/>
              <a:tailEnd/>
            </a:ln>
            <a:effectLst/>
          </p:spPr>
        </p:cxnSp>
        <p:cxnSp>
          <p:nvCxnSpPr>
            <p:cNvPr id="156694" name="AutoShape 22"/>
            <p:cNvCxnSpPr>
              <a:cxnSpLocks noChangeShapeType="1"/>
              <a:stCxn id="156689" idx="6"/>
              <a:endCxn id="156688" idx="2"/>
            </p:cNvCxnSpPr>
            <p:nvPr/>
          </p:nvCxnSpPr>
          <p:spPr bwMode="auto">
            <a:xfrm>
              <a:off x="4619" y="2119"/>
              <a:ext cx="374" cy="0"/>
            </a:xfrm>
            <a:prstGeom prst="straightConnector1">
              <a:avLst/>
            </a:prstGeom>
            <a:noFill/>
            <a:ln w="38100">
              <a:solidFill>
                <a:schemeClr val="tx1"/>
              </a:solidFill>
              <a:round/>
              <a:headEnd/>
              <a:tailEnd/>
            </a:ln>
            <a:effectLst/>
          </p:spPr>
        </p:cxnSp>
        <p:cxnSp>
          <p:nvCxnSpPr>
            <p:cNvPr id="156696" name="AutoShape 24"/>
            <p:cNvCxnSpPr>
              <a:cxnSpLocks noChangeShapeType="1"/>
              <a:stCxn id="156684" idx="6"/>
              <a:endCxn id="156685" idx="2"/>
            </p:cNvCxnSpPr>
            <p:nvPr/>
          </p:nvCxnSpPr>
          <p:spPr bwMode="auto">
            <a:xfrm>
              <a:off x="3464" y="2404"/>
              <a:ext cx="374" cy="0"/>
            </a:xfrm>
            <a:prstGeom prst="straightConnector1">
              <a:avLst/>
            </a:prstGeom>
            <a:noFill/>
            <a:ln w="38100">
              <a:solidFill>
                <a:schemeClr val="tx1"/>
              </a:solidFill>
              <a:round/>
              <a:headEnd/>
              <a:tailEnd/>
            </a:ln>
            <a:effectLst/>
          </p:spPr>
        </p:cxnSp>
        <p:cxnSp>
          <p:nvCxnSpPr>
            <p:cNvPr id="156697" name="AutoShape 25"/>
            <p:cNvCxnSpPr>
              <a:cxnSpLocks noChangeShapeType="1"/>
              <a:stCxn id="156690" idx="6"/>
              <a:endCxn id="156689" idx="2"/>
            </p:cNvCxnSpPr>
            <p:nvPr/>
          </p:nvCxnSpPr>
          <p:spPr bwMode="auto">
            <a:xfrm>
              <a:off x="4041" y="2119"/>
              <a:ext cx="375" cy="0"/>
            </a:xfrm>
            <a:prstGeom prst="straightConnector1">
              <a:avLst/>
            </a:prstGeom>
            <a:noFill/>
            <a:ln w="38100">
              <a:solidFill>
                <a:schemeClr val="tx1"/>
              </a:solidFill>
              <a:round/>
              <a:headEnd/>
              <a:tailEnd/>
            </a:ln>
            <a:effectLst/>
          </p:spPr>
        </p:cxnSp>
        <p:cxnSp>
          <p:nvCxnSpPr>
            <p:cNvPr id="156698" name="AutoShape 26"/>
            <p:cNvCxnSpPr>
              <a:cxnSpLocks noChangeShapeType="1"/>
              <a:stCxn id="156677" idx="6"/>
              <a:endCxn id="156690" idx="2"/>
            </p:cNvCxnSpPr>
            <p:nvPr/>
          </p:nvCxnSpPr>
          <p:spPr bwMode="auto">
            <a:xfrm>
              <a:off x="3464" y="2119"/>
              <a:ext cx="374" cy="0"/>
            </a:xfrm>
            <a:prstGeom prst="straightConnector1">
              <a:avLst/>
            </a:prstGeom>
            <a:noFill/>
            <a:ln w="38100">
              <a:solidFill>
                <a:schemeClr val="tx1"/>
              </a:solidFill>
              <a:round/>
              <a:headEnd/>
              <a:tailEnd/>
            </a:ln>
            <a:effectLst/>
          </p:spPr>
        </p:cxnSp>
        <p:cxnSp>
          <p:nvCxnSpPr>
            <p:cNvPr id="156703" name="AutoShape 31"/>
            <p:cNvCxnSpPr>
              <a:cxnSpLocks noChangeShapeType="1"/>
              <a:stCxn id="156677" idx="4"/>
              <a:endCxn id="156684" idx="0"/>
            </p:cNvCxnSpPr>
            <p:nvPr/>
          </p:nvCxnSpPr>
          <p:spPr bwMode="auto">
            <a:xfrm>
              <a:off x="3362" y="2188"/>
              <a:ext cx="0" cy="147"/>
            </a:xfrm>
            <a:prstGeom prst="straightConnector1">
              <a:avLst/>
            </a:prstGeom>
            <a:noFill/>
            <a:ln w="38100">
              <a:solidFill>
                <a:schemeClr val="tx1"/>
              </a:solidFill>
              <a:round/>
              <a:headEnd/>
              <a:tailEnd/>
            </a:ln>
            <a:effectLst/>
          </p:spPr>
        </p:cxnSp>
        <p:cxnSp>
          <p:nvCxnSpPr>
            <p:cNvPr id="156704" name="AutoShape 32"/>
            <p:cNvCxnSpPr>
              <a:cxnSpLocks noChangeShapeType="1"/>
              <a:stCxn id="156687" idx="0"/>
              <a:endCxn id="156688" idx="4"/>
            </p:cNvCxnSpPr>
            <p:nvPr/>
          </p:nvCxnSpPr>
          <p:spPr bwMode="auto">
            <a:xfrm flipV="1">
              <a:off x="5095" y="2188"/>
              <a:ext cx="0" cy="147"/>
            </a:xfrm>
            <a:prstGeom prst="straightConnector1">
              <a:avLst/>
            </a:prstGeom>
            <a:noFill/>
            <a:ln w="38100">
              <a:solidFill>
                <a:schemeClr val="tx1"/>
              </a:solidFill>
              <a:round/>
              <a:headEnd/>
              <a:tailEnd/>
            </a:ln>
            <a:effectLst/>
          </p:spPr>
        </p:cxnSp>
        <p:cxnSp>
          <p:nvCxnSpPr>
            <p:cNvPr id="156705" name="AutoShape 33"/>
            <p:cNvCxnSpPr>
              <a:cxnSpLocks noChangeShapeType="1"/>
              <a:stCxn id="156686" idx="7"/>
              <a:endCxn id="156688" idx="3"/>
            </p:cNvCxnSpPr>
            <p:nvPr/>
          </p:nvCxnSpPr>
          <p:spPr bwMode="auto">
            <a:xfrm flipV="1">
              <a:off x="4585" y="2169"/>
              <a:ext cx="442" cy="185"/>
            </a:xfrm>
            <a:prstGeom prst="straightConnector1">
              <a:avLst/>
            </a:prstGeom>
            <a:noFill/>
            <a:ln w="38100">
              <a:solidFill>
                <a:schemeClr val="tx1"/>
              </a:solidFill>
              <a:round/>
              <a:headEnd/>
              <a:tailEnd/>
            </a:ln>
            <a:effectLst/>
          </p:spPr>
        </p:cxnSp>
        <p:cxnSp>
          <p:nvCxnSpPr>
            <p:cNvPr id="156711" name="AutoShape 39"/>
            <p:cNvCxnSpPr>
              <a:cxnSpLocks noChangeShapeType="1"/>
              <a:stCxn id="156690" idx="4"/>
              <a:endCxn id="156685" idx="0"/>
            </p:cNvCxnSpPr>
            <p:nvPr/>
          </p:nvCxnSpPr>
          <p:spPr bwMode="auto">
            <a:xfrm>
              <a:off x="3940" y="2188"/>
              <a:ext cx="0" cy="147"/>
            </a:xfrm>
            <a:prstGeom prst="straightConnector1">
              <a:avLst/>
            </a:prstGeom>
            <a:noFill/>
            <a:ln w="38100">
              <a:solidFill>
                <a:schemeClr val="tx1"/>
              </a:solidFill>
              <a:round/>
              <a:headEnd/>
              <a:tailEnd/>
            </a:ln>
            <a:effectLst/>
          </p:spPr>
        </p:cxnSp>
        <p:cxnSp>
          <p:nvCxnSpPr>
            <p:cNvPr id="156715" name="AutoShape 43"/>
            <p:cNvCxnSpPr>
              <a:cxnSpLocks noChangeShapeType="1"/>
              <a:stCxn id="156689" idx="4"/>
              <a:endCxn id="156686" idx="0"/>
            </p:cNvCxnSpPr>
            <p:nvPr/>
          </p:nvCxnSpPr>
          <p:spPr bwMode="auto">
            <a:xfrm>
              <a:off x="4517" y="2188"/>
              <a:ext cx="0" cy="147"/>
            </a:xfrm>
            <a:prstGeom prst="straightConnector1">
              <a:avLst/>
            </a:prstGeom>
            <a:noFill/>
            <a:ln w="38100">
              <a:solidFill>
                <a:schemeClr val="tx1"/>
              </a:solidFill>
              <a:round/>
              <a:headEnd/>
              <a:tailEnd/>
            </a:ln>
            <a:effectLst/>
          </p:spPr>
        </p:cxnSp>
      </p:grpSp>
      <p:sp>
        <p:nvSpPr>
          <p:cNvPr id="156761" name="Oval 89"/>
          <p:cNvSpPr>
            <a:spLocks noChangeArrowheads="1"/>
          </p:cNvSpPr>
          <p:nvPr/>
        </p:nvSpPr>
        <p:spPr bwMode="auto">
          <a:xfrm>
            <a:off x="5443538" y="5014913"/>
            <a:ext cx="304800"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A</a:t>
            </a:r>
          </a:p>
        </p:txBody>
      </p:sp>
      <p:sp>
        <p:nvSpPr>
          <p:cNvPr id="156762" name="Oval 90"/>
          <p:cNvSpPr>
            <a:spLocks noChangeArrowheads="1"/>
          </p:cNvSpPr>
          <p:nvPr/>
        </p:nvSpPr>
        <p:spPr bwMode="auto">
          <a:xfrm>
            <a:off x="5443538" y="5588000"/>
            <a:ext cx="304800" cy="265113"/>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E</a:t>
            </a:r>
          </a:p>
        </p:txBody>
      </p:sp>
      <p:sp>
        <p:nvSpPr>
          <p:cNvPr id="156763" name="Oval 91"/>
          <p:cNvSpPr>
            <a:spLocks noChangeArrowheads="1"/>
          </p:cNvSpPr>
          <p:nvPr/>
        </p:nvSpPr>
        <p:spPr bwMode="auto">
          <a:xfrm>
            <a:off x="6359525" y="5588000"/>
            <a:ext cx="306388" cy="265113"/>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F</a:t>
            </a:r>
          </a:p>
        </p:txBody>
      </p:sp>
      <p:sp>
        <p:nvSpPr>
          <p:cNvPr id="156764" name="Oval 92"/>
          <p:cNvSpPr>
            <a:spLocks noChangeArrowheads="1"/>
          </p:cNvSpPr>
          <p:nvPr/>
        </p:nvSpPr>
        <p:spPr bwMode="auto">
          <a:xfrm>
            <a:off x="7277100" y="5588000"/>
            <a:ext cx="304800" cy="265113"/>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G</a:t>
            </a:r>
          </a:p>
        </p:txBody>
      </p:sp>
      <p:sp>
        <p:nvSpPr>
          <p:cNvPr id="156765" name="Oval 93"/>
          <p:cNvSpPr>
            <a:spLocks noChangeArrowheads="1"/>
          </p:cNvSpPr>
          <p:nvPr/>
        </p:nvSpPr>
        <p:spPr bwMode="auto">
          <a:xfrm>
            <a:off x="8193088" y="5588000"/>
            <a:ext cx="306387" cy="265113"/>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H</a:t>
            </a:r>
          </a:p>
        </p:txBody>
      </p:sp>
      <p:sp>
        <p:nvSpPr>
          <p:cNvPr id="156766" name="Oval 94"/>
          <p:cNvSpPr>
            <a:spLocks noChangeArrowheads="1"/>
          </p:cNvSpPr>
          <p:nvPr/>
        </p:nvSpPr>
        <p:spPr bwMode="auto">
          <a:xfrm>
            <a:off x="8193088" y="5014913"/>
            <a:ext cx="306387"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D</a:t>
            </a:r>
          </a:p>
        </p:txBody>
      </p:sp>
      <p:sp>
        <p:nvSpPr>
          <p:cNvPr id="156767" name="Oval 95"/>
          <p:cNvSpPr>
            <a:spLocks noChangeArrowheads="1"/>
          </p:cNvSpPr>
          <p:nvPr/>
        </p:nvSpPr>
        <p:spPr bwMode="auto">
          <a:xfrm>
            <a:off x="7277100" y="5014913"/>
            <a:ext cx="304800"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C</a:t>
            </a:r>
          </a:p>
        </p:txBody>
      </p:sp>
      <p:sp>
        <p:nvSpPr>
          <p:cNvPr id="156768" name="Oval 96"/>
          <p:cNvSpPr>
            <a:spLocks noChangeArrowheads="1"/>
          </p:cNvSpPr>
          <p:nvPr/>
        </p:nvSpPr>
        <p:spPr bwMode="auto">
          <a:xfrm>
            <a:off x="6359525" y="5014913"/>
            <a:ext cx="306388"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B</a:t>
            </a:r>
          </a:p>
        </p:txBody>
      </p:sp>
      <p:sp>
        <p:nvSpPr>
          <p:cNvPr id="156769" name="Oval 97"/>
          <p:cNvSpPr>
            <a:spLocks noChangeArrowheads="1"/>
          </p:cNvSpPr>
          <p:nvPr/>
        </p:nvSpPr>
        <p:spPr bwMode="auto">
          <a:xfrm>
            <a:off x="5443538" y="6161088"/>
            <a:ext cx="304800" cy="263525"/>
          </a:xfrm>
          <a:prstGeom prst="ellipse">
            <a:avLst/>
          </a:prstGeom>
          <a:solidFill>
            <a:schemeClr val="tx1"/>
          </a:solidFill>
          <a:ln w="38100">
            <a:solidFill>
              <a:schemeClr val="tx1"/>
            </a:solidFill>
            <a:round/>
            <a:headEnd/>
            <a:tailEnd/>
          </a:ln>
          <a:effectLst/>
        </p:spPr>
        <p:txBody>
          <a:bodyPr wrap="none" anchor="ctr"/>
          <a:lstStyle/>
          <a:p>
            <a:pPr algn="ctr" eaLnBrk="1" hangingPunct="1"/>
            <a:r>
              <a:rPr lang="en-US">
                <a:solidFill>
                  <a:schemeClr val="bg1"/>
                </a:solidFill>
                <a:latin typeface="Verdana" pitchFamily="34" charset="0"/>
              </a:rPr>
              <a:t>I</a:t>
            </a:r>
          </a:p>
        </p:txBody>
      </p:sp>
      <p:cxnSp>
        <p:nvCxnSpPr>
          <p:cNvPr id="156770" name="AutoShape 98"/>
          <p:cNvCxnSpPr>
            <a:cxnSpLocks noChangeShapeType="1"/>
            <a:stCxn id="156761" idx="5"/>
            <a:endCxn id="156763" idx="1"/>
          </p:cNvCxnSpPr>
          <p:nvPr/>
        </p:nvCxnSpPr>
        <p:spPr bwMode="auto">
          <a:xfrm>
            <a:off x="5703888" y="5248275"/>
            <a:ext cx="700087" cy="371475"/>
          </a:xfrm>
          <a:prstGeom prst="straightConnector1">
            <a:avLst/>
          </a:prstGeom>
          <a:noFill/>
          <a:ln w="38100">
            <a:solidFill>
              <a:schemeClr val="tx1"/>
            </a:solidFill>
            <a:round/>
            <a:headEnd/>
            <a:tailEnd type="triangle" w="med" len="med"/>
          </a:ln>
          <a:effectLst/>
        </p:spPr>
      </p:cxnSp>
      <p:cxnSp>
        <p:nvCxnSpPr>
          <p:cNvPr id="156771" name="AutoShape 99"/>
          <p:cNvCxnSpPr>
            <a:cxnSpLocks noChangeShapeType="1"/>
            <a:stCxn id="156767" idx="6"/>
            <a:endCxn id="156766" idx="2"/>
          </p:cNvCxnSpPr>
          <p:nvPr/>
        </p:nvCxnSpPr>
        <p:spPr bwMode="auto">
          <a:xfrm>
            <a:off x="7591425" y="5148263"/>
            <a:ext cx="593725" cy="0"/>
          </a:xfrm>
          <a:prstGeom prst="straightConnector1">
            <a:avLst/>
          </a:prstGeom>
          <a:noFill/>
          <a:ln w="38100">
            <a:solidFill>
              <a:schemeClr val="tx1"/>
            </a:solidFill>
            <a:round/>
            <a:headEnd/>
            <a:tailEnd type="triangle" w="med" len="med"/>
          </a:ln>
          <a:effectLst/>
        </p:spPr>
      </p:cxnSp>
      <p:cxnSp>
        <p:nvCxnSpPr>
          <p:cNvPr id="156772" name="AutoShape 100"/>
          <p:cNvCxnSpPr>
            <a:cxnSpLocks noChangeShapeType="1"/>
            <a:stCxn id="156762" idx="6"/>
            <a:endCxn id="156763" idx="2"/>
          </p:cNvCxnSpPr>
          <p:nvPr/>
        </p:nvCxnSpPr>
        <p:spPr bwMode="auto">
          <a:xfrm>
            <a:off x="5757863" y="5719763"/>
            <a:ext cx="593725" cy="0"/>
          </a:xfrm>
          <a:prstGeom prst="straightConnector1">
            <a:avLst/>
          </a:prstGeom>
          <a:noFill/>
          <a:ln w="38100">
            <a:solidFill>
              <a:schemeClr val="tx1"/>
            </a:solidFill>
            <a:round/>
            <a:headEnd/>
            <a:tailEnd type="triangle" w="med" len="med"/>
          </a:ln>
          <a:effectLst/>
        </p:spPr>
      </p:cxnSp>
      <p:cxnSp>
        <p:nvCxnSpPr>
          <p:cNvPr id="156773" name="AutoShape 101"/>
          <p:cNvCxnSpPr>
            <a:cxnSpLocks noChangeShapeType="1"/>
            <a:stCxn id="156768" idx="6"/>
            <a:endCxn id="156767" idx="2"/>
          </p:cNvCxnSpPr>
          <p:nvPr/>
        </p:nvCxnSpPr>
        <p:spPr bwMode="auto">
          <a:xfrm>
            <a:off x="6673850" y="5148263"/>
            <a:ext cx="595313" cy="0"/>
          </a:xfrm>
          <a:prstGeom prst="straightConnector1">
            <a:avLst/>
          </a:prstGeom>
          <a:noFill/>
          <a:ln w="38100">
            <a:solidFill>
              <a:schemeClr val="tx1"/>
            </a:solidFill>
            <a:round/>
            <a:headEnd type="triangle" w="med" len="med"/>
            <a:tailEnd/>
          </a:ln>
          <a:effectLst/>
        </p:spPr>
      </p:cxnSp>
      <p:cxnSp>
        <p:nvCxnSpPr>
          <p:cNvPr id="156774" name="AutoShape 102"/>
          <p:cNvCxnSpPr>
            <a:cxnSpLocks noChangeShapeType="1"/>
            <a:stCxn id="156761" idx="6"/>
            <a:endCxn id="156768" idx="2"/>
          </p:cNvCxnSpPr>
          <p:nvPr/>
        </p:nvCxnSpPr>
        <p:spPr bwMode="auto">
          <a:xfrm>
            <a:off x="5757863" y="5148263"/>
            <a:ext cx="593725" cy="0"/>
          </a:xfrm>
          <a:prstGeom prst="straightConnector1">
            <a:avLst/>
          </a:prstGeom>
          <a:noFill/>
          <a:ln w="38100">
            <a:solidFill>
              <a:schemeClr val="tx1"/>
            </a:solidFill>
            <a:round/>
            <a:headEnd/>
            <a:tailEnd type="triangle" w="med" len="med"/>
          </a:ln>
          <a:effectLst/>
        </p:spPr>
      </p:cxnSp>
      <p:cxnSp>
        <p:nvCxnSpPr>
          <p:cNvPr id="156775" name="AutoShape 103"/>
          <p:cNvCxnSpPr>
            <a:cxnSpLocks noChangeShapeType="1"/>
            <a:stCxn id="156762" idx="4"/>
            <a:endCxn id="156769" idx="0"/>
          </p:cNvCxnSpPr>
          <p:nvPr/>
        </p:nvCxnSpPr>
        <p:spPr bwMode="auto">
          <a:xfrm>
            <a:off x="5595938" y="5859463"/>
            <a:ext cx="0" cy="295275"/>
          </a:xfrm>
          <a:prstGeom prst="straightConnector1">
            <a:avLst/>
          </a:prstGeom>
          <a:noFill/>
          <a:ln w="38100">
            <a:solidFill>
              <a:schemeClr val="tx1"/>
            </a:solidFill>
            <a:round/>
            <a:headEnd/>
            <a:tailEnd type="triangle" w="med" len="med"/>
          </a:ln>
          <a:effectLst/>
        </p:spPr>
      </p:cxnSp>
      <p:cxnSp>
        <p:nvCxnSpPr>
          <p:cNvPr id="156776" name="AutoShape 104"/>
          <p:cNvCxnSpPr>
            <a:cxnSpLocks noChangeShapeType="1"/>
            <a:stCxn id="156761" idx="4"/>
            <a:endCxn id="156762" idx="0"/>
          </p:cNvCxnSpPr>
          <p:nvPr/>
        </p:nvCxnSpPr>
        <p:spPr bwMode="auto">
          <a:xfrm>
            <a:off x="5595938" y="5284788"/>
            <a:ext cx="0" cy="295275"/>
          </a:xfrm>
          <a:prstGeom prst="straightConnector1">
            <a:avLst/>
          </a:prstGeom>
          <a:noFill/>
          <a:ln w="38100">
            <a:solidFill>
              <a:schemeClr val="tx1"/>
            </a:solidFill>
            <a:round/>
            <a:headEnd type="triangle" w="med" len="med"/>
            <a:tailEnd/>
          </a:ln>
          <a:effectLst/>
        </p:spPr>
      </p:cxnSp>
      <p:cxnSp>
        <p:nvCxnSpPr>
          <p:cNvPr id="156777" name="AutoShape 105"/>
          <p:cNvCxnSpPr>
            <a:cxnSpLocks noChangeShapeType="1"/>
            <a:stCxn id="156765" idx="0"/>
            <a:endCxn id="156766" idx="4"/>
          </p:cNvCxnSpPr>
          <p:nvPr/>
        </p:nvCxnSpPr>
        <p:spPr bwMode="auto">
          <a:xfrm flipV="1">
            <a:off x="8347075" y="5284788"/>
            <a:ext cx="0" cy="295275"/>
          </a:xfrm>
          <a:prstGeom prst="straightConnector1">
            <a:avLst/>
          </a:prstGeom>
          <a:noFill/>
          <a:ln w="38100">
            <a:solidFill>
              <a:schemeClr val="tx1"/>
            </a:solidFill>
            <a:round/>
            <a:headEnd/>
            <a:tailEnd type="triangle" w="med" len="med"/>
          </a:ln>
          <a:effectLst/>
        </p:spPr>
      </p:cxnSp>
      <p:cxnSp>
        <p:nvCxnSpPr>
          <p:cNvPr id="156778" name="AutoShape 106"/>
          <p:cNvCxnSpPr>
            <a:cxnSpLocks noChangeShapeType="1"/>
            <a:stCxn id="156764" idx="7"/>
            <a:endCxn id="156766" idx="3"/>
          </p:cNvCxnSpPr>
          <p:nvPr/>
        </p:nvCxnSpPr>
        <p:spPr bwMode="auto">
          <a:xfrm flipV="1">
            <a:off x="7537450" y="5248275"/>
            <a:ext cx="701675" cy="371475"/>
          </a:xfrm>
          <a:prstGeom prst="straightConnector1">
            <a:avLst/>
          </a:prstGeom>
          <a:noFill/>
          <a:ln w="38100">
            <a:solidFill>
              <a:schemeClr val="tx1"/>
            </a:solidFill>
            <a:round/>
            <a:headEnd type="triangle" w="med" len="med"/>
            <a:tailEnd/>
          </a:ln>
          <a:effectLst/>
        </p:spPr>
      </p:cxnSp>
      <p:cxnSp>
        <p:nvCxnSpPr>
          <p:cNvPr id="156779" name="AutoShape 107"/>
          <p:cNvCxnSpPr>
            <a:cxnSpLocks noChangeShapeType="1"/>
            <a:stCxn id="156769" idx="7"/>
            <a:endCxn id="156763" idx="3"/>
          </p:cNvCxnSpPr>
          <p:nvPr/>
        </p:nvCxnSpPr>
        <p:spPr bwMode="auto">
          <a:xfrm flipV="1">
            <a:off x="5703888" y="5819775"/>
            <a:ext cx="700087" cy="373063"/>
          </a:xfrm>
          <a:prstGeom prst="straightConnector1">
            <a:avLst/>
          </a:prstGeom>
          <a:noFill/>
          <a:ln w="38100">
            <a:solidFill>
              <a:schemeClr val="tx1"/>
            </a:solidFill>
            <a:round/>
            <a:headEnd type="triangle" w="med" len="med"/>
            <a:tailEnd type="triangle" w="med" len="med"/>
          </a:ln>
          <a:effectLst/>
        </p:spPr>
      </p:cxnSp>
      <p:cxnSp>
        <p:nvCxnSpPr>
          <p:cNvPr id="156780" name="AutoShape 108"/>
          <p:cNvCxnSpPr>
            <a:cxnSpLocks noChangeShapeType="1"/>
            <a:stCxn id="156768" idx="4"/>
            <a:endCxn id="156763" idx="0"/>
          </p:cNvCxnSpPr>
          <p:nvPr/>
        </p:nvCxnSpPr>
        <p:spPr bwMode="auto">
          <a:xfrm>
            <a:off x="6513513" y="5284788"/>
            <a:ext cx="0" cy="295275"/>
          </a:xfrm>
          <a:prstGeom prst="straightConnector1">
            <a:avLst/>
          </a:prstGeom>
          <a:noFill/>
          <a:ln w="38100">
            <a:solidFill>
              <a:schemeClr val="tx1"/>
            </a:solidFill>
            <a:round/>
            <a:headEnd/>
            <a:tailEnd type="triangle" w="med" len="med"/>
          </a:ln>
          <a:effectLst/>
        </p:spPr>
      </p:cxnSp>
      <p:cxnSp>
        <p:nvCxnSpPr>
          <p:cNvPr id="156781" name="AutoShape 109"/>
          <p:cNvCxnSpPr>
            <a:cxnSpLocks noChangeShapeType="1"/>
            <a:stCxn id="156767" idx="4"/>
            <a:endCxn id="156764" idx="0"/>
          </p:cNvCxnSpPr>
          <p:nvPr/>
        </p:nvCxnSpPr>
        <p:spPr bwMode="auto">
          <a:xfrm>
            <a:off x="7429500" y="5284788"/>
            <a:ext cx="0" cy="295275"/>
          </a:xfrm>
          <a:prstGeom prst="straightConnector1">
            <a:avLst/>
          </a:prstGeom>
          <a:noFill/>
          <a:ln w="38100">
            <a:solidFill>
              <a:schemeClr val="tx1"/>
            </a:solidFill>
            <a:round/>
            <a:headEnd/>
            <a:tailEnd type="triangle" w="med" len="med"/>
          </a:ln>
          <a:effec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More Terminologies – P 728</a:t>
            </a:r>
          </a:p>
        </p:txBody>
      </p:sp>
      <p:sp>
        <p:nvSpPr>
          <p:cNvPr id="173059" name="Rectangle 3"/>
          <p:cNvSpPr>
            <a:spLocks noGrp="1" noChangeArrowheads="1"/>
          </p:cNvSpPr>
          <p:nvPr>
            <p:ph type="body" idx="1"/>
          </p:nvPr>
        </p:nvSpPr>
        <p:spPr/>
        <p:txBody>
          <a:bodyPr/>
          <a:lstStyle/>
          <a:p>
            <a:pPr>
              <a:lnSpc>
                <a:spcPct val="90000"/>
              </a:lnSpc>
            </a:pPr>
            <a:r>
              <a:rPr lang="en-US" sz="2800" dirty="0">
                <a:solidFill>
                  <a:srgbClr val="FFFF00"/>
                </a:solidFill>
              </a:rPr>
              <a:t>Loop</a:t>
            </a:r>
            <a:r>
              <a:rPr lang="en-US" sz="2800" dirty="0"/>
              <a:t>: an edge that connects a vertex to itself. </a:t>
            </a:r>
          </a:p>
          <a:p>
            <a:pPr>
              <a:lnSpc>
                <a:spcPct val="90000"/>
              </a:lnSpc>
            </a:pPr>
            <a:r>
              <a:rPr lang="en-US" sz="2800" dirty="0">
                <a:solidFill>
                  <a:srgbClr val="FFFF00"/>
                </a:solidFill>
              </a:rPr>
              <a:t>Path</a:t>
            </a:r>
            <a:r>
              <a:rPr lang="en-US" sz="2800" dirty="0"/>
              <a:t>: a sequence of vertices, p</a:t>
            </a:r>
            <a:r>
              <a:rPr lang="en-US" sz="2800" baseline="-25000" dirty="0"/>
              <a:t>0</a:t>
            </a:r>
            <a:r>
              <a:rPr lang="en-US" sz="2800" dirty="0"/>
              <a:t>,p</a:t>
            </a:r>
            <a:r>
              <a:rPr lang="en-US" sz="2800" baseline="-25000" dirty="0"/>
              <a:t>1</a:t>
            </a:r>
            <a:r>
              <a:rPr lang="en-US" sz="2800" dirty="0"/>
              <a:t>, …p</a:t>
            </a:r>
            <a:r>
              <a:rPr lang="en-US" sz="2800" baseline="-25000" dirty="0"/>
              <a:t>m</a:t>
            </a:r>
            <a:r>
              <a:rPr lang="en-US" sz="2800" dirty="0"/>
              <a:t>, such that each adjacent pair of vertices p</a:t>
            </a:r>
            <a:r>
              <a:rPr lang="en-US" sz="2800" baseline="-25000" dirty="0"/>
              <a:t>i</a:t>
            </a:r>
            <a:r>
              <a:rPr lang="en-US" sz="2800" dirty="0"/>
              <a:t> and p</a:t>
            </a:r>
            <a:r>
              <a:rPr lang="en-US" sz="2800" baseline="-25000" dirty="0"/>
              <a:t>i+1</a:t>
            </a:r>
            <a:r>
              <a:rPr lang="en-US" sz="2800" dirty="0"/>
              <a:t> are connected by an edge.</a:t>
            </a:r>
          </a:p>
          <a:p>
            <a:pPr>
              <a:lnSpc>
                <a:spcPct val="90000"/>
              </a:lnSpc>
            </a:pPr>
            <a:r>
              <a:rPr lang="en-US" sz="2800" dirty="0">
                <a:solidFill>
                  <a:srgbClr val="FFFF00"/>
                </a:solidFill>
              </a:rPr>
              <a:t>Multiple Edges</a:t>
            </a:r>
            <a:r>
              <a:rPr lang="en-US" sz="2800" dirty="0"/>
              <a:t>: two or more edges connecting the same two vertices in the same direction. </a:t>
            </a:r>
          </a:p>
          <a:p>
            <a:pPr>
              <a:lnSpc>
                <a:spcPct val="90000"/>
              </a:lnSpc>
            </a:pPr>
            <a:r>
              <a:rPr lang="en-US" sz="2800" dirty="0">
                <a:solidFill>
                  <a:srgbClr val="FFFF00"/>
                </a:solidFill>
              </a:rPr>
              <a:t>Simple graph</a:t>
            </a:r>
            <a:r>
              <a:rPr lang="en-US" sz="2800" dirty="0"/>
              <a:t>: have no loops and no multiple edges – required for many applications.  </a:t>
            </a:r>
          </a:p>
          <a:p>
            <a:pPr>
              <a:lnSpc>
                <a:spcPct val="90000"/>
              </a:lnSpc>
            </a:pPr>
            <a:r>
              <a:rPr lang="en-US" sz="2800" dirty="0">
                <a:solidFill>
                  <a:srgbClr val="FFFF00"/>
                </a:solidFill>
              </a:rPr>
              <a:t>Weighted graph</a:t>
            </a:r>
            <a:r>
              <a:rPr lang="en-US" sz="2800" dirty="0"/>
              <a:t> and </a:t>
            </a:r>
            <a:r>
              <a:rPr lang="en-US" sz="2800" dirty="0" err="1">
                <a:solidFill>
                  <a:srgbClr val="FFFF00"/>
                </a:solidFill>
              </a:rPr>
              <a:t>unweighted</a:t>
            </a:r>
            <a:r>
              <a:rPr lang="en-US" sz="2800" dirty="0">
                <a:solidFill>
                  <a:srgbClr val="FFFF00"/>
                </a:solidFill>
              </a:rPr>
              <a:t> graph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sz="4000"/>
              <a:t>Representations- Adjacency Matrix </a:t>
            </a:r>
          </a:p>
        </p:txBody>
      </p:sp>
      <p:sp>
        <p:nvSpPr>
          <p:cNvPr id="157700" name="Text Box 4"/>
          <p:cNvSpPr txBox="1">
            <a:spLocks noChangeArrowheads="1"/>
          </p:cNvSpPr>
          <p:nvPr/>
        </p:nvSpPr>
        <p:spPr bwMode="auto">
          <a:xfrm>
            <a:off x="196850" y="1957388"/>
            <a:ext cx="8540750" cy="1200328"/>
          </a:xfrm>
          <a:prstGeom prst="rect">
            <a:avLst/>
          </a:prstGeom>
          <a:noFill/>
          <a:ln w="9525">
            <a:noFill/>
            <a:miter lim="800000"/>
            <a:headEnd/>
            <a:tailEnd/>
          </a:ln>
          <a:effectLst/>
        </p:spPr>
        <p:txBody>
          <a:bodyPr>
            <a:spAutoFit/>
          </a:bodyPr>
          <a:lstStyle/>
          <a:p>
            <a:pPr algn="ctr"/>
            <a:r>
              <a:rPr lang="en-US" dirty="0">
                <a:solidFill>
                  <a:schemeClr val="tx1"/>
                </a:solidFill>
                <a:latin typeface="Helvetica" pitchFamily="34" charset="0"/>
              </a:rPr>
              <a:t>An </a:t>
            </a:r>
            <a:r>
              <a:rPr lang="en-US" i="1" dirty="0">
                <a:solidFill>
                  <a:schemeClr val="tx1"/>
                </a:solidFill>
                <a:latin typeface="Helvetica" pitchFamily="34" charset="0"/>
              </a:rPr>
              <a:t>adjacency matrix </a:t>
            </a:r>
            <a:r>
              <a:rPr lang="en-US" dirty="0">
                <a:solidFill>
                  <a:schemeClr val="tx1"/>
                </a:solidFill>
                <a:latin typeface="Helvetica" pitchFamily="34" charset="0"/>
              </a:rPr>
              <a:t>represents the graph as a </a:t>
            </a:r>
            <a:r>
              <a:rPr lang="en-US" i="1" dirty="0">
                <a:solidFill>
                  <a:schemeClr val="tx1"/>
                </a:solidFill>
                <a:latin typeface="Helvetica" pitchFamily="34" charset="0"/>
              </a:rPr>
              <a:t>n </a:t>
            </a:r>
            <a:r>
              <a:rPr lang="en-US" dirty="0">
                <a:solidFill>
                  <a:schemeClr val="tx1"/>
                </a:solidFill>
                <a:latin typeface="Helvetica" pitchFamily="34" charset="0"/>
              </a:rPr>
              <a:t>x </a:t>
            </a:r>
            <a:r>
              <a:rPr lang="en-US" i="1" dirty="0">
                <a:solidFill>
                  <a:schemeClr val="tx1"/>
                </a:solidFill>
                <a:latin typeface="Helvetica" pitchFamily="34" charset="0"/>
              </a:rPr>
              <a:t>n</a:t>
            </a:r>
            <a:r>
              <a:rPr lang="en-US" dirty="0">
                <a:solidFill>
                  <a:schemeClr val="tx1"/>
                </a:solidFill>
                <a:latin typeface="Helvetica" pitchFamily="34" charset="0"/>
              </a:rPr>
              <a:t> matrix A:</a:t>
            </a:r>
          </a:p>
          <a:p>
            <a:pPr lvl="1" algn="ctr"/>
            <a:r>
              <a:rPr lang="en-US" dirty="0">
                <a:solidFill>
                  <a:schemeClr val="tx1"/>
                </a:solidFill>
                <a:latin typeface="Helvetica" pitchFamily="34" charset="0"/>
              </a:rPr>
              <a:t>A[</a:t>
            </a:r>
            <a:r>
              <a:rPr lang="en-US" i="1" dirty="0" err="1">
                <a:solidFill>
                  <a:schemeClr val="tx1"/>
                </a:solidFill>
                <a:latin typeface="Helvetica" pitchFamily="34" charset="0"/>
              </a:rPr>
              <a:t>i</a:t>
            </a:r>
            <a:r>
              <a:rPr lang="en-US" dirty="0">
                <a:solidFill>
                  <a:schemeClr val="tx1"/>
                </a:solidFill>
                <a:latin typeface="Helvetica" pitchFamily="34" charset="0"/>
              </a:rPr>
              <a:t>, </a:t>
            </a:r>
            <a:r>
              <a:rPr lang="en-US" i="1" dirty="0">
                <a:solidFill>
                  <a:schemeClr val="tx1"/>
                </a:solidFill>
                <a:latin typeface="Helvetica" pitchFamily="34" charset="0"/>
              </a:rPr>
              <a:t>j</a:t>
            </a:r>
            <a:r>
              <a:rPr lang="en-US" dirty="0">
                <a:solidFill>
                  <a:schemeClr val="tx1"/>
                </a:solidFill>
                <a:latin typeface="Helvetica" pitchFamily="34" charset="0"/>
              </a:rPr>
              <a:t>] 	= 1 if edge (</a:t>
            </a:r>
            <a:r>
              <a:rPr lang="en-US" i="1" dirty="0" err="1">
                <a:solidFill>
                  <a:schemeClr val="tx1"/>
                </a:solidFill>
                <a:latin typeface="Helvetica" pitchFamily="34" charset="0"/>
              </a:rPr>
              <a:t>i</a:t>
            </a:r>
            <a:r>
              <a:rPr lang="en-US" dirty="0">
                <a:solidFill>
                  <a:schemeClr val="tx1"/>
                </a:solidFill>
                <a:latin typeface="Helvetica" pitchFamily="34" charset="0"/>
              </a:rPr>
              <a:t>, </a:t>
            </a:r>
            <a:r>
              <a:rPr lang="en-US" i="1" dirty="0">
                <a:solidFill>
                  <a:schemeClr val="tx1"/>
                </a:solidFill>
                <a:latin typeface="Helvetica" pitchFamily="34" charset="0"/>
              </a:rPr>
              <a:t>j</a:t>
            </a:r>
            <a:r>
              <a:rPr lang="en-US" dirty="0">
                <a:solidFill>
                  <a:schemeClr val="tx1"/>
                </a:solidFill>
                <a:latin typeface="Helvetica" pitchFamily="34" charset="0"/>
              </a:rPr>
              <a:t>) </a:t>
            </a:r>
            <a:r>
              <a:rPr lang="en-US" dirty="0">
                <a:solidFill>
                  <a:schemeClr val="tx1"/>
                </a:solidFill>
                <a:latin typeface="Helvetica" pitchFamily="34" charset="0"/>
                <a:sym typeface="Symbol" pitchFamily="18" charset="2"/>
              </a:rPr>
              <a:t> </a:t>
            </a:r>
            <a:r>
              <a:rPr lang="en-US" dirty="0">
                <a:solidFill>
                  <a:schemeClr val="tx1"/>
                </a:solidFill>
                <a:latin typeface="Helvetica" pitchFamily="34" charset="0"/>
              </a:rPr>
              <a:t>E   (or </a:t>
            </a:r>
            <a:r>
              <a:rPr lang="en-US" dirty="0">
                <a:solidFill>
                  <a:srgbClr val="FFFF00"/>
                </a:solidFill>
                <a:latin typeface="Helvetica" pitchFamily="34" charset="0"/>
              </a:rPr>
              <a:t>weight</a:t>
            </a:r>
            <a:r>
              <a:rPr lang="en-US" dirty="0">
                <a:solidFill>
                  <a:schemeClr val="tx1"/>
                </a:solidFill>
                <a:latin typeface="Helvetica" pitchFamily="34" charset="0"/>
              </a:rPr>
              <a:t> of edge)</a:t>
            </a:r>
          </a:p>
          <a:p>
            <a:pPr lvl="1"/>
            <a:r>
              <a:rPr lang="en-US" dirty="0">
                <a:solidFill>
                  <a:schemeClr val="tx1"/>
                </a:solidFill>
                <a:latin typeface="Helvetica" pitchFamily="34" charset="0"/>
              </a:rPr>
              <a:t>                       = 0 if edge (</a:t>
            </a:r>
            <a:r>
              <a:rPr lang="en-US" i="1" dirty="0" err="1">
                <a:solidFill>
                  <a:schemeClr val="tx1"/>
                </a:solidFill>
                <a:latin typeface="Helvetica" pitchFamily="34" charset="0"/>
              </a:rPr>
              <a:t>i</a:t>
            </a:r>
            <a:r>
              <a:rPr lang="en-US" dirty="0">
                <a:solidFill>
                  <a:schemeClr val="tx1"/>
                </a:solidFill>
                <a:latin typeface="Helvetica" pitchFamily="34" charset="0"/>
              </a:rPr>
              <a:t>, </a:t>
            </a:r>
            <a:r>
              <a:rPr lang="en-US" i="1" dirty="0">
                <a:solidFill>
                  <a:schemeClr val="tx1"/>
                </a:solidFill>
                <a:latin typeface="Helvetica" pitchFamily="34" charset="0"/>
              </a:rPr>
              <a:t>j</a:t>
            </a:r>
            <a:r>
              <a:rPr lang="en-US" dirty="0">
                <a:solidFill>
                  <a:schemeClr val="tx1"/>
                </a:solidFill>
                <a:latin typeface="Helvetica" pitchFamily="34" charset="0"/>
              </a:rPr>
              <a:t>) </a:t>
            </a:r>
            <a:r>
              <a:rPr lang="en-US" dirty="0">
                <a:solidFill>
                  <a:schemeClr val="tx1"/>
                </a:solidFill>
                <a:latin typeface="Helvetica" pitchFamily="34" charset="0"/>
                <a:sym typeface="Symbol" pitchFamily="18" charset="2"/>
              </a:rPr>
              <a:t> E</a:t>
            </a:r>
            <a:endParaRPr lang="en-US" b="1" dirty="0">
              <a:solidFill>
                <a:schemeClr val="tx1"/>
              </a:solidFill>
              <a:latin typeface="Helvetica" pitchFamily="34" charset="0"/>
            </a:endParaRPr>
          </a:p>
        </p:txBody>
      </p:sp>
      <p:grpSp>
        <p:nvGrpSpPr>
          <p:cNvPr id="157879" name="Group 183"/>
          <p:cNvGrpSpPr>
            <a:grpSpLocks/>
          </p:cNvGrpSpPr>
          <p:nvPr/>
        </p:nvGrpSpPr>
        <p:grpSpPr bwMode="auto">
          <a:xfrm>
            <a:off x="517525" y="3524250"/>
            <a:ext cx="3760788" cy="2262188"/>
            <a:chOff x="326" y="2220"/>
            <a:chExt cx="2369" cy="1425"/>
          </a:xfrm>
        </p:grpSpPr>
        <p:sp>
          <p:nvSpPr>
            <p:cNvPr id="157701" name="Oval 5"/>
            <p:cNvSpPr>
              <a:spLocks noChangeArrowheads="1"/>
            </p:cNvSpPr>
            <p:nvPr/>
          </p:nvSpPr>
          <p:spPr bwMode="auto">
            <a:xfrm>
              <a:off x="576" y="2514"/>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0</a:t>
              </a:r>
            </a:p>
          </p:txBody>
        </p:sp>
        <p:sp>
          <p:nvSpPr>
            <p:cNvPr id="157702" name="Oval 6"/>
            <p:cNvSpPr>
              <a:spLocks noChangeArrowheads="1"/>
            </p:cNvSpPr>
            <p:nvPr/>
          </p:nvSpPr>
          <p:spPr bwMode="auto">
            <a:xfrm>
              <a:off x="1898" y="2400"/>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1</a:t>
              </a:r>
            </a:p>
          </p:txBody>
        </p:sp>
        <p:sp>
          <p:nvSpPr>
            <p:cNvPr id="157703" name="Oval 7"/>
            <p:cNvSpPr>
              <a:spLocks noChangeArrowheads="1"/>
            </p:cNvSpPr>
            <p:nvPr/>
          </p:nvSpPr>
          <p:spPr bwMode="auto">
            <a:xfrm>
              <a:off x="1056" y="324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2</a:t>
              </a:r>
            </a:p>
          </p:txBody>
        </p:sp>
        <p:sp>
          <p:nvSpPr>
            <p:cNvPr id="157704" name="Oval 8"/>
            <p:cNvSpPr>
              <a:spLocks noChangeArrowheads="1"/>
            </p:cNvSpPr>
            <p:nvPr/>
          </p:nvSpPr>
          <p:spPr bwMode="auto">
            <a:xfrm>
              <a:off x="1968" y="3001"/>
              <a:ext cx="292" cy="247"/>
            </a:xfrm>
            <a:prstGeom prst="ellipse">
              <a:avLst/>
            </a:prstGeom>
            <a:solidFill>
              <a:schemeClr val="bg1"/>
            </a:solidFill>
            <a:ln w="25400">
              <a:solidFill>
                <a:schemeClr val="tx1"/>
              </a:solidFill>
              <a:round/>
              <a:headEnd/>
              <a:tailEnd/>
            </a:ln>
            <a:effectLst/>
          </p:spPr>
          <p:txBody>
            <a:bodyPr wrap="none" anchor="ctr"/>
            <a:lstStyle/>
            <a:p>
              <a:pPr algn="ctr"/>
              <a:r>
                <a:rPr lang="en-US"/>
                <a:t>3</a:t>
              </a:r>
            </a:p>
          </p:txBody>
        </p:sp>
        <p:sp>
          <p:nvSpPr>
            <p:cNvPr id="157705" name="Line 9"/>
            <p:cNvSpPr>
              <a:spLocks noChangeShapeType="1"/>
            </p:cNvSpPr>
            <p:nvPr/>
          </p:nvSpPr>
          <p:spPr bwMode="auto">
            <a:xfrm>
              <a:off x="759" y="2752"/>
              <a:ext cx="338" cy="494"/>
            </a:xfrm>
            <a:prstGeom prst="line">
              <a:avLst/>
            </a:prstGeom>
            <a:noFill/>
            <a:ln w="25400">
              <a:solidFill>
                <a:schemeClr val="tx1"/>
              </a:solidFill>
              <a:round/>
              <a:headEnd/>
              <a:tailEnd type="triangle" w="med" len="med"/>
            </a:ln>
            <a:effectLst/>
          </p:spPr>
          <p:txBody>
            <a:bodyPr/>
            <a:lstStyle/>
            <a:p>
              <a:endParaRPr lang="en-US"/>
            </a:p>
          </p:txBody>
        </p:sp>
        <p:sp>
          <p:nvSpPr>
            <p:cNvPr id="157706" name="Line 10"/>
            <p:cNvSpPr>
              <a:spLocks noChangeShapeType="1"/>
            </p:cNvSpPr>
            <p:nvPr/>
          </p:nvSpPr>
          <p:spPr bwMode="auto">
            <a:xfrm flipH="1">
              <a:off x="1387" y="3188"/>
              <a:ext cx="567" cy="146"/>
            </a:xfrm>
            <a:prstGeom prst="line">
              <a:avLst/>
            </a:prstGeom>
            <a:noFill/>
            <a:ln w="25400">
              <a:solidFill>
                <a:schemeClr val="tx1"/>
              </a:solidFill>
              <a:round/>
              <a:headEnd/>
              <a:tailEnd type="triangle" w="med" len="med"/>
            </a:ln>
            <a:effectLst/>
          </p:spPr>
          <p:txBody>
            <a:bodyPr/>
            <a:lstStyle/>
            <a:p>
              <a:endParaRPr lang="en-US"/>
            </a:p>
          </p:txBody>
        </p:sp>
        <p:sp>
          <p:nvSpPr>
            <p:cNvPr id="157707" name="Line 11"/>
            <p:cNvSpPr>
              <a:spLocks noChangeShapeType="1"/>
            </p:cNvSpPr>
            <p:nvPr/>
          </p:nvSpPr>
          <p:spPr bwMode="auto">
            <a:xfrm flipH="1">
              <a:off x="875" y="2538"/>
              <a:ext cx="996" cy="55"/>
            </a:xfrm>
            <a:prstGeom prst="line">
              <a:avLst/>
            </a:prstGeom>
            <a:noFill/>
            <a:ln w="25400">
              <a:solidFill>
                <a:schemeClr val="tx1"/>
              </a:solidFill>
              <a:round/>
              <a:headEnd/>
              <a:tailEnd type="triangle" w="med" len="med"/>
            </a:ln>
            <a:effectLst/>
          </p:spPr>
          <p:txBody>
            <a:bodyPr/>
            <a:lstStyle/>
            <a:p>
              <a:endParaRPr lang="en-US"/>
            </a:p>
          </p:txBody>
        </p:sp>
        <p:sp>
          <p:nvSpPr>
            <p:cNvPr id="157708" name="Freeform 12"/>
            <p:cNvSpPr>
              <a:spLocks/>
            </p:cNvSpPr>
            <p:nvPr/>
          </p:nvSpPr>
          <p:spPr bwMode="auto">
            <a:xfrm>
              <a:off x="1261" y="3264"/>
              <a:ext cx="896" cy="381"/>
            </a:xfrm>
            <a:custGeom>
              <a:avLst/>
              <a:gdLst/>
              <a:ahLst/>
              <a:cxnLst>
                <a:cxn ang="0">
                  <a:pos x="0" y="256"/>
                </a:cxn>
                <a:cxn ang="0">
                  <a:pos x="467" y="338"/>
                </a:cxn>
                <a:cxn ang="0">
                  <a:pos x="896" y="0"/>
                </a:cxn>
              </a:cxnLst>
              <a:rect l="0" t="0" r="r" b="b"/>
              <a:pathLst>
                <a:path w="896" h="381">
                  <a:moveTo>
                    <a:pt x="0" y="256"/>
                  </a:moveTo>
                  <a:cubicBezTo>
                    <a:pt x="159" y="318"/>
                    <a:pt x="318" y="381"/>
                    <a:pt x="467" y="338"/>
                  </a:cubicBezTo>
                  <a:cubicBezTo>
                    <a:pt x="616" y="295"/>
                    <a:pt x="756" y="147"/>
                    <a:pt x="896" y="0"/>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sp>
          <p:nvSpPr>
            <p:cNvPr id="157709" name="Freeform 13"/>
            <p:cNvSpPr>
              <a:spLocks/>
            </p:cNvSpPr>
            <p:nvPr/>
          </p:nvSpPr>
          <p:spPr bwMode="auto">
            <a:xfrm>
              <a:off x="713" y="2220"/>
              <a:ext cx="1982" cy="825"/>
            </a:xfrm>
            <a:custGeom>
              <a:avLst/>
              <a:gdLst/>
              <a:ahLst/>
              <a:cxnLst>
                <a:cxn ang="0">
                  <a:pos x="1545" y="825"/>
                </a:cxn>
                <a:cxn ang="0">
                  <a:pos x="1828" y="532"/>
                </a:cxn>
                <a:cxn ang="0">
                  <a:pos x="1792" y="75"/>
                </a:cxn>
                <a:cxn ang="0">
                  <a:pos x="685" y="84"/>
                </a:cxn>
                <a:cxn ang="0">
                  <a:pos x="0" y="267"/>
                </a:cxn>
              </a:cxnLst>
              <a:rect l="0" t="0" r="r" b="b"/>
              <a:pathLst>
                <a:path w="1982" h="825">
                  <a:moveTo>
                    <a:pt x="1545" y="825"/>
                  </a:moveTo>
                  <a:cubicBezTo>
                    <a:pt x="1666" y="741"/>
                    <a:pt x="1787" y="657"/>
                    <a:pt x="1828" y="532"/>
                  </a:cubicBezTo>
                  <a:cubicBezTo>
                    <a:pt x="1869" y="407"/>
                    <a:pt x="1982" y="150"/>
                    <a:pt x="1792" y="75"/>
                  </a:cubicBezTo>
                  <a:cubicBezTo>
                    <a:pt x="1602" y="0"/>
                    <a:pt x="984" y="52"/>
                    <a:pt x="685" y="84"/>
                  </a:cubicBezTo>
                  <a:cubicBezTo>
                    <a:pt x="386" y="116"/>
                    <a:pt x="193" y="191"/>
                    <a:pt x="0" y="267"/>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sp>
          <p:nvSpPr>
            <p:cNvPr id="157710" name="Freeform 14"/>
            <p:cNvSpPr>
              <a:spLocks/>
            </p:cNvSpPr>
            <p:nvPr/>
          </p:nvSpPr>
          <p:spPr bwMode="auto">
            <a:xfrm>
              <a:off x="326" y="2436"/>
              <a:ext cx="304" cy="345"/>
            </a:xfrm>
            <a:custGeom>
              <a:avLst/>
              <a:gdLst/>
              <a:ahLst/>
              <a:cxnLst>
                <a:cxn ang="0">
                  <a:pos x="304" y="97"/>
                </a:cxn>
                <a:cxn ang="0">
                  <a:pos x="39" y="33"/>
                </a:cxn>
                <a:cxn ang="0">
                  <a:pos x="67" y="298"/>
                </a:cxn>
                <a:cxn ang="0">
                  <a:pos x="295" y="316"/>
                </a:cxn>
              </a:cxnLst>
              <a:rect l="0" t="0" r="r" b="b"/>
              <a:pathLst>
                <a:path w="304" h="345">
                  <a:moveTo>
                    <a:pt x="304" y="97"/>
                  </a:moveTo>
                  <a:cubicBezTo>
                    <a:pt x="191" y="48"/>
                    <a:pt x="78" y="0"/>
                    <a:pt x="39" y="33"/>
                  </a:cubicBezTo>
                  <a:cubicBezTo>
                    <a:pt x="0" y="66"/>
                    <a:pt x="24" y="251"/>
                    <a:pt x="67" y="298"/>
                  </a:cubicBezTo>
                  <a:cubicBezTo>
                    <a:pt x="110" y="345"/>
                    <a:pt x="202" y="330"/>
                    <a:pt x="295" y="316"/>
                  </a:cubicBezTo>
                </a:path>
              </a:pathLst>
            </a:custGeom>
            <a:noFill/>
            <a:ln w="25400" cap="flat" cmpd="sng">
              <a:solidFill>
                <a:schemeClr val="tx1"/>
              </a:solidFill>
              <a:prstDash val="solid"/>
              <a:round/>
              <a:headEnd type="none" w="med" len="med"/>
              <a:tailEnd type="triangle" w="med" len="med"/>
            </a:ln>
            <a:effectLst/>
          </p:spPr>
          <p:txBody>
            <a:bodyPr/>
            <a:lstStyle/>
            <a:p>
              <a:endParaRPr lang="en-US"/>
            </a:p>
          </p:txBody>
        </p:sp>
      </p:grpSp>
      <p:graphicFrame>
        <p:nvGraphicFramePr>
          <p:cNvPr id="157876" name="Group 180"/>
          <p:cNvGraphicFramePr>
            <a:graphicFrameLocks noGrp="1"/>
          </p:cNvGraphicFramePr>
          <p:nvPr>
            <p:ph idx="1"/>
          </p:nvPr>
        </p:nvGraphicFramePr>
        <p:xfrm>
          <a:off x="4908550" y="3409950"/>
          <a:ext cx="3344863" cy="2286000"/>
        </p:xfrm>
        <a:graphic>
          <a:graphicData uri="http://schemas.openxmlformats.org/drawingml/2006/table">
            <a:tbl>
              <a:tblPr/>
              <a:tblGrid>
                <a:gridCol w="668338">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gridCol w="668337">
                  <a:extLst>
                    <a:ext uri="{9D8B030D-6E8A-4147-A177-3AD203B41FA5}">
                      <a16:colId xmlns:a16="http://schemas.microsoft.com/office/drawing/2014/main" val="20002"/>
                    </a:ext>
                  </a:extLst>
                </a:gridCol>
                <a:gridCol w="668338">
                  <a:extLst>
                    <a:ext uri="{9D8B030D-6E8A-4147-A177-3AD203B41FA5}">
                      <a16:colId xmlns:a16="http://schemas.microsoft.com/office/drawing/2014/main" val="20003"/>
                    </a:ext>
                  </a:extLst>
                </a:gridCol>
                <a:gridCol w="669925">
                  <a:extLst>
                    <a:ext uri="{9D8B030D-6E8A-4147-A177-3AD203B41FA5}">
                      <a16:colId xmlns:a16="http://schemas.microsoft.com/office/drawing/2014/main" val="20004"/>
                    </a:ext>
                  </a:extLst>
                </a:gridCol>
              </a:tblGrid>
              <a:tr h="387350">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endParaRPr kumimoji="0" lang="en-US" sz="2400" b="0" i="0" u="none" strike="noStrike" cap="none" normalizeH="0" baseline="0">
                        <a:ln>
                          <a:noFill/>
                        </a:ln>
                        <a:solidFill>
                          <a:schemeClr val="accent1"/>
                        </a:solidFill>
                        <a:effectLst>
                          <a:outerShdw blurRad="38100" dist="38100" dir="2700000" algn="tl">
                            <a:srgbClr val="000000"/>
                          </a:outerShdw>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0</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1</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2</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3</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0</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2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1</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2</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accent1"/>
                          </a:solidFill>
                          <a:effectLst/>
                          <a:latin typeface="Times New Roman" pitchFamily="18" charset="0"/>
                          <a:cs typeface="Times New Roman" pitchFamily="18" charset="0"/>
                        </a:rPr>
                        <a:t>3</a:t>
                      </a:r>
                      <a:endParaRPr kumimoji="0" lang="en-US" sz="2400" b="0" i="0" u="none" strike="noStrike" cap="none" normalizeH="0" baseline="0">
                        <a:ln>
                          <a:noFill/>
                        </a:ln>
                        <a:solidFill>
                          <a:schemeClr val="accent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7" charset="2"/>
                        <a:buNone/>
                        <a:tabLst/>
                      </a:pPr>
                      <a:r>
                        <a:rPr kumimoji="0" lang="en-US" sz="2400" b="0" i="0" u="none" strike="noStrike" cap="none" normalizeH="0" baseline="0">
                          <a:ln>
                            <a:noFill/>
                          </a:ln>
                          <a:solidFill>
                            <a:schemeClr val="tx1"/>
                          </a:solidFill>
                          <a:effectLst>
                            <a:outerShdw blurRad="38100" dist="38100" dir="2700000" algn="tl">
                              <a:srgbClr val="000000"/>
                            </a:outerShdw>
                          </a:effectLst>
                          <a:latin typeface="Times New Roman" pitchFamily="18"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7877" name="Rectangle 181"/>
          <p:cNvSpPr>
            <a:spLocks noChangeArrowheads="1"/>
          </p:cNvSpPr>
          <p:nvPr/>
        </p:nvSpPr>
        <p:spPr bwMode="auto">
          <a:xfrm>
            <a:off x="925513" y="6059488"/>
            <a:ext cx="7591742" cy="461665"/>
          </a:xfrm>
          <a:prstGeom prst="rect">
            <a:avLst/>
          </a:prstGeom>
          <a:noFill/>
          <a:ln w="12700">
            <a:noFill/>
            <a:miter lim="800000"/>
            <a:headEnd/>
            <a:tailEnd/>
          </a:ln>
          <a:effectLst/>
        </p:spPr>
        <p:txBody>
          <a:bodyPr wrap="none">
            <a:spAutoFit/>
          </a:bodyPr>
          <a:lstStyle/>
          <a:p>
            <a:r>
              <a:rPr lang="en-US" b="1" dirty="0">
                <a:solidFill>
                  <a:schemeClr val="tx1"/>
                </a:solidFill>
                <a:sym typeface="Symbol" pitchFamily="18" charset="2"/>
              </a:rPr>
              <a:t>Space Complexity with respect to n = |V| and/or m = |E|?</a:t>
            </a:r>
          </a:p>
        </p:txBody>
      </p:sp>
    </p:spTree>
  </p:cSld>
  <p:clrMapOvr>
    <a:masterClrMapping/>
  </p:clrMapOvr>
</p:sld>
</file>

<file path=ppt/theme/theme1.xml><?xml version="1.0" encoding="utf-8"?>
<a:theme xmlns:a="http://schemas.openxmlformats.org/drawingml/2006/main" name="chapt01">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c:\teaching\powerpnt\chapt01.ppt</Template>
  <TotalTime>1357</TotalTime>
  <Pages>35</Pages>
  <Words>1403</Words>
  <Application>Microsoft Macintosh PowerPoint</Application>
  <PresentationFormat>On-screen Show (4:3)</PresentationFormat>
  <Paragraphs>323</Paragraphs>
  <Slides>18</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宋体</vt:lpstr>
      <vt:lpstr>Arial</vt:lpstr>
      <vt:lpstr>Helvetica</vt:lpstr>
      <vt:lpstr>Monotype Sorts</vt:lpstr>
      <vt:lpstr>Symbol</vt:lpstr>
      <vt:lpstr>Times New Roman</vt:lpstr>
      <vt:lpstr>Verdana</vt:lpstr>
      <vt:lpstr>chapt01</vt:lpstr>
      <vt:lpstr>Bitmap Image</vt:lpstr>
      <vt:lpstr>CSC212   Data Structure  </vt:lpstr>
      <vt:lpstr>Review</vt:lpstr>
      <vt:lpstr>Examples: Texas Road Network</vt:lpstr>
      <vt:lpstr>Examples: Delaunay Triangulation Network  From a Point Data Set </vt:lpstr>
      <vt:lpstr>Examples: Internet Topology 01/16/2006</vt:lpstr>
      <vt:lpstr>Examples: Backbone of Science  With 212 clusters comprising 7000 journals </vt:lpstr>
      <vt:lpstr>Terminologies</vt:lpstr>
      <vt:lpstr>More Terminologies – P 728</vt:lpstr>
      <vt:lpstr>Representations- Adjacency Matrix </vt:lpstr>
      <vt:lpstr>Representations-Linked List</vt:lpstr>
      <vt:lpstr>Graph Traversals</vt:lpstr>
      <vt:lpstr>Graph Traversal-Recursive DFS</vt:lpstr>
      <vt:lpstr>Graph Traversal-DFS</vt:lpstr>
      <vt:lpstr>Graph Traversal-BFS</vt:lpstr>
      <vt:lpstr>Graph Traversal-BFS</vt:lpstr>
      <vt:lpstr>Graph Traversal-BFS</vt:lpstr>
      <vt:lpstr>Graph Traversal-BFS</vt:lpstr>
      <vt:lpstr>Further Information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Quadratic Sorting (Selectionsort &amp; Insertionsort)</dc:subject>
  <dc:creator>Michael Main and Walter Savitch</dc:creator>
  <cp:keywords/>
  <dc:description>Presentation from Chapter 13._x000d_
Copyright 1997, Addison-Wesley Longman.</dc:description>
  <cp:lastModifiedBy>Zhigang Zhu</cp:lastModifiedBy>
  <cp:revision>151</cp:revision>
  <cp:lastPrinted>1997-04-03T10:00:56Z</cp:lastPrinted>
  <dcterms:created xsi:type="dcterms:W3CDTF">1997-04-03T09:56:32Z</dcterms:created>
  <dcterms:modified xsi:type="dcterms:W3CDTF">2025-01-15T01:34:18Z</dcterms:modified>
</cp:coreProperties>
</file>