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4"/>
  </p:sldMasterIdLst>
  <p:notesMasterIdLst>
    <p:notesMasterId r:id="rId58"/>
  </p:notesMasterIdLst>
  <p:sldIdLst>
    <p:sldId id="258" r:id="rId5"/>
    <p:sldId id="276" r:id="rId6"/>
    <p:sldId id="412" r:id="rId7"/>
    <p:sldId id="414" r:id="rId8"/>
    <p:sldId id="469" r:id="rId9"/>
    <p:sldId id="343" r:id="rId10"/>
    <p:sldId id="411" r:id="rId11"/>
    <p:sldId id="344" r:id="rId12"/>
    <p:sldId id="277" r:id="rId13"/>
    <p:sldId id="417" r:id="rId14"/>
    <p:sldId id="416" r:id="rId15"/>
    <p:sldId id="419" r:id="rId16"/>
    <p:sldId id="420" r:id="rId17"/>
    <p:sldId id="470" r:id="rId18"/>
    <p:sldId id="421" r:id="rId19"/>
    <p:sldId id="424" r:id="rId20"/>
    <p:sldId id="471" r:id="rId21"/>
    <p:sldId id="425" r:id="rId22"/>
    <p:sldId id="426" r:id="rId23"/>
    <p:sldId id="472" r:id="rId24"/>
    <p:sldId id="473" r:id="rId25"/>
    <p:sldId id="474" r:id="rId26"/>
    <p:sldId id="475" r:id="rId27"/>
    <p:sldId id="476" r:id="rId28"/>
    <p:sldId id="483" r:id="rId29"/>
    <p:sldId id="477" r:id="rId30"/>
    <p:sldId id="478" r:id="rId31"/>
    <p:sldId id="480" r:id="rId32"/>
    <p:sldId id="484" r:id="rId33"/>
    <p:sldId id="481" r:id="rId34"/>
    <p:sldId id="482" r:id="rId35"/>
    <p:sldId id="479" r:id="rId36"/>
    <p:sldId id="485" r:id="rId37"/>
    <p:sldId id="486" r:id="rId38"/>
    <p:sldId id="487" r:id="rId39"/>
    <p:sldId id="491" r:id="rId40"/>
    <p:sldId id="488" r:id="rId41"/>
    <p:sldId id="489" r:id="rId42"/>
    <p:sldId id="490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FC3E6-BD88-9E3F-4F45-5A3267922E21}" v="164" dt="2023-04-21T22:09:21.971"/>
    <p1510:client id="{BAAA82E0-3B11-19EB-225F-FC24FBE93D08}" v="330" dt="2023-07-18T15:39:2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E7C5F-3440-4046-9FCF-3736E13A7C47}" type="datetimeFigureOut">
              <a:rPr lang="uk-UA" smtClean="0"/>
              <a:pPr/>
              <a:t>18.07.2023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B351-2E16-4DC5-85E1-B57538BF717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021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45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" y="76200"/>
            <a:ext cx="12181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Введение в технологии доступа к базам данных</a:t>
            </a:r>
            <a:endParaRPr lang="en-US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26" y="2023057"/>
            <a:ext cx="4679324" cy="48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4" y="152400"/>
            <a:ext cx="12188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DAO (Data Access Objects) – </a:t>
            </a:r>
            <a:r>
              <a:rPr lang="ru-RU" sz="4800" dirty="0"/>
              <a:t>объекты доступа к данным. Технология ориентирована на СУБД </a:t>
            </a:r>
            <a:r>
              <a:rPr lang="en-US" sz="4800" dirty="0"/>
              <a:t>MS Access</a:t>
            </a:r>
            <a:r>
              <a:rPr lang="ru-RU" sz="4800" dirty="0"/>
              <a:t>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05" y="2595394"/>
            <a:ext cx="7582974" cy="42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661" y="19859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Технологии </a:t>
            </a:r>
            <a:r>
              <a:rPr lang="en-US" sz="4800" dirty="0"/>
              <a:t>DAO </a:t>
            </a:r>
            <a:r>
              <a:rPr lang="ru-RU" sz="4800" dirty="0"/>
              <a:t>и </a:t>
            </a:r>
            <a:r>
              <a:rPr lang="en-US" sz="4800" dirty="0"/>
              <a:t>ODBC </a:t>
            </a:r>
            <a:r>
              <a:rPr lang="ru-RU" sz="4800" dirty="0"/>
              <a:t>ориентированы на работу с реляционными источниками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8574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20" y="1285741"/>
            <a:ext cx="12177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OLE DB (Object Linking and Embedding Database) – </a:t>
            </a:r>
            <a:r>
              <a:rPr lang="ru-RU" sz="4800" dirty="0"/>
              <a:t>набор </a:t>
            </a:r>
            <a:r>
              <a:rPr lang="en-US" sz="4800" dirty="0"/>
              <a:t>COM-</a:t>
            </a:r>
            <a:r>
              <a:rPr lang="ru-RU" sz="4800" dirty="0"/>
              <a:t>интерфейсов, которые позволяют приложениям обращаться к различным источникам данных (как реляционным, так и другим)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1771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26642" y="152400"/>
            <a:ext cx="1231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OLE DB </a:t>
            </a:r>
            <a:r>
              <a:rPr lang="ru-RU" sz="4800" dirty="0"/>
              <a:t>была разработана для использования в рамках языков </a:t>
            </a:r>
            <a:r>
              <a:rPr lang="en-US" sz="4800" dirty="0"/>
              <a:t>C/C++</a:t>
            </a:r>
            <a:endParaRPr lang="ru-RU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11" y="2037008"/>
            <a:ext cx="7732690" cy="4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394" y="165708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Важным понятием технологии </a:t>
            </a:r>
            <a:r>
              <a:rPr lang="en-US" sz="4800" dirty="0"/>
              <a:t>OLE DB </a:t>
            </a:r>
            <a:r>
              <a:rPr lang="ru-RU" sz="4800" dirty="0"/>
              <a:t>является </a:t>
            </a:r>
            <a:r>
              <a:rPr lang="ru-RU" sz="4800" b="1" dirty="0"/>
              <a:t>провайдер </a:t>
            </a:r>
            <a:r>
              <a:rPr lang="ru-RU" sz="4800" dirty="0"/>
              <a:t>–</a:t>
            </a:r>
            <a:r>
              <a:rPr lang="ru-RU" sz="4800" b="1" dirty="0"/>
              <a:t> </a:t>
            </a:r>
            <a:r>
              <a:rPr lang="ru-RU" sz="4800" dirty="0"/>
              <a:t>набор объектов, реализующих множество </a:t>
            </a:r>
            <a:r>
              <a:rPr lang="en-US" sz="4800" dirty="0"/>
              <a:t>COM-</a:t>
            </a:r>
            <a:r>
              <a:rPr lang="ru-RU" sz="4800" dirty="0"/>
              <a:t>интерфейсов для доступа к источникам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547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52400"/>
            <a:ext cx="12182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ADO (ActiveX Data Objects) – </a:t>
            </a:r>
            <a:r>
              <a:rPr lang="ru-RU" sz="4800" dirty="0"/>
              <a:t>набор объектов для высокоуровневого доступа к источникам данных вне зависимости от их типа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52" y="3291416"/>
            <a:ext cx="4076162" cy="35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2930" y="1951149"/>
            <a:ext cx="121920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Применяя технологию </a:t>
            </a:r>
            <a:r>
              <a:rPr lang="en-US" sz="4800" dirty="0"/>
              <a:t>ADO</a:t>
            </a:r>
            <a:r>
              <a:rPr lang="ru-RU" sz="4800" dirty="0"/>
              <a:t>, разработчики могли использовать любые языки программирования, </a:t>
            </a:r>
          </a:p>
          <a:p>
            <a:pPr algn="ctr"/>
            <a:r>
              <a:rPr lang="ru-RU" sz="4800" dirty="0"/>
              <a:t>а не только </a:t>
            </a:r>
            <a:r>
              <a:rPr lang="en-US" sz="4800" dirty="0"/>
              <a:t>C/C++ 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782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397" y="1951149"/>
            <a:ext cx="1196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Вышеперечисленные технологии были разработаны до появления платформы </a:t>
            </a:r>
            <a:r>
              <a:rPr lang="en-US" sz="4800" dirty="0"/>
              <a:t>.NET </a:t>
            </a:r>
            <a:r>
              <a:rPr lang="ru-RU" sz="4800" dirty="0"/>
              <a:t>и не могли учитывать её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1030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2929" y="228600"/>
            <a:ext cx="1222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Для взаимодействия </a:t>
            </a:r>
            <a:r>
              <a:rPr lang="en-US" sz="4800" dirty="0"/>
              <a:t>.NET</a:t>
            </a:r>
            <a:r>
              <a:rPr lang="ru-RU" sz="4800" dirty="0"/>
              <a:t>-приложения с базой данных используется технология </a:t>
            </a:r>
            <a:r>
              <a:rPr lang="en-US" sz="4800" dirty="0"/>
              <a:t>ADO.NET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48" y="2796862"/>
            <a:ext cx="6934200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2178"/>
            <a:ext cx="10515600" cy="66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2455863"/>
            <a:ext cx="12196292" cy="16002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Исторический экскурс в технологии доступа к данным</a:t>
            </a:r>
            <a:endParaRPr lang="uk-U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22098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/>
              <a:t>Присоединенная модель работы</a:t>
            </a:r>
          </a:p>
          <a:p>
            <a:r>
              <a:rPr lang="ru-RU" sz="4800" dirty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/>
              <a:t>Отсоединенная модель 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28601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Модели работы </a:t>
            </a:r>
            <a:r>
              <a:rPr lang="en-US" sz="4800" dirty="0"/>
              <a:t>ADO.NET</a:t>
            </a: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394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1600200"/>
            <a:ext cx="1120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 присоединенном режиме приложение подключается к серверу баз данных и остаётся в подключенном состоянии продолжительное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1627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36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протяжении этого времени</a:t>
            </a:r>
          </a:p>
          <a:p>
            <a:pPr algn="ctr"/>
            <a:r>
              <a:rPr lang="ru-RU" sz="4800" dirty="0"/>
              <a:t>приложение может обращаться к базе данных и выполнять какие-либо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8746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5141" y="1539025"/>
            <a:ext cx="115062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В то же самое время приложение может заниматься и другими делами, не обращаясь к базе данных,</a:t>
            </a:r>
            <a:r>
              <a:rPr lang="en-US" sz="4800" dirty="0"/>
              <a:t> </a:t>
            </a:r>
            <a:r>
              <a:rPr lang="ru-RU" sz="4800" dirty="0"/>
              <a:t>но удерживая при этом открытое соединение с сервером</a:t>
            </a:r>
          </a:p>
        </p:txBody>
      </p:sp>
    </p:spTree>
    <p:extLst>
      <p:ext uri="{BB962C8B-B14F-4D97-AF65-F5344CB8AC3E}">
        <p14:creationId xmlns:p14="http://schemas.microsoft.com/office/powerpoint/2010/main" val="2266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694" y="2279561"/>
            <a:ext cx="1135594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Подключение к</a:t>
            </a:r>
            <a:r>
              <a:rPr lang="en-US" sz="4800" dirty="0"/>
              <a:t> </a:t>
            </a:r>
            <a:r>
              <a:rPr lang="ru-RU" sz="4800" dirty="0"/>
              <a:t>серверу - процедура достаточно трудоемкая и затратная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2589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061" y="1657082"/>
            <a:ext cx="1201062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 присоединенном режиме запросы</a:t>
            </a:r>
            <a:r>
              <a:rPr lang="en-US" sz="4800" dirty="0"/>
              <a:t> </a:t>
            </a:r>
            <a:r>
              <a:rPr lang="ru-RU" sz="4800" dirty="0"/>
              <a:t>выполняются быстрее, так как каждому последующему</a:t>
            </a:r>
            <a:r>
              <a:rPr lang="en-US" sz="4800" dirty="0"/>
              <a:t> </a:t>
            </a:r>
            <a:r>
              <a:rPr lang="ru-RU" sz="4800" dirty="0"/>
              <a:t>запросу не нужно выполнять подключение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6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13763" y="1594834"/>
            <a:ext cx="12310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Недостаток присоединенной модели – постоянное выделение ресурсов под соединение, что вызывает большую нагрузку на сервер, особенно при большом количестве подключений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5989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2514600"/>
            <a:ext cx="1174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Для решения этой проблемы применяется отсоединённая модель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7951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1493" y="2406142"/>
            <a:ext cx="115265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 отсоединённой модели сначала происходит подключение клиента к серверу   </a:t>
            </a:r>
          </a:p>
        </p:txBody>
      </p:sp>
    </p:spTree>
    <p:extLst>
      <p:ext uri="{BB962C8B-B14F-4D97-AF65-F5344CB8AC3E}">
        <p14:creationId xmlns:p14="http://schemas.microsoft.com/office/powerpoint/2010/main" val="14746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2225" y="2202226"/>
            <a:ext cx="113334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Затем загрузка необходимых данных с сервера и сохранение их на клиенте в </a:t>
            </a:r>
            <a:r>
              <a:rPr lang="en-US" sz="4800" dirty="0"/>
              <a:t>DataSet</a:t>
            </a:r>
            <a:r>
              <a:rPr lang="ru-RU" sz="48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7330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-52388" y="-1588"/>
            <a:ext cx="12244388" cy="2362201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Изначально каждый производитель баз данных предлагал свой набор функций (</a:t>
            </a:r>
            <a:r>
              <a:rPr lang="en-US" sz="4800" dirty="0"/>
              <a:t>API) </a:t>
            </a:r>
            <a:r>
              <a:rPr lang="ru-RU" sz="4800" dirty="0"/>
              <a:t>для работы с ней</a:t>
            </a:r>
            <a:endParaRPr lang="uk-UA" sz="48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0" y="2685245"/>
            <a:ext cx="6705600" cy="41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2133600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После чего клиент отключается от сервера и работает с полученными данными автономно</a:t>
            </a:r>
          </a:p>
        </p:txBody>
      </p:sp>
    </p:spTree>
    <p:extLst>
      <p:ext uri="{BB962C8B-B14F-4D97-AF65-F5344CB8AC3E}">
        <p14:creationId xmlns:p14="http://schemas.microsoft.com/office/powerpoint/2010/main" val="17648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53662" y="1581955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 необходимости клиент может снова подключиться к серверу для синхронизации изменений данных, которые были произведены локально на клиенте в </a:t>
            </a:r>
            <a:r>
              <a:rPr lang="en-US" sz="4800" dirty="0"/>
              <a:t>DataSet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5187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025" y="1201692"/>
            <a:ext cx="12173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Этот режим работы намного меньше нагружает сервер, так как каждый клиент подключается только на микроскопический период времени, пока выполняется запрос,</a:t>
            </a:r>
          </a:p>
          <a:p>
            <a:pPr algn="ctr"/>
            <a:r>
              <a:rPr lang="ru-RU" sz="4800" dirty="0"/>
              <a:t>а затем сразу отключается</a:t>
            </a:r>
          </a:p>
        </p:txBody>
      </p:sp>
    </p:spTree>
    <p:extLst>
      <p:ext uri="{BB962C8B-B14F-4D97-AF65-F5344CB8AC3E}">
        <p14:creationId xmlns:p14="http://schemas.microsoft.com/office/powerpoint/2010/main" val="25701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Рисунок 3" descr="Изображение выглядит как текст, снимок экран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B47C486-677A-A86A-773A-02C6153D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1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10593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представляет </a:t>
            </a:r>
            <a:endParaRPr lang="ru-RU" dirty="0">
              <a:ea typeface="+mn-lt"/>
              <a:cs typeface="+mn-lt"/>
            </a:endParaRPr>
          </a:p>
          <a:p>
            <a:pPr algn="ctr"/>
            <a:r>
              <a:rPr lang="ru-RU" sz="4800" dirty="0">
                <a:ea typeface="+mn-lt"/>
                <a:cs typeface="+mn-lt"/>
              </a:rPr>
              <a:t>ORM-технологию от компании Microsoft для доступа к данным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10593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ORM (</a:t>
            </a:r>
            <a:r>
              <a:rPr lang="ru-RU" sz="4800" dirty="0" err="1">
                <a:ea typeface="+mn-lt"/>
                <a:cs typeface="+mn-lt"/>
              </a:rPr>
              <a:t>object-relational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mapping</a:t>
            </a:r>
            <a:r>
              <a:rPr lang="ru-RU" sz="4800" dirty="0">
                <a:ea typeface="+mn-lt"/>
                <a:cs typeface="+mn-lt"/>
              </a:rPr>
              <a:t>) - отображение данных на реальные объекты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FCE863D-7AB6-357D-76E3-33276AA6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84" y="643467"/>
            <a:ext cx="4331832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3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587772"/>
            <a:ext cx="1217375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 позволяет абстрагироваться от самой базы данных и ее таблиц и работать с данными как с объектами классов независимо от типа хранилища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физическом уровне мы оперируем таблицами, индексами, первичными и внешними ключами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0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концептуальном уровне, который предлагает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Core, мы работаем с 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6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2895600"/>
            <a:ext cx="12192000" cy="9144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Не было никакого стандарта этих функций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Как технология доступа к данным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 работает поверх платформы .NET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66255" y="2644412"/>
            <a:ext cx="121737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Поэтому может использоваться с различными технологиями стека .NET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17055" y="223801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Например, Windows </a:t>
            </a:r>
            <a:r>
              <a:rPr lang="ru-RU" sz="4800" dirty="0" err="1">
                <a:ea typeface="+mn-lt"/>
                <a:cs typeface="+mn-lt"/>
              </a:rPr>
              <a:t>Forms</a:t>
            </a:r>
            <a:r>
              <a:rPr lang="ru-RU" sz="4800" dirty="0">
                <a:ea typeface="+mn-lt"/>
                <a:cs typeface="+mn-lt"/>
              </a:rPr>
              <a:t>, консольные приложения, WPF,  ASP.NET Core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93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801132"/>
            <a:ext cx="121737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При этом кроссплатформенная природа EF Core позволяет задействовать ее не только на ОС Windows, но и на Linux и Mac OS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65" y="2278652"/>
            <a:ext cx="1134063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Entity Framework Core поддерживает множество различных систем баз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8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65" y="2055132"/>
            <a:ext cx="1134063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Таким образом, мы можем через EF Core работать с любой СУБД, если для нее имеется нужный провайдер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0551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 умолчанию на данный момент Microsoft предоставляет ряд встроенных провайдеров для работы с MS SQL Server, </a:t>
            </a:r>
            <a:r>
              <a:rPr lang="ru-RU" sz="4800" dirty="0" err="1">
                <a:ea typeface="+mn-lt"/>
                <a:cs typeface="+mn-lt"/>
              </a:rPr>
              <a:t>SQLite</a:t>
            </a:r>
            <a:r>
              <a:rPr lang="ru-RU" sz="4800" dirty="0">
                <a:ea typeface="+mn-lt"/>
                <a:cs typeface="+mn-lt"/>
              </a:rPr>
              <a:t>, </a:t>
            </a:r>
            <a:r>
              <a:rPr lang="ru-RU" sz="4800">
                <a:ea typeface="+mn-lt"/>
                <a:cs typeface="+mn-lt"/>
              </a:rPr>
              <a:t>PostgreSQL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9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825" y="2644412"/>
            <a:ext cx="121229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EF Core предоставляет универсальный API для работы с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4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536972"/>
            <a:ext cx="1212295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Если нужно сменить целевую СУБД, то основные изменения в проекте будут касаться прежде всего конфигурации и настройки подключения к провайдеру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9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5935" y="2359932"/>
            <a:ext cx="121229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Ключевым понятием EF Core является понятие сущности (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8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41857" y="1828800"/>
            <a:ext cx="12150143" cy="30480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Недостаток – каждый разработчик тратил очень много времени на знакомство и погружение в тонкости </a:t>
            </a:r>
            <a:r>
              <a:rPr lang="en-US" sz="4800" dirty="0"/>
              <a:t>API </a:t>
            </a:r>
            <a:r>
              <a:rPr lang="ru-RU" sz="4800" dirty="0"/>
              <a:t>конкретной базы данных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345" y="2278652"/>
            <a:ext cx="121229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Сущность определяет набор данных, которые связаны с определенным объектом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06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9027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Поэтому данная технология предполагает работу не с таблицами, а с объектами и их коллекциями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56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D78E0DC-DFFC-4D71-BBE8-B82FCFBC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06" y="643467"/>
            <a:ext cx="5820388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03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9027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Отличительной чертой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Core, как технологии ORM, является использование запросов LINQ для выборки данных из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8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88006"/>
            <a:ext cx="12192000" cy="20359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Технология </a:t>
            </a:r>
            <a:r>
              <a:rPr lang="en-US" sz="4800" b="1" dirty="0"/>
              <a:t>ODBC </a:t>
            </a:r>
            <a:r>
              <a:rPr lang="en-US" sz="4800" dirty="0"/>
              <a:t>(Open Database Connectivity) – </a:t>
            </a:r>
            <a:r>
              <a:rPr lang="ru-RU" sz="4800" dirty="0"/>
              <a:t>открытое соединение с базой данных</a:t>
            </a:r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3" y="2537137"/>
            <a:ext cx="4997097" cy="43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10732" y="1772992"/>
            <a:ext cx="12186633" cy="3048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ODBC API </a:t>
            </a:r>
            <a:r>
              <a:rPr lang="ru-RU" sz="4800" dirty="0">
                <a:solidFill>
                  <a:schemeClr val="tx1"/>
                </a:solidFill>
              </a:rPr>
              <a:t>позволял</a:t>
            </a:r>
            <a:r>
              <a:rPr lang="ru-RU" sz="4800" dirty="0"/>
              <a:t> единообразно обращаться к различным источникам данных, не задумываясь о тонкостях и особенностях данного источника</a:t>
            </a:r>
            <a:endParaRPr lang="uk-UA" sz="4800" b="1" dirty="0"/>
          </a:p>
        </p:txBody>
      </p:sp>
    </p:spTree>
    <p:extLst>
      <p:ext uri="{BB962C8B-B14F-4D97-AF65-F5344CB8AC3E}">
        <p14:creationId xmlns:p14="http://schemas.microsoft.com/office/powerpoint/2010/main" val="19293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0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Важным понятием технологии </a:t>
            </a:r>
            <a:r>
              <a:rPr lang="en-US" sz="4800" dirty="0"/>
              <a:t>ODBC </a:t>
            </a:r>
            <a:r>
              <a:rPr lang="ru-RU" sz="4800" dirty="0"/>
              <a:t>является </a:t>
            </a:r>
            <a:r>
              <a:rPr lang="ru-RU" sz="4800" b="1" dirty="0"/>
              <a:t>драйвер </a:t>
            </a:r>
            <a:r>
              <a:rPr lang="ru-RU" sz="4800" dirty="0"/>
              <a:t>–</a:t>
            </a:r>
            <a:r>
              <a:rPr lang="ru-RU" sz="4800" b="1" dirty="0"/>
              <a:t> </a:t>
            </a:r>
            <a:r>
              <a:rPr lang="ru-RU" sz="4800" dirty="0"/>
              <a:t>набор библиотек для доступа к тому или иному источнику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209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9812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Фактически драйвер является прослойкой, которая скрывает аспекты работы того или иного источника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501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5B0566CD7898644918D3A264B1469A9" ma:contentTypeVersion="4" ma:contentTypeDescription="Создание документа." ma:contentTypeScope="" ma:versionID="e92ebaf2d5977e02a67c79edbf22eeed">
  <xsd:schema xmlns:xsd="http://www.w3.org/2001/XMLSchema" xmlns:xs="http://www.w3.org/2001/XMLSchema" xmlns:p="http://schemas.microsoft.com/office/2006/metadata/properties" xmlns:ns2="49e2755f-3d17-4cd7-bb52-40e9ce8c895c" targetNamespace="http://schemas.microsoft.com/office/2006/metadata/properties" ma:root="true" ma:fieldsID="9704b984904e2d06c94c461fa551bf58" ns2:_="">
    <xsd:import namespace="49e2755f-3d17-4cd7-bb52-40e9ce8c89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2755f-3d17-4cd7-bb52-40e9ce8c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233640-E1A4-471C-AEEE-D842BBEDC4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14F91-7FDE-49D2-888D-4F899C42C4EF}">
  <ds:schemaRefs>
    <ds:schemaRef ds:uri="http://schemas.microsoft.com/office/2006/metadata/properties"/>
    <ds:schemaRef ds:uri="http://schemas.microsoft.com/office/infopath/2007/PartnerControls"/>
    <ds:schemaRef ds:uri="db3eff1e-0d9a-43dd-9e34-b6debaeef690"/>
    <ds:schemaRef ds:uri="37d6f18e-a3f9-40f6-b2c7-80501661c5de"/>
  </ds:schemaRefs>
</ds:datastoreItem>
</file>

<file path=customXml/itemProps3.xml><?xml version="1.0" encoding="utf-8"?>
<ds:datastoreItem xmlns:ds="http://schemas.openxmlformats.org/officeDocument/2006/customXml" ds:itemID="{A9AA2FC2-1BC8-456C-BBA9-79A36F576CD1}"/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TC101859866[[fn=Макрос]]</Template>
  <TotalTime>3102</TotalTime>
  <Words>481</Words>
  <Application>Microsoft Office PowerPoint</Application>
  <PresentationFormat>Широкоэкранный</PresentationFormat>
  <Paragraphs>35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Ion</vt:lpstr>
      <vt:lpstr>Презентация PowerPoint</vt:lpstr>
      <vt:lpstr>Исторический экскурс в технологии доступа к данным</vt:lpstr>
      <vt:lpstr>Изначально каждый производитель баз данных предлагал свой набор функций (API) для работы с ней</vt:lpstr>
      <vt:lpstr>Не было никакого стандарта этих функций</vt:lpstr>
      <vt:lpstr>Недостаток – каждый разработчик тратил очень много времени на знакомство и погружение в тонкости API конкретной базы данных</vt:lpstr>
      <vt:lpstr>Технология ODBC (Open Database Connectivity) – открытое соединение с базой данных</vt:lpstr>
      <vt:lpstr>ODBC API позволял единообразно обращаться к различным источникам данных, не задумываясь о тонкостях и особенностях данного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Masyata</dc:creator>
  <cp:lastModifiedBy>Vitaliy Polyanskiy</cp:lastModifiedBy>
  <cp:revision>578</cp:revision>
  <dcterms:created xsi:type="dcterms:W3CDTF">2012-05-17T11:19:04Z</dcterms:created>
  <dcterms:modified xsi:type="dcterms:W3CDTF">2023-07-18T15:41:16Z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0x01010005B0566CD7898644918D3A264B1469A9</vt:lpwstr>
  </property>
  <property fmtid="{D5CDD505-2E9C-101B-9397-08002B2CF9AE}" pid="3" name="MediaServiceImageTags">
    <vt:lpwstr/>
  </property>
</Properties>
</file>