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76" r:id="rId5"/>
    <p:sldId id="278" r:id="rId6"/>
    <p:sldId id="279" r:id="rId7"/>
    <p:sldId id="280" r:id="rId8"/>
    <p:sldId id="288" r:id="rId9"/>
    <p:sldId id="402" r:id="rId10"/>
    <p:sldId id="289" r:id="rId11"/>
    <p:sldId id="396" r:id="rId12"/>
    <p:sldId id="390" r:id="rId13"/>
    <p:sldId id="391" r:id="rId14"/>
    <p:sldId id="392" r:id="rId15"/>
    <p:sldId id="393" r:id="rId16"/>
    <p:sldId id="394" r:id="rId17"/>
    <p:sldId id="290" r:id="rId18"/>
    <p:sldId id="291" r:id="rId19"/>
    <p:sldId id="292" r:id="rId20"/>
    <p:sldId id="293" r:id="rId21"/>
    <p:sldId id="403" r:id="rId22"/>
    <p:sldId id="294" r:id="rId23"/>
    <p:sldId id="295" r:id="rId24"/>
    <p:sldId id="395" r:id="rId25"/>
    <p:sldId id="296" r:id="rId26"/>
    <p:sldId id="297" r:id="rId27"/>
    <p:sldId id="298" r:id="rId28"/>
    <p:sldId id="322" r:id="rId29"/>
    <p:sldId id="300" r:id="rId30"/>
    <p:sldId id="325" r:id="rId31"/>
    <p:sldId id="324" r:id="rId32"/>
    <p:sldId id="326" r:id="rId33"/>
    <p:sldId id="399" r:id="rId34"/>
    <p:sldId id="398" r:id="rId35"/>
    <p:sldId id="281" r:id="rId36"/>
    <p:sldId id="401" r:id="rId37"/>
    <p:sldId id="301" r:id="rId38"/>
    <p:sldId id="302" r:id="rId39"/>
    <p:sldId id="303" r:id="rId40"/>
    <p:sldId id="304" r:id="rId41"/>
    <p:sldId id="305" r:id="rId42"/>
    <p:sldId id="307" r:id="rId43"/>
    <p:sldId id="306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15FD6-D6CC-B6BD-DC4C-7701F25A400F}" v="61" dt="2024-03-31T22:18:13.896"/>
    <p1510:client id="{A16AE1EB-3281-7B71-1D59-BCDDA8B3DB64}" v="99" dt="2024-03-31T21:10:39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олянский Виталий Владилинович" userId="S::polyanskiy@itstep.academy::c51125c0-1dbd-408a-aa96-7e0d7c7837a9" providerId="AD" clId="Web-{4BF15FD6-D6CC-B6BD-DC4C-7701F25A400F}"/>
    <pc:docChg chg="delSld">
      <pc:chgData name="Полянский Виталий Владилинович" userId="S::polyanskiy@itstep.academy::c51125c0-1dbd-408a-aa96-7e0d7c7837a9" providerId="AD" clId="Web-{4BF15FD6-D6CC-B6BD-DC4C-7701F25A400F}" dt="2024-03-31T22:18:13.896" v="60"/>
      <pc:docMkLst>
        <pc:docMk/>
      </pc:docMkLst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96" v="60"/>
        <pc:sldMkLst>
          <pc:docMk/>
          <pc:sldMk cId="646533497" sldId="327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96" v="59"/>
        <pc:sldMkLst>
          <pc:docMk/>
          <pc:sldMk cId="3290918830" sldId="328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96" v="58"/>
        <pc:sldMkLst>
          <pc:docMk/>
          <pc:sldMk cId="114758279" sldId="329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96" v="57"/>
        <pc:sldMkLst>
          <pc:docMk/>
          <pc:sldMk cId="460835738" sldId="330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96" v="56"/>
        <pc:sldMkLst>
          <pc:docMk/>
          <pc:sldMk cId="2239704881" sldId="331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96" v="55"/>
        <pc:sldMkLst>
          <pc:docMk/>
          <pc:sldMk cId="1393204774" sldId="332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96" v="54"/>
        <pc:sldMkLst>
          <pc:docMk/>
          <pc:sldMk cId="3753612416" sldId="333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96" v="53"/>
        <pc:sldMkLst>
          <pc:docMk/>
          <pc:sldMk cId="4174104675" sldId="334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96" v="52"/>
        <pc:sldMkLst>
          <pc:docMk/>
          <pc:sldMk cId="3416595894" sldId="335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96" v="51"/>
        <pc:sldMkLst>
          <pc:docMk/>
          <pc:sldMk cId="3899215825" sldId="336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96" v="47"/>
        <pc:sldMkLst>
          <pc:docMk/>
          <pc:sldMk cId="1190134876" sldId="337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96" v="49"/>
        <pc:sldMkLst>
          <pc:docMk/>
          <pc:sldMk cId="1492135577" sldId="338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96" v="48"/>
        <pc:sldMkLst>
          <pc:docMk/>
          <pc:sldMk cId="2668474978" sldId="339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96" v="46"/>
        <pc:sldMkLst>
          <pc:docMk/>
          <pc:sldMk cId="1903933244" sldId="340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96" v="45"/>
        <pc:sldMkLst>
          <pc:docMk/>
          <pc:sldMk cId="3184102507" sldId="341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80" v="44"/>
        <pc:sldMkLst>
          <pc:docMk/>
          <pc:sldMk cId="1254745014" sldId="342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80" v="43"/>
        <pc:sldMkLst>
          <pc:docMk/>
          <pc:sldMk cId="3422688272" sldId="343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80" v="42"/>
        <pc:sldMkLst>
          <pc:docMk/>
          <pc:sldMk cId="1475123382" sldId="344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80" v="40"/>
        <pc:sldMkLst>
          <pc:docMk/>
          <pc:sldMk cId="1914849998" sldId="345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80" v="39"/>
        <pc:sldMkLst>
          <pc:docMk/>
          <pc:sldMk cId="3269001791" sldId="346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80" v="38"/>
        <pc:sldMkLst>
          <pc:docMk/>
          <pc:sldMk cId="3605455633" sldId="347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80" v="37"/>
        <pc:sldMkLst>
          <pc:docMk/>
          <pc:sldMk cId="618759369" sldId="348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80" v="36"/>
        <pc:sldMkLst>
          <pc:docMk/>
          <pc:sldMk cId="2720014641" sldId="349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80" v="35"/>
        <pc:sldMkLst>
          <pc:docMk/>
          <pc:sldMk cId="1116509176" sldId="350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80" v="34"/>
        <pc:sldMkLst>
          <pc:docMk/>
          <pc:sldMk cId="439803220" sldId="351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80" v="33"/>
        <pc:sldMkLst>
          <pc:docMk/>
          <pc:sldMk cId="1824288996" sldId="352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80" v="32"/>
        <pc:sldMkLst>
          <pc:docMk/>
          <pc:sldMk cId="658388214" sldId="353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80" v="31"/>
        <pc:sldMkLst>
          <pc:docMk/>
          <pc:sldMk cId="2063141685" sldId="354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80" v="41"/>
        <pc:sldMkLst>
          <pc:docMk/>
          <pc:sldMk cId="1615655136" sldId="355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80" v="30"/>
        <pc:sldMkLst>
          <pc:docMk/>
          <pc:sldMk cId="2983154657" sldId="356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80" v="29"/>
        <pc:sldMkLst>
          <pc:docMk/>
          <pc:sldMk cId="2034128711" sldId="357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80" v="28"/>
        <pc:sldMkLst>
          <pc:docMk/>
          <pc:sldMk cId="2018725514" sldId="358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80" v="27"/>
        <pc:sldMkLst>
          <pc:docMk/>
          <pc:sldMk cId="3729075870" sldId="359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80" v="26"/>
        <pc:sldMkLst>
          <pc:docMk/>
          <pc:sldMk cId="2060915537" sldId="360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64" v="25"/>
        <pc:sldMkLst>
          <pc:docMk/>
          <pc:sldMk cId="3979518784" sldId="361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64" v="24"/>
        <pc:sldMkLst>
          <pc:docMk/>
          <pc:sldMk cId="2341826503" sldId="362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64" v="22"/>
        <pc:sldMkLst>
          <pc:docMk/>
          <pc:sldMk cId="2166579220" sldId="364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64" v="21"/>
        <pc:sldMkLst>
          <pc:docMk/>
          <pc:sldMk cId="4157129450" sldId="366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64" v="20"/>
        <pc:sldMkLst>
          <pc:docMk/>
          <pc:sldMk cId="154957627" sldId="367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64" v="19"/>
        <pc:sldMkLst>
          <pc:docMk/>
          <pc:sldMk cId="355722069" sldId="368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64" v="18"/>
        <pc:sldMkLst>
          <pc:docMk/>
          <pc:sldMk cId="443927206" sldId="369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64" v="17"/>
        <pc:sldMkLst>
          <pc:docMk/>
          <pc:sldMk cId="2177621185" sldId="370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64" v="16"/>
        <pc:sldMkLst>
          <pc:docMk/>
          <pc:sldMk cId="2109525081" sldId="371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64" v="23"/>
        <pc:sldMkLst>
          <pc:docMk/>
          <pc:sldMk cId="3940424872" sldId="372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64" v="15"/>
        <pc:sldMkLst>
          <pc:docMk/>
          <pc:sldMk cId="1053640892" sldId="373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64" v="14"/>
        <pc:sldMkLst>
          <pc:docMk/>
          <pc:sldMk cId="2164508301" sldId="374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64" v="13"/>
        <pc:sldMkLst>
          <pc:docMk/>
          <pc:sldMk cId="2948218762" sldId="376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64" v="12"/>
        <pc:sldMkLst>
          <pc:docMk/>
          <pc:sldMk cId="2153070091" sldId="377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64" v="11"/>
        <pc:sldMkLst>
          <pc:docMk/>
          <pc:sldMk cId="150209676" sldId="378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64" v="10"/>
        <pc:sldMkLst>
          <pc:docMk/>
          <pc:sldMk cId="1932742149" sldId="379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64" v="9"/>
        <pc:sldMkLst>
          <pc:docMk/>
          <pc:sldMk cId="3000456013" sldId="380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64" v="8"/>
        <pc:sldMkLst>
          <pc:docMk/>
          <pc:sldMk cId="638466719" sldId="381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49" v="7"/>
        <pc:sldMkLst>
          <pc:docMk/>
          <pc:sldMk cId="875191692" sldId="382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49" v="6"/>
        <pc:sldMkLst>
          <pc:docMk/>
          <pc:sldMk cId="2568740394" sldId="383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49" v="5"/>
        <pc:sldMkLst>
          <pc:docMk/>
          <pc:sldMk cId="1321538504" sldId="384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49" v="4"/>
        <pc:sldMkLst>
          <pc:docMk/>
          <pc:sldMk cId="2828867276" sldId="385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49" v="3"/>
        <pc:sldMkLst>
          <pc:docMk/>
          <pc:sldMk cId="156308157" sldId="386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49" v="2"/>
        <pc:sldMkLst>
          <pc:docMk/>
          <pc:sldMk cId="1981795909" sldId="387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49" v="1"/>
        <pc:sldMkLst>
          <pc:docMk/>
          <pc:sldMk cId="3315289420" sldId="388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49" v="0"/>
        <pc:sldMkLst>
          <pc:docMk/>
          <pc:sldMk cId="3254172742" sldId="389"/>
        </pc:sldMkLst>
      </pc:sldChg>
      <pc:sldChg chg="del">
        <pc:chgData name="Полянский Виталий Владилинович" userId="S::polyanskiy@itstep.academy::c51125c0-1dbd-408a-aa96-7e0d7c7837a9" providerId="AD" clId="Web-{4BF15FD6-D6CC-B6BD-DC4C-7701F25A400F}" dt="2024-03-31T22:18:13.896" v="50"/>
        <pc:sldMkLst>
          <pc:docMk/>
          <pc:sldMk cId="983477791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06E6-A7E5-4CFB-AE92-5AC12D1A4001}" type="datetimeFigureOut">
              <a:rPr lang="ru-RU" smtClean="0"/>
              <a:pPr/>
              <a:t>31.03.2024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C32A-8FE4-42A7-A532-749694E428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06E6-A7E5-4CFB-AE92-5AC12D1A4001}" type="datetimeFigureOut">
              <a:rPr lang="ru-RU" smtClean="0"/>
              <a:pPr/>
              <a:t>31.03.2024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C32A-8FE4-42A7-A532-749694E428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06E6-A7E5-4CFB-AE92-5AC12D1A4001}" type="datetimeFigureOut">
              <a:rPr lang="ru-RU" smtClean="0"/>
              <a:pPr/>
              <a:t>31.03.2024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C32A-8FE4-42A7-A532-749694E428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06E6-A7E5-4CFB-AE92-5AC12D1A4001}" type="datetimeFigureOut">
              <a:rPr lang="ru-RU" smtClean="0"/>
              <a:pPr/>
              <a:t>31.03.2024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C32A-8FE4-42A7-A532-749694E428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06E6-A7E5-4CFB-AE92-5AC12D1A4001}" type="datetimeFigureOut">
              <a:rPr lang="ru-RU" smtClean="0"/>
              <a:pPr/>
              <a:t>31.03.2024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C32A-8FE4-42A7-A532-749694E428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06E6-A7E5-4CFB-AE92-5AC12D1A4001}" type="datetimeFigureOut">
              <a:rPr lang="ru-RU" smtClean="0"/>
              <a:pPr/>
              <a:t>31.03.2024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C32A-8FE4-42A7-A532-749694E428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06E6-A7E5-4CFB-AE92-5AC12D1A4001}" type="datetimeFigureOut">
              <a:rPr lang="ru-RU" smtClean="0"/>
              <a:pPr/>
              <a:t>31.03.2024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C32A-8FE4-42A7-A532-749694E428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06E6-A7E5-4CFB-AE92-5AC12D1A4001}" type="datetimeFigureOut">
              <a:rPr lang="ru-RU" smtClean="0"/>
              <a:pPr/>
              <a:t>31.03.2024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C32A-8FE4-42A7-A532-749694E428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06E6-A7E5-4CFB-AE92-5AC12D1A4001}" type="datetimeFigureOut">
              <a:rPr lang="ru-RU" smtClean="0"/>
              <a:pPr/>
              <a:t>31.03.2024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C32A-8FE4-42A7-A532-749694E428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06E6-A7E5-4CFB-AE92-5AC12D1A4001}" type="datetimeFigureOut">
              <a:rPr lang="ru-RU" smtClean="0"/>
              <a:pPr/>
              <a:t>31.03.2024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C32A-8FE4-42A7-A532-749694E428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06E6-A7E5-4CFB-AE92-5AC12D1A4001}" type="datetimeFigureOut">
              <a:rPr lang="ru-RU" smtClean="0"/>
              <a:pPr/>
              <a:t>31.03.2024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328CC32A-8FE4-42A7-A532-749694E4284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4206E6-A7E5-4CFB-AE92-5AC12D1A4001}" type="datetimeFigureOut">
              <a:rPr lang="ru-RU" smtClean="0"/>
              <a:pPr/>
              <a:t>31.03.2024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28CC32A-8FE4-42A7-A532-749694E42845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aspnetcore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_XwSwno9LFOxt_Ae3tGtRI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5" y="142975"/>
            <a:ext cx="11854132" cy="658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4855" y="2637283"/>
            <a:ext cx="1220132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/>
              <a:t>Эта библиотека была очень сильно </a:t>
            </a:r>
            <a:endParaRPr lang="ru-RU"/>
          </a:p>
          <a:p>
            <a:pPr algn="ctr"/>
            <a:r>
              <a:rPr lang="ru-RU" sz="4800" dirty="0"/>
              <a:t>связана с IIS, .NET Framework и Windows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21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4855" y="2266580"/>
            <a:ext cx="12201325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/>
              <a:t>Таким образом, хостинг  приложений, написанных на ASP.NET, требовал ОС Windows, платформу .NET Framework </a:t>
            </a:r>
            <a:endParaRPr lang="ru-RU" dirty="0"/>
          </a:p>
          <a:p>
            <a:pPr algn="ctr"/>
            <a:r>
              <a:rPr lang="ru-RU" sz="4800" dirty="0"/>
              <a:t>и HTTP-сервер IIS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695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4855" y="2266580"/>
            <a:ext cx="1220132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/>
              <a:t>Современный подход к разработке приложений требует как можно больше абстракций на уровне хостинга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35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4855" y="2307769"/>
            <a:ext cx="1220132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/>
              <a:t>Необходим встроенный кроссплатформенный Web-сервер и независимая инфраструктура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021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442" y="2646448"/>
            <a:ext cx="12191027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/>
              <a:t>2014 год ознаменовал большие перемены в развитии платформы ASP.NET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2913" y="1874798"/>
            <a:ext cx="116974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Microsoft взяла курс на развитие  ASP.NET как кроссплатформенной технологии, которая развивается как opensource-проект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" y="1038036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Данное развитие платформы в дальнейшем получило название </a:t>
            </a:r>
          </a:p>
          <a:p>
            <a:pPr algn="ctr"/>
            <a:r>
              <a:rPr lang="ru-RU" sz="4800" b="1" dirty="0"/>
              <a:t>ASP.NET Core</a:t>
            </a:r>
          </a:p>
        </p:txBody>
      </p:sp>
      <p:pic>
        <p:nvPicPr>
          <p:cNvPr id="3" name="Рисунок 2" descr="program_logo_копия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142" y="3591020"/>
            <a:ext cx="5779674" cy="29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23303"/>
            <a:ext cx="1183943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Все исходные файлы фреймворка доступны на github в репозитории</a:t>
            </a:r>
          </a:p>
          <a:p>
            <a:pPr algn="ctr"/>
            <a:r>
              <a:rPr lang="ru-RU" sz="4800" dirty="0">
                <a:ea typeface="+mn-lt"/>
                <a:cs typeface="+mn-lt"/>
                <a:hlinkClick r:id="rId2"/>
              </a:rPr>
              <a:t>https://github.com/dotnet/aspnetcore</a:t>
            </a: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487244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Первый релиз обновленной платформы появился в июне 2016 года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358546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710288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Теперь она стала работать не только на </a:t>
            </a:r>
            <a:r>
              <a:rPr lang="ru-RU" sz="4800" b="1" dirty="0"/>
              <a:t>Windows</a:t>
            </a:r>
            <a:r>
              <a:rPr lang="ru-RU" sz="4800" dirty="0"/>
              <a:t>, но и на </a:t>
            </a:r>
            <a:r>
              <a:rPr lang="ru-RU" sz="4800" b="1" dirty="0"/>
              <a:t>MacOS</a:t>
            </a:r>
            <a:r>
              <a:rPr lang="ru-RU" sz="4800" dirty="0"/>
              <a:t> и </a:t>
            </a:r>
            <a:r>
              <a:rPr lang="ru-RU" sz="4800" b="1" dirty="0"/>
              <a:t>Linux</a:t>
            </a:r>
          </a:p>
        </p:txBody>
      </p:sp>
      <p:pic>
        <p:nvPicPr>
          <p:cNvPr id="3" name="Рисунок 2" descr="1_gP4MoPw95o3HztOe2rIC4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17" y="2683330"/>
            <a:ext cx="6835022" cy="36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096206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ASP.NET Core </a:t>
            </a:r>
            <a:r>
              <a:rPr lang="ru-RU" sz="4800" dirty="0"/>
              <a:t>- технология для создания </a:t>
            </a:r>
            <a:r>
              <a:rPr lang="en-US" sz="4800" dirty="0"/>
              <a:t>web</a:t>
            </a:r>
            <a:r>
              <a:rPr lang="ru-RU" sz="4800" dirty="0"/>
              <a:t>-приложений на платформе .NET, развиваемая компанией Microsoft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399589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478618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Платформа стала более легковесной, модульной, ее стало проще конфигурировать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717781"/>
            <a:ext cx="1219199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/>
              <a:t>Кроме того, был разработан </a:t>
            </a:r>
            <a:endParaRPr lang="ru-RU" sz="4800" dirty="0">
              <a:solidFill>
                <a:srgbClr val="000000"/>
              </a:solidFill>
              <a:latin typeface="Constantia"/>
              <a:cs typeface="Segoe UI"/>
            </a:endParaRPr>
          </a:p>
          <a:p>
            <a:pPr algn="ctr"/>
            <a:r>
              <a:rPr lang="ru-RU" sz="4800" dirty="0">
                <a:solidFill>
                  <a:srgbClr val="161616"/>
                </a:solidFill>
                <a:latin typeface="Constantia"/>
                <a:cs typeface="Segoe UI"/>
              </a:rPr>
              <a:t>кроссплатформенный HTTP-</a:t>
            </a:r>
            <a:r>
              <a:rPr lang="ru-RU" sz="4800" dirty="0">
                <a:latin typeface="Constantia"/>
                <a:cs typeface="Segoe UI"/>
              </a:rPr>
              <a:t>сервер Kestrel</a:t>
            </a:r>
            <a:endParaRPr lang="ru-RU" sz="4800">
              <a:latin typeface="Constantia"/>
            </a:endParaRPr>
          </a:p>
        </p:txBody>
      </p:sp>
      <p:pic>
        <p:nvPicPr>
          <p:cNvPr id="2" name="Рисунок 1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448B48F-149A-1144-0E33-139A28CC3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715002"/>
            <a:ext cx="12191997" cy="348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55502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Архитектура и модели разработки</a:t>
            </a:r>
          </a:p>
        </p:txBody>
      </p:sp>
      <p:pic>
        <p:nvPicPr>
          <p:cNvPr id="3" name="Рисунок 2" descr="1.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02" y="1498840"/>
            <a:ext cx="9972135" cy="535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478618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На самом верхнем уровне располагаются различные модели взаимодействия с пользователем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331976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Это технологии построения пользовательского интерфейса и обработки ввода пользователя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74798" y="649900"/>
            <a:ext cx="102568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Все эти технологии базируются или взаимодействуют с «чистым» ASP.NET Core</a:t>
            </a:r>
            <a:endParaRPr lang="ru-RU" sz="4800" b="1" dirty="0"/>
          </a:p>
        </p:txBody>
      </p:sp>
      <p:pic>
        <p:nvPicPr>
          <p:cNvPr id="3" name="Рисунок 2" descr="aspnetcore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828" y="3108152"/>
            <a:ext cx="5841257" cy="355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538331"/>
            <a:ext cx="12191999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b="1" dirty="0"/>
              <a:t>Базовый ASP.NET Core </a:t>
            </a:r>
            <a:r>
              <a:rPr lang="ru-RU" sz="4800" dirty="0"/>
              <a:t>поддерживает всё необходимое для работы </a:t>
            </a:r>
            <a:r>
              <a:rPr lang="en-US" sz="4800" dirty="0"/>
              <a:t>web</a:t>
            </a:r>
            <a:r>
              <a:rPr lang="ru-RU" sz="4800" dirty="0"/>
              <a:t>-приложения: маршрутизация, конфигурация, логирование, возможность работы с различными системами баз данных</a:t>
            </a:r>
            <a:r>
              <a:rPr lang="en-US" sz="4800" dirty="0"/>
              <a:t> </a:t>
            </a:r>
            <a:r>
              <a:rPr lang="ru-RU" sz="4800" dirty="0"/>
              <a:t>и т.д.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866138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Базовый ASP.NET Core представлен </a:t>
            </a:r>
          </a:p>
          <a:p>
            <a:pPr algn="ctr"/>
            <a:r>
              <a:rPr lang="ru-RU" sz="4800" dirty="0"/>
              <a:t>различными </a:t>
            </a:r>
            <a:r>
              <a:rPr lang="ru-RU" sz="4800" b="1" dirty="0"/>
              <a:t>middleware-компонентами</a:t>
            </a:r>
            <a:r>
              <a:rPr lang="ru-RU" sz="4800" dirty="0"/>
              <a:t>, которые применяются для обработки </a:t>
            </a:r>
            <a:r>
              <a:rPr lang="en-US" sz="4800" dirty="0"/>
              <a:t>HTTP-</a:t>
            </a:r>
            <a:r>
              <a:rPr lang="ru-RU" sz="4800" dirty="0"/>
              <a:t>запроса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73" y="932220"/>
            <a:ext cx="10922648" cy="59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905314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/>
              <a:t>На самом нижнем уровне приложение ASP.NET Core работает в рамках некоторого </a:t>
            </a:r>
            <a:r>
              <a:rPr lang="en-US" sz="4800" err="1"/>
              <a:t>веб</a:t>
            </a:r>
            <a:r>
              <a:rPr lang="ru-RU" sz="4800" dirty="0"/>
              <a:t>-сервера, например, </a:t>
            </a:r>
            <a:endParaRPr lang="ru-RU" sz="4800" b="1" dirty="0"/>
          </a:p>
          <a:p>
            <a:pPr algn="ctr"/>
            <a:r>
              <a:rPr lang="ru-RU" sz="4800" dirty="0" err="1"/>
              <a:t>Kestrel</a:t>
            </a:r>
            <a:r>
              <a:rPr lang="ru-RU" sz="4800" dirty="0"/>
              <a:t>, IIS, библиотеки HTTP.sys</a:t>
            </a:r>
            <a:endParaRPr lang="ru-RU" sz="4800" b="1"/>
          </a:p>
        </p:txBody>
      </p:sp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0409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История развития </a:t>
            </a:r>
            <a:r>
              <a:rPr lang="en-US" sz="4800" b="1" dirty="0"/>
              <a:t>ASP.NET</a:t>
            </a:r>
          </a:p>
        </p:txBody>
      </p:sp>
      <p:pic>
        <p:nvPicPr>
          <p:cNvPr id="3" name="Рисунок 2" descr="avat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697" y="2344107"/>
            <a:ext cx="4022176" cy="402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5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54989"/>
            <a:ext cx="1219199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 err="1">
                <a:solidFill>
                  <a:srgbClr val="161616"/>
                </a:solidFill>
                <a:latin typeface="Constantia"/>
                <a:cs typeface="Segoe UI"/>
              </a:rPr>
              <a:t>Kestrel</a:t>
            </a:r>
            <a:r>
              <a:rPr lang="ru-RU" sz="4800" dirty="0">
                <a:solidFill>
                  <a:srgbClr val="161616"/>
                </a:solidFill>
                <a:latin typeface="Constantia"/>
                <a:cs typeface="Segoe UI"/>
              </a:rPr>
              <a:t> может применяться в качестве пограничного (с выходом в Интернет) </a:t>
            </a:r>
            <a:endParaRPr lang="ru-RU" sz="4800" dirty="0">
              <a:solidFill>
                <a:srgbClr val="000000"/>
              </a:solidFill>
              <a:latin typeface="Constantia"/>
              <a:cs typeface="Segoe UI"/>
            </a:endParaRPr>
          </a:p>
          <a:p>
            <a:pPr algn="ctr"/>
            <a:r>
              <a:rPr lang="ru-RU" sz="4800" dirty="0">
                <a:solidFill>
                  <a:srgbClr val="161616"/>
                </a:solidFill>
                <a:latin typeface="Constantia"/>
                <a:cs typeface="Segoe UI"/>
              </a:rPr>
              <a:t>веб-сервера</a:t>
            </a:r>
            <a:endParaRPr lang="ru-RU" sz="4800" dirty="0">
              <a:latin typeface="Constantia"/>
            </a:endParaRPr>
          </a:p>
        </p:txBody>
      </p:sp>
      <p:pic>
        <p:nvPicPr>
          <p:cNvPr id="3" name="Рисунок 2" descr="1__RDxO5wcAzxwcUyQfY2ns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17" y="3160804"/>
            <a:ext cx="11546328" cy="324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6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85881"/>
            <a:ext cx="1219199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 err="1">
                <a:solidFill>
                  <a:srgbClr val="161616"/>
                </a:solidFill>
                <a:latin typeface="Constantia"/>
                <a:cs typeface="Segoe UI"/>
              </a:rPr>
              <a:t>Kestrel</a:t>
            </a:r>
            <a:r>
              <a:rPr lang="ru-RU" sz="4800" dirty="0">
                <a:solidFill>
                  <a:srgbClr val="161616"/>
                </a:solidFill>
                <a:latin typeface="Constantia"/>
                <a:cs typeface="Segoe UI"/>
              </a:rPr>
              <a:t> также часто используется с обратным прокси-сервером</a:t>
            </a:r>
            <a:endParaRPr lang="ru-RU" sz="4800" dirty="0">
              <a:latin typeface="Constantia"/>
            </a:endParaRPr>
          </a:p>
        </p:txBody>
      </p:sp>
      <p:pic>
        <p:nvPicPr>
          <p:cNvPr id="2" name="Рисунок 1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D02FE990-07D5-9EB4-BD29-6FDAE3119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7" y="3294149"/>
            <a:ext cx="12130215" cy="208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7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3178" y="481806"/>
            <a:ext cx="12192000" cy="70480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solidFill>
                  <a:srgbClr val="161616"/>
                </a:solidFill>
              </a:rPr>
              <a:t>Обратный прокси-сервер</a:t>
            </a:r>
            <a:r>
              <a:rPr lang="ru-RU" sz="4800" dirty="0"/>
              <a:t>:</a:t>
            </a:r>
            <a:endParaRPr lang="en-US" sz="4800" dirty="0"/>
          </a:p>
          <a:p>
            <a:pPr algn="ctr" fontAlgn="base"/>
            <a:endParaRPr lang="en-US" sz="4800" b="1" dirty="0">
              <a:solidFill>
                <a:srgbClr val="000000"/>
              </a:solidFill>
            </a:endParaRPr>
          </a:p>
          <a:p>
            <a:pPr marL="1143000" lvl="1" indent="-685800" fontAlgn="base">
              <a:buFont typeface="Wingdings" panose="05000000000000000000" pitchFamily="2" charset="2"/>
              <a:buChar char="ü"/>
            </a:pPr>
            <a:r>
              <a:rPr lang="en-US" sz="4400" err="1">
                <a:solidFill>
                  <a:srgbClr val="161616"/>
                </a:solidFill>
                <a:latin typeface="Constantia"/>
                <a:cs typeface="Segoe UI"/>
              </a:rPr>
              <a:t>Предоставляет</a:t>
            </a:r>
            <a:r>
              <a:rPr lang="en-US" sz="4400" dirty="0">
                <a:solidFill>
                  <a:srgbClr val="161616"/>
                </a:solidFill>
                <a:latin typeface="Constantia"/>
                <a:cs typeface="Segoe UI"/>
              </a:rPr>
              <a:t> </a:t>
            </a:r>
            <a:r>
              <a:rPr lang="en-US" sz="4400" err="1">
                <a:solidFill>
                  <a:srgbClr val="161616"/>
                </a:solidFill>
                <a:latin typeface="Constantia"/>
                <a:cs typeface="Segoe UI"/>
              </a:rPr>
              <a:t>дополнительный</a:t>
            </a:r>
            <a:r>
              <a:rPr lang="en-US" sz="4400" dirty="0">
                <a:solidFill>
                  <a:srgbClr val="161616"/>
                </a:solidFill>
                <a:latin typeface="Constantia"/>
                <a:cs typeface="Segoe UI"/>
              </a:rPr>
              <a:t> </a:t>
            </a:r>
            <a:r>
              <a:rPr lang="en-US" sz="4400" err="1">
                <a:solidFill>
                  <a:srgbClr val="161616"/>
                </a:solidFill>
                <a:latin typeface="Constantia"/>
                <a:cs typeface="Segoe UI"/>
              </a:rPr>
              <a:t>уровень</a:t>
            </a:r>
            <a:r>
              <a:rPr lang="en-US" sz="4400" dirty="0">
                <a:solidFill>
                  <a:srgbClr val="161616"/>
                </a:solidFill>
                <a:latin typeface="Constantia"/>
                <a:cs typeface="Segoe UI"/>
              </a:rPr>
              <a:t> </a:t>
            </a:r>
            <a:r>
              <a:rPr lang="en-US" sz="4400" err="1">
                <a:solidFill>
                  <a:srgbClr val="161616"/>
                </a:solidFill>
                <a:latin typeface="Constantia"/>
                <a:cs typeface="Segoe UI"/>
              </a:rPr>
              <a:t>конфигурации</a:t>
            </a:r>
            <a:r>
              <a:rPr lang="en-US" sz="4400" dirty="0">
                <a:solidFill>
                  <a:srgbClr val="161616"/>
                </a:solidFill>
                <a:latin typeface="Constantia"/>
                <a:cs typeface="Segoe UI"/>
              </a:rPr>
              <a:t> и </a:t>
            </a:r>
            <a:r>
              <a:rPr lang="en-US" sz="4400" err="1">
                <a:solidFill>
                  <a:srgbClr val="161616"/>
                </a:solidFill>
                <a:latin typeface="Constantia"/>
                <a:cs typeface="Segoe UI"/>
              </a:rPr>
              <a:t>защиты</a:t>
            </a:r>
            <a:r>
              <a:rPr lang="en-US" sz="4400" dirty="0"/>
              <a:t> </a:t>
            </a:r>
            <a:endParaRPr lang="en-US" sz="4400">
              <a:solidFill>
                <a:srgbClr val="161616"/>
              </a:solidFill>
            </a:endParaRPr>
          </a:p>
          <a:p>
            <a:pPr marL="1143000" lvl="1" indent="-685800">
              <a:buFont typeface="Wingdings" panose="05000000000000000000" pitchFamily="2" charset="2"/>
              <a:buChar char="ü"/>
            </a:pPr>
            <a:r>
              <a:rPr lang="ru-RU" sz="4400" dirty="0">
                <a:solidFill>
                  <a:srgbClr val="161616"/>
                </a:solidFill>
              </a:rPr>
              <a:t>Может лучше интегрироваться с существующей инфраструктурой </a:t>
            </a:r>
            <a:endParaRPr lang="en-US" sz="4400" dirty="0">
              <a:solidFill>
                <a:srgbClr val="161616"/>
              </a:solidFill>
              <a:latin typeface="Constantia"/>
              <a:cs typeface="Segoe UI"/>
            </a:endParaRPr>
          </a:p>
          <a:p>
            <a:pPr marL="1143000" lvl="1" indent="-685800">
              <a:buFont typeface="Wingdings" panose="05000000000000000000" pitchFamily="2" charset="2"/>
              <a:buChar char="ü"/>
            </a:pPr>
            <a:r>
              <a:rPr lang="ru-RU" sz="4400" dirty="0">
                <a:solidFill>
                  <a:srgbClr val="161616"/>
                </a:solidFill>
                <a:latin typeface="Constantia"/>
                <a:cs typeface="Segoe UI"/>
              </a:rPr>
              <a:t>Упрощает балансировку нагрузки и настройку безопасного  взаимодействия (HTTPS).</a:t>
            </a:r>
            <a:endParaRPr lang="en-US" sz="4400" dirty="0">
              <a:solidFill>
                <a:srgbClr val="161616"/>
              </a:solidFill>
              <a:latin typeface="Constantia"/>
            </a:endParaRPr>
          </a:p>
          <a:p>
            <a:pPr algn="ctr" fontAlgn="base"/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420094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417" y="790725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ru-RU" sz="4800" dirty="0"/>
              <a:t>Модели разработки приложений:</a:t>
            </a:r>
            <a:endParaRPr lang="en-US" sz="4800" dirty="0"/>
          </a:p>
          <a:p>
            <a:pPr algn="ctr" fontAlgn="base"/>
            <a:endParaRPr lang="en-US" sz="4800" b="1" dirty="0"/>
          </a:p>
          <a:p>
            <a:pPr marL="1143000" lvl="1" indent="-685800" fontAlgn="base">
              <a:buFont typeface="Wingdings" panose="05000000000000000000" pitchFamily="2" charset="2"/>
              <a:buChar char="ü"/>
            </a:pPr>
            <a:r>
              <a:rPr lang="ru-RU" sz="4800" dirty="0"/>
              <a:t>Паттерн </a:t>
            </a:r>
            <a:r>
              <a:rPr lang="en-US" sz="4800" dirty="0"/>
              <a:t>MVC (Model View Controller)</a:t>
            </a:r>
          </a:p>
          <a:p>
            <a:pPr marL="1143000" lvl="1" indent="-685800" fontAlgn="base">
              <a:buFont typeface="Wingdings" panose="05000000000000000000" pitchFamily="2" charset="2"/>
              <a:buChar char="ü"/>
            </a:pPr>
            <a:r>
              <a:rPr lang="en-US" sz="4800" dirty="0"/>
              <a:t>Razor Pages </a:t>
            </a:r>
          </a:p>
          <a:p>
            <a:pPr marL="1143000" lvl="1" indent="-685800" fontAlgn="base">
              <a:buFont typeface="Wingdings" panose="05000000000000000000" pitchFamily="2" charset="2"/>
              <a:buChar char="ü"/>
            </a:pPr>
            <a:r>
              <a:rPr lang="en-US" sz="4800" dirty="0"/>
              <a:t>SPA (Single Page Application)</a:t>
            </a:r>
          </a:p>
          <a:p>
            <a:pPr marL="1143000" lvl="1" indent="-685800" fontAlgn="base">
              <a:buFont typeface="Wingdings" panose="05000000000000000000" pitchFamily="2" charset="2"/>
              <a:buChar char="ü"/>
            </a:pPr>
            <a:r>
              <a:rPr lang="en-US" sz="4800" dirty="0"/>
              <a:t>Blazor</a:t>
            </a:r>
          </a:p>
          <a:p>
            <a:pPr algn="ctr" fontAlgn="base"/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35439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" y="73610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ASP.NET Core MVC</a:t>
            </a:r>
            <a:endParaRPr lang="ru-RU" sz="4800" b="1" dirty="0"/>
          </a:p>
        </p:txBody>
      </p:sp>
      <p:pic>
        <p:nvPicPr>
          <p:cNvPr id="4" name="Рисунок 3" descr="1_0wizmfKjxD_I4PCeqEJ7A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757" y="1863855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762607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ASP.NET Core MVC</a:t>
            </a:r>
            <a:r>
              <a:rPr lang="ru-RU" sz="4800" dirty="0"/>
              <a:t> представляет модель разработки приложений на основе паттерна </a:t>
            </a:r>
            <a:r>
              <a:rPr lang="en-US" sz="4800" b="1" dirty="0"/>
              <a:t>MVC</a:t>
            </a:r>
            <a:r>
              <a:rPr lang="ru-RU" sz="4800" dirty="0"/>
              <a:t> - Model (модель), View (представление) и Controller (контроллер)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762607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Модель отвечает за работу с данными, контроллер представляет логику обработки запросов, а представление определяет визуальную составляющую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mv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58" y="2034964"/>
            <a:ext cx="8460925" cy="43399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" y="73610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Паттерн </a:t>
            </a:r>
            <a:r>
              <a:rPr lang="en-US" sz="4800" b="1" dirty="0"/>
              <a:t>MVC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" y="73610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ASP.NET Core Razor Pages</a:t>
            </a:r>
            <a:endParaRPr lang="ru-RU" sz="4800" b="1" dirty="0"/>
          </a:p>
        </p:txBody>
      </p:sp>
      <p:pic>
        <p:nvPicPr>
          <p:cNvPr id="5" name="Рисунок 4" descr="1_ceVcT-dNYf9K4WxaY4vyx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2219206"/>
            <a:ext cx="71151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495817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Razor Pages </a:t>
            </a:r>
            <a:r>
              <a:rPr lang="ru-RU" sz="4800" dirty="0"/>
              <a:t>- технология, альтернативная фреймворку </a:t>
            </a:r>
            <a:r>
              <a:rPr lang="ru-RU" sz="4800" b="1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271594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История ASP.NET началась с выходом первой версии платформы .NET </a:t>
            </a:r>
            <a:r>
              <a:rPr lang="en-US" sz="4800" dirty="0"/>
              <a:t>Framework </a:t>
            </a:r>
            <a:r>
              <a:rPr lang="ru-RU" sz="4800" dirty="0"/>
              <a:t>в начале 2002 года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805737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Razor Pages</a:t>
            </a:r>
            <a:r>
              <a:rPr lang="ru-RU" sz="4800" dirty="0"/>
              <a:t> представляет модель разработки приложений, в которой за обработку запроса отвечают специальные сущности - страницы Razor Pages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22674" y="2262915"/>
            <a:ext cx="11291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Каждая страница представляет пользовательский интерфейс и связанную с ним логику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95194" y="1943753"/>
            <a:ext cx="109469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Для определения пользовательского интерфейса применяется движок </a:t>
            </a:r>
            <a:r>
              <a:rPr lang="ru-RU" sz="4800" b="1" dirty="0"/>
              <a:t>Razor</a:t>
            </a:r>
            <a:r>
              <a:rPr lang="ru-RU" sz="4800" dirty="0"/>
              <a:t>, а для описания логики - </a:t>
            </a:r>
            <a:r>
              <a:rPr lang="ru-RU" sz="4800" b="1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" y="73610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ASP.NET Core Web API</a:t>
            </a:r>
            <a:endParaRPr lang="ru-RU" sz="4800" b="1" dirty="0"/>
          </a:p>
        </p:txBody>
      </p:sp>
      <p:pic>
        <p:nvPicPr>
          <p:cNvPr id="4" name="Рисунок 3" descr="AspNetCoreWebApi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71" y="2044993"/>
            <a:ext cx="10083557" cy="424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762607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ASP.NET Core Web API</a:t>
            </a:r>
            <a:r>
              <a:rPr lang="ru-RU" sz="4800" dirty="0"/>
              <a:t> представляет реализацию паттерна </a:t>
            </a:r>
            <a:r>
              <a:rPr lang="ru-RU" sz="4800" b="1" dirty="0"/>
              <a:t>REST</a:t>
            </a:r>
            <a:r>
              <a:rPr lang="ru-RU" sz="4800" dirty="0"/>
              <a:t>, при котором для каждого типа </a:t>
            </a:r>
            <a:r>
              <a:rPr lang="en-US" sz="4800" dirty="0"/>
              <a:t>HTTP</a:t>
            </a:r>
            <a:r>
              <a:rPr lang="ru-RU" sz="4800" dirty="0"/>
              <a:t>-запроса (</a:t>
            </a:r>
            <a:r>
              <a:rPr lang="ru-RU" sz="4800" b="1" dirty="0"/>
              <a:t>GET</a:t>
            </a:r>
            <a:r>
              <a:rPr lang="ru-RU" sz="4800" dirty="0"/>
              <a:t>, </a:t>
            </a:r>
            <a:r>
              <a:rPr lang="ru-RU" sz="4800" b="1" dirty="0"/>
              <a:t>POST</a:t>
            </a:r>
            <a:r>
              <a:rPr lang="ru-RU" sz="4800" dirty="0"/>
              <a:t>, </a:t>
            </a:r>
            <a:r>
              <a:rPr lang="ru-RU" sz="4800" b="1" dirty="0"/>
              <a:t>PUT</a:t>
            </a:r>
            <a:r>
              <a:rPr lang="ru-RU" sz="4800" dirty="0"/>
              <a:t>, </a:t>
            </a:r>
            <a:r>
              <a:rPr lang="ru-RU" sz="4800" b="1" dirty="0"/>
              <a:t>DELETE</a:t>
            </a:r>
            <a:r>
              <a:rPr lang="ru-RU" sz="4800" dirty="0"/>
              <a:t>) предназначен отдельный ресурс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744739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Подобные ресурсы определяются в виде методов контроллера </a:t>
            </a:r>
            <a:r>
              <a:rPr lang="ru-RU" sz="4800" b="1" dirty="0"/>
              <a:t>Web API</a:t>
            </a:r>
          </a:p>
        </p:txBody>
      </p:sp>
      <p:pic>
        <p:nvPicPr>
          <p:cNvPr id="3" name="Рисунок 2" descr="what_is_rest_a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06" y="2506320"/>
            <a:ext cx="10211532" cy="411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684315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ru-RU" sz="4800" dirty="0"/>
              <a:t>Данная модель особенно подходит для одностраничных приложений  - </a:t>
            </a:r>
            <a:r>
              <a:rPr lang="en-US" sz="4800" b="1" dirty="0"/>
              <a:t>SPA (Single Page Application)</a:t>
            </a:r>
            <a:endParaRPr lang="ru-RU" sz="4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96" y="3256416"/>
            <a:ext cx="10515600" cy="346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68431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ASP.NET Core Blazor</a:t>
            </a:r>
            <a:endParaRPr lang="ru-RU" sz="4800" b="1" dirty="0"/>
          </a:p>
        </p:txBody>
      </p:sp>
      <p:pic>
        <p:nvPicPr>
          <p:cNvPr id="6" name="Рисунок 5" descr="xasp_blazor_feature.jpg.pagespeed.ic.CuZ5tsaZ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051" y="2138889"/>
            <a:ext cx="7436503" cy="418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857493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Blazor</a:t>
            </a:r>
            <a:r>
              <a:rPr lang="ru-RU" sz="4800" dirty="0"/>
              <a:t> представляет UI-фреймворк для создания интерактивных приложений, которые могут работать как на стороне сервера, так и на стороне клиента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417" y="790725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ru-RU" sz="4800" dirty="0"/>
              <a:t>Функционально Blazor подразделяется </a:t>
            </a:r>
            <a:endParaRPr lang="en-US" sz="4800" dirty="0"/>
          </a:p>
          <a:p>
            <a:pPr algn="ctr" fontAlgn="base"/>
            <a:r>
              <a:rPr lang="ru-RU" sz="4800" dirty="0"/>
              <a:t>на две подсистемы:</a:t>
            </a:r>
            <a:endParaRPr lang="en-US" sz="4800" dirty="0"/>
          </a:p>
          <a:p>
            <a:pPr algn="ctr" fontAlgn="base"/>
            <a:endParaRPr lang="en-US" sz="4800" b="1" dirty="0"/>
          </a:p>
          <a:p>
            <a:pPr marL="1143000" lvl="1" indent="-685800" fontAlgn="base">
              <a:buFont typeface="Wingdings" panose="05000000000000000000" pitchFamily="2" charset="2"/>
              <a:buChar char="ü"/>
            </a:pPr>
            <a:r>
              <a:rPr lang="en-US" sz="4000" b="1" dirty="0"/>
              <a:t>Blazor Server </a:t>
            </a:r>
            <a:r>
              <a:rPr lang="ru-RU" sz="4000" dirty="0"/>
              <a:t>позволяет создавать серверные приложения</a:t>
            </a:r>
            <a:r>
              <a:rPr lang="en-US" sz="4000" dirty="0"/>
              <a:t> </a:t>
            </a:r>
            <a:r>
              <a:rPr lang="ru-RU" sz="4000" dirty="0"/>
              <a:t>на </a:t>
            </a:r>
            <a:r>
              <a:rPr lang="en-US" sz="4000" dirty="0"/>
              <a:t>C#</a:t>
            </a:r>
          </a:p>
          <a:p>
            <a:pPr marL="1143000" lvl="1" indent="-685800" fontAlgn="base">
              <a:buFont typeface="Wingdings" panose="05000000000000000000" pitchFamily="2" charset="2"/>
              <a:buChar char="ü"/>
            </a:pPr>
            <a:r>
              <a:rPr lang="en-US" sz="4000" b="1" dirty="0"/>
              <a:t>Blazor WebAssembly </a:t>
            </a:r>
            <a:r>
              <a:rPr lang="ru-RU" sz="4000" dirty="0"/>
              <a:t>позволяет создавать одностраничные интерактивные клиентские приложения </a:t>
            </a:r>
            <a:r>
              <a:rPr lang="en-US" sz="4800" dirty="0"/>
              <a:t> </a:t>
            </a:r>
          </a:p>
          <a:p>
            <a:pPr algn="ctr" fontAlgn="base"/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420094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331976"/>
            <a:ext cx="121920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/>
              <a:t>ASP.NET и платформа .NET развивались параллельно: выход новой версии .NET знаменовал выход новой версии ASP.NET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maxresdefa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62" y="1115501"/>
            <a:ext cx="9273397" cy="521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417" y="609579"/>
            <a:ext cx="12192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ru-RU" sz="4800" b="1" dirty="0"/>
              <a:t>Преимущества </a:t>
            </a:r>
            <a:r>
              <a:rPr lang="en-US" sz="4800" b="1" dirty="0"/>
              <a:t>ASP.NET Core</a:t>
            </a:r>
          </a:p>
          <a:p>
            <a:pPr algn="ctr" fontAlgn="base"/>
            <a:endParaRPr lang="en-US" sz="4800" b="1" dirty="0"/>
          </a:p>
          <a:p>
            <a:pPr marL="1143000" lvl="1" indent="-685800" fontAlgn="base">
              <a:buFont typeface="Wingdings" panose="05000000000000000000" pitchFamily="2" charset="2"/>
              <a:buChar char="ü"/>
            </a:pPr>
            <a:r>
              <a:rPr lang="ru-RU" sz="4000" dirty="0"/>
              <a:t>ASP.NET Core работает поверх платформы .NET</a:t>
            </a:r>
            <a:r>
              <a:rPr lang="en-US" sz="4000" dirty="0"/>
              <a:t> </a:t>
            </a:r>
            <a:r>
              <a:rPr lang="ru-RU" sz="4000" dirty="0"/>
              <a:t>и позволяет задействовать все её возможности</a:t>
            </a:r>
          </a:p>
          <a:p>
            <a:pPr marL="1143000" lvl="1" indent="-685800" fontAlgn="base">
              <a:buFont typeface="Wingdings" panose="05000000000000000000" pitchFamily="2" charset="2"/>
              <a:buChar char="ü"/>
            </a:pPr>
            <a:r>
              <a:rPr lang="ru-RU" sz="4000" dirty="0"/>
              <a:t>С помощью ASP.NET Core можно создавать кросс-платформенные приложения на Windows, Linux и MacOS </a:t>
            </a:r>
            <a:r>
              <a:rPr lang="en-US" sz="4800" dirty="0"/>
              <a:t> </a:t>
            </a:r>
          </a:p>
          <a:p>
            <a:pPr algn="ctr" fontAlgn="base"/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420094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417" y="609579"/>
            <a:ext cx="12192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ru-RU" sz="4800" b="1" dirty="0"/>
              <a:t>Преимущества </a:t>
            </a:r>
            <a:r>
              <a:rPr lang="en-US" sz="4800" b="1" dirty="0"/>
              <a:t>ASP.NET Core</a:t>
            </a:r>
          </a:p>
          <a:p>
            <a:pPr algn="ctr" fontAlgn="base"/>
            <a:endParaRPr lang="en-US" sz="4800" b="1" dirty="0"/>
          </a:p>
          <a:p>
            <a:pPr marL="1143000" lvl="1" indent="-685800" fontAlgn="base">
              <a:buFont typeface="Wingdings" panose="05000000000000000000" pitchFamily="2" charset="2"/>
              <a:buChar char="ü"/>
            </a:pPr>
            <a:r>
              <a:rPr lang="ru-RU" sz="4000" dirty="0"/>
              <a:t>Благодаря модульности фреймворка все необходимые компоненты </a:t>
            </a:r>
            <a:r>
              <a:rPr lang="en-US" sz="4000" dirty="0"/>
              <a:t>web</a:t>
            </a:r>
            <a:r>
              <a:rPr lang="ru-RU" sz="4000" dirty="0"/>
              <a:t>-приложения могут загружаться как отдельные модули через пакетный менеджер Nuget </a:t>
            </a:r>
          </a:p>
          <a:p>
            <a:pPr marL="1143000" lvl="1" indent="-685800" fontAlgn="base">
              <a:buFont typeface="Wingdings" panose="05000000000000000000" pitchFamily="2" charset="2"/>
              <a:buChar char="ü"/>
            </a:pPr>
            <a:r>
              <a:rPr lang="ru-RU" sz="4000" dirty="0"/>
              <a:t>Поддержка работы с большинством распространенных систем баз данных: </a:t>
            </a:r>
            <a:br>
              <a:rPr lang="en-US" sz="4000" dirty="0"/>
            </a:br>
            <a:r>
              <a:rPr lang="ru-RU" sz="4000" dirty="0"/>
              <a:t>MS SQL Server, MySQL, MongoDB</a:t>
            </a:r>
            <a:r>
              <a:rPr lang="en-US" sz="4000" dirty="0"/>
              <a:t> </a:t>
            </a:r>
            <a:r>
              <a:rPr lang="ru-RU" sz="4000" dirty="0"/>
              <a:t>и другие</a:t>
            </a:r>
            <a:endParaRPr lang="en-US" sz="4800" dirty="0"/>
          </a:p>
          <a:p>
            <a:pPr algn="ctr" fontAlgn="base"/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420094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417" y="609579"/>
            <a:ext cx="12192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ru-RU" sz="4800" b="1" dirty="0"/>
              <a:t>Преимущества </a:t>
            </a:r>
            <a:r>
              <a:rPr lang="en-US" sz="4800" b="1" dirty="0"/>
              <a:t>ASP.NET Core</a:t>
            </a:r>
          </a:p>
          <a:p>
            <a:pPr algn="ctr" fontAlgn="base"/>
            <a:endParaRPr lang="en-US" sz="4800" b="1" dirty="0"/>
          </a:p>
          <a:p>
            <a:pPr marL="1143000" lvl="1" indent="-685800" fontAlgn="base">
              <a:buFont typeface="Wingdings" panose="05000000000000000000" pitchFamily="2" charset="2"/>
              <a:buChar char="ü"/>
            </a:pPr>
            <a:r>
              <a:rPr lang="en-US" sz="4000" dirty="0"/>
              <a:t>ASP.NET Core </a:t>
            </a:r>
            <a:r>
              <a:rPr lang="ru-RU" sz="4000" dirty="0"/>
              <a:t>характеризуется расширяемостью – можно использовать встроенную реализацию компонентов, либо расширить их с помощью механизма наследования, либо создать свои компоненты</a:t>
            </a:r>
          </a:p>
          <a:p>
            <a:pPr marL="1143000" lvl="1" indent="-685800" fontAlgn="base">
              <a:buFont typeface="Wingdings" panose="05000000000000000000" pitchFamily="2" charset="2"/>
              <a:buChar char="ü"/>
            </a:pPr>
            <a:r>
              <a:rPr lang="ru-RU" sz="4000" dirty="0"/>
              <a:t>Богатый инструментарий для разработки приложений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420094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1B64FF8B-97CF-FEBA-074C-9A1E721E1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98189"/>
            <a:ext cx="12191999" cy="472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5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442" y="2410742"/>
            <a:ext cx="12191027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/>
              <a:t>Изначально технология ASP.NET была нацелена на работу исключительно в Windows на </a:t>
            </a:r>
            <a:r>
              <a:rPr lang="en-US" sz="4800" dirty="0"/>
              <a:t>HTTP</a:t>
            </a:r>
            <a:r>
              <a:rPr lang="ru-RU" sz="4800" dirty="0"/>
              <a:t>-сервере IIS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2337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линия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6B8B571-EBA7-FBCE-D721-9C4DB1249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649" y="819429"/>
            <a:ext cx="9411729" cy="598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7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35171" y="2359256"/>
            <a:ext cx="1026543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/>
              <a:t>Это связано с тем, что ASP.NET требовала использования библиотеки System.Web.dll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5B0566CD7898644918D3A264B1469A9" ma:contentTypeVersion="11" ma:contentTypeDescription="Создание документа." ma:contentTypeScope="" ma:versionID="b53f60febe5e9500add37094542be545">
  <xsd:schema xmlns:xsd="http://www.w3.org/2001/XMLSchema" xmlns:xs="http://www.w3.org/2001/XMLSchema" xmlns:p="http://schemas.microsoft.com/office/2006/metadata/properties" xmlns:ns2="49e2755f-3d17-4cd7-bb52-40e9ce8c895c" xmlns:ns3="07fde177-18aa-4aa5-8aee-30b5745d58f4" targetNamespace="http://schemas.microsoft.com/office/2006/metadata/properties" ma:root="true" ma:fieldsID="03afa52dca2c1a6cabb3db185b89b185" ns2:_="" ns3:_="">
    <xsd:import namespace="49e2755f-3d17-4cd7-bb52-40e9ce8c895c"/>
    <xsd:import namespace="07fde177-18aa-4aa5-8aee-30b5745d58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2755f-3d17-4cd7-bb52-40e9ce8c89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168b2bcd-3960-4df8-afb5-1b38f07337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fde177-18aa-4aa5-8aee-30b5745d58f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8acc449-5b21-46f4-90aa-bc04ca3466b4}" ma:internalName="TaxCatchAll" ma:showField="CatchAllData" ma:web="07fde177-18aa-4aa5-8aee-30b5745d58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7fde177-18aa-4aa5-8aee-30b5745d58f4" xsi:nil="true"/>
    <lcf76f155ced4ddcb4097134ff3c332f xmlns="49e2755f-3d17-4cd7-bb52-40e9ce8c895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FD25E6A-40BA-4B79-8638-DCF2FDA774A3}"/>
</file>

<file path=customXml/itemProps2.xml><?xml version="1.0" encoding="utf-8"?>
<ds:datastoreItem xmlns:ds="http://schemas.openxmlformats.org/officeDocument/2006/customXml" ds:itemID="{96333257-12EB-40DC-8B0D-2ABBEBA327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4996EF-D933-4A10-897F-2E692C6A183F}">
  <ds:schemaRefs>
    <ds:schemaRef ds:uri="http://schemas.microsoft.com/office/2006/metadata/properties"/>
    <ds:schemaRef ds:uri="http://schemas.microsoft.com/office/infopath/2007/PartnerControls"/>
    <ds:schemaRef ds:uri="d092517c-0eda-4e15-a2de-65b23e07d4a3"/>
    <ds:schemaRef ds:uri="d4c63c7c-f5d7-475d-af0d-4fe5c367a3c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327</TotalTime>
  <Words>474</Words>
  <Application>Microsoft Office PowerPoint</Application>
  <PresentationFormat>Широкоэкранный</PresentationFormat>
  <Paragraphs>58</Paragraphs>
  <Slides>53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4" baseType="lpstr">
      <vt:lpstr>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Vitaliy Polyanskiy</dc:creator>
  <cp:lastModifiedBy>Vitaliy Polyanskiy</cp:lastModifiedBy>
  <cp:revision>912</cp:revision>
  <dcterms:created xsi:type="dcterms:W3CDTF">2015-06-20T16:00:10Z</dcterms:created>
  <dcterms:modified xsi:type="dcterms:W3CDTF">2024-03-31T22:18:14Z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0x01010005B0566CD7898644918D3A264B1469A9</vt:lpwstr>
  </property>
  <property fmtid="{D5CDD505-2E9C-101B-9397-08002B2CF9AE}" pid="3" name="MediaServiceImageTags">
    <vt:lpwstr/>
  </property>
</Properties>
</file>