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45"/>
  </p:notesMasterIdLst>
  <p:sldIdLst>
    <p:sldId id="258" r:id="rId5"/>
    <p:sldId id="354" r:id="rId6"/>
    <p:sldId id="385" r:id="rId7"/>
    <p:sldId id="355" r:id="rId8"/>
    <p:sldId id="393" r:id="rId9"/>
    <p:sldId id="392" r:id="rId10"/>
    <p:sldId id="357" r:id="rId11"/>
    <p:sldId id="358" r:id="rId12"/>
    <p:sldId id="362" r:id="rId13"/>
    <p:sldId id="383" r:id="rId14"/>
    <p:sldId id="384" r:id="rId15"/>
    <p:sldId id="356" r:id="rId16"/>
    <p:sldId id="361" r:id="rId17"/>
    <p:sldId id="367" r:id="rId18"/>
    <p:sldId id="366" r:id="rId19"/>
    <p:sldId id="368" r:id="rId20"/>
    <p:sldId id="364" r:id="rId21"/>
    <p:sldId id="365" r:id="rId22"/>
    <p:sldId id="370" r:id="rId23"/>
    <p:sldId id="387" r:id="rId24"/>
    <p:sldId id="371" r:id="rId25"/>
    <p:sldId id="389" r:id="rId26"/>
    <p:sldId id="390" r:id="rId27"/>
    <p:sldId id="372" r:id="rId28"/>
    <p:sldId id="345" r:id="rId29"/>
    <p:sldId id="386" r:id="rId30"/>
    <p:sldId id="353" r:id="rId31"/>
    <p:sldId id="378" r:id="rId32"/>
    <p:sldId id="377" r:id="rId33"/>
    <p:sldId id="391" r:id="rId34"/>
    <p:sldId id="347" r:id="rId35"/>
    <p:sldId id="388" r:id="rId36"/>
    <p:sldId id="348" r:id="rId37"/>
    <p:sldId id="350" r:id="rId38"/>
    <p:sldId id="352" r:id="rId39"/>
    <p:sldId id="349" r:id="rId40"/>
    <p:sldId id="351" r:id="rId41"/>
    <p:sldId id="344" r:id="rId42"/>
    <p:sldId id="374" r:id="rId43"/>
    <p:sldId id="37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4B20A-E2A5-A698-83FA-C89953E0AE04}" v="198" dt="2024-01-08T11:20:4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822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E7C5F-3440-4046-9FCF-3736E13A7C47}" type="datetimeFigureOut">
              <a:rPr lang="uk-UA" smtClean="0"/>
              <a:pPr/>
              <a:t>08.01.2024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B351-2E16-4DC5-85E1-B57538BF717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021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8816" y="0"/>
            <a:ext cx="97536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4000" y="0"/>
            <a:ext cx="17780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12192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90424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90424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8280400" y="6610350"/>
            <a:ext cx="2032000" cy="228600"/>
          </a:xfrm>
        </p:spPr>
        <p:txBody>
          <a:bodyPr/>
          <a:lstStyle/>
          <a:p>
            <a:fld id="{216C5678-EE20-4FA5-88E2-6E0BD67A2E26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10566400" y="6610350"/>
            <a:ext cx="1598507" cy="22860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609600" y="6611112"/>
            <a:ext cx="7467600" cy="228600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917699" y="6629400"/>
            <a:ext cx="10274301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864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9550400" y="6610350"/>
            <a:ext cx="2032000" cy="246888"/>
          </a:xfrm>
        </p:spPr>
        <p:txBody>
          <a:bodyPr/>
          <a:lstStyle/>
          <a:p>
            <a:fld id="{09CAEA93-55E7-4DA9-90C2-089A26EEFEC4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11656907" y="6610350"/>
            <a:ext cx="508000" cy="246888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2032000" y="6610350"/>
            <a:ext cx="7416800" cy="247650"/>
          </a:xfrm>
        </p:spPr>
        <p:txBody>
          <a:bodyPr/>
          <a:lstStyle/>
          <a:p>
            <a:r>
              <a:rPr lang="en-US" dirty="0"/>
              <a:t>Footer Text</a:t>
            </a:r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16608" y="0"/>
            <a:ext cx="9753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12192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1"/>
            <a:ext cx="109728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610350"/>
            <a:ext cx="20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610350"/>
            <a:ext cx="883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6907" y="6610350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8" y="-1"/>
            <a:ext cx="12194178" cy="68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04800"/>
            <a:ext cx="86677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1676400"/>
            <a:ext cx="1226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Язык JavaScript поддерживается всеми</a:t>
            </a:r>
          </a:p>
          <a:p>
            <a:pPr algn="ctr"/>
            <a:r>
              <a:rPr lang="ru-RU" sz="4800" dirty="0"/>
              <a:t>современными браузерами и не требует никаких дополнительных подключенных библиотек или установленных расширений</a:t>
            </a:r>
          </a:p>
        </p:txBody>
      </p:sp>
    </p:spTree>
    <p:extLst>
      <p:ext uri="{BB962C8B-B14F-4D97-AF65-F5344CB8AC3E}">
        <p14:creationId xmlns:p14="http://schemas.microsoft.com/office/powerpoint/2010/main" val="3133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данный момент возможности </a:t>
            </a:r>
            <a:r>
              <a:rPr lang="en-US" sz="4800" dirty="0"/>
              <a:t>JavaScript </a:t>
            </a:r>
            <a:r>
              <a:rPr lang="ru-RU" sz="4800" dirty="0"/>
              <a:t>гораздо шире</a:t>
            </a:r>
          </a:p>
        </p:txBody>
      </p:sp>
    </p:spTree>
    <p:extLst>
      <p:ext uri="{BB962C8B-B14F-4D97-AF65-F5344CB8AC3E}">
        <p14:creationId xmlns:p14="http://schemas.microsoft.com/office/powerpoint/2010/main" val="19773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9800"/>
            <a:ext cx="1226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JavaScript может выполняться не только в браузере, а где угодно, нужна лишь специальная программа – </a:t>
            </a:r>
            <a:r>
              <a:rPr lang="ru-RU" sz="4800" b="1" dirty="0"/>
              <a:t>интерпретатор</a:t>
            </a:r>
          </a:p>
        </p:txBody>
      </p:sp>
    </p:spTree>
    <p:extLst>
      <p:ext uri="{BB962C8B-B14F-4D97-AF65-F5344CB8AC3E}">
        <p14:creationId xmlns:p14="http://schemas.microsoft.com/office/powerpoint/2010/main" val="18161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8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Возможности современного языка </a:t>
            </a:r>
            <a:r>
              <a:rPr lang="en-US" sz="4800" b="1" dirty="0"/>
              <a:t>JavaScript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6942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Увеличение мощности мобильных устройств и повсеместное распространение стандарта </a:t>
            </a:r>
            <a:r>
              <a:rPr lang="ru-RU" sz="4800" b="1" dirty="0"/>
              <a:t>HTML5</a:t>
            </a:r>
            <a:r>
              <a:rPr lang="ru-RU" sz="4800" dirty="0"/>
              <a:t> привело к возможности создания приложений для смартфонов и планшетов с использованием языка </a:t>
            </a:r>
            <a:r>
              <a:rPr lang="ru-RU" sz="4800" b="1" dirty="0"/>
              <a:t>JavaScript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220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06012"/>
            <a:ext cx="11277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dirty="0">
                <a:ea typeface="+mn-lt"/>
                <a:cs typeface="+mn-lt"/>
              </a:rPr>
              <a:t>JavaScript </a:t>
            </a:r>
            <a:r>
              <a:rPr lang="en-US" sz="4800" dirty="0" err="1">
                <a:ea typeface="+mn-lt"/>
                <a:cs typeface="+mn-lt"/>
              </a:rPr>
              <a:t>может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применяться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для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создания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десктопных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приложений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например</a:t>
            </a:r>
            <a:r>
              <a:rPr lang="en-US" sz="4800" dirty="0">
                <a:ea typeface="+mn-lt"/>
                <a:cs typeface="+mn-lt"/>
              </a:rPr>
              <a:t>, </a:t>
            </a:r>
            <a:r>
              <a:rPr lang="en-US" sz="4800" dirty="0" err="1">
                <a:ea typeface="+mn-lt"/>
                <a:cs typeface="+mn-lt"/>
              </a:rPr>
              <a:t>благодаря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таким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фреймворкам</a:t>
            </a: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dirty="0" err="1">
                <a:ea typeface="+mn-lt"/>
                <a:cs typeface="+mn-lt"/>
              </a:rPr>
              <a:t>как</a:t>
            </a:r>
            <a:r>
              <a:rPr lang="en-US" sz="4800" dirty="0">
                <a:ea typeface="+mn-lt"/>
                <a:cs typeface="+mn-lt"/>
              </a:rPr>
              <a:t> Electron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5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Появление технологии </a:t>
            </a:r>
            <a:r>
              <a:rPr lang="ru-RU" sz="4800" b="1" dirty="0"/>
              <a:t>Node.js</a:t>
            </a:r>
            <a:r>
              <a:rPr lang="ru-RU" sz="4800" dirty="0"/>
              <a:t> позволяет использовать </a:t>
            </a:r>
            <a:r>
              <a:rPr lang="ru-RU" sz="4800" b="1" dirty="0"/>
              <a:t>JavaScript</a:t>
            </a:r>
            <a:r>
              <a:rPr lang="ru-RU" sz="4800" dirty="0"/>
              <a:t>  на сервере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1" y="2438400"/>
            <a:ext cx="9331337" cy="32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Это дает возможность обрабатывать все запросы к серверу с помощью </a:t>
            </a:r>
            <a:r>
              <a:rPr lang="ru-RU" sz="4800" b="1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769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/>
              <a:t>JavaScript</a:t>
            </a:r>
            <a:r>
              <a:rPr lang="en-US" sz="4800" dirty="0"/>
              <a:t> </a:t>
            </a:r>
            <a:r>
              <a:rPr lang="ru-RU" sz="4800" dirty="0"/>
              <a:t>применяют для  направления </a:t>
            </a:r>
            <a:r>
              <a:rPr lang="ru-RU" sz="4800" b="1" dirty="0"/>
              <a:t>Internet </a:t>
            </a:r>
            <a:r>
              <a:rPr lang="ru-RU" sz="4800" b="1" dirty="0" err="1"/>
              <a:t>of</a:t>
            </a:r>
            <a:r>
              <a:rPr lang="ru-RU" sz="4800" b="1" dirty="0"/>
              <a:t> </a:t>
            </a:r>
            <a:r>
              <a:rPr lang="ru-RU" sz="4800" b="1" dirty="0" err="1"/>
              <a:t>Things</a:t>
            </a:r>
            <a:r>
              <a:rPr lang="ru-RU" sz="4800" b="1" dirty="0"/>
              <a:t> </a:t>
            </a:r>
            <a:r>
              <a:rPr lang="ru-RU" sz="4800" dirty="0"/>
              <a:t>(Интернет вещей)</a:t>
            </a: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04" y="1759908"/>
            <a:ext cx="8945803" cy="48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94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JavaScript</a:t>
            </a:r>
            <a:r>
              <a:rPr lang="ru-RU" sz="4800" dirty="0"/>
              <a:t> </a:t>
            </a:r>
            <a:r>
              <a:rPr lang="en-US" sz="4800" dirty="0"/>
              <a:t>- </a:t>
            </a:r>
            <a:r>
              <a:rPr lang="ru-RU" sz="4800" dirty="0"/>
              <a:t>интерпретируемый язык программирования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1127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Internet of Things </a:t>
            </a:r>
            <a:r>
              <a:rPr lang="ru-RU" sz="4800" dirty="0"/>
              <a:t>– это глобальная сеть подключенных к Интернету физических устройств – «вещей», оснащенных сенсорами, датчиками и устройствами передачи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0507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05000"/>
            <a:ext cx="1127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 </a:t>
            </a:r>
            <a:r>
              <a:rPr lang="ru-RU" sz="4800" b="1" dirty="0"/>
              <a:t>JavaScript</a:t>
            </a:r>
            <a:r>
              <a:rPr lang="ru-RU" sz="4800" dirty="0"/>
              <a:t> можно использовать для программирования самых различных «умных» устройств, которые взаимодействуют с Интернетом</a:t>
            </a:r>
          </a:p>
        </p:txBody>
      </p:sp>
    </p:spTree>
    <p:extLst>
      <p:ext uri="{BB962C8B-B14F-4D97-AF65-F5344CB8AC3E}">
        <p14:creationId xmlns:p14="http://schemas.microsoft.com/office/powerpoint/2010/main" val="11395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5CB1A-F470-C937-AD17-719CAB94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90FA3-6492-55D8-48DA-851D3FA21BE5}"/>
              </a:ext>
            </a:extLst>
          </p:cNvPr>
          <p:cNvSpPr txBox="1"/>
          <p:nvPr/>
        </p:nvSpPr>
        <p:spPr>
          <a:xfrm>
            <a:off x="-2088" y="2552178"/>
            <a:ext cx="121961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 </a:t>
            </a:r>
            <a:r>
              <a:rPr lang="ru-RU" sz="4800" dirty="0">
                <a:ea typeface="+mn-lt"/>
                <a:cs typeface="+mn-lt"/>
              </a:rPr>
              <a:t>Таким образом, можно встретить применение JavaScript практически повсюду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09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471AC-7160-7401-5CB3-2BB43424E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26330-A609-9961-D215-FB1B2462FB7A}"/>
              </a:ext>
            </a:extLst>
          </p:cNvPr>
          <p:cNvSpPr txBox="1"/>
          <p:nvPr/>
        </p:nvSpPr>
        <p:spPr>
          <a:xfrm>
            <a:off x="-2088" y="2552178"/>
            <a:ext cx="121961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 </a:t>
            </a:r>
            <a:r>
              <a:rPr lang="ru-RU" sz="4800" dirty="0">
                <a:ea typeface="+mn-lt"/>
                <a:cs typeface="+mn-lt"/>
              </a:rPr>
              <a:t>Сегодня это действительно один из самых популярных языков программирования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35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0176" y="-4175"/>
            <a:ext cx="760329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dirty="0">
                <a:ea typeface="+mn-lt"/>
                <a:cs typeface="+mn-lt"/>
              </a:rPr>
              <a:t>https://dou.ua/lenta/articles/language-rating-2023/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B4F6155-8A31-D9E9-EE08-AE32B8FF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165"/>
            <a:ext cx="12192000" cy="49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98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Стандартизация развивающихся веб-технологий (HTTP, HTML, CSS) требовала  стандартизации используемого в них языка клиентских сценариев</a:t>
            </a:r>
          </a:p>
        </p:txBody>
      </p:sp>
    </p:spTree>
    <p:extLst>
      <p:ext uri="{BB962C8B-B14F-4D97-AF65-F5344CB8AC3E}">
        <p14:creationId xmlns:p14="http://schemas.microsoft.com/office/powerpoint/2010/main" val="5113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ECMA</a:t>
            </a:r>
            <a:r>
              <a:rPr lang="en-US" sz="4800" dirty="0"/>
              <a:t> </a:t>
            </a:r>
            <a:r>
              <a:rPr lang="ru-RU" sz="4800" dirty="0"/>
              <a:t>(</a:t>
            </a:r>
            <a:r>
              <a:rPr lang="en-US" sz="4800" dirty="0"/>
              <a:t>European Computer Manufacturers Association</a:t>
            </a:r>
            <a:r>
              <a:rPr lang="ru-RU" sz="4800" dirty="0"/>
              <a:t>)  -  ассоциация, деятельность которой посвящена стандартизации </a:t>
            </a:r>
          </a:p>
          <a:p>
            <a:pPr algn="ctr"/>
            <a:r>
              <a:rPr lang="ru-RU" sz="4800" dirty="0"/>
              <a:t>информационных и коммуникационных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2867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4834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b="1" dirty="0" err="1"/>
              <a:t>ECMAScript</a:t>
            </a:r>
            <a:r>
              <a:rPr lang="ru-RU" sz="4800" dirty="0"/>
              <a:t> — это стандарт, используемый в качестве основы для построения других скриптовых языков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53009"/>
            <a:ext cx="8382000" cy="40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6894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</a:t>
            </a:r>
            <a:r>
              <a:rPr lang="en-US" sz="4800" dirty="0"/>
              <a:t> </a:t>
            </a:r>
            <a:r>
              <a:rPr lang="ru-RU" sz="4800" dirty="0"/>
              <a:t>является реализацией стандарта </a:t>
            </a:r>
            <a:r>
              <a:rPr lang="ru-RU" sz="4800" b="1" dirty="0"/>
              <a:t>ECMAScript</a:t>
            </a:r>
            <a:r>
              <a:rPr lang="ru-RU" sz="4800" dirty="0"/>
              <a:t> 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3004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973" y="1836747"/>
            <a:ext cx="114717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данный момент термины JavaScript и </a:t>
            </a:r>
            <a:r>
              <a:rPr lang="ru-RU" sz="4800" dirty="0" err="1">
                <a:ea typeface="+mn-lt"/>
                <a:cs typeface="+mn-lt"/>
              </a:rPr>
              <a:t>ECMAScript</a:t>
            </a:r>
            <a:r>
              <a:rPr lang="ru-RU" sz="4800" dirty="0">
                <a:ea typeface="+mn-lt"/>
                <a:cs typeface="+mn-lt"/>
              </a:rPr>
              <a:t> являются во многом взаимозаменяемыми и относятся к одному и тому же языку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5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52" y="2482881"/>
            <a:ext cx="1160745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b="1" dirty="0">
                <a:ea typeface="+mn-lt"/>
                <a:cs typeface="+mn-lt"/>
              </a:rPr>
              <a:t>JavaScript </a:t>
            </a:r>
            <a:r>
              <a:rPr lang="ru-RU" sz="4800" dirty="0">
                <a:ea typeface="+mn-lt"/>
                <a:cs typeface="+mn-lt"/>
              </a:rPr>
              <a:t>был создан в 1995 году в компании </a:t>
            </a:r>
            <a:r>
              <a:rPr lang="ru-RU" sz="4800" b="1" dirty="0">
                <a:ea typeface="+mn-lt"/>
                <a:cs typeface="+mn-lt"/>
              </a:rPr>
              <a:t>Netscape</a:t>
            </a:r>
            <a:endParaRPr lang="ru-RU" sz="4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7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CA1D-BA86-C837-5404-10DF97DA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A1CA8-10E7-F362-0EDD-1D18BCD5979C}"/>
              </a:ext>
            </a:extLst>
          </p:cNvPr>
          <p:cNvSpPr txBox="1"/>
          <p:nvPr/>
        </p:nvSpPr>
        <p:spPr>
          <a:xfrm>
            <a:off x="0" y="2468940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данный момент последним принятым стандартом является ECMAScript 2023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25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23395"/>
            <a:ext cx="1028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Добавление «интеллекта» на веб-страницу (определение типа и версии браузера, получение текущей даты и т.п.)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Отслеживание и обработка событий, возникающих на веб-странице в результате действий пользователя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Получение и установка </a:t>
            </a:r>
            <a:r>
              <a:rPr lang="en-US" sz="4000" dirty="0"/>
              <a:t>cookie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2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Возможности языка </a:t>
            </a:r>
            <a:r>
              <a:rPr lang="en-US" sz="4800" b="1" dirty="0"/>
              <a:t>JavaScript</a:t>
            </a:r>
            <a:r>
              <a:rPr lang="ru-RU" sz="4800" b="1" dirty="0"/>
              <a:t> </a:t>
            </a:r>
            <a:r>
              <a:rPr lang="ru-RU" sz="4800" dirty="0"/>
              <a:t>как языка клиентских сценариев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981200"/>
            <a:ext cx="960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Изменение содержимого или оформления элементов веб-страницы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Изменение структуры веб-страницы– создание новых HTML-тегов, удаление существующих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Создание сложных анимационных эффектов на веб-странице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Возможности языка </a:t>
            </a:r>
            <a:r>
              <a:rPr lang="en-US" sz="4800" b="1" dirty="0"/>
              <a:t>JavaScript</a:t>
            </a:r>
            <a:r>
              <a:rPr lang="ru-RU" sz="4800" b="1" dirty="0"/>
              <a:t> </a:t>
            </a:r>
            <a:r>
              <a:rPr lang="ru-RU" sz="4800" dirty="0"/>
              <a:t>как языка клиентских сценариев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3469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133600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Проверка допустимости данных форм перед отправкой их на сервер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Отправка запросов на сервер и загрузка данных без перезагрузки страницы</a:t>
            </a:r>
            <a:r>
              <a:rPr lang="en-US" sz="4000" dirty="0"/>
              <a:t> (AJAX)</a:t>
            </a:r>
            <a:endParaRPr lang="ru-RU" sz="4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Работа с дополнительными окнами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Сохранение данных на стороне клиента (local storage)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Возможности языка </a:t>
            </a:r>
            <a:r>
              <a:rPr lang="en-US" sz="4800" b="1" dirty="0"/>
              <a:t>JavaScript</a:t>
            </a:r>
            <a:r>
              <a:rPr lang="ru-RU" sz="4800" b="1" dirty="0"/>
              <a:t> </a:t>
            </a:r>
            <a:r>
              <a:rPr lang="ru-RU" sz="4800" dirty="0"/>
              <a:t>как языка клиентских сценариев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820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22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JavaScript</a:t>
            </a:r>
            <a:r>
              <a:rPr lang="ru-RU" sz="4800" dirty="0"/>
              <a:t> – быстрый и мощный язык, но браузер накладывает на его исполнение некоторые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30201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22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Большинство возможностей </a:t>
            </a:r>
            <a:r>
              <a:rPr lang="ru-RU" sz="4800" b="1" dirty="0"/>
              <a:t>JavaScript</a:t>
            </a:r>
            <a:r>
              <a:rPr lang="ru-RU" sz="4800" dirty="0"/>
              <a:t> в браузере ограничено текущим окном и </a:t>
            </a:r>
          </a:p>
          <a:p>
            <a:pPr algn="ctr"/>
            <a:r>
              <a:rPr lang="ru-RU" sz="4800"/>
              <a:t>веб-страницей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228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133600"/>
            <a:ext cx="1120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Вызывать функции программного интерфейса приложений операционной системы – </a:t>
            </a:r>
            <a:r>
              <a:rPr lang="en-US" sz="4000" dirty="0"/>
              <a:t>Win </a:t>
            </a:r>
            <a:r>
              <a:rPr lang="ru-RU" sz="4000" dirty="0"/>
              <a:t>API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Управлять распределением оперативной 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Получать доступ к файлам и другим системным ресурсам клиента и сервера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4000" dirty="0"/>
              <a:t>Работать с базой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358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Что не умеет делать </a:t>
            </a:r>
            <a:r>
              <a:rPr lang="en-US" sz="4800" b="1" dirty="0"/>
              <a:t>JavaScript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9872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22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Этих ограничений нет там, где </a:t>
            </a:r>
            <a:r>
              <a:rPr lang="ru-RU" sz="4800" b="1" dirty="0"/>
              <a:t>JavaScript</a:t>
            </a:r>
            <a:r>
              <a:rPr lang="ru-RU" sz="4800" dirty="0"/>
              <a:t> используется вне браузера, например,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35091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/>
              <a:t>JavaScript</a:t>
            </a:r>
            <a:r>
              <a:rPr lang="en-US" sz="4800" dirty="0"/>
              <a:t>  — </a:t>
            </a:r>
            <a:r>
              <a:rPr lang="ru-RU" sz="4800" dirty="0"/>
              <a:t>мультипарадигменный язык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4209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</a:t>
            </a:r>
            <a:r>
              <a:rPr lang="en-US" sz="4800" dirty="0"/>
              <a:t>  — </a:t>
            </a:r>
            <a:r>
              <a:rPr lang="ru-RU" sz="4800" dirty="0"/>
              <a:t>язык с динамической типизацией</a:t>
            </a:r>
          </a:p>
        </p:txBody>
      </p:sp>
    </p:spTree>
    <p:extLst>
      <p:ext uri="{BB962C8B-B14F-4D97-AF65-F5344CB8AC3E}">
        <p14:creationId xmlns:p14="http://schemas.microsoft.com/office/powerpoint/2010/main" val="26426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" y="2286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Брендан Айк</a:t>
            </a:r>
            <a:r>
              <a:rPr lang="ru-RU" sz="4800" dirty="0"/>
              <a:t> </a:t>
            </a:r>
            <a:r>
              <a:rPr lang="en-US" sz="4800" dirty="0"/>
              <a:t>- </a:t>
            </a:r>
            <a:r>
              <a:rPr lang="ru-RU" sz="4800" dirty="0"/>
              <a:t>американский программист, создатель языка</a:t>
            </a:r>
            <a:r>
              <a:rPr lang="en-US" sz="4800" dirty="0"/>
              <a:t> </a:t>
            </a:r>
            <a:r>
              <a:rPr lang="ru-RU" sz="4800" dirty="0"/>
              <a:t> JavaScript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57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-979"/>
            <a:ext cx="6967080" cy="68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13C4-64FC-F1B2-A2C9-261A7DDB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D6F19-8827-A441-CBF2-4127760D05EF}"/>
              </a:ext>
            </a:extLst>
          </p:cNvPr>
          <p:cNvSpPr txBox="1"/>
          <p:nvPr/>
        </p:nvSpPr>
        <p:spPr>
          <a:xfrm>
            <a:off x="0" y="2326306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Название «JavaScript» является зарегистрированным товарным знаком корпорации Oracle в США</a:t>
            </a:r>
            <a:endParaRPr lang="ru-RU" sz="4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29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192D-5506-855F-F828-D4349CD9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5487E-4638-3BBB-E247-9140358F1915}"/>
              </a:ext>
            </a:extLst>
          </p:cNvPr>
          <p:cNvSpPr txBox="1"/>
          <p:nvPr/>
        </p:nvSpPr>
        <p:spPr>
          <a:xfrm>
            <a:off x="0" y="2263676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Первоначально </a:t>
            </a:r>
            <a:r>
              <a:rPr lang="ru-RU" sz="4800" b="1" dirty="0"/>
              <a:t>JavaScript</a:t>
            </a:r>
            <a:r>
              <a:rPr lang="ru-RU" sz="4800" dirty="0"/>
              <a:t> обладал довольно скромными возможностями и был предназначен для исполнения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281258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Его задача состояла в том, чтобы добавить немного поведения на веб-страницу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05000"/>
            <a:ext cx="5868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514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Как правило, интерпретируемые языки программирования называют </a:t>
            </a:r>
            <a:r>
              <a:rPr lang="ru-RU" sz="4800" b="1" dirty="0"/>
              <a:t>скриптовыми</a:t>
            </a:r>
          </a:p>
        </p:txBody>
      </p:sp>
    </p:spTree>
    <p:extLst>
      <p:ext uri="{BB962C8B-B14F-4D97-AF65-F5344CB8AC3E}">
        <p14:creationId xmlns:p14="http://schemas.microsoft.com/office/powerpoint/2010/main" val="15419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26670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Процесс выполнения скрипта называют </a:t>
            </a:r>
            <a:r>
              <a:rPr lang="ru-RU" sz="4800" b="1" dirty="0"/>
              <a:t>интерпретацией</a:t>
            </a:r>
          </a:p>
        </p:txBody>
      </p:sp>
    </p:spTree>
    <p:extLst>
      <p:ext uri="{BB962C8B-B14F-4D97-AF65-F5344CB8AC3E}">
        <p14:creationId xmlns:p14="http://schemas.microsoft.com/office/powerpoint/2010/main" val="22849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5B0566CD7898644918D3A264B1469A9" ma:contentTypeVersion="3" ma:contentTypeDescription="Создание документа." ma:contentTypeScope="" ma:versionID="02489bb9a86f4a31df411b969f83f46c">
  <xsd:schema xmlns:xsd="http://www.w3.org/2001/XMLSchema" xmlns:xs="http://www.w3.org/2001/XMLSchema" xmlns:p="http://schemas.microsoft.com/office/2006/metadata/properties" xmlns:ns2="49e2755f-3d17-4cd7-bb52-40e9ce8c895c" targetNamespace="http://schemas.microsoft.com/office/2006/metadata/properties" ma:root="true" ma:fieldsID="eaf176c7ba82b946cbd815e52ed7e6c1" ns2:_="">
    <xsd:import namespace="49e2755f-3d17-4cd7-bb52-40e9ce8c89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2755f-3d17-4cd7-bb52-40e9ce8c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97E91E-32DC-4C40-81B8-0559A6FF64E6}"/>
</file>

<file path=customXml/itemProps2.xml><?xml version="1.0" encoding="utf-8"?>
<ds:datastoreItem xmlns:ds="http://schemas.openxmlformats.org/officeDocument/2006/customXml" ds:itemID="{F9D18916-BD8E-479A-81C2-B5AB7C856C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5F3AD4-FDC8-4A2B-8894-19838564B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TC101859866[[fn=Макрос]]</Template>
  <TotalTime>2617</TotalTime>
  <Words>450</Words>
  <Application>Microsoft Office PowerPoint</Application>
  <PresentationFormat>Широкоэкранный</PresentationFormat>
  <Paragraphs>63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Macro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Masyata</dc:creator>
  <cp:lastModifiedBy>Vitaliy Polyanskiy</cp:lastModifiedBy>
  <cp:revision>370</cp:revision>
  <dcterms:created xsi:type="dcterms:W3CDTF">2012-05-17T11:19:04Z</dcterms:created>
  <dcterms:modified xsi:type="dcterms:W3CDTF">2024-01-08T11:21:05Z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0x01010005B0566CD7898644918D3A264B1469A9</vt:lpwstr>
  </property>
</Properties>
</file>