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y="5143500" cx="9144000"/>
  <p:notesSz cx="6858000" cy="9144000"/>
  <p:embeddedFontLst>
    <p:embeddedFont>
      <p:font typeface="Rubik Medium"/>
      <p:regular r:id="rId58"/>
      <p:bold r:id="rId59"/>
      <p:italic r:id="rId60"/>
      <p:boldItalic r:id="rId61"/>
    </p:embeddedFont>
    <p:embeddedFont>
      <p:font typeface="Roboto"/>
      <p:regular r:id="rId62"/>
      <p:bold r:id="rId63"/>
      <p:italic r:id="rId64"/>
      <p:boldItalic r:id="rId65"/>
    </p:embeddedFont>
    <p:embeddedFont>
      <p:font typeface="Montserrat"/>
      <p:regular r:id="rId66"/>
      <p:bold r:id="rId67"/>
      <p:italic r:id="rId68"/>
      <p:boldItalic r:id="rId69"/>
    </p:embeddedFont>
    <p:embeddedFont>
      <p:font typeface="Fira Sans"/>
      <p:regular r:id="rId70"/>
      <p:bold r:id="rId71"/>
      <p:italic r:id="rId72"/>
      <p:boldItalic r:id="rId73"/>
    </p:embeddedFont>
    <p:embeddedFont>
      <p:font typeface="Helvetica Neue"/>
      <p:regular r:id="rId74"/>
      <p:bold r:id="rId75"/>
      <p:italic r:id="rId76"/>
      <p:boldItalic r:id="rId77"/>
    </p:embeddedFont>
    <p:embeddedFont>
      <p:font typeface="Sarala"/>
      <p:regular r:id="rId78"/>
      <p:bold r:id="rId79"/>
    </p:embeddedFont>
    <p:embeddedFont>
      <p:font typeface="Open Sans"/>
      <p:regular r:id="rId80"/>
      <p:bold r:id="rId81"/>
      <p:italic r:id="rId82"/>
      <p:boldItalic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3" Type="http://schemas.openxmlformats.org/officeDocument/2006/relationships/font" Target="fonts/OpenSans-boldItalic.fntdata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OpenSans-regular.fntdata"/><Relationship Id="rId82" Type="http://schemas.openxmlformats.org/officeDocument/2006/relationships/font" Target="fonts/OpenSans-italic.fntdata"/><Relationship Id="rId81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FiraSans-boldItalic.fntdata"/><Relationship Id="rId72" Type="http://schemas.openxmlformats.org/officeDocument/2006/relationships/font" Target="fonts/FiraSans-italic.fntdata"/><Relationship Id="rId31" Type="http://schemas.openxmlformats.org/officeDocument/2006/relationships/slide" Target="slides/slide24.xml"/><Relationship Id="rId75" Type="http://schemas.openxmlformats.org/officeDocument/2006/relationships/font" Target="fonts/HelveticaNeue-bold.fntdata"/><Relationship Id="rId30" Type="http://schemas.openxmlformats.org/officeDocument/2006/relationships/slide" Target="slides/slide23.xml"/><Relationship Id="rId74" Type="http://schemas.openxmlformats.org/officeDocument/2006/relationships/font" Target="fonts/HelveticaNeue-regular.fntdata"/><Relationship Id="rId33" Type="http://schemas.openxmlformats.org/officeDocument/2006/relationships/slide" Target="slides/slide26.xml"/><Relationship Id="rId77" Type="http://schemas.openxmlformats.org/officeDocument/2006/relationships/font" Target="fonts/HelveticaNeue-boldItalic.fntdata"/><Relationship Id="rId32" Type="http://schemas.openxmlformats.org/officeDocument/2006/relationships/slide" Target="slides/slide25.xml"/><Relationship Id="rId76" Type="http://schemas.openxmlformats.org/officeDocument/2006/relationships/font" Target="fonts/HelveticaNeue-italic.fntdata"/><Relationship Id="rId35" Type="http://schemas.openxmlformats.org/officeDocument/2006/relationships/slide" Target="slides/slide28.xml"/><Relationship Id="rId79" Type="http://schemas.openxmlformats.org/officeDocument/2006/relationships/font" Target="fonts/Sarala-bold.fntdata"/><Relationship Id="rId34" Type="http://schemas.openxmlformats.org/officeDocument/2006/relationships/slide" Target="slides/slide27.xml"/><Relationship Id="rId78" Type="http://schemas.openxmlformats.org/officeDocument/2006/relationships/font" Target="fonts/Sarala-regular.fntdata"/><Relationship Id="rId71" Type="http://schemas.openxmlformats.org/officeDocument/2006/relationships/font" Target="fonts/FiraSans-bold.fntdata"/><Relationship Id="rId70" Type="http://schemas.openxmlformats.org/officeDocument/2006/relationships/font" Target="fonts/FiraSans-regular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Roboto-regular.fntdata"/><Relationship Id="rId61" Type="http://schemas.openxmlformats.org/officeDocument/2006/relationships/font" Target="fonts/RubikMedium-boldItalic.fntdata"/><Relationship Id="rId20" Type="http://schemas.openxmlformats.org/officeDocument/2006/relationships/slide" Target="slides/slide13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5.xml"/><Relationship Id="rId66" Type="http://schemas.openxmlformats.org/officeDocument/2006/relationships/font" Target="fonts/Montserrat-regular.fntdata"/><Relationship Id="rId21" Type="http://schemas.openxmlformats.org/officeDocument/2006/relationships/slide" Target="slides/slide14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7.xml"/><Relationship Id="rId68" Type="http://schemas.openxmlformats.org/officeDocument/2006/relationships/font" Target="fonts/Montserrat-italic.fntdata"/><Relationship Id="rId23" Type="http://schemas.openxmlformats.org/officeDocument/2006/relationships/slide" Target="slides/slide16.xml"/><Relationship Id="rId67" Type="http://schemas.openxmlformats.org/officeDocument/2006/relationships/font" Target="fonts/Montserrat-bold.fntdata"/><Relationship Id="rId60" Type="http://schemas.openxmlformats.org/officeDocument/2006/relationships/font" Target="fonts/RubikMedium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Montserrat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RubikMedium-bold.fntdata"/><Relationship Id="rId14" Type="http://schemas.openxmlformats.org/officeDocument/2006/relationships/slide" Target="slides/slide7.xml"/><Relationship Id="rId58" Type="http://schemas.openxmlformats.org/officeDocument/2006/relationships/font" Target="fonts/RubikMedium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7747839e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7747839e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Instructor Name</a:t>
            </a:r>
            <a:endParaRPr b="1" sz="1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Sarala"/>
              <a:ea typeface="Sarala"/>
              <a:cs typeface="Sarala"/>
              <a:sym typeface="Saral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c4b6858be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c4b6858be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c4b6858be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c4b6858be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c4b6858be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c4b6858be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6c547eed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6c547eed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6c547eed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6c547ee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6c547eed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6c547eed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6c547ee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6c547ee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c547ee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6c547ee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6c547ee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6c547ee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6c547eed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6c547eed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7688138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7688138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6c547eed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6c547eed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6c547eed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6c547eed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6c547eed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6c547eed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6c547ee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6c547ee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6c547eed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6c547eed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6c547eed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6c547eed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6c547eed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6c547eed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6c547eed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6c547eed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6c547eed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6c547eed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6c547ee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6c547ee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c4b6858b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c4b6858b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6c547eed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6c547eed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6c547eed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26c547eed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6c547eed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26c547eed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c4b6858be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c4b6858b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c4b6858be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c4b6858b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c4b6858be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3c4b6858be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c4b6858be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3c4b6858be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26c547eed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26c547eed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26c547eed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26c547eed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6c547eed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26c547eed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c4b6858b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c4b6858b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26c547eed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26c547eed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26c547eed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26c547eed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26c547eed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26c547eed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26c547eed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26c547eed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26c547eed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26c547eed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6c547eed4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26c547eed4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26c547eed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26c547eed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26c547eed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26c547eed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3c4b6858be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3c4b6858be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3c4b6858be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3c4b6858be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c547ee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6c547e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3c4b6858be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3c4b6858be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c547ee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6c547ee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6c547ee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6c547ee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c547eed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6c547eed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c4b6858be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c4b6858be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638450" y="3465025"/>
            <a:ext cx="3868500" cy="467100"/>
          </a:xfrm>
          <a:prstGeom prst="rect">
            <a:avLst/>
          </a:prstGeom>
          <a:solidFill>
            <a:srgbClr val="26B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34300" y="3559800"/>
            <a:ext cx="3676800" cy="3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/>
        </p:nvSpPr>
        <p:spPr>
          <a:xfrm>
            <a:off x="6144255" y="4833300"/>
            <a:ext cx="2964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© AI4ALL, 2021. May be reproduced with permission.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7" name="Google Shape;57;p14"/>
          <p:cNvSpPr/>
          <p:nvPr/>
        </p:nvSpPr>
        <p:spPr>
          <a:xfrm rot="10800000">
            <a:off x="6508275" y="25"/>
            <a:ext cx="2668800" cy="2321400"/>
          </a:xfrm>
          <a:prstGeom prst="rtTriangle">
            <a:avLst/>
          </a:prstGeom>
          <a:solidFill>
            <a:srgbClr val="26B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0" y="3721500"/>
            <a:ext cx="1634700" cy="1422000"/>
          </a:xfrm>
          <a:prstGeom prst="rtTriangle">
            <a:avLst/>
          </a:prstGeom>
          <a:solidFill>
            <a:srgbClr val="2DB7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559750" y="1602475"/>
            <a:ext cx="7340400" cy="9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title"/>
          </p:nvPr>
        </p:nvSpPr>
        <p:spPr>
          <a:xfrm>
            <a:off x="566575" y="264405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USTOM_4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6144255" y="4833300"/>
            <a:ext cx="2964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© AI4ALL, 2021. May be reproduced with permission.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-1807900" y="2877550"/>
            <a:ext cx="4740600" cy="172500"/>
          </a:xfrm>
          <a:prstGeom prst="roundRect">
            <a:avLst>
              <a:gd fmla="val 38727" name="adj"/>
            </a:avLst>
          </a:prstGeom>
          <a:gradFill>
            <a:gsLst>
              <a:gs pos="0">
                <a:srgbClr val="F58823"/>
              </a:gs>
              <a:gs pos="100000">
                <a:srgbClr val="EF5757"/>
              </a:gs>
            </a:gsLst>
            <a:lin ang="0" scaled="0"/>
          </a:gra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1117425" y="1573850"/>
            <a:ext cx="7340400" cy="30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4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 rot="10800000">
            <a:off x="8335575" y="100"/>
            <a:ext cx="841500" cy="732000"/>
          </a:xfrm>
          <a:prstGeom prst="rtTriangle">
            <a:avLst/>
          </a:prstGeom>
          <a:solidFill>
            <a:srgbClr val="2DB7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/>
          <p:nvPr/>
        </p:nvSpPr>
        <p:spPr>
          <a:xfrm rot="-6506800">
            <a:off x="8419655" y="134332"/>
            <a:ext cx="463622" cy="463622"/>
          </a:xfrm>
          <a:prstGeom prst="rtTriangle">
            <a:avLst/>
          </a:prstGeom>
          <a:solidFill>
            <a:srgbClr val="71CD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6144255" y="4833300"/>
            <a:ext cx="2964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© AI4ALL, 2021. May be reproduced with permission.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0" y="3721500"/>
            <a:ext cx="1634700" cy="1422000"/>
          </a:xfrm>
          <a:prstGeom prst="rtTriangle">
            <a:avLst/>
          </a:prstGeom>
          <a:solidFill>
            <a:srgbClr val="26B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 rot="5400000">
            <a:off x="647299" y="4293197"/>
            <a:ext cx="673500" cy="673500"/>
          </a:xfrm>
          <a:prstGeom prst="rtTriangle">
            <a:avLst/>
          </a:prstGeom>
          <a:solidFill>
            <a:srgbClr val="6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1547100" y="849850"/>
            <a:ext cx="60498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Image">
  <p:cSld name="CUSTOM_4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0"/>
            <a:ext cx="9144000" cy="2047800"/>
          </a:xfrm>
          <a:prstGeom prst="rect">
            <a:avLst/>
          </a:prstGeom>
          <a:gradFill>
            <a:gsLst>
              <a:gs pos="0">
                <a:srgbClr val="26BDC4"/>
              </a:gs>
              <a:gs pos="100000">
                <a:srgbClr val="2DB78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/>
        </p:nvSpPr>
        <p:spPr>
          <a:xfrm>
            <a:off x="6144255" y="4833300"/>
            <a:ext cx="2964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© AI4ALL, 2021. May be reproduced with permission.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901800" y="2227950"/>
            <a:ext cx="7340400" cy="242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901800" y="842550"/>
            <a:ext cx="7340400" cy="3627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CUSTOM_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0"/>
            <a:ext cx="9144000" cy="2047800"/>
          </a:xfrm>
          <a:prstGeom prst="rect">
            <a:avLst/>
          </a:prstGeom>
          <a:gradFill>
            <a:gsLst>
              <a:gs pos="0">
                <a:srgbClr val="876BAF"/>
              </a:gs>
              <a:gs pos="100000">
                <a:srgbClr val="26BDC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 txBox="1"/>
          <p:nvPr/>
        </p:nvSpPr>
        <p:spPr>
          <a:xfrm>
            <a:off x="6144255" y="4833300"/>
            <a:ext cx="2964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© AI4ALL, 2021. May be reproduced with permission.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904200" y="950375"/>
            <a:ext cx="73356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904200" y="2226300"/>
            <a:ext cx="7335600" cy="260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67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">
  <p:cSld name="CUSTOM_3_1">
    <p:bg>
      <p:bgPr>
        <a:gradFill>
          <a:gsLst>
            <a:gs pos="0">
              <a:srgbClr val="EF5757"/>
            </a:gs>
            <a:gs pos="100000">
              <a:srgbClr val="E97414"/>
            </a:gs>
          </a:gsLst>
          <a:lin ang="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6144255" y="4833300"/>
            <a:ext cx="2964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© AI4ALL, 2021. May be reproduced with permission. 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67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CUSTOM_5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 rot="10800000">
            <a:off x="6508275" y="25"/>
            <a:ext cx="2668800" cy="2321400"/>
          </a:xfrm>
          <a:prstGeom prst="rtTriangle">
            <a:avLst/>
          </a:prstGeom>
          <a:solidFill>
            <a:srgbClr val="25B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0"/>
          <p:cNvSpPr/>
          <p:nvPr/>
        </p:nvSpPr>
        <p:spPr>
          <a:xfrm rot="-5400000">
            <a:off x="7197925" y="389225"/>
            <a:ext cx="1422000" cy="1422000"/>
          </a:xfrm>
          <a:prstGeom prst="rtTriangle">
            <a:avLst/>
          </a:prstGeom>
          <a:solidFill>
            <a:srgbClr val="EF5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0"/>
          <p:cNvSpPr/>
          <p:nvPr/>
        </p:nvSpPr>
        <p:spPr>
          <a:xfrm>
            <a:off x="640080" y="3328775"/>
            <a:ext cx="3871200" cy="467100"/>
          </a:xfrm>
          <a:prstGeom prst="rect">
            <a:avLst/>
          </a:prstGeom>
          <a:solidFill>
            <a:srgbClr val="26B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0"/>
          <p:cNvSpPr txBox="1"/>
          <p:nvPr/>
        </p:nvSpPr>
        <p:spPr>
          <a:xfrm>
            <a:off x="689975" y="3795875"/>
            <a:ext cx="34755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5757"/>
                </a:solidFill>
                <a:latin typeface="Fira Sans"/>
                <a:ea typeface="Fira Sans"/>
                <a:cs typeface="Fira Sans"/>
                <a:sym typeface="Fira Sans"/>
              </a:rPr>
              <a:t>Slides adapted from Wells Lucas Santo (AI4ALL)</a:t>
            </a:r>
            <a:endParaRPr sz="1000">
              <a:solidFill>
                <a:srgbClr val="EF575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" name="Google Shape;90;p20"/>
          <p:cNvSpPr txBox="1"/>
          <p:nvPr>
            <p:ph type="title"/>
          </p:nvPr>
        </p:nvSpPr>
        <p:spPr>
          <a:xfrm>
            <a:off x="640080" y="1214600"/>
            <a:ext cx="6023400" cy="19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Sarala"/>
                <a:ea typeface="Sarala"/>
                <a:cs typeface="Sarala"/>
                <a:sym typeface="Sara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Sarala"/>
                <a:ea typeface="Sarala"/>
                <a:cs typeface="Sarala"/>
                <a:sym typeface="Sara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Sarala"/>
                <a:ea typeface="Sarala"/>
                <a:cs typeface="Sarala"/>
                <a:sym typeface="Sara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Sarala"/>
                <a:ea typeface="Sarala"/>
                <a:cs typeface="Sarala"/>
                <a:sym typeface="Sara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Sarala"/>
                <a:ea typeface="Sarala"/>
                <a:cs typeface="Sarala"/>
                <a:sym typeface="Sara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Sarala"/>
                <a:ea typeface="Sarala"/>
                <a:cs typeface="Sarala"/>
                <a:sym typeface="Sara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Sarala"/>
                <a:ea typeface="Sarala"/>
                <a:cs typeface="Sarala"/>
                <a:sym typeface="Sara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Sarala"/>
                <a:ea typeface="Sarala"/>
                <a:cs typeface="Sarala"/>
                <a:sym typeface="Sarala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734300" y="3419375"/>
            <a:ext cx="3676800" cy="3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20"/>
          <p:cNvSpPr/>
          <p:nvPr/>
        </p:nvSpPr>
        <p:spPr>
          <a:xfrm>
            <a:off x="0" y="4162325"/>
            <a:ext cx="1128000" cy="981300"/>
          </a:xfrm>
          <a:prstGeom prst="rtTriangle">
            <a:avLst/>
          </a:prstGeom>
          <a:solidFill>
            <a:srgbClr val="EF5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/>
          <p:nvPr/>
        </p:nvSpPr>
        <p:spPr>
          <a:xfrm rot="5400000">
            <a:off x="267200" y="4419424"/>
            <a:ext cx="467100" cy="467100"/>
          </a:xfrm>
          <a:prstGeom prst="rtTriangle">
            <a:avLst/>
          </a:prstGeom>
          <a:solidFill>
            <a:srgbClr val="26B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CUSTOM_4_1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 rot="10800000">
            <a:off x="8335575" y="100"/>
            <a:ext cx="841500" cy="732000"/>
          </a:xfrm>
          <a:prstGeom prst="rtTriangle">
            <a:avLst/>
          </a:prstGeom>
          <a:solidFill>
            <a:srgbClr val="26B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 rot="-6506800">
            <a:off x="8419655" y="134332"/>
            <a:ext cx="463622" cy="463622"/>
          </a:xfrm>
          <a:prstGeom prst="rtTriangle">
            <a:avLst/>
          </a:prstGeom>
          <a:solidFill>
            <a:srgbClr val="EF5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/>
        </p:nvSpPr>
        <p:spPr>
          <a:xfrm>
            <a:off x="0" y="4874650"/>
            <a:ext cx="91440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arala"/>
                <a:ea typeface="Sarala"/>
                <a:cs typeface="Sarala"/>
                <a:sym typeface="Sarala"/>
              </a:rPr>
              <a:t>© AI4ALL, 2019. May be reproduced with permission. </a:t>
            </a:r>
            <a:endParaRPr sz="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98" name="Google Shape;98;p21"/>
          <p:cNvSpPr/>
          <p:nvPr/>
        </p:nvSpPr>
        <p:spPr>
          <a:xfrm>
            <a:off x="0" y="4162325"/>
            <a:ext cx="1128000" cy="981300"/>
          </a:xfrm>
          <a:prstGeom prst="rtTriangle">
            <a:avLst/>
          </a:prstGeom>
          <a:solidFill>
            <a:srgbClr val="EF5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/>
          <p:nvPr/>
        </p:nvSpPr>
        <p:spPr>
          <a:xfrm rot="5400000">
            <a:off x="267200" y="4419424"/>
            <a:ext cx="467100" cy="467100"/>
          </a:xfrm>
          <a:prstGeom prst="rtTriangle">
            <a:avLst/>
          </a:prstGeom>
          <a:solidFill>
            <a:srgbClr val="26B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1">
  <p:cSld name="CUSTOM_3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>
            <a:off x="-37175" y="-24800"/>
            <a:ext cx="9202800" cy="5222400"/>
          </a:xfrm>
          <a:prstGeom prst="rect">
            <a:avLst/>
          </a:prstGeom>
          <a:solidFill>
            <a:srgbClr val="26B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2"/>
          <p:cNvSpPr/>
          <p:nvPr/>
        </p:nvSpPr>
        <p:spPr>
          <a:xfrm rot="10800000">
            <a:off x="7299625" y="-24800"/>
            <a:ext cx="1866000" cy="1621500"/>
          </a:xfrm>
          <a:prstGeom prst="rtTriangle">
            <a:avLst/>
          </a:prstGeom>
          <a:solidFill>
            <a:srgbClr val="EF5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2"/>
          <p:cNvSpPr/>
          <p:nvPr/>
        </p:nvSpPr>
        <p:spPr>
          <a:xfrm>
            <a:off x="-37175" y="3429300"/>
            <a:ext cx="2058300" cy="1790400"/>
          </a:xfrm>
          <a:prstGeom prst="rtTriangle">
            <a:avLst/>
          </a:prstGeom>
          <a:solidFill>
            <a:srgbClr val="EF5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2"/>
          <p:cNvSpPr/>
          <p:nvPr/>
        </p:nvSpPr>
        <p:spPr>
          <a:xfrm rot="-5400000">
            <a:off x="231275" y="3574000"/>
            <a:ext cx="851400" cy="8514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/>
          <p:nvPr/>
        </p:nvSpPr>
        <p:spPr>
          <a:xfrm rot="5400000">
            <a:off x="8042750" y="635750"/>
            <a:ext cx="851400" cy="8514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13663" y="4745838"/>
            <a:ext cx="451825" cy="4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/>
        </p:nvSpPr>
        <p:spPr>
          <a:xfrm>
            <a:off x="3" y="4874650"/>
            <a:ext cx="91440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arala"/>
                <a:ea typeface="Sarala"/>
                <a:cs typeface="Sarala"/>
                <a:sym typeface="Sarala"/>
              </a:rPr>
              <a:t>© AI4ALL, 2019. May be reproduced with permission. </a:t>
            </a:r>
            <a:endParaRPr sz="800">
              <a:solidFill>
                <a:srgbClr val="FFFFFF"/>
              </a:solidFill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1325250" y="2162400"/>
            <a:ext cx="6493500" cy="81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Sarala"/>
                <a:ea typeface="Sarala"/>
                <a:cs typeface="Sarala"/>
                <a:sym typeface="Sara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Sarala"/>
                <a:ea typeface="Sarala"/>
                <a:cs typeface="Sarala"/>
                <a:sym typeface="Sara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Sarala"/>
                <a:ea typeface="Sarala"/>
                <a:cs typeface="Sarala"/>
                <a:sym typeface="Sara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Sarala"/>
                <a:ea typeface="Sarala"/>
                <a:cs typeface="Sarala"/>
                <a:sym typeface="Sara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Sarala"/>
                <a:ea typeface="Sarala"/>
                <a:cs typeface="Sarala"/>
                <a:sym typeface="Sara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Sarala"/>
                <a:ea typeface="Sarala"/>
                <a:cs typeface="Sarala"/>
                <a:sym typeface="Sara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Sarala"/>
                <a:ea typeface="Sarala"/>
                <a:cs typeface="Sarala"/>
                <a:sym typeface="Sara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Sarala"/>
                <a:ea typeface="Sarala"/>
                <a:cs typeface="Sarala"/>
                <a:sym typeface="Saral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67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6" y="345094"/>
            <a:ext cx="7441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3000"/>
              <a:buFont typeface="Rubik Medium"/>
              <a:buNone/>
              <a:defRPr i="0" sz="3000" u="none" cap="none" strike="noStrike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83006"/>
            <a:ext cx="82296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  <a:defRPr i="0" sz="2000" u="none" cap="none" strike="noStrike"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  <a:defRPr i="0" sz="2000" u="none" cap="none" strike="noStrike"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■"/>
              <a:defRPr i="0" sz="2000" u="none" cap="none" strike="noStrike">
                <a:latin typeface="Roboto"/>
                <a:ea typeface="Roboto"/>
                <a:cs typeface="Roboto"/>
                <a:sym typeface="Roboto"/>
              </a:defRPr>
            </a:lvl3pPr>
            <a:lvl4pPr indent="-355600" lvl="3" marL="1828800" marR="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  <a:defRPr i="0" sz="2000" u="none" cap="none" strike="noStrike"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  <a:defRPr i="0" sz="2000" u="none" cap="none" strike="noStrike"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■"/>
              <a:defRPr i="0" sz="2000" u="none" cap="none" strike="noStrike">
                <a:latin typeface="Roboto"/>
                <a:ea typeface="Roboto"/>
                <a:cs typeface="Roboto"/>
                <a:sym typeface="Roboto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  <a:defRPr i="0" sz="2000" u="none" cap="none" strike="noStrike">
                <a:latin typeface="Roboto"/>
                <a:ea typeface="Roboto"/>
                <a:cs typeface="Roboto"/>
                <a:sym typeface="Roboto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  <a:defRPr i="0" sz="2000" u="none" cap="none" strike="noStrike">
                <a:latin typeface="Roboto"/>
                <a:ea typeface="Roboto"/>
                <a:cs typeface="Roboto"/>
                <a:sym typeface="Roboto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■"/>
              <a:defRPr i="0" sz="2000" u="none" cap="none" strike="noStrike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559750" y="1602475"/>
            <a:ext cx="7340400" cy="9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pic>
        <p:nvPicPr>
          <p:cNvPr id="116" name="Google Shape;116;p25"/>
          <p:cNvPicPr preferRelativeResize="0"/>
          <p:nvPr/>
        </p:nvPicPr>
        <p:blipFill rotWithShape="1">
          <a:blip r:embed="rId3">
            <a:alphaModFix/>
          </a:blip>
          <a:srcRect b="19114" l="17178" r="31801" t="9324"/>
          <a:stretch/>
        </p:blipFill>
        <p:spPr>
          <a:xfrm>
            <a:off x="6228150" y="3541300"/>
            <a:ext cx="1726625" cy="12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1117425" y="69765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Feature Identification </a:t>
            </a:r>
            <a:endParaRPr/>
          </a:p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1117425" y="1573850"/>
            <a:ext cx="7340400" cy="30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design a classification system that is able to detect if a given image is a bike or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the following: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Identify what the data type is (image? text?)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Identify what the classes (labels) will be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Identify if the system to be designed is binary or multiclass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Identify what features we care about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Identify the training set: A dataset of already labelled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150" y="1548700"/>
            <a:ext cx="76200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225" y="1372000"/>
            <a:ext cx="4447543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Approach to Classification</a:t>
            </a:r>
            <a:endParaRPr/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1107250" y="1817950"/>
            <a:ext cx="7340400" cy="30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Train our classifier on the </a:t>
            </a:r>
            <a:r>
              <a:rPr b="1" lang="en"/>
              <a:t>training set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Run our classifier on new, unseen examples in the </a:t>
            </a:r>
            <a:r>
              <a:rPr b="1" lang="en"/>
              <a:t>test set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Evaluate how our classifier performed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Modify and re-train our classifier to do better!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Algorithms</a:t>
            </a:r>
            <a:endParaRPr/>
          </a:p>
        </p:txBody>
      </p:sp>
      <p:sp>
        <p:nvSpPr>
          <p:cNvPr id="194" name="Google Shape;194;p38"/>
          <p:cNvSpPr txBox="1"/>
          <p:nvPr>
            <p:ph idx="1" type="body"/>
          </p:nvPr>
        </p:nvSpPr>
        <p:spPr>
          <a:xfrm>
            <a:off x="1117425" y="1573850"/>
            <a:ext cx="7340400" cy="30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Different classification algorithms will: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Make use of the training data in different ways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Make classification decisions in different ways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Make different assumptions about your data</a:t>
            </a:r>
            <a:endParaRPr/>
          </a:p>
        </p:txBody>
      </p:sp>
      <p:pic>
        <p:nvPicPr>
          <p:cNvPr id="195" name="Google Shape;1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38" y="2900624"/>
            <a:ext cx="5648325" cy="19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idx="4294967295" type="title"/>
          </p:nvPr>
        </p:nvSpPr>
        <p:spPr>
          <a:xfrm>
            <a:off x="1957500" y="2128600"/>
            <a:ext cx="5229000" cy="8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DECISION TREES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>
            <p:ph type="title"/>
          </p:nvPr>
        </p:nvSpPr>
        <p:spPr>
          <a:xfrm>
            <a:off x="1547100" y="233525"/>
            <a:ext cx="60498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Decision Tree</a:t>
            </a:r>
            <a:endParaRPr sz="3600"/>
          </a:p>
        </p:txBody>
      </p:sp>
      <p:sp>
        <p:nvSpPr>
          <p:cNvPr id="206" name="Google Shape;206;p40"/>
          <p:cNvSpPr txBox="1"/>
          <p:nvPr>
            <p:ph idx="4294967295" type="body"/>
          </p:nvPr>
        </p:nvSpPr>
        <p:spPr>
          <a:xfrm>
            <a:off x="457200" y="959575"/>
            <a:ext cx="5473200" cy="33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algorithm for classification that makes decisions by splitting up the training set based on specific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trying to decide how to classify an example, we will ask a series of questions (often yes/no questions)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Which questions we ask will depend on what the training set looks like</a:t>
            </a:r>
            <a:endParaRPr/>
          </a:p>
        </p:txBody>
      </p:sp>
      <p:pic>
        <p:nvPicPr>
          <p:cNvPr id="207" name="Google Shape;207;p40"/>
          <p:cNvPicPr preferRelativeResize="0"/>
          <p:nvPr/>
        </p:nvPicPr>
        <p:blipFill rotWithShape="1">
          <a:blip r:embed="rId3">
            <a:alphaModFix/>
          </a:blip>
          <a:srcRect b="14449" l="0" r="0" t="0"/>
          <a:stretch/>
        </p:blipFill>
        <p:spPr>
          <a:xfrm>
            <a:off x="6235575" y="1574800"/>
            <a:ext cx="2531875" cy="2117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>
            <a:off x="1591925" y="244725"/>
            <a:ext cx="60498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Decision Tree</a:t>
            </a:r>
            <a:endParaRPr sz="3600"/>
          </a:p>
        </p:txBody>
      </p:sp>
      <p:sp>
        <p:nvSpPr>
          <p:cNvPr id="213" name="Google Shape;213;p41"/>
          <p:cNvSpPr txBox="1"/>
          <p:nvPr>
            <p:ph idx="4294967295" type="body"/>
          </p:nvPr>
        </p:nvSpPr>
        <p:spPr>
          <a:xfrm>
            <a:off x="457200" y="959575"/>
            <a:ext cx="5482800" cy="33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By splitting up the possible outcomes at each question, we create a diagram that looks like a family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call this a </a:t>
            </a:r>
            <a:r>
              <a:rPr b="1" lang="en"/>
              <a:t>rule-based classifier</a:t>
            </a:r>
            <a:r>
              <a:rPr lang="en"/>
              <a:t> because at each step, we follow a specific </a:t>
            </a:r>
            <a:r>
              <a:rPr lang="en"/>
              <a:t>rule</a:t>
            </a:r>
            <a:r>
              <a:rPr lang="en"/>
              <a:t> to make a decision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Decision trees make it very clear how we ended up at a certain conclusion because we can trace which questions we asked along the way</a:t>
            </a:r>
            <a:endParaRPr/>
          </a:p>
        </p:txBody>
      </p:sp>
      <p:pic>
        <p:nvPicPr>
          <p:cNvPr id="214" name="Google Shape;214;p41"/>
          <p:cNvPicPr preferRelativeResize="0"/>
          <p:nvPr/>
        </p:nvPicPr>
        <p:blipFill rotWithShape="1">
          <a:blip r:embed="rId3">
            <a:alphaModFix/>
          </a:blip>
          <a:srcRect b="14449" l="0" r="0" t="0"/>
          <a:stretch/>
        </p:blipFill>
        <p:spPr>
          <a:xfrm>
            <a:off x="6235575" y="1574800"/>
            <a:ext cx="2531875" cy="2117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452" y="865298"/>
            <a:ext cx="5611422" cy="401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2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21" name="Google Shape;221;p42"/>
          <p:cNvSpPr txBox="1"/>
          <p:nvPr>
            <p:ph idx="1" type="body"/>
          </p:nvPr>
        </p:nvSpPr>
        <p:spPr>
          <a:xfrm>
            <a:off x="1117425" y="1573850"/>
            <a:ext cx="3622800" cy="30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would we classify the following words according to this decision tree?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Rhythm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Abibliophobia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Emergence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Zen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 Decision Tree</a:t>
            </a:r>
            <a:endParaRPr/>
          </a:p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1117425" y="1573850"/>
            <a:ext cx="7340400" cy="30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saw how to follow a decision tree, but how do we build, or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</a:t>
            </a:r>
            <a:r>
              <a:rPr lang="en">
                <a:solidFill>
                  <a:schemeClr val="dk1"/>
                </a:solidFill>
              </a:rPr>
              <a:t>, it?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where Machine Learning comes in!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use our training data to build a decision tree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aim to build a decision tree that: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Classifies the examples in our training set correctly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Generalizes for unseen examples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Recap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1039900" y="1424300"/>
            <a:ext cx="6849900" cy="33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Feature Engineering: Data cleaning and transformation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 visualization using plots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Unsupervised learning: clustering using K-means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Supervised learning: Regression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learning decision trees</a:t>
            </a:r>
            <a:endParaRPr/>
          </a:p>
        </p:txBody>
      </p:sp>
      <p:sp>
        <p:nvSpPr>
          <p:cNvPr id="233" name="Google Shape;233;p44"/>
          <p:cNvSpPr txBox="1"/>
          <p:nvPr>
            <p:ph idx="1" type="body"/>
          </p:nvPr>
        </p:nvSpPr>
        <p:spPr>
          <a:xfrm>
            <a:off x="1117425" y="1573850"/>
            <a:ext cx="7340400" cy="30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AutoNum type="arabicPeriod"/>
            </a:pPr>
            <a:r>
              <a:rPr lang="en">
                <a:solidFill>
                  <a:srgbClr val="E06666"/>
                </a:solidFill>
              </a:rPr>
              <a:t>Look at all of your training data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/>
          <p:nvPr/>
        </p:nvSpPr>
        <p:spPr>
          <a:xfrm>
            <a:off x="1339550" y="1912200"/>
            <a:ext cx="659400" cy="6594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39" name="Google Shape;239;p45"/>
          <p:cNvSpPr/>
          <p:nvPr/>
        </p:nvSpPr>
        <p:spPr>
          <a:xfrm>
            <a:off x="2270100" y="908150"/>
            <a:ext cx="659400" cy="659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40" name="Google Shape;240;p45"/>
          <p:cNvSpPr/>
          <p:nvPr/>
        </p:nvSpPr>
        <p:spPr>
          <a:xfrm>
            <a:off x="2474613" y="1778950"/>
            <a:ext cx="659400" cy="6594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41" name="Google Shape;241;p45"/>
          <p:cNvSpPr/>
          <p:nvPr/>
        </p:nvSpPr>
        <p:spPr>
          <a:xfrm>
            <a:off x="2929500" y="2817000"/>
            <a:ext cx="762300" cy="659400"/>
          </a:xfrm>
          <a:prstGeom prst="triangle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42" name="Google Shape;242;p45"/>
          <p:cNvSpPr/>
          <p:nvPr/>
        </p:nvSpPr>
        <p:spPr>
          <a:xfrm>
            <a:off x="1288100" y="1000175"/>
            <a:ext cx="762300" cy="659400"/>
          </a:xfrm>
          <a:prstGeom prst="triangle">
            <a:avLst>
              <a:gd fmla="val 50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43" name="Google Shape;243;p45"/>
          <p:cNvSpPr/>
          <p:nvPr/>
        </p:nvSpPr>
        <p:spPr>
          <a:xfrm>
            <a:off x="3425600" y="1972100"/>
            <a:ext cx="659400" cy="659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44" name="Google Shape;244;p45"/>
          <p:cNvSpPr/>
          <p:nvPr/>
        </p:nvSpPr>
        <p:spPr>
          <a:xfrm>
            <a:off x="1932650" y="2741800"/>
            <a:ext cx="659400" cy="659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45" name="Google Shape;245;p45"/>
          <p:cNvSpPr/>
          <p:nvPr/>
        </p:nvSpPr>
        <p:spPr>
          <a:xfrm>
            <a:off x="3382700" y="816100"/>
            <a:ext cx="659400" cy="659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46" name="Google Shape;246;p45"/>
          <p:cNvSpPr txBox="1"/>
          <p:nvPr/>
        </p:nvSpPr>
        <p:spPr>
          <a:xfrm>
            <a:off x="1998950" y="184050"/>
            <a:ext cx="14979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Training Set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47" name="Google Shape;247;p45"/>
          <p:cNvSpPr txBox="1"/>
          <p:nvPr/>
        </p:nvSpPr>
        <p:spPr>
          <a:xfrm>
            <a:off x="5368475" y="1778950"/>
            <a:ext cx="27813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arala"/>
              <a:buChar char="●"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8 colored shapes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arala"/>
              <a:buChar char="●"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Group A or B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arala"/>
              <a:buChar char="●"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Learn a tree that classifies them best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learning decision trees</a:t>
            </a:r>
            <a:endParaRPr/>
          </a:p>
        </p:txBody>
      </p:sp>
      <p:sp>
        <p:nvSpPr>
          <p:cNvPr id="253" name="Google Shape;253;p46"/>
          <p:cNvSpPr txBox="1"/>
          <p:nvPr>
            <p:ph idx="1" type="body"/>
          </p:nvPr>
        </p:nvSpPr>
        <p:spPr>
          <a:xfrm>
            <a:off x="1117425" y="1573850"/>
            <a:ext cx="7340400" cy="30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Look at all of your training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AutoNum type="arabicPeriod"/>
            </a:pPr>
            <a:r>
              <a:rPr lang="en">
                <a:solidFill>
                  <a:srgbClr val="E06666"/>
                </a:solidFill>
              </a:rPr>
              <a:t>Select the feature that gives the “</a:t>
            </a:r>
            <a:r>
              <a:rPr b="1" lang="en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best split</a:t>
            </a:r>
            <a:r>
              <a:rPr lang="en">
                <a:solidFill>
                  <a:srgbClr val="E06666"/>
                </a:solidFill>
              </a:rPr>
              <a:t>”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/>
          <p:nvPr/>
        </p:nvSpPr>
        <p:spPr>
          <a:xfrm>
            <a:off x="1339550" y="1912200"/>
            <a:ext cx="659400" cy="6594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59" name="Google Shape;259;p47"/>
          <p:cNvSpPr/>
          <p:nvPr/>
        </p:nvSpPr>
        <p:spPr>
          <a:xfrm>
            <a:off x="2270100" y="908150"/>
            <a:ext cx="659400" cy="659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60" name="Google Shape;260;p47"/>
          <p:cNvSpPr/>
          <p:nvPr/>
        </p:nvSpPr>
        <p:spPr>
          <a:xfrm>
            <a:off x="2474613" y="1778950"/>
            <a:ext cx="659400" cy="6594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61" name="Google Shape;261;p47"/>
          <p:cNvSpPr/>
          <p:nvPr/>
        </p:nvSpPr>
        <p:spPr>
          <a:xfrm>
            <a:off x="2929500" y="2817000"/>
            <a:ext cx="762300" cy="659400"/>
          </a:xfrm>
          <a:prstGeom prst="triangle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62" name="Google Shape;262;p47"/>
          <p:cNvSpPr/>
          <p:nvPr/>
        </p:nvSpPr>
        <p:spPr>
          <a:xfrm>
            <a:off x="1288100" y="1000175"/>
            <a:ext cx="762300" cy="659400"/>
          </a:xfrm>
          <a:prstGeom prst="triangle">
            <a:avLst>
              <a:gd fmla="val 50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63" name="Google Shape;263;p47"/>
          <p:cNvSpPr/>
          <p:nvPr/>
        </p:nvSpPr>
        <p:spPr>
          <a:xfrm>
            <a:off x="6421725" y="1659575"/>
            <a:ext cx="659400" cy="659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64" name="Google Shape;264;p47"/>
          <p:cNvSpPr/>
          <p:nvPr/>
        </p:nvSpPr>
        <p:spPr>
          <a:xfrm>
            <a:off x="1932650" y="2741800"/>
            <a:ext cx="659400" cy="659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65" name="Google Shape;265;p47"/>
          <p:cNvSpPr/>
          <p:nvPr/>
        </p:nvSpPr>
        <p:spPr>
          <a:xfrm>
            <a:off x="3382700" y="816100"/>
            <a:ext cx="659400" cy="659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66" name="Google Shape;266;p47"/>
          <p:cNvSpPr txBox="1"/>
          <p:nvPr/>
        </p:nvSpPr>
        <p:spPr>
          <a:xfrm>
            <a:off x="5879750" y="2515500"/>
            <a:ext cx="2157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Label as group B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67" name="Google Shape;267;p47"/>
          <p:cNvSpPr txBox="1"/>
          <p:nvPr/>
        </p:nvSpPr>
        <p:spPr>
          <a:xfrm>
            <a:off x="3548325" y="4417475"/>
            <a:ext cx="22395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An Inefficient Split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68" name="Google Shape;268;p47"/>
          <p:cNvSpPr txBox="1"/>
          <p:nvPr/>
        </p:nvSpPr>
        <p:spPr>
          <a:xfrm>
            <a:off x="1728125" y="3599425"/>
            <a:ext cx="22395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Continue to decide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69" name="Google Shape;269;p47"/>
          <p:cNvSpPr txBox="1"/>
          <p:nvPr/>
        </p:nvSpPr>
        <p:spPr>
          <a:xfrm>
            <a:off x="5879750" y="480575"/>
            <a:ext cx="1942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Feature(s):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arala"/>
              <a:buChar char="●"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Green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arala"/>
              <a:buChar char="●"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Square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/>
          <p:nvPr/>
        </p:nvSpPr>
        <p:spPr>
          <a:xfrm>
            <a:off x="5664950" y="1603500"/>
            <a:ext cx="659400" cy="6594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75" name="Google Shape;275;p48"/>
          <p:cNvSpPr/>
          <p:nvPr/>
        </p:nvSpPr>
        <p:spPr>
          <a:xfrm>
            <a:off x="7377950" y="1603500"/>
            <a:ext cx="659400" cy="659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76" name="Google Shape;276;p48"/>
          <p:cNvSpPr/>
          <p:nvPr/>
        </p:nvSpPr>
        <p:spPr>
          <a:xfrm>
            <a:off x="6521438" y="1603500"/>
            <a:ext cx="659400" cy="6594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77" name="Google Shape;277;p48"/>
          <p:cNvSpPr/>
          <p:nvPr/>
        </p:nvSpPr>
        <p:spPr>
          <a:xfrm>
            <a:off x="2929500" y="2817000"/>
            <a:ext cx="762300" cy="659400"/>
          </a:xfrm>
          <a:prstGeom prst="triangle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78" name="Google Shape;278;p48"/>
          <p:cNvSpPr/>
          <p:nvPr/>
        </p:nvSpPr>
        <p:spPr>
          <a:xfrm>
            <a:off x="1288100" y="1000175"/>
            <a:ext cx="762300" cy="659400"/>
          </a:xfrm>
          <a:prstGeom prst="triangle">
            <a:avLst>
              <a:gd fmla="val 50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79" name="Google Shape;279;p48"/>
          <p:cNvSpPr/>
          <p:nvPr/>
        </p:nvSpPr>
        <p:spPr>
          <a:xfrm>
            <a:off x="2321225" y="872200"/>
            <a:ext cx="659400" cy="659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80" name="Google Shape;280;p48"/>
          <p:cNvSpPr/>
          <p:nvPr/>
        </p:nvSpPr>
        <p:spPr>
          <a:xfrm>
            <a:off x="1932650" y="2741800"/>
            <a:ext cx="659400" cy="659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81" name="Google Shape;281;p48"/>
          <p:cNvSpPr/>
          <p:nvPr/>
        </p:nvSpPr>
        <p:spPr>
          <a:xfrm>
            <a:off x="3382700" y="816100"/>
            <a:ext cx="659400" cy="659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82" name="Google Shape;282;p48"/>
          <p:cNvSpPr txBox="1"/>
          <p:nvPr/>
        </p:nvSpPr>
        <p:spPr>
          <a:xfrm>
            <a:off x="5879750" y="2515500"/>
            <a:ext cx="2157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Label as group A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83" name="Google Shape;283;p48"/>
          <p:cNvSpPr txBox="1"/>
          <p:nvPr/>
        </p:nvSpPr>
        <p:spPr>
          <a:xfrm>
            <a:off x="3548325" y="4417475"/>
            <a:ext cx="22395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An Inefficient Split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84" name="Google Shape;284;p48"/>
          <p:cNvSpPr txBox="1"/>
          <p:nvPr/>
        </p:nvSpPr>
        <p:spPr>
          <a:xfrm>
            <a:off x="1728125" y="3599425"/>
            <a:ext cx="22395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Continue to decide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85" name="Google Shape;285;p48"/>
          <p:cNvSpPr txBox="1"/>
          <p:nvPr/>
        </p:nvSpPr>
        <p:spPr>
          <a:xfrm>
            <a:off x="5879750" y="480575"/>
            <a:ext cx="19428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Feature(s):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arala"/>
              <a:buChar char="●"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Circle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/>
          <p:nvPr/>
        </p:nvSpPr>
        <p:spPr>
          <a:xfrm>
            <a:off x="6554625" y="1312700"/>
            <a:ext cx="659400" cy="6594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91" name="Google Shape;291;p49"/>
          <p:cNvSpPr/>
          <p:nvPr/>
        </p:nvSpPr>
        <p:spPr>
          <a:xfrm>
            <a:off x="2270100" y="908150"/>
            <a:ext cx="659400" cy="659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92" name="Google Shape;292;p49"/>
          <p:cNvSpPr/>
          <p:nvPr/>
        </p:nvSpPr>
        <p:spPr>
          <a:xfrm>
            <a:off x="2474613" y="1778950"/>
            <a:ext cx="659400" cy="6594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93" name="Google Shape;293;p49"/>
          <p:cNvSpPr/>
          <p:nvPr/>
        </p:nvSpPr>
        <p:spPr>
          <a:xfrm>
            <a:off x="6017625" y="2162550"/>
            <a:ext cx="762300" cy="659400"/>
          </a:xfrm>
          <a:prstGeom prst="triangle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94" name="Google Shape;294;p49"/>
          <p:cNvSpPr/>
          <p:nvPr/>
        </p:nvSpPr>
        <p:spPr>
          <a:xfrm>
            <a:off x="1288100" y="1000175"/>
            <a:ext cx="762300" cy="659400"/>
          </a:xfrm>
          <a:prstGeom prst="triangle">
            <a:avLst>
              <a:gd fmla="val 50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95" name="Google Shape;295;p49"/>
          <p:cNvSpPr/>
          <p:nvPr/>
        </p:nvSpPr>
        <p:spPr>
          <a:xfrm>
            <a:off x="3425600" y="1972100"/>
            <a:ext cx="659400" cy="659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96" name="Google Shape;296;p49"/>
          <p:cNvSpPr/>
          <p:nvPr/>
        </p:nvSpPr>
        <p:spPr>
          <a:xfrm>
            <a:off x="1932650" y="2741800"/>
            <a:ext cx="659400" cy="659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97" name="Google Shape;297;p49"/>
          <p:cNvSpPr/>
          <p:nvPr/>
        </p:nvSpPr>
        <p:spPr>
          <a:xfrm>
            <a:off x="5530075" y="1659575"/>
            <a:ext cx="659400" cy="659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98" name="Google Shape;298;p49"/>
          <p:cNvSpPr txBox="1"/>
          <p:nvPr/>
        </p:nvSpPr>
        <p:spPr>
          <a:xfrm>
            <a:off x="3333550" y="4243650"/>
            <a:ext cx="30165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 Much Better Split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299" name="Google Shape;299;p49"/>
          <p:cNvSpPr txBox="1"/>
          <p:nvPr/>
        </p:nvSpPr>
        <p:spPr>
          <a:xfrm>
            <a:off x="5427375" y="541975"/>
            <a:ext cx="19428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Feature(s):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arala"/>
              <a:buChar char="●"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Blue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00" name="Google Shape;300;p49"/>
          <p:cNvSpPr txBox="1"/>
          <p:nvPr/>
        </p:nvSpPr>
        <p:spPr>
          <a:xfrm>
            <a:off x="5530075" y="3000525"/>
            <a:ext cx="20451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Label as group A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01" name="Google Shape;301;p49"/>
          <p:cNvSpPr txBox="1"/>
          <p:nvPr/>
        </p:nvSpPr>
        <p:spPr>
          <a:xfrm>
            <a:off x="1728125" y="3599425"/>
            <a:ext cx="22395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Continue to decide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learning decision trees</a:t>
            </a:r>
            <a:endParaRPr/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1117425" y="1573850"/>
            <a:ext cx="7340400" cy="30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Look at all of your training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Select the feature that gives the “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best split</a:t>
            </a:r>
            <a:r>
              <a:rPr lang="en"/>
              <a:t>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AutoNum type="arabicPeriod"/>
            </a:pPr>
            <a:r>
              <a:rPr lang="en">
                <a:solidFill>
                  <a:srgbClr val="E06666"/>
                </a:solidFill>
              </a:rPr>
              <a:t>Create a new node in the tree based on this split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/>
        </p:nvSpPr>
        <p:spPr>
          <a:xfrm>
            <a:off x="2599275" y="256625"/>
            <a:ext cx="2771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Our Decision Tree So Far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13" name="Google Shape;313;p51"/>
          <p:cNvSpPr txBox="1"/>
          <p:nvPr/>
        </p:nvSpPr>
        <p:spPr>
          <a:xfrm>
            <a:off x="3555375" y="888147"/>
            <a:ext cx="858900" cy="48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Blue?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14" name="Google Shape;314;p51"/>
          <p:cNvSpPr/>
          <p:nvPr/>
        </p:nvSpPr>
        <p:spPr>
          <a:xfrm>
            <a:off x="4491025" y="1749550"/>
            <a:ext cx="2310984" cy="1656612"/>
          </a:xfrm>
          <a:prstGeom prst="cloud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1"/>
          <p:cNvSpPr txBox="1"/>
          <p:nvPr/>
        </p:nvSpPr>
        <p:spPr>
          <a:xfrm>
            <a:off x="4797775" y="2304175"/>
            <a:ext cx="19122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Still building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  <p:cxnSp>
        <p:nvCxnSpPr>
          <p:cNvPr id="316" name="Google Shape;316;p51"/>
          <p:cNvCxnSpPr>
            <a:stCxn id="313" idx="2"/>
            <a:endCxn id="317" idx="0"/>
          </p:cNvCxnSpPr>
          <p:nvPr/>
        </p:nvCxnSpPr>
        <p:spPr>
          <a:xfrm flipH="1">
            <a:off x="3171825" y="1371147"/>
            <a:ext cx="813000" cy="77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51"/>
          <p:cNvCxnSpPr>
            <a:stCxn id="313" idx="2"/>
            <a:endCxn id="314" idx="3"/>
          </p:cNvCxnSpPr>
          <p:nvPr/>
        </p:nvCxnSpPr>
        <p:spPr>
          <a:xfrm>
            <a:off x="3984825" y="1371147"/>
            <a:ext cx="1661700" cy="47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51"/>
          <p:cNvSpPr txBox="1"/>
          <p:nvPr/>
        </p:nvSpPr>
        <p:spPr>
          <a:xfrm>
            <a:off x="2875375" y="1432575"/>
            <a:ext cx="542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Yes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20" name="Google Shape;320;p51"/>
          <p:cNvSpPr txBox="1"/>
          <p:nvPr/>
        </p:nvSpPr>
        <p:spPr>
          <a:xfrm>
            <a:off x="4894425" y="1213225"/>
            <a:ext cx="766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No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21" name="Google Shape;321;p51"/>
          <p:cNvSpPr/>
          <p:nvPr/>
        </p:nvSpPr>
        <p:spPr>
          <a:xfrm>
            <a:off x="1943875" y="2107525"/>
            <a:ext cx="2310984" cy="1656612"/>
          </a:xfrm>
          <a:prstGeom prst="cloud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Still building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learning decision trees</a:t>
            </a:r>
            <a:endParaRPr/>
          </a:p>
        </p:txBody>
      </p:sp>
      <p:sp>
        <p:nvSpPr>
          <p:cNvPr id="327" name="Google Shape;327;p52"/>
          <p:cNvSpPr txBox="1"/>
          <p:nvPr>
            <p:ph idx="1" type="body"/>
          </p:nvPr>
        </p:nvSpPr>
        <p:spPr>
          <a:xfrm>
            <a:off x="1117425" y="1573850"/>
            <a:ext cx="7340400" cy="30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Look at all of your training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Select the feature that gives the “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best split</a:t>
            </a:r>
            <a:r>
              <a:rPr lang="en"/>
              <a:t>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Create a new node in the tree based on this split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AutoNum type="arabicPeriod"/>
            </a:pPr>
            <a:r>
              <a:rPr lang="en">
                <a:solidFill>
                  <a:srgbClr val="E06666"/>
                </a:solidFill>
              </a:rPr>
              <a:t>Separate your training data based on this split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/>
        </p:nvSpPr>
        <p:spPr>
          <a:xfrm>
            <a:off x="2599275" y="256625"/>
            <a:ext cx="2771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Our Decision Tree So Far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33" name="Google Shape;333;p53"/>
          <p:cNvSpPr txBox="1"/>
          <p:nvPr/>
        </p:nvSpPr>
        <p:spPr>
          <a:xfrm>
            <a:off x="3555375" y="888147"/>
            <a:ext cx="858900" cy="48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Blue?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34" name="Google Shape;334;p53"/>
          <p:cNvSpPr/>
          <p:nvPr/>
        </p:nvSpPr>
        <p:spPr>
          <a:xfrm>
            <a:off x="4491025" y="1749550"/>
            <a:ext cx="2310984" cy="1656612"/>
          </a:xfrm>
          <a:prstGeom prst="cloud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3"/>
          <p:cNvSpPr txBox="1"/>
          <p:nvPr/>
        </p:nvSpPr>
        <p:spPr>
          <a:xfrm>
            <a:off x="4797775" y="2304175"/>
            <a:ext cx="19122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Still building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  <p:cxnSp>
        <p:nvCxnSpPr>
          <p:cNvPr id="336" name="Google Shape;336;p53"/>
          <p:cNvCxnSpPr>
            <a:stCxn id="333" idx="2"/>
            <a:endCxn id="337" idx="0"/>
          </p:cNvCxnSpPr>
          <p:nvPr/>
        </p:nvCxnSpPr>
        <p:spPr>
          <a:xfrm flipH="1">
            <a:off x="3171825" y="1371147"/>
            <a:ext cx="813000" cy="77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53"/>
          <p:cNvCxnSpPr>
            <a:stCxn id="333" idx="2"/>
            <a:endCxn id="334" idx="3"/>
          </p:cNvCxnSpPr>
          <p:nvPr/>
        </p:nvCxnSpPr>
        <p:spPr>
          <a:xfrm>
            <a:off x="3984825" y="1371147"/>
            <a:ext cx="1661700" cy="47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53"/>
          <p:cNvSpPr txBox="1"/>
          <p:nvPr/>
        </p:nvSpPr>
        <p:spPr>
          <a:xfrm>
            <a:off x="2875375" y="1432575"/>
            <a:ext cx="542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Yes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40" name="Google Shape;340;p53"/>
          <p:cNvSpPr txBox="1"/>
          <p:nvPr/>
        </p:nvSpPr>
        <p:spPr>
          <a:xfrm>
            <a:off x="4894425" y="1213225"/>
            <a:ext cx="766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No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41" name="Google Shape;341;p53"/>
          <p:cNvSpPr/>
          <p:nvPr/>
        </p:nvSpPr>
        <p:spPr>
          <a:xfrm>
            <a:off x="1939875" y="1005175"/>
            <a:ext cx="659400" cy="6594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42" name="Google Shape;342;p53"/>
          <p:cNvSpPr/>
          <p:nvPr/>
        </p:nvSpPr>
        <p:spPr>
          <a:xfrm>
            <a:off x="1402875" y="1855025"/>
            <a:ext cx="762300" cy="659400"/>
          </a:xfrm>
          <a:prstGeom prst="triangle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43" name="Google Shape;343;p53"/>
          <p:cNvSpPr/>
          <p:nvPr/>
        </p:nvSpPr>
        <p:spPr>
          <a:xfrm>
            <a:off x="915325" y="1352050"/>
            <a:ext cx="659400" cy="659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44" name="Google Shape;344;p53"/>
          <p:cNvSpPr/>
          <p:nvPr/>
        </p:nvSpPr>
        <p:spPr>
          <a:xfrm>
            <a:off x="6867750" y="1149600"/>
            <a:ext cx="659400" cy="659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A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45" name="Google Shape;345;p53"/>
          <p:cNvSpPr/>
          <p:nvPr/>
        </p:nvSpPr>
        <p:spPr>
          <a:xfrm>
            <a:off x="7327888" y="1809000"/>
            <a:ext cx="659400" cy="6594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46" name="Google Shape;346;p53"/>
          <p:cNvSpPr/>
          <p:nvPr/>
        </p:nvSpPr>
        <p:spPr>
          <a:xfrm>
            <a:off x="7225000" y="2679800"/>
            <a:ext cx="762300" cy="659400"/>
          </a:xfrm>
          <a:prstGeom prst="triangle">
            <a:avLst>
              <a:gd fmla="val 50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47" name="Google Shape;347;p53"/>
          <p:cNvSpPr/>
          <p:nvPr/>
        </p:nvSpPr>
        <p:spPr>
          <a:xfrm>
            <a:off x="8278875" y="2002150"/>
            <a:ext cx="659400" cy="659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48" name="Google Shape;348;p53"/>
          <p:cNvSpPr/>
          <p:nvPr/>
        </p:nvSpPr>
        <p:spPr>
          <a:xfrm>
            <a:off x="7956375" y="1090150"/>
            <a:ext cx="659400" cy="659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rala"/>
                <a:ea typeface="Sarala"/>
                <a:cs typeface="Sarala"/>
                <a:sym typeface="Sarala"/>
              </a:rPr>
              <a:t>B</a:t>
            </a:r>
            <a:endParaRPr b="1"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49" name="Google Shape;349;p53"/>
          <p:cNvSpPr/>
          <p:nvPr/>
        </p:nvSpPr>
        <p:spPr>
          <a:xfrm>
            <a:off x="1943875" y="2107525"/>
            <a:ext cx="2310984" cy="1656612"/>
          </a:xfrm>
          <a:prstGeom prst="cloud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Still building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Recap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1039900" y="1318175"/>
            <a:ext cx="6849900" cy="33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use </a:t>
            </a:r>
            <a:r>
              <a:rPr b="1" lang="en"/>
              <a:t>machine learning</a:t>
            </a:r>
            <a:r>
              <a:rPr lang="en"/>
              <a:t> algorithms to give our computers the ability to learn and improve from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Our focus today is on </a:t>
            </a:r>
            <a:r>
              <a:rPr b="1" lang="en"/>
              <a:t>supervised learning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 type of machine learning where we are given labeled data as an input and attempt to output the correct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First, we will look at </a:t>
            </a:r>
            <a:r>
              <a:rPr b="1" lang="en"/>
              <a:t>classification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When the label we are predicting is of a </a:t>
            </a:r>
            <a:r>
              <a:rPr lang="en"/>
              <a:t>specific class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(As opposed to a real-valued number, for example)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learning decision trees</a:t>
            </a:r>
            <a:endParaRPr/>
          </a:p>
        </p:txBody>
      </p:sp>
      <p:sp>
        <p:nvSpPr>
          <p:cNvPr id="355" name="Google Shape;355;p54"/>
          <p:cNvSpPr txBox="1"/>
          <p:nvPr>
            <p:ph idx="1" type="body"/>
          </p:nvPr>
        </p:nvSpPr>
        <p:spPr>
          <a:xfrm>
            <a:off x="1148900" y="1250925"/>
            <a:ext cx="7539300" cy="33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Look at all of your training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Select the feature that gives the “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best split</a:t>
            </a:r>
            <a:r>
              <a:rPr lang="en"/>
              <a:t>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Create a new node in the tree based on this split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Separate your training data based on this split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AutoNum type="arabicPeriod"/>
            </a:pPr>
            <a:r>
              <a:rPr lang="en">
                <a:solidFill>
                  <a:srgbClr val="E06666"/>
                </a:solidFill>
              </a:rPr>
              <a:t>For each group, repeat steps 2 to 4 until one of the following is met:</a:t>
            </a:r>
            <a:endParaRPr>
              <a:solidFill>
                <a:srgbClr val="E0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All examples in the group have the same class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The group has less than some number of examples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You’ve already split the tree a certain number of times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>
                <a:solidFill>
                  <a:schemeClr val="dk1"/>
                </a:solidFill>
              </a:rPr>
              <a:t>If met, create a child node that represents the class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5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Best Split</a:t>
            </a:r>
            <a:endParaRPr/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1117425" y="1573850"/>
            <a:ext cx="7340400" cy="30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 how do we find the feature that gives us the best split?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One approach: find the split with the least classification error after the split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That is, if you were forced to make a classification for each of your groups after the split, how would you split your data so you get the most examples classified correctly?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would do this for all of our features and compare to see which one gives the best split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800" y="842625"/>
            <a:ext cx="3328200" cy="23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6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68" name="Google Shape;368;p56"/>
          <p:cNvSpPr txBox="1"/>
          <p:nvPr>
            <p:ph idx="1" type="body"/>
          </p:nvPr>
        </p:nvSpPr>
        <p:spPr>
          <a:xfrm>
            <a:off x="1061400" y="1327325"/>
            <a:ext cx="5561400" cy="30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decision tree is a simple and fast way to do classification based on asking questions about one feature at a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Very easy to understand </a:t>
            </a:r>
            <a:r>
              <a:rPr i="1" lang="en"/>
              <a:t>why</a:t>
            </a:r>
            <a:r>
              <a:rPr lang="en"/>
              <a:t> certain decisions are made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Easy to follow how the algorithm makes its classification decisions (not the case for more complex algorithms!)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Built by identifying “best splits” in the training data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7"/>
          <p:cNvSpPr txBox="1"/>
          <p:nvPr>
            <p:ph idx="4294967295" type="title"/>
          </p:nvPr>
        </p:nvSpPr>
        <p:spPr>
          <a:xfrm>
            <a:off x="1957500" y="2116725"/>
            <a:ext cx="5229000" cy="7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RANDOM FOREST CLASSIFIER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8"/>
          <p:cNvSpPr txBox="1"/>
          <p:nvPr>
            <p:ph type="title"/>
          </p:nvPr>
        </p:nvSpPr>
        <p:spPr>
          <a:xfrm>
            <a:off x="1547100" y="317750"/>
            <a:ext cx="60498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Random Forest Classifier</a:t>
            </a:r>
            <a:endParaRPr sz="3600"/>
          </a:p>
        </p:txBody>
      </p:sp>
      <p:sp>
        <p:nvSpPr>
          <p:cNvPr id="379" name="Google Shape;379;p58"/>
          <p:cNvSpPr txBox="1"/>
          <p:nvPr>
            <p:ph idx="4294967295" type="body"/>
          </p:nvPr>
        </p:nvSpPr>
        <p:spPr>
          <a:xfrm>
            <a:off x="457200" y="1207075"/>
            <a:ext cx="5492700" cy="33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Random Forest is build on top of the Decision Trees.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 uses the principle of ‘The Wisdom of Crowds’. 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aggregate information from a group often leads to  better decisions than any single member of the group.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325" y="1121000"/>
            <a:ext cx="3595125" cy="36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/>
          <p:nvPr>
            <p:ph type="title"/>
          </p:nvPr>
        </p:nvSpPr>
        <p:spPr>
          <a:xfrm>
            <a:off x="1547100" y="317750"/>
            <a:ext cx="60498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Steps involved</a:t>
            </a:r>
            <a:endParaRPr sz="3600"/>
          </a:p>
        </p:txBody>
      </p:sp>
      <p:sp>
        <p:nvSpPr>
          <p:cNvPr id="386" name="Google Shape;386;p59"/>
          <p:cNvSpPr txBox="1"/>
          <p:nvPr>
            <p:ph idx="4294967295" type="body"/>
          </p:nvPr>
        </p:nvSpPr>
        <p:spPr>
          <a:xfrm>
            <a:off x="457200" y="1207075"/>
            <a:ext cx="8172600" cy="33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build several decision trees. For each decision tree we use a different subset of features and/or a different subset of the training set.</a:t>
            </a:r>
            <a:endParaRPr/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save the predictions of each decision tree fitted.</a:t>
            </a:r>
            <a:endParaRPr/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final predicted values from the Random Forest is based on this aggregate information. It usually takes what the majority of the decision trees voted as the final prediction.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/>
          <p:nvPr>
            <p:ph idx="1" type="body"/>
          </p:nvPr>
        </p:nvSpPr>
        <p:spPr>
          <a:xfrm>
            <a:off x="311700" y="3649875"/>
            <a:ext cx="8520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be the final label of each example (A, B, C, D, E, F, G, H)?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0"/>
          <p:cNvSpPr/>
          <p:nvPr/>
        </p:nvSpPr>
        <p:spPr>
          <a:xfrm>
            <a:off x="105175" y="1125475"/>
            <a:ext cx="3123900" cy="246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0"/>
          <p:cNvSpPr/>
          <p:nvPr/>
        </p:nvSpPr>
        <p:spPr>
          <a:xfrm>
            <a:off x="3229375" y="1125475"/>
            <a:ext cx="3123900" cy="246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0"/>
          <p:cNvSpPr/>
          <p:nvPr/>
        </p:nvSpPr>
        <p:spPr>
          <a:xfrm>
            <a:off x="6353575" y="1125475"/>
            <a:ext cx="2713200" cy="246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2</a:t>
            </a:r>
            <a:endParaRPr/>
          </a:p>
        </p:txBody>
      </p:sp>
      <p:sp>
        <p:nvSpPr>
          <p:cNvPr id="396" name="Google Shape;396;p60"/>
          <p:cNvSpPr/>
          <p:nvPr/>
        </p:nvSpPr>
        <p:spPr>
          <a:xfrm>
            <a:off x="2199975" y="2071425"/>
            <a:ext cx="967800" cy="389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A, D, E</a:t>
            </a:r>
            <a:endParaRPr/>
          </a:p>
        </p:txBody>
      </p:sp>
      <p:sp>
        <p:nvSpPr>
          <p:cNvPr id="397" name="Google Shape;397;p60"/>
          <p:cNvSpPr/>
          <p:nvPr/>
        </p:nvSpPr>
        <p:spPr>
          <a:xfrm>
            <a:off x="1363251" y="1441025"/>
            <a:ext cx="1356300" cy="345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1</a:t>
            </a:r>
            <a:endParaRPr/>
          </a:p>
        </p:txBody>
      </p:sp>
      <p:sp>
        <p:nvSpPr>
          <p:cNvPr id="398" name="Google Shape;398;p60"/>
          <p:cNvSpPr/>
          <p:nvPr/>
        </p:nvSpPr>
        <p:spPr>
          <a:xfrm>
            <a:off x="142575" y="2909625"/>
            <a:ext cx="967800" cy="389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F, G</a:t>
            </a:r>
            <a:endParaRPr/>
          </a:p>
        </p:txBody>
      </p:sp>
      <p:sp>
        <p:nvSpPr>
          <p:cNvPr id="399" name="Google Shape;399;p60"/>
          <p:cNvSpPr/>
          <p:nvPr/>
        </p:nvSpPr>
        <p:spPr>
          <a:xfrm>
            <a:off x="1514175" y="2909625"/>
            <a:ext cx="967800" cy="389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B, C</a:t>
            </a:r>
            <a:endParaRPr/>
          </a:p>
        </p:txBody>
      </p:sp>
      <p:sp>
        <p:nvSpPr>
          <p:cNvPr id="400" name="Google Shape;400;p60"/>
          <p:cNvSpPr/>
          <p:nvPr/>
        </p:nvSpPr>
        <p:spPr>
          <a:xfrm>
            <a:off x="645875" y="2080957"/>
            <a:ext cx="1356300" cy="345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2</a:t>
            </a:r>
            <a:endParaRPr/>
          </a:p>
        </p:txBody>
      </p:sp>
      <p:cxnSp>
        <p:nvCxnSpPr>
          <p:cNvPr id="401" name="Google Shape;401;p60"/>
          <p:cNvCxnSpPr>
            <a:stCxn id="397" idx="4"/>
            <a:endCxn id="396" idx="0"/>
          </p:cNvCxnSpPr>
          <p:nvPr/>
        </p:nvCxnSpPr>
        <p:spPr>
          <a:xfrm>
            <a:off x="2041401" y="1786325"/>
            <a:ext cx="642600" cy="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60"/>
          <p:cNvCxnSpPr>
            <a:stCxn id="397" idx="4"/>
            <a:endCxn id="400" idx="0"/>
          </p:cNvCxnSpPr>
          <p:nvPr/>
        </p:nvCxnSpPr>
        <p:spPr>
          <a:xfrm flipH="1">
            <a:off x="1324101" y="1786325"/>
            <a:ext cx="7173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60"/>
          <p:cNvCxnSpPr>
            <a:stCxn id="400" idx="4"/>
            <a:endCxn id="398" idx="0"/>
          </p:cNvCxnSpPr>
          <p:nvPr/>
        </p:nvCxnSpPr>
        <p:spPr>
          <a:xfrm flipH="1">
            <a:off x="626525" y="2426257"/>
            <a:ext cx="697500" cy="4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60"/>
          <p:cNvCxnSpPr>
            <a:stCxn id="400" idx="4"/>
            <a:endCxn id="399" idx="0"/>
          </p:cNvCxnSpPr>
          <p:nvPr/>
        </p:nvCxnSpPr>
        <p:spPr>
          <a:xfrm>
            <a:off x="1324025" y="2426257"/>
            <a:ext cx="674100" cy="4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60"/>
          <p:cNvSpPr txBox="1"/>
          <p:nvPr/>
        </p:nvSpPr>
        <p:spPr>
          <a:xfrm>
            <a:off x="2562275" y="1729925"/>
            <a:ext cx="3996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Yes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60"/>
          <p:cNvSpPr txBox="1"/>
          <p:nvPr/>
        </p:nvSpPr>
        <p:spPr>
          <a:xfrm>
            <a:off x="1800275" y="2568125"/>
            <a:ext cx="3996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Yes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60"/>
          <p:cNvSpPr txBox="1"/>
          <p:nvPr/>
        </p:nvSpPr>
        <p:spPr>
          <a:xfrm>
            <a:off x="1190675" y="1653725"/>
            <a:ext cx="3996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60"/>
          <p:cNvSpPr txBox="1"/>
          <p:nvPr/>
        </p:nvSpPr>
        <p:spPr>
          <a:xfrm>
            <a:off x="428675" y="2491925"/>
            <a:ext cx="3996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60"/>
          <p:cNvSpPr txBox="1"/>
          <p:nvPr/>
        </p:nvSpPr>
        <p:spPr>
          <a:xfrm>
            <a:off x="2409875" y="2415725"/>
            <a:ext cx="9678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Label = 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60"/>
          <p:cNvSpPr txBox="1"/>
          <p:nvPr/>
        </p:nvSpPr>
        <p:spPr>
          <a:xfrm>
            <a:off x="1647875" y="3253925"/>
            <a:ext cx="9678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Label = 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60"/>
          <p:cNvSpPr txBox="1"/>
          <p:nvPr/>
        </p:nvSpPr>
        <p:spPr>
          <a:xfrm>
            <a:off x="200075" y="3253925"/>
            <a:ext cx="9678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Label = 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60"/>
          <p:cNvSpPr/>
          <p:nvPr/>
        </p:nvSpPr>
        <p:spPr>
          <a:xfrm>
            <a:off x="4330922" y="1441025"/>
            <a:ext cx="1356300" cy="345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2</a:t>
            </a:r>
            <a:endParaRPr/>
          </a:p>
        </p:txBody>
      </p:sp>
      <p:sp>
        <p:nvSpPr>
          <p:cNvPr id="413" name="Google Shape;413;p60"/>
          <p:cNvSpPr/>
          <p:nvPr/>
        </p:nvSpPr>
        <p:spPr>
          <a:xfrm>
            <a:off x="3342975" y="2909625"/>
            <a:ext cx="967800" cy="389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E, F, G</a:t>
            </a:r>
            <a:endParaRPr/>
          </a:p>
        </p:txBody>
      </p:sp>
      <p:sp>
        <p:nvSpPr>
          <p:cNvPr id="414" name="Google Shape;414;p60"/>
          <p:cNvSpPr/>
          <p:nvPr/>
        </p:nvSpPr>
        <p:spPr>
          <a:xfrm>
            <a:off x="4485975" y="2909625"/>
            <a:ext cx="967800" cy="389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A, D</a:t>
            </a:r>
            <a:endParaRPr/>
          </a:p>
        </p:txBody>
      </p:sp>
      <p:sp>
        <p:nvSpPr>
          <p:cNvPr id="415" name="Google Shape;415;p60"/>
          <p:cNvSpPr/>
          <p:nvPr/>
        </p:nvSpPr>
        <p:spPr>
          <a:xfrm>
            <a:off x="3689746" y="2080957"/>
            <a:ext cx="1356300" cy="345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3</a:t>
            </a:r>
            <a:endParaRPr/>
          </a:p>
        </p:txBody>
      </p:sp>
      <p:cxnSp>
        <p:nvCxnSpPr>
          <p:cNvPr id="416" name="Google Shape;416;p60"/>
          <p:cNvCxnSpPr>
            <a:stCxn id="412" idx="4"/>
            <a:endCxn id="417" idx="0"/>
          </p:cNvCxnSpPr>
          <p:nvPr/>
        </p:nvCxnSpPr>
        <p:spPr>
          <a:xfrm>
            <a:off x="5009072" y="1786325"/>
            <a:ext cx="6465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60"/>
          <p:cNvCxnSpPr>
            <a:stCxn id="412" idx="4"/>
            <a:endCxn id="415" idx="0"/>
          </p:cNvCxnSpPr>
          <p:nvPr/>
        </p:nvCxnSpPr>
        <p:spPr>
          <a:xfrm flipH="1">
            <a:off x="4367972" y="1786325"/>
            <a:ext cx="6411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60"/>
          <p:cNvCxnSpPr>
            <a:stCxn id="415" idx="4"/>
            <a:endCxn id="413" idx="0"/>
          </p:cNvCxnSpPr>
          <p:nvPr/>
        </p:nvCxnSpPr>
        <p:spPr>
          <a:xfrm flipH="1">
            <a:off x="3826996" y="2426257"/>
            <a:ext cx="540900" cy="4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60"/>
          <p:cNvCxnSpPr>
            <a:stCxn id="415" idx="4"/>
            <a:endCxn id="414" idx="0"/>
          </p:cNvCxnSpPr>
          <p:nvPr/>
        </p:nvCxnSpPr>
        <p:spPr>
          <a:xfrm>
            <a:off x="4367896" y="2426257"/>
            <a:ext cx="602100" cy="4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60"/>
          <p:cNvSpPr txBox="1"/>
          <p:nvPr/>
        </p:nvSpPr>
        <p:spPr>
          <a:xfrm>
            <a:off x="5457875" y="1729925"/>
            <a:ext cx="3996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Yes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60"/>
          <p:cNvSpPr txBox="1"/>
          <p:nvPr/>
        </p:nvSpPr>
        <p:spPr>
          <a:xfrm>
            <a:off x="4772075" y="2568125"/>
            <a:ext cx="3996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Yes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60"/>
          <p:cNvSpPr txBox="1"/>
          <p:nvPr/>
        </p:nvSpPr>
        <p:spPr>
          <a:xfrm>
            <a:off x="4238675" y="1729925"/>
            <a:ext cx="3996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60"/>
          <p:cNvSpPr txBox="1"/>
          <p:nvPr/>
        </p:nvSpPr>
        <p:spPr>
          <a:xfrm>
            <a:off x="3629075" y="2491925"/>
            <a:ext cx="3996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60"/>
          <p:cNvSpPr txBox="1"/>
          <p:nvPr/>
        </p:nvSpPr>
        <p:spPr>
          <a:xfrm>
            <a:off x="5381675" y="2491925"/>
            <a:ext cx="9678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Label = 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p60"/>
          <p:cNvSpPr txBox="1"/>
          <p:nvPr/>
        </p:nvSpPr>
        <p:spPr>
          <a:xfrm>
            <a:off x="4619675" y="3253925"/>
            <a:ext cx="9678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Label = 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60"/>
          <p:cNvSpPr txBox="1"/>
          <p:nvPr/>
        </p:nvSpPr>
        <p:spPr>
          <a:xfrm>
            <a:off x="3344975" y="3253925"/>
            <a:ext cx="9678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Label = 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7" name="Google Shape;417;p60"/>
          <p:cNvSpPr/>
          <p:nvPr/>
        </p:nvSpPr>
        <p:spPr>
          <a:xfrm>
            <a:off x="5171775" y="2147625"/>
            <a:ext cx="967800" cy="389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   B, C</a:t>
            </a:r>
            <a:endParaRPr/>
          </a:p>
        </p:txBody>
      </p:sp>
      <p:sp>
        <p:nvSpPr>
          <p:cNvPr id="428" name="Google Shape;428;p60"/>
          <p:cNvSpPr/>
          <p:nvPr/>
        </p:nvSpPr>
        <p:spPr>
          <a:xfrm>
            <a:off x="7015760" y="1441025"/>
            <a:ext cx="1356300" cy="345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3</a:t>
            </a:r>
            <a:endParaRPr/>
          </a:p>
        </p:txBody>
      </p:sp>
      <p:sp>
        <p:nvSpPr>
          <p:cNvPr id="429" name="Google Shape;429;p60"/>
          <p:cNvSpPr/>
          <p:nvPr/>
        </p:nvSpPr>
        <p:spPr>
          <a:xfrm>
            <a:off x="7933675" y="2452425"/>
            <a:ext cx="1025400" cy="389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A, B, C, D</a:t>
            </a:r>
            <a:endParaRPr/>
          </a:p>
        </p:txBody>
      </p:sp>
      <p:cxnSp>
        <p:nvCxnSpPr>
          <p:cNvPr id="430" name="Google Shape;430;p60"/>
          <p:cNvCxnSpPr>
            <a:stCxn id="428" idx="4"/>
            <a:endCxn id="429" idx="0"/>
          </p:cNvCxnSpPr>
          <p:nvPr/>
        </p:nvCxnSpPr>
        <p:spPr>
          <a:xfrm>
            <a:off x="7693910" y="1786325"/>
            <a:ext cx="752400" cy="6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60"/>
          <p:cNvCxnSpPr>
            <a:stCxn id="428" idx="4"/>
            <a:endCxn id="432" idx="0"/>
          </p:cNvCxnSpPr>
          <p:nvPr/>
        </p:nvCxnSpPr>
        <p:spPr>
          <a:xfrm flipH="1">
            <a:off x="6951110" y="1786325"/>
            <a:ext cx="742800" cy="6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60"/>
          <p:cNvSpPr txBox="1"/>
          <p:nvPr/>
        </p:nvSpPr>
        <p:spPr>
          <a:xfrm>
            <a:off x="8201075" y="1729925"/>
            <a:ext cx="3996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Yes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p60"/>
          <p:cNvSpPr txBox="1"/>
          <p:nvPr/>
        </p:nvSpPr>
        <p:spPr>
          <a:xfrm>
            <a:off x="6981875" y="1729925"/>
            <a:ext cx="3996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60"/>
          <p:cNvSpPr txBox="1"/>
          <p:nvPr/>
        </p:nvSpPr>
        <p:spPr>
          <a:xfrm>
            <a:off x="7991175" y="2841600"/>
            <a:ext cx="9678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Label = 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60"/>
          <p:cNvSpPr/>
          <p:nvPr/>
        </p:nvSpPr>
        <p:spPr>
          <a:xfrm>
            <a:off x="6467175" y="2452425"/>
            <a:ext cx="967800" cy="389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   E, F, G</a:t>
            </a:r>
            <a:endParaRPr/>
          </a:p>
        </p:txBody>
      </p:sp>
      <p:sp>
        <p:nvSpPr>
          <p:cNvPr id="436" name="Google Shape;436;p60"/>
          <p:cNvSpPr txBox="1"/>
          <p:nvPr/>
        </p:nvSpPr>
        <p:spPr>
          <a:xfrm>
            <a:off x="6372275" y="2796725"/>
            <a:ext cx="9678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Label = 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/>
          <p:nvPr>
            <p:ph idx="4294967295" type="title"/>
          </p:nvPr>
        </p:nvSpPr>
        <p:spPr>
          <a:xfrm>
            <a:off x="1957500" y="2116725"/>
            <a:ext cx="5229000" cy="7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NEAREST NEIGHBORS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1547100" y="457625"/>
            <a:ext cx="60498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Nearest Neighbors</a:t>
            </a:r>
            <a:endParaRPr sz="3600"/>
          </a:p>
        </p:txBody>
      </p:sp>
      <p:sp>
        <p:nvSpPr>
          <p:cNvPr id="447" name="Google Shape;447;p62"/>
          <p:cNvSpPr txBox="1"/>
          <p:nvPr>
            <p:ph idx="4294967295" type="body"/>
          </p:nvPr>
        </p:nvSpPr>
        <p:spPr>
          <a:xfrm>
            <a:off x="457200" y="959575"/>
            <a:ext cx="5492700" cy="33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Relies on the assumption that </a:t>
            </a:r>
            <a:r>
              <a:rPr i="1" lang="en"/>
              <a:t>similar </a:t>
            </a:r>
            <a:r>
              <a:rPr lang="en"/>
              <a:t>examples should be classified the same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Examples are represented as points on a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Similarity is dependent on the </a:t>
            </a:r>
            <a:r>
              <a:rPr b="1" lang="en"/>
              <a:t>distance</a:t>
            </a:r>
            <a:r>
              <a:rPr lang="en"/>
              <a:t> to other examples on the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Simplest version: Give your new example the same classification of the “closest” training example</a:t>
            </a:r>
            <a:endParaRPr/>
          </a:p>
        </p:txBody>
      </p:sp>
      <p:cxnSp>
        <p:nvCxnSpPr>
          <p:cNvPr id="448" name="Google Shape;448;p62"/>
          <p:cNvCxnSpPr/>
          <p:nvPr/>
        </p:nvCxnSpPr>
        <p:spPr>
          <a:xfrm rot="10800000">
            <a:off x="6728375" y="1838300"/>
            <a:ext cx="0" cy="185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62"/>
          <p:cNvCxnSpPr/>
          <p:nvPr/>
        </p:nvCxnSpPr>
        <p:spPr>
          <a:xfrm>
            <a:off x="6728375" y="3695900"/>
            <a:ext cx="2120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62"/>
          <p:cNvSpPr/>
          <p:nvPr/>
        </p:nvSpPr>
        <p:spPr>
          <a:xfrm>
            <a:off x="7130925" y="3284625"/>
            <a:ext cx="66300" cy="65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2"/>
          <p:cNvSpPr/>
          <p:nvPr/>
        </p:nvSpPr>
        <p:spPr>
          <a:xfrm>
            <a:off x="8473950" y="2184475"/>
            <a:ext cx="66300" cy="65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2" name="Google Shape;452;p62"/>
          <p:cNvCxnSpPr>
            <a:stCxn id="450" idx="7"/>
            <a:endCxn id="451" idx="3"/>
          </p:cNvCxnSpPr>
          <p:nvPr/>
        </p:nvCxnSpPr>
        <p:spPr>
          <a:xfrm flipH="1" rot="10800000">
            <a:off x="7187516" y="2239959"/>
            <a:ext cx="1296000" cy="1054200"/>
          </a:xfrm>
          <a:prstGeom prst="straightConnector1">
            <a:avLst/>
          </a:prstGeom>
          <a:noFill/>
          <a:ln cap="flat" cmpd="sng" w="19050">
            <a:solidFill>
              <a:srgbClr val="57A7B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3"/>
          <p:cNvSpPr txBox="1"/>
          <p:nvPr>
            <p:ph type="title"/>
          </p:nvPr>
        </p:nvSpPr>
        <p:spPr>
          <a:xfrm>
            <a:off x="1002150" y="278350"/>
            <a:ext cx="71397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Examples as Points on a Graph</a:t>
            </a:r>
            <a:endParaRPr sz="3600"/>
          </a:p>
        </p:txBody>
      </p:sp>
      <p:sp>
        <p:nvSpPr>
          <p:cNvPr id="458" name="Google Shape;458;p63"/>
          <p:cNvSpPr txBox="1"/>
          <p:nvPr>
            <p:ph idx="4294967295" type="body"/>
          </p:nvPr>
        </p:nvSpPr>
        <p:spPr>
          <a:xfrm>
            <a:off x="457200" y="959575"/>
            <a:ext cx="5030400" cy="33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do we go from examples to points on a graph?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take the task of classifying a skin image as cancerous or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order to go from the example (an image) to a mathematical point, we need to think about its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represent information about the image (its features) as its coordinates</a:t>
            </a:r>
            <a:endParaRPr/>
          </a:p>
        </p:txBody>
      </p:sp>
      <p:pic>
        <p:nvPicPr>
          <p:cNvPr id="459" name="Google Shape;45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375" y="1758675"/>
            <a:ext cx="3032224" cy="17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Classification Task</a:t>
            </a:r>
            <a:endParaRPr/>
          </a:p>
        </p:txBody>
      </p:sp>
      <p:pic>
        <p:nvPicPr>
          <p:cNvPr id="134" name="Google Shape;134;p28"/>
          <p:cNvPicPr preferRelativeResize="0"/>
          <p:nvPr/>
        </p:nvPicPr>
        <p:blipFill rotWithShape="1">
          <a:blip r:embed="rId3">
            <a:alphaModFix/>
          </a:blip>
          <a:srcRect b="0" l="5468" r="8011" t="0"/>
          <a:stretch/>
        </p:blipFill>
        <p:spPr>
          <a:xfrm>
            <a:off x="841250" y="1200525"/>
            <a:ext cx="7648050" cy="356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4"/>
          <p:cNvSpPr txBox="1"/>
          <p:nvPr>
            <p:ph type="title"/>
          </p:nvPr>
        </p:nvSpPr>
        <p:spPr>
          <a:xfrm>
            <a:off x="1547100" y="311950"/>
            <a:ext cx="60498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Images to Points</a:t>
            </a:r>
            <a:endParaRPr sz="3600"/>
          </a:p>
        </p:txBody>
      </p:sp>
      <p:sp>
        <p:nvSpPr>
          <p:cNvPr id="465" name="Google Shape;465;p64"/>
          <p:cNvSpPr txBox="1"/>
          <p:nvPr>
            <p:ph idx="4294967295" type="body"/>
          </p:nvPr>
        </p:nvSpPr>
        <p:spPr>
          <a:xfrm>
            <a:off x="457200" y="959575"/>
            <a:ext cx="5020800" cy="33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example, say we define each picture by two features: </a:t>
            </a:r>
            <a:r>
              <a:rPr i="1" lang="en"/>
              <a:t>darkness</a:t>
            </a:r>
            <a:r>
              <a:rPr lang="en"/>
              <a:t> and </a:t>
            </a:r>
            <a:r>
              <a:rPr i="1" lang="en"/>
              <a:t>size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any given picture, we can choose to express it mathematically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(darkness, size)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 an example could be (0.5, 0.6), meaning darkness is 0.5 and size is 0.6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375" y="1758675"/>
            <a:ext cx="3032224" cy="17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5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Neighbors Steps</a:t>
            </a:r>
            <a:endParaRPr/>
          </a:p>
        </p:txBody>
      </p:sp>
      <p:sp>
        <p:nvSpPr>
          <p:cNvPr id="472" name="Google Shape;472;p65"/>
          <p:cNvSpPr txBox="1"/>
          <p:nvPr>
            <p:ph idx="1" type="body"/>
          </p:nvPr>
        </p:nvSpPr>
        <p:spPr>
          <a:xfrm>
            <a:off x="1117425" y="1573850"/>
            <a:ext cx="7340400" cy="30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Plot the labelled training set examples on a graph based on the features we have selected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n"/>
              <a:t>When we’re given a new, unseen example, plot it on the graph based on its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 startAt="3"/>
            </a:pPr>
            <a:r>
              <a:rPr lang="en"/>
              <a:t>Compute the distance from the new example to all of our training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 startAt="4"/>
            </a:pPr>
            <a:r>
              <a:rPr lang="en"/>
              <a:t>Assign the example a classification based on the classification of the closest example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type="title"/>
          </p:nvPr>
        </p:nvSpPr>
        <p:spPr>
          <a:xfrm>
            <a:off x="901800" y="347225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Neighbors Example</a:t>
            </a:r>
            <a:endParaRPr/>
          </a:p>
        </p:txBody>
      </p:sp>
      <p:sp>
        <p:nvSpPr>
          <p:cNvPr id="478" name="Google Shape;478;p66"/>
          <p:cNvSpPr txBox="1"/>
          <p:nvPr>
            <p:ph idx="1" type="body"/>
          </p:nvPr>
        </p:nvSpPr>
        <p:spPr>
          <a:xfrm>
            <a:off x="457200" y="959575"/>
            <a:ext cx="2975100" cy="33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try to classify a new, unseen image!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will classify the image with the label of the point closest to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do you think the classification will be?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Google Shape;47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176" y="968075"/>
            <a:ext cx="5093323" cy="31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6"/>
          <p:cNvSpPr/>
          <p:nvPr/>
        </p:nvSpPr>
        <p:spPr>
          <a:xfrm>
            <a:off x="598700" y="4298425"/>
            <a:ext cx="189900" cy="189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6"/>
          <p:cNvSpPr txBox="1"/>
          <p:nvPr/>
        </p:nvSpPr>
        <p:spPr>
          <a:xfrm>
            <a:off x="912050" y="4146025"/>
            <a:ext cx="182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Non-cancerous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482" name="Google Shape;482;p66"/>
          <p:cNvSpPr/>
          <p:nvPr/>
        </p:nvSpPr>
        <p:spPr>
          <a:xfrm>
            <a:off x="598700" y="4603225"/>
            <a:ext cx="189900" cy="189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6"/>
          <p:cNvSpPr txBox="1"/>
          <p:nvPr/>
        </p:nvSpPr>
        <p:spPr>
          <a:xfrm>
            <a:off x="912050" y="4450825"/>
            <a:ext cx="182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Cancerous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484" name="Google Shape;484;p66"/>
          <p:cNvSpPr txBox="1"/>
          <p:nvPr/>
        </p:nvSpPr>
        <p:spPr>
          <a:xfrm>
            <a:off x="6130213" y="4146025"/>
            <a:ext cx="9321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Darkness</a:t>
            </a:r>
            <a:endParaRPr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485" name="Google Shape;485;p66"/>
          <p:cNvSpPr txBox="1"/>
          <p:nvPr/>
        </p:nvSpPr>
        <p:spPr>
          <a:xfrm rot="-5400000">
            <a:off x="3484025" y="2287000"/>
            <a:ext cx="532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Size</a:t>
            </a:r>
            <a:endParaRPr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486" name="Google Shape;486;p66"/>
          <p:cNvSpPr/>
          <p:nvPr/>
        </p:nvSpPr>
        <p:spPr>
          <a:xfrm>
            <a:off x="598700" y="3993625"/>
            <a:ext cx="189900" cy="1899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66"/>
          <p:cNvSpPr txBox="1"/>
          <p:nvPr/>
        </p:nvSpPr>
        <p:spPr>
          <a:xfrm>
            <a:off x="912050" y="3841225"/>
            <a:ext cx="182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arala"/>
                <a:ea typeface="Sarala"/>
                <a:cs typeface="Sarala"/>
                <a:sym typeface="Sarala"/>
              </a:rPr>
              <a:t>New example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"/>
          <p:cNvSpPr txBox="1"/>
          <p:nvPr>
            <p:ph type="title"/>
          </p:nvPr>
        </p:nvSpPr>
        <p:spPr>
          <a:xfrm>
            <a:off x="1210650" y="278325"/>
            <a:ext cx="67227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Nearest Neighbors Example</a:t>
            </a:r>
            <a:endParaRPr sz="3600"/>
          </a:p>
        </p:txBody>
      </p:sp>
      <p:pic>
        <p:nvPicPr>
          <p:cNvPr id="493" name="Google Shape;493;p67"/>
          <p:cNvPicPr preferRelativeResize="0"/>
          <p:nvPr/>
        </p:nvPicPr>
        <p:blipFill rotWithShape="1">
          <a:blip r:embed="rId3">
            <a:alphaModFix/>
          </a:blip>
          <a:srcRect b="2524" l="0" r="0" t="0"/>
          <a:stretch/>
        </p:blipFill>
        <p:spPr>
          <a:xfrm>
            <a:off x="1928800" y="912275"/>
            <a:ext cx="5273850" cy="32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700" y="4298425"/>
            <a:ext cx="5646801" cy="5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7"/>
          <p:cNvSpPr txBox="1"/>
          <p:nvPr/>
        </p:nvSpPr>
        <p:spPr>
          <a:xfrm>
            <a:off x="4281238" y="4076125"/>
            <a:ext cx="9321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Darkness</a:t>
            </a:r>
            <a:endParaRPr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496" name="Google Shape;496;p67"/>
          <p:cNvSpPr txBox="1"/>
          <p:nvPr/>
        </p:nvSpPr>
        <p:spPr>
          <a:xfrm rot="-5400000">
            <a:off x="1555025" y="2089800"/>
            <a:ext cx="532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Size</a:t>
            </a:r>
            <a:endParaRPr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497" name="Google Shape;497;p67"/>
          <p:cNvSpPr/>
          <p:nvPr/>
        </p:nvSpPr>
        <p:spPr>
          <a:xfrm>
            <a:off x="228900" y="2718375"/>
            <a:ext cx="189900" cy="189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7"/>
          <p:cNvSpPr txBox="1"/>
          <p:nvPr/>
        </p:nvSpPr>
        <p:spPr>
          <a:xfrm>
            <a:off x="418800" y="2601975"/>
            <a:ext cx="182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Non-cancerous</a:t>
            </a:r>
            <a:endParaRPr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499" name="Google Shape;499;p67"/>
          <p:cNvSpPr/>
          <p:nvPr/>
        </p:nvSpPr>
        <p:spPr>
          <a:xfrm>
            <a:off x="228900" y="3054900"/>
            <a:ext cx="189900" cy="189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7"/>
          <p:cNvSpPr txBox="1"/>
          <p:nvPr/>
        </p:nvSpPr>
        <p:spPr>
          <a:xfrm>
            <a:off x="418800" y="2938500"/>
            <a:ext cx="182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Cancerous</a:t>
            </a:r>
            <a:endParaRPr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501" name="Google Shape;501;p67"/>
          <p:cNvSpPr/>
          <p:nvPr/>
        </p:nvSpPr>
        <p:spPr>
          <a:xfrm>
            <a:off x="228900" y="2381850"/>
            <a:ext cx="189900" cy="1899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67"/>
          <p:cNvSpPr txBox="1"/>
          <p:nvPr/>
        </p:nvSpPr>
        <p:spPr>
          <a:xfrm>
            <a:off x="418800" y="2265450"/>
            <a:ext cx="182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New example</a:t>
            </a:r>
            <a:endParaRPr>
              <a:latin typeface="Sarala"/>
              <a:ea typeface="Sarala"/>
              <a:cs typeface="Sarala"/>
              <a:sym typeface="Saral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8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(KNN)</a:t>
            </a:r>
            <a:endParaRPr/>
          </a:p>
        </p:txBody>
      </p:sp>
      <p:sp>
        <p:nvSpPr>
          <p:cNvPr id="508" name="Google Shape;508;p68"/>
          <p:cNvSpPr txBox="1"/>
          <p:nvPr>
            <p:ph idx="1" type="body"/>
          </p:nvPr>
        </p:nvSpPr>
        <p:spPr>
          <a:xfrm>
            <a:off x="1117425" y="1573850"/>
            <a:ext cx="7340400" cy="30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extension of Nearest Neighbors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Instead of only looking at the one closest example, base your classification off the </a:t>
            </a:r>
            <a:r>
              <a:rPr i="1" lang="en"/>
              <a:t>k </a:t>
            </a:r>
            <a:r>
              <a:rPr lang="en"/>
              <a:t>nearest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More accurate for classification, because it looks for the majority classification among more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there is a tie, base the classification off the </a:t>
            </a:r>
            <a:r>
              <a:rPr i="1" lang="en"/>
              <a:t>k - 1 </a:t>
            </a:r>
            <a:r>
              <a:rPr lang="en"/>
              <a:t>nearest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Char char="●"/>
            </a:pPr>
            <a:r>
              <a:rPr i="1" lang="en"/>
              <a:t>k </a:t>
            </a:r>
            <a:r>
              <a:rPr lang="en"/>
              <a:t>is a </a:t>
            </a:r>
            <a:r>
              <a:rPr b="1" lang="en"/>
              <a:t>parameter</a:t>
            </a:r>
            <a:r>
              <a:rPr lang="en"/>
              <a:t> that we get to pick</a:t>
            </a:r>
            <a:endParaRPr i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9"/>
          <p:cNvSpPr txBox="1"/>
          <p:nvPr>
            <p:ph type="title"/>
          </p:nvPr>
        </p:nvSpPr>
        <p:spPr>
          <a:xfrm>
            <a:off x="1229550" y="197150"/>
            <a:ext cx="66849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K-Nearest Neighbors Example</a:t>
            </a:r>
            <a:endParaRPr sz="3600"/>
          </a:p>
        </p:txBody>
      </p:sp>
      <p:pic>
        <p:nvPicPr>
          <p:cNvPr id="514" name="Google Shape;514;p69"/>
          <p:cNvPicPr preferRelativeResize="0"/>
          <p:nvPr/>
        </p:nvPicPr>
        <p:blipFill rotWithShape="1">
          <a:blip r:embed="rId3">
            <a:alphaModFix/>
          </a:blip>
          <a:srcRect b="2419" l="0" r="0" t="0"/>
          <a:stretch/>
        </p:blipFill>
        <p:spPr>
          <a:xfrm>
            <a:off x="2176275" y="774925"/>
            <a:ext cx="5913848" cy="3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9"/>
          <p:cNvSpPr txBox="1"/>
          <p:nvPr>
            <p:ph idx="4294967295" type="body"/>
          </p:nvPr>
        </p:nvSpPr>
        <p:spPr>
          <a:xfrm>
            <a:off x="457200" y="1182975"/>
            <a:ext cx="1680000" cy="3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if k = 2?</a:t>
            </a:r>
            <a:endParaRPr sz="1800"/>
          </a:p>
        </p:txBody>
      </p:sp>
      <p:pic>
        <p:nvPicPr>
          <p:cNvPr id="516" name="Google Shape;51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700" y="4298425"/>
            <a:ext cx="5646801" cy="5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69"/>
          <p:cNvSpPr txBox="1"/>
          <p:nvPr/>
        </p:nvSpPr>
        <p:spPr>
          <a:xfrm>
            <a:off x="4433638" y="4076125"/>
            <a:ext cx="9321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Darkness</a:t>
            </a:r>
            <a:endParaRPr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518" name="Google Shape;518;p69"/>
          <p:cNvSpPr txBox="1"/>
          <p:nvPr/>
        </p:nvSpPr>
        <p:spPr>
          <a:xfrm rot="-5400000">
            <a:off x="1707425" y="2089800"/>
            <a:ext cx="532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Size</a:t>
            </a:r>
            <a:endParaRPr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519" name="Google Shape;519;p69"/>
          <p:cNvSpPr/>
          <p:nvPr/>
        </p:nvSpPr>
        <p:spPr>
          <a:xfrm>
            <a:off x="228900" y="2718375"/>
            <a:ext cx="189900" cy="189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9"/>
          <p:cNvSpPr txBox="1"/>
          <p:nvPr/>
        </p:nvSpPr>
        <p:spPr>
          <a:xfrm>
            <a:off x="418800" y="2601975"/>
            <a:ext cx="182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Non-cancerous</a:t>
            </a:r>
            <a:endParaRPr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521" name="Google Shape;521;p69"/>
          <p:cNvSpPr/>
          <p:nvPr/>
        </p:nvSpPr>
        <p:spPr>
          <a:xfrm>
            <a:off x="228900" y="3054900"/>
            <a:ext cx="189900" cy="189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9"/>
          <p:cNvSpPr txBox="1"/>
          <p:nvPr/>
        </p:nvSpPr>
        <p:spPr>
          <a:xfrm>
            <a:off x="418800" y="2938500"/>
            <a:ext cx="182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Cancerous</a:t>
            </a:r>
            <a:endParaRPr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523" name="Google Shape;523;p69"/>
          <p:cNvSpPr/>
          <p:nvPr/>
        </p:nvSpPr>
        <p:spPr>
          <a:xfrm>
            <a:off x="228900" y="2381850"/>
            <a:ext cx="189900" cy="1899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9"/>
          <p:cNvSpPr txBox="1"/>
          <p:nvPr/>
        </p:nvSpPr>
        <p:spPr>
          <a:xfrm>
            <a:off x="418800" y="2265450"/>
            <a:ext cx="182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New example</a:t>
            </a:r>
            <a:endParaRPr>
              <a:latin typeface="Sarala"/>
              <a:ea typeface="Sarala"/>
              <a:cs typeface="Sarala"/>
              <a:sym typeface="Saral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/>
          <p:nvPr>
            <p:ph type="title"/>
          </p:nvPr>
        </p:nvSpPr>
        <p:spPr>
          <a:xfrm>
            <a:off x="1227450" y="233550"/>
            <a:ext cx="66891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K-Nearest Neighbors Example</a:t>
            </a:r>
            <a:endParaRPr sz="3600"/>
          </a:p>
        </p:txBody>
      </p:sp>
      <p:pic>
        <p:nvPicPr>
          <p:cNvPr id="530" name="Google Shape;53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100" y="787400"/>
            <a:ext cx="5589725" cy="352326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0"/>
          <p:cNvSpPr txBox="1"/>
          <p:nvPr>
            <p:ph idx="4294967295" type="body"/>
          </p:nvPr>
        </p:nvSpPr>
        <p:spPr>
          <a:xfrm>
            <a:off x="457200" y="1182975"/>
            <a:ext cx="1680000" cy="3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if k = 3?</a:t>
            </a:r>
            <a:endParaRPr sz="1800"/>
          </a:p>
        </p:txBody>
      </p:sp>
      <p:pic>
        <p:nvPicPr>
          <p:cNvPr id="532" name="Google Shape;532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700" y="4298425"/>
            <a:ext cx="5646801" cy="5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70"/>
          <p:cNvSpPr txBox="1"/>
          <p:nvPr/>
        </p:nvSpPr>
        <p:spPr>
          <a:xfrm>
            <a:off x="4281238" y="4076125"/>
            <a:ext cx="9321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Darkness</a:t>
            </a:r>
            <a:endParaRPr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534" name="Google Shape;534;p70"/>
          <p:cNvSpPr txBox="1"/>
          <p:nvPr/>
        </p:nvSpPr>
        <p:spPr>
          <a:xfrm rot="-5400000">
            <a:off x="1555025" y="2089800"/>
            <a:ext cx="532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Size</a:t>
            </a:r>
            <a:endParaRPr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535" name="Google Shape;535;p70"/>
          <p:cNvSpPr/>
          <p:nvPr/>
        </p:nvSpPr>
        <p:spPr>
          <a:xfrm>
            <a:off x="228900" y="2718375"/>
            <a:ext cx="189900" cy="189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70"/>
          <p:cNvSpPr txBox="1"/>
          <p:nvPr/>
        </p:nvSpPr>
        <p:spPr>
          <a:xfrm>
            <a:off x="418800" y="2601975"/>
            <a:ext cx="182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Non-cancerous</a:t>
            </a:r>
            <a:endParaRPr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537" name="Google Shape;537;p70"/>
          <p:cNvSpPr/>
          <p:nvPr/>
        </p:nvSpPr>
        <p:spPr>
          <a:xfrm>
            <a:off x="228900" y="3054900"/>
            <a:ext cx="189900" cy="189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70"/>
          <p:cNvSpPr txBox="1"/>
          <p:nvPr/>
        </p:nvSpPr>
        <p:spPr>
          <a:xfrm>
            <a:off x="418800" y="2938500"/>
            <a:ext cx="182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Cancerous</a:t>
            </a:r>
            <a:endParaRPr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539" name="Google Shape;539;p70"/>
          <p:cNvSpPr/>
          <p:nvPr/>
        </p:nvSpPr>
        <p:spPr>
          <a:xfrm>
            <a:off x="228900" y="2381850"/>
            <a:ext cx="189900" cy="1899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70"/>
          <p:cNvSpPr txBox="1"/>
          <p:nvPr/>
        </p:nvSpPr>
        <p:spPr>
          <a:xfrm>
            <a:off x="418800" y="2265450"/>
            <a:ext cx="182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New example</a:t>
            </a:r>
            <a:endParaRPr>
              <a:latin typeface="Sarala"/>
              <a:ea typeface="Sarala"/>
              <a:cs typeface="Sarala"/>
              <a:sym typeface="Saral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1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Neighbors Summary</a:t>
            </a:r>
            <a:endParaRPr/>
          </a:p>
        </p:txBody>
      </p:sp>
      <p:sp>
        <p:nvSpPr>
          <p:cNvPr id="546" name="Google Shape;546;p71"/>
          <p:cNvSpPr txBox="1"/>
          <p:nvPr>
            <p:ph idx="1" type="body"/>
          </p:nvPr>
        </p:nvSpPr>
        <p:spPr>
          <a:xfrm>
            <a:off x="1117425" y="1573850"/>
            <a:ext cx="7340400" cy="30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KNN is a simple algorithm that classifies based on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Depends on the idea that if an example is nearby, it should have a similar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choose a single </a:t>
            </a:r>
            <a:r>
              <a:rPr i="1" lang="en"/>
              <a:t>k</a:t>
            </a:r>
            <a:r>
              <a:rPr lang="en"/>
              <a:t> to use on all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a whole set of unseen examples, you want to choose a </a:t>
            </a:r>
            <a:r>
              <a:rPr i="1" lang="en"/>
              <a:t>k</a:t>
            </a:r>
            <a:r>
              <a:rPr lang="en"/>
              <a:t> that makes the most examples classified correctly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2"/>
          <p:cNvSpPr txBox="1"/>
          <p:nvPr>
            <p:ph idx="4294967295" type="title"/>
          </p:nvPr>
        </p:nvSpPr>
        <p:spPr>
          <a:xfrm>
            <a:off x="1957500" y="1449575"/>
            <a:ext cx="5229000" cy="7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SUPPORT VECTOR MACHINE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3"/>
          <p:cNvSpPr txBox="1"/>
          <p:nvPr>
            <p:ph type="title"/>
          </p:nvPr>
        </p:nvSpPr>
        <p:spPr>
          <a:xfrm>
            <a:off x="1108325" y="317750"/>
            <a:ext cx="70803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Support Vector Machine (SVM)</a:t>
            </a:r>
            <a:endParaRPr sz="3600"/>
          </a:p>
        </p:txBody>
      </p:sp>
      <p:sp>
        <p:nvSpPr>
          <p:cNvPr id="557" name="Google Shape;557;p73"/>
          <p:cNvSpPr txBox="1"/>
          <p:nvPr>
            <p:ph idx="4294967295" type="body"/>
          </p:nvPr>
        </p:nvSpPr>
        <p:spPr>
          <a:xfrm>
            <a:off x="457200" y="1207075"/>
            <a:ext cx="5492700" cy="33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SVM is a classifier that tries to build a hyperplane splitting the data points from different labels. 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 the main task is to find the best hyperplane.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good hyperplane maximizes the margins from both sides. 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73"/>
          <p:cNvPicPr preferRelativeResize="0"/>
          <p:nvPr/>
        </p:nvPicPr>
        <p:blipFill rotWithShape="1">
          <a:blip r:embed="rId3">
            <a:alphaModFix/>
          </a:blip>
          <a:srcRect b="0" l="14683" r="0" t="0"/>
          <a:stretch/>
        </p:blipFill>
        <p:spPr>
          <a:xfrm>
            <a:off x="5778375" y="946900"/>
            <a:ext cx="3126050" cy="373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The Classification Task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1117425" y="1573850"/>
            <a:ext cx="6063600" cy="30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Classification:</a:t>
            </a:r>
            <a:r>
              <a:rPr lang="en"/>
              <a:t> A type of supervised learning problem where we want to determine what class each example belongs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an image, classify if it contains a train in it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examples are images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classes are “train” or “no train”</a:t>
            </a:r>
            <a:endParaRPr/>
          </a:p>
        </p:txBody>
      </p:sp>
      <p:pic>
        <p:nvPicPr>
          <p:cNvPr id="141" name="Google Shape;141;p29"/>
          <p:cNvPicPr preferRelativeResize="0"/>
          <p:nvPr/>
        </p:nvPicPr>
        <p:blipFill rotWithShape="1">
          <a:blip r:embed="rId3">
            <a:alphaModFix/>
          </a:blip>
          <a:srcRect b="0" l="0" r="49629" t="0"/>
          <a:stretch/>
        </p:blipFill>
        <p:spPr>
          <a:xfrm>
            <a:off x="7036950" y="1182900"/>
            <a:ext cx="1919800" cy="21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 rotWithShape="1">
          <a:blip r:embed="rId4">
            <a:alphaModFix/>
          </a:blip>
          <a:srcRect b="0" l="30255" r="0" t="0"/>
          <a:stretch/>
        </p:blipFill>
        <p:spPr>
          <a:xfrm>
            <a:off x="5977575" y="3348050"/>
            <a:ext cx="3025449" cy="13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4"/>
          <p:cNvSpPr txBox="1"/>
          <p:nvPr>
            <p:ph type="title"/>
          </p:nvPr>
        </p:nvSpPr>
        <p:spPr>
          <a:xfrm>
            <a:off x="1108325" y="317750"/>
            <a:ext cx="70803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Support Vector Machine (SVM)</a:t>
            </a:r>
            <a:endParaRPr sz="3600"/>
          </a:p>
        </p:txBody>
      </p:sp>
      <p:sp>
        <p:nvSpPr>
          <p:cNvPr id="564" name="Google Shape;564;p74"/>
          <p:cNvSpPr txBox="1"/>
          <p:nvPr>
            <p:ph idx="4294967295" type="body"/>
          </p:nvPr>
        </p:nvSpPr>
        <p:spPr>
          <a:xfrm>
            <a:off x="349600" y="1152425"/>
            <a:ext cx="5492700" cy="33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Up until now, we had two dimensions: x and y. </a:t>
            </a:r>
            <a:endParaRPr/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create a new z dimension, and we rule that it be calculated a certain way that is convenient for us: z = x² + y² (you’ll notice that’s the equation for a circle).</a:t>
            </a:r>
            <a:endParaRPr/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With x and z we can easily find a hyperplane.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565" name="Google Shape;56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100" y="1152425"/>
            <a:ext cx="3066601" cy="29531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Fira Sans"/>
                <a:ea typeface="Fira Sans"/>
                <a:cs typeface="Fira Sans"/>
                <a:sym typeface="Fira Sans"/>
              </a:rPr>
              <a:t>Binary and Multiclass Classification</a:t>
            </a:r>
            <a:endParaRPr b="1" sz="3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1117425" y="1573850"/>
            <a:ext cx="7340400" cy="30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latin typeface="Sarala"/>
                <a:ea typeface="Sarala"/>
                <a:cs typeface="Sarala"/>
                <a:sym typeface="Sarala"/>
              </a:rPr>
              <a:t>Binary Classification</a:t>
            </a:r>
            <a:r>
              <a:rPr lang="en">
                <a:latin typeface="Sarala"/>
                <a:ea typeface="Sarala"/>
                <a:cs typeface="Sarala"/>
                <a:sym typeface="Sarala"/>
              </a:rPr>
              <a:t>: When there are only two classes</a:t>
            </a:r>
            <a:endParaRPr>
              <a:latin typeface="Sarala"/>
              <a:ea typeface="Sarala"/>
              <a:cs typeface="Sarala"/>
              <a:sym typeface="Sara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arala"/>
              <a:ea typeface="Sarala"/>
              <a:cs typeface="Sarala"/>
              <a:sym typeface="Saral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la"/>
              <a:buChar char="●"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Examples: </a:t>
            </a:r>
            <a:endParaRPr>
              <a:latin typeface="Sarala"/>
              <a:ea typeface="Sarala"/>
              <a:cs typeface="Sarala"/>
              <a:sym typeface="Saral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rala"/>
              <a:buChar char="○"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If a tweet </a:t>
            </a:r>
            <a:r>
              <a:rPr lang="en"/>
              <a:t>mentions a disaster or not</a:t>
            </a:r>
            <a:endParaRPr>
              <a:latin typeface="Sarala"/>
              <a:ea typeface="Sarala"/>
              <a:cs typeface="Sarala"/>
              <a:sym typeface="Saral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rala"/>
              <a:buChar char="○"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If an image has a cat or not</a:t>
            </a:r>
            <a:endParaRPr>
              <a:latin typeface="Sarala"/>
              <a:ea typeface="Sarala"/>
              <a:cs typeface="Sarala"/>
              <a:sym typeface="Sara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arala"/>
              <a:ea typeface="Sarala"/>
              <a:cs typeface="Sarala"/>
              <a:sym typeface="Saral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latin typeface="Sarala"/>
                <a:ea typeface="Sarala"/>
                <a:cs typeface="Sarala"/>
                <a:sym typeface="Sarala"/>
              </a:rPr>
              <a:t>Multinomial Classification</a:t>
            </a:r>
            <a:r>
              <a:rPr lang="en">
                <a:latin typeface="Sarala"/>
                <a:ea typeface="Sarala"/>
                <a:cs typeface="Sarala"/>
                <a:sym typeface="Sarala"/>
              </a:rPr>
              <a:t>: When there are many classes</a:t>
            </a:r>
            <a:endParaRPr>
              <a:latin typeface="Sarala"/>
              <a:ea typeface="Sarala"/>
              <a:cs typeface="Sarala"/>
              <a:sym typeface="Sara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arala"/>
              <a:ea typeface="Sarala"/>
              <a:cs typeface="Sarala"/>
              <a:sym typeface="Saral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la"/>
              <a:buChar char="●"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Examples:</a:t>
            </a:r>
            <a:endParaRPr>
              <a:latin typeface="Sarala"/>
              <a:ea typeface="Sarala"/>
              <a:cs typeface="Sarala"/>
              <a:sym typeface="Saral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rala"/>
              <a:buChar char="○"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What genre of music is this song?</a:t>
            </a:r>
            <a:r>
              <a:rPr lang="en">
                <a:latin typeface="Sarala"/>
                <a:ea typeface="Sarala"/>
                <a:cs typeface="Sarala"/>
                <a:sym typeface="Sarala"/>
              </a:rPr>
              <a:t> (e.g.</a:t>
            </a:r>
            <a:r>
              <a:rPr lang="en"/>
              <a:t> rock, rap, country)</a:t>
            </a:r>
            <a:endParaRPr>
              <a:latin typeface="Sarala"/>
              <a:ea typeface="Sarala"/>
              <a:cs typeface="Sarala"/>
              <a:sym typeface="Saral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rala"/>
              <a:buChar char="○"/>
            </a:pPr>
            <a:r>
              <a:rPr lang="en">
                <a:latin typeface="Sarala"/>
                <a:ea typeface="Sarala"/>
                <a:cs typeface="Sarala"/>
                <a:sym typeface="Sarala"/>
              </a:rPr>
              <a:t>What object is in this picture?</a:t>
            </a:r>
            <a:endParaRPr>
              <a:latin typeface="Sarala"/>
              <a:ea typeface="Sarala"/>
              <a:cs typeface="Sarala"/>
              <a:sym typeface="Sara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500" y="849850"/>
            <a:ext cx="6701625" cy="386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1"/>
          <p:cNvSpPr txBox="1"/>
          <p:nvPr>
            <p:ph type="title"/>
          </p:nvPr>
        </p:nvSpPr>
        <p:spPr>
          <a:xfrm>
            <a:off x="427175" y="412500"/>
            <a:ext cx="84423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Multinomial Classification Application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1148900" y="66100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Approach to Classification</a:t>
            </a:r>
            <a:endParaRPr/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1148900" y="1736600"/>
            <a:ext cx="7340400" cy="30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want to build a model that assigns the correct class (label) to an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</a:t>
            </a:r>
            <a:r>
              <a:rPr lang="en"/>
              <a:t> model is also known as a </a:t>
            </a:r>
            <a:r>
              <a:rPr b="1" lang="en"/>
              <a:t>classifier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we need: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Identify what the data </a:t>
            </a:r>
            <a:r>
              <a:rPr lang="en"/>
              <a:t>type </a:t>
            </a:r>
            <a:r>
              <a:rPr lang="en"/>
              <a:t>is (image? text?)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Identify what the classes (labels) will be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Identify what </a:t>
            </a:r>
            <a:r>
              <a:rPr b="1" lang="en"/>
              <a:t>features</a:t>
            </a:r>
            <a:r>
              <a:rPr lang="en"/>
              <a:t> we care about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/>
              <a:t>Training Set</a:t>
            </a:r>
            <a:r>
              <a:rPr lang="en"/>
              <a:t>: A dataset of already labelled examples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1117425" y="697650"/>
            <a:ext cx="7340400" cy="3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Feature Identification </a:t>
            </a:r>
            <a:endParaRPr/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1117425" y="1573850"/>
            <a:ext cx="7340400" cy="30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design a classification system that is able to predict if it would rain today or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the following: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Identify what the data type is (image? text?)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Identify what the classes (labels) will be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Identify if the system to be designed is binary or multiclass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Identify what features we care about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Identify the training set: A dataset of already labelled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