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32"/>
  </p:normalViewPr>
  <p:slideViewPr>
    <p:cSldViewPr snapToGrid="0" snapToObjects="1">
      <p:cViewPr>
        <p:scale>
          <a:sx n="108" d="100"/>
          <a:sy n="108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823B-4FF7-DB64-C9C6-606E5F83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A5095-B964-0232-F5E6-889F240C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47CD-53BB-7377-7852-D63B4891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3311-8AF9-6B48-D19B-DA2303C6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0316-A3FC-7675-1047-7D35F473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048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5565-038D-9FCA-A2F0-C2E6B08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69278-1D37-54D6-5AE7-4CDDC823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2F11-E6A2-5CBD-5896-649F7941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5F79-37E4-A577-FD58-69A9174B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325F-017E-C579-EA32-E22E054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962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4C43E-F940-4F28-ACB3-01E4FEF3C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C0923-E988-4526-4158-D5784CB0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B24E-3CFD-AF71-D1FB-F8391C8C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A23C-8E09-1CDA-F33B-04607AB4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56F8-C05D-54B6-5F4E-B6100D4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0869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C61A-D8F3-EC98-6BFD-75C50CA5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306C-2045-F0BB-FA5D-D894D550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5848-D8CB-170A-F8D4-7C8155E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00B9-63EE-2CFB-07BB-66AE4F3D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32E5-ACBF-19F4-347D-ADF4602D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0634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C3BB-736F-96AD-469A-3DF07B3E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8A6F-8013-CF7D-7F74-B587C02F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16D8-1001-866D-BE9C-445F3A14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CB58-FF5E-F882-87D3-DF8C35F8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38F0-BF5A-683A-0B8E-688FD019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3364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8D59-953A-D7A7-0E09-3BD59D4D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141-C8A1-6945-EA6A-D0E70B3D6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3D19-8DA3-965F-7E6E-58AAB6D1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3349B-5AE2-7134-32C0-9EB8D5F0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D5563-1CD7-10E7-5AB2-A012FDF8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3B20B-8C36-85A3-CD00-E964F4AA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79856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C98B-6B18-ABD2-DDE8-A7FEE183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A94A-1F40-D48B-5BFB-F4BA5BFF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C8CA-9580-A632-CB47-6AE62442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3CA28-8EBA-F526-B855-34B9E053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BC0B-4BD7-0D28-5C0A-207EB1C7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DDFEC-F872-3700-47F2-E262EE8B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9182D-CEC4-FC42-A18F-46EA8445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C315C-2970-024D-179E-54F2FC3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18041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F982-76E0-1CC0-8904-6174C10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5924-98D7-58E6-DE3B-A897536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7BF86-5807-EC38-1EF8-84070D99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36120-6C32-E384-1CE3-95FB266D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03634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64E4-8D02-5622-1EB4-421FBE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8C915-B5E8-E7AB-32C9-32A2B35A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98143-C205-62A1-BAB9-BFEF5766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5679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E3F9-9498-4F2F-7FD4-A3ABBC1B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B97C-22A8-E0EA-E7C5-71957D39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4306-9E71-2923-5BB8-26A7F735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C0A38-551E-20EC-DC25-11FBC19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95F1-F119-4208-8344-56A5B1EB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3FAAE-BBC4-EEDB-3507-7EA64343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479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138E-0B31-3986-612E-1EB80F54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F259A-5712-2967-3AC8-2CE95F89C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DDE9-6069-06A0-181E-3A509C5C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63AD8-33D6-0D17-6486-A959DFA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E85B2-049A-8591-F403-A22B95BF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5F45-4712-8467-6474-A6F138DD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99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7902-9337-AC01-2501-3BEC53CE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593CF-4391-67C4-DD39-68BF6B78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369A-2F86-7E1C-8B02-5B480653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AD9E-D61B-0B45-8EB2-96D629BBF7F1}" type="datetimeFigureOut">
              <a:rPr lang="en-KZ" smtClean="0"/>
              <a:t>25.04.2022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7681-3B71-6D6A-4709-3ABCEC1D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E720-FD49-2D32-5F97-04236F4D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81C1-47B9-3146-B2D6-7987098E98E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633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1DC-4D97-D25A-8976-FB79F0035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9302-896D-220D-7604-D2D158F06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1905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7C35-B135-F7E0-9B31-78410E5E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Initialize starting values of </a:t>
            </a:r>
            <a:r>
              <a:rPr lang="en-US" dirty="0" err="1"/>
              <a:t>y_i,j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1, j =1, M,N, </a:t>
            </a:r>
            <a:r>
              <a:rPr lang="en-US" dirty="0" err="1"/>
              <a:t>ita</a:t>
            </a:r>
            <a:r>
              <a:rPr lang="en-US" dirty="0"/>
              <a:t>, beta; </a:t>
            </a:r>
          </a:p>
          <a:p>
            <a:pPr marL="0" indent="0">
              <a:buNone/>
            </a:pPr>
            <a:r>
              <a:rPr lang="en-US" i="1" dirty="0"/>
              <a:t>for B </a:t>
            </a:r>
            <a:r>
              <a:rPr lang="en-US" dirty="0"/>
              <a:t>do (while </a:t>
            </a:r>
            <a:r>
              <a:rPr lang="en-US" i="1" dirty="0"/>
              <a:t>not at convergence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pick an order of the M × N variables; 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i="1" dirty="0"/>
              <a:t>each variable </a:t>
            </a:r>
            <a:r>
              <a:rPr lang="en-US" dirty="0" err="1"/>
              <a:t>y_i,j</a:t>
            </a:r>
            <a:r>
              <a:rPr lang="en-US" dirty="0"/>
              <a:t> do:</a:t>
            </a:r>
          </a:p>
          <a:p>
            <a:pPr marL="914400" lvl="2" indent="0">
              <a:buNone/>
            </a:pPr>
            <a:r>
              <a:rPr lang="en-US" dirty="0"/>
              <a:t>sample </a:t>
            </a:r>
            <a:r>
              <a:rPr lang="en-US" dirty="0" err="1"/>
              <a:t>y_i,j</a:t>
            </a:r>
            <a:r>
              <a:rPr lang="en-US" dirty="0"/>
              <a:t> based on P(</a:t>
            </a:r>
            <a:r>
              <a:rPr lang="en-US" dirty="0" err="1"/>
              <a:t>y_i,j|y_Nbr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)); </a:t>
            </a:r>
          </a:p>
          <a:p>
            <a:pPr marL="914400" lvl="2" indent="0">
              <a:buNone/>
            </a:pPr>
            <a:r>
              <a:rPr lang="en-US" dirty="0"/>
              <a:t>update </a:t>
            </a:r>
            <a:r>
              <a:rPr lang="en-US" dirty="0" err="1"/>
              <a:t>y_i,j</a:t>
            </a:r>
            <a:r>
              <a:rPr lang="en-US" dirty="0"/>
              <a:t> to Y ; </a:t>
            </a:r>
          </a:p>
          <a:p>
            <a:pPr marL="457200" lvl="1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r>
              <a:rPr lang="en-US" i="1" dirty="0"/>
              <a:t>for S </a:t>
            </a:r>
            <a:r>
              <a:rPr lang="en-US" dirty="0"/>
              <a:t>do (while </a:t>
            </a:r>
            <a:r>
              <a:rPr lang="en-US" i="1" dirty="0"/>
              <a:t>at convergence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pick an order of the M × N variables; 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i="1" dirty="0"/>
              <a:t>each variable </a:t>
            </a:r>
            <a:r>
              <a:rPr lang="en-US" dirty="0" err="1"/>
              <a:t>y_i,j</a:t>
            </a:r>
            <a:r>
              <a:rPr lang="en-US" dirty="0"/>
              <a:t> do:</a:t>
            </a:r>
          </a:p>
          <a:p>
            <a:pPr marL="914400" lvl="2" indent="0">
              <a:buNone/>
            </a:pPr>
            <a:r>
              <a:rPr lang="en-US" dirty="0"/>
              <a:t>sample </a:t>
            </a:r>
            <a:r>
              <a:rPr lang="en-US" dirty="0" err="1"/>
              <a:t>y_i,j</a:t>
            </a:r>
            <a:r>
              <a:rPr lang="en-US" dirty="0"/>
              <a:t> based on P(</a:t>
            </a:r>
            <a:r>
              <a:rPr lang="en-US" dirty="0" err="1"/>
              <a:t>y_i,j|y_Nbr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)); </a:t>
            </a:r>
          </a:p>
          <a:p>
            <a:pPr marL="914400" lvl="2" indent="0">
              <a:buNone/>
            </a:pPr>
            <a:r>
              <a:rPr lang="en-US" dirty="0"/>
              <a:t>update </a:t>
            </a:r>
            <a:r>
              <a:rPr lang="en-US" dirty="0" err="1"/>
              <a:t>y_i,j</a:t>
            </a:r>
            <a:r>
              <a:rPr lang="en-US" dirty="0"/>
              <a:t> to Y ; </a:t>
            </a:r>
          </a:p>
          <a:p>
            <a:pPr marL="457200" lvl="1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endParaRPr lang="en-US" dirty="0"/>
          </a:p>
          <a:p>
            <a:endParaRPr lang="en-K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D95646-B1F2-B23C-8DB0-6E22DECA6047}"/>
              </a:ext>
            </a:extLst>
          </p:cNvPr>
          <p:cNvCxnSpPr/>
          <p:nvPr/>
        </p:nvCxnSpPr>
        <p:spPr>
          <a:xfrm>
            <a:off x="1034716" y="1900989"/>
            <a:ext cx="0" cy="12873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42FEF-E7B5-5DF9-0DD8-C4BDD2B03E76}"/>
              </a:ext>
            </a:extLst>
          </p:cNvPr>
          <p:cNvCxnSpPr>
            <a:cxnSpLocks/>
          </p:cNvCxnSpPr>
          <p:nvPr/>
        </p:nvCxnSpPr>
        <p:spPr>
          <a:xfrm>
            <a:off x="1503947" y="2201779"/>
            <a:ext cx="0" cy="62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09790-2FCD-28DE-694C-8B5F46D0E659}"/>
              </a:ext>
            </a:extLst>
          </p:cNvPr>
          <p:cNvCxnSpPr/>
          <p:nvPr/>
        </p:nvCxnSpPr>
        <p:spPr>
          <a:xfrm>
            <a:off x="1034716" y="4351421"/>
            <a:ext cx="0" cy="12873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9ECCCF-5E88-AF6B-DF9C-3118309B7530}"/>
              </a:ext>
            </a:extLst>
          </p:cNvPr>
          <p:cNvCxnSpPr>
            <a:cxnSpLocks/>
          </p:cNvCxnSpPr>
          <p:nvPr/>
        </p:nvCxnSpPr>
        <p:spPr>
          <a:xfrm>
            <a:off x="1499936" y="4688305"/>
            <a:ext cx="0" cy="62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7E6A32-D9E2-CD17-5AC0-F20788F12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9704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8224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6024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6204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616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4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377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03DE0B0-72E6-470A-E562-8E161025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0315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A36A8E-E197-882D-6B5E-DEE98BA04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17" y="589548"/>
            <a:ext cx="27432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7C3C7-A83E-D78B-DAF9-7FE77CE1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71" y="621883"/>
            <a:ext cx="27432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16B8C-CF86-0326-6E26-F9DFDD94E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025" y="636171"/>
            <a:ext cx="2743200" cy="1828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68C6D3-9A55-21D1-E74E-3D3C047DA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03769"/>
              </p:ext>
            </p:extLst>
          </p:nvPr>
        </p:nvGraphicFramePr>
        <p:xfrm>
          <a:off x="1149517" y="2687320"/>
          <a:ext cx="8678064" cy="17653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89793">
                  <a:extLst>
                    <a:ext uri="{9D8B030D-6E8A-4147-A177-3AD203B41FA5}">
                      <a16:colId xmlns:a16="http://schemas.microsoft.com/office/drawing/2014/main" val="828702705"/>
                    </a:ext>
                  </a:extLst>
                </a:gridCol>
                <a:gridCol w="2669628">
                  <a:extLst>
                    <a:ext uri="{9D8B030D-6E8A-4147-A177-3AD203B41FA5}">
                      <a16:colId xmlns:a16="http://schemas.microsoft.com/office/drawing/2014/main" val="3187718284"/>
                    </a:ext>
                  </a:extLst>
                </a:gridCol>
                <a:gridCol w="2619831">
                  <a:extLst>
                    <a:ext uri="{9D8B030D-6E8A-4147-A177-3AD203B41FA5}">
                      <a16:colId xmlns:a16="http://schemas.microsoft.com/office/drawing/2014/main" val="703304601"/>
                    </a:ext>
                  </a:extLst>
                </a:gridCol>
                <a:gridCol w="2698812">
                  <a:extLst>
                    <a:ext uri="{9D8B030D-6E8A-4147-A177-3AD203B41FA5}">
                      <a16:colId xmlns:a16="http://schemas.microsoft.com/office/drawing/2014/main" val="177708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Z" sz="1050" dirty="0"/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L</a:t>
                      </a:r>
                      <a:r>
                        <a:rPr lang="en-KZ" sz="1050" dirty="0"/>
                        <a:t>og_neg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L</a:t>
                      </a:r>
                      <a:r>
                        <a:rPr lang="en-KZ" sz="1050" dirty="0"/>
                        <a:t>og_rand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050" dirty="0"/>
                        <a:t>Log_same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21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Z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  <a:r>
                        <a:rPr lang="en-KZ" sz="1050" dirty="0"/>
                        <a:t>onverges to the region between                      -180000 and -190000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</a:t>
                      </a:r>
                      <a:r>
                        <a:rPr lang="en-KZ" sz="1050" dirty="0"/>
                        <a:t>onverges to the region between                      -190000 and -192000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</a:t>
                      </a:r>
                      <a:r>
                        <a:rPr lang="en-KZ" sz="1050" dirty="0"/>
                        <a:t>onverges to the region between                          -190400 and -190700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0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Z" sz="1050" dirty="0"/>
                    </a:p>
                    <a:p>
                      <a:pPr algn="ctr"/>
                      <a:r>
                        <a:rPr lang="en-KZ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Z" sz="1050" dirty="0"/>
                    </a:p>
                    <a:p>
                      <a:pPr algn="ctr"/>
                      <a:r>
                        <a:rPr lang="en-KZ" sz="1050" dirty="0"/>
                        <a:t>The assigned length of burn-in is reasonable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Z" sz="1050" dirty="0"/>
                        <a:t>The assigned length of burn-in is reasonable, but the value converged approximately after 20th iteration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050" dirty="0"/>
                        <a:t>Can obviously observe the difference between burn-in and sample, therefore, the length is reasonable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3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Z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Z" sz="1050" dirty="0"/>
                    </a:p>
                    <a:p>
                      <a:pPr algn="ctr"/>
                      <a:r>
                        <a:rPr lang="en-KZ" sz="1050" dirty="0"/>
                        <a:t>No significant flactuations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N</a:t>
                      </a:r>
                      <a:r>
                        <a:rPr lang="en-KZ" sz="1050" dirty="0"/>
                        <a:t>o significant flactuations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Z" sz="1050" dirty="0"/>
                        <a:t>The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substantial fluctuation from iteration to iteration is observed (the chain is mixing well)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3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96B6D-777C-6625-3468-1FCCFA7FD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9" t="12061" r="26289" b="11840"/>
          <a:stretch/>
        </p:blipFill>
        <p:spPr>
          <a:xfrm>
            <a:off x="216496" y="175641"/>
            <a:ext cx="2114722" cy="2420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52D95-E81D-8C90-34D2-132E2D88E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6" t="11840" r="23907" b="12061"/>
          <a:stretch/>
        </p:blipFill>
        <p:spPr>
          <a:xfrm>
            <a:off x="178130" y="2914021"/>
            <a:ext cx="2071168" cy="2109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C25F3-C083-B945-E239-F2FB162A0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53" y="175640"/>
            <a:ext cx="2122385" cy="2420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43A28-C773-D520-E19B-4277D9659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553" y="2914021"/>
            <a:ext cx="2074851" cy="2109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EF879-E9BC-F1F6-0EA8-026AD9D4D3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023" t="11813" r="26105" b="11813"/>
          <a:stretch/>
        </p:blipFill>
        <p:spPr>
          <a:xfrm>
            <a:off x="5124273" y="175640"/>
            <a:ext cx="2133237" cy="2420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54D90-B6A5-3BE1-4BF0-69CDAA9C38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312" t="11840" r="23321" b="11786"/>
          <a:stretch/>
        </p:blipFill>
        <p:spPr>
          <a:xfrm>
            <a:off x="5158659" y="2914021"/>
            <a:ext cx="2133237" cy="2156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236D8D-A972-31F3-96B4-97EFF6E8C0B1}"/>
              </a:ext>
            </a:extLst>
          </p:cNvPr>
          <p:cNvSpPr txBox="1"/>
          <p:nvPr/>
        </p:nvSpPr>
        <p:spPr>
          <a:xfrm>
            <a:off x="488601" y="5156404"/>
            <a:ext cx="157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image</a:t>
            </a:r>
            <a:endParaRPr lang="en-K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6DE14-8A3F-2463-4E97-5B4A9955662B}"/>
              </a:ext>
            </a:extLst>
          </p:cNvPr>
          <p:cNvSpPr txBox="1"/>
          <p:nvPr/>
        </p:nvSpPr>
        <p:spPr>
          <a:xfrm>
            <a:off x="2918722" y="5156404"/>
            <a:ext cx="157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Noisy image</a:t>
            </a:r>
            <a:endParaRPr lang="en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E2159-5446-4D24-33E3-8A12D8821271}"/>
              </a:ext>
            </a:extLst>
          </p:cNvPr>
          <p:cNvSpPr txBox="1"/>
          <p:nvPr/>
        </p:nvSpPr>
        <p:spPr>
          <a:xfrm>
            <a:off x="5405635" y="5203673"/>
            <a:ext cx="176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Denoised image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180712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272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Karly Kussainova</dc:creator>
  <cp:lastModifiedBy>Karly Kussainova</cp:lastModifiedBy>
  <cp:revision>1</cp:revision>
  <dcterms:created xsi:type="dcterms:W3CDTF">2022-04-25T17:00:08Z</dcterms:created>
  <dcterms:modified xsi:type="dcterms:W3CDTF">2022-04-25T22:45:41Z</dcterms:modified>
</cp:coreProperties>
</file>