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Lexend Medium"/>
      <p:regular r:id="rId37"/>
      <p:bold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iIDJTrqLhPjUBqk+wZn/Tb+UCs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1230550" y="1618100"/>
            <a:ext cx="2583900" cy="2583900"/>
          </a:xfrm>
          <a:prstGeom prst="ellipse">
            <a:avLst/>
          </a:prstGeom>
          <a:solidFill>
            <a:schemeClr val="accent2">
              <a:alpha val="6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9"/>
          <p:cNvGrpSpPr/>
          <p:nvPr/>
        </p:nvGrpSpPr>
        <p:grpSpPr>
          <a:xfrm>
            <a:off x="2032647" y="1997450"/>
            <a:ext cx="1075889" cy="1891513"/>
            <a:chOff x="445712" y="1449040"/>
            <a:chExt cx="2112900" cy="3924300"/>
          </a:xfrm>
        </p:grpSpPr>
        <p:sp>
          <p:nvSpPr>
            <p:cNvPr id="32" name="Google Shape;32;p29"/>
            <p:cNvSpPr/>
            <p:nvPr/>
          </p:nvSpPr>
          <p:spPr>
            <a:xfrm>
              <a:off x="445712" y="1449040"/>
              <a:ext cx="2112900" cy="39243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1379920" y="1650572"/>
              <a:ext cx="216000" cy="345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9"/>
            <p:cNvGrpSpPr/>
            <p:nvPr/>
          </p:nvGrpSpPr>
          <p:grpSpPr>
            <a:xfrm>
              <a:off x="1407683" y="5045752"/>
              <a:ext cx="211974" cy="211974"/>
              <a:chOff x="1549420" y="5712364"/>
              <a:chExt cx="312600" cy="312600"/>
            </a:xfrm>
          </p:grpSpPr>
          <p:sp>
            <p:nvSpPr>
              <p:cNvPr id="35" name="Google Shape;35;p29"/>
              <p:cNvSpPr/>
              <p:nvPr/>
            </p:nvSpPr>
            <p:spPr>
              <a:xfrm>
                <a:off x="1549420" y="5712364"/>
                <a:ext cx="312600" cy="3126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9"/>
              <p:cNvSpPr/>
              <p:nvPr/>
            </p:nvSpPr>
            <p:spPr>
              <a:xfrm>
                <a:off x="1634225" y="5796647"/>
                <a:ext cx="143100" cy="1440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" name="Google Shape;37;p29"/>
          <p:cNvSpPr/>
          <p:nvPr>
            <p:ph idx="2" type="pic"/>
          </p:nvPr>
        </p:nvSpPr>
        <p:spPr>
          <a:xfrm>
            <a:off x="2127430" y="2174135"/>
            <a:ext cx="893100" cy="146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4164806" y="239803"/>
            <a:ext cx="4721100" cy="472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0"/>
          <p:cNvSpPr/>
          <p:nvPr/>
        </p:nvSpPr>
        <p:spPr>
          <a:xfrm>
            <a:off x="4056449" y="107951"/>
            <a:ext cx="4937700" cy="4937700"/>
          </a:xfrm>
          <a:prstGeom prst="donut">
            <a:avLst>
              <a:gd fmla="val 6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0"/>
          <p:cNvSpPr/>
          <p:nvPr>
            <p:ph idx="2" type="pic"/>
          </p:nvPr>
        </p:nvSpPr>
        <p:spPr>
          <a:xfrm>
            <a:off x="6599531" y="1435513"/>
            <a:ext cx="2205900" cy="306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30"/>
          <p:cNvSpPr/>
          <p:nvPr>
            <p:ph idx="3" type="pic"/>
          </p:nvPr>
        </p:nvSpPr>
        <p:spPr>
          <a:xfrm>
            <a:off x="4629150" y="2684093"/>
            <a:ext cx="3066300" cy="22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30"/>
          <p:cNvSpPr/>
          <p:nvPr>
            <p:ph idx="4" type="pic"/>
          </p:nvPr>
        </p:nvSpPr>
        <p:spPr>
          <a:xfrm>
            <a:off x="5345369" y="333072"/>
            <a:ext cx="3066300" cy="22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2"/>
          <p:cNvGrpSpPr/>
          <p:nvPr/>
        </p:nvGrpSpPr>
        <p:grpSpPr>
          <a:xfrm>
            <a:off x="5204100" y="1149684"/>
            <a:ext cx="3296583" cy="2592818"/>
            <a:chOff x="2444748" y="555045"/>
            <a:chExt cx="7282048" cy="5727454"/>
          </a:xfrm>
        </p:grpSpPr>
        <p:sp>
          <p:nvSpPr>
            <p:cNvPr id="48" name="Google Shape;48;p32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2"/>
          <p:cNvSpPr/>
          <p:nvPr>
            <p:ph idx="2" type="pic"/>
          </p:nvPr>
        </p:nvSpPr>
        <p:spPr>
          <a:xfrm>
            <a:off x="5331641" y="1275311"/>
            <a:ext cx="3042600" cy="177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/>
          <p:nvPr>
            <p:ph idx="2" type="pic"/>
          </p:nvPr>
        </p:nvSpPr>
        <p:spPr>
          <a:xfrm>
            <a:off x="0" y="0"/>
            <a:ext cx="52032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/>
          <p:nvPr/>
        </p:nvSpPr>
        <p:spPr>
          <a:xfrm>
            <a:off x="314325" y="953996"/>
            <a:ext cx="8515500" cy="3235500"/>
          </a:xfrm>
          <a:prstGeom prst="frame">
            <a:avLst>
              <a:gd fmla="val 726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6"/>
          <p:cNvSpPr/>
          <p:nvPr>
            <p:ph idx="2" type="pic"/>
          </p:nvPr>
        </p:nvSpPr>
        <p:spPr>
          <a:xfrm>
            <a:off x="1401703" y="1417320"/>
            <a:ext cx="2458500" cy="372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36"/>
          <p:cNvSpPr/>
          <p:nvPr>
            <p:ph idx="3" type="pic"/>
          </p:nvPr>
        </p:nvSpPr>
        <p:spPr>
          <a:xfrm>
            <a:off x="5833280" y="-1"/>
            <a:ext cx="2458500" cy="273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242647" y="24936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242647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0"/>
          <p:cNvSpPr/>
          <p:nvPr/>
        </p:nvSpPr>
        <p:spPr>
          <a:xfrm>
            <a:off x="265508" y="848693"/>
            <a:ext cx="2670600" cy="40518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0"/>
          <p:cNvSpPr/>
          <p:nvPr/>
        </p:nvSpPr>
        <p:spPr>
          <a:xfrm rot="5400000">
            <a:off x="2292807" y="957527"/>
            <a:ext cx="5145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0"/>
          <p:cNvSpPr txBox="1"/>
          <p:nvPr/>
        </p:nvSpPr>
        <p:spPr>
          <a:xfrm>
            <a:off x="533778" y="1227911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0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0"/>
          <p:cNvSpPr txBox="1"/>
          <p:nvPr/>
        </p:nvSpPr>
        <p:spPr>
          <a:xfrm>
            <a:off x="540922" y="4356329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 txBox="1"/>
          <p:nvPr/>
        </p:nvSpPr>
        <p:spPr>
          <a:xfrm>
            <a:off x="540922" y="3337743"/>
            <a:ext cx="20379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4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4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4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4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4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4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4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4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4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4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4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4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4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4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4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4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4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5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5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5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5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5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5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/>
          <p:nvPr/>
        </p:nvSpPr>
        <p:spPr>
          <a:xfrm rot="5400000">
            <a:off x="-262637" y="266029"/>
            <a:ext cx="1616955" cy="108489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/>
          <p:nvPr/>
        </p:nvSpPr>
        <p:spPr>
          <a:xfrm flipH="1">
            <a:off x="7919276" y="4324350"/>
            <a:ext cx="1224724" cy="821730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 rot="5400000">
            <a:off x="-262637" y="266029"/>
            <a:ext cx="1616955" cy="108489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5"/>
          <p:cNvSpPr/>
          <p:nvPr/>
        </p:nvSpPr>
        <p:spPr>
          <a:xfrm rot="5400000">
            <a:off x="-262215" y="267346"/>
            <a:ext cx="1624960" cy="109026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/>
          <p:nvPr/>
        </p:nvSpPr>
        <p:spPr>
          <a:xfrm flipH="1">
            <a:off x="7919276" y="4324350"/>
            <a:ext cx="1224724" cy="821730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/>
          <p:nvPr>
            <p:ph idx="2" type="pic"/>
          </p:nvPr>
        </p:nvSpPr>
        <p:spPr>
          <a:xfrm>
            <a:off x="804908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5"/>
          <p:cNvSpPr/>
          <p:nvPr>
            <p:ph idx="3" type="pic"/>
          </p:nvPr>
        </p:nvSpPr>
        <p:spPr>
          <a:xfrm>
            <a:off x="2821691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25"/>
          <p:cNvSpPr/>
          <p:nvPr>
            <p:ph idx="4" type="pic"/>
          </p:nvPr>
        </p:nvSpPr>
        <p:spPr>
          <a:xfrm>
            <a:off x="4838474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5"/>
          <p:cNvSpPr/>
          <p:nvPr>
            <p:ph idx="5" type="pic"/>
          </p:nvPr>
        </p:nvSpPr>
        <p:spPr>
          <a:xfrm>
            <a:off x="6855257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>
            <p:ph idx="2" type="pic"/>
          </p:nvPr>
        </p:nvSpPr>
        <p:spPr>
          <a:xfrm>
            <a:off x="336369" y="1405939"/>
            <a:ext cx="8471400" cy="204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/>
        </p:nvSpPr>
        <p:spPr>
          <a:xfrm>
            <a:off x="0" y="3995404"/>
            <a:ext cx="9144000" cy="700200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4860000" dist="66675">
              <a:srgbClr val="000000">
                <a:alpha val="63921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MAVEN’S PIZZA SALES INSIGHT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SALE BY SIZE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51" y="1056700"/>
            <a:ext cx="5245425" cy="36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0"/>
          <p:cNvSpPr/>
          <p:nvPr/>
        </p:nvSpPr>
        <p:spPr>
          <a:xfrm rot="5400000">
            <a:off x="6292744" y="21847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6615300" y="2070026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Popular Size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18956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 rot="5400000">
            <a:off x="6292744" y="32156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6615300" y="310090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Least Popular Size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Extra Large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28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ORDER BY TIME OF DAY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0" name="Google Shape;310;p11"/>
          <p:cNvGrpSpPr/>
          <p:nvPr/>
        </p:nvGrpSpPr>
        <p:grpSpPr>
          <a:xfrm>
            <a:off x="942139" y="1533671"/>
            <a:ext cx="2422104" cy="3052591"/>
            <a:chOff x="1182199" y="1423975"/>
            <a:chExt cx="2611715" cy="3052591"/>
          </a:xfrm>
        </p:grpSpPr>
        <p:sp>
          <p:nvSpPr>
            <p:cNvPr id="311" name="Google Shape;311;p11"/>
            <p:cNvSpPr/>
            <p:nvPr/>
          </p:nvSpPr>
          <p:spPr>
            <a:xfrm rot="5400000">
              <a:off x="1213482" y="1515825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 txBox="1"/>
            <p:nvPr/>
          </p:nvSpPr>
          <p:spPr>
            <a:xfrm>
              <a:off x="1620414" y="1423975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Afternoon Peak</a:t>
              </a:r>
              <a:b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—--------------------------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Hour: 12 PM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Total Quantity: 29,468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 rot="5400000">
              <a:off x="1213482" y="2638020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1620414" y="2546170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Evening Peak</a:t>
              </a:r>
              <a:b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—--------------------------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Hour: 17 PM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Total Quantity: 17,356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 rot="5400000">
              <a:off x="1213482" y="3760216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620414" y="3668366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Morning Peak</a:t>
              </a:r>
              <a:b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—--------------------------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Hour: 11 PM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Total Quantity: 2,750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7" name="Google Shape;3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150" y="1296650"/>
            <a:ext cx="5867772" cy="362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TOP INGREDIENTS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3" name="Google Shape;323;p12"/>
          <p:cNvGrpSpPr/>
          <p:nvPr/>
        </p:nvGrpSpPr>
        <p:grpSpPr>
          <a:xfrm>
            <a:off x="648153" y="1573120"/>
            <a:ext cx="1987038" cy="1727859"/>
            <a:chOff x="650380" y="2112385"/>
            <a:chExt cx="2342198" cy="2036694"/>
          </a:xfrm>
        </p:grpSpPr>
        <p:sp>
          <p:nvSpPr>
            <p:cNvPr id="324" name="Google Shape;324;p12"/>
            <p:cNvSpPr/>
            <p:nvPr/>
          </p:nvSpPr>
          <p:spPr>
            <a:xfrm rot="-2700000">
              <a:off x="1254151" y="2410652"/>
              <a:ext cx="1440160" cy="1440160"/>
            </a:xfrm>
            <a:prstGeom prst="roundRect">
              <a:avLst>
                <a:gd fmla="val 10715" name="adj"/>
              </a:avLst>
            </a:prstGeom>
            <a:noFill/>
            <a:ln cap="flat" cmpd="sng" w="63500">
              <a:solidFill>
                <a:srgbClr val="F05F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12"/>
            <p:cNvGrpSpPr/>
            <p:nvPr/>
          </p:nvGrpSpPr>
          <p:grpSpPr>
            <a:xfrm>
              <a:off x="650380" y="2825228"/>
              <a:ext cx="611008" cy="611008"/>
              <a:chOff x="583852" y="2413650"/>
              <a:chExt cx="611008" cy="611008"/>
            </a:xfrm>
          </p:grpSpPr>
          <p:sp>
            <p:nvSpPr>
              <p:cNvPr id="326" name="Google Shape;326;p12"/>
              <p:cNvSpPr/>
              <p:nvPr/>
            </p:nvSpPr>
            <p:spPr>
              <a:xfrm rot="-2700000">
                <a:off x="673332" y="2503130"/>
                <a:ext cx="432048" cy="4320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2"/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12"/>
          <p:cNvSpPr/>
          <p:nvPr/>
        </p:nvSpPr>
        <p:spPr>
          <a:xfrm rot="-2700000">
            <a:off x="2592910" y="2895136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 rot="-2700000">
            <a:off x="2156650" y="3322971"/>
            <a:ext cx="366425" cy="3664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05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2160842" y="3379275"/>
            <a:ext cx="358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 rot="-2700000">
            <a:off x="4025448" y="1826159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/>
          <p:nvPr/>
        </p:nvSpPr>
        <p:spPr>
          <a:xfrm rot="-2700000">
            <a:off x="3589142" y="2253783"/>
            <a:ext cx="366534" cy="36653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3593408" y="2302010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 rot="-2700000">
            <a:off x="5457986" y="2895136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 rot="-2700000">
            <a:off x="5021680" y="3322759"/>
            <a:ext cx="366534" cy="366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5025946" y="3370987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 rot="-2700000">
            <a:off x="6890525" y="1826159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rgbClr val="F05F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/>
          <p:nvPr/>
        </p:nvSpPr>
        <p:spPr>
          <a:xfrm rot="-2700000">
            <a:off x="6454219" y="2253783"/>
            <a:ext cx="366534" cy="366534"/>
          </a:xfrm>
          <a:prstGeom prst="ellipse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6458485" y="2302010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213051" y="2442702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Garlic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27422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4097234" y="2442702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Onions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19547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6959054" y="2442702"/>
            <a:ext cx="112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Mozzarella Cheese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10333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2642781" y="3534276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Tomatoes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26601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519508" y="3534276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Peppers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16284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12"/>
          <p:cNvGrpSpPr/>
          <p:nvPr/>
        </p:nvGrpSpPr>
        <p:grpSpPr>
          <a:xfrm>
            <a:off x="5972384" y="3155597"/>
            <a:ext cx="215342" cy="260131"/>
            <a:chOff x="810583" y="3002376"/>
            <a:chExt cx="2962062" cy="3578146"/>
          </a:xfrm>
        </p:grpSpPr>
        <p:sp>
          <p:nvSpPr>
            <p:cNvPr id="346" name="Google Shape;346;p12"/>
            <p:cNvSpPr/>
            <p:nvPr/>
          </p:nvSpPr>
          <p:spPr>
            <a:xfrm>
              <a:off x="1719599" y="3938796"/>
              <a:ext cx="1084494" cy="2604776"/>
            </a:xfrm>
            <a:custGeom>
              <a:rect b="b" l="l" r="r" t="t"/>
              <a:pathLst>
                <a:path extrusionOk="0" h="1209124" w="626166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2103734" y="3002376"/>
              <a:ext cx="861381" cy="963974"/>
            </a:xfrm>
            <a:custGeom>
              <a:rect b="b" l="l" r="r" t="t"/>
              <a:pathLst>
                <a:path extrusionOk="0" h="683767" w="61099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-600000">
              <a:off x="1019786" y="4024649"/>
              <a:ext cx="948277" cy="2492473"/>
            </a:xfrm>
            <a:custGeom>
              <a:rect b="b" l="l" r="r" t="t"/>
              <a:pathLst>
                <a:path extrusionOk="0" h="2492471" w="948279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 flipH="1" rot="638553">
              <a:off x="2580804" y="4025901"/>
              <a:ext cx="970595" cy="2486379"/>
            </a:xfrm>
            <a:custGeom>
              <a:rect b="b" l="l" r="r" t="t"/>
              <a:pathLst>
                <a:path extrusionOk="0" h="2486380" w="970595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12"/>
          <p:cNvSpPr/>
          <p:nvPr/>
        </p:nvSpPr>
        <p:spPr>
          <a:xfrm rot="574977">
            <a:off x="1675410" y="1975674"/>
            <a:ext cx="196373" cy="346679"/>
          </a:xfrm>
          <a:custGeom>
            <a:rect b="b" l="l" r="r" t="t"/>
            <a:pathLst>
              <a:path extrusionOk="0" h="1775797" w="1005886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2"/>
          <p:cNvGrpSpPr/>
          <p:nvPr/>
        </p:nvGrpSpPr>
        <p:grpSpPr>
          <a:xfrm>
            <a:off x="3085152" y="3173663"/>
            <a:ext cx="265884" cy="224044"/>
            <a:chOff x="10246012" y="2383263"/>
            <a:chExt cx="1072946" cy="904106"/>
          </a:xfrm>
        </p:grpSpPr>
        <p:sp>
          <p:nvSpPr>
            <p:cNvPr id="352" name="Google Shape;352;p12"/>
            <p:cNvSpPr/>
            <p:nvPr/>
          </p:nvSpPr>
          <p:spPr>
            <a:xfrm>
              <a:off x="10246012" y="2441891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10498806" y="2383263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0725483" y="2395412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5" name="Google Shape;3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429" y="2103329"/>
            <a:ext cx="289925" cy="2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5273" y="2152779"/>
            <a:ext cx="289925" cy="2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idx="1" type="body"/>
          </p:nvPr>
        </p:nvSpPr>
        <p:spPr>
          <a:xfrm>
            <a:off x="242647" y="559432"/>
            <a:ext cx="867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CUSTOMER ENGAGEMENT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514451" y="3007063"/>
            <a:ext cx="167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Daily Customers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3" name="Google Shape;363;p13" title="Average Daily Customer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40" y="3567476"/>
            <a:ext cx="845723" cy="746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3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287946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6068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25" y="2571752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3"/>
          <p:cNvSpPr/>
          <p:nvPr/>
        </p:nvSpPr>
        <p:spPr>
          <a:xfrm>
            <a:off x="3490501" y="3058130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Orders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9" name="Google Shape;3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6800" y="3387956"/>
            <a:ext cx="1804718" cy="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9200" y="2582778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3"/>
          <p:cNvSpPr/>
          <p:nvPr/>
        </p:nvSpPr>
        <p:spPr>
          <a:xfrm>
            <a:off x="6554724" y="2975332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Pizzas Sold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2" name="Google Shape;37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609" y="3319947"/>
            <a:ext cx="1804725" cy="81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80798" y="2498388"/>
            <a:ext cx="461725" cy="46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idx="1" type="body"/>
          </p:nvPr>
        </p:nvSpPr>
        <p:spPr>
          <a:xfrm>
            <a:off x="242647" y="5594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FINANCIAL PERFORMANCE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287946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6068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3526100" y="2860225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Order Value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3" name="Google Shape;3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4" y="3526901"/>
            <a:ext cx="1662263" cy="7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4"/>
          <p:cNvSpPr/>
          <p:nvPr/>
        </p:nvSpPr>
        <p:spPr>
          <a:xfrm>
            <a:off x="6604049" y="2827975"/>
            <a:ext cx="1993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Cost per Pizza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5" name="Google Shape;3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049" y="3489850"/>
            <a:ext cx="1804725" cy="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190" y="2425201"/>
            <a:ext cx="461725" cy="46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249" y="2425203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326075" y="2844404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Revenue 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2015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9" name="Google Shape;38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8525" y="3541525"/>
            <a:ext cx="2204200" cy="87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090" y="2387350"/>
            <a:ext cx="461725" cy="46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242647" y="5594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ORDER DYNAMICS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4544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1912200" y="2904625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Pizzas Per Order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011" y="3388262"/>
            <a:ext cx="888920" cy="9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400" y="2469603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5"/>
          <p:cNvSpPr/>
          <p:nvPr/>
        </p:nvSpPr>
        <p:spPr>
          <a:xfrm>
            <a:off x="5317572" y="28065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Menu 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Varieties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2" name="Google Shape;4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6044" y="3373625"/>
            <a:ext cx="1011345" cy="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1174" y="2371189"/>
            <a:ext cx="461725" cy="4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FUTURE OPTIMIZATIONS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2017603" y="17272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Use points for discounts</a:t>
            </a:r>
            <a:endParaRPr b="0" i="0" sz="16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2017603" y="27388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Shorten Sunday hours, B1G1 sales</a:t>
            </a:r>
            <a:endParaRPr b="0" i="0" sz="16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2017603" y="37504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Customer-designed pizzas</a:t>
            </a:r>
            <a:endParaRPr b="0" i="0" sz="16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5452228" y="17272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Halloween-themed October</a:t>
            </a:r>
            <a:endParaRPr b="0" i="0" sz="16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5452228" y="37504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Half-and-half pizza option</a:t>
            </a:r>
            <a:endParaRPr b="0" i="0" sz="16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14" name="Google Shape;414;p16"/>
          <p:cNvGrpSpPr/>
          <p:nvPr/>
        </p:nvGrpSpPr>
        <p:grpSpPr>
          <a:xfrm>
            <a:off x="4855200" y="2803827"/>
            <a:ext cx="2590528" cy="580673"/>
            <a:chOff x="4855200" y="2803827"/>
            <a:chExt cx="2590528" cy="580673"/>
          </a:xfrm>
        </p:grpSpPr>
        <p:sp>
          <p:nvSpPr>
            <p:cNvPr id="415" name="Google Shape;415;p16"/>
            <p:cNvSpPr/>
            <p:nvPr/>
          </p:nvSpPr>
          <p:spPr>
            <a:xfrm>
              <a:off x="5452228" y="2803827"/>
              <a:ext cx="19935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Year-end customer feedback</a:t>
              </a:r>
              <a:endParaRPr b="0" i="0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416" name="Google Shape;41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55200" y="2841200"/>
              <a:ext cx="543300" cy="543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7" name="Google Shape;4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200" y="172723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5200" y="3814907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8100" y="1790607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8100" y="3814900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8100" y="2824413"/>
            <a:ext cx="539496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 txBox="1"/>
          <p:nvPr/>
        </p:nvSpPr>
        <p:spPr>
          <a:xfrm>
            <a:off x="0" y="2109267"/>
            <a:ext cx="91440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4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-12" y="4596165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 Karen Judelyn Fernandes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5100740" y="611232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3980828" y="380382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5100740" y="1733930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3980828" y="1503080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5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100740" y="2856629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Optimization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3980828" y="2625779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5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-48150" y="3564550"/>
            <a:ext cx="3856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BLUEPRINT</a:t>
            </a:r>
            <a:endParaRPr b="0" i="0" sz="35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3316468" y="1779999"/>
            <a:ext cx="2661300" cy="266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4" name="Google Shape;164;p3"/>
          <p:cNvGrpSpPr/>
          <p:nvPr/>
        </p:nvGrpSpPr>
        <p:grpSpPr>
          <a:xfrm>
            <a:off x="4667520" y="860311"/>
            <a:ext cx="4381861" cy="4285446"/>
            <a:chOff x="7602888" y="3079795"/>
            <a:chExt cx="3520981" cy="3443508"/>
          </a:xfrm>
        </p:grpSpPr>
        <p:sp>
          <p:nvSpPr>
            <p:cNvPr id="165" name="Google Shape;165;p3"/>
            <p:cNvSpPr/>
            <p:nvPr/>
          </p:nvSpPr>
          <p:spPr>
            <a:xfrm>
              <a:off x="8236029" y="3960678"/>
              <a:ext cx="2887840" cy="2556892"/>
            </a:xfrm>
            <a:custGeom>
              <a:rect b="b" l="l" r="r" t="t"/>
              <a:pathLst>
                <a:path extrusionOk="0" h="2556892" w="2887840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497016" y="4025235"/>
              <a:ext cx="1206042" cy="2498068"/>
            </a:xfrm>
            <a:custGeom>
              <a:rect b="b" l="l" r="r" t="t"/>
              <a:pathLst>
                <a:path extrusionOk="0" h="2498068" w="1206042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764769" y="3251604"/>
              <a:ext cx="621373" cy="950116"/>
            </a:xfrm>
            <a:custGeom>
              <a:rect b="b" l="l" r="r" t="t"/>
              <a:pathLst>
                <a:path extrusionOk="0" h="950116" w="621373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602888" y="5488731"/>
              <a:ext cx="707619" cy="322803"/>
            </a:xfrm>
            <a:custGeom>
              <a:rect b="b" l="l" r="r" t="t"/>
              <a:pathLst>
                <a:path extrusionOk="0" h="322803" w="707619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767372" y="3079795"/>
              <a:ext cx="562182" cy="563665"/>
            </a:xfrm>
            <a:custGeom>
              <a:rect b="b" l="l" r="r" t="t"/>
              <a:pathLst>
                <a:path extrusionOk="0" h="563665" w="562182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rect b="b" l="l" r="r" t="t"/>
              <a:pathLst>
                <a:path extrusionOk="0" h="282321" w="378659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3590397" y="2802185"/>
            <a:ext cx="2113240" cy="616648"/>
            <a:chOff x="6260660" y="5031712"/>
            <a:chExt cx="2448146" cy="714374"/>
          </a:xfrm>
        </p:grpSpPr>
        <p:sp>
          <p:nvSpPr>
            <p:cNvPr id="172" name="Google Shape;172;p3"/>
            <p:cNvSpPr/>
            <p:nvPr/>
          </p:nvSpPr>
          <p:spPr>
            <a:xfrm>
              <a:off x="6260660" y="5034569"/>
              <a:ext cx="2448145" cy="711517"/>
            </a:xfrm>
            <a:custGeom>
              <a:rect b="b" l="l" r="r" t="t"/>
              <a:pathLst>
                <a:path extrusionOk="0" h="711517" w="2448145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260681" y="5034569"/>
              <a:ext cx="2448125" cy="690605"/>
            </a:xfrm>
            <a:custGeom>
              <a:rect b="b" l="l" r="r" t="t"/>
              <a:pathLst>
                <a:path extrusionOk="0" h="690605" w="244812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273063" y="5031712"/>
              <a:ext cx="2400514" cy="649699"/>
            </a:xfrm>
            <a:custGeom>
              <a:rect b="b" l="l" r="r" t="t"/>
              <a:pathLst>
                <a:path extrusionOk="0" h="649699" w="2400514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90258" y="5152679"/>
              <a:ext cx="1486852" cy="516255"/>
            </a:xfrm>
            <a:custGeom>
              <a:rect b="b" l="l" r="r" t="t"/>
              <a:pathLst>
                <a:path extrusionOk="0" h="516255" w="1486852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9606" y="5041607"/>
              <a:ext cx="2256993" cy="579994"/>
            </a:xfrm>
            <a:custGeom>
              <a:rect b="b" l="l" r="r" t="t"/>
              <a:pathLst>
                <a:path extrusionOk="0" h="579994" w="2256993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170443" y="5414656"/>
              <a:ext cx="282892" cy="94258"/>
            </a:xfrm>
            <a:custGeom>
              <a:rect b="b" l="l" r="r" t="t"/>
              <a:pathLst>
                <a:path extrusionOk="0" h="94258" w="282892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635138" y="5536595"/>
              <a:ext cx="323850" cy="38283"/>
            </a:xfrm>
            <a:custGeom>
              <a:rect b="b" l="l" r="r" t="t"/>
              <a:pathLst>
                <a:path extrusionOk="0" h="38283" w="323850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006488" y="5517260"/>
              <a:ext cx="314325" cy="37927"/>
            </a:xfrm>
            <a:custGeom>
              <a:rect b="b" l="l" r="r" t="t"/>
              <a:pathLst>
                <a:path extrusionOk="0" h="37927" w="314325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701688" y="5451159"/>
              <a:ext cx="161925" cy="47277"/>
            </a:xfrm>
            <a:custGeom>
              <a:rect b="b" l="l" r="r" t="t"/>
              <a:pathLst>
                <a:path extrusionOk="0" h="47277" w="161925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444916" y="5049069"/>
              <a:ext cx="2066226" cy="493423"/>
            </a:xfrm>
            <a:custGeom>
              <a:rect b="b" l="l" r="r" t="t"/>
              <a:pathLst>
                <a:path extrusionOk="0" h="493423" w="2066226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625600" y="5128092"/>
              <a:ext cx="639140" cy="112241"/>
            </a:xfrm>
            <a:custGeom>
              <a:rect b="b" l="l" r="r" t="t"/>
              <a:pathLst>
                <a:path extrusionOk="0" h="112241" w="639140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806463" y="5222212"/>
              <a:ext cx="266700" cy="76200"/>
            </a:xfrm>
            <a:custGeom>
              <a:rect b="b" l="l" r="r" t="t"/>
              <a:pathLst>
                <a:path extrusionOk="0" h="76200" w="2667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549415" y="5288496"/>
              <a:ext cx="247522" cy="86202"/>
            </a:xfrm>
            <a:custGeom>
              <a:rect b="b" l="l" r="r" t="t"/>
              <a:pathLst>
                <a:path extrusionOk="0" h="86202" w="24752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64541" y="5089363"/>
              <a:ext cx="1064894" cy="132655"/>
            </a:xfrm>
            <a:custGeom>
              <a:rect b="b" l="l" r="r" t="t"/>
              <a:pathLst>
                <a:path extrusionOk="0" h="132655" w="1064894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625488" y="5288887"/>
              <a:ext cx="552450" cy="123825"/>
            </a:xfrm>
            <a:custGeom>
              <a:rect b="b" l="l" r="r" t="t"/>
              <a:pathLst>
                <a:path extrusionOk="0" h="123825" w="552450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520713" y="5165062"/>
              <a:ext cx="466725" cy="85725"/>
            </a:xfrm>
            <a:custGeom>
              <a:rect b="b" l="l" r="r" t="t"/>
              <a:pathLst>
                <a:path extrusionOk="0" h="85725" w="466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911238" y="5088862"/>
              <a:ext cx="400050" cy="76200"/>
            </a:xfrm>
            <a:custGeom>
              <a:rect b="b" l="l" r="r" t="t"/>
              <a:pathLst>
                <a:path extrusionOk="0" h="76200" w="40005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301763" y="5041237"/>
              <a:ext cx="361950" cy="57150"/>
            </a:xfrm>
            <a:custGeom>
              <a:rect b="b" l="l" r="r" t="t"/>
              <a:pathLst>
                <a:path extrusionOk="0" h="57150" w="3619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587513" y="5098387"/>
              <a:ext cx="409575" cy="85725"/>
            </a:xfrm>
            <a:custGeom>
              <a:rect b="b" l="l" r="r" t="t"/>
              <a:pathLst>
                <a:path extrusionOk="0" h="85725" w="40957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930413" y="5174587"/>
              <a:ext cx="447675" cy="76200"/>
            </a:xfrm>
            <a:custGeom>
              <a:rect b="b" l="l" r="r" t="t"/>
              <a:pathLst>
                <a:path extrusionOk="0" h="76200" w="447675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235088" y="5184112"/>
              <a:ext cx="457200" cy="114300"/>
            </a:xfrm>
            <a:custGeom>
              <a:rect b="b" l="l" r="r" t="t"/>
              <a:pathLst>
                <a:path extrusionOk="0" h="114300" w="4572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428321" y="5331749"/>
              <a:ext cx="124068" cy="102136"/>
            </a:xfrm>
            <a:custGeom>
              <a:rect b="b" l="l" r="r" t="t"/>
              <a:pathLst>
                <a:path extrusionOk="0" h="102136" w="124068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987438" y="5213150"/>
              <a:ext cx="1446969" cy="245948"/>
            </a:xfrm>
            <a:custGeom>
              <a:rect b="b" l="l" r="r" t="t"/>
              <a:pathLst>
                <a:path extrusionOk="0" h="245948" w="1446969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7168413" y="5365087"/>
              <a:ext cx="628650" cy="171450"/>
            </a:xfrm>
            <a:custGeom>
              <a:rect b="b" l="l" r="r" t="t"/>
              <a:pathLst>
                <a:path extrusionOk="0" h="171450" w="6286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778013" y="5298412"/>
              <a:ext cx="552450" cy="123825"/>
            </a:xfrm>
            <a:custGeom>
              <a:rect b="b" l="l" r="r" t="t"/>
              <a:pathLst>
                <a:path extrusionOk="0" h="123825" w="552450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"/>
          <p:cNvSpPr txBox="1"/>
          <p:nvPr/>
        </p:nvSpPr>
        <p:spPr>
          <a:xfrm>
            <a:off x="353375" y="1909150"/>
            <a:ext cx="29631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 one year of transactional data for Plato's Pizza to identify opportunities for increasing sales and improving operational efficiency, ultimately providing actionable insights for enhanced business performance.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4"/>
          <p:cNvGrpSpPr/>
          <p:nvPr/>
        </p:nvGrpSpPr>
        <p:grpSpPr>
          <a:xfrm>
            <a:off x="2468451" y="1707048"/>
            <a:ext cx="509113" cy="428998"/>
            <a:chOff x="6787689" y="2420876"/>
            <a:chExt cx="1072946" cy="904106"/>
          </a:xfrm>
        </p:grpSpPr>
        <p:sp>
          <p:nvSpPr>
            <p:cNvPr id="203" name="Google Shape;203;p4"/>
            <p:cNvSpPr/>
            <p:nvPr/>
          </p:nvSpPr>
          <p:spPr>
            <a:xfrm>
              <a:off x="6787689" y="2479504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7040483" y="2420876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7267160" y="2433025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BEST SELLING PIZZAS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7" name="Google Shape;207;p4"/>
          <p:cNvGrpSpPr/>
          <p:nvPr/>
        </p:nvGrpSpPr>
        <p:grpSpPr>
          <a:xfrm>
            <a:off x="851458" y="809169"/>
            <a:ext cx="2170636" cy="4231829"/>
            <a:chOff x="7731116" y="-159093"/>
            <a:chExt cx="1858899" cy="3624072"/>
          </a:xfrm>
        </p:grpSpPr>
        <p:sp>
          <p:nvSpPr>
            <p:cNvPr id="208" name="Google Shape;208;p4"/>
            <p:cNvSpPr/>
            <p:nvPr/>
          </p:nvSpPr>
          <p:spPr>
            <a:xfrm>
              <a:off x="7731116" y="-159093"/>
              <a:ext cx="1858899" cy="3624072"/>
            </a:xfrm>
            <a:custGeom>
              <a:rect b="b" l="l" r="r" t="t"/>
              <a:pathLst>
                <a:path extrusionOk="0" h="2209800" w="1133475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8271807" y="620940"/>
              <a:ext cx="551393" cy="1537213"/>
            </a:xfrm>
            <a:custGeom>
              <a:rect b="b" l="l" r="r" t="t"/>
              <a:pathLst>
                <a:path extrusionOk="0" h="1537213" w="55139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4500" y="1075350"/>
            <a:ext cx="5635650" cy="3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5"/>
          <p:cNvGrpSpPr/>
          <p:nvPr/>
        </p:nvGrpSpPr>
        <p:grpSpPr>
          <a:xfrm flipH="1">
            <a:off x="6442142" y="1707048"/>
            <a:ext cx="509113" cy="428998"/>
            <a:chOff x="6787689" y="2420876"/>
            <a:chExt cx="1072946" cy="904106"/>
          </a:xfrm>
        </p:grpSpPr>
        <p:sp>
          <p:nvSpPr>
            <p:cNvPr id="216" name="Google Shape;216;p5"/>
            <p:cNvSpPr/>
            <p:nvPr/>
          </p:nvSpPr>
          <p:spPr>
            <a:xfrm>
              <a:off x="6787689" y="2479504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040483" y="2420876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267160" y="2433025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WORST PERFORMING PIZZAS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0" name="Google Shape;220;p5"/>
          <p:cNvGrpSpPr/>
          <p:nvPr/>
        </p:nvGrpSpPr>
        <p:grpSpPr>
          <a:xfrm flipH="1">
            <a:off x="6397612" y="809169"/>
            <a:ext cx="2170636" cy="4231829"/>
            <a:chOff x="7731116" y="-159093"/>
            <a:chExt cx="1858899" cy="3624072"/>
          </a:xfrm>
        </p:grpSpPr>
        <p:sp>
          <p:nvSpPr>
            <p:cNvPr id="221" name="Google Shape;221;p5"/>
            <p:cNvSpPr/>
            <p:nvPr/>
          </p:nvSpPr>
          <p:spPr>
            <a:xfrm>
              <a:off x="7731116" y="-159093"/>
              <a:ext cx="1858899" cy="3624072"/>
            </a:xfrm>
            <a:custGeom>
              <a:rect b="b" l="l" r="r" t="t"/>
              <a:pathLst>
                <a:path extrusionOk="0" h="2209800" w="1133475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271807" y="620940"/>
              <a:ext cx="551393" cy="1537213"/>
            </a:xfrm>
            <a:custGeom>
              <a:rect b="b" l="l" r="r" t="t"/>
              <a:pathLst>
                <a:path extrusionOk="0" h="1537213" w="55139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25" y="1179675"/>
            <a:ext cx="6360149" cy="3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HOURS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6"/>
          <p:cNvSpPr/>
          <p:nvPr/>
        </p:nvSpPr>
        <p:spPr>
          <a:xfrm rot="5400000">
            <a:off x="401444" y="18149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724001" y="1700251"/>
            <a:ext cx="161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12PM: Peak Hour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Quantity: 6,543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5400000">
            <a:off x="401444" y="28458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724001" y="2731126"/>
            <a:ext cx="161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3PM: Sales Dip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Quantity: 3,170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 rot="5400000">
            <a:off x="401444" y="38767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724001" y="3762001"/>
            <a:ext cx="161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6PM: Evening Peak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Quantity: 5,359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5" y="797925"/>
            <a:ext cx="6094832" cy="42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DAY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7"/>
          <p:cNvSpPr/>
          <p:nvPr/>
        </p:nvSpPr>
        <p:spPr>
          <a:xfrm rot="5400000">
            <a:off x="6737011" y="14339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7059567" y="131925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Peak Day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3538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 rot="5400000">
            <a:off x="6737011" y="24648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059567" y="2350126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Quite Day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Sunday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2624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 rot="5400000">
            <a:off x="6737011" y="34957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7059567" y="338100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 Trend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 rise as the week progresses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31" y="585794"/>
            <a:ext cx="6472238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MONTH &amp; REVENUE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8"/>
          <p:cNvSpPr/>
          <p:nvPr/>
        </p:nvSpPr>
        <p:spPr>
          <a:xfrm rot="5400000">
            <a:off x="210850" y="20437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533406" y="1929051"/>
            <a:ext cx="161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Peak Month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</a:t>
            </a:r>
            <a:r>
              <a:rPr lang="en" sz="1200">
                <a:solidFill>
                  <a:schemeClr val="lt1"/>
                </a:solidFill>
              </a:rPr>
              <a:t>4301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Revenue: $71,027.45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 rot="5400000">
            <a:off x="210850" y="34820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533406" y="3367326"/>
            <a:ext cx="161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Slow Month</a:t>
            </a:r>
            <a:b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—--------------------------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Orders: </a:t>
            </a:r>
            <a:r>
              <a:rPr lang="en" sz="1200">
                <a:solidFill>
                  <a:schemeClr val="lt1"/>
                </a:solidFill>
              </a:rPr>
              <a:t>3797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Revenue: $6</a:t>
            </a:r>
            <a:r>
              <a:rPr lang="en" sz="1200">
                <a:solidFill>
                  <a:schemeClr val="lt1"/>
                </a:solidFill>
              </a:rPr>
              <a:t>4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chemeClr val="lt1"/>
                </a:solidFill>
              </a:rPr>
              <a:t>027.6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900" y="874125"/>
            <a:ext cx="6372350" cy="44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CATEGORIES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906229" y="1906633"/>
            <a:ext cx="1025407" cy="1025407"/>
            <a:chOff x="899592" y="1935673"/>
            <a:chExt cx="1217100" cy="1217100"/>
          </a:xfrm>
        </p:grpSpPr>
        <p:sp>
          <p:nvSpPr>
            <p:cNvPr id="264" name="Google Shape;264;p9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 txBox="1"/>
          <p:nvPr/>
        </p:nvSpPr>
        <p:spPr>
          <a:xfrm>
            <a:off x="967580" y="2233000"/>
            <a:ext cx="909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9"/>
          <p:cNvGrpSpPr/>
          <p:nvPr/>
        </p:nvGrpSpPr>
        <p:grpSpPr>
          <a:xfrm>
            <a:off x="3012544" y="1897477"/>
            <a:ext cx="1025407" cy="1025407"/>
            <a:chOff x="899592" y="1935673"/>
            <a:chExt cx="1217100" cy="1217100"/>
          </a:xfrm>
        </p:grpSpPr>
        <p:sp>
          <p:nvSpPr>
            <p:cNvPr id="268" name="Google Shape;268;p9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9"/>
          <p:cNvSpPr/>
          <p:nvPr/>
        </p:nvSpPr>
        <p:spPr>
          <a:xfrm>
            <a:off x="2836488" y="1767585"/>
            <a:ext cx="1323300" cy="1323300"/>
          </a:xfrm>
          <a:prstGeom prst="pie">
            <a:avLst>
              <a:gd fmla="val 4692186" name="adj1"/>
              <a:gd fmla="val 10239935" name="adj2"/>
            </a:avLst>
          </a:prstGeom>
          <a:solidFill>
            <a:srgbClr val="F05F41">
              <a:alpha val="20784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3077812" y="2223850"/>
            <a:ext cx="95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24.2%</a:t>
            </a:r>
            <a:endParaRPr b="1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9"/>
          <p:cNvGrpSpPr/>
          <p:nvPr/>
        </p:nvGrpSpPr>
        <p:grpSpPr>
          <a:xfrm>
            <a:off x="5118858" y="1888321"/>
            <a:ext cx="1025407" cy="1025407"/>
            <a:chOff x="899592" y="1935673"/>
            <a:chExt cx="1217100" cy="1217100"/>
          </a:xfrm>
        </p:grpSpPr>
        <p:sp>
          <p:nvSpPr>
            <p:cNvPr id="273" name="Google Shape;273;p9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9"/>
          <p:cNvSpPr txBox="1"/>
          <p:nvPr/>
        </p:nvSpPr>
        <p:spPr>
          <a:xfrm>
            <a:off x="5168969" y="2214700"/>
            <a:ext cx="92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23.5%</a:t>
            </a:r>
            <a:endParaRPr b="1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9"/>
          <p:cNvGrpSpPr/>
          <p:nvPr/>
        </p:nvGrpSpPr>
        <p:grpSpPr>
          <a:xfrm>
            <a:off x="7225171" y="1879165"/>
            <a:ext cx="1025407" cy="1025407"/>
            <a:chOff x="899592" y="1935673"/>
            <a:chExt cx="1217100" cy="1217100"/>
          </a:xfrm>
        </p:grpSpPr>
        <p:sp>
          <p:nvSpPr>
            <p:cNvPr id="277" name="Google Shape;277;p9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 rot="-506104">
            <a:off x="7075893" y="1767614"/>
            <a:ext cx="1323214" cy="1323214"/>
          </a:xfrm>
          <a:prstGeom prst="pie">
            <a:avLst>
              <a:gd fmla="val 302308" name="adj1"/>
              <a:gd fmla="val 5201555" name="adj2"/>
            </a:avLst>
          </a:prstGeom>
          <a:solidFill>
            <a:srgbClr val="F05F41">
              <a:alpha val="20784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7171745" y="2204763"/>
            <a:ext cx="115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22.3%</a:t>
            </a:r>
            <a:endParaRPr b="1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9"/>
          <p:cNvGrpSpPr/>
          <p:nvPr/>
        </p:nvGrpSpPr>
        <p:grpSpPr>
          <a:xfrm>
            <a:off x="681525" y="3267081"/>
            <a:ext cx="1474669" cy="892795"/>
            <a:chOff x="880171" y="3812940"/>
            <a:chExt cx="2340002" cy="1190393"/>
          </a:xfrm>
        </p:grpSpPr>
        <p:sp>
          <p:nvSpPr>
            <p:cNvPr id="282" name="Google Shape;282;p9"/>
            <p:cNvSpPr txBox="1"/>
            <p:nvPr/>
          </p:nvSpPr>
          <p:spPr>
            <a:xfrm>
              <a:off x="880173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Classic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 txBox="1"/>
            <p:nvPr/>
          </p:nvSpPr>
          <p:spPr>
            <a:xfrm>
              <a:off x="880171" y="4295333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14888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Pizzas sold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9"/>
          <p:cNvGrpSpPr/>
          <p:nvPr/>
        </p:nvGrpSpPr>
        <p:grpSpPr>
          <a:xfrm>
            <a:off x="2787739" y="3267081"/>
            <a:ext cx="1474679" cy="892794"/>
            <a:chOff x="3571365" y="3812940"/>
            <a:chExt cx="2340017" cy="1190392"/>
          </a:xfrm>
        </p:grpSpPr>
        <p:sp>
          <p:nvSpPr>
            <p:cNvPr id="285" name="Google Shape;285;p9"/>
            <p:cNvSpPr txBox="1"/>
            <p:nvPr/>
          </p:nvSpPr>
          <p:spPr>
            <a:xfrm>
              <a:off x="3571365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Supreme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 txBox="1"/>
            <p:nvPr/>
          </p:nvSpPr>
          <p:spPr>
            <a:xfrm>
              <a:off x="3571382" y="4295332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11987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Pizzas sold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9"/>
          <p:cNvGrpSpPr/>
          <p:nvPr/>
        </p:nvGrpSpPr>
        <p:grpSpPr>
          <a:xfrm>
            <a:off x="4893950" y="3267081"/>
            <a:ext cx="1474669" cy="892795"/>
            <a:chOff x="6262555" y="3812940"/>
            <a:chExt cx="2340002" cy="1190393"/>
          </a:xfrm>
        </p:grpSpPr>
        <p:sp>
          <p:nvSpPr>
            <p:cNvPr id="288" name="Google Shape;288;p9"/>
            <p:cNvSpPr txBox="1"/>
            <p:nvPr/>
          </p:nvSpPr>
          <p:spPr>
            <a:xfrm>
              <a:off x="6262557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Veggie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6262555" y="4295333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11649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Pizzas sold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/>
          <p:cNvGrpSpPr/>
          <p:nvPr/>
        </p:nvGrpSpPr>
        <p:grpSpPr>
          <a:xfrm>
            <a:off x="7000163" y="3267081"/>
            <a:ext cx="1474680" cy="892794"/>
            <a:chOff x="8953749" y="3812940"/>
            <a:chExt cx="2340019" cy="1190392"/>
          </a:xfrm>
        </p:grpSpPr>
        <p:sp>
          <p:nvSpPr>
            <p:cNvPr id="291" name="Google Shape;291;p9"/>
            <p:cNvSpPr txBox="1"/>
            <p:nvPr/>
          </p:nvSpPr>
          <p:spPr>
            <a:xfrm>
              <a:off x="8953749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Chicken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8953768" y="4295332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11050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Pizzas sold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/>
          <p:nvPr/>
        </p:nvSpPr>
        <p:spPr>
          <a:xfrm>
            <a:off x="760850" y="1730166"/>
            <a:ext cx="1323300" cy="1323300"/>
          </a:xfrm>
          <a:prstGeom prst="pie">
            <a:avLst>
              <a:gd fmla="val 10198868" name="adj1"/>
              <a:gd fmla="val 16316526" name="adj2"/>
            </a:avLst>
          </a:prstGeom>
          <a:solidFill>
            <a:srgbClr val="F05F41">
              <a:alpha val="20784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004125" y="1730167"/>
            <a:ext cx="1323300" cy="1323300"/>
          </a:xfrm>
          <a:prstGeom prst="pie">
            <a:avLst>
              <a:gd fmla="val 16306887" name="adj1"/>
              <a:gd fmla="val 21394440" name="adj2"/>
            </a:avLst>
          </a:prstGeom>
          <a:solidFill>
            <a:srgbClr val="F05F41">
              <a:alpha val="20784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