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68" r:id="rId6"/>
    <p:sldId id="267" r:id="rId7"/>
    <p:sldId id="269" r:id="rId8"/>
    <p:sldId id="270" r:id="rId9"/>
    <p:sldId id="259" r:id="rId10"/>
    <p:sldId id="261" r:id="rId11"/>
    <p:sldId id="262" r:id="rId12"/>
    <p:sldId id="263" r:id="rId13"/>
    <p:sldId id="271" r:id="rId14"/>
    <p:sldId id="265" r:id="rId15"/>
    <p:sldId id="272" r:id="rId16"/>
  </p:sldIdLst>
  <p:sldSz cx="12188825" cy="6858000"/>
  <p:notesSz cx="6858000" cy="9144000"/>
  <p:defaultTextStyle>
    <a:defPPr rtl="0">
      <a:defRPr lang="fr-F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96" autoAdjust="0"/>
    <p:restoredTop sz="96437" autoAdjust="0"/>
  </p:normalViewPr>
  <p:slideViewPr>
    <p:cSldViewPr>
      <p:cViewPr varScale="1">
        <p:scale>
          <a:sx n="115" d="100"/>
          <a:sy n="115" d="100"/>
        </p:scale>
        <p:origin x="1098" y="108"/>
      </p:cViewPr>
      <p:guideLst>
        <p:guide orient="horz" pos="2160"/>
        <p:guide pos="3839"/>
      </p:guideLst>
    </p:cSldViewPr>
  </p:slideViewPr>
  <p:notesTextViewPr>
    <p:cViewPr>
      <p:scale>
        <a:sx n="1" d="1"/>
        <a:sy n="1" d="1"/>
      </p:scale>
      <p:origin x="0" y="0"/>
    </p:cViewPr>
  </p:notesTextViewPr>
  <p:notesViewPr>
    <p:cSldViewPr showGuides="1">
      <p:cViewPr varScale="1">
        <p:scale>
          <a:sx n="90" d="100"/>
          <a:sy n="90" d="100"/>
        </p:scale>
        <p:origin x="37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D8AF6929-4F16-43A6-8368-BF93843271D3}" type="datetime1">
              <a:rPr lang="fr-FR" smtClean="0"/>
              <a:t>20/06/2022</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fr-FR" smtClean="0"/>
              <a:pPr algn="r" rtl="0"/>
              <a:t>‹N°›</a:t>
            </a:fld>
            <a:endParaRPr lang="fr-F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4D9CF8A1-AC6C-4B34-A6AF-5306B09514F1}" type="datetime1">
              <a:rPr lang="fr-FR" smtClean="0"/>
              <a:pPr/>
              <a:t>20/06/2022</a:t>
            </a:fld>
            <a:endParaRPr lang="fr-FR" dirty="0"/>
          </a:p>
        </p:txBody>
      </p:sp>
      <p:sp>
        <p:nvSpPr>
          <p:cNvPr id="4" name="Espace réservé d’image de diapositiv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dirty="0" smtClean="0"/>
              <a:t>Modifiez les styles du texte du masque</a:t>
            </a:r>
          </a:p>
          <a:p>
            <a:pPr lvl="1" rtl="0"/>
            <a:r>
              <a:rPr lang="fr-FR" dirty="0" smtClean="0"/>
              <a:t>Deuxième niveau</a:t>
            </a:r>
          </a:p>
          <a:p>
            <a:pPr lvl="2" rtl="0"/>
            <a:r>
              <a:rPr lang="fr-FR" dirty="0" smtClean="0"/>
              <a:t>Troisième niveau</a:t>
            </a:r>
          </a:p>
          <a:p>
            <a:pPr lvl="3" rtl="0"/>
            <a:r>
              <a:rPr lang="fr-FR" dirty="0" smtClean="0"/>
              <a:t>Quatrième niveau</a:t>
            </a:r>
          </a:p>
          <a:p>
            <a:pPr lvl="4" rtl="0"/>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a:fld id="{3EBA5BD7-F043-4D1B-AA17-CD412FC534DE}" type="slidenum">
              <a:rPr lang="fr-FR" smtClean="0"/>
              <a:pPr algn="r"/>
              <a:t>‹N°›</a:t>
            </a:fld>
            <a:endParaRPr lang="fr-F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a:t>
            </a:fld>
            <a:endParaRPr lang="fr-FR" dirty="0"/>
          </a:p>
        </p:txBody>
      </p:sp>
    </p:spTree>
    <p:extLst>
      <p:ext uri="{BB962C8B-B14F-4D97-AF65-F5344CB8AC3E}">
        <p14:creationId xmlns:p14="http://schemas.microsoft.com/office/powerpoint/2010/main" val="3162862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10</a:t>
            </a:fld>
            <a:endParaRPr lang="fr-FR" dirty="0"/>
          </a:p>
        </p:txBody>
      </p:sp>
    </p:spTree>
    <p:extLst>
      <p:ext uri="{BB962C8B-B14F-4D97-AF65-F5344CB8AC3E}">
        <p14:creationId xmlns:p14="http://schemas.microsoft.com/office/powerpoint/2010/main" val="2619119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11</a:t>
            </a:fld>
            <a:endParaRPr lang="fr-FR" dirty="0"/>
          </a:p>
        </p:txBody>
      </p:sp>
    </p:spTree>
    <p:extLst>
      <p:ext uri="{BB962C8B-B14F-4D97-AF65-F5344CB8AC3E}">
        <p14:creationId xmlns:p14="http://schemas.microsoft.com/office/powerpoint/2010/main" val="1963363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a:t>
            </a:fld>
            <a:endParaRPr lang="fr-FR" dirty="0"/>
          </a:p>
        </p:txBody>
      </p:sp>
    </p:spTree>
    <p:extLst>
      <p:ext uri="{BB962C8B-B14F-4D97-AF65-F5344CB8AC3E}">
        <p14:creationId xmlns:p14="http://schemas.microsoft.com/office/powerpoint/2010/main" val="3427575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3</a:t>
            </a:fld>
            <a:endParaRPr lang="fr-FR" dirty="0"/>
          </a:p>
        </p:txBody>
      </p:sp>
    </p:spTree>
    <p:extLst>
      <p:ext uri="{BB962C8B-B14F-4D97-AF65-F5344CB8AC3E}">
        <p14:creationId xmlns:p14="http://schemas.microsoft.com/office/powerpoint/2010/main" val="4045330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4</a:t>
            </a:fld>
            <a:endParaRPr lang="fr-FR" dirty="0"/>
          </a:p>
        </p:txBody>
      </p:sp>
    </p:spTree>
    <p:extLst>
      <p:ext uri="{BB962C8B-B14F-4D97-AF65-F5344CB8AC3E}">
        <p14:creationId xmlns:p14="http://schemas.microsoft.com/office/powerpoint/2010/main" val="566996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algn="r" rtl="0"/>
            <a:fld id="{3EBA5BD7-F043-4D1B-AA17-CD412FC534DE}" type="slidenum">
              <a:rPr lang="fr-FR" smtClean="0"/>
              <a:pPr algn="r" rtl="0"/>
              <a:t>5</a:t>
            </a:fld>
            <a:endParaRPr lang="fr-FR" dirty="0"/>
          </a:p>
        </p:txBody>
      </p:sp>
    </p:spTree>
    <p:extLst>
      <p:ext uri="{BB962C8B-B14F-4D97-AF65-F5344CB8AC3E}">
        <p14:creationId xmlns:p14="http://schemas.microsoft.com/office/powerpoint/2010/main" val="411722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6</a:t>
            </a:fld>
            <a:endParaRPr lang="fr-FR" dirty="0"/>
          </a:p>
        </p:txBody>
      </p:sp>
    </p:spTree>
    <p:extLst>
      <p:ext uri="{BB962C8B-B14F-4D97-AF65-F5344CB8AC3E}">
        <p14:creationId xmlns:p14="http://schemas.microsoft.com/office/powerpoint/2010/main" val="2869341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7</a:t>
            </a:fld>
            <a:endParaRPr lang="fr-FR" dirty="0"/>
          </a:p>
        </p:txBody>
      </p:sp>
    </p:spTree>
    <p:extLst>
      <p:ext uri="{BB962C8B-B14F-4D97-AF65-F5344CB8AC3E}">
        <p14:creationId xmlns:p14="http://schemas.microsoft.com/office/powerpoint/2010/main" val="3636480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8</a:t>
            </a:fld>
            <a:endParaRPr lang="fr-FR" dirty="0"/>
          </a:p>
        </p:txBody>
      </p:sp>
    </p:spTree>
    <p:extLst>
      <p:ext uri="{BB962C8B-B14F-4D97-AF65-F5344CB8AC3E}">
        <p14:creationId xmlns:p14="http://schemas.microsoft.com/office/powerpoint/2010/main" val="3026042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9</a:t>
            </a:fld>
            <a:endParaRPr lang="fr-FR" dirty="0"/>
          </a:p>
        </p:txBody>
      </p:sp>
    </p:spTree>
    <p:extLst>
      <p:ext uri="{BB962C8B-B14F-4D97-AF65-F5344CB8AC3E}">
        <p14:creationId xmlns:p14="http://schemas.microsoft.com/office/powerpoint/2010/main" val="131119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necteur droit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necteur droit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necteur droit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gnes inférieures"/>
          <p:cNvGrpSpPr/>
          <p:nvPr/>
        </p:nvGrpSpPr>
        <p:grpSpPr>
          <a:xfrm>
            <a:off x="-8916" y="6057149"/>
            <a:ext cx="5498726" cy="820207"/>
            <a:chOff x="-6689" y="4553748"/>
            <a:chExt cx="4125119" cy="615155"/>
          </a:xfrm>
        </p:grpSpPr>
        <p:sp>
          <p:nvSpPr>
            <p:cNvPr id="9" name="Forme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0" name="Forme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1" name="Forme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grpSp>
      <p:sp>
        <p:nvSpPr>
          <p:cNvPr id="2" name="Titre 1"/>
          <p:cNvSpPr>
            <a:spLocks noGrp="1"/>
          </p:cNvSpPr>
          <p:nvPr>
            <p:ph type="ctrTitle"/>
          </p:nvPr>
        </p:nvSpPr>
        <p:spPr>
          <a:xfrm>
            <a:off x="1625176" y="584200"/>
            <a:ext cx="8735325" cy="2000251"/>
          </a:xfrm>
        </p:spPr>
        <p:txBody>
          <a:bodyPr rtlCol="0">
            <a:normAutofit/>
          </a:bodyPr>
          <a:lstStyle>
            <a:lvl1pPr algn="l" rtl="0">
              <a:defRPr sz="5400"/>
            </a:lvl1pPr>
          </a:lstStyle>
          <a:p>
            <a:pPr rtl="0"/>
            <a:r>
              <a:rPr lang="fr-FR" smtClean="0"/>
              <a:t>Modifiez le style du titre</a:t>
            </a:r>
            <a:endParaRPr lang="fr-FR" dirty="0"/>
          </a:p>
        </p:txBody>
      </p:sp>
      <p:sp>
        <p:nvSpPr>
          <p:cNvPr id="3" name="Sous-titre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fr-FR" smtClean="0"/>
              <a:t>Modifiez le style des sous-titres du masque</a:t>
            </a:r>
            <a:endParaRPr lang="fr-FR" dirty="0"/>
          </a:p>
        </p:txBody>
      </p:sp>
      <p:sp>
        <p:nvSpPr>
          <p:cNvPr id="22" name="Espace réservé de la date 21"/>
          <p:cNvSpPr>
            <a:spLocks noGrp="1"/>
          </p:cNvSpPr>
          <p:nvPr>
            <p:ph type="dt" sz="half" idx="10"/>
          </p:nvPr>
        </p:nvSpPr>
        <p:spPr/>
        <p:txBody>
          <a:bodyPr rtlCol="0"/>
          <a:lstStyle>
            <a:lvl1pPr>
              <a:defRPr/>
            </a:lvl1pPr>
          </a:lstStyle>
          <a:p>
            <a:fld id="{3E36D263-5C89-4D5D-8B05-0120FB33B4BA}" type="datetime1">
              <a:rPr lang="fr-FR" smtClean="0"/>
              <a:pPr/>
              <a:t>20/06/2022</a:t>
            </a:fld>
            <a:endParaRPr lang="fr-FR" dirty="0"/>
          </a:p>
        </p:txBody>
      </p:sp>
      <p:sp>
        <p:nvSpPr>
          <p:cNvPr id="23" name="Espace réservé du pied de page 22"/>
          <p:cNvSpPr>
            <a:spLocks noGrp="1"/>
          </p:cNvSpPr>
          <p:nvPr>
            <p:ph type="ftr" sz="quarter" idx="11"/>
          </p:nvPr>
        </p:nvSpPr>
        <p:spPr/>
        <p:txBody>
          <a:bodyPr rtlCol="0"/>
          <a:lstStyle/>
          <a:p>
            <a:pPr rtl="0"/>
            <a:endParaRPr lang="fr-FR" dirty="0"/>
          </a:p>
        </p:txBody>
      </p:sp>
      <p:sp>
        <p:nvSpPr>
          <p:cNvPr id="24" name="Espace réservé du numéro de diapositive 2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mtClean="0"/>
              <a:t>Modifiez le style du titre</a:t>
            </a:r>
            <a:endParaRPr lang="fr-FR" dirty="0"/>
          </a:p>
        </p:txBody>
      </p:sp>
      <p:sp>
        <p:nvSpPr>
          <p:cNvPr id="3" name="Espace réservé du texte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fr-FR" smtClean="0"/>
              <a:t>Modifiez les styles du texte du masque</a:t>
            </a:r>
          </a:p>
          <a:p>
            <a:pPr lvl="1" rtl="0"/>
            <a:r>
              <a:rPr lang="fr-FR" smtClean="0"/>
              <a:t>Deuxième niveau</a:t>
            </a:r>
          </a:p>
          <a:p>
            <a:pPr lvl="2" rtl="0"/>
            <a:r>
              <a:rPr lang="fr-FR" smtClean="0"/>
              <a:t>Troisième niveau</a:t>
            </a:r>
          </a:p>
          <a:p>
            <a:pPr lvl="3" rtl="0"/>
            <a:r>
              <a:rPr lang="fr-FR" smtClean="0"/>
              <a:t>Quatrième niveau</a:t>
            </a:r>
          </a:p>
          <a:p>
            <a:pPr lvl="4" rtl="0"/>
            <a:r>
              <a:rPr lang="fr-FR" smtClean="0"/>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8A1D2FCC-4233-4F14-8EDB-8DB44C2A50E0}" type="datetime1">
              <a:rPr lang="fr-FR" smtClean="0"/>
              <a:pPr/>
              <a:t>20/06/2022</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6898" y="584200"/>
            <a:ext cx="2742486" cy="5588000"/>
          </a:xfrm>
        </p:spPr>
        <p:txBody>
          <a:bodyPr vert="eaVert" rtlCol="0"/>
          <a:lstStyle/>
          <a:p>
            <a:pPr rtl="0"/>
            <a:r>
              <a:rPr lang="fr-FR" smtClean="0"/>
              <a:t>Modifiez le style du titre</a:t>
            </a:r>
            <a:endParaRPr lang="fr-FR" dirty="0"/>
          </a:p>
        </p:txBody>
      </p:sp>
      <p:sp>
        <p:nvSpPr>
          <p:cNvPr id="3" name="Espace réservé du texte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fr-FR" smtClean="0"/>
              <a:t>Modifiez les styles du texte du masque</a:t>
            </a:r>
          </a:p>
          <a:p>
            <a:pPr lvl="1" rtl="0"/>
            <a:r>
              <a:rPr lang="fr-FR" smtClean="0"/>
              <a:t>Deuxième niveau</a:t>
            </a:r>
          </a:p>
          <a:p>
            <a:pPr lvl="2" rtl="0"/>
            <a:r>
              <a:rPr lang="fr-FR" smtClean="0"/>
              <a:t>Troisième niveau</a:t>
            </a:r>
          </a:p>
          <a:p>
            <a:pPr lvl="3" rtl="0"/>
            <a:r>
              <a:rPr lang="fr-FR" smtClean="0"/>
              <a:t>Quatrième niveau</a:t>
            </a:r>
          </a:p>
          <a:p>
            <a:pPr lvl="4" rtl="0"/>
            <a:r>
              <a:rPr lang="fr-FR" smtClean="0"/>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763F31CA-359D-41CC-AD54-062A6FB97288}" type="datetime1">
              <a:rPr lang="fr-FR" smtClean="0"/>
              <a:pPr/>
              <a:t>20/06/2022</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mtClean="0"/>
              <a:t>Modifiez le style du titre</a:t>
            </a:r>
            <a:endParaRPr lang="fr-FR" dirty="0"/>
          </a:p>
        </p:txBody>
      </p:sp>
      <p:sp>
        <p:nvSpPr>
          <p:cNvPr id="3" name="Espace réservé du contenu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fr-FR" smtClean="0"/>
              <a:t>Modifiez les styles du texte du masque</a:t>
            </a:r>
          </a:p>
          <a:p>
            <a:pPr lvl="1" rtl="0"/>
            <a:r>
              <a:rPr lang="fr-FR" smtClean="0"/>
              <a:t>Deuxième niveau</a:t>
            </a:r>
          </a:p>
          <a:p>
            <a:pPr lvl="2" rtl="0"/>
            <a:r>
              <a:rPr lang="fr-FR" smtClean="0"/>
              <a:t>Troisième niveau</a:t>
            </a:r>
          </a:p>
          <a:p>
            <a:pPr lvl="3" rtl="0"/>
            <a:r>
              <a:rPr lang="fr-FR" smtClean="0"/>
              <a:t>Quatrième niveau</a:t>
            </a:r>
          </a:p>
          <a:p>
            <a:pPr lvl="4" rtl="0"/>
            <a:r>
              <a:rPr lang="fr-FR" smtClean="0"/>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E2899D0D-1C7F-4044-B286-354B51780DED}" type="datetime1">
              <a:rPr lang="fr-FR" smtClean="0"/>
              <a:pPr/>
              <a:t>20/06/2022</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necteur droit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necteur droit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necteur droit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re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fr-FR" smtClean="0"/>
              <a:t>Modifiez le style du titre</a:t>
            </a:r>
            <a:endParaRPr lang="fr-FR" dirty="0"/>
          </a:p>
        </p:txBody>
      </p:sp>
      <p:sp>
        <p:nvSpPr>
          <p:cNvPr id="3" name="Espace réservé du texte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fr-FR" smtClean="0"/>
              <a:t>Modifiez les styles du texte du masque</a:t>
            </a:r>
          </a:p>
        </p:txBody>
      </p:sp>
      <p:sp>
        <p:nvSpPr>
          <p:cNvPr id="4" name="Espace réservé de la date 3"/>
          <p:cNvSpPr>
            <a:spLocks noGrp="1"/>
          </p:cNvSpPr>
          <p:nvPr>
            <p:ph type="dt" sz="half" idx="10"/>
          </p:nvPr>
        </p:nvSpPr>
        <p:spPr/>
        <p:txBody>
          <a:bodyPr rtlCol="0"/>
          <a:lstStyle>
            <a:lvl1pPr>
              <a:defRPr/>
            </a:lvl1pPr>
          </a:lstStyle>
          <a:p>
            <a:fld id="{BEFD5C92-4BB1-4FBC-932D-AE246A545D97}" type="datetime1">
              <a:rPr lang="fr-FR" smtClean="0"/>
              <a:pPr/>
              <a:t>20/06/2022</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mtClean="0"/>
              <a:t>Modifiez le style du titre</a:t>
            </a:r>
            <a:endParaRPr lang="fr-FR" dirty="0"/>
          </a:p>
        </p:txBody>
      </p:sp>
      <p:sp>
        <p:nvSpPr>
          <p:cNvPr id="3" name="Espace réservé du contenu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smtClean="0"/>
              <a:t>Modifiez les styles du texte du masque</a:t>
            </a:r>
          </a:p>
          <a:p>
            <a:pPr lvl="1" rtl="0"/>
            <a:r>
              <a:rPr lang="fr-FR" smtClean="0"/>
              <a:t>Deuxième niveau</a:t>
            </a:r>
          </a:p>
          <a:p>
            <a:pPr lvl="2" rtl="0"/>
            <a:r>
              <a:rPr lang="fr-FR" smtClean="0"/>
              <a:t>Troisième niveau</a:t>
            </a:r>
          </a:p>
          <a:p>
            <a:pPr lvl="3" rtl="0"/>
            <a:r>
              <a:rPr lang="fr-FR" smtClean="0"/>
              <a:t>Quatrième niveau</a:t>
            </a:r>
          </a:p>
          <a:p>
            <a:pPr lvl="4" rtl="0"/>
            <a:r>
              <a:rPr lang="fr-FR" smtClean="0"/>
              <a:t>Cinquième niveau</a:t>
            </a:r>
            <a:endParaRPr lang="fr-FR" dirty="0"/>
          </a:p>
        </p:txBody>
      </p:sp>
      <p:sp>
        <p:nvSpPr>
          <p:cNvPr id="4" name="Espace réservé du contenu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fr-FR" smtClean="0"/>
              <a:t>Modifiez les styles du texte du masque</a:t>
            </a:r>
          </a:p>
          <a:p>
            <a:pPr lvl="1" rtl="0"/>
            <a:r>
              <a:rPr lang="fr-FR" smtClean="0"/>
              <a:t>Deuxième niveau</a:t>
            </a:r>
          </a:p>
          <a:p>
            <a:pPr lvl="2" rtl="0"/>
            <a:r>
              <a:rPr lang="fr-FR" smtClean="0"/>
              <a:t>Troisième niveau</a:t>
            </a:r>
          </a:p>
          <a:p>
            <a:pPr lvl="3" rtl="0"/>
            <a:r>
              <a:rPr lang="fr-FR" smtClean="0"/>
              <a:t>Quatrième niveau</a:t>
            </a:r>
          </a:p>
          <a:p>
            <a:pPr lvl="4" rtl="0"/>
            <a:r>
              <a:rPr lang="fr-FR" smtClean="0"/>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6B22FCC3-3DC7-4160-A3CE-82200479EFA7}" type="datetime1">
              <a:rPr lang="fr-FR" smtClean="0"/>
              <a:pPr/>
              <a:t>20/06/2022</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l" rtl="0">
              <a:defRPr/>
            </a:lvl1pPr>
          </a:lstStyle>
          <a:p>
            <a:pPr rtl="0"/>
            <a:r>
              <a:rPr lang="fr-FR" smtClean="0"/>
              <a:t>Modifiez le style du titre</a:t>
            </a:r>
            <a:endParaRPr lang="fr-FR" dirty="0"/>
          </a:p>
        </p:txBody>
      </p:sp>
      <p:sp>
        <p:nvSpPr>
          <p:cNvPr id="3" name="Espace réservé du texte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smtClean="0"/>
              <a:t>Modifiez les styles du texte du masque</a:t>
            </a:r>
          </a:p>
        </p:txBody>
      </p:sp>
      <p:sp>
        <p:nvSpPr>
          <p:cNvPr id="4" name="Espace réservé du contenu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fr-FR" smtClean="0"/>
              <a:t>Modifiez les styles du texte du masque</a:t>
            </a:r>
          </a:p>
          <a:p>
            <a:pPr lvl="1" rtl="0"/>
            <a:r>
              <a:rPr lang="fr-FR" smtClean="0"/>
              <a:t>Deuxième niveau</a:t>
            </a:r>
          </a:p>
          <a:p>
            <a:pPr lvl="2" rtl="0"/>
            <a:r>
              <a:rPr lang="fr-FR" smtClean="0"/>
              <a:t>Troisième niveau</a:t>
            </a:r>
          </a:p>
          <a:p>
            <a:pPr lvl="3" rtl="0"/>
            <a:r>
              <a:rPr lang="fr-FR" smtClean="0"/>
              <a:t>Quatrième niveau</a:t>
            </a:r>
          </a:p>
          <a:p>
            <a:pPr lvl="4" rtl="0"/>
            <a:r>
              <a:rPr lang="fr-FR" smtClean="0"/>
              <a:t>Cinquième niveau</a:t>
            </a:r>
            <a:endParaRPr lang="fr-FR" dirty="0"/>
          </a:p>
        </p:txBody>
      </p:sp>
      <p:sp>
        <p:nvSpPr>
          <p:cNvPr id="5" name="Espace réservé du texte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smtClean="0"/>
              <a:t>Modifiez les styles du texte du masque</a:t>
            </a:r>
          </a:p>
        </p:txBody>
      </p:sp>
      <p:sp>
        <p:nvSpPr>
          <p:cNvPr id="6" name="Espace réservé du contenu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fr-FR" smtClean="0"/>
              <a:t>Modifiez les styles du texte du masque</a:t>
            </a:r>
          </a:p>
          <a:p>
            <a:pPr lvl="1" rtl="0"/>
            <a:r>
              <a:rPr lang="fr-FR" smtClean="0"/>
              <a:t>Deuxième niveau</a:t>
            </a:r>
          </a:p>
          <a:p>
            <a:pPr lvl="2" rtl="0"/>
            <a:r>
              <a:rPr lang="fr-FR" smtClean="0"/>
              <a:t>Troisième niveau</a:t>
            </a:r>
          </a:p>
          <a:p>
            <a:pPr lvl="3" rtl="0"/>
            <a:r>
              <a:rPr lang="fr-FR" smtClean="0"/>
              <a:t>Quatrième niveau</a:t>
            </a:r>
          </a:p>
          <a:p>
            <a:pPr lvl="4" rtl="0"/>
            <a:r>
              <a:rPr lang="fr-FR" smtClean="0"/>
              <a:t>Cinquième niveau</a:t>
            </a:r>
            <a:endParaRPr lang="fr-FR" dirty="0"/>
          </a:p>
        </p:txBody>
      </p:sp>
      <p:sp>
        <p:nvSpPr>
          <p:cNvPr id="7" name="Espace réservé de la date 6"/>
          <p:cNvSpPr>
            <a:spLocks noGrp="1"/>
          </p:cNvSpPr>
          <p:nvPr>
            <p:ph type="dt" sz="half" idx="10"/>
          </p:nvPr>
        </p:nvSpPr>
        <p:spPr/>
        <p:txBody>
          <a:bodyPr rtlCol="0"/>
          <a:lstStyle>
            <a:lvl1pPr>
              <a:defRPr/>
            </a:lvl1pPr>
          </a:lstStyle>
          <a:p>
            <a:fld id="{17AB33AB-93D8-496F-A7A3-D08F359C34C7}" type="datetime1">
              <a:rPr lang="fr-FR" smtClean="0"/>
              <a:pPr/>
              <a:t>20/06/2022</a:t>
            </a:fld>
            <a:endParaRPr lang="fr-FR" dirty="0"/>
          </a:p>
        </p:txBody>
      </p:sp>
      <p:sp>
        <p:nvSpPr>
          <p:cNvPr id="8" name="Espace réservé du pied de page 7"/>
          <p:cNvSpPr>
            <a:spLocks noGrp="1"/>
          </p:cNvSpPr>
          <p:nvPr>
            <p:ph type="ftr" sz="quarter" idx="11"/>
          </p:nvPr>
        </p:nvSpPr>
        <p:spPr/>
        <p:txBody>
          <a:bodyPr rtlCol="0"/>
          <a:lstStyle/>
          <a:p>
            <a:pPr rtl="0"/>
            <a:endParaRPr lang="fr-FR" dirty="0"/>
          </a:p>
        </p:txBody>
      </p:sp>
      <p:sp>
        <p:nvSpPr>
          <p:cNvPr id="9" name="Espace réservé du numéro de diapositive 8"/>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mtClean="0"/>
              <a:t>Modifiez le style du titre</a:t>
            </a:r>
            <a:endParaRPr lang="fr-FR" dirty="0"/>
          </a:p>
        </p:txBody>
      </p:sp>
      <p:sp>
        <p:nvSpPr>
          <p:cNvPr id="3" name="Espace réservé de la date 2"/>
          <p:cNvSpPr>
            <a:spLocks noGrp="1"/>
          </p:cNvSpPr>
          <p:nvPr>
            <p:ph type="dt" sz="half" idx="10"/>
          </p:nvPr>
        </p:nvSpPr>
        <p:spPr/>
        <p:txBody>
          <a:bodyPr rtlCol="0"/>
          <a:lstStyle>
            <a:lvl1pPr>
              <a:defRPr/>
            </a:lvl1pPr>
          </a:lstStyle>
          <a:p>
            <a:fld id="{5B80ABE1-D260-4843-B80F-7D5268AEEE07}" type="datetime1">
              <a:rPr lang="fr-FR" smtClean="0"/>
              <a:pPr/>
              <a:t>20/06/2022</a:t>
            </a:fld>
            <a:endParaRPr lang="fr-FR" dirty="0"/>
          </a:p>
        </p:txBody>
      </p:sp>
      <p:sp>
        <p:nvSpPr>
          <p:cNvPr id="4" name="Espace réservé du pied de page 3"/>
          <p:cNvSpPr>
            <a:spLocks noGrp="1"/>
          </p:cNvSpPr>
          <p:nvPr>
            <p:ph type="ftr" sz="quarter" idx="11"/>
          </p:nvPr>
        </p:nvSpPr>
        <p:spPr/>
        <p:txBody>
          <a:bodyPr rtlCol="0"/>
          <a:lstStyle/>
          <a:p>
            <a:pPr rtl="0"/>
            <a:endParaRPr lang="fr-FR" dirty="0"/>
          </a:p>
        </p:txBody>
      </p:sp>
      <p:sp>
        <p:nvSpPr>
          <p:cNvPr id="5" name="Espace réservé du numéro de diapositive 4"/>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88B7253B-1B29-4A13-B3F4-5ABF9F84795C}" type="datetime1">
              <a:rPr lang="fr-FR" smtClean="0"/>
              <a:pPr/>
              <a:t>20/06/2022</a:t>
            </a:fld>
            <a:endParaRPr lang="fr-FR" dirty="0"/>
          </a:p>
        </p:txBody>
      </p:sp>
      <p:sp>
        <p:nvSpPr>
          <p:cNvPr id="3" name="Espace réservé du pied de page 2"/>
          <p:cNvSpPr>
            <a:spLocks noGrp="1"/>
          </p:cNvSpPr>
          <p:nvPr>
            <p:ph type="ftr" sz="quarter" idx="11"/>
          </p:nvPr>
        </p:nvSpPr>
        <p:spPr/>
        <p:txBody>
          <a:bodyPr rtlCol="0"/>
          <a:lstStyle/>
          <a:p>
            <a:pPr rtl="0"/>
            <a:endParaRPr lang="fr-FR" dirty="0"/>
          </a:p>
        </p:txBody>
      </p:sp>
      <p:sp>
        <p:nvSpPr>
          <p:cNvPr id="4" name="Espace réservé du numéro de diapositive 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smtClean="0"/>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smtClean="0"/>
              <a:t>Modifiez les styles du texte du masque</a:t>
            </a:r>
          </a:p>
        </p:txBody>
      </p:sp>
      <p:sp>
        <p:nvSpPr>
          <p:cNvPr id="3" name="Espace réservé du contenu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smtClean="0"/>
              <a:t>Modifiez les styles du texte du masque</a:t>
            </a:r>
          </a:p>
          <a:p>
            <a:pPr lvl="1" rtl="0"/>
            <a:r>
              <a:rPr lang="fr-FR" smtClean="0"/>
              <a:t>Deuxième niveau</a:t>
            </a:r>
          </a:p>
          <a:p>
            <a:pPr lvl="2" rtl="0"/>
            <a:r>
              <a:rPr lang="fr-FR" smtClean="0"/>
              <a:t>Troisième niveau</a:t>
            </a:r>
          </a:p>
          <a:p>
            <a:pPr lvl="3" rtl="0"/>
            <a:r>
              <a:rPr lang="fr-FR" smtClean="0"/>
              <a:t>Quatrième niveau</a:t>
            </a:r>
          </a:p>
          <a:p>
            <a:pPr lvl="4" rtl="0"/>
            <a:r>
              <a:rPr lang="fr-FR" smtClean="0"/>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3FF95AA5-BF1E-4EB9-A1D5-0AB2DD60A2D9}" type="datetime1">
              <a:rPr lang="fr-FR" smtClean="0"/>
              <a:pPr/>
              <a:t>20/06/2022</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smtClean="0"/>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smtClean="0"/>
              <a:t>Modifiez les styles du texte du masque</a:t>
            </a:r>
          </a:p>
        </p:txBody>
      </p:sp>
      <p:sp>
        <p:nvSpPr>
          <p:cNvPr id="3" name="Espace réservé d’image 2" descr="Espace réservé vide pour ajouter une image. Cliquez sur l’espace réservé et sélectionnez l’image à ajoute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fr-FR" smtClean="0"/>
              <a:t>Cliquez sur l'icône pour ajouter une image</a:t>
            </a:r>
            <a:endParaRPr lang="fr-FR" dirty="0"/>
          </a:p>
        </p:txBody>
      </p:sp>
      <p:sp>
        <p:nvSpPr>
          <p:cNvPr id="5" name="Espace réservé de la date 4"/>
          <p:cNvSpPr>
            <a:spLocks noGrp="1"/>
          </p:cNvSpPr>
          <p:nvPr>
            <p:ph type="dt" sz="half" idx="10"/>
          </p:nvPr>
        </p:nvSpPr>
        <p:spPr/>
        <p:txBody>
          <a:bodyPr rtlCol="0"/>
          <a:lstStyle>
            <a:lvl1pPr>
              <a:defRPr/>
            </a:lvl1pPr>
          </a:lstStyle>
          <a:p>
            <a:fld id="{6F7BC923-82FA-41E3-BF4E-E946B22CD3AC}" type="datetime1">
              <a:rPr lang="fr-FR" smtClean="0"/>
              <a:pPr/>
              <a:t>20/06/2022</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gnes de gauche"/>
          <p:cNvGrpSpPr/>
          <p:nvPr/>
        </p:nvGrpSpPr>
        <p:grpSpPr>
          <a:xfrm>
            <a:off x="-15870" y="-3174"/>
            <a:ext cx="819993" cy="5229225"/>
            <a:chOff x="-11906" y="-2381"/>
            <a:chExt cx="615155" cy="3921919"/>
          </a:xfrm>
        </p:grpSpPr>
        <p:sp>
          <p:nvSpPr>
            <p:cNvPr id="10" name="Forme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Forme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Forme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2" name="Espace réservé du titre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fr-FR" dirty="0" smtClean="0"/>
              <a:t>Modifiez le style du titre</a:t>
            </a:r>
            <a:endParaRPr lang="fr-FR" dirty="0"/>
          </a:p>
        </p:txBody>
      </p:sp>
      <p:sp>
        <p:nvSpPr>
          <p:cNvPr id="3" name="Espace réservé du texte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fr-FR" dirty="0" smtClean="0"/>
              <a:t>Modifiez les styles du texte du masque</a:t>
            </a:r>
          </a:p>
          <a:p>
            <a:pPr lvl="1" rtl="0"/>
            <a:r>
              <a:rPr lang="fr-FR" dirty="0" smtClean="0"/>
              <a:t>Deuxième niveau</a:t>
            </a:r>
          </a:p>
          <a:p>
            <a:pPr lvl="2" rtl="0"/>
            <a:r>
              <a:rPr lang="fr-FR" dirty="0" smtClean="0"/>
              <a:t>Troisième niveau</a:t>
            </a:r>
          </a:p>
          <a:p>
            <a:pPr lvl="3" rtl="0"/>
            <a:r>
              <a:rPr lang="fr-FR" dirty="0" smtClean="0"/>
              <a:t>Quatrième niveau</a:t>
            </a:r>
          </a:p>
          <a:p>
            <a:pPr lvl="4" rtl="0"/>
            <a:r>
              <a:rPr lang="fr-FR" dirty="0" smtClean="0"/>
              <a:t>Cinquième niveau</a:t>
            </a:r>
            <a:endParaRPr lang="fr-FR" dirty="0"/>
          </a:p>
        </p:txBody>
      </p:sp>
      <p:sp>
        <p:nvSpPr>
          <p:cNvPr id="4" name="Espace réservé de la date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64A97F8E-A89E-4ECD-B8CE-87968877804C}" type="datetime1">
              <a:rPr lang="fr-FR" smtClean="0"/>
              <a:pPr/>
              <a:t>20/06/2022</a:t>
            </a:fld>
            <a:endParaRPr lang="fr-FR" dirty="0"/>
          </a:p>
        </p:txBody>
      </p:sp>
      <p:sp>
        <p:nvSpPr>
          <p:cNvPr id="5" name="Espace réservé du pied de page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fr-FR" dirty="0"/>
          </a:p>
        </p:txBody>
      </p:sp>
      <p:sp>
        <p:nvSpPr>
          <p:cNvPr id="6" name="Espace réservé du numéro de diapositive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70012" y="2441574"/>
            <a:ext cx="9448801" cy="1974851"/>
          </a:xfrm>
        </p:spPr>
        <p:txBody>
          <a:bodyPr rtlCol="0">
            <a:noAutofit/>
          </a:bodyPr>
          <a:lstStyle/>
          <a:p>
            <a:pPr rtl="0"/>
            <a:r>
              <a:rPr lang="fr-FR" sz="7200" dirty="0" smtClean="0">
                <a:latin typeface="Britannic Bold" panose="020B0903060703020204" pitchFamily="34" charset="0"/>
              </a:rPr>
              <a:t>WEB </a:t>
            </a:r>
            <a:r>
              <a:rPr lang="fr-FR" sz="7200" dirty="0" smtClean="0">
                <a:latin typeface="Britannic Bold" panose="020B0903060703020204" pitchFamily="34" charset="0"/>
              </a:rPr>
              <a:t>USABILITY </a:t>
            </a:r>
            <a:r>
              <a:rPr lang="fr-FR" sz="7200" dirty="0" smtClean="0">
                <a:latin typeface="Britannic Bold" panose="020B0903060703020204" pitchFamily="34" charset="0"/>
              </a:rPr>
              <a:t>PRINCIPLES</a:t>
            </a:r>
            <a:endParaRPr lang="fr-FR" sz="7200" dirty="0">
              <a:latin typeface="Britannic Bold" panose="020B0903060703020204" pitchFamily="34"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6412" y="-381000"/>
            <a:ext cx="5408929" cy="1223963"/>
          </a:xfrm>
        </p:spPr>
        <p:txBody>
          <a:bodyPr rtlCol="0">
            <a:normAutofit/>
          </a:bodyPr>
          <a:lstStyle/>
          <a:p>
            <a:pPr algn="ctr" rtl="0"/>
            <a:r>
              <a:rPr lang="fr-FR" sz="3600" dirty="0" err="1" smtClean="0">
                <a:solidFill>
                  <a:schemeClr val="tx1"/>
                </a:solidFill>
                <a:latin typeface="Britannic Bold" panose="020B0903060703020204" pitchFamily="34" charset="0"/>
              </a:rPr>
              <a:t>Usability</a:t>
            </a:r>
            <a:r>
              <a:rPr lang="fr-FR" sz="3600" dirty="0" smtClean="0">
                <a:solidFill>
                  <a:schemeClr val="tx1"/>
                </a:solidFill>
                <a:latin typeface="Britannic Bold" panose="020B0903060703020204" pitchFamily="34" charset="0"/>
              </a:rPr>
              <a:t> &amp; </a:t>
            </a:r>
            <a:r>
              <a:rPr lang="fr-FR" sz="3600" dirty="0" err="1" smtClean="0">
                <a:solidFill>
                  <a:schemeClr val="tx1"/>
                </a:solidFill>
                <a:latin typeface="Britannic Bold" panose="020B0903060703020204" pitchFamily="34" charset="0"/>
              </a:rPr>
              <a:t>Accessibility</a:t>
            </a:r>
            <a:endParaRPr lang="fr-FR" sz="3600" dirty="0">
              <a:solidFill>
                <a:schemeClr val="tx1"/>
              </a:solidFill>
              <a:latin typeface="Britannic Bold" panose="020B0903060703020204" pitchFamily="34" charset="0"/>
            </a:endParaRPr>
          </a:p>
        </p:txBody>
      </p:sp>
      <p:sp>
        <p:nvSpPr>
          <p:cNvPr id="5" name="Espace réservé du texte 4"/>
          <p:cNvSpPr>
            <a:spLocks noGrp="1"/>
          </p:cNvSpPr>
          <p:nvPr>
            <p:ph type="body" idx="1"/>
          </p:nvPr>
        </p:nvSpPr>
        <p:spPr>
          <a:xfrm>
            <a:off x="903005" y="175563"/>
            <a:ext cx="5082740" cy="914400"/>
          </a:xfrm>
        </p:spPr>
        <p:txBody>
          <a:bodyPr/>
          <a:lstStyle/>
          <a:p>
            <a:r>
              <a:rPr lang="en-US" i="1" dirty="0" err="1" smtClean="0">
                <a:latin typeface="Britannic Bold" panose="020B0903060703020204" pitchFamily="34" charset="0"/>
              </a:rPr>
              <a:t>USability</a:t>
            </a:r>
            <a:endParaRPr lang="en-US" i="1" dirty="0">
              <a:latin typeface="Britannic Bold" panose="020B0903060703020204" pitchFamily="34" charset="0"/>
            </a:endParaRPr>
          </a:p>
        </p:txBody>
      </p:sp>
      <p:sp>
        <p:nvSpPr>
          <p:cNvPr id="6" name="Espace réservé du contenu 5"/>
          <p:cNvSpPr>
            <a:spLocks noGrp="1"/>
          </p:cNvSpPr>
          <p:nvPr>
            <p:ph sz="half" idx="2"/>
          </p:nvPr>
        </p:nvSpPr>
        <p:spPr>
          <a:xfrm>
            <a:off x="895875" y="990600"/>
            <a:ext cx="5078677" cy="3454400"/>
          </a:xfrm>
        </p:spPr>
        <p:txBody>
          <a:bodyPr/>
          <a:lstStyle/>
          <a:p>
            <a:pPr marL="0" indent="0">
              <a:buNone/>
            </a:pPr>
            <a:r>
              <a:rPr lang="en-US" sz="2000" dirty="0"/>
              <a:t>Usability, as a practice and a feature of web design, shares some elements with the concept of accessibility. But there is a key difference: usability relates to all users, whereas accessibility generally refers to those users who have a disability of some type.</a:t>
            </a:r>
            <a:endParaRPr lang="fr-FR" sz="2000" dirty="0"/>
          </a:p>
          <a:p>
            <a:endParaRPr lang="en-US" sz="2000" dirty="0"/>
          </a:p>
        </p:txBody>
      </p:sp>
      <p:sp>
        <p:nvSpPr>
          <p:cNvPr id="7" name="Espace réservé du texte 6"/>
          <p:cNvSpPr>
            <a:spLocks noGrp="1"/>
          </p:cNvSpPr>
          <p:nvPr>
            <p:ph type="body" sz="quarter" idx="3"/>
          </p:nvPr>
        </p:nvSpPr>
        <p:spPr/>
        <p:txBody>
          <a:bodyPr/>
          <a:lstStyle/>
          <a:p>
            <a:r>
              <a:rPr lang="en-US" i="1" dirty="0" smtClean="0">
                <a:latin typeface="Britannic Bold" panose="020B0903060703020204" pitchFamily="34" charset="0"/>
              </a:rPr>
              <a:t>Accessibility</a:t>
            </a:r>
            <a:endParaRPr lang="en-US" i="1" dirty="0">
              <a:latin typeface="Britannic Bold" panose="020B0903060703020204" pitchFamily="34" charset="0"/>
            </a:endParaRPr>
          </a:p>
        </p:txBody>
      </p:sp>
      <p:sp>
        <p:nvSpPr>
          <p:cNvPr id="8" name="Espace réservé du contenu 7"/>
          <p:cNvSpPr>
            <a:spLocks noGrp="1"/>
          </p:cNvSpPr>
          <p:nvPr>
            <p:ph sz="quarter" idx="4"/>
          </p:nvPr>
        </p:nvSpPr>
        <p:spPr/>
        <p:txBody>
          <a:bodyPr/>
          <a:lstStyle/>
          <a:p>
            <a:pPr marL="0" indent="0">
              <a:buNone/>
            </a:pPr>
            <a:r>
              <a:rPr lang="en-US" sz="2000" dirty="0" smtClean="0"/>
              <a:t>Accessibility, </a:t>
            </a:r>
            <a:r>
              <a:rPr lang="en-US" sz="2000" dirty="0"/>
              <a:t>means designing websites and apps in a way that makes them accessible for people with disabilities. This can mean making the website compatible with various assistive devices or simply using thoughtful </a:t>
            </a:r>
            <a:r>
              <a:rPr lang="en-US" sz="2000" dirty="0" smtClean="0"/>
              <a:t>design. </a:t>
            </a:r>
            <a:r>
              <a:rPr lang="en-US" sz="2000" dirty="0"/>
              <a:t>Worldwide, approximately one billion people, or 15 percent of the world’s population, live with a disability. By making your website accessible, you avoid potentially alienating users.</a:t>
            </a:r>
            <a:endParaRPr lang="en-US" sz="2000" dirty="0"/>
          </a:p>
        </p:txBody>
      </p:sp>
      <p:pic>
        <p:nvPicPr>
          <p:cNvPr id="9" name="Image 8"/>
          <p:cNvPicPr>
            <a:picLocks noChangeAspect="1"/>
          </p:cNvPicPr>
          <p:nvPr/>
        </p:nvPicPr>
        <p:blipFill rotWithShape="1">
          <a:blip r:embed="rId3" cstate="print">
            <a:extLst>
              <a:ext uri="{28A0092B-C50C-407E-A947-70E740481C1C}">
                <a14:useLocalDpi xmlns:a14="http://schemas.microsoft.com/office/drawing/2010/main" val="0"/>
              </a:ext>
            </a:extLst>
          </a:blip>
          <a:srcRect l="-1351" t="-7261" r="1351" b="7261"/>
          <a:stretch/>
        </p:blipFill>
        <p:spPr>
          <a:xfrm>
            <a:off x="1903412" y="2514600"/>
            <a:ext cx="3962400" cy="4169664"/>
          </a:xfrm>
          <a:prstGeom prst="rect">
            <a:avLst/>
          </a:prstGeom>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218883" y="-457200"/>
            <a:ext cx="10360501" cy="1223963"/>
          </a:xfrm>
        </p:spPr>
        <p:txBody>
          <a:bodyPr rtlCol="0"/>
          <a:lstStyle/>
          <a:p>
            <a:pPr rtl="0"/>
            <a:r>
              <a:rPr lang="fr-FR" dirty="0" smtClean="0">
                <a:latin typeface="Britannic Bold" panose="020B0903060703020204" pitchFamily="34" charset="0"/>
              </a:rPr>
              <a:t>TESTING FOR USABILITY</a:t>
            </a:r>
            <a:endParaRPr lang="fr-FR" dirty="0">
              <a:latin typeface="Britannic Bold" panose="020B0903060703020204" pitchFamily="34" charset="0"/>
            </a:endParaRPr>
          </a:p>
        </p:txBody>
      </p:sp>
      <p:sp>
        <p:nvSpPr>
          <p:cNvPr id="4" name="Espace réservé du contenu 3"/>
          <p:cNvSpPr>
            <a:spLocks noGrp="1"/>
          </p:cNvSpPr>
          <p:nvPr>
            <p:ph idx="1"/>
          </p:nvPr>
        </p:nvSpPr>
        <p:spPr>
          <a:xfrm>
            <a:off x="989012" y="990600"/>
            <a:ext cx="5105401" cy="4462272"/>
          </a:xfrm>
        </p:spPr>
        <p:txBody>
          <a:bodyPr>
            <a:noAutofit/>
          </a:bodyPr>
          <a:lstStyle/>
          <a:p>
            <a:pPr marL="0" indent="0">
              <a:buNone/>
            </a:pPr>
            <a:r>
              <a:rPr lang="en-US" sz="1800" dirty="0"/>
              <a:t>Here’s the key point to remember when it comes to usability testing: good design is a process, not an event. Organizations need to continually test their sites’ usability and use their findings to make their websites </a:t>
            </a:r>
            <a:r>
              <a:rPr lang="en-US" sz="1800" i="1" dirty="0"/>
              <a:t>even better</a:t>
            </a:r>
            <a:r>
              <a:rPr lang="en-US" sz="1800" dirty="0"/>
              <a:t>. </a:t>
            </a:r>
            <a:endParaRPr lang="en-US" sz="1800" dirty="0" smtClean="0"/>
          </a:p>
          <a:p>
            <a:pPr marL="0" indent="0">
              <a:buNone/>
            </a:pPr>
            <a:r>
              <a:rPr lang="en-US" sz="1800" dirty="0" smtClean="0"/>
              <a:t>You </a:t>
            </a:r>
            <a:r>
              <a:rPr lang="en-US" sz="1800" dirty="0"/>
              <a:t>can’t make assumptions about the choices your designers and developers made during the building process, you’ve got to test them. Just because the structure they used looked good on paper doesn’t mean the end user will have a seamless </a:t>
            </a:r>
            <a:r>
              <a:rPr lang="en-US" sz="1800" dirty="0" smtClean="0"/>
              <a:t>experience.</a:t>
            </a:r>
          </a:p>
          <a:p>
            <a:pPr marL="0" indent="0">
              <a:buNone/>
            </a:pPr>
            <a:r>
              <a:rPr lang="en-US" sz="1800" dirty="0"/>
              <a:t>For this reason, usability testing is the first step in the web design process, and also the </a:t>
            </a:r>
            <a:r>
              <a:rPr lang="en-US" sz="1800" dirty="0" smtClean="0"/>
              <a:t>last. Usability </a:t>
            </a:r>
            <a:r>
              <a:rPr lang="en-US" sz="1800" dirty="0"/>
              <a:t>testing generally involves recruiting volunteers and asking them to use your website. </a:t>
            </a:r>
            <a:endParaRPr lang="en-US" sz="1800" dirty="0" smtClean="0"/>
          </a:p>
          <a:p>
            <a:pPr marL="0" indent="0">
              <a:buNone/>
            </a:pPr>
            <a:r>
              <a:rPr lang="en-US" sz="1800" dirty="0" smtClean="0"/>
              <a:t>By </a:t>
            </a:r>
            <a:r>
              <a:rPr lang="en-US" sz="1800" dirty="0"/>
              <a:t>monitoring their clicks, mouse movements and behavior, you can identify potential pain points or flaws in the design. The participant can vocalize any problems they had and voice their feedback as well.</a:t>
            </a:r>
          </a:p>
          <a:p>
            <a:pPr marL="0" indent="0">
              <a:buNone/>
            </a:pPr>
            <a:endParaRPr lang="en-US" sz="1800" dirty="0"/>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4413" y="1371600"/>
            <a:ext cx="6007007" cy="4114800"/>
          </a:xfrm>
          <a:prstGeom prst="rect">
            <a:avLst/>
          </a:prstGeom>
        </p:spPr>
      </p:pic>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latin typeface="Britannic Bold" panose="020B0903060703020204" pitchFamily="34" charset="0"/>
              </a:rPr>
              <a:t>USABILITY IS A CRUCIAL PART OF GREAT WEBSITE DESIGN </a:t>
            </a:r>
            <a:endParaRPr lang="en-US" dirty="0">
              <a:latin typeface="Britannic Bold" panose="020B0903060703020204" pitchFamily="34" charset="0"/>
            </a:endParaRPr>
          </a:p>
        </p:txBody>
      </p:sp>
      <p:sp>
        <p:nvSpPr>
          <p:cNvPr id="3" name="Espace réservé du contenu 2"/>
          <p:cNvSpPr>
            <a:spLocks noGrp="1"/>
          </p:cNvSpPr>
          <p:nvPr>
            <p:ph idx="1"/>
          </p:nvPr>
        </p:nvSpPr>
        <p:spPr>
          <a:xfrm>
            <a:off x="7260446" y="1613904"/>
            <a:ext cx="4951729" cy="4462272"/>
          </a:xfrm>
        </p:spPr>
        <p:txBody>
          <a:bodyPr>
            <a:normAutofit fontScale="92500" lnSpcReduction="20000"/>
          </a:bodyPr>
          <a:lstStyle/>
          <a:p>
            <a:pPr marL="0" indent="0">
              <a:buNone/>
            </a:pPr>
            <a:r>
              <a:rPr lang="en-US" sz="2000" dirty="0"/>
              <a:t>Website usability is not optional. It’s a measure that can be applied to any website and describes how effective your website is and whether your website is an effective investment.</a:t>
            </a:r>
          </a:p>
          <a:p>
            <a:pPr marL="0" indent="0">
              <a:buNone/>
            </a:pPr>
            <a:r>
              <a:rPr lang="en-US" sz="2000" dirty="0"/>
              <a:t>This simple point can be easily forgotten. Your website design might work well for managers when they test it, but they know what your business does and how it works</a:t>
            </a:r>
            <a:r>
              <a:rPr lang="en-US" sz="2000" dirty="0" smtClean="0"/>
              <a:t>.</a:t>
            </a:r>
          </a:p>
          <a:p>
            <a:pPr marL="0" indent="0">
              <a:buNone/>
            </a:pPr>
            <a:r>
              <a:rPr lang="en-US" sz="2000" dirty="0" smtClean="0"/>
              <a:t> </a:t>
            </a:r>
            <a:r>
              <a:rPr lang="en-US" sz="2000" dirty="0"/>
              <a:t>It might be a totally different story for your users. Re-focusing your design on your users, and on what they want to achieve, can make your website more usable. In other words, making your website easier to use means that more people will use it. And making it easier to use is best done by working in collaboration with a web designer.</a:t>
            </a:r>
          </a:p>
          <a:p>
            <a:endParaRPr lang="en-US" sz="20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453" y="1495829"/>
            <a:ext cx="6172200" cy="4629150"/>
          </a:xfrm>
          <a:prstGeom prst="rect">
            <a:avLst/>
          </a:prstGeom>
        </p:spPr>
      </p:pic>
    </p:spTree>
    <p:extLst>
      <p:ext uri="{BB962C8B-B14F-4D97-AF65-F5344CB8AC3E}">
        <p14:creationId xmlns:p14="http://schemas.microsoft.com/office/powerpoint/2010/main" val="240098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smtClean="0">
                <a:latin typeface="Britannic Bold" panose="020B0903060703020204" pitchFamily="34" charset="0"/>
              </a:rPr>
              <a:t>KEY </a:t>
            </a:r>
            <a:r>
              <a:rPr lang="fr-FR" dirty="0" smtClean="0">
                <a:latin typeface="Britannic Bold" panose="020B0903060703020204" pitchFamily="34" charset="0"/>
              </a:rPr>
              <a:t>PRINCIPLES </a:t>
            </a:r>
            <a:r>
              <a:rPr lang="fr-FR" dirty="0" smtClean="0">
                <a:latin typeface="Britannic Bold" panose="020B0903060703020204" pitchFamily="34" charset="0"/>
              </a:rPr>
              <a:t>OF WEBSITE USABILITY</a:t>
            </a:r>
            <a:endParaRPr lang="fr-FR" dirty="0">
              <a:latin typeface="Britannic Bold" panose="020B0903060703020204" pitchFamily="34" charset="0"/>
            </a:endParaRPr>
          </a:p>
        </p:txBody>
      </p:sp>
      <p:sp>
        <p:nvSpPr>
          <p:cNvPr id="14" name="Espace réservé du contenu 13"/>
          <p:cNvSpPr>
            <a:spLocks noGrp="1"/>
          </p:cNvSpPr>
          <p:nvPr>
            <p:ph idx="1"/>
          </p:nvPr>
        </p:nvSpPr>
        <p:spPr/>
        <p:txBody>
          <a:bodyPr rtlCol="0"/>
          <a:lstStyle/>
          <a:p>
            <a:pPr rtl="0"/>
            <a:r>
              <a:rPr lang="fr-FR" dirty="0" err="1" smtClean="0">
                <a:latin typeface="Britannic Bold" panose="020B0903060703020204" pitchFamily="34" charset="0"/>
              </a:rPr>
              <a:t>What</a:t>
            </a:r>
            <a:r>
              <a:rPr lang="fr-FR" dirty="0" smtClean="0">
                <a:latin typeface="Britannic Bold" panose="020B0903060703020204" pitchFamily="34" charset="0"/>
              </a:rPr>
              <a:t> </a:t>
            </a:r>
            <a:r>
              <a:rPr lang="fr-FR" dirty="0" err="1" smtClean="0">
                <a:latin typeface="Britannic Bold" panose="020B0903060703020204" pitchFamily="34" charset="0"/>
              </a:rPr>
              <a:t>is</a:t>
            </a:r>
            <a:r>
              <a:rPr lang="fr-FR" dirty="0" smtClean="0">
                <a:latin typeface="Britannic Bold" panose="020B0903060703020204" pitchFamily="34" charset="0"/>
              </a:rPr>
              <a:t> </a:t>
            </a:r>
            <a:r>
              <a:rPr lang="fr-FR" dirty="0" err="1" smtClean="0">
                <a:latin typeface="Britannic Bold" panose="020B0903060703020204" pitchFamily="34" charset="0"/>
              </a:rPr>
              <a:t>website</a:t>
            </a:r>
            <a:r>
              <a:rPr lang="fr-FR" dirty="0" smtClean="0">
                <a:latin typeface="Britannic Bold" panose="020B0903060703020204" pitchFamily="34" charset="0"/>
              </a:rPr>
              <a:t> </a:t>
            </a:r>
            <a:r>
              <a:rPr lang="fr-FR" dirty="0" err="1" smtClean="0">
                <a:latin typeface="Britannic Bold" panose="020B0903060703020204" pitchFamily="34" charset="0"/>
              </a:rPr>
              <a:t>usability</a:t>
            </a:r>
            <a:r>
              <a:rPr lang="fr-FR" dirty="0" smtClean="0">
                <a:latin typeface="Britannic Bold" panose="020B0903060703020204" pitchFamily="34" charset="0"/>
              </a:rPr>
              <a:t> </a:t>
            </a:r>
            <a:endParaRPr lang="fr-FR" dirty="0" smtClean="0">
              <a:latin typeface="Britannic Bold" panose="020B0903060703020204" pitchFamily="34" charset="0"/>
            </a:endParaRPr>
          </a:p>
          <a:p>
            <a:pPr rtl="0"/>
            <a:r>
              <a:rPr lang="fr-FR" dirty="0" smtClean="0">
                <a:latin typeface="Britannic Bold" panose="020B0903060703020204" pitchFamily="34" charset="0"/>
              </a:rPr>
              <a:t>The 5 </a:t>
            </a:r>
            <a:r>
              <a:rPr lang="fr-FR" dirty="0" err="1" smtClean="0">
                <a:latin typeface="Britannic Bold" panose="020B0903060703020204" pitchFamily="34" charset="0"/>
              </a:rPr>
              <a:t>principles</a:t>
            </a:r>
            <a:r>
              <a:rPr lang="fr-FR" dirty="0" smtClean="0">
                <a:latin typeface="Britannic Bold" panose="020B0903060703020204" pitchFamily="34" charset="0"/>
              </a:rPr>
              <a:t> of web </a:t>
            </a:r>
            <a:r>
              <a:rPr lang="fr-FR" dirty="0" err="1" smtClean="0">
                <a:latin typeface="Britannic Bold" panose="020B0903060703020204" pitchFamily="34" charset="0"/>
              </a:rPr>
              <a:t>usability</a:t>
            </a:r>
            <a:endParaRPr lang="fr-FR" dirty="0" smtClean="0">
              <a:latin typeface="Britannic Bold" panose="020B0903060703020204" pitchFamily="34" charset="0"/>
            </a:endParaRPr>
          </a:p>
          <a:p>
            <a:pPr rtl="0"/>
            <a:r>
              <a:rPr lang="fr-FR" dirty="0" err="1" smtClean="0">
                <a:latin typeface="Britannic Bold" panose="020B0903060703020204" pitchFamily="34" charset="0"/>
              </a:rPr>
              <a:t>Difference</a:t>
            </a:r>
            <a:r>
              <a:rPr lang="fr-FR" dirty="0" smtClean="0">
                <a:latin typeface="Britannic Bold" panose="020B0903060703020204" pitchFamily="34" charset="0"/>
              </a:rPr>
              <a:t> </a:t>
            </a:r>
            <a:r>
              <a:rPr lang="fr-FR" dirty="0" err="1" smtClean="0">
                <a:latin typeface="Britannic Bold" panose="020B0903060703020204" pitchFamily="34" charset="0"/>
              </a:rPr>
              <a:t>between</a:t>
            </a:r>
            <a:r>
              <a:rPr lang="fr-FR" dirty="0" smtClean="0">
                <a:latin typeface="Britannic Bold" panose="020B0903060703020204" pitchFamily="34" charset="0"/>
              </a:rPr>
              <a:t> </a:t>
            </a:r>
            <a:r>
              <a:rPr lang="fr-FR" dirty="0" err="1" smtClean="0">
                <a:latin typeface="Britannic Bold" panose="020B0903060703020204" pitchFamily="34" charset="0"/>
              </a:rPr>
              <a:t>Usability</a:t>
            </a:r>
            <a:r>
              <a:rPr lang="fr-FR" dirty="0" smtClean="0">
                <a:latin typeface="Britannic Bold" panose="020B0903060703020204" pitchFamily="34" charset="0"/>
              </a:rPr>
              <a:t> &amp; </a:t>
            </a:r>
            <a:r>
              <a:rPr lang="fr-FR" dirty="0" err="1" smtClean="0">
                <a:latin typeface="Britannic Bold" panose="020B0903060703020204" pitchFamily="34" charset="0"/>
              </a:rPr>
              <a:t>Accessibility</a:t>
            </a:r>
            <a:endParaRPr lang="fr-FR" dirty="0" smtClean="0">
              <a:latin typeface="Britannic Bold" panose="020B0903060703020204" pitchFamily="34" charset="0"/>
            </a:endParaRPr>
          </a:p>
          <a:p>
            <a:pPr rtl="0"/>
            <a:r>
              <a:rPr lang="fr-FR" dirty="0" err="1" smtClean="0">
                <a:latin typeface="Britannic Bold" panose="020B0903060703020204" pitchFamily="34" charset="0"/>
              </a:rPr>
              <a:t>Testing</a:t>
            </a:r>
            <a:r>
              <a:rPr lang="fr-FR" dirty="0" smtClean="0">
                <a:latin typeface="Britannic Bold" panose="020B0903060703020204" pitchFamily="34" charset="0"/>
              </a:rPr>
              <a:t> for </a:t>
            </a:r>
            <a:r>
              <a:rPr lang="fr-FR" dirty="0" err="1" smtClean="0">
                <a:latin typeface="Britannic Bold" panose="020B0903060703020204" pitchFamily="34" charset="0"/>
              </a:rPr>
              <a:t>usability</a:t>
            </a:r>
            <a:endParaRPr lang="fr-FR" dirty="0" smtClean="0">
              <a:latin typeface="Britannic Bold" panose="020B0903060703020204" pitchFamily="34" charset="0"/>
            </a:endParaRPr>
          </a:p>
          <a:p>
            <a:pPr rtl="0"/>
            <a:r>
              <a:rPr lang="fr-FR" dirty="0" err="1" smtClean="0">
                <a:latin typeface="Britannic Bold" panose="020B0903060703020204" pitchFamily="34" charset="0"/>
              </a:rPr>
              <a:t>Usability</a:t>
            </a:r>
            <a:r>
              <a:rPr lang="fr-FR" dirty="0" smtClean="0">
                <a:latin typeface="Britannic Bold" panose="020B0903060703020204" pitchFamily="34" charset="0"/>
              </a:rPr>
              <a:t> </a:t>
            </a:r>
            <a:r>
              <a:rPr lang="fr-FR" dirty="0" err="1" smtClean="0">
                <a:latin typeface="Britannic Bold" panose="020B0903060703020204" pitchFamily="34" charset="0"/>
              </a:rPr>
              <a:t>is</a:t>
            </a:r>
            <a:r>
              <a:rPr lang="fr-FR" dirty="0" smtClean="0">
                <a:latin typeface="Britannic Bold" panose="020B0903060703020204" pitchFamily="34" charset="0"/>
              </a:rPr>
              <a:t> a crucial part of </a:t>
            </a:r>
            <a:r>
              <a:rPr lang="fr-FR" dirty="0" err="1" smtClean="0">
                <a:latin typeface="Britannic Bold" panose="020B0903060703020204" pitchFamily="34" charset="0"/>
              </a:rPr>
              <a:t>great</a:t>
            </a:r>
            <a:r>
              <a:rPr lang="fr-FR" dirty="0" smtClean="0">
                <a:latin typeface="Britannic Bold" panose="020B0903060703020204" pitchFamily="34" charset="0"/>
              </a:rPr>
              <a:t> </a:t>
            </a:r>
            <a:r>
              <a:rPr lang="fr-FR" dirty="0" err="1" smtClean="0">
                <a:latin typeface="Britannic Bold" panose="020B0903060703020204" pitchFamily="34" charset="0"/>
              </a:rPr>
              <a:t>website</a:t>
            </a:r>
            <a:r>
              <a:rPr lang="fr-FR" dirty="0" smtClean="0">
                <a:latin typeface="Britannic Bold" panose="020B0903060703020204" pitchFamily="34" charset="0"/>
              </a:rPr>
              <a:t> design</a:t>
            </a:r>
            <a:endParaRPr lang="fr-FR" dirty="0">
              <a:latin typeface="Britannic Bold" panose="020B0903060703020204" pitchFamily="34" charset="0"/>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1182659" y="-76200"/>
            <a:ext cx="10360501" cy="1223963"/>
          </a:xfrm>
        </p:spPr>
        <p:txBody>
          <a:bodyPr rtlCol="0"/>
          <a:lstStyle/>
          <a:p>
            <a:pPr algn="ctr" rtl="0"/>
            <a:r>
              <a:rPr lang="fr-FR" dirty="0" err="1" smtClean="0">
                <a:latin typeface="Britannic Bold" panose="020B0903060703020204" pitchFamily="34" charset="0"/>
              </a:rPr>
              <a:t>What</a:t>
            </a:r>
            <a:r>
              <a:rPr lang="fr-FR" dirty="0" smtClean="0">
                <a:latin typeface="Britannic Bold" panose="020B0903060703020204" pitchFamily="34" charset="0"/>
              </a:rPr>
              <a:t> </a:t>
            </a:r>
            <a:r>
              <a:rPr lang="fr-FR" dirty="0" err="1" smtClean="0">
                <a:latin typeface="Britannic Bold" panose="020B0903060703020204" pitchFamily="34" charset="0"/>
              </a:rPr>
              <a:t>is</a:t>
            </a:r>
            <a:r>
              <a:rPr lang="fr-FR" dirty="0" smtClean="0">
                <a:latin typeface="Britannic Bold" panose="020B0903060703020204" pitchFamily="34" charset="0"/>
              </a:rPr>
              <a:t> </a:t>
            </a:r>
            <a:r>
              <a:rPr lang="fr-FR" dirty="0" err="1" smtClean="0">
                <a:latin typeface="Britannic Bold" panose="020B0903060703020204" pitchFamily="34" charset="0"/>
              </a:rPr>
              <a:t>Website</a:t>
            </a:r>
            <a:r>
              <a:rPr lang="fr-FR" dirty="0" smtClean="0">
                <a:latin typeface="Britannic Bold" panose="020B0903060703020204" pitchFamily="34" charset="0"/>
              </a:rPr>
              <a:t> </a:t>
            </a:r>
            <a:r>
              <a:rPr lang="fr-FR" dirty="0" err="1" smtClean="0">
                <a:latin typeface="Britannic Bold" panose="020B0903060703020204" pitchFamily="34" charset="0"/>
              </a:rPr>
              <a:t>Usability</a:t>
            </a:r>
            <a:endParaRPr lang="fr-FR" dirty="0">
              <a:latin typeface="Britannic Bold" panose="020B0903060703020204" pitchFamily="34" charset="0"/>
            </a:endParaRPr>
          </a:p>
        </p:txBody>
      </p:sp>
      <p:sp>
        <p:nvSpPr>
          <p:cNvPr id="2" name="Espace réservé du contenu 1"/>
          <p:cNvSpPr>
            <a:spLocks noGrp="1"/>
          </p:cNvSpPr>
          <p:nvPr>
            <p:ph idx="1"/>
          </p:nvPr>
        </p:nvSpPr>
        <p:spPr>
          <a:xfrm>
            <a:off x="1217094" y="1147763"/>
            <a:ext cx="8306318" cy="4622803"/>
          </a:xfrm>
        </p:spPr>
        <p:txBody>
          <a:bodyPr>
            <a:normAutofit lnSpcReduction="10000"/>
          </a:bodyPr>
          <a:lstStyle/>
          <a:p>
            <a:pPr marL="0" indent="0">
              <a:buNone/>
            </a:pPr>
            <a:r>
              <a:rPr lang="en-US" sz="2400" dirty="0">
                <a:effectLst>
                  <a:outerShdw blurRad="38100" dist="38100" dir="2700000" algn="tl">
                    <a:srgbClr val="000000">
                      <a:alpha val="43137"/>
                    </a:srgbClr>
                  </a:outerShdw>
                </a:effectLst>
                <a:latin typeface="Britannic Bold" panose="020B0903060703020204" pitchFamily="34" charset="0"/>
              </a:rPr>
              <a:t>Website usability is a feature of websites and a way of designing them that focuses on the user’s needs. It utilizes user-centric design processes to ensure that websites are efficient and easy to use for the people who actually use them, rather than the people who designed them</a:t>
            </a:r>
            <a:r>
              <a:rPr lang="en-US" sz="2400" dirty="0" smtClean="0">
                <a:effectLst>
                  <a:outerShdw blurRad="38100" dist="38100" dir="2700000" algn="tl">
                    <a:srgbClr val="000000">
                      <a:alpha val="43137"/>
                    </a:srgbClr>
                  </a:outerShdw>
                </a:effectLst>
                <a:latin typeface="Britannic Bold" panose="020B0903060703020204" pitchFamily="34" charset="0"/>
              </a:rPr>
              <a:t>.</a:t>
            </a:r>
          </a:p>
          <a:p>
            <a:pPr marL="0" indent="0">
              <a:buNone/>
            </a:pPr>
            <a:r>
              <a:rPr lang="en-US" sz="2400" dirty="0" smtClean="0">
                <a:effectLst>
                  <a:outerShdw blurRad="38100" dist="38100" dir="2700000" algn="tl">
                    <a:srgbClr val="000000">
                      <a:alpha val="43137"/>
                    </a:srgbClr>
                  </a:outerShdw>
                </a:effectLst>
                <a:latin typeface="Britannic Bold" panose="020B0903060703020204" pitchFamily="34" charset="0"/>
              </a:rPr>
              <a:t>However it is sometimes complex to make your website usable and simple. </a:t>
            </a:r>
          </a:p>
          <a:p>
            <a:pPr marL="0" indent="0">
              <a:buNone/>
            </a:pPr>
            <a:r>
              <a:rPr lang="en-US" sz="2400" dirty="0" smtClean="0">
                <a:effectLst>
                  <a:outerShdw blurRad="38100" dist="38100" dir="2700000" algn="tl">
                    <a:srgbClr val="000000">
                      <a:alpha val="43137"/>
                    </a:srgbClr>
                  </a:outerShdw>
                </a:effectLst>
                <a:latin typeface="Britannic Bold" panose="020B0903060703020204" pitchFamily="34" charset="0"/>
              </a:rPr>
              <a:t>Clarity </a:t>
            </a:r>
            <a:r>
              <a:rPr lang="en-US" sz="2400" dirty="0">
                <a:effectLst>
                  <a:outerShdw blurRad="38100" dist="38100" dir="2700000" algn="tl">
                    <a:srgbClr val="000000">
                      <a:alpha val="43137"/>
                    </a:srgbClr>
                  </a:outerShdw>
                </a:effectLst>
                <a:latin typeface="Britannic Bold" panose="020B0903060703020204" pitchFamily="34" charset="0"/>
              </a:rPr>
              <a:t>and utility are the two goals of website usability, and designers need to prioritize both. In other words, web designers are tasked with making websites that don’t just look appealing, but work exactly how users expect them to work, which is no small task for even the most experienced designer.</a:t>
            </a:r>
            <a:endParaRPr lang="en-US" sz="2400" dirty="0">
              <a:effectLst>
                <a:outerShdw blurRad="38100" dist="38100" dir="2700000" algn="tl">
                  <a:srgbClr val="000000">
                    <a:alpha val="43137"/>
                  </a:srgbClr>
                </a:outerShdw>
              </a:effectLst>
              <a:latin typeface="Britannic Bold" panose="020B0903060703020204" pitchFamily="34" charset="0"/>
            </a:endParaRPr>
          </a:p>
          <a:p>
            <a:pPr marL="0" indent="0">
              <a:buNone/>
            </a:pPr>
            <a:endParaRPr lang="en-US" sz="2400" dirty="0">
              <a:effectLst>
                <a:outerShdw blurRad="38100" dist="38100" dir="2700000" algn="tl">
                  <a:srgbClr val="000000">
                    <a:alpha val="43137"/>
                  </a:srgbClr>
                </a:outerShdw>
              </a:effectLst>
              <a:latin typeface="Britannic Bold" panose="020B0903060703020204" pitchFamily="34" charset="0"/>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4812" y="1905000"/>
            <a:ext cx="2772761" cy="2238375"/>
          </a:xfrm>
          <a:prstGeom prst="rect">
            <a:avLst/>
          </a:prstGeom>
        </p:spPr>
      </p:pic>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smtClean="0">
                <a:latin typeface="Britannic Bold" panose="020B0903060703020204" pitchFamily="34" charset="0"/>
              </a:rPr>
              <a:t>The 5 </a:t>
            </a:r>
            <a:r>
              <a:rPr lang="fr-FR" dirty="0" err="1" smtClean="0">
                <a:latin typeface="Britannic Bold" panose="020B0903060703020204" pitchFamily="34" charset="0"/>
              </a:rPr>
              <a:t>principles</a:t>
            </a:r>
            <a:r>
              <a:rPr lang="fr-FR" dirty="0" smtClean="0">
                <a:latin typeface="Britannic Bold" panose="020B0903060703020204" pitchFamily="34" charset="0"/>
              </a:rPr>
              <a:t> of web </a:t>
            </a:r>
            <a:r>
              <a:rPr lang="fr-FR" dirty="0" err="1" smtClean="0">
                <a:latin typeface="Britannic Bold" panose="020B0903060703020204" pitchFamily="34" charset="0"/>
              </a:rPr>
              <a:t>usability</a:t>
            </a:r>
            <a:endParaRPr lang="fr-FR" dirty="0">
              <a:latin typeface="Britannic Bold" panose="020B0903060703020204" pitchFamily="34" charset="0"/>
            </a:endParaRPr>
          </a:p>
        </p:txBody>
      </p:sp>
      <p:sp>
        <p:nvSpPr>
          <p:cNvPr id="3" name="Espace réservé du contenu 2"/>
          <p:cNvSpPr>
            <a:spLocks noGrp="1"/>
          </p:cNvSpPr>
          <p:nvPr>
            <p:ph sz="half" idx="1"/>
          </p:nvPr>
        </p:nvSpPr>
        <p:spPr/>
        <p:txBody>
          <a:bodyPr rtlCol="0"/>
          <a:lstStyle/>
          <a:p>
            <a:pPr algn="just" rtl="0"/>
            <a:r>
              <a:rPr lang="fr-FR" dirty="0" err="1" smtClean="0">
                <a:latin typeface="Britannic Bold" panose="020B0903060703020204" pitchFamily="34" charset="0"/>
              </a:rPr>
              <a:t>Availability</a:t>
            </a:r>
            <a:r>
              <a:rPr lang="fr-FR" dirty="0" smtClean="0">
                <a:latin typeface="Britannic Bold" panose="020B0903060703020204" pitchFamily="34" charset="0"/>
              </a:rPr>
              <a:t> &amp; </a:t>
            </a:r>
            <a:r>
              <a:rPr lang="fr-FR" dirty="0" err="1" smtClean="0">
                <a:latin typeface="Britannic Bold" panose="020B0903060703020204" pitchFamily="34" charset="0"/>
              </a:rPr>
              <a:t>Accessibility</a:t>
            </a:r>
            <a:endParaRPr lang="fr-FR" dirty="0" smtClean="0">
              <a:latin typeface="Britannic Bold" panose="020B0903060703020204" pitchFamily="34" charset="0"/>
            </a:endParaRPr>
          </a:p>
          <a:p>
            <a:pPr algn="just" rtl="0"/>
            <a:r>
              <a:rPr lang="fr-FR" dirty="0" err="1" smtClean="0">
                <a:latin typeface="Britannic Bold" panose="020B0903060703020204" pitchFamily="34" charset="0"/>
              </a:rPr>
              <a:t>Clarity</a:t>
            </a:r>
            <a:endParaRPr lang="fr-FR" dirty="0" smtClean="0">
              <a:latin typeface="Britannic Bold" panose="020B0903060703020204" pitchFamily="34" charset="0"/>
            </a:endParaRPr>
          </a:p>
          <a:p>
            <a:pPr algn="just" rtl="0"/>
            <a:r>
              <a:rPr lang="fr-FR" dirty="0" smtClean="0">
                <a:latin typeface="Britannic Bold" panose="020B0903060703020204" pitchFamily="34" charset="0"/>
              </a:rPr>
              <a:t>Recognition</a:t>
            </a:r>
          </a:p>
          <a:p>
            <a:pPr algn="just" rtl="0"/>
            <a:r>
              <a:rPr lang="fr-FR" dirty="0" err="1" smtClean="0">
                <a:latin typeface="Britannic Bold" panose="020B0903060703020204" pitchFamily="34" charset="0"/>
              </a:rPr>
              <a:t>Credibility</a:t>
            </a:r>
            <a:endParaRPr lang="fr-FR" dirty="0" smtClean="0">
              <a:latin typeface="Britannic Bold" panose="020B0903060703020204" pitchFamily="34" charset="0"/>
            </a:endParaRPr>
          </a:p>
          <a:p>
            <a:pPr algn="just" rtl="0"/>
            <a:r>
              <a:rPr lang="fr-FR" dirty="0" smtClean="0">
                <a:latin typeface="Britannic Bold" panose="020B0903060703020204" pitchFamily="34" charset="0"/>
              </a:rPr>
              <a:t>Relevance</a:t>
            </a:r>
            <a:endParaRPr lang="fr-FR" dirty="0" smtClean="0">
              <a:latin typeface="Britannic Bold" panose="020B0903060703020204" pitchFamily="34" charset="0"/>
            </a:endParaRPr>
          </a:p>
          <a:p>
            <a:pPr marL="0" indent="0" algn="just" rtl="0">
              <a:buNone/>
            </a:pPr>
            <a:endParaRPr lang="fr-FR" dirty="0">
              <a:latin typeface="Britannic Bold" panose="020B0903060703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012" y="1646237"/>
            <a:ext cx="5352563" cy="3565525"/>
          </a:xfrm>
          <a:prstGeom prst="rect">
            <a:avLst/>
          </a:prstGeom>
        </p:spPr>
      </p:pic>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17612" y="-228600"/>
            <a:ext cx="10360501" cy="1223963"/>
          </a:xfrm>
        </p:spPr>
        <p:txBody>
          <a:bodyPr rtlCol="0"/>
          <a:lstStyle/>
          <a:p>
            <a:pPr rtl="0"/>
            <a:r>
              <a:rPr lang="fr-FR" dirty="0" err="1" smtClean="0">
                <a:latin typeface="Britannic Bold" panose="020B0903060703020204" pitchFamily="34" charset="0"/>
              </a:rPr>
              <a:t>Availability</a:t>
            </a:r>
            <a:r>
              <a:rPr lang="fr-FR" dirty="0" smtClean="0">
                <a:latin typeface="Britannic Bold" panose="020B0903060703020204" pitchFamily="34" charset="0"/>
              </a:rPr>
              <a:t> &amp; </a:t>
            </a:r>
            <a:r>
              <a:rPr lang="fr-FR" dirty="0" err="1" smtClean="0">
                <a:latin typeface="Britannic Bold" panose="020B0903060703020204" pitchFamily="34" charset="0"/>
              </a:rPr>
              <a:t>Accessibility</a:t>
            </a:r>
            <a:endParaRPr lang="fr-FR" dirty="0">
              <a:latin typeface="Britannic Bold" panose="020B0903060703020204" pitchFamily="34" charset="0"/>
            </a:endParaRPr>
          </a:p>
        </p:txBody>
      </p:sp>
      <p:sp>
        <p:nvSpPr>
          <p:cNvPr id="3" name="Espace réservé du contenu 2"/>
          <p:cNvSpPr>
            <a:spLocks noGrp="1"/>
          </p:cNvSpPr>
          <p:nvPr>
            <p:ph sz="half" idx="1"/>
          </p:nvPr>
        </p:nvSpPr>
        <p:spPr>
          <a:xfrm>
            <a:off x="836612" y="1295400"/>
            <a:ext cx="5791200" cy="4465320"/>
          </a:xfrm>
        </p:spPr>
        <p:txBody>
          <a:bodyPr rtlCol="0">
            <a:normAutofit fontScale="92500" lnSpcReduction="10000"/>
          </a:bodyPr>
          <a:lstStyle/>
          <a:p>
            <a:pPr marL="0" indent="0">
              <a:buNone/>
            </a:pPr>
            <a:r>
              <a:rPr lang="en-US" sz="1800" dirty="0" smtClean="0"/>
              <a:t>These terms are </a:t>
            </a:r>
            <a:r>
              <a:rPr lang="en-US" sz="1800" dirty="0"/>
              <a:t>simply how easy it is to access your website. Your website’s availability can be affected by the web hosting platform you use and by how compatible it is with the devices users are accessing it with</a:t>
            </a:r>
            <a:r>
              <a:rPr lang="en-US" sz="1800" dirty="0" smtClean="0"/>
              <a:t>.</a:t>
            </a:r>
          </a:p>
          <a:p>
            <a:pPr marL="0" indent="0">
              <a:buNone/>
            </a:pPr>
            <a:r>
              <a:rPr lang="en-US" sz="1800" dirty="0"/>
              <a:t>Here are a few of the basics of availability and </a:t>
            </a:r>
            <a:r>
              <a:rPr lang="en-US" sz="1800" dirty="0" smtClean="0"/>
              <a:t>accessibility:</a:t>
            </a:r>
            <a:endParaRPr lang="en-US" sz="1800" dirty="0"/>
          </a:p>
          <a:p>
            <a:r>
              <a:rPr lang="en-US" sz="1800" b="1" dirty="0"/>
              <a:t>Server uptime</a:t>
            </a:r>
            <a:r>
              <a:rPr lang="en-US" sz="1800" dirty="0"/>
              <a:t> – It’s important to ensure your visitors don’t get an error trying to load your site. Invest in good </a:t>
            </a:r>
            <a:r>
              <a:rPr lang="en-US" sz="1800" dirty="0" smtClean="0"/>
              <a:t>hosting. SO it is important </a:t>
            </a:r>
            <a:r>
              <a:rPr lang="en-US" sz="1800" dirty="0"/>
              <a:t>get a good web host that you can depend on.</a:t>
            </a:r>
          </a:p>
          <a:p>
            <a:r>
              <a:rPr lang="en-US" sz="1800" b="1" dirty="0"/>
              <a:t>Broken links</a:t>
            </a:r>
            <a:r>
              <a:rPr lang="en-US" sz="1800" dirty="0"/>
              <a:t> – Double check that there are no dead links on your site. SEO tools like </a:t>
            </a:r>
            <a:r>
              <a:rPr lang="en-US" sz="1800" dirty="0" err="1" smtClean="0"/>
              <a:t>Arhefs</a:t>
            </a:r>
            <a:r>
              <a:rPr lang="en-US" sz="1800" dirty="0"/>
              <a:t> and </a:t>
            </a:r>
            <a:r>
              <a:rPr lang="en-US" sz="1800" dirty="0" smtClean="0"/>
              <a:t>Screaming Frog</a:t>
            </a:r>
            <a:r>
              <a:rPr lang="en-US" sz="1800" dirty="0"/>
              <a:t> will crawl your site for you and find all the broken links.</a:t>
            </a:r>
          </a:p>
          <a:p>
            <a:r>
              <a:rPr lang="en-US" sz="1800" b="1" dirty="0"/>
              <a:t>Mobile responsiveness – </a:t>
            </a:r>
            <a:r>
              <a:rPr lang="en-US" sz="1800" dirty="0"/>
              <a:t> Make sure your site can handle different screen sizes and slow connections. Google has also moved to a “mobile-first” index which means they index the mobile versions of sites. So a great mobile site will help you get better search results.</a:t>
            </a:r>
          </a:p>
          <a:p>
            <a:pPr marL="0" indent="0">
              <a:buNone/>
            </a:pPr>
            <a:endParaRPr lang="en-US" sz="1800" dirty="0" smtClean="0"/>
          </a:p>
          <a:p>
            <a:pPr marL="0" indent="0">
              <a:buNone/>
            </a:pPr>
            <a:endParaRPr lang="fr-FR" sz="18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7812" y="1488671"/>
            <a:ext cx="5512777" cy="3909060"/>
          </a:xfrm>
          <a:prstGeom prst="rect">
            <a:avLst/>
          </a:prstGeom>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141412" y="-1382168"/>
            <a:ext cx="9498435" cy="2764335"/>
          </a:xfrm>
        </p:spPr>
        <p:txBody>
          <a:bodyPr rtlCol="0">
            <a:normAutofit/>
          </a:bodyPr>
          <a:lstStyle/>
          <a:p>
            <a:pPr rtl="0"/>
            <a:r>
              <a:rPr lang="fr-FR" sz="3600" dirty="0" err="1" smtClean="0">
                <a:latin typeface="Britannic Bold" panose="020B0903060703020204" pitchFamily="34" charset="0"/>
              </a:rPr>
              <a:t>Clarity</a:t>
            </a:r>
            <a:endParaRPr lang="fr-FR" sz="3600" dirty="0">
              <a:latin typeface="Britannic Bold" panose="020B0903060703020204" pitchFamily="34" charset="0"/>
            </a:endParaRPr>
          </a:p>
        </p:txBody>
      </p:sp>
      <p:sp>
        <p:nvSpPr>
          <p:cNvPr id="5" name="Espace réservé du texte 4"/>
          <p:cNvSpPr>
            <a:spLocks noGrp="1"/>
          </p:cNvSpPr>
          <p:nvPr>
            <p:ph type="body" idx="1"/>
          </p:nvPr>
        </p:nvSpPr>
        <p:spPr>
          <a:xfrm>
            <a:off x="1065212" y="1397407"/>
            <a:ext cx="5407631" cy="2667000"/>
          </a:xfrm>
        </p:spPr>
        <p:txBody>
          <a:bodyPr rtlCol="0">
            <a:noAutofit/>
          </a:bodyPr>
          <a:lstStyle/>
          <a:p>
            <a:r>
              <a:rPr lang="en-US" sz="2000" cap="none" dirty="0" smtClean="0">
                <a:solidFill>
                  <a:schemeClr val="tx1"/>
                </a:solidFill>
              </a:rPr>
              <a:t>Clarity is the core of website usability. Visitors come to your site with specific goals in mind, and certainly those goals don’t include checking out your web design skills! </a:t>
            </a:r>
          </a:p>
          <a:p>
            <a:endParaRPr lang="en-US" sz="2000" cap="none" dirty="0">
              <a:solidFill>
                <a:schemeClr val="tx1"/>
              </a:solidFill>
            </a:endParaRPr>
          </a:p>
          <a:p>
            <a:r>
              <a:rPr lang="en-US" sz="2000" cap="none" dirty="0" smtClean="0">
                <a:solidFill>
                  <a:schemeClr val="tx1"/>
                </a:solidFill>
              </a:rPr>
              <a:t>If your website’s design distracts or confuses visitors, they’ll either need more time to find what they came for, or they might forget their initial goal altogether and leave. In either case, they’re leaving dissatisfied and unlikely to come back.</a:t>
            </a:r>
            <a:endParaRPr lang="fr-FR" sz="2000" cap="none" dirty="0">
              <a:solidFill>
                <a:schemeClr val="tx1"/>
              </a:solidFill>
            </a:endParaRPr>
          </a:p>
        </p:txBody>
      </p:sp>
      <p:pic>
        <p:nvPicPr>
          <p:cNvPr id="2" name="Image 1"/>
          <p:cNvPicPr>
            <a:picLocks noChangeAspect="1"/>
          </p:cNvPicPr>
          <p:nvPr/>
        </p:nvPicPr>
        <p:blipFill rotWithShape="1">
          <a:blip r:embed="rId3">
            <a:extLst>
              <a:ext uri="{28A0092B-C50C-407E-A947-70E740481C1C}">
                <a14:useLocalDpi xmlns:a14="http://schemas.microsoft.com/office/drawing/2010/main" val="0"/>
              </a:ext>
            </a:extLst>
          </a:blip>
          <a:srcRect l="8603" r="8243"/>
          <a:stretch/>
        </p:blipFill>
        <p:spPr>
          <a:xfrm>
            <a:off x="6323012" y="1379396"/>
            <a:ext cx="5638800" cy="3828065"/>
          </a:xfrm>
          <a:prstGeom prst="rect">
            <a:avLst/>
          </a:prstGeom>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112760" y="-457200"/>
            <a:ext cx="2741929" cy="1223963"/>
          </a:xfrm>
        </p:spPr>
        <p:txBody>
          <a:bodyPr rtlCol="0"/>
          <a:lstStyle/>
          <a:p>
            <a:pPr rtl="0"/>
            <a:r>
              <a:rPr lang="fr-FR" dirty="0" smtClean="0">
                <a:latin typeface="Britannic Bold" panose="020B0903060703020204" pitchFamily="34" charset="0"/>
              </a:rPr>
              <a:t>Recognition</a:t>
            </a:r>
            <a:endParaRPr lang="fr-FR" dirty="0">
              <a:latin typeface="Britannic Bold" panose="020B0903060703020204" pitchFamily="34" charset="0"/>
            </a:endParaRPr>
          </a:p>
        </p:txBody>
      </p:sp>
      <p:sp>
        <p:nvSpPr>
          <p:cNvPr id="8" name="Espace réservé du texte 7"/>
          <p:cNvSpPr>
            <a:spLocks noGrp="1"/>
          </p:cNvSpPr>
          <p:nvPr>
            <p:ph type="body" idx="1"/>
          </p:nvPr>
        </p:nvSpPr>
        <p:spPr>
          <a:xfrm>
            <a:off x="6778625" y="914400"/>
            <a:ext cx="5410200" cy="5278437"/>
          </a:xfrm>
        </p:spPr>
        <p:txBody>
          <a:bodyPr rtlCol="0">
            <a:noAutofit/>
          </a:bodyPr>
          <a:lstStyle/>
          <a:p>
            <a:r>
              <a:rPr lang="en-US" sz="2000" cap="none" dirty="0" smtClean="0">
                <a:solidFill>
                  <a:schemeClr val="tx1"/>
                </a:solidFill>
              </a:rPr>
              <a:t>Recognition is a way of describing the learning process users undertake when they visit a new site. You might not feel that your website needs to be studied to be used, but in reality, all sites require at least a few seconds of assessment before a user can interact with them.</a:t>
            </a:r>
          </a:p>
          <a:p>
            <a:endParaRPr lang="en-US" sz="2000" cap="none" dirty="0" smtClean="0">
              <a:solidFill>
                <a:schemeClr val="tx1"/>
              </a:solidFill>
            </a:endParaRPr>
          </a:p>
          <a:p>
            <a:r>
              <a:rPr lang="en-US" sz="2000" cap="none" dirty="0" smtClean="0">
                <a:solidFill>
                  <a:schemeClr val="tx1"/>
                </a:solidFill>
              </a:rPr>
              <a:t> The vast majority of users will, for instance, need to navigate back to your homepage at some point, and most will look for a logo in the top left corner of their screen to do so. If your website works differently, they’ll have to spend a few seconds learning how to get back to the homepage. When designing for usability, strive to keep this learning curve as short as possible.</a:t>
            </a:r>
            <a:endParaRPr lang="fr-FR" sz="2000" cap="none" dirty="0">
              <a:solidFill>
                <a:schemeClr val="tx1"/>
              </a:solidFil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012" y="1143000"/>
            <a:ext cx="5660571" cy="3962400"/>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987424" y="-1000126"/>
            <a:ext cx="8735325" cy="2000251"/>
          </a:xfrm>
        </p:spPr>
        <p:txBody>
          <a:bodyPr rtlCol="0">
            <a:normAutofit/>
          </a:bodyPr>
          <a:lstStyle/>
          <a:p>
            <a:pPr rtl="0"/>
            <a:r>
              <a:rPr lang="fr-FR" sz="3600" dirty="0" err="1" smtClean="0">
                <a:latin typeface="Britannic Bold" panose="020B0903060703020204" pitchFamily="34" charset="0"/>
              </a:rPr>
              <a:t>Credibility</a:t>
            </a:r>
            <a:endParaRPr lang="fr-FR" sz="3600" dirty="0">
              <a:latin typeface="Britannic Bold" panose="020B0903060703020204" pitchFamily="34" charset="0"/>
            </a:endParaRPr>
          </a:p>
        </p:txBody>
      </p:sp>
      <p:sp>
        <p:nvSpPr>
          <p:cNvPr id="2" name="Sous-titre 1"/>
          <p:cNvSpPr>
            <a:spLocks noGrp="1"/>
          </p:cNvSpPr>
          <p:nvPr>
            <p:ph type="subTitle" idx="1"/>
          </p:nvPr>
        </p:nvSpPr>
        <p:spPr>
          <a:xfrm>
            <a:off x="987424" y="919163"/>
            <a:ext cx="9678988" cy="1752600"/>
          </a:xfrm>
        </p:spPr>
        <p:txBody>
          <a:bodyPr>
            <a:normAutofit fontScale="85000" lnSpcReduction="10000"/>
          </a:bodyPr>
          <a:lstStyle/>
          <a:p>
            <a:r>
              <a:rPr lang="en-US" cap="none" dirty="0" smtClean="0">
                <a:solidFill>
                  <a:schemeClr val="tx1"/>
                </a:solidFill>
              </a:rPr>
              <a:t>Even if customers can easily find the content or functionality they’re looking for, if they don’t trust it, the website is worse than useless for them. There are a lot of ways to demonstrate your credibility through your website design, like being transparent about your business and goals.</a:t>
            </a:r>
            <a:endParaRPr lang="en-US" cap="none" dirty="0">
              <a:solidFill>
                <a:schemeClr val="tx1"/>
              </a:solidFill>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3612" y="2438400"/>
            <a:ext cx="5486400" cy="3391593"/>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293812" y="-304800"/>
            <a:ext cx="10360501" cy="1223963"/>
          </a:xfrm>
        </p:spPr>
        <p:txBody>
          <a:bodyPr/>
          <a:lstStyle/>
          <a:p>
            <a:pPr algn="r"/>
            <a:r>
              <a:rPr lang="en-US" dirty="0" smtClean="0">
                <a:latin typeface="Britannic Bold" panose="020B0903060703020204" pitchFamily="34" charset="0"/>
              </a:rPr>
              <a:t>RELEVANCE</a:t>
            </a:r>
            <a:endParaRPr lang="en-US" dirty="0">
              <a:latin typeface="Britannic Bold" panose="020B0903060703020204" pitchFamily="34" charset="0"/>
            </a:endParaRPr>
          </a:p>
        </p:txBody>
      </p:sp>
      <p:sp>
        <p:nvSpPr>
          <p:cNvPr id="5" name="Espace réservé du contenu 4"/>
          <p:cNvSpPr>
            <a:spLocks noGrp="1"/>
          </p:cNvSpPr>
          <p:nvPr>
            <p:ph idx="1"/>
          </p:nvPr>
        </p:nvSpPr>
        <p:spPr>
          <a:xfrm>
            <a:off x="1370012" y="838200"/>
            <a:ext cx="10360501" cy="4462272"/>
          </a:xfrm>
        </p:spPr>
        <p:txBody>
          <a:bodyPr/>
          <a:lstStyle/>
          <a:p>
            <a:pPr marL="0" indent="0" algn="r">
              <a:buNone/>
            </a:pPr>
            <a:r>
              <a:rPr lang="en-US" dirty="0"/>
              <a:t>Relevance is perhaps the most complex issue in usability because it describes whether the content that your customers see on your site is engaging. Creating engaging content involves carefully defining your target audience, determining what they want and meeting their needs as clearly as possible.</a:t>
            </a:r>
            <a:endParaRPr lang="en-US"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0012" y="2514600"/>
            <a:ext cx="6079550" cy="3481924"/>
          </a:xfrm>
          <a:prstGeom prst="rect">
            <a:avLst/>
          </a:prstGeom>
        </p:spPr>
      </p:pic>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nologie 16: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57_TF02787990_TF02787990.potx" id="{ABCB071B-19A3-44BE-B302-F4BBE7E3E2D5}" vid="{F4600F28-01B2-4FC5-9857-5FFF9F08051B}"/>
    </a:ext>
  </a:extLst>
</a:theme>
</file>

<file path=ppt/theme/theme2.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Circuit à trois lignes (grand écran)</Template>
  <TotalTime>194</TotalTime>
  <Words>631</Words>
  <Application>Microsoft Office PowerPoint</Application>
  <PresentationFormat>Personnalisé</PresentationFormat>
  <Paragraphs>60</Paragraphs>
  <Slides>12</Slides>
  <Notes>11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Britannic Bold</vt:lpstr>
      <vt:lpstr>Calibri</vt:lpstr>
      <vt:lpstr>Technologie 16:9</vt:lpstr>
      <vt:lpstr>WEB USABILITY PRINCIPLES</vt:lpstr>
      <vt:lpstr>KEY PRINCIPLES OF WEBSITE USABILITY</vt:lpstr>
      <vt:lpstr>What is Website Usability</vt:lpstr>
      <vt:lpstr>The 5 principles of web usability</vt:lpstr>
      <vt:lpstr>Availability &amp; Accessibility</vt:lpstr>
      <vt:lpstr>Clarity</vt:lpstr>
      <vt:lpstr>Recognition</vt:lpstr>
      <vt:lpstr>Credibility</vt:lpstr>
      <vt:lpstr>RELEVANCE</vt:lpstr>
      <vt:lpstr>Usability &amp; Accessibility</vt:lpstr>
      <vt:lpstr>TESTING FOR USABILITY</vt:lpstr>
      <vt:lpstr>USABILITY IS A CRUCIAL PART OF GREAT WEBSITE DESIGN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USABLITY PRINCIPLES</dc:title>
  <dc:creator>Compte Microsoft</dc:creator>
  <cp:lastModifiedBy>Compte Microsoft</cp:lastModifiedBy>
  <cp:revision>17</cp:revision>
  <dcterms:created xsi:type="dcterms:W3CDTF">2022-06-20T10:43:52Z</dcterms:created>
  <dcterms:modified xsi:type="dcterms:W3CDTF">2022-06-20T14:02:02Z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