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3"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3AF0-BDAE-4DCE-3658-B84641CA0327}"/>
              </a:ext>
            </a:extLst>
          </p:cNvPr>
          <p:cNvSpPr>
            <a:spLocks noGrp="1"/>
          </p:cNvSpPr>
          <p:nvPr>
            <p:ph type="title"/>
          </p:nvPr>
        </p:nvSpPr>
        <p:spPr>
          <a:xfrm>
            <a:off x="1451579" y="322729"/>
            <a:ext cx="9291215" cy="5862918"/>
          </a:xfrm>
        </p:spPr>
        <p:txBody>
          <a:bodyPr>
            <a:normAutofit/>
          </a:bodyPr>
          <a:lstStyle/>
          <a:p>
            <a:r>
              <a:rPr lang="en-US" sz="8800" u="sng" dirty="0">
                <a:solidFill>
                  <a:schemeClr val="tx1"/>
                </a:solidFill>
                <a:latin typeface="Berlin Sans FB Demi" panose="020E0802020502020306" pitchFamily="34" charset="0"/>
              </a:rPr>
              <a:t>Helpdesk assistant</a:t>
            </a:r>
            <a:br>
              <a:rPr lang="en-US" sz="8800" u="sng" dirty="0">
                <a:solidFill>
                  <a:schemeClr val="tx1"/>
                </a:solidFill>
                <a:latin typeface="Berlin Sans FB Demi" panose="020E0802020502020306" pitchFamily="34" charset="0"/>
              </a:rPr>
            </a:br>
            <a:r>
              <a:rPr lang="en-US" sz="4000" dirty="0">
                <a:solidFill>
                  <a:schemeClr val="tx1"/>
                </a:solidFill>
                <a:latin typeface="Berlin Sans FB Demi" panose="020E0802020502020306" pitchFamily="34" charset="0"/>
              </a:rPr>
              <a:t>(A chat-bot)</a:t>
            </a:r>
            <a:endParaRPr lang="en-IN" sz="8800"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266336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268466-A15B-FFBC-0A52-10A53D0526CB}"/>
              </a:ext>
            </a:extLst>
          </p:cNvPr>
          <p:cNvSpPr txBox="1"/>
          <p:nvPr/>
        </p:nvSpPr>
        <p:spPr>
          <a:xfrm>
            <a:off x="2572756" y="1722141"/>
            <a:ext cx="6499411" cy="2800767"/>
          </a:xfrm>
          <a:prstGeom prst="rect">
            <a:avLst/>
          </a:prstGeom>
          <a:noFill/>
        </p:spPr>
        <p:txBody>
          <a:bodyPr wrap="square" rtlCol="0">
            <a:spAutoFit/>
          </a:bodyPr>
          <a:lstStyle/>
          <a:p>
            <a:pPr algn="ctr"/>
            <a:r>
              <a:rPr lang="en-US" sz="8800" b="1" dirty="0">
                <a:latin typeface="Arial Black" panose="020B0A04020102020204" pitchFamily="34" charset="0"/>
                <a:ea typeface="SimSun" panose="02010600030101010101" pitchFamily="2" charset="-122"/>
              </a:rPr>
              <a:t>THANK</a:t>
            </a:r>
          </a:p>
          <a:p>
            <a:pPr algn="ctr"/>
            <a:r>
              <a:rPr lang="en-US" sz="8800" b="1" dirty="0">
                <a:latin typeface="Arial Black" panose="020B0A04020102020204" pitchFamily="34" charset="0"/>
                <a:ea typeface="SimSun" panose="02010600030101010101" pitchFamily="2" charset="-122"/>
              </a:rPr>
              <a:t>YOU</a:t>
            </a:r>
            <a:endParaRPr lang="en-IN" sz="8800" b="1" dirty="0">
              <a:latin typeface="Arial Black" panose="020B0A04020102020204" pitchFamily="34" charset="0"/>
              <a:ea typeface="SimSun" panose="02010600030101010101" pitchFamily="2" charset="-122"/>
            </a:endParaRPr>
          </a:p>
        </p:txBody>
      </p:sp>
    </p:spTree>
    <p:extLst>
      <p:ext uri="{BB962C8B-B14F-4D97-AF65-F5344CB8AC3E}">
        <p14:creationId xmlns:p14="http://schemas.microsoft.com/office/powerpoint/2010/main" val="3376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7E7C-8364-AA02-2574-C88DBEBC7DD5}"/>
              </a:ext>
            </a:extLst>
          </p:cNvPr>
          <p:cNvSpPr>
            <a:spLocks noGrp="1"/>
          </p:cNvSpPr>
          <p:nvPr>
            <p:ph type="title"/>
          </p:nvPr>
        </p:nvSpPr>
        <p:spPr/>
        <p:txBody>
          <a:bodyPr>
            <a:normAutofit/>
          </a:bodyPr>
          <a:lstStyle/>
          <a:p>
            <a:r>
              <a:rPr lang="en-US" sz="3600" b="1" u="sng" dirty="0">
                <a:solidFill>
                  <a:schemeClr val="tx1"/>
                </a:solidFill>
                <a:latin typeface="Arial Black" panose="020B0A04020102020204" pitchFamily="34" charset="0"/>
              </a:rPr>
              <a:t>Problem Statement</a:t>
            </a:r>
            <a:endParaRPr lang="en-IN" sz="3600"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697B101-1C7C-9EBB-19BE-4AAFCB916306}"/>
              </a:ext>
            </a:extLst>
          </p:cNvPr>
          <p:cNvSpPr>
            <a:spLocks noGrp="1"/>
          </p:cNvSpPr>
          <p:nvPr>
            <p:ph idx="1"/>
          </p:nvPr>
        </p:nvSpPr>
        <p:spPr>
          <a:xfrm>
            <a:off x="1451579" y="2015733"/>
            <a:ext cx="9291215" cy="4037748"/>
          </a:xfrm>
        </p:spPr>
        <p:txBody>
          <a:bodyPr>
            <a:normAutofit/>
          </a:bodyPr>
          <a:lstStyle/>
          <a:p>
            <a:pPr marL="0" indent="0" algn="ctr">
              <a:buNone/>
            </a:pPr>
            <a:r>
              <a:rPr lang="en-US" sz="1900" b="1" dirty="0">
                <a:latin typeface="Book Antiqua" panose="02040602050305030304" pitchFamily="18" charset="0"/>
                <a:cs typeface="Arial" panose="020B0604020202020204" pitchFamily="34" charset="0"/>
              </a:rPr>
              <a:t>Help desk assistant for private and government organizations</a:t>
            </a:r>
          </a:p>
          <a:p>
            <a:pPr marL="0" indent="0">
              <a:buNone/>
            </a:pPr>
            <a:r>
              <a:rPr lang="en-US" sz="1900" b="1" dirty="0">
                <a:latin typeface="Book Antiqua" panose="02040602050305030304" pitchFamily="18" charset="0"/>
                <a:cs typeface="Arial" panose="020B0604020202020204" pitchFamily="34" charset="0"/>
              </a:rPr>
              <a:t>College Name : </a:t>
            </a:r>
            <a:r>
              <a:rPr lang="en-US" sz="1900" dirty="0" err="1">
                <a:latin typeface="Book Antiqua" panose="02040602050305030304" pitchFamily="18" charset="0"/>
                <a:cs typeface="Arial" panose="020B0604020202020204" pitchFamily="34" charset="0"/>
              </a:rPr>
              <a:t>Gyanmanjari</a:t>
            </a:r>
            <a:r>
              <a:rPr lang="en-US" sz="1900" dirty="0">
                <a:latin typeface="Book Antiqua" panose="02040602050305030304" pitchFamily="18" charset="0"/>
                <a:cs typeface="Arial" panose="020B0604020202020204" pitchFamily="34" charset="0"/>
              </a:rPr>
              <a:t> institute of technology</a:t>
            </a:r>
          </a:p>
          <a:p>
            <a:pPr marL="0" indent="0">
              <a:buNone/>
            </a:pPr>
            <a:r>
              <a:rPr lang="en-US" sz="1900" b="1" dirty="0">
                <a:latin typeface="Book Antiqua" panose="02040602050305030304" pitchFamily="18" charset="0"/>
                <a:cs typeface="Arial" panose="020B0604020202020204" pitchFamily="34" charset="0"/>
              </a:rPr>
              <a:t>College code : </a:t>
            </a:r>
            <a:r>
              <a:rPr lang="en-US" sz="1900" dirty="0">
                <a:latin typeface="Book Antiqua" panose="02040602050305030304" pitchFamily="18" charset="0"/>
                <a:cs typeface="Arial" panose="020B0604020202020204" pitchFamily="34" charset="0"/>
              </a:rPr>
              <a:t>129</a:t>
            </a:r>
          </a:p>
          <a:p>
            <a:pPr marL="0" indent="0">
              <a:buNone/>
            </a:pPr>
            <a:r>
              <a:rPr lang="en-US" sz="1900" b="1" dirty="0">
                <a:latin typeface="Book Antiqua" panose="02040602050305030304" pitchFamily="18" charset="0"/>
                <a:cs typeface="Arial" panose="020B0604020202020204" pitchFamily="34" charset="0"/>
              </a:rPr>
              <a:t>Team leader : </a:t>
            </a:r>
            <a:r>
              <a:rPr lang="en-US" sz="1900" dirty="0">
                <a:latin typeface="Book Antiqua" panose="02040602050305030304" pitchFamily="18" charset="0"/>
                <a:cs typeface="Arial" panose="020B0604020202020204" pitchFamily="34" charset="0"/>
              </a:rPr>
              <a:t>Karm Bhatt</a:t>
            </a:r>
          </a:p>
          <a:p>
            <a:pPr marL="0" indent="0">
              <a:buNone/>
            </a:pPr>
            <a:r>
              <a:rPr lang="en-IN" sz="1900" b="1" dirty="0">
                <a:latin typeface="Book Antiqua" panose="02040602050305030304" pitchFamily="18" charset="0"/>
                <a:cs typeface="Arial" panose="020B0604020202020204" pitchFamily="34" charset="0"/>
              </a:rPr>
              <a:t>Team members:</a:t>
            </a:r>
          </a:p>
          <a:p>
            <a:pPr marL="0" indent="0">
              <a:buNone/>
            </a:pPr>
            <a:r>
              <a:rPr lang="en-IN" sz="1900" dirty="0" err="1">
                <a:latin typeface="Book Antiqua" panose="02040602050305030304" pitchFamily="18" charset="0"/>
                <a:cs typeface="Arial" panose="020B0604020202020204" pitchFamily="34" charset="0"/>
              </a:rPr>
              <a:t>Vanshi</a:t>
            </a:r>
            <a:r>
              <a:rPr lang="en-IN" sz="1900" dirty="0">
                <a:latin typeface="Book Antiqua" panose="02040602050305030304" pitchFamily="18" charset="0"/>
                <a:cs typeface="Arial" panose="020B0604020202020204" pitchFamily="34" charset="0"/>
              </a:rPr>
              <a:t> Makwana</a:t>
            </a:r>
          </a:p>
          <a:p>
            <a:pPr marL="0" indent="0">
              <a:buNone/>
            </a:pPr>
            <a:r>
              <a:rPr lang="en-IN" sz="1900" dirty="0">
                <a:latin typeface="Book Antiqua" panose="02040602050305030304" pitchFamily="18" charset="0"/>
                <a:cs typeface="Arial" panose="020B0604020202020204" pitchFamily="34" charset="0"/>
              </a:rPr>
              <a:t>Kushal </a:t>
            </a:r>
            <a:r>
              <a:rPr lang="en-IN" sz="1900" dirty="0" err="1">
                <a:latin typeface="Book Antiqua" panose="02040602050305030304" pitchFamily="18" charset="0"/>
                <a:cs typeface="Arial" panose="020B0604020202020204" pitchFamily="34" charset="0"/>
              </a:rPr>
              <a:t>Dodiya</a:t>
            </a:r>
            <a:endParaRPr lang="en-IN" sz="1900" dirty="0">
              <a:latin typeface="Book Antiqua" panose="02040602050305030304" pitchFamily="18" charset="0"/>
              <a:cs typeface="Arial" panose="020B0604020202020204" pitchFamily="34" charset="0"/>
            </a:endParaRPr>
          </a:p>
          <a:p>
            <a:pPr marL="0" indent="0">
              <a:buNone/>
            </a:pPr>
            <a:r>
              <a:rPr lang="en-IN" sz="1900" dirty="0">
                <a:latin typeface="Book Antiqua" panose="02040602050305030304" pitchFamily="18" charset="0"/>
                <a:cs typeface="Arial" panose="020B0604020202020204" pitchFamily="34" charset="0"/>
              </a:rPr>
              <a:t>Madhav Rathod</a:t>
            </a:r>
          </a:p>
          <a:p>
            <a:pPr marL="0" indent="0">
              <a:buNone/>
            </a:pPr>
            <a:endParaRPr lang="en-IN" dirty="0">
              <a:latin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86000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E225-516F-E075-02B7-DFFA233ED371}"/>
              </a:ext>
            </a:extLst>
          </p:cNvPr>
          <p:cNvSpPr>
            <a:spLocks noGrp="1"/>
          </p:cNvSpPr>
          <p:nvPr>
            <p:ph type="title"/>
          </p:nvPr>
        </p:nvSpPr>
        <p:spPr/>
        <p:txBody>
          <a:bodyPr/>
          <a:lstStyle/>
          <a:p>
            <a:r>
              <a:rPr lang="en-US" u="sng" dirty="0">
                <a:solidFill>
                  <a:schemeClr val="tx1"/>
                </a:solidFill>
                <a:latin typeface="Arial Black" panose="020B0A04020102020204" pitchFamily="34" charset="0"/>
              </a:rPr>
              <a:t>Idea details</a:t>
            </a:r>
            <a:endParaRPr lang="en-IN" u="sng"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7AE6964-BF40-49BE-83E2-7E995BABA6E5}"/>
              </a:ext>
            </a:extLst>
          </p:cNvPr>
          <p:cNvSpPr>
            <a:spLocks noGrp="1"/>
          </p:cNvSpPr>
          <p:nvPr>
            <p:ph idx="1"/>
          </p:nvPr>
        </p:nvSpPr>
        <p:spPr>
          <a:xfrm>
            <a:off x="1451579" y="2015732"/>
            <a:ext cx="9291215" cy="2923821"/>
          </a:xfrm>
        </p:spPr>
        <p:txBody>
          <a:bodyPr>
            <a:normAutofit fontScale="25000" lnSpcReduction="20000"/>
          </a:bodyPr>
          <a:lstStyle/>
          <a:p>
            <a:pPr marL="0" indent="0">
              <a:buNone/>
            </a:pPr>
            <a:r>
              <a:rPr lang="en-US" sz="8000" b="1" dirty="0">
                <a:latin typeface="Arial Black" panose="020B0A04020102020204" pitchFamily="34" charset="0"/>
              </a:rPr>
              <a:t>Solution:</a:t>
            </a:r>
          </a:p>
          <a:p>
            <a:pPr marL="0" indent="0">
              <a:buNone/>
            </a:pPr>
            <a:endParaRPr lang="en-US" sz="8000" b="1" dirty="0">
              <a:latin typeface="Arial Black" panose="020B0A04020102020204" pitchFamily="34" charset="0"/>
            </a:endParaRPr>
          </a:p>
          <a:p>
            <a:pPr>
              <a:buFont typeface="Wingdings" panose="05000000000000000000" pitchFamily="2" charset="2"/>
              <a:buChar char="Ø"/>
            </a:pPr>
            <a:r>
              <a:rPr lang="en-IN" sz="5600" dirty="0">
                <a:latin typeface="Book Antiqua" panose="02040602050305030304" pitchFamily="18" charset="0"/>
                <a:cs typeface="Arial" panose="020B0604020202020204" pitchFamily="34" charset="0"/>
              </a:rPr>
              <a:t>We will be making a CHATBOT based helpdesk for the easiness of the organizations and companies.</a:t>
            </a:r>
          </a:p>
          <a:p>
            <a:pPr>
              <a:buFont typeface="Wingdings" panose="05000000000000000000" pitchFamily="2" charset="2"/>
              <a:buChar char="Ø"/>
            </a:pPr>
            <a:r>
              <a:rPr lang="en-IN" sz="5600" dirty="0">
                <a:latin typeface="Book Antiqua" panose="02040602050305030304" pitchFamily="18" charset="0"/>
                <a:cs typeface="Arial" panose="020B0604020202020204" pitchFamily="34" charset="0"/>
              </a:rPr>
              <a:t>The Chatbot will guide and answer about the questions by the employee and work accordingly, It will answer the commands in both voice and text format. </a:t>
            </a:r>
          </a:p>
          <a:p>
            <a:pPr>
              <a:buFont typeface="Wingdings" panose="05000000000000000000" pitchFamily="2" charset="2"/>
              <a:buChar char="Ø"/>
            </a:pPr>
            <a:r>
              <a:rPr lang="en-IN" sz="5600" dirty="0">
                <a:latin typeface="Book Antiqua" panose="02040602050305030304" pitchFamily="18" charset="0"/>
                <a:cs typeface="Arial" panose="020B0604020202020204" pitchFamily="34" charset="0"/>
              </a:rPr>
              <a:t> The government employees don’t need to rush in the work place or office area. The CHATBOT will help employees to locate the particular employee in the office and also can provide the location of in organization and also if someone needs to request a leave when he/she wants the chat bot will send the request for leave on behalf of the employee.</a:t>
            </a:r>
          </a:p>
          <a:p>
            <a:pPr>
              <a:buFont typeface="Wingdings" panose="05000000000000000000" pitchFamily="2" charset="2"/>
              <a:buChar char="Ø"/>
            </a:pPr>
            <a:r>
              <a:rPr lang="en-IN" sz="5600" dirty="0">
                <a:latin typeface="Book Antiqua" panose="02040602050305030304" pitchFamily="18" charset="0"/>
                <a:cs typeface="Arial" panose="020B0604020202020204" pitchFamily="34" charset="0"/>
              </a:rPr>
              <a:t>When any employee will request a leave, the reason for leave will be asked by the chatbot and will be sent to the higher authorities.</a:t>
            </a:r>
          </a:p>
          <a:p>
            <a:pPr>
              <a:buFont typeface="Wingdings" panose="05000000000000000000" pitchFamily="2" charset="2"/>
              <a:buChar char="Ø"/>
            </a:pPr>
            <a:r>
              <a:rPr lang="en-US" sz="5600" b="1" dirty="0">
                <a:latin typeface="Book Antiqua" panose="02040602050305030304" pitchFamily="18" charset="0"/>
              </a:rPr>
              <a:t>We have also used google search engine for surfing and web searching and also one can directly search the particular website.</a:t>
            </a:r>
          </a:p>
          <a:p>
            <a:pPr>
              <a:buFont typeface="Wingdings" panose="05000000000000000000" pitchFamily="2" charset="2"/>
              <a:buChar char="§"/>
            </a:pPr>
            <a:endParaRPr lang="en-US" sz="5600" b="1" dirty="0">
              <a:latin typeface="Book Antiqua" panose="02040602050305030304" pitchFamily="18" charset="0"/>
            </a:endParaRPr>
          </a:p>
          <a:p>
            <a:pPr>
              <a:buFont typeface="Wingdings" panose="05000000000000000000" pitchFamily="2" charset="2"/>
              <a:buChar char="q"/>
            </a:pPr>
            <a:endParaRPr lang="en-IN" sz="4000" dirty="0">
              <a:latin typeface="Book Antiqua" panose="02040602050305030304" pitchFamily="18"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Black" panose="020B0A04020102020204" pitchFamily="34" charset="0"/>
              </a:rPr>
              <a:t> </a:t>
            </a:r>
          </a:p>
        </p:txBody>
      </p:sp>
    </p:spTree>
    <p:extLst>
      <p:ext uri="{BB962C8B-B14F-4D97-AF65-F5344CB8AC3E}">
        <p14:creationId xmlns:p14="http://schemas.microsoft.com/office/powerpoint/2010/main" val="91250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0514F5-9ABC-0235-CF58-2A38DF1247CB}"/>
              </a:ext>
            </a:extLst>
          </p:cNvPr>
          <p:cNvSpPr>
            <a:spLocks noGrp="1"/>
          </p:cNvSpPr>
          <p:nvPr>
            <p:ph type="title"/>
          </p:nvPr>
        </p:nvSpPr>
        <p:spPr/>
        <p:txBody>
          <a:bodyPr/>
          <a:lstStyle/>
          <a:p>
            <a:r>
              <a:rPr lang="en-US" u="sng" dirty="0">
                <a:solidFill>
                  <a:schemeClr val="tx1"/>
                </a:solidFill>
                <a:latin typeface="Arial Black" panose="020B0A04020102020204" pitchFamily="34" charset="0"/>
              </a:rPr>
              <a:t>Tools and Technologies</a:t>
            </a:r>
            <a:br>
              <a:rPr lang="en-US" b="1" u="sng" dirty="0"/>
            </a:br>
            <a:endParaRPr lang="en-IN" dirty="0"/>
          </a:p>
        </p:txBody>
      </p:sp>
      <p:sp>
        <p:nvSpPr>
          <p:cNvPr id="3" name="Content Placeholder 2">
            <a:extLst>
              <a:ext uri="{FF2B5EF4-FFF2-40B4-BE49-F238E27FC236}">
                <a16:creationId xmlns:a16="http://schemas.microsoft.com/office/drawing/2014/main" id="{465F7BE0-B726-F17F-E82C-B06D1DB8FBDE}"/>
              </a:ext>
            </a:extLst>
          </p:cNvPr>
          <p:cNvSpPr>
            <a:spLocks noGrp="1"/>
          </p:cNvSpPr>
          <p:nvPr>
            <p:ph sz="half" idx="1"/>
          </p:nvPr>
        </p:nvSpPr>
        <p:spPr>
          <a:xfrm>
            <a:off x="1447331" y="2010879"/>
            <a:ext cx="4488654" cy="2660182"/>
          </a:xfrm>
        </p:spPr>
        <p:txBody>
          <a:bodyPr>
            <a:normAutofit lnSpcReduction="10000"/>
          </a:bodyPr>
          <a:lstStyle/>
          <a:p>
            <a:pPr marL="0" indent="0">
              <a:buNone/>
            </a:pPr>
            <a:r>
              <a:rPr lang="en-US" b="1" dirty="0"/>
              <a:t>Technologies Used:</a:t>
            </a:r>
          </a:p>
          <a:p>
            <a:pPr marL="0" indent="0" algn="ctr">
              <a:buNone/>
            </a:pPr>
            <a:endParaRPr lang="en-US" b="1" dirty="0"/>
          </a:p>
          <a:p>
            <a:pPr>
              <a:buFont typeface="Wingdings" panose="05000000000000000000" pitchFamily="2" charset="2"/>
              <a:buChar char="Ø"/>
            </a:pPr>
            <a:r>
              <a:rPr lang="en-IN" dirty="0"/>
              <a:t>Visual studio for app build.</a:t>
            </a:r>
          </a:p>
          <a:p>
            <a:pPr>
              <a:buFont typeface="Wingdings" panose="05000000000000000000" pitchFamily="2" charset="2"/>
              <a:buChar char="Ø"/>
            </a:pPr>
            <a:r>
              <a:rPr lang="en-IN" dirty="0"/>
              <a:t>Python for coding.</a:t>
            </a:r>
          </a:p>
          <a:p>
            <a:pPr>
              <a:buFont typeface="Wingdings" panose="05000000000000000000" pitchFamily="2" charset="2"/>
              <a:buChar char="Ø"/>
            </a:pPr>
            <a:r>
              <a:rPr lang="en-IN" dirty="0"/>
              <a:t>Terminal window for running the program.</a:t>
            </a:r>
          </a:p>
        </p:txBody>
      </p:sp>
      <p:pic>
        <p:nvPicPr>
          <p:cNvPr id="12" name="Content Placeholder 11">
            <a:extLst>
              <a:ext uri="{FF2B5EF4-FFF2-40B4-BE49-F238E27FC236}">
                <a16:creationId xmlns:a16="http://schemas.microsoft.com/office/drawing/2014/main" id="{8A1BB0A8-436F-0350-E0FD-0DEBAEEA05A0}"/>
              </a:ext>
            </a:extLst>
          </p:cNvPr>
          <p:cNvPicPr>
            <a:picLocks noGrp="1" noChangeAspect="1"/>
          </p:cNvPicPr>
          <p:nvPr>
            <p:ph sz="half" idx="2"/>
          </p:nvPr>
        </p:nvPicPr>
        <p:blipFill>
          <a:blip r:embed="rId2"/>
          <a:srcRect/>
          <a:stretch/>
        </p:blipFill>
        <p:spPr>
          <a:xfrm>
            <a:off x="6903328" y="1725762"/>
            <a:ext cx="3838855" cy="3838855"/>
          </a:xfrm>
        </p:spPr>
      </p:pic>
      <p:sp>
        <p:nvSpPr>
          <p:cNvPr id="14" name="TextBox 13">
            <a:extLst>
              <a:ext uri="{FF2B5EF4-FFF2-40B4-BE49-F238E27FC236}">
                <a16:creationId xmlns:a16="http://schemas.microsoft.com/office/drawing/2014/main" id="{34470356-C6C3-5669-195B-A8B258523F05}"/>
              </a:ext>
            </a:extLst>
          </p:cNvPr>
          <p:cNvSpPr txBox="1"/>
          <p:nvPr/>
        </p:nvSpPr>
        <p:spPr>
          <a:xfrm rot="150495">
            <a:off x="9169466" y="3244334"/>
            <a:ext cx="681317" cy="369332"/>
          </a:xfrm>
          <a:prstGeom prst="rect">
            <a:avLst/>
          </a:prstGeom>
          <a:noFill/>
        </p:spPr>
        <p:txBody>
          <a:bodyPr wrap="square" rtlCol="0">
            <a:spAutoFit/>
          </a:bodyPr>
          <a:lstStyle/>
          <a:p>
            <a:r>
              <a:rPr lang="en-US" dirty="0">
                <a:solidFill>
                  <a:schemeClr val="bg1"/>
                </a:solidFill>
              </a:rPr>
              <a:t>Hii..</a:t>
            </a:r>
            <a:endParaRPr lang="en-IN" dirty="0">
              <a:solidFill>
                <a:schemeClr val="bg1"/>
              </a:solidFill>
            </a:endParaRPr>
          </a:p>
        </p:txBody>
      </p:sp>
    </p:spTree>
    <p:extLst>
      <p:ext uri="{BB962C8B-B14F-4D97-AF65-F5344CB8AC3E}">
        <p14:creationId xmlns:p14="http://schemas.microsoft.com/office/powerpoint/2010/main" val="371025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5095-7763-9E92-F9B1-1B77F74BDFC1}"/>
              </a:ext>
            </a:extLst>
          </p:cNvPr>
          <p:cNvSpPr>
            <a:spLocks noGrp="1"/>
          </p:cNvSpPr>
          <p:nvPr>
            <p:ph type="title"/>
          </p:nvPr>
        </p:nvSpPr>
        <p:spPr/>
        <p:txBody>
          <a:bodyPr/>
          <a:lstStyle/>
          <a:p>
            <a:r>
              <a:rPr lang="en-IN" u="sng" dirty="0">
                <a:solidFill>
                  <a:schemeClr val="tx1"/>
                </a:solidFill>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89AE734D-C6E8-4939-38FC-663627F8934B}"/>
              </a:ext>
            </a:extLst>
          </p:cNvPr>
          <p:cNvSpPr>
            <a:spLocks noGrp="1"/>
          </p:cNvSpPr>
          <p:nvPr>
            <p:ph sz="half" idx="1"/>
          </p:nvPr>
        </p:nvSpPr>
        <p:spPr/>
        <p:txBody>
          <a:bodyPr>
            <a:normAutofit fontScale="85000" lnSpcReduction="10000"/>
          </a:bodyPr>
          <a:lstStyle/>
          <a:p>
            <a:pPr>
              <a:buFont typeface="Wingdings" panose="05000000000000000000" pitchFamily="2" charset="2"/>
              <a:buChar char="Ø"/>
            </a:pPr>
            <a:r>
              <a:rPr lang="en-IN" dirty="0"/>
              <a:t>The main problem in organizations is time consumption and due to work load employees cannot help each other when needed so they have to wait for each other and that’s time consuming and their tasks may get interrupted.</a:t>
            </a:r>
          </a:p>
          <a:p>
            <a:pPr>
              <a:buFont typeface="Wingdings" panose="05000000000000000000" pitchFamily="2" charset="2"/>
              <a:buChar char="Ø"/>
            </a:pPr>
            <a:r>
              <a:rPr lang="en-IN" dirty="0"/>
              <a:t>Also if some new employee or freshers entering the organization cannot locate the sitting area of other employees and that’s inconvenient for them. </a:t>
            </a:r>
          </a:p>
        </p:txBody>
      </p:sp>
      <p:pic>
        <p:nvPicPr>
          <p:cNvPr id="1026" name="Picture 2">
            <a:extLst>
              <a:ext uri="{FF2B5EF4-FFF2-40B4-BE49-F238E27FC236}">
                <a16:creationId xmlns:a16="http://schemas.microsoft.com/office/drawing/2014/main" id="{B8E520F8-FB44-2BBC-B38E-5DCE1A49E7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20292" y="2010878"/>
            <a:ext cx="3441700" cy="297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8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7280-FCD0-D253-D9B5-29A543167C0A}"/>
              </a:ext>
            </a:extLst>
          </p:cNvPr>
          <p:cNvSpPr>
            <a:spLocks noGrp="1"/>
          </p:cNvSpPr>
          <p:nvPr>
            <p:ph type="title"/>
          </p:nvPr>
        </p:nvSpPr>
        <p:spPr/>
        <p:txBody>
          <a:bodyPr/>
          <a:lstStyle/>
          <a:p>
            <a:r>
              <a:rPr lang="en-US" u="sng" dirty="0">
                <a:solidFill>
                  <a:schemeClr val="tx1"/>
                </a:solidFill>
                <a:latin typeface="Arial Black" panose="020B0A04020102020204" pitchFamily="34" charset="0"/>
              </a:rPr>
              <a:t>Result</a:t>
            </a:r>
            <a:endParaRPr lang="en-IN" u="sng"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2F376C3-F341-C12A-AD6E-1BA1AD1F5BE6}"/>
              </a:ext>
            </a:extLst>
          </p:cNvPr>
          <p:cNvSpPr>
            <a:spLocks noGrp="1"/>
          </p:cNvSpPr>
          <p:nvPr>
            <p:ph idx="1"/>
          </p:nvPr>
        </p:nvSpPr>
        <p:spPr/>
        <p:txBody>
          <a:bodyPr>
            <a:normAutofit/>
          </a:bodyPr>
          <a:lstStyle/>
          <a:p>
            <a:pPr marL="0" indent="0">
              <a:buNone/>
            </a:pPr>
            <a:r>
              <a:rPr lang="en-US" sz="2400" b="1" dirty="0">
                <a:latin typeface="Book Antiqua" panose="02040602050305030304" pitchFamily="18" charset="0"/>
              </a:rPr>
              <a:t>   Benefits:</a:t>
            </a:r>
          </a:p>
          <a:p>
            <a:pPr>
              <a:buFont typeface="Wingdings" panose="05000000000000000000" pitchFamily="2" charset="2"/>
              <a:buChar char="Ø"/>
            </a:pPr>
            <a:r>
              <a:rPr lang="en-US" sz="1800" b="1" dirty="0">
                <a:latin typeface="Book Antiqua" panose="02040602050305030304" pitchFamily="18" charset="0"/>
              </a:rPr>
              <a:t>Easier for the new government employees to locate any of the cabin or desk at the office or workplace.</a:t>
            </a:r>
          </a:p>
          <a:p>
            <a:pPr>
              <a:buFont typeface="Wingdings" panose="05000000000000000000" pitchFamily="2" charset="2"/>
              <a:buChar char="Ø"/>
            </a:pPr>
            <a:r>
              <a:rPr lang="en-US" sz="1800" b="1" dirty="0">
                <a:latin typeface="Book Antiqua" panose="02040602050305030304" pitchFamily="18" charset="0"/>
              </a:rPr>
              <a:t>Less wastage of time, as if the manager is in the meeting and someone want a leave then he doesn’t have to wait ,he can directly request  a leave from the chatbot ; it will ask the reason and mail will be sent to the head and from that head can approve the leave.</a:t>
            </a:r>
          </a:p>
          <a:p>
            <a:pPr>
              <a:buFont typeface="Wingdings" panose="05000000000000000000" pitchFamily="2" charset="2"/>
              <a:buChar char="Ø"/>
            </a:pPr>
            <a:r>
              <a:rPr lang="en-US" sz="1800" b="1" dirty="0">
                <a:latin typeface="Book Antiqua" panose="02040602050305030304" pitchFamily="18" charset="0"/>
              </a:rPr>
              <a:t>Improves searching by using google search engine for searching.</a:t>
            </a:r>
          </a:p>
          <a:p>
            <a:pPr>
              <a:buFont typeface="Wingdings" panose="05000000000000000000" pitchFamily="2" charset="2"/>
              <a:buChar char="§"/>
            </a:pPr>
            <a:endParaRPr lang="en-US" sz="1800" b="1" dirty="0">
              <a:latin typeface="Book Antiqua" panose="0204060205030503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7480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5F54-6ACD-3403-ABAA-0C3EFAC91AE0}"/>
              </a:ext>
            </a:extLst>
          </p:cNvPr>
          <p:cNvSpPr>
            <a:spLocks noGrp="1"/>
          </p:cNvSpPr>
          <p:nvPr>
            <p:ph type="title"/>
          </p:nvPr>
        </p:nvSpPr>
        <p:spPr/>
        <p:txBody>
          <a:bodyPr/>
          <a:lstStyle/>
          <a:p>
            <a:r>
              <a:rPr lang="en-US" sz="4400" b="1">
                <a:solidFill>
                  <a:schemeClr val="tx1"/>
                </a:solidFill>
                <a:latin typeface="Arial Black" panose="020B0A04020102020204" pitchFamily="34" charset="0"/>
              </a:rPr>
              <a:t>SCREENSHOTS</a:t>
            </a:r>
            <a:endParaRPr lang="en-IN" sz="4400" b="1" dirty="0">
              <a:solidFill>
                <a:schemeClr val="tx1"/>
              </a:solidFill>
              <a:latin typeface="Arial Black" panose="020B0A04020102020204" pitchFamily="34" charset="0"/>
            </a:endParaRPr>
          </a:p>
        </p:txBody>
      </p:sp>
      <p:pic>
        <p:nvPicPr>
          <p:cNvPr id="7" name="Content Placeholder 6">
            <a:extLst>
              <a:ext uri="{FF2B5EF4-FFF2-40B4-BE49-F238E27FC236}">
                <a16:creationId xmlns:a16="http://schemas.microsoft.com/office/drawing/2014/main" id="{F20F7567-C2BD-3A01-F64C-716E7C326909}"/>
              </a:ext>
            </a:extLst>
          </p:cNvPr>
          <p:cNvPicPr>
            <a:picLocks noGrp="1" noChangeAspect="1"/>
          </p:cNvPicPr>
          <p:nvPr>
            <p:ph idx="1"/>
          </p:nvPr>
        </p:nvPicPr>
        <p:blipFill>
          <a:blip r:embed="rId2"/>
          <a:stretch>
            <a:fillRect/>
          </a:stretch>
        </p:blipFill>
        <p:spPr>
          <a:xfrm>
            <a:off x="758092" y="2222597"/>
            <a:ext cx="4368800" cy="2146204"/>
          </a:xfrm>
        </p:spPr>
      </p:pic>
      <p:pic>
        <p:nvPicPr>
          <p:cNvPr id="11" name="Picture 10">
            <a:extLst>
              <a:ext uri="{FF2B5EF4-FFF2-40B4-BE49-F238E27FC236}">
                <a16:creationId xmlns:a16="http://schemas.microsoft.com/office/drawing/2014/main" id="{56D8B6E8-F9C8-253B-ACE2-A5108F4BAD54}"/>
              </a:ext>
            </a:extLst>
          </p:cNvPr>
          <p:cNvPicPr>
            <a:picLocks noChangeAspect="1"/>
          </p:cNvPicPr>
          <p:nvPr/>
        </p:nvPicPr>
        <p:blipFill>
          <a:blip r:embed="rId3"/>
          <a:stretch>
            <a:fillRect/>
          </a:stretch>
        </p:blipFill>
        <p:spPr>
          <a:xfrm>
            <a:off x="5864274" y="2222597"/>
            <a:ext cx="4878520" cy="2146204"/>
          </a:xfrm>
          <a:prstGeom prst="rect">
            <a:avLst/>
          </a:prstGeom>
        </p:spPr>
      </p:pic>
      <p:sp>
        <p:nvSpPr>
          <p:cNvPr id="12" name="TextBox 11">
            <a:extLst>
              <a:ext uri="{FF2B5EF4-FFF2-40B4-BE49-F238E27FC236}">
                <a16:creationId xmlns:a16="http://schemas.microsoft.com/office/drawing/2014/main" id="{0C069BDC-9042-529A-DD43-FBCD28B46495}"/>
              </a:ext>
            </a:extLst>
          </p:cNvPr>
          <p:cNvSpPr txBox="1"/>
          <p:nvPr/>
        </p:nvSpPr>
        <p:spPr>
          <a:xfrm>
            <a:off x="1742831" y="4552978"/>
            <a:ext cx="3274646" cy="369332"/>
          </a:xfrm>
          <a:prstGeom prst="rect">
            <a:avLst/>
          </a:prstGeom>
          <a:noFill/>
        </p:spPr>
        <p:txBody>
          <a:bodyPr wrap="square" rtlCol="0">
            <a:spAutoFit/>
          </a:bodyPr>
          <a:lstStyle/>
          <a:p>
            <a:r>
              <a:rPr lang="en-US" dirty="0"/>
              <a:t>Email sent by chatbot</a:t>
            </a:r>
            <a:endParaRPr lang="en-IN" dirty="0"/>
          </a:p>
        </p:txBody>
      </p:sp>
      <p:sp>
        <p:nvSpPr>
          <p:cNvPr id="14" name="TextBox 13">
            <a:extLst>
              <a:ext uri="{FF2B5EF4-FFF2-40B4-BE49-F238E27FC236}">
                <a16:creationId xmlns:a16="http://schemas.microsoft.com/office/drawing/2014/main" id="{910AEB86-038E-6CD3-B800-8CA49B9F4BBF}"/>
              </a:ext>
            </a:extLst>
          </p:cNvPr>
          <p:cNvSpPr txBox="1"/>
          <p:nvPr/>
        </p:nvSpPr>
        <p:spPr>
          <a:xfrm>
            <a:off x="7468148" y="4552978"/>
            <a:ext cx="3274646" cy="369332"/>
          </a:xfrm>
          <a:prstGeom prst="rect">
            <a:avLst/>
          </a:prstGeom>
          <a:noFill/>
        </p:spPr>
        <p:txBody>
          <a:bodyPr wrap="square" rtlCol="0">
            <a:spAutoFit/>
          </a:bodyPr>
          <a:lstStyle/>
          <a:p>
            <a:r>
              <a:rPr lang="en-US" dirty="0"/>
              <a:t>Email received </a:t>
            </a:r>
            <a:endParaRPr lang="en-IN" dirty="0"/>
          </a:p>
        </p:txBody>
      </p:sp>
    </p:spTree>
    <p:extLst>
      <p:ext uri="{BB962C8B-B14F-4D97-AF65-F5344CB8AC3E}">
        <p14:creationId xmlns:p14="http://schemas.microsoft.com/office/powerpoint/2010/main" val="102637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28E6D4-C116-901C-34CB-75D36AEBDD04}"/>
              </a:ext>
            </a:extLst>
          </p:cNvPr>
          <p:cNvPicPr>
            <a:picLocks noChangeAspect="1"/>
          </p:cNvPicPr>
          <p:nvPr/>
        </p:nvPicPr>
        <p:blipFill>
          <a:blip r:embed="rId2"/>
          <a:stretch>
            <a:fillRect/>
          </a:stretch>
        </p:blipFill>
        <p:spPr>
          <a:xfrm>
            <a:off x="364970" y="1079437"/>
            <a:ext cx="4709568" cy="1447925"/>
          </a:xfrm>
          <a:prstGeom prst="rect">
            <a:avLst/>
          </a:prstGeom>
        </p:spPr>
      </p:pic>
      <p:pic>
        <p:nvPicPr>
          <p:cNvPr id="5" name="Picture 4">
            <a:extLst>
              <a:ext uri="{FF2B5EF4-FFF2-40B4-BE49-F238E27FC236}">
                <a16:creationId xmlns:a16="http://schemas.microsoft.com/office/drawing/2014/main" id="{35CE750D-97BB-1803-D7E5-446EBB3BE18B}"/>
              </a:ext>
            </a:extLst>
          </p:cNvPr>
          <p:cNvPicPr>
            <a:picLocks noChangeAspect="1"/>
          </p:cNvPicPr>
          <p:nvPr/>
        </p:nvPicPr>
        <p:blipFill>
          <a:blip r:embed="rId3"/>
          <a:stretch>
            <a:fillRect/>
          </a:stretch>
        </p:blipFill>
        <p:spPr>
          <a:xfrm>
            <a:off x="5074538" y="3571655"/>
            <a:ext cx="6325148" cy="1684166"/>
          </a:xfrm>
          <a:prstGeom prst="rect">
            <a:avLst/>
          </a:prstGeom>
        </p:spPr>
      </p:pic>
      <p:sp>
        <p:nvSpPr>
          <p:cNvPr id="6" name="TextBox 5">
            <a:extLst>
              <a:ext uri="{FF2B5EF4-FFF2-40B4-BE49-F238E27FC236}">
                <a16:creationId xmlns:a16="http://schemas.microsoft.com/office/drawing/2014/main" id="{9C6147C8-8EBD-9753-C801-31EB2EE2D8D4}"/>
              </a:ext>
            </a:extLst>
          </p:cNvPr>
          <p:cNvSpPr txBox="1"/>
          <p:nvPr/>
        </p:nvSpPr>
        <p:spPr>
          <a:xfrm>
            <a:off x="1453662" y="2782277"/>
            <a:ext cx="2454030" cy="369332"/>
          </a:xfrm>
          <a:prstGeom prst="rect">
            <a:avLst/>
          </a:prstGeom>
          <a:noFill/>
        </p:spPr>
        <p:txBody>
          <a:bodyPr wrap="square" rtlCol="0">
            <a:spAutoFit/>
          </a:bodyPr>
          <a:lstStyle/>
          <a:p>
            <a:r>
              <a:rPr lang="en-US" dirty="0"/>
              <a:t>What is the time</a:t>
            </a:r>
            <a:endParaRPr lang="en-IN" dirty="0"/>
          </a:p>
        </p:txBody>
      </p:sp>
      <p:sp>
        <p:nvSpPr>
          <p:cNvPr id="7" name="TextBox 6">
            <a:extLst>
              <a:ext uri="{FF2B5EF4-FFF2-40B4-BE49-F238E27FC236}">
                <a16:creationId xmlns:a16="http://schemas.microsoft.com/office/drawing/2014/main" id="{A1AB0E26-0933-F616-992B-BE2C81FEA7C7}"/>
              </a:ext>
            </a:extLst>
          </p:cNvPr>
          <p:cNvSpPr txBox="1"/>
          <p:nvPr/>
        </p:nvSpPr>
        <p:spPr>
          <a:xfrm>
            <a:off x="6385169" y="5353538"/>
            <a:ext cx="4032739" cy="369332"/>
          </a:xfrm>
          <a:prstGeom prst="rect">
            <a:avLst/>
          </a:prstGeom>
          <a:noFill/>
        </p:spPr>
        <p:txBody>
          <a:bodyPr wrap="square" rtlCol="0">
            <a:spAutoFit/>
          </a:bodyPr>
          <a:lstStyle/>
          <a:p>
            <a:r>
              <a:rPr lang="en-US" b="1" dirty="0"/>
              <a:t>Locate any cabin or employee</a:t>
            </a:r>
            <a:endParaRPr lang="en-IN" b="1" dirty="0"/>
          </a:p>
        </p:txBody>
      </p:sp>
    </p:spTree>
    <p:extLst>
      <p:ext uri="{BB962C8B-B14F-4D97-AF65-F5344CB8AC3E}">
        <p14:creationId xmlns:p14="http://schemas.microsoft.com/office/powerpoint/2010/main" val="23421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74459-5720-9E5D-55B7-B06FFFF216DE}"/>
              </a:ext>
            </a:extLst>
          </p:cNvPr>
          <p:cNvPicPr>
            <a:picLocks noChangeAspect="1"/>
          </p:cNvPicPr>
          <p:nvPr/>
        </p:nvPicPr>
        <p:blipFill>
          <a:blip r:embed="rId2"/>
          <a:stretch>
            <a:fillRect/>
          </a:stretch>
        </p:blipFill>
        <p:spPr>
          <a:xfrm>
            <a:off x="561295" y="718650"/>
            <a:ext cx="4214473" cy="2141781"/>
          </a:xfrm>
          <a:prstGeom prst="rect">
            <a:avLst/>
          </a:prstGeom>
        </p:spPr>
      </p:pic>
      <p:pic>
        <p:nvPicPr>
          <p:cNvPr id="5" name="Picture 4">
            <a:extLst>
              <a:ext uri="{FF2B5EF4-FFF2-40B4-BE49-F238E27FC236}">
                <a16:creationId xmlns:a16="http://schemas.microsoft.com/office/drawing/2014/main" id="{25D298D9-A7A9-337A-CA43-DC74FF705A08}"/>
              </a:ext>
            </a:extLst>
          </p:cNvPr>
          <p:cNvPicPr>
            <a:picLocks noChangeAspect="1"/>
          </p:cNvPicPr>
          <p:nvPr/>
        </p:nvPicPr>
        <p:blipFill>
          <a:blip r:embed="rId3"/>
          <a:stretch>
            <a:fillRect/>
          </a:stretch>
        </p:blipFill>
        <p:spPr>
          <a:xfrm>
            <a:off x="4954954" y="718650"/>
            <a:ext cx="6954920" cy="3919316"/>
          </a:xfrm>
          <a:prstGeom prst="rect">
            <a:avLst/>
          </a:prstGeom>
        </p:spPr>
      </p:pic>
      <p:sp>
        <p:nvSpPr>
          <p:cNvPr id="6" name="TextBox 5">
            <a:extLst>
              <a:ext uri="{FF2B5EF4-FFF2-40B4-BE49-F238E27FC236}">
                <a16:creationId xmlns:a16="http://schemas.microsoft.com/office/drawing/2014/main" id="{CC5E2700-ED62-438B-279B-B9967C352B8E}"/>
              </a:ext>
            </a:extLst>
          </p:cNvPr>
          <p:cNvSpPr txBox="1"/>
          <p:nvPr/>
        </p:nvSpPr>
        <p:spPr>
          <a:xfrm>
            <a:off x="1113269" y="2946400"/>
            <a:ext cx="3110523" cy="369332"/>
          </a:xfrm>
          <a:prstGeom prst="rect">
            <a:avLst/>
          </a:prstGeom>
          <a:noFill/>
        </p:spPr>
        <p:txBody>
          <a:bodyPr wrap="square" rtlCol="0">
            <a:spAutoFit/>
          </a:bodyPr>
          <a:lstStyle/>
          <a:p>
            <a:r>
              <a:rPr lang="en-US" dirty="0"/>
              <a:t>Command to open website</a:t>
            </a:r>
            <a:endParaRPr lang="en-IN" dirty="0"/>
          </a:p>
        </p:txBody>
      </p:sp>
      <p:sp>
        <p:nvSpPr>
          <p:cNvPr id="7" name="TextBox 6">
            <a:extLst>
              <a:ext uri="{FF2B5EF4-FFF2-40B4-BE49-F238E27FC236}">
                <a16:creationId xmlns:a16="http://schemas.microsoft.com/office/drawing/2014/main" id="{D91507FF-CA36-4619-89C6-FC87FCCD0413}"/>
              </a:ext>
            </a:extLst>
          </p:cNvPr>
          <p:cNvSpPr txBox="1"/>
          <p:nvPr/>
        </p:nvSpPr>
        <p:spPr>
          <a:xfrm>
            <a:off x="7534031" y="4671237"/>
            <a:ext cx="4728308" cy="369332"/>
          </a:xfrm>
          <a:prstGeom prst="rect">
            <a:avLst/>
          </a:prstGeom>
          <a:noFill/>
        </p:spPr>
        <p:txBody>
          <a:bodyPr wrap="square" rtlCol="0">
            <a:spAutoFit/>
          </a:bodyPr>
          <a:lstStyle/>
          <a:p>
            <a:r>
              <a:rPr lang="en-US" dirty="0"/>
              <a:t>Website pop’s up </a:t>
            </a:r>
            <a:endParaRPr lang="en-IN" dirty="0"/>
          </a:p>
        </p:txBody>
      </p:sp>
    </p:spTree>
    <p:extLst>
      <p:ext uri="{BB962C8B-B14F-4D97-AF65-F5344CB8AC3E}">
        <p14:creationId xmlns:p14="http://schemas.microsoft.com/office/powerpoint/2010/main" val="3760559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939</TotalTime>
  <Words>415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Berlin Sans FB Demi</vt:lpstr>
      <vt:lpstr>Book Antiqua</vt:lpstr>
      <vt:lpstr>Rockwell</vt:lpstr>
      <vt:lpstr>Wingdings</vt:lpstr>
      <vt:lpstr>Gallery</vt:lpstr>
      <vt:lpstr>Helpdesk assistant (A chat-bot)</vt:lpstr>
      <vt:lpstr>Problem Statement</vt:lpstr>
      <vt:lpstr>Idea details</vt:lpstr>
      <vt:lpstr>Tools and Technologies </vt:lpstr>
      <vt:lpstr>Problem statement</vt:lpstr>
      <vt:lpstr>Result</vt:lpstr>
      <vt:lpstr>SCREENSHOTS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KARAN VARIA</dc:creator>
  <cp:lastModifiedBy>KARM BHATT</cp:lastModifiedBy>
  <cp:revision>40</cp:revision>
  <dcterms:created xsi:type="dcterms:W3CDTF">2023-09-22T12:57:54Z</dcterms:created>
  <dcterms:modified xsi:type="dcterms:W3CDTF">2024-03-02T07:36:54Z</dcterms:modified>
</cp:coreProperties>
</file>