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9"/>
  </p:notesMasterIdLst>
  <p:sldIdLst>
    <p:sldId id="256" r:id="rId2"/>
    <p:sldId id="268" r:id="rId3"/>
    <p:sldId id="257" r:id="rId4"/>
    <p:sldId id="260" r:id="rId5"/>
    <p:sldId id="261" r:id="rId6"/>
    <p:sldId id="269" r:id="rId7"/>
    <p:sldId id="270" r:id="rId8"/>
    <p:sldId id="258" r:id="rId9"/>
    <p:sldId id="271" r:id="rId10"/>
    <p:sldId id="272" r:id="rId11"/>
    <p:sldId id="273" r:id="rId12"/>
    <p:sldId id="274" r:id="rId13"/>
    <p:sldId id="263" r:id="rId14"/>
    <p:sldId id="275" r:id="rId15"/>
    <p:sldId id="277" r:id="rId16"/>
    <p:sldId id="278"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B9D4F6E-6C5C-4BDD-9B66-5BAA9B550572}">
          <p14:sldIdLst>
            <p14:sldId id="256"/>
            <p14:sldId id="268"/>
            <p14:sldId id="257"/>
            <p14:sldId id="260"/>
            <p14:sldId id="261"/>
            <p14:sldId id="269"/>
            <p14:sldId id="270"/>
            <p14:sldId id="258"/>
            <p14:sldId id="271"/>
            <p14:sldId id="272"/>
            <p14:sldId id="273"/>
            <p14:sldId id="274"/>
            <p14:sldId id="263"/>
            <p14:sldId id="275"/>
            <p14:sldId id="277"/>
            <p14:sldId id="278"/>
            <p14:sldId id="276"/>
          </p14:sldIdLst>
        </p14:section>
        <p14:section name="タイトルなしのセクション" id="{819CFAB9-FA0E-473E-9FE7-A36D2D478F0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0012" autoAdjust="0"/>
  </p:normalViewPr>
  <p:slideViewPr>
    <p:cSldViewPr snapToGrid="0">
      <p:cViewPr varScale="1">
        <p:scale>
          <a:sx n="54" d="100"/>
          <a:sy n="54" d="100"/>
        </p:scale>
        <p:origin x="1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A1ED1-5F7A-4C0A-9522-BA08CCCB4E56}" type="datetimeFigureOut">
              <a:rPr kumimoji="1" lang="ja-JP" altLang="en-US" smtClean="0"/>
              <a:t>2021/1/13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B68BA-F52B-4A0B-A2BE-870CFE4FCD4F}" type="slidenum">
              <a:rPr kumimoji="1" lang="ja-JP" altLang="en-US" smtClean="0"/>
              <a:t>‹#›</a:t>
            </a:fld>
            <a:endParaRPr kumimoji="1" lang="ja-JP" altLang="en-US"/>
          </a:p>
        </p:txBody>
      </p:sp>
    </p:spTree>
    <p:extLst>
      <p:ext uri="{BB962C8B-B14F-4D97-AF65-F5344CB8AC3E}">
        <p14:creationId xmlns:p14="http://schemas.microsoft.com/office/powerpoint/2010/main" val="22957773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開発、導入した企業では、生産した部品の製造履歴の記録を</a:t>
            </a:r>
            <a:r>
              <a:rPr kumimoji="1" lang="en-US" altLang="ja-JP" dirty="0"/>
              <a:t>10</a:t>
            </a:r>
            <a:r>
              <a:rPr kumimoji="1" lang="ja-JP" altLang="en-US" dirty="0"/>
              <a:t>年間分保管することが求められていました。</a:t>
            </a:r>
            <a:endParaRPr kumimoji="1" lang="en-US" altLang="ja-JP" dirty="0"/>
          </a:p>
          <a:p>
            <a:r>
              <a:rPr kumimoji="1" lang="ja-JP" altLang="en-US" dirty="0"/>
              <a:t>段ボール箱に入れた手書きの記録を保管するための倉庫を借りるなど、コストもかさんでいたようです。</a:t>
            </a:r>
            <a:endParaRPr kumimoji="1" lang="en-US" altLang="ja-JP" dirty="0"/>
          </a:p>
          <a:p>
            <a:r>
              <a:rPr kumimoji="1" lang="ja-JP" altLang="en-US" dirty="0"/>
              <a:t>当初は</a:t>
            </a:r>
            <a:r>
              <a:rPr kumimoji="1" lang="en-US" altLang="ja-JP" dirty="0"/>
              <a:t>IC</a:t>
            </a:r>
            <a:r>
              <a:rPr kumimoji="1" lang="ja-JP" altLang="en-US" dirty="0"/>
              <a:t>カードで工程を管理できないか検討したそうですが、各工程にリーダ</a:t>
            </a:r>
            <a:r>
              <a:rPr kumimoji="1" lang="en-US" altLang="ja-JP" dirty="0"/>
              <a:t>/</a:t>
            </a:r>
            <a:r>
              <a:rPr kumimoji="1" lang="ja-JP" altLang="en-US" dirty="0"/>
              <a:t>ライタを置くことは現実的ではなく他の方法を探していました。</a:t>
            </a:r>
            <a:endParaRPr kumimoji="1" lang="en-US" altLang="ja-JP" dirty="0"/>
          </a:p>
          <a:p>
            <a:endParaRPr kumimoji="1" lang="en-US" altLang="ja-JP" dirty="0"/>
          </a:p>
          <a:p>
            <a:r>
              <a:rPr kumimoji="1" lang="en-US" altLang="ja-JP" dirty="0" err="1"/>
              <a:t>PayPay</a:t>
            </a:r>
            <a:r>
              <a:rPr kumimoji="1" lang="ja-JP" altLang="en-US" dirty="0"/>
              <a:t>などの</a:t>
            </a:r>
            <a:r>
              <a:rPr kumimoji="1" lang="en-US" altLang="ja-JP" dirty="0"/>
              <a:t>QR</a:t>
            </a:r>
            <a:r>
              <a:rPr kumimoji="1" lang="ja-JP" altLang="en-US" dirty="0"/>
              <a:t>コード利用例を見て、</a:t>
            </a:r>
            <a:r>
              <a:rPr kumimoji="1" lang="en-US" altLang="ja-JP" dirty="0"/>
              <a:t>QR</a:t>
            </a:r>
            <a:r>
              <a:rPr kumimoji="1" lang="ja-JP" altLang="en-US" dirty="0"/>
              <a:t>コードで工程の管理を行うこととしました。</a:t>
            </a:r>
          </a:p>
        </p:txBody>
      </p:sp>
      <p:sp>
        <p:nvSpPr>
          <p:cNvPr id="4" name="スライド番号プレースホルダー 3"/>
          <p:cNvSpPr>
            <a:spLocks noGrp="1"/>
          </p:cNvSpPr>
          <p:nvPr>
            <p:ph type="sldNum" sz="quarter" idx="10"/>
          </p:nvPr>
        </p:nvSpPr>
        <p:spPr/>
        <p:txBody>
          <a:bodyPr/>
          <a:lstStyle/>
          <a:p>
            <a:fld id="{158B68BA-F52B-4A0B-A2BE-870CFE4FCD4F}" type="slidenum">
              <a:rPr kumimoji="1" lang="ja-JP" altLang="en-US" smtClean="0"/>
              <a:t>10</a:t>
            </a:fld>
            <a:endParaRPr kumimoji="1" lang="ja-JP" altLang="en-US"/>
          </a:p>
        </p:txBody>
      </p:sp>
    </p:spTree>
    <p:extLst>
      <p:ext uri="{BB962C8B-B14F-4D97-AF65-F5344CB8AC3E}">
        <p14:creationId xmlns:p14="http://schemas.microsoft.com/office/powerpoint/2010/main" val="79045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作業前に必ず</a:t>
            </a:r>
            <a:r>
              <a:rPr kumimoji="1" lang="en-US" altLang="ja-JP" dirty="0"/>
              <a:t>QR</a:t>
            </a:r>
            <a:r>
              <a:rPr kumimoji="1" lang="ja-JP" altLang="en-US" dirty="0"/>
              <a:t>コードを読み込むルーティーンを組み込むことで、どの作業にどれだけの時間がかかっているのか一目で把握することができます。</a:t>
            </a:r>
            <a:endParaRPr kumimoji="1" lang="en-US" altLang="ja-JP" dirty="0"/>
          </a:p>
          <a:p>
            <a:r>
              <a:rPr kumimoji="1" lang="ja-JP" altLang="en-US" dirty="0"/>
              <a:t>工数を入力する際に、何を何時間やったか後から入力する必要がないため、入力ミスや作業内容の勘違いを減らすことができます。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参考サイト</a:t>
            </a:r>
            <a:endParaRPr kumimoji="1" lang="en-US" altLang="ja-JP" dirty="0"/>
          </a:p>
          <a:p>
            <a:r>
              <a:rPr kumimoji="1" lang="en-US" altLang="ja-JP" dirty="0"/>
              <a:t>https://smafac.net/service-contents/</a:t>
            </a:r>
            <a:endParaRPr kumimoji="1" lang="ja-JP" altLang="en-US" dirty="0"/>
          </a:p>
        </p:txBody>
      </p:sp>
      <p:sp>
        <p:nvSpPr>
          <p:cNvPr id="4" name="スライド番号プレースホルダー 3"/>
          <p:cNvSpPr>
            <a:spLocks noGrp="1"/>
          </p:cNvSpPr>
          <p:nvPr>
            <p:ph type="sldNum" sz="quarter" idx="10"/>
          </p:nvPr>
        </p:nvSpPr>
        <p:spPr/>
        <p:txBody>
          <a:bodyPr/>
          <a:lstStyle/>
          <a:p>
            <a:fld id="{158B68BA-F52B-4A0B-A2BE-870CFE4FCD4F}" type="slidenum">
              <a:rPr kumimoji="1" lang="ja-JP" altLang="en-US" smtClean="0"/>
              <a:t>11</a:t>
            </a:fld>
            <a:endParaRPr kumimoji="1" lang="ja-JP" altLang="en-US"/>
          </a:p>
        </p:txBody>
      </p:sp>
    </p:spTree>
    <p:extLst>
      <p:ext uri="{BB962C8B-B14F-4D97-AF65-F5344CB8AC3E}">
        <p14:creationId xmlns:p14="http://schemas.microsoft.com/office/powerpoint/2010/main" val="222144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また、作業日報によってデータベース化された情報は、様々な形にデータの加工が可能です。</a:t>
            </a:r>
            <a:endParaRPr kumimoji="1" lang="en-US" altLang="ja-JP" dirty="0"/>
          </a:p>
          <a:p>
            <a:endParaRPr kumimoji="1" lang="en-US" altLang="ja-JP" dirty="0"/>
          </a:p>
          <a:p>
            <a:r>
              <a:rPr kumimoji="1" lang="ja-JP" altLang="en-US" dirty="0"/>
              <a:t>左の例では、計画を建てる際に実績をベースにした計画を建てることができ、生産性の向上に繋がります。</a:t>
            </a:r>
            <a:endParaRPr kumimoji="1" lang="en-US" altLang="ja-JP" dirty="0"/>
          </a:p>
          <a:p>
            <a:r>
              <a:rPr kumimoji="1" lang="ja-JP" altLang="en-US" dirty="0"/>
              <a:t>右の例では、不具合を起こした製品の情報を検索して、素早く内容を把握し、次手を打つことができます。</a:t>
            </a:r>
            <a:endParaRPr kumimoji="1" lang="en-US" altLang="ja-JP" dirty="0"/>
          </a:p>
          <a:p>
            <a:endParaRPr kumimoji="1" lang="en-US" altLang="ja-JP" dirty="0"/>
          </a:p>
          <a:p>
            <a:r>
              <a:rPr kumimoji="1" lang="ja-JP" altLang="en-US" dirty="0"/>
              <a:t>どちらにも共通していることは正確な情報を得ることによって、次のアクションを確実に行える点火と思います。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参考サイト</a:t>
            </a:r>
            <a:endParaRPr kumimoji="1" lang="en-US" altLang="ja-JP" dirty="0"/>
          </a:p>
          <a:p>
            <a:r>
              <a:rPr kumimoji="1" lang="en-US" altLang="ja-JP" dirty="0"/>
              <a:t>https://smafac.net/service-contents/</a:t>
            </a:r>
            <a:endParaRPr kumimoji="1" lang="ja-JP" altLang="en-US" dirty="0"/>
          </a:p>
        </p:txBody>
      </p:sp>
      <p:sp>
        <p:nvSpPr>
          <p:cNvPr id="4" name="スライド番号プレースホルダー 3"/>
          <p:cNvSpPr>
            <a:spLocks noGrp="1"/>
          </p:cNvSpPr>
          <p:nvPr>
            <p:ph type="sldNum" sz="quarter" idx="10"/>
          </p:nvPr>
        </p:nvSpPr>
        <p:spPr/>
        <p:txBody>
          <a:bodyPr/>
          <a:lstStyle/>
          <a:p>
            <a:fld id="{158B68BA-F52B-4A0B-A2BE-870CFE4FCD4F}" type="slidenum">
              <a:rPr kumimoji="1" lang="ja-JP" altLang="en-US" smtClean="0"/>
              <a:t>12</a:t>
            </a:fld>
            <a:endParaRPr kumimoji="1" lang="ja-JP" altLang="en-US"/>
          </a:p>
        </p:txBody>
      </p:sp>
    </p:spTree>
    <p:extLst>
      <p:ext uri="{BB962C8B-B14F-4D97-AF65-F5344CB8AC3E}">
        <p14:creationId xmlns:p14="http://schemas.microsoft.com/office/powerpoint/2010/main" val="379209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活用した結果、作業員の運用も非常に楽に行うことができ生産性がを</a:t>
            </a:r>
            <a:r>
              <a:rPr kumimoji="1" lang="en-US" altLang="ja-JP" dirty="0"/>
              <a:t>30</a:t>
            </a:r>
            <a:r>
              <a:rPr kumimoji="1" lang="ja-JP" altLang="en-US" dirty="0"/>
              <a:t>％アップすることができました。</a:t>
            </a:r>
            <a:endParaRPr kumimoji="1" lang="en-US" altLang="ja-JP" dirty="0"/>
          </a:p>
          <a:p>
            <a:r>
              <a:rPr kumimoji="1" lang="ja-JP" altLang="en-US" dirty="0"/>
              <a:t>また、正確なデータを管理運用することで、発注メーカーから義務付けられている製造履歴の記録書類の作成を</a:t>
            </a:r>
            <a:r>
              <a:rPr kumimoji="1" lang="en-US" altLang="ja-JP" dirty="0"/>
              <a:t>4</a:t>
            </a:r>
            <a:r>
              <a:rPr kumimoji="1" lang="ja-JP" altLang="en-US" dirty="0"/>
              <a:t>時間から数分に短縮することができました。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58B68BA-F52B-4A0B-A2BE-870CFE4FCD4F}" type="slidenum">
              <a:rPr kumimoji="1" lang="ja-JP" altLang="en-US" smtClean="0"/>
              <a:t>13</a:t>
            </a:fld>
            <a:endParaRPr kumimoji="1" lang="ja-JP" altLang="en-US"/>
          </a:p>
        </p:txBody>
      </p:sp>
    </p:spTree>
    <p:extLst>
      <p:ext uri="{BB962C8B-B14F-4D97-AF65-F5344CB8AC3E}">
        <p14:creationId xmlns:p14="http://schemas.microsoft.com/office/powerpoint/2010/main" val="136221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282828"/>
                </a:solidFill>
                <a:effectLst/>
                <a:latin typeface="メイリオ" panose="020B0604030504040204" pitchFamily="50" charset="-128"/>
                <a:ea typeface="メイリオ" panose="020B0604030504040204" pitchFamily="50" charset="-128"/>
              </a:rPr>
              <a:t>QR</a:t>
            </a:r>
            <a:r>
              <a:rPr lang="ja-JP" altLang="en-US" b="0" i="0" dirty="0">
                <a:solidFill>
                  <a:srgbClr val="282828"/>
                </a:solidFill>
                <a:effectLst/>
                <a:latin typeface="メイリオ" panose="020B0604030504040204" pitchFamily="50" charset="-128"/>
                <a:ea typeface="メイリオ" panose="020B0604030504040204" pitchFamily="50" charset="-128"/>
              </a:rPr>
              <a:t>コードの種類と大きさ、データ容量</a:t>
            </a:r>
            <a:endParaRPr kumimoji="1" lang="en-US" altLang="ja-JP" dirty="0"/>
          </a:p>
          <a:p>
            <a:r>
              <a:rPr kumimoji="1" lang="en-US" altLang="ja-JP" dirty="0"/>
              <a:t>https://www.keyence.co.jp/ss/products/autoid/codereader/basic2d-qr-types.jsp</a:t>
            </a:r>
          </a:p>
        </p:txBody>
      </p:sp>
      <p:sp>
        <p:nvSpPr>
          <p:cNvPr id="4" name="スライド番号プレースホルダー 3"/>
          <p:cNvSpPr>
            <a:spLocks noGrp="1"/>
          </p:cNvSpPr>
          <p:nvPr>
            <p:ph type="sldNum" sz="quarter" idx="5"/>
          </p:nvPr>
        </p:nvSpPr>
        <p:spPr/>
        <p:txBody>
          <a:bodyPr/>
          <a:lstStyle/>
          <a:p>
            <a:fld id="{158B68BA-F52B-4A0B-A2BE-870CFE4FCD4F}" type="slidenum">
              <a:rPr kumimoji="1" lang="ja-JP" altLang="en-US" smtClean="0"/>
              <a:t>14</a:t>
            </a:fld>
            <a:endParaRPr kumimoji="1" lang="ja-JP" altLang="en-US"/>
          </a:p>
        </p:txBody>
      </p:sp>
    </p:spTree>
    <p:extLst>
      <p:ext uri="{BB962C8B-B14F-4D97-AF65-F5344CB8AC3E}">
        <p14:creationId xmlns:p14="http://schemas.microsoft.com/office/powerpoint/2010/main" val="357399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282828"/>
                </a:solidFill>
                <a:effectLst/>
                <a:latin typeface="メイリオ" panose="020B0604030504040204" pitchFamily="50" charset="-128"/>
                <a:ea typeface="メイリオ" panose="020B0604030504040204" pitchFamily="50" charset="-128"/>
              </a:rPr>
              <a:t>QR</a:t>
            </a:r>
            <a:r>
              <a:rPr lang="ja-JP" altLang="en-US" b="0" i="0" dirty="0">
                <a:solidFill>
                  <a:srgbClr val="282828"/>
                </a:solidFill>
                <a:effectLst/>
                <a:latin typeface="メイリオ" panose="020B0604030504040204" pitchFamily="50" charset="-128"/>
                <a:ea typeface="メイリオ" panose="020B0604030504040204" pitchFamily="50" charset="-128"/>
              </a:rPr>
              <a:t>コードの種類と大きさ、データ容量</a:t>
            </a:r>
            <a:endParaRPr kumimoji="1" lang="en-US" altLang="ja-JP" dirty="0"/>
          </a:p>
          <a:p>
            <a:r>
              <a:rPr kumimoji="1" lang="en-US" altLang="ja-JP" dirty="0"/>
              <a:t>https://www.keyence.co.jp/ss/products/autoid/codereader/basic2d-qr-types.jsp</a:t>
            </a:r>
          </a:p>
        </p:txBody>
      </p:sp>
      <p:sp>
        <p:nvSpPr>
          <p:cNvPr id="4" name="スライド番号プレースホルダー 3"/>
          <p:cNvSpPr>
            <a:spLocks noGrp="1"/>
          </p:cNvSpPr>
          <p:nvPr>
            <p:ph type="sldNum" sz="quarter" idx="5"/>
          </p:nvPr>
        </p:nvSpPr>
        <p:spPr/>
        <p:txBody>
          <a:bodyPr/>
          <a:lstStyle/>
          <a:p>
            <a:fld id="{158B68BA-F52B-4A0B-A2BE-870CFE4FCD4F}" type="slidenum">
              <a:rPr kumimoji="1" lang="ja-JP" altLang="en-US" smtClean="0"/>
              <a:t>15</a:t>
            </a:fld>
            <a:endParaRPr kumimoji="1" lang="ja-JP" altLang="en-US"/>
          </a:p>
        </p:txBody>
      </p:sp>
    </p:spTree>
    <p:extLst>
      <p:ext uri="{BB962C8B-B14F-4D97-AF65-F5344CB8AC3E}">
        <p14:creationId xmlns:p14="http://schemas.microsoft.com/office/powerpoint/2010/main" val="237091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282828"/>
                </a:solidFill>
                <a:effectLst/>
                <a:latin typeface="メイリオ" panose="020B0604030504040204" pitchFamily="50" charset="-128"/>
                <a:ea typeface="メイリオ" panose="020B0604030504040204" pitchFamily="50" charset="-128"/>
              </a:rPr>
              <a:t>QR</a:t>
            </a:r>
            <a:r>
              <a:rPr lang="ja-JP" altLang="en-US" b="0" i="0" dirty="0">
                <a:solidFill>
                  <a:srgbClr val="282828"/>
                </a:solidFill>
                <a:effectLst/>
                <a:latin typeface="メイリオ" panose="020B0604030504040204" pitchFamily="50" charset="-128"/>
                <a:ea typeface="メイリオ" panose="020B0604030504040204" pitchFamily="50" charset="-128"/>
              </a:rPr>
              <a:t>コードの種類と大きさ、データ容量</a:t>
            </a:r>
            <a:endParaRPr kumimoji="1" lang="en-US" altLang="ja-JP" dirty="0"/>
          </a:p>
          <a:p>
            <a:r>
              <a:rPr kumimoji="1" lang="en-US" altLang="ja-JP" dirty="0"/>
              <a:t>https://www.keyence.co.jp/ss/products/autoid/codereader/basic2d-qr-types.jsp</a:t>
            </a:r>
          </a:p>
        </p:txBody>
      </p:sp>
      <p:sp>
        <p:nvSpPr>
          <p:cNvPr id="4" name="スライド番号プレースホルダー 3"/>
          <p:cNvSpPr>
            <a:spLocks noGrp="1"/>
          </p:cNvSpPr>
          <p:nvPr>
            <p:ph type="sldNum" sz="quarter" idx="5"/>
          </p:nvPr>
        </p:nvSpPr>
        <p:spPr/>
        <p:txBody>
          <a:bodyPr/>
          <a:lstStyle/>
          <a:p>
            <a:fld id="{158B68BA-F52B-4A0B-A2BE-870CFE4FCD4F}" type="slidenum">
              <a:rPr kumimoji="1" lang="ja-JP" altLang="en-US" smtClean="0"/>
              <a:t>16</a:t>
            </a:fld>
            <a:endParaRPr kumimoji="1" lang="ja-JP" altLang="en-US"/>
          </a:p>
        </p:txBody>
      </p:sp>
    </p:spTree>
    <p:extLst>
      <p:ext uri="{BB962C8B-B14F-4D97-AF65-F5344CB8AC3E}">
        <p14:creationId xmlns:p14="http://schemas.microsoft.com/office/powerpoint/2010/main" val="419997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参考サイト</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282828"/>
                </a:solidFill>
                <a:effectLst/>
                <a:latin typeface="メイリオ" panose="020B0604030504040204" pitchFamily="50" charset="-128"/>
                <a:ea typeface="メイリオ" panose="020B0604030504040204" pitchFamily="50" charset="-128"/>
              </a:rPr>
              <a:t>QR</a:t>
            </a:r>
            <a:r>
              <a:rPr lang="ja-JP" altLang="en-US" b="0" i="0" dirty="0">
                <a:solidFill>
                  <a:srgbClr val="282828"/>
                </a:solidFill>
                <a:effectLst/>
                <a:latin typeface="メイリオ" panose="020B0604030504040204" pitchFamily="50" charset="-128"/>
                <a:ea typeface="メイリオ" panose="020B0604030504040204" pitchFamily="50" charset="-128"/>
              </a:rPr>
              <a:t>コードの種類と大きさ、データ容量</a:t>
            </a:r>
            <a:endParaRPr kumimoji="1" lang="en-US" altLang="ja-JP" dirty="0"/>
          </a:p>
          <a:p>
            <a:r>
              <a:rPr kumimoji="1" lang="en-US" altLang="ja-JP" dirty="0"/>
              <a:t>https://www.keyence.co.jp/ss/products/autoid/codereader/basic2d-qr-types.jsp</a:t>
            </a:r>
          </a:p>
        </p:txBody>
      </p:sp>
      <p:sp>
        <p:nvSpPr>
          <p:cNvPr id="4" name="スライド番号プレースホルダー 3"/>
          <p:cNvSpPr>
            <a:spLocks noGrp="1"/>
          </p:cNvSpPr>
          <p:nvPr>
            <p:ph type="sldNum" sz="quarter" idx="5"/>
          </p:nvPr>
        </p:nvSpPr>
        <p:spPr/>
        <p:txBody>
          <a:bodyPr/>
          <a:lstStyle/>
          <a:p>
            <a:fld id="{158B68BA-F52B-4A0B-A2BE-870CFE4FCD4F}" type="slidenum">
              <a:rPr kumimoji="1" lang="ja-JP" altLang="en-US" smtClean="0"/>
              <a:t>17</a:t>
            </a:fld>
            <a:endParaRPr kumimoji="1" lang="ja-JP" altLang="en-US"/>
          </a:p>
        </p:txBody>
      </p:sp>
    </p:spTree>
    <p:extLst>
      <p:ext uri="{BB962C8B-B14F-4D97-AF65-F5344CB8AC3E}">
        <p14:creationId xmlns:p14="http://schemas.microsoft.com/office/powerpoint/2010/main" val="942097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F99DBDA-582E-4367-BD85-AEA59AF1D713}" type="datetime1">
              <a:rPr kumimoji="1" lang="ja-JP" altLang="en-US" smtClean="0"/>
              <a:t>2021/1/13</a:t>
            </a:fld>
            <a:endParaRPr kumimoji="1" lang="ja-JP" alt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kumimoji="1" lang="ja-JP" alt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368634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1560B42-8BD6-4D17-AE34-6B9DA6E62CED}" type="datetime1">
              <a:rPr kumimoji="1" lang="ja-JP" altLang="en-US" smtClean="0"/>
              <a:t>2021/1/13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206322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83392B-B388-4F6F-869F-AAE294482414}" type="datetime1">
              <a:rPr kumimoji="1" lang="ja-JP" altLang="en-US" smtClean="0"/>
              <a:t>2021/1/13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187187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9D2A5D-BB4A-4947-B442-C9BA2ACD5315}" type="datetime1">
              <a:rPr kumimoji="1" lang="ja-JP" altLang="en-US" smtClean="0"/>
              <a:t>2021/1/13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88059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6E8C73B-6FAC-4500-8C5B-A32E310450CC}" type="datetime1">
              <a:rPr kumimoji="1" lang="ja-JP" altLang="en-US" smtClean="0"/>
              <a:t>2021/1/13</a:t>
            </a:fld>
            <a:endParaRPr kumimoji="1" lang="ja-JP" alt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kumimoji="1" lang="ja-JP" altLang="en-US"/>
          </a:p>
        </p:txBody>
      </p:sp>
      <p:sp>
        <p:nvSpPr>
          <p:cNvPr id="6" name="Slide Number Placeholder 5"/>
          <p:cNvSpPr>
            <a:spLocks noGrp="1"/>
          </p:cNvSpPr>
          <p:nvPr>
            <p:ph type="sldNum" sz="quarter" idx="12"/>
          </p:nvPr>
        </p:nvSpPr>
        <p:spPr>
          <a:xfrm>
            <a:off x="8604504" y="5211060"/>
            <a:ext cx="2112264" cy="228600"/>
          </a:xfrm>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2714818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C19DBB-4DB8-4D88-80DF-EC3E05C020FF}" type="datetime1">
              <a:rPr kumimoji="1" lang="ja-JP" altLang="en-US" smtClean="0"/>
              <a:t>2021/1/13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214797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0EF681E-F99F-4070-9524-1B95E41AF1AD}" type="datetime1">
              <a:rPr kumimoji="1" lang="ja-JP" altLang="en-US" smtClean="0"/>
              <a:t>2021/1/13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426302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16E58E8-F771-48DC-9650-5E7611F91AC6}" type="datetime1">
              <a:rPr kumimoji="1" lang="ja-JP" altLang="en-US" smtClean="0"/>
              <a:t>2021/1/13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163863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F2EE9-81A4-4AA9-8A86-4A5C2A35CCCF}" type="datetime1">
              <a:rPr kumimoji="1" lang="ja-JP" altLang="en-US" smtClean="0"/>
              <a:t>2021/1/13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36770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B48EBCF7-520C-42A4-AC87-B901342260E0}" type="datetime1">
              <a:rPr kumimoji="1" lang="ja-JP" altLang="en-US" smtClean="0"/>
              <a:t>2021/1/13</a:t>
            </a:fld>
            <a:endParaRPr kumimoji="1" lang="ja-JP" altLang="en-US"/>
          </a:p>
        </p:txBody>
      </p:sp>
      <p:sp>
        <p:nvSpPr>
          <p:cNvPr id="9" name="Footer Placeholder 8"/>
          <p:cNvSpPr>
            <a:spLocks noGrp="1"/>
          </p:cNvSpPr>
          <p:nvPr>
            <p:ph type="ftr" sz="quarter" idx="11"/>
          </p:nvPr>
        </p:nvSpPr>
        <p:spPr/>
        <p:txBody>
          <a:bodyPr/>
          <a:lstStyle>
            <a:lvl1pPr algn="r">
              <a:defRPr/>
            </a:lvl1pPr>
          </a:lstStyle>
          <a:p>
            <a:endParaRPr kumimoji="1" lang="ja-JP" alt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8903515-C8F2-469F-A1C3-C4ACE52136B8}" type="slidenum">
              <a:rPr kumimoji="1" lang="ja-JP" altLang="en-US" smtClean="0"/>
              <a:t>‹#›</a:t>
            </a:fld>
            <a:endParaRPr kumimoji="1" lang="ja-JP" alt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188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945FE9F-B07D-4EA2-B0C4-03C60A1120A8}" type="datetime1">
              <a:rPr kumimoji="1" lang="ja-JP" altLang="en-US" smtClean="0"/>
              <a:t>2021/1/13</a:t>
            </a:fld>
            <a:endParaRPr kumimoji="1" lang="ja-JP"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kumimoji="1" lang="ja-JP" alt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8903515-C8F2-469F-A1C3-C4ACE52136B8}" type="slidenum">
              <a:rPr kumimoji="1" lang="ja-JP" altLang="en-US" smtClean="0"/>
              <a:t>‹#›</a:t>
            </a:fld>
            <a:endParaRPr kumimoji="1" lang="ja-JP" alt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072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17E8CC8-252C-4AE8-A2BC-14E8D2D27AE2}" type="datetime1">
              <a:rPr kumimoji="1" lang="ja-JP" altLang="en-US" smtClean="0"/>
              <a:t>2021/1/13</a:t>
            </a:fld>
            <a:endParaRPr kumimoji="1" lang="ja-JP" alt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kumimoji="1" lang="ja-JP" alt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8903515-C8F2-469F-A1C3-C4ACE52136B8}" type="slidenum">
              <a:rPr kumimoji="1" lang="ja-JP" altLang="en-US" smtClean="0"/>
              <a:t>‹#›</a:t>
            </a:fld>
            <a:endParaRPr kumimoji="1" lang="ja-JP" altLang="en-US"/>
          </a:p>
        </p:txBody>
      </p:sp>
    </p:spTree>
    <p:extLst>
      <p:ext uri="{BB962C8B-B14F-4D97-AF65-F5344CB8AC3E}">
        <p14:creationId xmlns:p14="http://schemas.microsoft.com/office/powerpoint/2010/main" val="340511396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3200" dirty="0"/>
              <a:t>スマート生産チャットボット</a:t>
            </a:r>
            <a:endParaRPr kumimoji="1" lang="ja-JP" altLang="en-US" dirty="0"/>
          </a:p>
        </p:txBody>
      </p:sp>
      <p:sp>
        <p:nvSpPr>
          <p:cNvPr id="3" name="サブタイトル 2"/>
          <p:cNvSpPr>
            <a:spLocks noGrp="1"/>
          </p:cNvSpPr>
          <p:nvPr>
            <p:ph type="subTitle" idx="1"/>
          </p:nvPr>
        </p:nvSpPr>
        <p:spPr/>
        <p:txBody>
          <a:bodyPr/>
          <a:lstStyle/>
          <a:p>
            <a:r>
              <a:rPr kumimoji="1" lang="ja-JP" altLang="en-US" dirty="0"/>
              <a:t>業務の連携と自動化を目指して</a:t>
            </a:r>
          </a:p>
        </p:txBody>
      </p:sp>
    </p:spTree>
    <p:extLst>
      <p:ext uri="{BB962C8B-B14F-4D97-AF65-F5344CB8AC3E}">
        <p14:creationId xmlns:p14="http://schemas.microsoft.com/office/powerpoint/2010/main" val="3105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QR</a:t>
            </a:r>
            <a:r>
              <a:rPr kumimoji="1" lang="ja-JP" altLang="en-US" dirty="0"/>
              <a:t>コードの利用</a:t>
            </a:r>
          </a:p>
        </p:txBody>
      </p:sp>
      <p:sp>
        <p:nvSpPr>
          <p:cNvPr id="7" name="コンテンツ プレースホルダー 6"/>
          <p:cNvSpPr>
            <a:spLocks noGrp="1"/>
          </p:cNvSpPr>
          <p:nvPr>
            <p:ph idx="1"/>
          </p:nvPr>
        </p:nvSpPr>
        <p:spPr>
          <a:xfrm>
            <a:off x="1066800" y="2103121"/>
            <a:ext cx="10515600" cy="2436796"/>
          </a:xfrm>
        </p:spPr>
        <p:txBody>
          <a:bodyPr>
            <a:normAutofit/>
          </a:bodyPr>
          <a:lstStyle/>
          <a:p>
            <a:pPr marL="0" indent="0">
              <a:buNone/>
            </a:pPr>
            <a:r>
              <a:rPr kumimoji="1" lang="ja-JP" altLang="en-US" sz="2200" b="1" dirty="0"/>
              <a:t>導入の経緯</a:t>
            </a:r>
            <a:endParaRPr kumimoji="1" lang="en-US" altLang="ja-JP" sz="2200" b="1" dirty="0"/>
          </a:p>
          <a:p>
            <a:pPr marL="0" indent="0">
              <a:buNone/>
            </a:pPr>
            <a:r>
              <a:rPr lang="en-US" altLang="ja-JP" dirty="0"/>
              <a:t>IC</a:t>
            </a:r>
            <a:r>
              <a:rPr lang="ja-JP" altLang="en-US" dirty="0"/>
              <a:t>カードを使った製造履歴の管理ができないか検討したが、</a:t>
            </a:r>
            <a:r>
              <a:rPr lang="ja-JP" altLang="en-US" sz="2100" dirty="0"/>
              <a:t>各々の作業工程ごとに</a:t>
            </a:r>
            <a:r>
              <a:rPr lang="en-US" altLang="ja-JP" sz="2100" dirty="0"/>
              <a:t>IC</a:t>
            </a:r>
            <a:r>
              <a:rPr lang="ja-JP" altLang="en-US" sz="2100" dirty="0"/>
              <a:t>カードリーダー／ライターを置くのはコストの面からも現実的ではない。</a:t>
            </a:r>
            <a:endParaRPr lang="en-US" altLang="ja-JP" sz="2100" dirty="0"/>
          </a:p>
          <a:p>
            <a:endParaRPr lang="en-US" altLang="ja-JP" dirty="0"/>
          </a:p>
          <a:p>
            <a:endParaRPr lang="en-US" altLang="ja-JP" dirty="0"/>
          </a:p>
          <a:p>
            <a:endParaRPr kumimoji="1" lang="en-US" altLang="ja-JP" dirty="0"/>
          </a:p>
          <a:p>
            <a:endParaRPr kumimoji="1" lang="ja-JP" altLang="en-US" dirty="0"/>
          </a:p>
        </p:txBody>
      </p:sp>
      <p:sp>
        <p:nvSpPr>
          <p:cNvPr id="3" name="日付プレースホルダー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19E18F-F71A-4B7F-9FBD-15E8759AAB59}" type="datetime1">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2021/1/13</a:t>
            </a:fld>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903515-C8F2-469F-A1C3-C4ACE52136B8}" type="slidenum">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ja-JP" altLang="en-US" sz="1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9641" y="4074548"/>
            <a:ext cx="1929063" cy="2096808"/>
          </a:xfrm>
          <a:prstGeom prst="rect">
            <a:avLst/>
          </a:prstGeom>
        </p:spPr>
      </p:pic>
      <p:sp>
        <p:nvSpPr>
          <p:cNvPr id="8" name="右矢印 7"/>
          <p:cNvSpPr/>
          <p:nvPr/>
        </p:nvSpPr>
        <p:spPr>
          <a:xfrm>
            <a:off x="1645920" y="4147579"/>
            <a:ext cx="1950720" cy="962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753718" y="3679153"/>
            <a:ext cx="5899619" cy="1569660"/>
          </a:xfrm>
          <a:prstGeom prst="rect">
            <a:avLst/>
          </a:prstGeom>
          <a:noFill/>
        </p:spPr>
        <p:txBody>
          <a:bodyPr wrap="square" rtlCol="0">
            <a:spAutoFit/>
          </a:bodyPr>
          <a:lstStyle/>
          <a:p>
            <a:r>
              <a:rPr kumimoji="1" lang="ja-JP" altLang="en-US" sz="3200" b="1" dirty="0"/>
              <a:t>管理したい項目に</a:t>
            </a:r>
            <a:r>
              <a:rPr kumimoji="1" lang="en-US" altLang="ja-JP" sz="3200" b="1" dirty="0"/>
              <a:t>QR</a:t>
            </a:r>
            <a:r>
              <a:rPr kumimoji="1" lang="ja-JP" altLang="en-US" sz="3200" b="1" dirty="0"/>
              <a:t>コードを一つ用意すれば、撮るだけで入力ができ管理が可能。</a:t>
            </a:r>
            <a:endParaRPr kumimoji="1" lang="en-US" altLang="ja-JP" sz="3200" b="1" dirty="0"/>
          </a:p>
        </p:txBody>
      </p:sp>
    </p:spTree>
    <p:extLst>
      <p:ext uri="{BB962C8B-B14F-4D97-AF65-F5344CB8AC3E}">
        <p14:creationId xmlns:p14="http://schemas.microsoft.com/office/powerpoint/2010/main" val="349734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66800" y="1625600"/>
            <a:ext cx="10058400" cy="1101558"/>
          </a:xfrm>
        </p:spPr>
        <p:txBody>
          <a:bodyPr>
            <a:normAutofit/>
          </a:bodyPr>
          <a:lstStyle/>
          <a:p>
            <a:pPr marL="0" indent="0">
              <a:buNone/>
            </a:pPr>
            <a:endParaRPr lang="en-US" altLang="ja-JP" dirty="0"/>
          </a:p>
          <a:p>
            <a:pPr marL="0" indent="0">
              <a:buNone/>
            </a:pPr>
            <a:r>
              <a:rPr kumimoji="1" lang="ja-JP" altLang="en-US" dirty="0"/>
              <a:t>利用事例</a:t>
            </a:r>
            <a:r>
              <a:rPr kumimoji="1" lang="en-US" altLang="ja-JP" dirty="0"/>
              <a:t>1</a:t>
            </a:r>
            <a:r>
              <a:rPr kumimoji="1" lang="ja-JP" altLang="en-US" dirty="0"/>
              <a:t>：作業日報の記録</a:t>
            </a:r>
          </a:p>
        </p:txBody>
      </p:sp>
      <p:sp>
        <p:nvSpPr>
          <p:cNvPr id="4" name="日付プレースホルダー 3"/>
          <p:cNvSpPr>
            <a:spLocks noGrp="1"/>
          </p:cNvSpPr>
          <p:nvPr>
            <p:ph type="dt" sz="half" idx="10"/>
          </p:nvPr>
        </p:nvSpPr>
        <p:spPr/>
        <p:txBody>
          <a:bodyPr/>
          <a:lstStyle/>
          <a:p>
            <a:fld id="{689D2A5D-BB4A-4947-B442-C9BA2ACD5315}" type="datetime1">
              <a:rPr kumimoji="1" lang="ja-JP" altLang="en-US" smtClean="0"/>
              <a:t>2021/1/13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11</a:t>
            </a:fld>
            <a:endParaRPr kumimoji="1" lang="ja-JP" altLang="en-US"/>
          </a:p>
        </p:txBody>
      </p:sp>
      <p:sp>
        <p:nvSpPr>
          <p:cNvPr id="7" name="タイトル 5"/>
          <p:cNvSpPr>
            <a:spLocks noGrp="1"/>
          </p:cNvSpPr>
          <p:nvPr>
            <p:ph type="title"/>
          </p:nvPr>
        </p:nvSpPr>
        <p:spPr/>
        <p:txBody>
          <a:bodyPr/>
          <a:lstStyle/>
          <a:p>
            <a:r>
              <a:rPr kumimoji="1" lang="en-US" altLang="ja-JP" dirty="0"/>
              <a:t>QR</a:t>
            </a:r>
            <a:r>
              <a:rPr kumimoji="1" lang="ja-JP" altLang="en-US" dirty="0"/>
              <a:t>コードの利用</a:t>
            </a:r>
          </a:p>
        </p:txBody>
      </p:sp>
      <p:sp>
        <p:nvSpPr>
          <p:cNvPr id="8" name="コンテンツ プレースホルダー 2"/>
          <p:cNvSpPr txBox="1">
            <a:spLocks/>
          </p:cNvSpPr>
          <p:nvPr/>
        </p:nvSpPr>
        <p:spPr>
          <a:xfrm>
            <a:off x="1066800" y="2721436"/>
            <a:ext cx="10058400" cy="62403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endParaRPr lang="ja-JP" altLang="en-US" dirty="0"/>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721436"/>
            <a:ext cx="7780421" cy="3470818"/>
          </a:xfrm>
          <a:prstGeom prst="rect">
            <a:avLst/>
          </a:prstGeom>
        </p:spPr>
      </p:pic>
      <p:sp>
        <p:nvSpPr>
          <p:cNvPr id="2" name="吹き出し: 円形 1">
            <a:extLst>
              <a:ext uri="{FF2B5EF4-FFF2-40B4-BE49-F238E27FC236}">
                <a16:creationId xmlns:a16="http://schemas.microsoft.com/office/drawing/2014/main" id="{A0829EFB-42EE-471A-A800-55F0EFBD30C7}"/>
              </a:ext>
            </a:extLst>
          </p:cNvPr>
          <p:cNvSpPr/>
          <p:nvPr/>
        </p:nvSpPr>
        <p:spPr>
          <a:xfrm>
            <a:off x="8572500" y="3194249"/>
            <a:ext cx="3271520" cy="2189774"/>
          </a:xfrm>
          <a:prstGeom prst="wedgeEllipseCallout">
            <a:avLst>
              <a:gd name="adj1" fmla="val -67805"/>
              <a:gd name="adj2" fmla="val 682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QR</a:t>
            </a:r>
            <a:r>
              <a:rPr kumimoji="1" lang="ja-JP" altLang="en-US" dirty="0"/>
              <a:t>コードを読み込むだけで一日の作業履歴がわかる！</a:t>
            </a:r>
          </a:p>
        </p:txBody>
      </p:sp>
    </p:spTree>
    <p:extLst>
      <p:ext uri="{BB962C8B-B14F-4D97-AF65-F5344CB8AC3E}">
        <p14:creationId xmlns:p14="http://schemas.microsoft.com/office/powerpoint/2010/main" val="256631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66800" y="1625600"/>
            <a:ext cx="10058400" cy="1101558"/>
          </a:xfrm>
        </p:spPr>
        <p:txBody>
          <a:bodyPr>
            <a:normAutofit/>
          </a:bodyPr>
          <a:lstStyle/>
          <a:p>
            <a:pPr marL="0" indent="0">
              <a:buNone/>
            </a:pPr>
            <a:endParaRPr lang="en-US" altLang="ja-JP" dirty="0"/>
          </a:p>
          <a:p>
            <a:pPr marL="0" indent="0">
              <a:buNone/>
            </a:pPr>
            <a:r>
              <a:rPr kumimoji="1" lang="ja-JP" altLang="en-US" dirty="0"/>
              <a:t>利用事例</a:t>
            </a:r>
            <a:r>
              <a:rPr lang="en-US" altLang="ja-JP" dirty="0"/>
              <a:t>2</a:t>
            </a:r>
            <a:r>
              <a:rPr kumimoji="1" lang="ja-JP" altLang="en-US" dirty="0"/>
              <a:t>：</a:t>
            </a:r>
            <a:r>
              <a:rPr kumimoji="1" lang="en-US" altLang="ja-JP" dirty="0"/>
              <a:t>QR</a:t>
            </a:r>
            <a:r>
              <a:rPr kumimoji="1" lang="ja-JP" altLang="en-US" dirty="0"/>
              <a:t>コードで得たデータを元に、様々なデータへの加工が可能</a:t>
            </a:r>
          </a:p>
        </p:txBody>
      </p:sp>
      <p:sp>
        <p:nvSpPr>
          <p:cNvPr id="4" name="日付プレースホルダー 3"/>
          <p:cNvSpPr>
            <a:spLocks noGrp="1"/>
          </p:cNvSpPr>
          <p:nvPr>
            <p:ph type="dt" sz="half" idx="10"/>
          </p:nvPr>
        </p:nvSpPr>
        <p:spPr/>
        <p:txBody>
          <a:bodyPr/>
          <a:lstStyle/>
          <a:p>
            <a:fld id="{689D2A5D-BB4A-4947-B442-C9BA2ACD5315}" type="datetime1">
              <a:rPr kumimoji="1" lang="ja-JP" altLang="en-US" smtClean="0"/>
              <a:t>2021/1/13</a:t>
            </a:fld>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12</a:t>
            </a:fld>
            <a:endParaRPr kumimoji="1" lang="ja-JP" altLang="en-US"/>
          </a:p>
        </p:txBody>
      </p:sp>
      <p:sp>
        <p:nvSpPr>
          <p:cNvPr id="7" name="タイトル 5"/>
          <p:cNvSpPr>
            <a:spLocks noGrp="1"/>
          </p:cNvSpPr>
          <p:nvPr>
            <p:ph type="title"/>
          </p:nvPr>
        </p:nvSpPr>
        <p:spPr/>
        <p:txBody>
          <a:bodyPr/>
          <a:lstStyle/>
          <a:p>
            <a:r>
              <a:rPr kumimoji="1" lang="en-US" altLang="ja-JP" dirty="0"/>
              <a:t>QR</a:t>
            </a:r>
            <a:r>
              <a:rPr kumimoji="1" lang="ja-JP" altLang="en-US" dirty="0"/>
              <a:t>コードの利用</a:t>
            </a:r>
          </a:p>
        </p:txBody>
      </p:sp>
      <p:sp>
        <p:nvSpPr>
          <p:cNvPr id="8" name="コンテンツ プレースホルダー 2"/>
          <p:cNvSpPr txBox="1">
            <a:spLocks/>
          </p:cNvSpPr>
          <p:nvPr/>
        </p:nvSpPr>
        <p:spPr>
          <a:xfrm>
            <a:off x="1066800" y="2721436"/>
            <a:ext cx="10058400" cy="62403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endParaRPr lang="ja-JP" altLang="en-US" dirty="0"/>
          </a:p>
        </p:txBody>
      </p:sp>
      <p:pic>
        <p:nvPicPr>
          <p:cNvPr id="11" name="図 10">
            <a:extLst>
              <a:ext uri="{FF2B5EF4-FFF2-40B4-BE49-F238E27FC236}">
                <a16:creationId xmlns:a16="http://schemas.microsoft.com/office/drawing/2014/main" id="{E2C8521A-392E-4068-862D-8484E273D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40" y="2530478"/>
            <a:ext cx="5590712" cy="3110916"/>
          </a:xfrm>
          <a:prstGeom prst="rect">
            <a:avLst/>
          </a:prstGeom>
        </p:spPr>
      </p:pic>
      <p:pic>
        <p:nvPicPr>
          <p:cNvPr id="13" name="図 12" descr="テーブル, Excel&#10;&#10;自動的に生成された説明">
            <a:extLst>
              <a:ext uri="{FF2B5EF4-FFF2-40B4-BE49-F238E27FC236}">
                <a16:creationId xmlns:a16="http://schemas.microsoft.com/office/drawing/2014/main" id="{406FFB1C-F0E3-47C0-AB2E-246896311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00" y="2542457"/>
            <a:ext cx="5614834" cy="3124338"/>
          </a:xfrm>
          <a:prstGeom prst="rect">
            <a:avLst/>
          </a:prstGeom>
        </p:spPr>
      </p:pic>
      <p:sp>
        <p:nvSpPr>
          <p:cNvPr id="15" name="吹き出し: 円形 14">
            <a:extLst>
              <a:ext uri="{FF2B5EF4-FFF2-40B4-BE49-F238E27FC236}">
                <a16:creationId xmlns:a16="http://schemas.microsoft.com/office/drawing/2014/main" id="{7CA2A0BE-E4FB-4F7F-9FB4-D20E368190E5}"/>
              </a:ext>
            </a:extLst>
          </p:cNvPr>
          <p:cNvSpPr/>
          <p:nvPr/>
        </p:nvSpPr>
        <p:spPr>
          <a:xfrm>
            <a:off x="6529234" y="4866895"/>
            <a:ext cx="5396066" cy="1730391"/>
          </a:xfrm>
          <a:prstGeom prst="wedgeEllipseCallout">
            <a:avLst>
              <a:gd name="adj1" fmla="val -65054"/>
              <a:gd name="adj2" fmla="val -93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データを元に過去の履歴の把握や、実績ベースの予定を組むことができる。</a:t>
            </a:r>
            <a:endParaRPr kumimoji="1" lang="en-US" altLang="ja-JP" dirty="0"/>
          </a:p>
        </p:txBody>
      </p:sp>
    </p:spTree>
    <p:extLst>
      <p:ext uri="{BB962C8B-B14F-4D97-AF65-F5344CB8AC3E}">
        <p14:creationId xmlns:p14="http://schemas.microsoft.com/office/powerpoint/2010/main" val="424128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82A677-FEC8-4E31-9056-40C60E1A1363}" type="datetime1">
              <a:rPr kumimoji="1" lang="ja-JP" altLang="en-US" smtClean="0"/>
              <a:t>2021/1/13</a:t>
            </a:fld>
            <a:endParaRPr kumimoji="1" lang="ja-JP" altLang="en-US"/>
          </a:p>
        </p:txBody>
      </p:sp>
      <p:sp>
        <p:nvSpPr>
          <p:cNvPr id="4" name="スライド番号プレースホルダー 3"/>
          <p:cNvSpPr>
            <a:spLocks noGrp="1"/>
          </p:cNvSpPr>
          <p:nvPr>
            <p:ph type="sldNum" sz="quarter" idx="12"/>
          </p:nvPr>
        </p:nvSpPr>
        <p:spPr/>
        <p:txBody>
          <a:bodyPr/>
          <a:lstStyle/>
          <a:p>
            <a:fld id="{28903515-C8F2-469F-A1C3-C4ACE52136B8}" type="slidenum">
              <a:rPr kumimoji="1" lang="ja-JP" altLang="en-US" smtClean="0"/>
              <a:t>13</a:t>
            </a:fld>
            <a:endParaRPr kumimoji="1" lang="ja-JP" altLang="en-US"/>
          </a:p>
        </p:txBody>
      </p:sp>
      <p:sp>
        <p:nvSpPr>
          <p:cNvPr id="5" name="タイトル 5">
            <a:extLst>
              <a:ext uri="{FF2B5EF4-FFF2-40B4-BE49-F238E27FC236}">
                <a16:creationId xmlns:a16="http://schemas.microsoft.com/office/drawing/2014/main" id="{9114C922-10CB-48F0-B5AF-B6052E23E0BE}"/>
              </a:ext>
            </a:extLst>
          </p:cNvPr>
          <p:cNvSpPr txBox="1">
            <a:spLocks/>
          </p:cNvSpPr>
          <p:nvPr/>
        </p:nvSpPr>
        <p:spPr>
          <a:xfrm>
            <a:off x="1066800" y="642594"/>
            <a:ext cx="10058400" cy="1371600"/>
          </a:xfrm>
          <a:prstGeom prst="rect">
            <a:avLst/>
          </a:prstGeom>
        </p:spPr>
        <p:txBody>
          <a:bodyPr/>
          <a:lst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a:lstStyle>
          <a:p>
            <a:r>
              <a:rPr lang="en-US" altLang="ja-JP" dirty="0"/>
              <a:t>QR</a:t>
            </a:r>
            <a:r>
              <a:rPr lang="ja-JP" altLang="en-US" dirty="0"/>
              <a:t>コードの利用</a:t>
            </a:r>
          </a:p>
        </p:txBody>
      </p:sp>
      <p:pic>
        <p:nvPicPr>
          <p:cNvPr id="7" name="図 6" descr="おもちゃ, 時計 が含まれている画像&#10;&#10;自動的に生成された説明">
            <a:extLst>
              <a:ext uri="{FF2B5EF4-FFF2-40B4-BE49-F238E27FC236}">
                <a16:creationId xmlns:a16="http://schemas.microsoft.com/office/drawing/2014/main" id="{7231C4D9-0C1C-4D0E-8432-9524B3940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3082507"/>
            <a:ext cx="2867025" cy="3362325"/>
          </a:xfrm>
          <a:prstGeom prst="rect">
            <a:avLst/>
          </a:prstGeom>
        </p:spPr>
      </p:pic>
      <p:sp>
        <p:nvSpPr>
          <p:cNvPr id="8" name="コンテンツ プレースホルダー 2">
            <a:extLst>
              <a:ext uri="{FF2B5EF4-FFF2-40B4-BE49-F238E27FC236}">
                <a16:creationId xmlns:a16="http://schemas.microsoft.com/office/drawing/2014/main" id="{2BE3B536-1995-4A7C-B008-2E18983D57A8}"/>
              </a:ext>
            </a:extLst>
          </p:cNvPr>
          <p:cNvSpPr txBox="1">
            <a:spLocks/>
          </p:cNvSpPr>
          <p:nvPr/>
        </p:nvSpPr>
        <p:spPr>
          <a:xfrm>
            <a:off x="1943100" y="1710907"/>
            <a:ext cx="4470400" cy="1371600"/>
          </a:xfrm>
          <a:prstGeom prst="rect">
            <a:avLst/>
          </a:prstGeom>
        </p:spPr>
        <p:txBody>
          <a:bodyP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pPr marL="0" indent="0">
              <a:buFont typeface="Garamond" pitchFamily="18" charset="0"/>
              <a:buNone/>
            </a:pPr>
            <a:endParaRPr lang="en-US" altLang="ja-JP" dirty="0"/>
          </a:p>
          <a:p>
            <a:pPr marL="0" indent="0">
              <a:buFont typeface="Garamond" pitchFamily="18" charset="0"/>
              <a:buNone/>
            </a:pPr>
            <a:r>
              <a:rPr lang="ja-JP" altLang="en-US" dirty="0"/>
              <a:t>工数入力の手間が省け、</a:t>
            </a:r>
            <a:endParaRPr lang="en-US" altLang="ja-JP" dirty="0"/>
          </a:p>
          <a:p>
            <a:pPr marL="0" indent="0">
              <a:buFont typeface="Garamond" pitchFamily="18" charset="0"/>
              <a:buNone/>
            </a:pPr>
            <a:r>
              <a:rPr lang="ja-JP" altLang="en-US" sz="3200" dirty="0"/>
              <a:t>生産性が</a:t>
            </a:r>
            <a:r>
              <a:rPr lang="en-US" altLang="ja-JP" sz="3200" dirty="0"/>
              <a:t>30</a:t>
            </a:r>
            <a:r>
              <a:rPr lang="ja-JP" altLang="en-US" sz="3200" dirty="0"/>
              <a:t>％アップ</a:t>
            </a:r>
          </a:p>
        </p:txBody>
      </p:sp>
      <p:sp>
        <p:nvSpPr>
          <p:cNvPr id="9" name="コンテンツ プレースホルダー 2">
            <a:extLst>
              <a:ext uri="{FF2B5EF4-FFF2-40B4-BE49-F238E27FC236}">
                <a16:creationId xmlns:a16="http://schemas.microsoft.com/office/drawing/2014/main" id="{436726CD-23C0-4F20-AB5A-E750B465208A}"/>
              </a:ext>
            </a:extLst>
          </p:cNvPr>
          <p:cNvSpPr txBox="1">
            <a:spLocks/>
          </p:cNvSpPr>
          <p:nvPr/>
        </p:nvSpPr>
        <p:spPr>
          <a:xfrm>
            <a:off x="7123430" y="1625600"/>
            <a:ext cx="3308887" cy="1456907"/>
          </a:xfrm>
          <a:prstGeom prst="rect">
            <a:avLst/>
          </a:prstGeom>
        </p:spPr>
        <p:txBody>
          <a:bodyP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pPr marL="0" indent="0">
              <a:buFont typeface="Garamond" pitchFamily="18" charset="0"/>
              <a:buNone/>
            </a:pPr>
            <a:endParaRPr lang="en-US" altLang="ja-JP" dirty="0"/>
          </a:p>
          <a:p>
            <a:pPr marL="0" indent="0">
              <a:buFont typeface="Garamond" pitchFamily="18" charset="0"/>
              <a:buNone/>
            </a:pPr>
            <a:r>
              <a:rPr lang="ja-JP" altLang="en-US" dirty="0"/>
              <a:t>製造履歴書類作成の時間を、</a:t>
            </a:r>
            <a:endParaRPr lang="en-US" altLang="ja-JP" dirty="0"/>
          </a:p>
          <a:p>
            <a:pPr marL="0" indent="0">
              <a:buFont typeface="Garamond" pitchFamily="18" charset="0"/>
              <a:buNone/>
            </a:pPr>
            <a:r>
              <a:rPr lang="ja-JP" altLang="en-US" sz="3200" dirty="0"/>
              <a:t>大幅に削減</a:t>
            </a:r>
          </a:p>
        </p:txBody>
      </p:sp>
      <p:pic>
        <p:nvPicPr>
          <p:cNvPr id="11" name="図 10" descr="文字の書かれた紙&#10;&#10;自動的に生成された説明">
            <a:extLst>
              <a:ext uri="{FF2B5EF4-FFF2-40B4-BE49-F238E27FC236}">
                <a16:creationId xmlns:a16="http://schemas.microsoft.com/office/drawing/2014/main" id="{41D959BC-9382-4E50-AE41-5FAAFBCFFE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1111" y="3225165"/>
            <a:ext cx="2774606" cy="3082507"/>
          </a:xfrm>
          <a:prstGeom prst="rect">
            <a:avLst/>
          </a:prstGeom>
        </p:spPr>
      </p:pic>
      <p:sp>
        <p:nvSpPr>
          <p:cNvPr id="12" name="コンテンツ プレースホルダー 2">
            <a:extLst>
              <a:ext uri="{FF2B5EF4-FFF2-40B4-BE49-F238E27FC236}">
                <a16:creationId xmlns:a16="http://schemas.microsoft.com/office/drawing/2014/main" id="{AE1A2CCA-0E1A-4330-862E-E03608F5CE0B}"/>
              </a:ext>
            </a:extLst>
          </p:cNvPr>
          <p:cNvSpPr txBox="1">
            <a:spLocks/>
          </p:cNvSpPr>
          <p:nvPr/>
        </p:nvSpPr>
        <p:spPr>
          <a:xfrm>
            <a:off x="1082675" y="1239290"/>
            <a:ext cx="3647538" cy="800304"/>
          </a:xfrm>
          <a:prstGeom prst="rect">
            <a:avLst/>
          </a:prstGeom>
        </p:spPr>
        <p:txBody>
          <a:bodyPr>
            <a:normAutofit fontScale="92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a:lstStyle>
          <a:p>
            <a:pPr marL="0" indent="0">
              <a:buFont typeface="Garamond" pitchFamily="18" charset="0"/>
              <a:buNone/>
            </a:pPr>
            <a:endParaRPr lang="en-US" altLang="ja-JP" sz="2400" dirty="0"/>
          </a:p>
          <a:p>
            <a:pPr marL="0" indent="0">
              <a:buFont typeface="Garamond" pitchFamily="18" charset="0"/>
              <a:buNone/>
            </a:pPr>
            <a:r>
              <a:rPr lang="ja-JP" altLang="en-US" sz="2400" dirty="0"/>
              <a:t>導入した結果</a:t>
            </a:r>
            <a:endParaRPr lang="en-US" altLang="ja-JP" sz="2400" dirty="0"/>
          </a:p>
        </p:txBody>
      </p:sp>
    </p:spTree>
    <p:extLst>
      <p:ext uri="{BB962C8B-B14F-4D97-AF65-F5344CB8AC3E}">
        <p14:creationId xmlns:p14="http://schemas.microsoft.com/office/powerpoint/2010/main" val="3434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11"/>
                                        </p:tgtEl>
                                      </p:cBhvr>
                                    </p:animEffect>
                                    <p:anim calcmode="lin" valueType="num">
                                      <p:cBhvr>
                                        <p:cTn id="7" dur="2000"/>
                                        <p:tgtEl>
                                          <p:spTgt spid="1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11"/>
                                        </p:tgtEl>
                                        <p:attrNameLst>
                                          <p:attrName>ppt_h</p:attrName>
                                        </p:attrNameLst>
                                      </p:cBhvr>
                                      <p:tavLst>
                                        <p:tav tm="0">
                                          <p:val>
                                            <p:strVal val="ppt_h"/>
                                          </p:val>
                                        </p:tav>
                                        <p:tav tm="100000">
                                          <p:val>
                                            <p:strVal val="ppt_h"/>
                                          </p:val>
                                        </p:tav>
                                      </p:tavLst>
                                    </p:anim>
                                    <p:set>
                                      <p:cBhvr>
                                        <p:cTn id="9" dur="1" fill="hold">
                                          <p:stCondLst>
                                            <p:cond delay="1999"/>
                                          </p:stCondLst>
                                        </p:cTn>
                                        <p:tgtEl>
                                          <p:spTgt spid="1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82A677-FEC8-4E31-9056-40C60E1A1363}" type="datetime1">
              <a:rPr kumimoji="1" lang="ja-JP" altLang="en-US" smtClean="0"/>
              <a:t>2021/1/13</a:t>
            </a:fld>
            <a:endParaRPr kumimoji="1" lang="ja-JP" altLang="en-US"/>
          </a:p>
        </p:txBody>
      </p:sp>
      <p:sp>
        <p:nvSpPr>
          <p:cNvPr id="4" name="スライド番号プレースホルダー 3"/>
          <p:cNvSpPr>
            <a:spLocks noGrp="1"/>
          </p:cNvSpPr>
          <p:nvPr>
            <p:ph type="sldNum" sz="quarter" idx="12"/>
          </p:nvPr>
        </p:nvSpPr>
        <p:spPr/>
        <p:txBody>
          <a:bodyPr/>
          <a:lstStyle/>
          <a:p>
            <a:fld id="{28903515-C8F2-469F-A1C3-C4ACE52136B8}" type="slidenum">
              <a:rPr kumimoji="1" lang="ja-JP" altLang="en-US" smtClean="0"/>
              <a:t>14</a:t>
            </a:fld>
            <a:endParaRPr kumimoji="1" lang="ja-JP" altLang="en-US"/>
          </a:p>
        </p:txBody>
      </p:sp>
      <p:sp>
        <p:nvSpPr>
          <p:cNvPr id="5" name="タイトル 5">
            <a:extLst>
              <a:ext uri="{FF2B5EF4-FFF2-40B4-BE49-F238E27FC236}">
                <a16:creationId xmlns:a16="http://schemas.microsoft.com/office/drawing/2014/main" id="{9114C922-10CB-48F0-B5AF-B6052E23E0BE}"/>
              </a:ext>
            </a:extLst>
          </p:cNvPr>
          <p:cNvSpPr txBox="1">
            <a:spLocks/>
          </p:cNvSpPr>
          <p:nvPr/>
        </p:nvSpPr>
        <p:spPr>
          <a:xfrm>
            <a:off x="1066800" y="642594"/>
            <a:ext cx="10058400" cy="983006"/>
          </a:xfrm>
          <a:prstGeom prst="rect">
            <a:avLst/>
          </a:prstGeom>
        </p:spPr>
        <p:txBody>
          <a:bodyPr/>
          <a:lst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a:lstStyle>
          <a:p>
            <a:r>
              <a:rPr lang="ja-JP" altLang="en-US" dirty="0"/>
              <a:t>情報機器を利用してデータを管理</a:t>
            </a:r>
          </a:p>
        </p:txBody>
      </p:sp>
      <p:sp>
        <p:nvSpPr>
          <p:cNvPr id="16" name="テキスト ボックス 15">
            <a:extLst>
              <a:ext uri="{FF2B5EF4-FFF2-40B4-BE49-F238E27FC236}">
                <a16:creationId xmlns:a16="http://schemas.microsoft.com/office/drawing/2014/main" id="{39E73B31-52C9-4388-98D3-EAE313FE7CB1}"/>
              </a:ext>
            </a:extLst>
          </p:cNvPr>
          <p:cNvSpPr txBox="1"/>
          <p:nvPr/>
        </p:nvSpPr>
        <p:spPr>
          <a:xfrm>
            <a:off x="1066800" y="3157327"/>
            <a:ext cx="9555480" cy="923330"/>
          </a:xfrm>
          <a:prstGeom prst="rect">
            <a:avLst/>
          </a:prstGeom>
          <a:noFill/>
        </p:spPr>
        <p:txBody>
          <a:bodyPr wrap="square" rtlCol="0">
            <a:spAutoFit/>
          </a:bodyPr>
          <a:lstStyle/>
          <a:p>
            <a:r>
              <a:rPr kumimoji="1" lang="ja-JP" altLang="en-US" dirty="0" smtClean="0"/>
              <a:t>メリット</a:t>
            </a:r>
            <a:endParaRPr kumimoji="1" lang="en-US" altLang="ja-JP" dirty="0" smtClean="0"/>
          </a:p>
          <a:p>
            <a:endParaRPr kumimoji="1" lang="en-US" altLang="ja-JP" dirty="0"/>
          </a:p>
          <a:p>
            <a:r>
              <a:rPr kumimoji="1" lang="ja-JP" altLang="en-US" dirty="0" smtClean="0"/>
              <a:t>膨大な管理工数の中からターゲットのプロジェクト</a:t>
            </a:r>
            <a:r>
              <a:rPr kumimoji="1" lang="ja-JP" altLang="en-US" dirty="0" smtClean="0"/>
              <a:t>を探す工数を省ける。</a:t>
            </a:r>
            <a:endParaRPr kumimoji="1" lang="ja-JP" altLang="en-US" dirty="0"/>
          </a:p>
        </p:txBody>
      </p:sp>
      <p:sp>
        <p:nvSpPr>
          <p:cNvPr id="3" name="右矢印 2"/>
          <p:cNvSpPr/>
          <p:nvPr/>
        </p:nvSpPr>
        <p:spPr>
          <a:xfrm>
            <a:off x="1613647" y="4733365"/>
            <a:ext cx="4195482" cy="1093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526306" y="4904498"/>
            <a:ext cx="3791174" cy="707886"/>
          </a:xfrm>
          <a:prstGeom prst="rect">
            <a:avLst/>
          </a:prstGeom>
          <a:noFill/>
        </p:spPr>
        <p:txBody>
          <a:bodyPr wrap="square" rtlCol="0">
            <a:spAutoFit/>
          </a:bodyPr>
          <a:lstStyle/>
          <a:p>
            <a:r>
              <a:rPr kumimoji="1" lang="ja-JP" altLang="en-US" sz="4000" b="1" dirty="0" smtClean="0"/>
              <a:t>無駄の削減</a:t>
            </a:r>
            <a:endParaRPr kumimoji="1" lang="ja-JP" altLang="en-US" sz="4000" b="1" dirty="0"/>
          </a:p>
        </p:txBody>
      </p:sp>
      <p:sp>
        <p:nvSpPr>
          <p:cNvPr id="8" name="テキスト ボックス 7"/>
          <p:cNvSpPr txBox="1"/>
          <p:nvPr/>
        </p:nvSpPr>
        <p:spPr>
          <a:xfrm>
            <a:off x="1066800" y="2438402"/>
            <a:ext cx="4742329" cy="400110"/>
          </a:xfrm>
          <a:prstGeom prst="rect">
            <a:avLst/>
          </a:prstGeom>
          <a:noFill/>
        </p:spPr>
        <p:txBody>
          <a:bodyPr wrap="square" rtlCol="0">
            <a:spAutoFit/>
          </a:bodyPr>
          <a:lstStyle/>
          <a:p>
            <a:r>
              <a:rPr kumimoji="1" lang="ja-JP" altLang="en-US" sz="2000" b="1" dirty="0" smtClean="0"/>
              <a:t>各プロジェクトごとに</a:t>
            </a:r>
            <a:r>
              <a:rPr kumimoji="1" lang="en-US" altLang="ja-JP" sz="2000" b="1" dirty="0" smtClean="0"/>
              <a:t>QR</a:t>
            </a:r>
            <a:r>
              <a:rPr kumimoji="1" lang="ja-JP" altLang="en-US" sz="2000" b="1" dirty="0" smtClean="0"/>
              <a:t>コードを作成</a:t>
            </a:r>
            <a:endParaRPr kumimoji="1" lang="ja-JP" altLang="en-US" sz="2000" b="1" dirty="0"/>
          </a:p>
        </p:txBody>
      </p:sp>
    </p:spTree>
    <p:extLst>
      <p:ext uri="{BB962C8B-B14F-4D97-AF65-F5344CB8AC3E}">
        <p14:creationId xmlns:p14="http://schemas.microsoft.com/office/powerpoint/2010/main" val="145706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82A677-FEC8-4E31-9056-40C60E1A1363}" type="datetime1">
              <a:rPr kumimoji="1" lang="ja-JP" altLang="en-US" smtClean="0"/>
              <a:t>2021/1/13</a:t>
            </a:fld>
            <a:endParaRPr kumimoji="1" lang="ja-JP" altLang="en-US"/>
          </a:p>
        </p:txBody>
      </p:sp>
      <p:sp>
        <p:nvSpPr>
          <p:cNvPr id="4" name="スライド番号プレースホルダー 3"/>
          <p:cNvSpPr>
            <a:spLocks noGrp="1"/>
          </p:cNvSpPr>
          <p:nvPr>
            <p:ph type="sldNum" sz="quarter" idx="12"/>
          </p:nvPr>
        </p:nvSpPr>
        <p:spPr/>
        <p:txBody>
          <a:bodyPr/>
          <a:lstStyle/>
          <a:p>
            <a:fld id="{28903515-C8F2-469F-A1C3-C4ACE52136B8}" type="slidenum">
              <a:rPr kumimoji="1" lang="ja-JP" altLang="en-US" smtClean="0"/>
              <a:t>15</a:t>
            </a:fld>
            <a:endParaRPr kumimoji="1" lang="ja-JP" altLang="en-US"/>
          </a:p>
        </p:txBody>
      </p:sp>
      <p:sp>
        <p:nvSpPr>
          <p:cNvPr id="5" name="タイトル 5">
            <a:extLst>
              <a:ext uri="{FF2B5EF4-FFF2-40B4-BE49-F238E27FC236}">
                <a16:creationId xmlns:a16="http://schemas.microsoft.com/office/drawing/2014/main" id="{9114C922-10CB-48F0-B5AF-B6052E23E0BE}"/>
              </a:ext>
            </a:extLst>
          </p:cNvPr>
          <p:cNvSpPr txBox="1">
            <a:spLocks/>
          </p:cNvSpPr>
          <p:nvPr/>
        </p:nvSpPr>
        <p:spPr>
          <a:xfrm>
            <a:off x="1066800" y="642594"/>
            <a:ext cx="10058400" cy="983006"/>
          </a:xfrm>
          <a:prstGeom prst="rect">
            <a:avLst/>
          </a:prstGeom>
        </p:spPr>
        <p:txBody>
          <a:bodyPr/>
          <a:lst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a:lstStyle>
          <a:p>
            <a:r>
              <a:rPr lang="ja-JP" altLang="en-US" dirty="0"/>
              <a:t>情報機器を利用してデータを管理</a:t>
            </a:r>
          </a:p>
        </p:txBody>
      </p:sp>
      <p:sp>
        <p:nvSpPr>
          <p:cNvPr id="16" name="テキスト ボックス 15">
            <a:extLst>
              <a:ext uri="{FF2B5EF4-FFF2-40B4-BE49-F238E27FC236}">
                <a16:creationId xmlns:a16="http://schemas.microsoft.com/office/drawing/2014/main" id="{39E73B31-52C9-4388-98D3-EAE313FE7CB1}"/>
              </a:ext>
            </a:extLst>
          </p:cNvPr>
          <p:cNvSpPr txBox="1"/>
          <p:nvPr/>
        </p:nvSpPr>
        <p:spPr>
          <a:xfrm>
            <a:off x="1066800" y="3157327"/>
            <a:ext cx="9555480" cy="923330"/>
          </a:xfrm>
          <a:prstGeom prst="rect">
            <a:avLst/>
          </a:prstGeom>
          <a:noFill/>
        </p:spPr>
        <p:txBody>
          <a:bodyPr wrap="square" rtlCol="0">
            <a:spAutoFit/>
          </a:bodyPr>
          <a:lstStyle/>
          <a:p>
            <a:r>
              <a:rPr kumimoji="1" lang="ja-JP" altLang="en-US" dirty="0" smtClean="0"/>
              <a:t>メリット</a:t>
            </a:r>
            <a:endParaRPr kumimoji="1" lang="en-US" altLang="ja-JP" dirty="0" smtClean="0"/>
          </a:p>
          <a:p>
            <a:endParaRPr kumimoji="1" lang="en-US" altLang="ja-JP" dirty="0" smtClean="0"/>
          </a:p>
          <a:p>
            <a:r>
              <a:rPr kumimoji="1" lang="ja-JP" altLang="en-US" dirty="0" smtClean="0"/>
              <a:t>担当者の体感ではなく実工数で管理できる</a:t>
            </a:r>
            <a:endParaRPr kumimoji="1" lang="en-US" altLang="ja-JP" dirty="0" smtClean="0"/>
          </a:p>
        </p:txBody>
      </p:sp>
      <p:sp>
        <p:nvSpPr>
          <p:cNvPr id="3" name="右矢印 2"/>
          <p:cNvSpPr/>
          <p:nvPr/>
        </p:nvSpPr>
        <p:spPr>
          <a:xfrm>
            <a:off x="1613647" y="4733365"/>
            <a:ext cx="4195482" cy="1093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526306" y="4904498"/>
            <a:ext cx="3791174" cy="707886"/>
          </a:xfrm>
          <a:prstGeom prst="rect">
            <a:avLst/>
          </a:prstGeom>
          <a:noFill/>
        </p:spPr>
        <p:txBody>
          <a:bodyPr wrap="square" rtlCol="0">
            <a:spAutoFit/>
          </a:bodyPr>
          <a:lstStyle/>
          <a:p>
            <a:r>
              <a:rPr kumimoji="1" lang="ja-JP" altLang="en-US" sz="4000" b="1" dirty="0" smtClean="0"/>
              <a:t>情報の正確性</a:t>
            </a:r>
            <a:endParaRPr kumimoji="1" lang="en-US" altLang="ja-JP" sz="4000" b="1" dirty="0" smtClean="0"/>
          </a:p>
        </p:txBody>
      </p:sp>
      <p:sp>
        <p:nvSpPr>
          <p:cNvPr id="9" name="テキスト ボックス 8"/>
          <p:cNvSpPr txBox="1"/>
          <p:nvPr/>
        </p:nvSpPr>
        <p:spPr>
          <a:xfrm>
            <a:off x="1066800" y="2439596"/>
            <a:ext cx="4742329" cy="400110"/>
          </a:xfrm>
          <a:prstGeom prst="rect">
            <a:avLst/>
          </a:prstGeom>
          <a:noFill/>
        </p:spPr>
        <p:txBody>
          <a:bodyPr wrap="square" rtlCol="0">
            <a:spAutoFit/>
          </a:bodyPr>
          <a:lstStyle/>
          <a:p>
            <a:r>
              <a:rPr kumimoji="1" lang="ja-JP" altLang="en-US" sz="2000" b="1" dirty="0" smtClean="0"/>
              <a:t>各プロジェクトごとに</a:t>
            </a:r>
            <a:r>
              <a:rPr kumimoji="1" lang="en-US" altLang="ja-JP" sz="2000" b="1" dirty="0" smtClean="0"/>
              <a:t>QR</a:t>
            </a:r>
            <a:r>
              <a:rPr kumimoji="1" lang="ja-JP" altLang="en-US" sz="2000" b="1" dirty="0" smtClean="0"/>
              <a:t>コードを作成</a:t>
            </a:r>
            <a:endParaRPr kumimoji="1" lang="ja-JP" altLang="en-US" sz="2000" b="1" dirty="0"/>
          </a:p>
        </p:txBody>
      </p:sp>
    </p:spTree>
    <p:extLst>
      <p:ext uri="{BB962C8B-B14F-4D97-AF65-F5344CB8AC3E}">
        <p14:creationId xmlns:p14="http://schemas.microsoft.com/office/powerpoint/2010/main" val="135094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82A677-FEC8-4E31-9056-40C60E1A1363}" type="datetime1">
              <a:rPr kumimoji="1" lang="ja-JP" altLang="en-US" smtClean="0"/>
              <a:t>2021/1/13</a:t>
            </a:fld>
            <a:endParaRPr kumimoji="1" lang="ja-JP" altLang="en-US"/>
          </a:p>
        </p:txBody>
      </p:sp>
      <p:sp>
        <p:nvSpPr>
          <p:cNvPr id="4" name="スライド番号プレースホルダー 3"/>
          <p:cNvSpPr>
            <a:spLocks noGrp="1"/>
          </p:cNvSpPr>
          <p:nvPr>
            <p:ph type="sldNum" sz="quarter" idx="12"/>
          </p:nvPr>
        </p:nvSpPr>
        <p:spPr/>
        <p:txBody>
          <a:bodyPr/>
          <a:lstStyle/>
          <a:p>
            <a:fld id="{28903515-C8F2-469F-A1C3-C4ACE52136B8}" type="slidenum">
              <a:rPr kumimoji="1" lang="ja-JP" altLang="en-US" smtClean="0"/>
              <a:t>16</a:t>
            </a:fld>
            <a:endParaRPr kumimoji="1" lang="ja-JP" altLang="en-US"/>
          </a:p>
        </p:txBody>
      </p:sp>
      <p:sp>
        <p:nvSpPr>
          <p:cNvPr id="5" name="タイトル 5">
            <a:extLst>
              <a:ext uri="{FF2B5EF4-FFF2-40B4-BE49-F238E27FC236}">
                <a16:creationId xmlns:a16="http://schemas.microsoft.com/office/drawing/2014/main" id="{9114C922-10CB-48F0-B5AF-B6052E23E0BE}"/>
              </a:ext>
            </a:extLst>
          </p:cNvPr>
          <p:cNvSpPr txBox="1">
            <a:spLocks/>
          </p:cNvSpPr>
          <p:nvPr/>
        </p:nvSpPr>
        <p:spPr>
          <a:xfrm>
            <a:off x="1066800" y="642594"/>
            <a:ext cx="10058400" cy="983006"/>
          </a:xfrm>
          <a:prstGeom prst="rect">
            <a:avLst/>
          </a:prstGeom>
        </p:spPr>
        <p:txBody>
          <a:bodyPr/>
          <a:lst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a:lstStyle>
          <a:p>
            <a:r>
              <a:rPr lang="ja-JP" altLang="en-US" dirty="0"/>
              <a:t>情報機器を利用してデータを管理</a:t>
            </a:r>
          </a:p>
        </p:txBody>
      </p:sp>
      <p:sp>
        <p:nvSpPr>
          <p:cNvPr id="16" name="テキスト ボックス 15">
            <a:extLst>
              <a:ext uri="{FF2B5EF4-FFF2-40B4-BE49-F238E27FC236}">
                <a16:creationId xmlns:a16="http://schemas.microsoft.com/office/drawing/2014/main" id="{39E73B31-52C9-4388-98D3-EAE313FE7CB1}"/>
              </a:ext>
            </a:extLst>
          </p:cNvPr>
          <p:cNvSpPr txBox="1"/>
          <p:nvPr/>
        </p:nvSpPr>
        <p:spPr>
          <a:xfrm>
            <a:off x="1066800" y="3157327"/>
            <a:ext cx="9555480" cy="369332"/>
          </a:xfrm>
          <a:prstGeom prst="rect">
            <a:avLst/>
          </a:prstGeom>
          <a:noFill/>
        </p:spPr>
        <p:txBody>
          <a:bodyPr wrap="square" rtlCol="0">
            <a:spAutoFit/>
          </a:bodyPr>
          <a:lstStyle/>
          <a:p>
            <a:r>
              <a:rPr kumimoji="1" lang="ja-JP" altLang="en-US" dirty="0" smtClean="0"/>
              <a:t>便利そうなので管理ツール作ります。</a:t>
            </a:r>
            <a:endParaRPr kumimoji="1" lang="en-US" altLang="ja-JP" dirty="0" smtClean="0"/>
          </a:p>
        </p:txBody>
      </p:sp>
      <p:sp>
        <p:nvSpPr>
          <p:cNvPr id="9" name="テキスト ボックス 8"/>
          <p:cNvSpPr txBox="1"/>
          <p:nvPr/>
        </p:nvSpPr>
        <p:spPr>
          <a:xfrm>
            <a:off x="1066800" y="1991353"/>
            <a:ext cx="4742329" cy="400110"/>
          </a:xfrm>
          <a:prstGeom prst="rect">
            <a:avLst/>
          </a:prstGeom>
          <a:noFill/>
        </p:spPr>
        <p:txBody>
          <a:bodyPr wrap="square" rtlCol="0">
            <a:spAutoFit/>
          </a:bodyPr>
          <a:lstStyle/>
          <a:p>
            <a:r>
              <a:rPr kumimoji="1" lang="ja-JP" altLang="en-US" sz="2000" b="1" dirty="0" smtClean="0"/>
              <a:t>以上のことから</a:t>
            </a:r>
            <a:endParaRPr kumimoji="1" lang="ja-JP" altLang="en-US" sz="2000" b="1"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880" y="2191408"/>
            <a:ext cx="3810000" cy="3810000"/>
          </a:xfrm>
          <a:prstGeom prst="rect">
            <a:avLst/>
          </a:prstGeom>
        </p:spPr>
      </p:pic>
    </p:spTree>
    <p:extLst>
      <p:ext uri="{BB962C8B-B14F-4D97-AF65-F5344CB8AC3E}">
        <p14:creationId xmlns:p14="http://schemas.microsoft.com/office/powerpoint/2010/main" val="3445724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82A677-FEC8-4E31-9056-40C60E1A1363}" type="datetime1">
              <a:rPr kumimoji="1" lang="ja-JP" altLang="en-US" smtClean="0"/>
              <a:t>2021/1/13</a:t>
            </a:fld>
            <a:endParaRPr kumimoji="1" lang="ja-JP" altLang="en-US"/>
          </a:p>
        </p:txBody>
      </p:sp>
      <p:sp>
        <p:nvSpPr>
          <p:cNvPr id="4" name="スライド番号プレースホルダー 3"/>
          <p:cNvSpPr>
            <a:spLocks noGrp="1"/>
          </p:cNvSpPr>
          <p:nvPr>
            <p:ph type="sldNum" sz="quarter" idx="12"/>
          </p:nvPr>
        </p:nvSpPr>
        <p:spPr/>
        <p:txBody>
          <a:bodyPr/>
          <a:lstStyle/>
          <a:p>
            <a:fld id="{28903515-C8F2-469F-A1C3-C4ACE52136B8}" type="slidenum">
              <a:rPr kumimoji="1" lang="ja-JP" altLang="en-US" smtClean="0"/>
              <a:t>17</a:t>
            </a:fld>
            <a:endParaRPr kumimoji="1" lang="ja-JP" altLang="en-US"/>
          </a:p>
        </p:txBody>
      </p:sp>
      <p:sp>
        <p:nvSpPr>
          <p:cNvPr id="5" name="タイトル 5">
            <a:extLst>
              <a:ext uri="{FF2B5EF4-FFF2-40B4-BE49-F238E27FC236}">
                <a16:creationId xmlns:a16="http://schemas.microsoft.com/office/drawing/2014/main" id="{9114C922-10CB-48F0-B5AF-B6052E23E0BE}"/>
              </a:ext>
            </a:extLst>
          </p:cNvPr>
          <p:cNvSpPr txBox="1">
            <a:spLocks/>
          </p:cNvSpPr>
          <p:nvPr/>
        </p:nvSpPr>
        <p:spPr>
          <a:xfrm>
            <a:off x="1066800" y="642594"/>
            <a:ext cx="10058400" cy="983006"/>
          </a:xfrm>
          <a:prstGeom prst="rect">
            <a:avLst/>
          </a:prstGeom>
        </p:spPr>
        <p:txBody>
          <a:bodyPr/>
          <a:lst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a:lstStyle>
          <a:p>
            <a:r>
              <a:rPr lang="ja-JP" altLang="en-US" dirty="0"/>
              <a:t>情報機器を利用してデータを管理</a:t>
            </a:r>
          </a:p>
        </p:txBody>
      </p:sp>
      <p:sp>
        <p:nvSpPr>
          <p:cNvPr id="6" name="正方形/長方形 5">
            <a:extLst>
              <a:ext uri="{FF2B5EF4-FFF2-40B4-BE49-F238E27FC236}">
                <a16:creationId xmlns:a16="http://schemas.microsoft.com/office/drawing/2014/main" id="{91F6CC31-BB39-47C0-93BB-2F34215CAD58}"/>
              </a:ext>
            </a:extLst>
          </p:cNvPr>
          <p:cNvSpPr/>
          <p:nvPr/>
        </p:nvSpPr>
        <p:spPr>
          <a:xfrm>
            <a:off x="1271270" y="1625600"/>
            <a:ext cx="6437630" cy="800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各プロジェクトごとに</a:t>
            </a:r>
            <a:r>
              <a:rPr kumimoji="1" lang="en-US" altLang="ja-JP" dirty="0"/>
              <a:t>QR</a:t>
            </a:r>
            <a:r>
              <a:rPr kumimoji="1" lang="ja-JP" altLang="en-US" dirty="0"/>
              <a:t>コードの作成</a:t>
            </a:r>
          </a:p>
        </p:txBody>
      </p:sp>
      <p:sp>
        <p:nvSpPr>
          <p:cNvPr id="15" name="テキスト ボックス 14">
            <a:extLst>
              <a:ext uri="{FF2B5EF4-FFF2-40B4-BE49-F238E27FC236}">
                <a16:creationId xmlns:a16="http://schemas.microsoft.com/office/drawing/2014/main" id="{6BD5997A-C439-4A5C-986A-DC9710997A02}"/>
              </a:ext>
            </a:extLst>
          </p:cNvPr>
          <p:cNvSpPr txBox="1"/>
          <p:nvPr/>
        </p:nvSpPr>
        <p:spPr>
          <a:xfrm>
            <a:off x="-1066800" y="2800121"/>
            <a:ext cx="8102600" cy="369332"/>
          </a:xfrm>
          <a:prstGeom prst="rect">
            <a:avLst/>
          </a:prstGeom>
          <a:noFill/>
        </p:spPr>
        <p:txBody>
          <a:bodyPr wrap="square">
            <a:spAutoFit/>
          </a:bodyPr>
          <a:lstStyle/>
          <a:p>
            <a:pPr algn="ctr"/>
            <a:r>
              <a:rPr kumimoji="1" lang="en-US" altLang="ja-JP" b="1" dirty="0"/>
              <a:t>QR</a:t>
            </a:r>
            <a:r>
              <a:rPr kumimoji="1" lang="ja-JP" altLang="en-US" b="1" dirty="0"/>
              <a:t>コード作成について決めておきたいこと</a:t>
            </a:r>
            <a:endParaRPr kumimoji="1" lang="en-US" altLang="ja-JP" b="1" dirty="0"/>
          </a:p>
        </p:txBody>
      </p:sp>
      <p:sp>
        <p:nvSpPr>
          <p:cNvPr id="16" name="テキスト ボックス 15">
            <a:extLst>
              <a:ext uri="{FF2B5EF4-FFF2-40B4-BE49-F238E27FC236}">
                <a16:creationId xmlns:a16="http://schemas.microsoft.com/office/drawing/2014/main" id="{39E73B31-52C9-4388-98D3-EAE313FE7CB1}"/>
              </a:ext>
            </a:extLst>
          </p:cNvPr>
          <p:cNvSpPr txBox="1"/>
          <p:nvPr/>
        </p:nvSpPr>
        <p:spPr>
          <a:xfrm>
            <a:off x="1066800" y="3157327"/>
            <a:ext cx="9555480" cy="2862322"/>
          </a:xfrm>
          <a:prstGeom prst="rect">
            <a:avLst/>
          </a:prstGeom>
          <a:noFill/>
        </p:spPr>
        <p:txBody>
          <a:bodyPr wrap="square" rtlCol="0">
            <a:spAutoFit/>
          </a:bodyPr>
          <a:lstStyle/>
          <a:p>
            <a:r>
              <a:rPr kumimoji="1" lang="ja-JP" altLang="en-US" dirty="0"/>
              <a:t>①</a:t>
            </a:r>
            <a:r>
              <a:rPr kumimoji="1" lang="en-US" altLang="ja-JP" dirty="0"/>
              <a:t>QR</a:t>
            </a:r>
            <a:r>
              <a:rPr kumimoji="1" lang="ja-JP" altLang="en-US" dirty="0"/>
              <a:t>コードで何を管理するか</a:t>
            </a:r>
            <a:endParaRPr kumimoji="1" lang="en-US" altLang="ja-JP" dirty="0"/>
          </a:p>
          <a:p>
            <a:r>
              <a:rPr kumimoji="1" lang="en-US" altLang="ja-JP" dirty="0"/>
              <a:t>		</a:t>
            </a:r>
            <a:r>
              <a:rPr kumimoji="1" lang="ja-JP" altLang="en-US" dirty="0"/>
              <a:t>管理番号、大分類、中分類、小分類　など</a:t>
            </a:r>
            <a:endParaRPr kumimoji="1" lang="en-US" altLang="ja-JP" dirty="0"/>
          </a:p>
          <a:p>
            <a:r>
              <a:rPr kumimoji="1" lang="ja-JP" altLang="en-US" dirty="0"/>
              <a:t>②</a:t>
            </a:r>
            <a:r>
              <a:rPr kumimoji="1" lang="en-US" altLang="ja-JP" dirty="0"/>
              <a:t>QR</a:t>
            </a:r>
            <a:r>
              <a:rPr kumimoji="1" lang="ja-JP" altLang="en-US" dirty="0"/>
              <a:t>コードの中に全てを埋め込むか？</a:t>
            </a:r>
            <a:endParaRPr kumimoji="1" lang="en-US" altLang="ja-JP" dirty="0"/>
          </a:p>
          <a:p>
            <a:r>
              <a:rPr kumimoji="1" lang="en-US" altLang="ja-JP" dirty="0"/>
              <a:t>		QR</a:t>
            </a:r>
            <a:r>
              <a:rPr kumimoji="1" lang="ja-JP" altLang="en-US" dirty="0"/>
              <a:t>コードで読み込むのはあくまでサイトに飛ぶための</a:t>
            </a:r>
            <a:r>
              <a:rPr kumimoji="1" lang="en-US" altLang="ja-JP" dirty="0"/>
              <a:t>URL</a:t>
            </a:r>
            <a:r>
              <a:rPr kumimoji="1" lang="ja-JP" altLang="en-US" dirty="0"/>
              <a:t>と管理番号だけ。</a:t>
            </a:r>
            <a:endParaRPr kumimoji="1" lang="en-US" altLang="ja-JP" dirty="0"/>
          </a:p>
          <a:p>
            <a:r>
              <a:rPr kumimoji="1" lang="en-US" altLang="ja-JP" dirty="0"/>
              <a:t>		</a:t>
            </a:r>
            <a:r>
              <a:rPr kumimoji="1" lang="ja-JP" altLang="en-US" dirty="0"/>
              <a:t>サーバーサイドで管理番号から分類項目を呼び出して記録させる？</a:t>
            </a:r>
            <a:endParaRPr kumimoji="1" lang="en-US" altLang="ja-JP" dirty="0"/>
          </a:p>
          <a:p>
            <a:endParaRPr kumimoji="1" lang="en-US" altLang="ja-JP" dirty="0"/>
          </a:p>
          <a:p>
            <a:r>
              <a:rPr kumimoji="1" lang="ja-JP" altLang="en-US" dirty="0"/>
              <a:t>③同一ユーザーで別の</a:t>
            </a:r>
            <a:r>
              <a:rPr kumimoji="1" lang="en-US" altLang="ja-JP" dirty="0"/>
              <a:t>QR</a:t>
            </a:r>
            <a:r>
              <a:rPr kumimoji="1" lang="ja-JP" altLang="en-US" dirty="0"/>
              <a:t>コードが読み込まれた場合、別の作業に移ったと判断して、作業内容を更新させるか？</a:t>
            </a:r>
            <a:endParaRPr kumimoji="1" lang="en-US" altLang="ja-JP" dirty="0"/>
          </a:p>
          <a:p>
            <a:r>
              <a:rPr kumimoji="1" lang="ja-JP" altLang="en-US" dirty="0"/>
              <a:t>④</a:t>
            </a:r>
            <a:endParaRPr kumimoji="1" lang="en-US" altLang="ja-JP" dirty="0"/>
          </a:p>
          <a:p>
            <a:endParaRPr kumimoji="1" lang="ja-JP" altLang="en-US" dirty="0"/>
          </a:p>
        </p:txBody>
      </p:sp>
    </p:spTree>
    <p:extLst>
      <p:ext uri="{BB962C8B-B14F-4D97-AF65-F5344CB8AC3E}">
        <p14:creationId xmlns:p14="http://schemas.microsoft.com/office/powerpoint/2010/main" val="5171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Background.  /Overview.  </a:t>
            </a:r>
            <a:endParaRPr kumimoji="1" lang="ja-JP" altLang="en-US" dirty="0"/>
          </a:p>
        </p:txBody>
      </p:sp>
      <p:sp>
        <p:nvSpPr>
          <p:cNvPr id="3" name="コンテンツ プレースホルダー 2"/>
          <p:cNvSpPr>
            <a:spLocks noGrp="1"/>
          </p:cNvSpPr>
          <p:nvPr>
            <p:ph idx="1"/>
          </p:nvPr>
        </p:nvSpPr>
        <p:spPr/>
        <p:txBody>
          <a:bodyPr/>
          <a:lstStyle/>
          <a:p>
            <a:pPr marL="342900" indent="-342900">
              <a:buAutoNum type="arabicPeriod"/>
            </a:pPr>
            <a:r>
              <a:rPr lang="ja-JP" altLang="en-US" dirty="0"/>
              <a:t>コロナ禍における</a:t>
            </a:r>
            <a:r>
              <a:rPr lang="ja-JP" altLang="en-US" sz="4800" dirty="0"/>
              <a:t>非接触</a:t>
            </a:r>
            <a:r>
              <a:rPr lang="ja-JP" altLang="en-US" dirty="0"/>
              <a:t>ニーズの高まり。</a:t>
            </a:r>
            <a:endParaRPr lang="en-US" altLang="ja-JP" dirty="0"/>
          </a:p>
          <a:p>
            <a:pPr marL="0" indent="0">
              <a:buNone/>
            </a:pPr>
            <a:r>
              <a:rPr lang="en-US" altLang="ja-JP" dirty="0"/>
              <a:t>2.</a:t>
            </a:r>
            <a:r>
              <a:rPr lang="ja-JP" altLang="en-US" dirty="0"/>
              <a:t>　</a:t>
            </a:r>
            <a:r>
              <a:rPr lang="ja-JP" altLang="en-US" sz="3200" dirty="0"/>
              <a:t>日本式</a:t>
            </a:r>
            <a:r>
              <a:rPr lang="ja-JP" altLang="en-US" dirty="0"/>
              <a:t>の製造現場への導入。</a:t>
            </a:r>
            <a:endParaRPr lang="en-US" altLang="ja-JP" dirty="0"/>
          </a:p>
          <a:p>
            <a:pPr marL="0" indent="0">
              <a:buNone/>
            </a:pPr>
            <a:r>
              <a:rPr lang="en-US" altLang="ja-JP" dirty="0"/>
              <a:t>3.</a:t>
            </a:r>
            <a:r>
              <a:rPr lang="ja-JP" altLang="en-US" dirty="0"/>
              <a:t>　クラウドサービスが導入の増加。</a:t>
            </a:r>
            <a:endParaRPr lang="en-US" altLang="ja-JP" dirty="0"/>
          </a:p>
          <a:p>
            <a:pPr marL="0" indent="0">
              <a:buNone/>
            </a:pPr>
            <a:r>
              <a:rPr lang="en-US" altLang="ja-JP" dirty="0"/>
              <a:t>4.</a:t>
            </a:r>
            <a:r>
              <a:rPr lang="ja-JP" altLang="en-US" dirty="0"/>
              <a:t>　ビックデータの応用と導入に向けての考察。</a:t>
            </a:r>
            <a:endParaRPr lang="en-US" altLang="ja-JP" dirty="0"/>
          </a:p>
          <a:p>
            <a:pPr marL="0" indent="0">
              <a:buNone/>
            </a:pPr>
            <a:r>
              <a:rPr lang="en-US" altLang="ja-JP" dirty="0"/>
              <a:t>5.</a:t>
            </a:r>
            <a:r>
              <a:rPr lang="ja-JP" altLang="en-US" dirty="0"/>
              <a:t>　第</a:t>
            </a:r>
            <a:r>
              <a:rPr lang="en-US" altLang="ja-JP" dirty="0"/>
              <a:t>4</a:t>
            </a:r>
            <a:r>
              <a:rPr lang="ja-JP" altLang="en-US" dirty="0"/>
              <a:t>次産業革命の導入による</a:t>
            </a:r>
            <a:r>
              <a:rPr lang="ja-JP" altLang="en-US" sz="3200" dirty="0"/>
              <a:t>「自律」</a:t>
            </a:r>
            <a:r>
              <a:rPr lang="ja-JP" altLang="en-US" dirty="0"/>
              <a:t>を目指す。</a:t>
            </a:r>
            <a:endParaRPr lang="en-US" altLang="ja-JP" dirty="0"/>
          </a:p>
          <a:p>
            <a:pPr marL="0" indent="0">
              <a:buNone/>
            </a:pPr>
            <a:endParaRPr lang="en-US" altLang="ja-JP" dirty="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689D2A5D-BB4A-4947-B442-C9BA2ACD5315}" type="datetime1">
              <a:rPr kumimoji="1" lang="ja-JP" altLang="en-US" smtClean="0"/>
              <a:t>2021/1/13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2</a:t>
            </a:fld>
            <a:endParaRPr kumimoji="1" lang="ja-JP" altLang="en-US"/>
          </a:p>
        </p:txBody>
      </p:sp>
    </p:spTree>
    <p:extLst>
      <p:ext uri="{BB962C8B-B14F-4D97-AF65-F5344CB8AC3E}">
        <p14:creationId xmlns:p14="http://schemas.microsoft.com/office/powerpoint/2010/main" val="374342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現状；アプリを連携させる</a:t>
            </a:r>
          </a:p>
        </p:txBody>
      </p:sp>
      <p:sp>
        <p:nvSpPr>
          <p:cNvPr id="3" name="コンテンツ プレースホルダー 2"/>
          <p:cNvSpPr>
            <a:spLocks noGrp="1"/>
          </p:cNvSpPr>
          <p:nvPr>
            <p:ph idx="1"/>
          </p:nvPr>
        </p:nvSpPr>
        <p:spPr/>
        <p:txBody>
          <a:bodyPr/>
          <a:lstStyle/>
          <a:p>
            <a:pPr marL="2271400" lvl="8" indent="0">
              <a:buNone/>
            </a:pPr>
            <a:endParaRPr kumimoji="1" lang="ja-JP" altLang="en-US" dirty="0"/>
          </a:p>
        </p:txBody>
      </p:sp>
      <p:sp>
        <p:nvSpPr>
          <p:cNvPr id="4" name="日付プレースホルダー 3"/>
          <p:cNvSpPr>
            <a:spLocks noGrp="1"/>
          </p:cNvSpPr>
          <p:nvPr>
            <p:ph type="dt" sz="half" idx="10"/>
          </p:nvPr>
        </p:nvSpPr>
        <p:spPr/>
        <p:txBody>
          <a:bodyPr/>
          <a:lstStyle/>
          <a:p>
            <a:fld id="{45524EE4-8A67-4CAD-87AB-8475B5041098}" type="datetime1">
              <a:rPr kumimoji="1" lang="ja-JP" altLang="en-US" smtClean="0"/>
              <a:t>2021/1/13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3</a:t>
            </a:fld>
            <a:endParaRPr kumimoji="1" lang="ja-JP" altLang="en-US"/>
          </a:p>
        </p:txBody>
      </p:sp>
      <p:sp>
        <p:nvSpPr>
          <p:cNvPr id="7" name="角丸四角形 6"/>
          <p:cNvSpPr/>
          <p:nvPr/>
        </p:nvSpPr>
        <p:spPr>
          <a:xfrm>
            <a:off x="3819697" y="3347130"/>
            <a:ext cx="1454727" cy="1712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740727" y="3075709"/>
            <a:ext cx="1612669" cy="23109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4488873" y="5104015"/>
            <a:ext cx="207818" cy="2078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3956857"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4185457"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4422371"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4659285"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4916978" y="3499658"/>
            <a:ext cx="182880" cy="182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a:off x="6666807" y="3915295"/>
            <a:ext cx="739833" cy="13965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角丸四角形 28"/>
          <p:cNvSpPr/>
          <p:nvPr/>
        </p:nvSpPr>
        <p:spPr>
          <a:xfrm>
            <a:off x="6743005" y="4069080"/>
            <a:ext cx="538943" cy="324196"/>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784569" y="4541217"/>
            <a:ext cx="99753" cy="124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625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Tablet</a:t>
            </a:r>
            <a:r>
              <a:rPr lang="ja-JP" altLang="en-US" dirty="0"/>
              <a:t>端末の導入と活用</a:t>
            </a:r>
            <a:endParaRPr kumimoji="1" lang="ja-JP" altLang="en-US" dirty="0"/>
          </a:p>
        </p:txBody>
      </p:sp>
      <p:sp>
        <p:nvSpPr>
          <p:cNvPr id="3" name="コンテンツ プレースホルダー 2"/>
          <p:cNvSpPr>
            <a:spLocks noGrp="1"/>
          </p:cNvSpPr>
          <p:nvPr>
            <p:ph sz="half" idx="1"/>
          </p:nvPr>
        </p:nvSpPr>
        <p:spPr>
          <a:xfrm>
            <a:off x="1066800" y="2103120"/>
            <a:ext cx="5018116" cy="3749040"/>
          </a:xfrm>
        </p:spPr>
        <p:txBody>
          <a:bodyPr/>
          <a:lstStyle/>
          <a:p>
            <a:pPr marL="0" indent="0">
              <a:buNone/>
            </a:pPr>
            <a:r>
              <a:rPr lang="en-US" altLang="ja-JP" dirty="0"/>
              <a:t>In</a:t>
            </a:r>
            <a:r>
              <a:rPr lang="ja-JP" altLang="en-US" dirty="0"/>
              <a:t>　</a:t>
            </a:r>
            <a:r>
              <a:rPr lang="en-US" altLang="ja-JP" dirty="0"/>
              <a:t>side</a:t>
            </a:r>
          </a:p>
          <a:p>
            <a:pPr marL="0" indent="0">
              <a:buNone/>
            </a:pPr>
            <a:r>
              <a:rPr kumimoji="1" lang="ja-JP" altLang="en-US" dirty="0"/>
              <a:t>メリット</a:t>
            </a:r>
            <a:endParaRPr kumimoji="1" lang="en-US" altLang="ja-JP" dirty="0"/>
          </a:p>
          <a:p>
            <a:pPr marL="0" indent="0">
              <a:buNone/>
            </a:pPr>
            <a:r>
              <a:rPr lang="ja-JP" altLang="en-US" dirty="0"/>
              <a:t>・活用事例から</a:t>
            </a:r>
            <a:endParaRPr lang="en-US" altLang="ja-JP" dirty="0"/>
          </a:p>
          <a:p>
            <a:pPr marL="0" indent="0">
              <a:buNone/>
            </a:pPr>
            <a:r>
              <a:rPr lang="en-US" altLang="ja-JP" dirty="0"/>
              <a:t>	</a:t>
            </a:r>
            <a:r>
              <a:rPr lang="ja-JP" altLang="en-US" dirty="0"/>
              <a:t>①社内コンテンツの集積ができる</a:t>
            </a:r>
            <a:endParaRPr lang="en-US" altLang="ja-JP" dirty="0"/>
          </a:p>
          <a:p>
            <a:pPr marL="0" indent="0">
              <a:buNone/>
            </a:pPr>
            <a:r>
              <a:rPr lang="en-US" altLang="ja-JP" dirty="0"/>
              <a:t>	</a:t>
            </a:r>
            <a:r>
              <a:rPr lang="ja-JP" altLang="en-US" dirty="0"/>
              <a:t>②データの細分化ができる</a:t>
            </a:r>
            <a:endParaRPr lang="en-US" altLang="ja-JP" dirty="0"/>
          </a:p>
          <a:p>
            <a:pPr marL="0" indent="0">
              <a:buNone/>
            </a:pPr>
            <a:r>
              <a:rPr lang="ja-JP" altLang="en-US" dirty="0"/>
              <a:t>デメリット</a:t>
            </a:r>
            <a:endParaRPr lang="en-US" altLang="ja-JP" dirty="0"/>
          </a:p>
          <a:p>
            <a:pPr marL="0" indent="0">
              <a:buNone/>
            </a:pPr>
            <a:r>
              <a:rPr lang="ja-JP" altLang="en-US" dirty="0"/>
              <a:t>・活用事例から</a:t>
            </a:r>
            <a:endParaRPr lang="en-US" altLang="ja-JP" dirty="0"/>
          </a:p>
          <a:p>
            <a:pPr marL="0" indent="0">
              <a:buNone/>
            </a:pPr>
            <a:r>
              <a:rPr lang="en-US" altLang="ja-JP" dirty="0"/>
              <a:t>	</a:t>
            </a:r>
            <a:r>
              <a:rPr lang="ja-JP" altLang="en-US" dirty="0"/>
              <a:t>①導入費用，維持費</a:t>
            </a:r>
            <a:endParaRPr lang="en-US" altLang="ja-JP" dirty="0"/>
          </a:p>
          <a:p>
            <a:pPr marL="0" indent="0">
              <a:buNone/>
            </a:pPr>
            <a:r>
              <a:rPr lang="en-US" altLang="ja-JP" dirty="0"/>
              <a:t>	</a:t>
            </a:r>
            <a:r>
              <a:rPr lang="ja-JP" altLang="en-US" dirty="0"/>
              <a:t>②データの管理を</a:t>
            </a:r>
            <a:endParaRPr lang="en-US" altLang="ja-JP" dirty="0"/>
          </a:p>
          <a:p>
            <a:pPr marL="0" indent="0">
              <a:buNone/>
            </a:pPr>
            <a:endParaRPr kumimoji="1" lang="ja-JP" altLang="en-US" dirty="0"/>
          </a:p>
        </p:txBody>
      </p:sp>
      <p:sp>
        <p:nvSpPr>
          <p:cNvPr id="4" name="コンテンツ プレースホルダー 3"/>
          <p:cNvSpPr>
            <a:spLocks noGrp="1"/>
          </p:cNvSpPr>
          <p:nvPr>
            <p:ph sz="half" idx="2"/>
          </p:nvPr>
        </p:nvSpPr>
        <p:spPr/>
        <p:txBody>
          <a:bodyPr/>
          <a:lstStyle/>
          <a:p>
            <a:pPr marL="0" indent="0">
              <a:buNone/>
            </a:pPr>
            <a:r>
              <a:rPr lang="en-US" altLang="ja-JP" dirty="0"/>
              <a:t>Out side.</a:t>
            </a:r>
          </a:p>
          <a:p>
            <a:pPr marL="0" indent="0">
              <a:buNone/>
            </a:pPr>
            <a:r>
              <a:rPr kumimoji="1" lang="ja-JP" altLang="en-US" dirty="0"/>
              <a:t>メリット</a:t>
            </a:r>
            <a:endParaRPr kumimoji="1" lang="en-US" altLang="ja-JP" dirty="0"/>
          </a:p>
          <a:p>
            <a:pPr marL="0" indent="0">
              <a:buNone/>
            </a:pPr>
            <a:r>
              <a:rPr lang="ja-JP" altLang="en-US" dirty="0"/>
              <a:t>・活用事例から</a:t>
            </a:r>
            <a:endParaRPr lang="en-US" altLang="ja-JP" dirty="0"/>
          </a:p>
          <a:p>
            <a:pPr marL="0" indent="0">
              <a:buNone/>
            </a:pPr>
            <a:r>
              <a:rPr kumimoji="1" lang="en-US" altLang="ja-JP" dirty="0"/>
              <a:t>	</a:t>
            </a:r>
            <a:r>
              <a:rPr kumimoji="1" lang="ja-JP" altLang="en-US" dirty="0"/>
              <a:t>①外部から内部の情報へアクセス可</a:t>
            </a:r>
            <a:endParaRPr kumimoji="1" lang="en-US" altLang="ja-JP" dirty="0"/>
          </a:p>
          <a:p>
            <a:pPr marL="0" indent="0">
              <a:buNone/>
            </a:pPr>
            <a:r>
              <a:rPr lang="en-US" altLang="ja-JP" dirty="0"/>
              <a:t>	</a:t>
            </a:r>
            <a:r>
              <a:rPr lang="ja-JP" altLang="en-US" dirty="0"/>
              <a:t>②軽量化の実現</a:t>
            </a:r>
            <a:endParaRPr lang="en-US" altLang="ja-JP" dirty="0"/>
          </a:p>
          <a:p>
            <a:pPr marL="0" indent="0">
              <a:buNone/>
            </a:pPr>
            <a:r>
              <a:rPr kumimoji="1" lang="ja-JP" altLang="en-US" dirty="0"/>
              <a:t>デメリット</a:t>
            </a:r>
            <a:endParaRPr kumimoji="1" lang="en-US" altLang="ja-JP" dirty="0"/>
          </a:p>
          <a:p>
            <a:pPr marL="0" indent="0">
              <a:buNone/>
            </a:pPr>
            <a:r>
              <a:rPr lang="ja-JP" altLang="en-US" dirty="0"/>
              <a:t>・活用事例から</a:t>
            </a:r>
            <a:endParaRPr lang="en-US" altLang="ja-JP" dirty="0"/>
          </a:p>
          <a:p>
            <a:pPr marL="0" indent="0">
              <a:buNone/>
            </a:pPr>
            <a:r>
              <a:rPr kumimoji="1" lang="en-US" altLang="ja-JP" dirty="0"/>
              <a:t>	</a:t>
            </a:r>
            <a:r>
              <a:rPr kumimoji="1" lang="ja-JP" altLang="en-US" dirty="0"/>
              <a:t>①セキュリティの脆弱性</a:t>
            </a:r>
            <a:endParaRPr kumimoji="1" lang="en-US" altLang="ja-JP" dirty="0"/>
          </a:p>
          <a:p>
            <a:pPr marL="0" indent="0">
              <a:buNone/>
            </a:pPr>
            <a:r>
              <a:rPr lang="en-US" altLang="ja-JP" dirty="0"/>
              <a:t>	</a:t>
            </a:r>
            <a:r>
              <a:rPr lang="ja-JP" altLang="en-US" dirty="0"/>
              <a:t>②</a:t>
            </a:r>
            <a:endParaRPr kumimoji="1" lang="ja-JP" altLang="en-US" dirty="0"/>
          </a:p>
        </p:txBody>
      </p:sp>
      <p:sp>
        <p:nvSpPr>
          <p:cNvPr id="5" name="日付プレースホルダー 4"/>
          <p:cNvSpPr>
            <a:spLocks noGrp="1"/>
          </p:cNvSpPr>
          <p:nvPr>
            <p:ph type="dt" sz="half" idx="10"/>
          </p:nvPr>
        </p:nvSpPr>
        <p:spPr/>
        <p:txBody>
          <a:bodyPr/>
          <a:lstStyle/>
          <a:p>
            <a:fld id="{D04FA307-B401-4AA1-8C31-5D8BC9801DAD}" type="datetime1">
              <a:rPr kumimoji="1" lang="ja-JP" altLang="en-US" smtClean="0"/>
              <a:t>2021/1/13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903515-C8F2-469F-A1C3-C4ACE52136B8}" type="slidenum">
              <a:rPr kumimoji="1" lang="ja-JP" altLang="en-US" smtClean="0"/>
              <a:t>4</a:t>
            </a:fld>
            <a:endParaRPr kumimoji="1" lang="ja-JP" altLang="en-US"/>
          </a:p>
        </p:txBody>
      </p:sp>
    </p:spTree>
    <p:extLst>
      <p:ext uri="{BB962C8B-B14F-4D97-AF65-F5344CB8AC3E}">
        <p14:creationId xmlns:p14="http://schemas.microsoft.com/office/powerpoint/2010/main" val="212961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事例紹介</a:t>
            </a:r>
          </a:p>
        </p:txBody>
      </p:sp>
      <p:sp>
        <p:nvSpPr>
          <p:cNvPr id="3" name="テキスト プレースホルダー 2"/>
          <p:cNvSpPr>
            <a:spLocks noGrp="1"/>
          </p:cNvSpPr>
          <p:nvPr>
            <p:ph type="body" idx="1"/>
          </p:nvPr>
        </p:nvSpPr>
        <p:spPr/>
        <p:txBody>
          <a:bodyPr>
            <a:normAutofit lnSpcReduction="10000"/>
          </a:bodyPr>
          <a:lstStyle/>
          <a:p>
            <a:pPr marL="457200" indent="-457200">
              <a:buAutoNum type="arabicPeriod"/>
            </a:pPr>
            <a:r>
              <a:rPr kumimoji="1" lang="en-US" altLang="ja-JP" dirty="0"/>
              <a:t>App</a:t>
            </a:r>
            <a:r>
              <a:rPr kumimoji="1" lang="ja-JP" altLang="en-US" dirty="0"/>
              <a:t>の共有・情報の共有</a:t>
            </a:r>
            <a:endParaRPr kumimoji="1" lang="en-US" altLang="ja-JP" dirty="0"/>
          </a:p>
          <a:p>
            <a:r>
              <a:rPr kumimoji="1" lang="ja-JP" altLang="en-US" sz="1000" dirty="0"/>
              <a:t>カレンダー</a:t>
            </a:r>
            <a:r>
              <a:rPr kumimoji="1" lang="en-US" altLang="ja-JP" sz="1000" dirty="0"/>
              <a:t>/</a:t>
            </a:r>
            <a:r>
              <a:rPr kumimoji="1" lang="ja-JP" altLang="en-US" sz="1000" dirty="0"/>
              <a:t>スケジュール</a:t>
            </a:r>
            <a:r>
              <a:rPr kumimoji="1" lang="ja-JP" altLang="en-US" dirty="0"/>
              <a:t>　</a:t>
            </a:r>
          </a:p>
        </p:txBody>
      </p:sp>
      <p:sp>
        <p:nvSpPr>
          <p:cNvPr id="4" name="コンテンツ プレースホルダー 3"/>
          <p:cNvSpPr>
            <a:spLocks noGrp="1"/>
          </p:cNvSpPr>
          <p:nvPr>
            <p:ph sz="half" idx="2"/>
          </p:nvPr>
        </p:nvSpPr>
        <p:spPr/>
        <p:txBody>
          <a:bodyPr/>
          <a:lstStyle/>
          <a:p>
            <a:endParaRPr kumimoji="1" lang="ja-JP" altLang="en-US" dirty="0"/>
          </a:p>
        </p:txBody>
      </p:sp>
      <p:sp>
        <p:nvSpPr>
          <p:cNvPr id="5" name="テキスト プレースホルダー 4"/>
          <p:cNvSpPr>
            <a:spLocks noGrp="1"/>
          </p:cNvSpPr>
          <p:nvPr>
            <p:ph type="body" sz="quarter" idx="3"/>
          </p:nvPr>
        </p:nvSpPr>
        <p:spPr/>
        <p:txBody>
          <a:bodyPr>
            <a:normAutofit/>
          </a:bodyPr>
          <a:lstStyle/>
          <a:p>
            <a:r>
              <a:rPr lang="en-US" altLang="ja-JP" dirty="0">
                <a:solidFill>
                  <a:schemeClr val="tx1"/>
                </a:solidFill>
              </a:rPr>
              <a:t>2.</a:t>
            </a:r>
            <a:r>
              <a:rPr lang="ja-JP" altLang="en-US" dirty="0"/>
              <a:t>　専用端末から</a:t>
            </a:r>
            <a:r>
              <a:rPr lang="en-US" altLang="ja-JP" dirty="0" err="1"/>
              <a:t>ipad</a:t>
            </a:r>
            <a:r>
              <a:rPr lang="ja-JP" altLang="en-US" dirty="0"/>
              <a:t>に移行</a:t>
            </a:r>
            <a:endParaRPr lang="en-US" altLang="ja-JP" dirty="0"/>
          </a:p>
          <a:p>
            <a:r>
              <a:rPr lang="ja-JP" altLang="en-US" sz="1000" dirty="0"/>
              <a:t>担当者の負担減</a:t>
            </a:r>
            <a:endParaRPr kumimoji="1" lang="ja-JP" altLang="en-US" sz="1000" dirty="0"/>
          </a:p>
        </p:txBody>
      </p:sp>
      <p:sp>
        <p:nvSpPr>
          <p:cNvPr id="6" name="コンテンツ プレースホルダー 5"/>
          <p:cNvSpPr>
            <a:spLocks noGrp="1"/>
          </p:cNvSpPr>
          <p:nvPr>
            <p:ph sz="quarter" idx="4"/>
          </p:nvPr>
        </p:nvSpPr>
        <p:spPr/>
        <p:txBody>
          <a:bodyPr/>
          <a:lstStyle/>
          <a:p>
            <a:endParaRPr kumimoji="1" lang="ja-JP" altLang="en-US" dirty="0"/>
          </a:p>
        </p:txBody>
      </p:sp>
      <p:sp>
        <p:nvSpPr>
          <p:cNvPr id="7" name="日付プレースホルダー 6"/>
          <p:cNvSpPr>
            <a:spLocks noGrp="1"/>
          </p:cNvSpPr>
          <p:nvPr>
            <p:ph type="dt" sz="half" idx="10"/>
          </p:nvPr>
        </p:nvSpPr>
        <p:spPr/>
        <p:txBody>
          <a:bodyPr/>
          <a:lstStyle/>
          <a:p>
            <a:fld id="{181B4876-08E4-4872-AB93-9131925744DA}" type="datetime1">
              <a:rPr kumimoji="1" lang="ja-JP" altLang="en-US" smtClean="0"/>
              <a:t>2021/1/13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903515-C8F2-469F-A1C3-C4ACE52136B8}" type="slidenum">
              <a:rPr kumimoji="1" lang="ja-JP" altLang="en-US" smtClean="0"/>
              <a:t>5</a:t>
            </a:fld>
            <a:endParaRPr kumimoji="1" lang="ja-JP" altLang="en-US"/>
          </a:p>
        </p:txBody>
      </p:sp>
    </p:spTree>
    <p:extLst>
      <p:ext uri="{BB962C8B-B14F-4D97-AF65-F5344CB8AC3E}">
        <p14:creationId xmlns:p14="http://schemas.microsoft.com/office/powerpoint/2010/main" val="312876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事例紹介</a:t>
            </a:r>
          </a:p>
        </p:txBody>
      </p:sp>
      <p:sp>
        <p:nvSpPr>
          <p:cNvPr id="3" name="テキスト プレースホルダー 2"/>
          <p:cNvSpPr>
            <a:spLocks noGrp="1"/>
          </p:cNvSpPr>
          <p:nvPr>
            <p:ph type="body" idx="1"/>
          </p:nvPr>
        </p:nvSpPr>
        <p:spPr/>
        <p:txBody>
          <a:bodyPr>
            <a:normAutofit/>
          </a:bodyPr>
          <a:lstStyle/>
          <a:p>
            <a:r>
              <a:rPr kumimoji="1" lang="en-US" altLang="ja-JP" dirty="0"/>
              <a:t>3.</a:t>
            </a:r>
            <a:r>
              <a:rPr kumimoji="1" lang="ja-JP" altLang="en-US" dirty="0"/>
              <a:t>　</a:t>
            </a:r>
            <a:r>
              <a:rPr kumimoji="1" lang="en-US" altLang="ja-JP" dirty="0"/>
              <a:t>FAX</a:t>
            </a:r>
            <a:r>
              <a:rPr kumimoji="1" lang="ja-JP" altLang="en-US" dirty="0"/>
              <a:t>やエクセルシートをアプリ対応</a:t>
            </a:r>
            <a:endParaRPr kumimoji="1" lang="en-US" altLang="ja-JP" dirty="0"/>
          </a:p>
          <a:p>
            <a:r>
              <a:rPr lang="ja-JP" altLang="en-US" sz="1000" dirty="0"/>
              <a:t>ｽﾏﾌｧｸ</a:t>
            </a:r>
            <a:endParaRPr kumimoji="1" lang="ja-JP" altLang="en-US" dirty="0"/>
          </a:p>
        </p:txBody>
      </p:sp>
      <p:sp>
        <p:nvSpPr>
          <p:cNvPr id="4" name="コンテンツ プレースホルダー 3"/>
          <p:cNvSpPr>
            <a:spLocks noGrp="1"/>
          </p:cNvSpPr>
          <p:nvPr>
            <p:ph sz="half" idx="2"/>
          </p:nvPr>
        </p:nvSpPr>
        <p:spPr/>
        <p:txBody>
          <a:bodyPr/>
          <a:lstStyle/>
          <a:p>
            <a:endParaRPr kumimoji="1" lang="ja-JP" altLang="en-US" dirty="0"/>
          </a:p>
        </p:txBody>
      </p:sp>
      <p:sp>
        <p:nvSpPr>
          <p:cNvPr id="5" name="テキスト プレースホルダー 4"/>
          <p:cNvSpPr>
            <a:spLocks noGrp="1"/>
          </p:cNvSpPr>
          <p:nvPr>
            <p:ph type="body" sz="quarter" idx="3"/>
          </p:nvPr>
        </p:nvSpPr>
        <p:spPr/>
        <p:txBody>
          <a:bodyPr>
            <a:normAutofit/>
          </a:bodyPr>
          <a:lstStyle/>
          <a:p>
            <a:r>
              <a:rPr kumimoji="1" lang="ja-JP" altLang="en-US" sz="2400" dirty="0"/>
              <a:t>学習アプリ　ー　</a:t>
            </a:r>
            <a:r>
              <a:rPr kumimoji="1" lang="ja-JP" altLang="en-US" sz="1000" dirty="0"/>
              <a:t>専門用語</a:t>
            </a:r>
          </a:p>
        </p:txBody>
      </p:sp>
      <p:sp>
        <p:nvSpPr>
          <p:cNvPr id="6" name="コンテンツ プレースホルダー 5"/>
          <p:cNvSpPr>
            <a:spLocks noGrp="1"/>
          </p:cNvSpPr>
          <p:nvPr>
            <p:ph sz="quarter" idx="4"/>
          </p:nvPr>
        </p:nvSpPr>
        <p:spPr/>
        <p:txBody>
          <a:bodyPr/>
          <a:lstStyle/>
          <a:p>
            <a:pPr marL="0" indent="0">
              <a:buNone/>
            </a:pPr>
            <a:r>
              <a:rPr lang="ja-JP" altLang="en-US" dirty="0"/>
              <a:t>オンライン学習を補完するものとして。</a:t>
            </a:r>
            <a:endParaRPr lang="en-US" altLang="ja-JP" dirty="0"/>
          </a:p>
          <a:p>
            <a:pPr marL="0" indent="0">
              <a:buNone/>
            </a:pPr>
            <a:endParaRPr lang="en-US" altLang="ja-JP" dirty="0"/>
          </a:p>
        </p:txBody>
      </p:sp>
      <p:sp>
        <p:nvSpPr>
          <p:cNvPr id="7" name="日付プレースホルダー 6"/>
          <p:cNvSpPr>
            <a:spLocks noGrp="1"/>
          </p:cNvSpPr>
          <p:nvPr>
            <p:ph type="dt" sz="half" idx="10"/>
          </p:nvPr>
        </p:nvSpPr>
        <p:spPr/>
        <p:txBody>
          <a:bodyPr/>
          <a:lstStyle/>
          <a:p>
            <a:fld id="{181B4876-08E4-4872-AB93-9131925744DA}" type="datetime1">
              <a:rPr kumimoji="1" lang="ja-JP" altLang="en-US" smtClean="0"/>
              <a:t>2021/1/13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903515-C8F2-469F-A1C3-C4ACE52136B8}" type="slidenum">
              <a:rPr kumimoji="1" lang="ja-JP" altLang="en-US" smtClean="0"/>
              <a:t>6</a:t>
            </a:fld>
            <a:endParaRPr kumimoji="1" lang="ja-JP" altLang="en-US"/>
          </a:p>
        </p:txBody>
      </p:sp>
    </p:spTree>
    <p:extLst>
      <p:ext uri="{BB962C8B-B14F-4D97-AF65-F5344CB8AC3E}">
        <p14:creationId xmlns:p14="http://schemas.microsoft.com/office/powerpoint/2010/main" val="257087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事例紹介</a:t>
            </a:r>
          </a:p>
        </p:txBody>
      </p:sp>
      <p:sp>
        <p:nvSpPr>
          <p:cNvPr id="3" name="テキスト プレースホルダー 2"/>
          <p:cNvSpPr>
            <a:spLocks noGrp="1"/>
          </p:cNvSpPr>
          <p:nvPr>
            <p:ph type="body" idx="1"/>
          </p:nvPr>
        </p:nvSpPr>
        <p:spPr/>
        <p:txBody>
          <a:bodyPr>
            <a:normAutofit/>
          </a:bodyPr>
          <a:lstStyle/>
          <a:p>
            <a:r>
              <a:rPr kumimoji="1" lang="en-US" altLang="ja-JP" dirty="0"/>
              <a:t>5. </a:t>
            </a:r>
            <a:r>
              <a:rPr kumimoji="1" lang="en-US" altLang="ja-JP" dirty="0" err="1"/>
              <a:t>Lineworks</a:t>
            </a:r>
            <a:r>
              <a:rPr kumimoji="1" lang="en-US" altLang="ja-JP" dirty="0"/>
              <a:t> </a:t>
            </a:r>
            <a:endParaRPr kumimoji="1" lang="ja-JP" altLang="en-US" dirty="0"/>
          </a:p>
        </p:txBody>
      </p:sp>
      <p:sp>
        <p:nvSpPr>
          <p:cNvPr id="4" name="コンテンツ プレースホルダー 3"/>
          <p:cNvSpPr>
            <a:spLocks noGrp="1"/>
          </p:cNvSpPr>
          <p:nvPr>
            <p:ph sz="half" idx="2"/>
          </p:nvPr>
        </p:nvSpPr>
        <p:spPr/>
        <p:txBody>
          <a:bodyPr/>
          <a:lstStyle/>
          <a:p>
            <a:pPr marL="0" indent="0">
              <a:buNone/>
            </a:pPr>
            <a:r>
              <a:rPr lang="ja-JP" altLang="en-US" dirty="0"/>
              <a:t>連携していること</a:t>
            </a:r>
            <a:endParaRPr kumimoji="1" lang="en-US" altLang="ja-JP" dirty="0"/>
          </a:p>
        </p:txBody>
      </p:sp>
      <p:sp>
        <p:nvSpPr>
          <p:cNvPr id="5" name="テキスト プレースホルダー 4"/>
          <p:cNvSpPr>
            <a:spLocks noGrp="1"/>
          </p:cNvSpPr>
          <p:nvPr>
            <p:ph type="body" sz="quarter" idx="3"/>
          </p:nvPr>
        </p:nvSpPr>
        <p:spPr/>
        <p:txBody>
          <a:bodyPr>
            <a:normAutofit/>
          </a:bodyPr>
          <a:lstStyle/>
          <a:p>
            <a:r>
              <a:rPr lang="en-US" altLang="ja-JP" dirty="0"/>
              <a:t>6. </a:t>
            </a:r>
            <a:r>
              <a:rPr lang="ja-JP" altLang="en-US" dirty="0"/>
              <a:t>　バーコード</a:t>
            </a:r>
            <a:endParaRPr kumimoji="1" lang="ja-JP" altLang="en-US" sz="1000" dirty="0"/>
          </a:p>
        </p:txBody>
      </p:sp>
      <p:sp>
        <p:nvSpPr>
          <p:cNvPr id="6" name="コンテンツ プレースホルダー 5"/>
          <p:cNvSpPr>
            <a:spLocks noGrp="1"/>
          </p:cNvSpPr>
          <p:nvPr>
            <p:ph sz="quarter" idx="4"/>
          </p:nvPr>
        </p:nvSpPr>
        <p:spPr/>
        <p:txBody>
          <a:bodyPr/>
          <a:lstStyle/>
          <a:p>
            <a:endParaRPr kumimoji="1" lang="ja-JP" altLang="en-US" dirty="0"/>
          </a:p>
        </p:txBody>
      </p:sp>
      <p:sp>
        <p:nvSpPr>
          <p:cNvPr id="7" name="日付プレースホルダー 6"/>
          <p:cNvSpPr>
            <a:spLocks noGrp="1"/>
          </p:cNvSpPr>
          <p:nvPr>
            <p:ph type="dt" sz="half" idx="10"/>
          </p:nvPr>
        </p:nvSpPr>
        <p:spPr/>
        <p:txBody>
          <a:bodyPr/>
          <a:lstStyle/>
          <a:p>
            <a:fld id="{181B4876-08E4-4872-AB93-9131925744DA}" type="datetime1">
              <a:rPr kumimoji="1" lang="ja-JP" altLang="en-US" smtClean="0"/>
              <a:t>2021/1/13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903515-C8F2-469F-A1C3-C4ACE52136B8}" type="slidenum">
              <a:rPr kumimoji="1" lang="ja-JP" altLang="en-US" smtClean="0"/>
              <a:t>7</a:t>
            </a:fld>
            <a:endParaRPr kumimoji="1" lang="ja-JP" altLang="en-US"/>
          </a:p>
        </p:txBody>
      </p:sp>
    </p:spTree>
    <p:extLst>
      <p:ext uri="{BB962C8B-B14F-4D97-AF65-F5344CB8AC3E}">
        <p14:creationId xmlns:p14="http://schemas.microsoft.com/office/powerpoint/2010/main" val="263007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今後；アプリとアプリを連携させる</a:t>
            </a:r>
          </a:p>
        </p:txBody>
      </p:sp>
      <p:sp>
        <p:nvSpPr>
          <p:cNvPr id="3" name="コンテンツ プレースホルダー 2"/>
          <p:cNvSpPr>
            <a:spLocks noGrp="1"/>
          </p:cNvSpPr>
          <p:nvPr>
            <p:ph idx="1"/>
          </p:nvPr>
        </p:nvSpPr>
        <p:spPr/>
        <p:txBody>
          <a:bodyPr/>
          <a:lstStyle/>
          <a:p>
            <a:pPr marL="0" indent="0">
              <a:buNone/>
            </a:pPr>
            <a:r>
              <a:rPr kumimoji="1" lang="ja-JP" altLang="en-US" dirty="0"/>
              <a:t>提案</a:t>
            </a:r>
            <a:endParaRPr kumimoji="1" lang="en-US" altLang="ja-JP" dirty="0"/>
          </a:p>
          <a:p>
            <a:r>
              <a:rPr kumimoji="1" lang="ja-JP" altLang="en-US" dirty="0"/>
              <a:t>全員の進捗状況がわかるものー</a:t>
            </a:r>
            <a:r>
              <a:rPr kumimoji="1" lang="en-US" altLang="ja-JP" dirty="0"/>
              <a:t>QR</a:t>
            </a:r>
            <a:r>
              <a:rPr kumimoji="1" lang="ja-JP" altLang="en-US"/>
              <a:t>コード</a:t>
            </a:r>
            <a:endParaRPr kumimoji="1" lang="en-US" altLang="ja-JP" dirty="0"/>
          </a:p>
          <a:p>
            <a:pPr marL="0" indent="0">
              <a:buNone/>
            </a:pPr>
            <a:endParaRPr kumimoji="1" lang="en-US" altLang="ja-JP" dirty="0"/>
          </a:p>
          <a:p>
            <a:pPr marL="0" indent="0">
              <a:buNone/>
            </a:pPr>
            <a:r>
              <a:rPr lang="ja-JP" altLang="en-US" dirty="0"/>
              <a:t>　出退勤管理　－　まとめて</a:t>
            </a:r>
            <a:r>
              <a:rPr lang="en-US" altLang="ja-JP" dirty="0"/>
              <a:t>DB</a:t>
            </a:r>
            <a:r>
              <a:rPr lang="ja-JP" altLang="en-US" dirty="0"/>
              <a:t>化</a:t>
            </a:r>
            <a:endParaRPr lang="en-US" altLang="ja-JP" dirty="0"/>
          </a:p>
          <a:p>
            <a:pPr marL="0" indent="0">
              <a:buNone/>
            </a:pPr>
            <a:r>
              <a:rPr lang="en-US" altLang="ja-JP" dirty="0"/>
              <a:t>	</a:t>
            </a:r>
            <a:r>
              <a:rPr lang="ja-JP" altLang="en-US" dirty="0"/>
              <a:t>「見える化」して評価の基準とする。</a:t>
            </a:r>
            <a:endParaRPr lang="en-US" altLang="ja-JP" dirty="0"/>
          </a:p>
          <a:p>
            <a:pPr marL="0" indent="0">
              <a:buNone/>
            </a:pPr>
            <a:endParaRPr kumimoji="1" lang="ja-JP" altLang="en-US" dirty="0"/>
          </a:p>
        </p:txBody>
      </p:sp>
      <p:sp>
        <p:nvSpPr>
          <p:cNvPr id="4" name="日付プレースホルダー 3"/>
          <p:cNvSpPr>
            <a:spLocks noGrp="1"/>
          </p:cNvSpPr>
          <p:nvPr>
            <p:ph type="dt" sz="half" idx="10"/>
          </p:nvPr>
        </p:nvSpPr>
        <p:spPr/>
        <p:txBody>
          <a:bodyPr/>
          <a:lstStyle/>
          <a:p>
            <a:fld id="{01E7B18D-58B6-47E0-BDBA-607707FB5CD1}" type="datetime1">
              <a:rPr kumimoji="1" lang="ja-JP" altLang="en-US" smtClean="0"/>
              <a:t>2021/1/13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903515-C8F2-469F-A1C3-C4ACE52136B8}" type="slidenum">
              <a:rPr kumimoji="1" lang="ja-JP" altLang="en-US" smtClean="0"/>
              <a:t>8</a:t>
            </a:fld>
            <a:endParaRPr kumimoji="1" lang="ja-JP" altLang="en-US"/>
          </a:p>
        </p:txBody>
      </p:sp>
    </p:spTree>
    <p:extLst>
      <p:ext uri="{BB962C8B-B14F-4D97-AF65-F5344CB8AC3E}">
        <p14:creationId xmlns:p14="http://schemas.microsoft.com/office/powerpoint/2010/main" val="134648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87763" y="425116"/>
            <a:ext cx="10058400" cy="1371600"/>
          </a:xfrm>
        </p:spPr>
        <p:txBody>
          <a:bodyPr/>
          <a:lstStyle/>
          <a:p>
            <a:r>
              <a:rPr kumimoji="1" lang="en-US" altLang="ja-JP" dirty="0"/>
              <a:t>QR</a:t>
            </a:r>
            <a:r>
              <a:rPr kumimoji="1" lang="ja-JP" altLang="en-US" dirty="0"/>
              <a:t>コードの利用</a:t>
            </a:r>
          </a:p>
        </p:txBody>
      </p:sp>
      <p:sp>
        <p:nvSpPr>
          <p:cNvPr id="7" name="コンテンツ プレースホルダー 6"/>
          <p:cNvSpPr>
            <a:spLocks noGrp="1"/>
          </p:cNvSpPr>
          <p:nvPr>
            <p:ph idx="1"/>
          </p:nvPr>
        </p:nvSpPr>
        <p:spPr>
          <a:xfrm>
            <a:off x="668264" y="1568116"/>
            <a:ext cx="11106932" cy="1051476"/>
          </a:xfrm>
        </p:spPr>
        <p:txBody>
          <a:bodyPr>
            <a:normAutofit/>
          </a:bodyPr>
          <a:lstStyle/>
          <a:p>
            <a:pPr marL="0" indent="0">
              <a:buNone/>
            </a:pPr>
            <a:r>
              <a:rPr kumimoji="1" lang="ja-JP" altLang="en-US" sz="2800" dirty="0"/>
              <a:t>スマファク</a:t>
            </a:r>
            <a:r>
              <a:rPr lang="ja-JP" altLang="en-US" sz="2800" dirty="0"/>
              <a:t>（日報管理アプリ）</a:t>
            </a:r>
            <a:endParaRPr kumimoji="1" lang="en-US" altLang="ja-JP" sz="2800" dirty="0"/>
          </a:p>
          <a:p>
            <a:pPr marL="0" indent="0">
              <a:buNone/>
            </a:pPr>
            <a:r>
              <a:rPr lang="en-US" altLang="ja-JP" dirty="0"/>
              <a:t>	</a:t>
            </a:r>
            <a:r>
              <a:rPr lang="ja-JP" altLang="en-US" dirty="0"/>
              <a:t>　　タブレットで</a:t>
            </a:r>
            <a:r>
              <a:rPr kumimoji="1" lang="en-US" altLang="ja-JP" dirty="0"/>
              <a:t>QR</a:t>
            </a:r>
            <a:r>
              <a:rPr kumimoji="1" lang="ja-JP" altLang="en-US" dirty="0"/>
              <a:t>コード</a:t>
            </a:r>
            <a:r>
              <a:rPr lang="ja-JP" altLang="en-US" dirty="0"/>
              <a:t>を読むだけで</a:t>
            </a:r>
            <a:r>
              <a:rPr kumimoji="1" lang="ja-JP" altLang="en-US" b="1" dirty="0">
                <a:solidFill>
                  <a:srgbClr val="FF0000"/>
                </a:solidFill>
              </a:rPr>
              <a:t>誰でも簡単に</a:t>
            </a:r>
            <a:r>
              <a:rPr kumimoji="1" lang="ja-JP" altLang="en-US" dirty="0"/>
              <a:t>業務日報を作成できる。</a:t>
            </a:r>
            <a:endParaRPr kumimoji="1" lang="en-US" altLang="ja-JP" dirty="0"/>
          </a:p>
          <a:p>
            <a:pPr marL="0" indent="0">
              <a:buNone/>
            </a:pPr>
            <a:endParaRPr kumimoji="1" lang="en-US" altLang="ja-JP" dirty="0"/>
          </a:p>
          <a:p>
            <a:pPr marL="0" indent="0">
              <a:buNone/>
            </a:pPr>
            <a:endParaRPr lang="en-US" altLang="ja-JP" dirty="0"/>
          </a:p>
          <a:p>
            <a:endParaRPr lang="en-US" altLang="ja-JP" dirty="0"/>
          </a:p>
          <a:p>
            <a:pPr marL="0" indent="0">
              <a:buNone/>
            </a:pPr>
            <a:endParaRPr kumimoji="1" lang="en-US" altLang="ja-JP" dirty="0"/>
          </a:p>
          <a:p>
            <a:pPr marL="0" indent="0">
              <a:buNone/>
            </a:pPr>
            <a:endParaRPr kumimoji="1" lang="ja-JP" altLang="en-US" dirty="0"/>
          </a:p>
        </p:txBody>
      </p:sp>
      <p:sp>
        <p:nvSpPr>
          <p:cNvPr id="3" name="日付プレースホルダー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C19E18F-F71A-4B7F-9FBD-15E8759AAB59}" type="datetime1">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l" defTabSz="457200" rtl="0" eaLnBrk="1" fontAlgn="auto" latinLnBrk="0" hangingPunct="1">
                <a:lnSpc>
                  <a:spcPct val="100000"/>
                </a:lnSpc>
                <a:spcBef>
                  <a:spcPts val="0"/>
                </a:spcBef>
                <a:spcAft>
                  <a:spcPts val="0"/>
                </a:spcAft>
                <a:buClrTx/>
                <a:buSzTx/>
                <a:buFontTx/>
                <a:buNone/>
                <a:tabLst/>
                <a:defRPr/>
              </a:pPr>
              <a:t>2021/1/13</a:t>
            </a:fld>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4" name="フッター プレースホルダー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8903515-C8F2-469F-A1C3-C4ACE52136B8}" type="slidenum">
              <a:rPr kumimoji="1" lang="ja-JP"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ja-JP"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ＭＳ ゴシック" panose="020B0609070205080204" pitchFamily="49" charset="-128"/>
              <a:cs typeface="+mn-cs"/>
            </a:endParaRPr>
          </a:p>
        </p:txBody>
      </p:sp>
      <p:pic>
        <p:nvPicPr>
          <p:cNvPr id="11" name="図 10"/>
          <p:cNvPicPr>
            <a:picLocks noChangeAspect="1"/>
          </p:cNvPicPr>
          <p:nvPr/>
        </p:nvPicPr>
        <p:blipFill>
          <a:blip r:embed="rId2"/>
          <a:stretch>
            <a:fillRect/>
          </a:stretch>
        </p:blipFill>
        <p:spPr>
          <a:xfrm>
            <a:off x="1973580" y="2711032"/>
            <a:ext cx="8496300" cy="3733800"/>
          </a:xfrm>
          <a:prstGeom prst="rect">
            <a:avLst/>
          </a:prstGeom>
        </p:spPr>
      </p:pic>
    </p:spTree>
    <p:extLst>
      <p:ext uri="{BB962C8B-B14F-4D97-AF65-F5344CB8AC3E}">
        <p14:creationId xmlns:p14="http://schemas.microsoft.com/office/powerpoint/2010/main" val="3544510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シャボン">
  <a:themeElements>
    <a:clrScheme name="シャボン">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シャボン">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シャボン">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シャボン</Template>
  <TotalTime>579</TotalTime>
  <Words>1117</Words>
  <Application>Microsoft Office PowerPoint</Application>
  <PresentationFormat>ワイド画面</PresentationFormat>
  <Paragraphs>185</Paragraphs>
  <Slides>17</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ゴシック</vt:lpstr>
      <vt:lpstr>メイリオ</vt:lpstr>
      <vt:lpstr>游ゴシック</vt:lpstr>
      <vt:lpstr>Century Gothic</vt:lpstr>
      <vt:lpstr>Garamond</vt:lpstr>
      <vt:lpstr>シャボン</vt:lpstr>
      <vt:lpstr>スマート生産チャットボット</vt:lpstr>
      <vt:lpstr>Background.  /Overview.  </vt:lpstr>
      <vt:lpstr>現状；アプリを連携させる</vt:lpstr>
      <vt:lpstr>Tablet端末の導入と活用</vt:lpstr>
      <vt:lpstr>事例紹介</vt:lpstr>
      <vt:lpstr>事例紹介</vt:lpstr>
      <vt:lpstr>事例紹介</vt:lpstr>
      <vt:lpstr>今後；アプリとアプリを連携させる</vt:lpstr>
      <vt:lpstr>QRコードの利用</vt:lpstr>
      <vt:lpstr>QRコードの利用</vt:lpstr>
      <vt:lpstr>QRコードの利用</vt:lpstr>
      <vt:lpstr>QRコードの利用</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京都職業能力開発促進センター</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スマート生産チャットボット</dc:title>
  <dc:creator>ict07</dc:creator>
  <cp:lastModifiedBy>ict08</cp:lastModifiedBy>
  <cp:revision>44</cp:revision>
  <dcterms:created xsi:type="dcterms:W3CDTF">2021-01-12T02:33:14Z</dcterms:created>
  <dcterms:modified xsi:type="dcterms:W3CDTF">2021-01-13T00:00:41Z</dcterms:modified>
</cp:coreProperties>
</file>