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5213" cy="4280376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5B9BD5"/>
    <a:srgbClr val="AE5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06" autoAdjust="0"/>
  </p:normalViewPr>
  <p:slideViewPr>
    <p:cSldViewPr snapToGrid="0">
      <p:cViewPr>
        <p:scale>
          <a:sx n="25" d="100"/>
          <a:sy n="25" d="100"/>
        </p:scale>
        <p:origin x="331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DEDE336-5B65-4C33-851F-FD6343DCB477}" type="datetimeFigureOut">
              <a:rPr lang="en-US" smtClean="0"/>
              <a:t>5/28/2023</a:t>
            </a:fld>
            <a:endParaRPr lang="en-US"/>
          </a:p>
        </p:txBody>
      </p:sp>
      <p:sp>
        <p:nvSpPr>
          <p:cNvPr id="4" name="Slide Image Placeholder 3"/>
          <p:cNvSpPr>
            <a:spLocks noGrp="1" noRot="1" noChangeAspect="1"/>
          </p:cNvSpPr>
          <p:nvPr>
            <p:ph type="sldImg" idx="2"/>
          </p:nvPr>
        </p:nvSpPr>
        <p:spPr>
          <a:xfrm>
            <a:off x="2503488" y="1336675"/>
            <a:ext cx="25527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7989970-CD4A-4405-B9D2-D6A4AB6340F1}" type="slidenum">
              <a:rPr lang="en-US" smtClean="0"/>
              <a:t>‹#›</a:t>
            </a:fld>
            <a:endParaRPr lang="en-US"/>
          </a:p>
        </p:txBody>
      </p:sp>
    </p:spTree>
    <p:extLst>
      <p:ext uri="{BB962C8B-B14F-4D97-AF65-F5344CB8AC3E}">
        <p14:creationId xmlns:p14="http://schemas.microsoft.com/office/powerpoint/2010/main" val="3288835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89970-CD4A-4405-B9D2-D6A4AB6340F1}" type="slidenum">
              <a:rPr lang="en-US" smtClean="0"/>
              <a:t>1</a:t>
            </a:fld>
            <a:endParaRPr lang="en-US"/>
          </a:p>
        </p:txBody>
      </p:sp>
    </p:spTree>
    <p:extLst>
      <p:ext uri="{BB962C8B-B14F-4D97-AF65-F5344CB8AC3E}">
        <p14:creationId xmlns:p14="http://schemas.microsoft.com/office/powerpoint/2010/main" val="402112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8" name="PlaceHolder 2"/>
          <p:cNvSpPr>
            <a:spLocks noGrp="1"/>
          </p:cNvSpPr>
          <p:nvPr>
            <p:ph/>
          </p:nvPr>
        </p:nvSpPr>
        <p:spPr>
          <a:xfrm>
            <a:off x="16971480" y="408164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
        <p:nvSpPr>
          <p:cNvPr id="29" name="PlaceHolder 3"/>
          <p:cNvSpPr>
            <a:spLocks noGrp="1"/>
          </p:cNvSpPr>
          <p:nvPr>
            <p:ph/>
          </p:nvPr>
        </p:nvSpPr>
        <p:spPr>
          <a:xfrm>
            <a:off x="16971480" y="415130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1"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2"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3" name="PlaceHolder 4"/>
          <p:cNvSpPr>
            <a:spLocks noGrp="1"/>
          </p:cNvSpPr>
          <p:nvPr>
            <p:ph/>
          </p:nvPr>
        </p:nvSpPr>
        <p:spPr>
          <a:xfrm>
            <a:off x="1697148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34" name="PlaceHolder 5"/>
          <p:cNvSpPr>
            <a:spLocks noGrp="1"/>
          </p:cNvSpPr>
          <p:nvPr>
            <p:ph/>
          </p:nvPr>
        </p:nvSpPr>
        <p:spPr>
          <a:xfrm>
            <a:off x="1983060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6" name="PlaceHolder 2"/>
          <p:cNvSpPr>
            <a:spLocks noGrp="1"/>
          </p:cNvSpPr>
          <p:nvPr>
            <p:ph/>
          </p:nvPr>
        </p:nvSpPr>
        <p:spPr>
          <a:xfrm>
            <a:off x="1697148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7" name="PlaceHolder 3"/>
          <p:cNvSpPr>
            <a:spLocks noGrp="1"/>
          </p:cNvSpPr>
          <p:nvPr>
            <p:ph/>
          </p:nvPr>
        </p:nvSpPr>
        <p:spPr>
          <a:xfrm>
            <a:off x="1885824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8" name="PlaceHolder 4"/>
          <p:cNvSpPr>
            <a:spLocks noGrp="1"/>
          </p:cNvSpPr>
          <p:nvPr>
            <p:ph/>
          </p:nvPr>
        </p:nvSpPr>
        <p:spPr>
          <a:xfrm>
            <a:off x="20744640" y="408164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39" name="PlaceHolder 5"/>
          <p:cNvSpPr>
            <a:spLocks noGrp="1"/>
          </p:cNvSpPr>
          <p:nvPr>
            <p:ph/>
          </p:nvPr>
        </p:nvSpPr>
        <p:spPr>
          <a:xfrm>
            <a:off x="1697148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40" name="PlaceHolder 6"/>
          <p:cNvSpPr>
            <a:spLocks noGrp="1"/>
          </p:cNvSpPr>
          <p:nvPr>
            <p:ph/>
          </p:nvPr>
        </p:nvSpPr>
        <p:spPr>
          <a:xfrm>
            <a:off x="1885824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
        <p:nvSpPr>
          <p:cNvPr id="41" name="PlaceHolder 7"/>
          <p:cNvSpPr>
            <a:spLocks noGrp="1"/>
          </p:cNvSpPr>
          <p:nvPr>
            <p:ph/>
          </p:nvPr>
        </p:nvSpPr>
        <p:spPr>
          <a:xfrm>
            <a:off x="20744640" y="41513040"/>
            <a:ext cx="1796400" cy="635760"/>
          </a:xfrm>
          <a:prstGeom prst="rect">
            <a:avLst/>
          </a:prstGeom>
          <a:noFill/>
          <a:ln w="0">
            <a:noFill/>
          </a:ln>
        </p:spPr>
        <p:txBody>
          <a:bodyPr lIns="0" tIns="0" rIns="0" bIns="0" anchor="t">
            <a:normAutofit fontScale="25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 name="PlaceHolder 2"/>
          <p:cNvSpPr>
            <a:spLocks noGrp="1"/>
          </p:cNvSpPr>
          <p:nvPr>
            <p:ph type="subTitle"/>
          </p:nvPr>
        </p:nvSpPr>
        <p:spPr>
          <a:xfrm>
            <a:off x="16971480" y="40816440"/>
            <a:ext cx="5579640" cy="133344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 name="PlaceHolder 2"/>
          <p:cNvSpPr>
            <a:spLocks noGrp="1"/>
          </p:cNvSpPr>
          <p:nvPr>
            <p:ph/>
          </p:nvPr>
        </p:nvSpPr>
        <p:spPr>
          <a:xfrm>
            <a:off x="16971480" y="40816440"/>
            <a:ext cx="5579640" cy="1333440"/>
          </a:xfrm>
          <a:prstGeom prst="rect">
            <a:avLst/>
          </a:prstGeom>
          <a:noFill/>
          <a:ln w="0">
            <a:noFill/>
          </a:ln>
        </p:spPr>
        <p:txBody>
          <a:bodyPr lIns="0" tIns="0" rIns="0" bIns="0" anchor="t">
            <a:normAutofit fontScale="61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 name="PlaceHolder 2"/>
          <p:cNvSpPr>
            <a:spLocks noGrp="1"/>
          </p:cNvSpPr>
          <p:nvPr>
            <p:ph/>
          </p:nvPr>
        </p:nvSpPr>
        <p:spPr>
          <a:xfrm>
            <a:off x="1697148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12" name="PlaceHolder 3"/>
          <p:cNvSpPr>
            <a:spLocks noGrp="1"/>
          </p:cNvSpPr>
          <p:nvPr>
            <p:ph/>
          </p:nvPr>
        </p:nvSpPr>
        <p:spPr>
          <a:xfrm>
            <a:off x="1983060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0800000" y="39412440"/>
            <a:ext cx="17922600" cy="527436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6"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17" name="PlaceHolder 3"/>
          <p:cNvSpPr>
            <a:spLocks noGrp="1"/>
          </p:cNvSpPr>
          <p:nvPr>
            <p:ph/>
          </p:nvPr>
        </p:nvSpPr>
        <p:spPr>
          <a:xfrm>
            <a:off x="1983060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18" name="PlaceHolder 4"/>
          <p:cNvSpPr>
            <a:spLocks noGrp="1"/>
          </p:cNvSpPr>
          <p:nvPr>
            <p:ph/>
          </p:nvPr>
        </p:nvSpPr>
        <p:spPr>
          <a:xfrm>
            <a:off x="1697148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0" name="PlaceHolder 2"/>
          <p:cNvSpPr>
            <a:spLocks noGrp="1"/>
          </p:cNvSpPr>
          <p:nvPr>
            <p:ph/>
          </p:nvPr>
        </p:nvSpPr>
        <p:spPr>
          <a:xfrm>
            <a:off x="16971480" y="40816440"/>
            <a:ext cx="2722680" cy="1333440"/>
          </a:xfrm>
          <a:prstGeom prst="rect">
            <a:avLst/>
          </a:prstGeom>
          <a:noFill/>
          <a:ln w="0">
            <a:noFill/>
          </a:ln>
        </p:spPr>
        <p:txBody>
          <a:bodyPr lIns="0" tIns="0" rIns="0" bIns="0" anchor="t">
            <a:normAutofit fontScale="55000"/>
          </a:bodyPr>
          <a:lstStyle/>
          <a:p>
            <a:pPr indent="0">
              <a:lnSpc>
                <a:spcPct val="90000"/>
              </a:lnSpc>
              <a:spcBef>
                <a:spcPts val="1417"/>
              </a:spcBef>
              <a:buNone/>
            </a:pPr>
            <a:endParaRPr lang="en-US" sz="9270" b="0" strike="noStrike" spc="-1">
              <a:solidFill>
                <a:srgbClr val="000000"/>
              </a:solidFill>
              <a:latin typeface="Arial"/>
            </a:endParaRPr>
          </a:p>
        </p:txBody>
      </p:sp>
      <p:sp>
        <p:nvSpPr>
          <p:cNvPr id="21"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2" name="PlaceHolder 4"/>
          <p:cNvSpPr>
            <a:spLocks noGrp="1"/>
          </p:cNvSpPr>
          <p:nvPr>
            <p:ph/>
          </p:nvPr>
        </p:nvSpPr>
        <p:spPr>
          <a:xfrm>
            <a:off x="19830600" y="415130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800000" y="39412440"/>
            <a:ext cx="17922600" cy="11376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4" name="PlaceHolder 2"/>
          <p:cNvSpPr>
            <a:spLocks noGrp="1"/>
          </p:cNvSpPr>
          <p:nvPr>
            <p:ph/>
          </p:nvPr>
        </p:nvSpPr>
        <p:spPr>
          <a:xfrm>
            <a:off x="1697148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5" name="PlaceHolder 3"/>
          <p:cNvSpPr>
            <a:spLocks noGrp="1"/>
          </p:cNvSpPr>
          <p:nvPr>
            <p:ph/>
          </p:nvPr>
        </p:nvSpPr>
        <p:spPr>
          <a:xfrm>
            <a:off x="19830600" y="40816440"/>
            <a:ext cx="2722680" cy="635760"/>
          </a:xfrm>
          <a:prstGeom prst="rect">
            <a:avLst/>
          </a:prstGeom>
          <a:noFill/>
          <a:ln w="0">
            <a:noFill/>
          </a:ln>
        </p:spPr>
        <p:txBody>
          <a:bodyPr lIns="0" tIns="0" rIns="0" bIns="0" anchor="t">
            <a:normAutofit fontScale="29000"/>
          </a:bodyPr>
          <a:lstStyle/>
          <a:p>
            <a:pPr indent="0">
              <a:lnSpc>
                <a:spcPct val="90000"/>
              </a:lnSpc>
              <a:spcBef>
                <a:spcPts val="1417"/>
              </a:spcBef>
              <a:buNone/>
            </a:pPr>
            <a:endParaRPr lang="en-US" sz="9270" b="0" strike="noStrike" spc="-1">
              <a:solidFill>
                <a:srgbClr val="000000"/>
              </a:solidFill>
              <a:latin typeface="Arial"/>
            </a:endParaRPr>
          </a:p>
        </p:txBody>
      </p:sp>
      <p:sp>
        <p:nvSpPr>
          <p:cNvPr id="26" name="PlaceHolder 4"/>
          <p:cNvSpPr>
            <a:spLocks noGrp="1"/>
          </p:cNvSpPr>
          <p:nvPr>
            <p:ph/>
          </p:nvPr>
        </p:nvSpPr>
        <p:spPr>
          <a:xfrm>
            <a:off x="16971480" y="41513040"/>
            <a:ext cx="5579640" cy="635760"/>
          </a:xfrm>
          <a:prstGeom prst="rect">
            <a:avLst/>
          </a:prstGeom>
          <a:noFill/>
          <a:ln w="0">
            <a:noFill/>
          </a:ln>
        </p:spPr>
        <p:txBody>
          <a:bodyPr lIns="0" tIns="0" rIns="0" bIns="0" anchor="t">
            <a:normAutofit fontScale="52000"/>
          </a:bodyPr>
          <a:lstStyle/>
          <a:p>
            <a:pPr indent="0">
              <a:lnSpc>
                <a:spcPct val="90000"/>
              </a:lnSpc>
              <a:spcBef>
                <a:spcPts val="1417"/>
              </a:spcBef>
              <a:buNone/>
            </a:pPr>
            <a:endParaRPr lang="en-US" sz="92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7"/>
          <p:cNvPicPr/>
          <p:nvPr/>
        </p:nvPicPr>
        <p:blipFill>
          <a:blip r:embed="rId14"/>
          <a:stretch/>
        </p:blipFill>
        <p:spPr>
          <a:xfrm>
            <a:off x="1368000" y="756000"/>
            <a:ext cx="6479640" cy="2737440"/>
          </a:xfrm>
          <a:prstGeom prst="rect">
            <a:avLst/>
          </a:prstGeom>
          <a:ln w="0">
            <a:noFill/>
          </a:ln>
        </p:spPr>
      </p:pic>
      <p:sp>
        <p:nvSpPr>
          <p:cNvPr id="7" name="PlaceHolder 1"/>
          <p:cNvSpPr>
            <a:spLocks noGrp="1"/>
          </p:cNvSpPr>
          <p:nvPr>
            <p:ph type="body"/>
          </p:nvPr>
        </p:nvSpPr>
        <p:spPr>
          <a:xfrm>
            <a:off x="16971480" y="2160000"/>
            <a:ext cx="5579640" cy="1333440"/>
          </a:xfrm>
          <a:prstGeom prst="rect">
            <a:avLst/>
          </a:prstGeom>
          <a:noFill/>
          <a:ln w="0">
            <a:noFill/>
          </a:ln>
        </p:spPr>
        <p:txBody>
          <a:bodyPr lIns="0" tIns="0" rIns="0" bIns="0" anchor="t">
            <a:normAutofit/>
          </a:bodyPr>
          <a:lstStyle/>
          <a:p>
            <a:pPr indent="0">
              <a:lnSpc>
                <a:spcPts val="2826"/>
              </a:lnSpc>
              <a:buNone/>
              <a:tabLst>
                <a:tab pos="0" algn="l"/>
              </a:tabLst>
            </a:pPr>
            <a:r>
              <a:rPr lang="en-US" sz="2800" b="0" strike="noStrike" spc="-1">
                <a:solidFill>
                  <a:srgbClr val="000000"/>
                </a:solidFill>
                <a:latin typeface="Arial"/>
              </a:rPr>
              <a:t>Name Surname</a:t>
            </a:r>
          </a:p>
          <a:p>
            <a:pPr indent="0">
              <a:lnSpc>
                <a:spcPts val="2826"/>
              </a:lnSpc>
              <a:buNone/>
              <a:tabLst>
                <a:tab pos="0" algn="l"/>
              </a:tabLst>
            </a:pPr>
            <a:r>
              <a:rPr lang="en-US" sz="2800" b="0" strike="noStrike" spc="-1">
                <a:solidFill>
                  <a:srgbClr val="000000"/>
                </a:solidFill>
                <a:latin typeface="Arial"/>
              </a:rPr>
              <a:t>Function</a:t>
            </a:r>
          </a:p>
          <a:p>
            <a:pPr indent="0">
              <a:lnSpc>
                <a:spcPts val="2826"/>
              </a:lnSpc>
              <a:buNone/>
              <a:tabLst>
                <a:tab pos="0" algn="l"/>
              </a:tabLst>
            </a:pPr>
            <a:r>
              <a:rPr lang="en-US" sz="2800" b="0" strike="noStrike" spc="-1">
                <a:solidFill>
                  <a:srgbClr val="000000"/>
                </a:solidFill>
                <a:latin typeface="Arial"/>
              </a:rPr>
              <a:t>Email</a:t>
            </a:r>
          </a:p>
        </p:txBody>
      </p:sp>
      <p:sp>
        <p:nvSpPr>
          <p:cNvPr id="2" name="PlaceHolder 2"/>
          <p:cNvSpPr>
            <a:spLocks noGrp="1"/>
          </p:cNvSpPr>
          <p:nvPr>
            <p:ph type="body"/>
          </p:nvPr>
        </p:nvSpPr>
        <p:spPr>
          <a:xfrm>
            <a:off x="23142960" y="2160000"/>
            <a:ext cx="5579640" cy="1333440"/>
          </a:xfrm>
          <a:prstGeom prst="rect">
            <a:avLst/>
          </a:prstGeom>
          <a:noFill/>
          <a:ln w="0">
            <a:noFill/>
          </a:ln>
        </p:spPr>
        <p:txBody>
          <a:bodyPr lIns="0" tIns="0" rIns="0" bIns="0" anchor="t">
            <a:normAutofit/>
          </a:bodyPr>
          <a:lstStyle/>
          <a:p>
            <a:pPr indent="0">
              <a:lnSpc>
                <a:spcPts val="2826"/>
              </a:lnSpc>
              <a:buNone/>
              <a:tabLst>
                <a:tab pos="0" algn="l"/>
              </a:tabLst>
            </a:pPr>
            <a:r>
              <a:rPr lang="en-US" sz="2800" b="0" strike="noStrike" spc="-1">
                <a:solidFill>
                  <a:srgbClr val="000000"/>
                </a:solidFill>
                <a:latin typeface="Arial"/>
              </a:rPr>
              <a:t>Name Surname</a:t>
            </a:r>
          </a:p>
          <a:p>
            <a:pPr indent="0">
              <a:lnSpc>
                <a:spcPts val="2826"/>
              </a:lnSpc>
              <a:buNone/>
              <a:tabLst>
                <a:tab pos="0" algn="l"/>
              </a:tabLst>
            </a:pPr>
            <a:r>
              <a:rPr lang="en-US" sz="2800" b="0" strike="noStrike" spc="-1">
                <a:solidFill>
                  <a:srgbClr val="000000"/>
                </a:solidFill>
                <a:latin typeface="Arial"/>
              </a:rPr>
              <a:t>Function</a:t>
            </a:r>
          </a:p>
          <a:p>
            <a:pPr indent="0">
              <a:lnSpc>
                <a:spcPts val="2826"/>
              </a:lnSpc>
              <a:buNone/>
              <a:tabLst>
                <a:tab pos="0" algn="l"/>
              </a:tabLst>
            </a:pPr>
            <a:r>
              <a:rPr lang="en-US" sz="2800" b="0" strike="noStrike" spc="-1">
                <a:solidFill>
                  <a:srgbClr val="000000"/>
                </a:solidFill>
                <a:latin typeface="Arial"/>
              </a:rPr>
              <a:t>Email</a:t>
            </a:r>
          </a:p>
        </p:txBody>
      </p:sp>
      <p:cxnSp>
        <p:nvCxnSpPr>
          <p:cNvPr id="3" name="Straight Connector 14"/>
          <p:cNvCxnSpPr/>
          <p:nvPr/>
        </p:nvCxnSpPr>
        <p:spPr>
          <a:xfrm>
            <a:off x="10799640" y="1893960"/>
            <a:ext cx="17923320" cy="360"/>
          </a:xfrm>
          <a:prstGeom prst="straightConnector1">
            <a:avLst/>
          </a:prstGeom>
          <a:ln>
            <a:solidFill>
              <a:srgbClr val="000000"/>
            </a:solidFill>
          </a:ln>
        </p:spPr>
      </p:cxnSp>
      <p:cxnSp>
        <p:nvCxnSpPr>
          <p:cNvPr id="4" name="Straight Connector 16"/>
          <p:cNvCxnSpPr/>
          <p:nvPr/>
        </p:nvCxnSpPr>
        <p:spPr>
          <a:xfrm>
            <a:off x="1368000" y="4147200"/>
            <a:ext cx="27354960" cy="360"/>
          </a:xfrm>
          <a:prstGeom prst="straightConnector1">
            <a:avLst/>
          </a:prstGeom>
          <a:ln w="19050">
            <a:solidFill>
              <a:srgbClr val="000000"/>
            </a:solidFill>
          </a:ln>
        </p:spPr>
      </p:cxnSp>
      <p:sp>
        <p:nvSpPr>
          <p:cNvPr id="5" name="PlaceHolder 3"/>
          <p:cNvSpPr>
            <a:spLocks noGrp="1"/>
          </p:cNvSpPr>
          <p:nvPr>
            <p:ph type="title"/>
          </p:nvPr>
        </p:nvSpPr>
        <p:spPr>
          <a:xfrm>
            <a:off x="10800000" y="756000"/>
            <a:ext cx="17922600" cy="1137600"/>
          </a:xfrm>
          <a:prstGeom prst="rect">
            <a:avLst/>
          </a:prstGeom>
          <a:noFill/>
          <a:ln w="0">
            <a:noFill/>
          </a:ln>
        </p:spPr>
        <p:txBody>
          <a:bodyPr lIns="0" tIns="0" rIns="0" bIns="0" anchor="t">
            <a:noAutofit/>
          </a:bodyPr>
          <a:lstStyle/>
          <a:p>
            <a:pPr indent="0">
              <a:lnSpc>
                <a:spcPct val="90000"/>
              </a:lnSpc>
              <a:buNone/>
            </a:pPr>
            <a:r>
              <a:rPr lang="en-US" sz="6000" b="1" strike="noStrike" spc="-1">
                <a:solidFill>
                  <a:srgbClr val="000000"/>
                </a:solidFill>
                <a:latin typeface="Arial"/>
              </a:rPr>
              <a:t>Name Faculty or Institute</a:t>
            </a:r>
            <a:endParaRPr lang="en-US" sz="6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val 99">
            <a:extLst>
              <a:ext uri="{FF2B5EF4-FFF2-40B4-BE49-F238E27FC236}">
                <a16:creationId xmlns:a16="http://schemas.microsoft.com/office/drawing/2014/main" id="{35C610B3-982B-E7FC-B3E8-DAC7ECC88E72}"/>
              </a:ext>
            </a:extLst>
          </p:cNvPr>
          <p:cNvSpPr>
            <a:spLocks/>
          </p:cNvSpPr>
          <p:nvPr/>
        </p:nvSpPr>
        <p:spPr>
          <a:xfrm>
            <a:off x="8526618" y="30423462"/>
            <a:ext cx="3193942" cy="3150549"/>
          </a:xfrm>
          <a:prstGeom prst="ellipse">
            <a:avLst/>
          </a:prstGeom>
          <a:noFill/>
          <a:ln w="31750" cap="flat" cmpd="sng" algn="ctr">
            <a:solidFill>
              <a:schemeClr val="dk1">
                <a:alpha val="0"/>
              </a:schemeClr>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98" name="Oval 97">
            <a:extLst>
              <a:ext uri="{FF2B5EF4-FFF2-40B4-BE49-F238E27FC236}">
                <a16:creationId xmlns:a16="http://schemas.microsoft.com/office/drawing/2014/main" id="{F06EE328-75D5-F075-D2B3-194645DB33BB}"/>
              </a:ext>
            </a:extLst>
          </p:cNvPr>
          <p:cNvSpPr>
            <a:spLocks/>
          </p:cNvSpPr>
          <p:nvPr/>
        </p:nvSpPr>
        <p:spPr>
          <a:xfrm>
            <a:off x="5872021" y="31628552"/>
            <a:ext cx="375283" cy="370185"/>
          </a:xfrm>
          <a:prstGeom prst="ellipse">
            <a:avLst/>
          </a:prstGeom>
          <a:noFill/>
          <a:ln w="25400" cap="flat" cmpd="sng" algn="ctr">
            <a:solidFill>
              <a:schemeClr val="dk1">
                <a:alpha val="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4" name="PlaceHolder 1"/>
          <p:cNvSpPr>
            <a:spLocks noGrp="1"/>
          </p:cNvSpPr>
          <p:nvPr>
            <p:ph type="subTitle"/>
          </p:nvPr>
        </p:nvSpPr>
        <p:spPr>
          <a:xfrm>
            <a:off x="10800000" y="2160000"/>
            <a:ext cx="5579640" cy="1333440"/>
          </a:xfrm>
          <a:prstGeom prst="rect">
            <a:avLst/>
          </a:prstGeom>
          <a:noFill/>
          <a:ln w="0">
            <a:noFill/>
          </a:ln>
        </p:spPr>
        <p:txBody>
          <a:bodyPr lIns="0" tIns="0" rIns="0" bIns="0" anchor="t">
            <a:noAutofit/>
          </a:bodyPr>
          <a:lstStyle/>
          <a:p>
            <a:pPr marL="0" indent="0">
              <a:lnSpc>
                <a:spcPts val="2826"/>
              </a:lnSpc>
              <a:buNone/>
              <a:tabLst>
                <a:tab pos="0" algn="l"/>
              </a:tabLst>
            </a:pPr>
            <a:r>
              <a:rPr lang="en-US" sz="2800" b="1" strike="noStrike" spc="-1" dirty="0">
                <a:solidFill>
                  <a:srgbClr val="000000"/>
                </a:solidFill>
                <a:latin typeface="Arial"/>
              </a:rPr>
              <a:t>Student:</a:t>
            </a:r>
            <a:r>
              <a:rPr lang="en-US" sz="2800" b="0" strike="noStrike" spc="-1" dirty="0">
                <a:solidFill>
                  <a:srgbClr val="000000"/>
                </a:solidFill>
                <a:latin typeface="Arial"/>
              </a:rPr>
              <a:t> Arnaud Fauconnet</a:t>
            </a:r>
            <a:endParaRPr lang="en-US" sz="2800" b="0" strike="noStrike" spc="-1" dirty="0">
              <a:solidFill>
                <a:srgbClr val="000000"/>
              </a:solidFill>
              <a:latin typeface="Arial"/>
              <a:ea typeface="Noto Sans"/>
            </a:endParaRPr>
          </a:p>
        </p:txBody>
      </p:sp>
      <p:sp>
        <p:nvSpPr>
          <p:cNvPr id="85" name="PlaceHolder 2"/>
          <p:cNvSpPr>
            <a:spLocks noGrp="1"/>
          </p:cNvSpPr>
          <p:nvPr>
            <p:ph/>
          </p:nvPr>
        </p:nvSpPr>
        <p:spPr>
          <a:xfrm>
            <a:off x="23142960" y="2160000"/>
            <a:ext cx="5579640" cy="1333440"/>
          </a:xfrm>
          <a:prstGeom prst="rect">
            <a:avLst/>
          </a:prstGeom>
          <a:noFill/>
          <a:ln w="0">
            <a:noFill/>
          </a:ln>
        </p:spPr>
        <p:txBody>
          <a:bodyPr lIns="0" tIns="0" rIns="0" bIns="0" anchor="t">
            <a:noAutofit/>
          </a:bodyPr>
          <a:lstStyle/>
          <a:p>
            <a:pPr indent="0">
              <a:lnSpc>
                <a:spcPts val="2826"/>
              </a:lnSpc>
              <a:spcBef>
                <a:spcPts val="1417"/>
              </a:spcBef>
              <a:buNone/>
              <a:tabLst>
                <a:tab pos="0" algn="l"/>
              </a:tabLst>
            </a:pPr>
            <a:r>
              <a:rPr lang="en-US" sz="2800" b="1" strike="noStrike" spc="-1" dirty="0">
                <a:solidFill>
                  <a:srgbClr val="000000"/>
                </a:solidFill>
                <a:latin typeface="Arial"/>
              </a:rPr>
              <a:t>Advisor:</a:t>
            </a:r>
            <a:r>
              <a:rPr lang="en-US" sz="2800" b="0" strike="noStrike" spc="-1" dirty="0">
                <a:solidFill>
                  <a:srgbClr val="000000"/>
                </a:solidFill>
                <a:latin typeface="Arial"/>
              </a:rPr>
              <a:t> Prof. Antonio Carzaniga</a:t>
            </a:r>
            <a:endParaRPr lang="en-US" sz="2800" b="0" strike="noStrike" spc="-1" dirty="0">
              <a:solidFill>
                <a:srgbClr val="000000"/>
              </a:solidFill>
              <a:latin typeface="Arial"/>
              <a:ea typeface="Noto Sans"/>
            </a:endParaRPr>
          </a:p>
        </p:txBody>
      </p:sp>
      <p:sp>
        <p:nvSpPr>
          <p:cNvPr id="86" name="PlaceHolder 3"/>
          <p:cNvSpPr>
            <a:spLocks noGrp="1"/>
          </p:cNvSpPr>
          <p:nvPr>
            <p:ph type="title"/>
          </p:nvPr>
        </p:nvSpPr>
        <p:spPr>
          <a:xfrm>
            <a:off x="10800000" y="756000"/>
            <a:ext cx="17922600" cy="767160"/>
          </a:xfrm>
          <a:prstGeom prst="rect">
            <a:avLst/>
          </a:prstGeom>
          <a:noFill/>
          <a:ln w="0">
            <a:noFill/>
          </a:ln>
        </p:spPr>
        <p:txBody>
          <a:bodyPr lIns="0" tIns="0" rIns="0" bIns="0" anchor="t">
            <a:noAutofit/>
          </a:bodyPr>
          <a:lstStyle/>
          <a:p>
            <a:pPr indent="0">
              <a:lnSpc>
                <a:spcPct val="90000"/>
              </a:lnSpc>
              <a:buNone/>
            </a:pPr>
            <a:r>
              <a:rPr lang="en-US" sz="6000" b="1" strike="noStrike" spc="-1" dirty="0">
                <a:solidFill>
                  <a:srgbClr val="000000"/>
                </a:solidFill>
                <a:latin typeface="Arial"/>
              </a:rPr>
              <a:t>From Flying Balls to Colliding Polygons</a:t>
            </a:r>
            <a:endParaRPr lang="en-US" sz="6000" b="1" strike="noStrike" spc="-1" dirty="0">
              <a:solidFill>
                <a:srgbClr val="000000"/>
              </a:solidFill>
              <a:latin typeface="Arial"/>
              <a:ea typeface="Noto Sans"/>
            </a:endParaRPr>
          </a:p>
        </p:txBody>
      </p:sp>
      <p:sp>
        <p:nvSpPr>
          <p:cNvPr id="3" name="PlaceHolder 3">
            <a:extLst>
              <a:ext uri="{FF2B5EF4-FFF2-40B4-BE49-F238E27FC236}">
                <a16:creationId xmlns:a16="http://schemas.microsoft.com/office/drawing/2014/main" id="{2E6D37A6-0310-27BD-FD3A-FC055B0C682B}"/>
              </a:ext>
            </a:extLst>
          </p:cNvPr>
          <p:cNvSpPr txBox="1">
            <a:spLocks/>
          </p:cNvSpPr>
          <p:nvPr/>
        </p:nvSpPr>
        <p:spPr>
          <a:xfrm>
            <a:off x="1521066" y="4838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Motivation</a:t>
            </a:r>
          </a:p>
        </p:txBody>
      </p:sp>
      <p:cxnSp>
        <p:nvCxnSpPr>
          <p:cNvPr id="5" name="Straight Connector 4">
            <a:extLst>
              <a:ext uri="{FF2B5EF4-FFF2-40B4-BE49-F238E27FC236}">
                <a16:creationId xmlns:a16="http://schemas.microsoft.com/office/drawing/2014/main" id="{43E7264D-A7C0-2140-60CB-6986CA5217DD}"/>
              </a:ext>
            </a:extLst>
          </p:cNvPr>
          <p:cNvCxnSpPr>
            <a:cxnSpLocks/>
          </p:cNvCxnSpPr>
          <p:nvPr/>
        </p:nvCxnSpPr>
        <p:spPr>
          <a:xfrm>
            <a:off x="1366787" y="5691762"/>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034878C-95EA-80B5-F922-CD8644506913}"/>
              </a:ext>
            </a:extLst>
          </p:cNvPr>
          <p:cNvSpPr txBox="1"/>
          <p:nvPr/>
        </p:nvSpPr>
        <p:spPr>
          <a:xfrm>
            <a:off x="1521065" y="5969000"/>
            <a:ext cx="12878327" cy="2677656"/>
          </a:xfrm>
          <a:prstGeom prst="rect">
            <a:avLst/>
          </a:prstGeom>
          <a:noFill/>
        </p:spPr>
        <p:txBody>
          <a:bodyPr wrap="square" rtlCol="0">
            <a:spAutoFit/>
          </a:bodyPr>
          <a:lstStyle/>
          <a:p>
            <a:pPr algn="just"/>
            <a:r>
              <a:rPr lang="en-US" sz="2800" dirty="0"/>
              <a:t>The goal of the project is the extension of a pre-existing 2D physics engine implemented by Prof. Carzaniga. That engine, called “flying-balls”, only simulated interactions between circles. They bounced off of each other and off the walls represented by the edges of the window they were evolving in. The extension decided was to add the possibility to make arbitrary polygons collide with each other in a similarly to the balls in the initial project.</a:t>
            </a:r>
          </a:p>
        </p:txBody>
      </p:sp>
      <p:cxnSp>
        <p:nvCxnSpPr>
          <p:cNvPr id="17" name="Straight Connector 16">
            <a:extLst>
              <a:ext uri="{FF2B5EF4-FFF2-40B4-BE49-F238E27FC236}">
                <a16:creationId xmlns:a16="http://schemas.microsoft.com/office/drawing/2014/main" id="{9A036809-BF22-69FC-F2F8-C0CAC634C10B}"/>
              </a:ext>
            </a:extLst>
          </p:cNvPr>
          <p:cNvCxnSpPr>
            <a:cxnSpLocks/>
          </p:cNvCxnSpPr>
          <p:nvPr/>
        </p:nvCxnSpPr>
        <p:spPr>
          <a:xfrm flipV="1">
            <a:off x="15137606" y="4591456"/>
            <a:ext cx="0" cy="37372090"/>
          </a:xfrm>
          <a:prstGeom prst="line">
            <a:avLst/>
          </a:prstGeom>
          <a:ln w="31750"/>
        </p:spPr>
        <p:style>
          <a:lnRef idx="1">
            <a:schemeClr val="dk1"/>
          </a:lnRef>
          <a:fillRef idx="0">
            <a:schemeClr val="dk1"/>
          </a:fillRef>
          <a:effectRef idx="0">
            <a:schemeClr val="dk1"/>
          </a:effectRef>
          <a:fontRef idx="minor">
            <a:schemeClr val="tx1"/>
          </a:fontRef>
        </p:style>
      </p:cxnSp>
      <p:sp>
        <p:nvSpPr>
          <p:cNvPr id="19" name="PlaceHolder 3">
            <a:extLst>
              <a:ext uri="{FF2B5EF4-FFF2-40B4-BE49-F238E27FC236}">
                <a16:creationId xmlns:a16="http://schemas.microsoft.com/office/drawing/2014/main" id="{76A715AC-3673-26C1-11FC-A3F38EB8FC42}"/>
              </a:ext>
            </a:extLst>
          </p:cNvPr>
          <p:cNvSpPr txBox="1">
            <a:spLocks/>
          </p:cNvSpPr>
          <p:nvPr/>
        </p:nvSpPr>
        <p:spPr>
          <a:xfrm>
            <a:off x="15770040" y="13763164"/>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Before vs After</a:t>
            </a:r>
          </a:p>
        </p:txBody>
      </p:sp>
      <p:cxnSp>
        <p:nvCxnSpPr>
          <p:cNvPr id="20" name="Straight Connector 19">
            <a:extLst>
              <a:ext uri="{FF2B5EF4-FFF2-40B4-BE49-F238E27FC236}">
                <a16:creationId xmlns:a16="http://schemas.microsoft.com/office/drawing/2014/main" id="{1BF8AE31-06FE-AD7B-D02A-DD7FC22B62FC}"/>
              </a:ext>
            </a:extLst>
          </p:cNvPr>
          <p:cNvCxnSpPr>
            <a:cxnSpLocks/>
          </p:cNvCxnSpPr>
          <p:nvPr/>
        </p:nvCxnSpPr>
        <p:spPr>
          <a:xfrm>
            <a:off x="15622621" y="14616364"/>
            <a:ext cx="13099979" cy="0"/>
          </a:xfrm>
          <a:prstGeom prst="line">
            <a:avLst/>
          </a:prstGeom>
          <a:ln w="31750"/>
        </p:spPr>
        <p:style>
          <a:lnRef idx="1">
            <a:schemeClr val="dk1"/>
          </a:lnRef>
          <a:fillRef idx="0">
            <a:schemeClr val="dk1"/>
          </a:fillRef>
          <a:effectRef idx="0">
            <a:schemeClr val="dk1"/>
          </a:effectRef>
          <a:fontRef idx="minor">
            <a:schemeClr val="tx1"/>
          </a:fontRef>
        </p:style>
      </p:cxnSp>
      <p:pic>
        <p:nvPicPr>
          <p:cNvPr id="26" name="Picture 25" descr="A screenshot of a video game">
            <a:extLst>
              <a:ext uri="{FF2B5EF4-FFF2-40B4-BE49-F238E27FC236}">
                <a16:creationId xmlns:a16="http://schemas.microsoft.com/office/drawing/2014/main" id="{E5C65465-6B6B-E05D-6054-2BD7C110A2DE}"/>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1453" y="15088317"/>
            <a:ext cx="8940533" cy="8940533"/>
          </a:xfrm>
          <a:prstGeom prst="rect">
            <a:avLst/>
          </a:prstGeom>
          <a:effectLst>
            <a:outerShdw blurRad="190500" dist="190500" dir="2700000" algn="tl" rotWithShape="0">
              <a:prstClr val="black">
                <a:alpha val="42000"/>
              </a:prstClr>
            </a:outerShdw>
          </a:effectLst>
        </p:spPr>
      </p:pic>
      <p:pic>
        <p:nvPicPr>
          <p:cNvPr id="28" name="Picture 27" descr="A picture containing screenshot, design, diagram, art&#10;&#10;Description automatically generated">
            <a:extLst>
              <a:ext uri="{FF2B5EF4-FFF2-40B4-BE49-F238E27FC236}">
                <a16:creationId xmlns:a16="http://schemas.microsoft.com/office/drawing/2014/main" id="{1993F9B0-A362-9CEF-921B-66D4746510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31452" y="26419367"/>
            <a:ext cx="8940529" cy="8940529"/>
          </a:xfrm>
          <a:prstGeom prst="rect">
            <a:avLst/>
          </a:prstGeom>
          <a:effectLst>
            <a:outerShdw blurRad="190500" dist="190500" dir="2700000" algn="tl" rotWithShape="0">
              <a:prstClr val="black">
                <a:alpha val="42000"/>
              </a:prstClr>
            </a:outerShdw>
          </a:effectLst>
        </p:spPr>
      </p:pic>
      <p:cxnSp>
        <p:nvCxnSpPr>
          <p:cNvPr id="30" name="Straight Arrow Connector 29">
            <a:extLst>
              <a:ext uri="{FF2B5EF4-FFF2-40B4-BE49-F238E27FC236}">
                <a16:creationId xmlns:a16="http://schemas.microsoft.com/office/drawing/2014/main" id="{E4CD92C3-16A6-0D4D-A622-25016CBF2F56}"/>
              </a:ext>
            </a:extLst>
          </p:cNvPr>
          <p:cNvCxnSpPr>
            <a:cxnSpLocks/>
          </p:cNvCxnSpPr>
          <p:nvPr/>
        </p:nvCxnSpPr>
        <p:spPr>
          <a:xfrm>
            <a:off x="22501716" y="24668440"/>
            <a:ext cx="0" cy="1245141"/>
          </a:xfrm>
          <a:prstGeom prst="straightConnector1">
            <a:avLst/>
          </a:prstGeom>
          <a:ln w="161925">
            <a:tailEnd type="triangle"/>
          </a:ln>
        </p:spPr>
        <p:style>
          <a:lnRef idx="1">
            <a:schemeClr val="dk1"/>
          </a:lnRef>
          <a:fillRef idx="0">
            <a:schemeClr val="dk1"/>
          </a:fillRef>
          <a:effectRef idx="0">
            <a:schemeClr val="dk1"/>
          </a:effectRef>
          <a:fontRef idx="minor">
            <a:schemeClr val="tx1"/>
          </a:fontRef>
        </p:style>
      </p:cxnSp>
      <p:sp>
        <p:nvSpPr>
          <p:cNvPr id="46" name="PlaceHolder 3">
            <a:extLst>
              <a:ext uri="{FF2B5EF4-FFF2-40B4-BE49-F238E27FC236}">
                <a16:creationId xmlns:a16="http://schemas.microsoft.com/office/drawing/2014/main" id="{819EC1A4-48E5-D7F3-F8A7-480C51915993}"/>
              </a:ext>
            </a:extLst>
          </p:cNvPr>
          <p:cNvSpPr txBox="1">
            <a:spLocks/>
          </p:cNvSpPr>
          <p:nvPr/>
        </p:nvSpPr>
        <p:spPr>
          <a:xfrm>
            <a:off x="15771600" y="3623326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Challenges</a:t>
            </a:r>
          </a:p>
        </p:txBody>
      </p:sp>
      <p:cxnSp>
        <p:nvCxnSpPr>
          <p:cNvPr id="47" name="Straight Connector 46">
            <a:extLst>
              <a:ext uri="{FF2B5EF4-FFF2-40B4-BE49-F238E27FC236}">
                <a16:creationId xmlns:a16="http://schemas.microsoft.com/office/drawing/2014/main" id="{A7AF2D26-1C76-8176-BCCF-C76FBE0F17DD}"/>
              </a:ext>
            </a:extLst>
          </p:cNvPr>
          <p:cNvCxnSpPr>
            <a:cxnSpLocks/>
          </p:cNvCxnSpPr>
          <p:nvPr/>
        </p:nvCxnSpPr>
        <p:spPr>
          <a:xfrm>
            <a:off x="15624000" y="37086652"/>
            <a:ext cx="13100400" cy="0"/>
          </a:xfrm>
          <a:prstGeom prst="line">
            <a:avLst/>
          </a:prstGeom>
          <a:ln w="31750"/>
        </p:spPr>
        <p:style>
          <a:lnRef idx="1">
            <a:schemeClr val="dk1"/>
          </a:lnRef>
          <a:fillRef idx="0">
            <a:schemeClr val="dk1"/>
          </a:fillRef>
          <a:effectRef idx="0">
            <a:schemeClr val="dk1"/>
          </a:effectRef>
          <a:fontRef idx="minor">
            <a:schemeClr val="tx1"/>
          </a:fontRef>
        </p:style>
      </p:cxnSp>
      <p:sp>
        <p:nvSpPr>
          <p:cNvPr id="53" name="PlaceHolder 3">
            <a:extLst>
              <a:ext uri="{FF2B5EF4-FFF2-40B4-BE49-F238E27FC236}">
                <a16:creationId xmlns:a16="http://schemas.microsoft.com/office/drawing/2014/main" id="{F8A808D0-0B70-67F2-CAB7-EE48D12E006E}"/>
              </a:ext>
            </a:extLst>
          </p:cNvPr>
          <p:cNvSpPr txBox="1">
            <a:spLocks/>
          </p:cNvSpPr>
          <p:nvPr/>
        </p:nvSpPr>
        <p:spPr>
          <a:xfrm>
            <a:off x="1521066" y="9283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Technologies</a:t>
            </a:r>
          </a:p>
        </p:txBody>
      </p:sp>
      <p:cxnSp>
        <p:nvCxnSpPr>
          <p:cNvPr id="54" name="Straight Connector 53">
            <a:extLst>
              <a:ext uri="{FF2B5EF4-FFF2-40B4-BE49-F238E27FC236}">
                <a16:creationId xmlns:a16="http://schemas.microsoft.com/office/drawing/2014/main" id="{638A04AB-38F0-9F92-A0E6-A52B28DA2B50}"/>
              </a:ext>
            </a:extLst>
          </p:cNvPr>
          <p:cNvCxnSpPr>
            <a:cxnSpLocks/>
          </p:cNvCxnSpPr>
          <p:nvPr/>
        </p:nvCxnSpPr>
        <p:spPr>
          <a:xfrm>
            <a:off x="1366787" y="10136762"/>
            <a:ext cx="13263613" cy="0"/>
          </a:xfrm>
          <a:prstGeom prst="line">
            <a:avLst/>
          </a:prstGeom>
          <a:ln w="31750"/>
        </p:spPr>
        <p:style>
          <a:lnRef idx="1">
            <a:schemeClr val="dk1"/>
          </a:lnRef>
          <a:fillRef idx="0">
            <a:schemeClr val="dk1"/>
          </a:fillRef>
          <a:effectRef idx="0">
            <a:schemeClr val="dk1"/>
          </a:effectRef>
          <a:fontRef idx="minor">
            <a:schemeClr val="tx1"/>
          </a:fontRef>
        </p:style>
      </p:cxnSp>
      <p:pic>
        <p:nvPicPr>
          <p:cNvPr id="56" name="Picture 55" descr="A picture containing graphics, circle, symbol, screenshot&#10;&#10;Description automatically generated">
            <a:extLst>
              <a:ext uri="{FF2B5EF4-FFF2-40B4-BE49-F238E27FC236}">
                <a16:creationId xmlns:a16="http://schemas.microsoft.com/office/drawing/2014/main" id="{E642D816-0826-A51F-3319-127C6BB1CE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86177" y="11293693"/>
            <a:ext cx="4339705" cy="4878000"/>
          </a:xfrm>
          <a:prstGeom prst="rect">
            <a:avLst/>
          </a:prstGeom>
        </p:spPr>
      </p:pic>
      <p:pic>
        <p:nvPicPr>
          <p:cNvPr id="1026" name="Picture 2" descr="cairographics, logo Icon">
            <a:extLst>
              <a:ext uri="{FF2B5EF4-FFF2-40B4-BE49-F238E27FC236}">
                <a16:creationId xmlns:a16="http://schemas.microsoft.com/office/drawing/2014/main" id="{375010C7-94F4-0C8F-784A-3E535D30EA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1095" y="11287352"/>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descr="A hexagon with a blue arrow pointing at the center&#10;&#10;Description automatically generated with low confidence">
            <a:extLst>
              <a:ext uri="{FF2B5EF4-FFF2-40B4-BE49-F238E27FC236}">
                <a16:creationId xmlns:a16="http://schemas.microsoft.com/office/drawing/2014/main" id="{8579295C-203D-80F0-E511-F4FEAA3442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0228" y="18974577"/>
            <a:ext cx="7118535" cy="5261525"/>
          </a:xfrm>
          <a:prstGeom prst="rect">
            <a:avLst/>
          </a:prstGeom>
        </p:spPr>
      </p:pic>
      <p:sp>
        <p:nvSpPr>
          <p:cNvPr id="59" name="PlaceHolder 3">
            <a:extLst>
              <a:ext uri="{FF2B5EF4-FFF2-40B4-BE49-F238E27FC236}">
                <a16:creationId xmlns:a16="http://schemas.microsoft.com/office/drawing/2014/main" id="{3ACB5C1D-4604-B09E-0698-648ABBD5BBEE}"/>
              </a:ext>
            </a:extLst>
          </p:cNvPr>
          <p:cNvSpPr txBox="1">
            <a:spLocks/>
          </p:cNvSpPr>
          <p:nvPr/>
        </p:nvSpPr>
        <p:spPr>
          <a:xfrm>
            <a:off x="1521066" y="17328623"/>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a:solidFill>
                  <a:srgbClr val="000000"/>
                </a:solidFill>
                <a:latin typeface="Arial"/>
                <a:ea typeface="Noto Sans"/>
              </a:rPr>
              <a:t>Moment of inertia</a:t>
            </a:r>
            <a:endParaRPr lang="en-US" sz="5400" b="1" spc="-1" dirty="0">
              <a:solidFill>
                <a:srgbClr val="000000"/>
              </a:solidFill>
              <a:latin typeface="Arial"/>
              <a:ea typeface="Noto Sans"/>
            </a:endParaRPr>
          </a:p>
        </p:txBody>
      </p:sp>
      <p:cxnSp>
        <p:nvCxnSpPr>
          <p:cNvPr id="60" name="Straight Connector 59">
            <a:extLst>
              <a:ext uri="{FF2B5EF4-FFF2-40B4-BE49-F238E27FC236}">
                <a16:creationId xmlns:a16="http://schemas.microsoft.com/office/drawing/2014/main" id="{0D2E481A-6E55-2F44-1B38-E4B7C8AA5FF3}"/>
              </a:ext>
            </a:extLst>
          </p:cNvPr>
          <p:cNvCxnSpPr>
            <a:cxnSpLocks/>
          </p:cNvCxnSpPr>
          <p:nvPr/>
        </p:nvCxnSpPr>
        <p:spPr>
          <a:xfrm>
            <a:off x="1366787" y="18182010"/>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69" name="PlaceHolder 3">
            <a:extLst>
              <a:ext uri="{FF2B5EF4-FFF2-40B4-BE49-F238E27FC236}">
                <a16:creationId xmlns:a16="http://schemas.microsoft.com/office/drawing/2014/main" id="{88BFF339-DD86-6E6A-1EF9-C37D35CC4F15}"/>
              </a:ext>
            </a:extLst>
          </p:cNvPr>
          <p:cNvSpPr txBox="1">
            <a:spLocks/>
          </p:cNvSpPr>
          <p:nvPr/>
        </p:nvSpPr>
        <p:spPr>
          <a:xfrm>
            <a:off x="1521066" y="2692416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Collision detection</a:t>
            </a:r>
          </a:p>
        </p:txBody>
      </p:sp>
      <p:cxnSp>
        <p:nvCxnSpPr>
          <p:cNvPr id="70" name="Straight Connector 69">
            <a:extLst>
              <a:ext uri="{FF2B5EF4-FFF2-40B4-BE49-F238E27FC236}">
                <a16:creationId xmlns:a16="http://schemas.microsoft.com/office/drawing/2014/main" id="{F1D6CFCE-B432-6BAE-B998-81E8F9A13553}"/>
              </a:ext>
            </a:extLst>
          </p:cNvPr>
          <p:cNvCxnSpPr>
            <a:cxnSpLocks/>
          </p:cNvCxnSpPr>
          <p:nvPr/>
        </p:nvCxnSpPr>
        <p:spPr>
          <a:xfrm>
            <a:off x="1366787" y="27777552"/>
            <a:ext cx="13263613" cy="0"/>
          </a:xfrm>
          <a:prstGeom prst="line">
            <a:avLst/>
          </a:prstGeom>
          <a:ln w="31750"/>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11B4D517-A3BF-AEEF-7489-8CD03BE3B967}"/>
              </a:ext>
            </a:extLst>
          </p:cNvPr>
          <p:cNvSpPr txBox="1"/>
          <p:nvPr/>
        </p:nvSpPr>
        <p:spPr>
          <a:xfrm>
            <a:off x="15622200" y="37432070"/>
            <a:ext cx="13100400" cy="3108543"/>
          </a:xfrm>
          <a:prstGeom prst="rect">
            <a:avLst/>
          </a:prstGeom>
          <a:noFill/>
        </p:spPr>
        <p:txBody>
          <a:bodyPr wrap="square" rtlCol="0">
            <a:spAutoFit/>
          </a:bodyPr>
          <a:lstStyle>
            <a:defPPr>
              <a:defRPr lang="en-US"/>
            </a:defPPr>
            <a:lvl1pPr algn="just">
              <a:defRPr sz="2800"/>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Donec </a:t>
            </a:r>
            <a:r>
              <a:rPr lang="en-US" dirty="0" err="1"/>
              <a:t>imperdiet</a:t>
            </a:r>
            <a:r>
              <a:rPr lang="en-US" dirty="0"/>
              <a:t> ligula vel </a:t>
            </a:r>
            <a:r>
              <a:rPr lang="en-US" dirty="0" err="1"/>
              <a:t>purus</a:t>
            </a:r>
            <a:r>
              <a:rPr lang="en-US" dirty="0"/>
              <a:t> </a:t>
            </a:r>
            <a:r>
              <a:rPr lang="en-US" dirty="0" err="1"/>
              <a:t>hendrerit</a:t>
            </a:r>
            <a:r>
              <a:rPr lang="en-US" dirty="0"/>
              <a:t>, id </a:t>
            </a:r>
            <a:r>
              <a:rPr lang="en-US" dirty="0" err="1"/>
              <a:t>ullamcorper</a:t>
            </a:r>
            <a:r>
              <a:rPr lang="en-US" dirty="0"/>
              <a:t> ante </a:t>
            </a:r>
            <a:r>
              <a:rPr lang="en-US" dirty="0" err="1"/>
              <a:t>malesuada</a:t>
            </a:r>
            <a:r>
              <a:rPr lang="en-US" dirty="0"/>
              <a:t>. Donec maximus </a:t>
            </a:r>
            <a:r>
              <a:rPr lang="en-US" dirty="0" err="1"/>
              <a:t>mattis</a:t>
            </a:r>
            <a:r>
              <a:rPr lang="en-US" dirty="0"/>
              <a:t> </a:t>
            </a:r>
            <a:r>
              <a:rPr lang="en-US" dirty="0" err="1"/>
              <a:t>erat</a:t>
            </a:r>
            <a:r>
              <a:rPr lang="en-US" dirty="0"/>
              <a:t> at </a:t>
            </a:r>
            <a:r>
              <a:rPr lang="en-US" dirty="0" err="1"/>
              <a:t>consequat</a:t>
            </a:r>
            <a:r>
              <a:rPr lang="en-US" dirty="0"/>
              <a:t>. Nam </a:t>
            </a:r>
            <a:r>
              <a:rPr lang="en-US" dirty="0" err="1"/>
              <a:t>fringilla</a:t>
            </a:r>
            <a:r>
              <a:rPr lang="en-US" dirty="0"/>
              <a:t> </a:t>
            </a:r>
            <a:r>
              <a:rPr lang="en-US" dirty="0" err="1"/>
              <a:t>velit</a:t>
            </a:r>
            <a:r>
              <a:rPr lang="en-US" dirty="0"/>
              <a:t> </a:t>
            </a:r>
            <a:r>
              <a:rPr lang="en-US" dirty="0" err="1"/>
              <a:t>consequat</a:t>
            </a:r>
            <a:r>
              <a:rPr lang="en-US" dirty="0"/>
              <a:t>, </a:t>
            </a:r>
            <a:r>
              <a:rPr lang="en-US" dirty="0" err="1"/>
              <a:t>bibendum</a:t>
            </a:r>
            <a:r>
              <a:rPr lang="en-US" dirty="0"/>
              <a:t> ipsum vel, </a:t>
            </a:r>
            <a:r>
              <a:rPr lang="en-US" dirty="0" err="1"/>
              <a:t>vehicula</a:t>
            </a:r>
            <a:r>
              <a:rPr lang="en-US" dirty="0"/>
              <a:t> </a:t>
            </a:r>
            <a:r>
              <a:rPr lang="en-US" dirty="0" err="1"/>
              <a:t>turpis</a:t>
            </a:r>
            <a:r>
              <a:rPr lang="en-US" dirty="0"/>
              <a:t>. </a:t>
            </a:r>
            <a:r>
              <a:rPr lang="en-US" dirty="0" err="1"/>
              <a:t>Pellentesque</a:t>
            </a:r>
            <a:r>
              <a:rPr lang="en-US" dirty="0"/>
              <a:t> a diam </a:t>
            </a:r>
            <a:r>
              <a:rPr lang="en-US" dirty="0" err="1"/>
              <a:t>scelerisque</a:t>
            </a:r>
            <a:r>
              <a:rPr lang="en-US" dirty="0"/>
              <a:t>, </a:t>
            </a:r>
            <a:r>
              <a:rPr lang="en-US" dirty="0" err="1"/>
              <a:t>euismod</a:t>
            </a:r>
            <a:r>
              <a:rPr lang="en-US" dirty="0"/>
              <a:t> </a:t>
            </a:r>
            <a:r>
              <a:rPr lang="en-US" dirty="0" err="1"/>
              <a:t>lectus</a:t>
            </a:r>
            <a:r>
              <a:rPr lang="en-US" dirty="0"/>
              <a:t> </a:t>
            </a:r>
            <a:r>
              <a:rPr lang="en-US" dirty="0" err="1"/>
              <a:t>eu</a:t>
            </a:r>
            <a:r>
              <a:rPr lang="en-US" dirty="0"/>
              <a:t>, gravida </a:t>
            </a:r>
            <a:r>
              <a:rPr lang="en-US" dirty="0" err="1"/>
              <a:t>nibh</a:t>
            </a:r>
            <a:r>
              <a:rPr lang="en-US" dirty="0"/>
              <a:t>. Duis </a:t>
            </a:r>
            <a:r>
              <a:rPr lang="en-US" dirty="0" err="1"/>
              <a:t>varius</a:t>
            </a:r>
            <a:r>
              <a:rPr lang="en-US" dirty="0"/>
              <a:t> </a:t>
            </a:r>
            <a:r>
              <a:rPr lang="en-US" dirty="0" err="1"/>
              <a:t>ut</a:t>
            </a:r>
            <a:r>
              <a:rPr lang="en-US" dirty="0"/>
              <a:t> </a:t>
            </a:r>
            <a:r>
              <a:rPr lang="en-US" dirty="0" err="1"/>
              <a:t>nibh</a:t>
            </a:r>
            <a:r>
              <a:rPr lang="en-US" dirty="0"/>
              <a:t> in </a:t>
            </a:r>
            <a:r>
              <a:rPr lang="en-US" dirty="0" err="1"/>
              <a:t>congue</a:t>
            </a:r>
            <a:r>
              <a:rPr lang="en-US" dirty="0"/>
              <a:t>. </a:t>
            </a:r>
            <a:r>
              <a:rPr lang="en-US" dirty="0" err="1"/>
              <a:t>Vivamus</a:t>
            </a:r>
            <a:r>
              <a:rPr lang="en-US" dirty="0"/>
              <a:t> </a:t>
            </a:r>
            <a:r>
              <a:rPr lang="en-US" dirty="0" err="1"/>
              <a:t>placerat</a:t>
            </a:r>
            <a:r>
              <a:rPr lang="en-US" dirty="0"/>
              <a:t> </a:t>
            </a:r>
            <a:r>
              <a:rPr lang="en-US" dirty="0" err="1"/>
              <a:t>blandit</a:t>
            </a:r>
            <a:r>
              <a:rPr lang="en-US" dirty="0"/>
              <a:t> </a:t>
            </a:r>
            <a:r>
              <a:rPr lang="en-US" dirty="0" err="1"/>
              <a:t>blandit</a:t>
            </a:r>
            <a:r>
              <a:rPr lang="en-US" dirty="0"/>
              <a:t>. Morbi </a:t>
            </a:r>
            <a:r>
              <a:rPr lang="en-US" dirty="0" err="1"/>
              <a:t>ornare</a:t>
            </a:r>
            <a:r>
              <a:rPr lang="en-US" dirty="0"/>
              <a:t>, </a:t>
            </a:r>
            <a:r>
              <a:rPr lang="en-US" dirty="0" err="1"/>
              <a:t>arcu</a:t>
            </a:r>
            <a:r>
              <a:rPr lang="en-US" dirty="0"/>
              <a:t> non </a:t>
            </a:r>
            <a:r>
              <a:rPr lang="en-US" dirty="0" err="1"/>
              <a:t>hendrerit</a:t>
            </a:r>
            <a:r>
              <a:rPr lang="en-US" dirty="0"/>
              <a:t> </a:t>
            </a:r>
            <a:r>
              <a:rPr lang="en-US" dirty="0" err="1"/>
              <a:t>accumsan</a:t>
            </a:r>
            <a:r>
              <a:rPr lang="en-US" dirty="0"/>
              <a:t>, </a:t>
            </a:r>
            <a:r>
              <a:rPr lang="en-US" dirty="0" err="1"/>
              <a:t>lacus</a:t>
            </a:r>
            <a:r>
              <a:rPr lang="en-US" dirty="0"/>
              <a:t> </a:t>
            </a:r>
            <a:r>
              <a:rPr lang="en-US" dirty="0" err="1"/>
              <a:t>lacus</a:t>
            </a:r>
            <a:r>
              <a:rPr lang="en-US" dirty="0"/>
              <a:t> </a:t>
            </a:r>
            <a:r>
              <a:rPr lang="en-US" dirty="0" err="1"/>
              <a:t>tincidunt</a:t>
            </a:r>
            <a:r>
              <a:rPr lang="en-US" dirty="0"/>
              <a:t> lorem, vel </a:t>
            </a:r>
            <a:r>
              <a:rPr lang="en-US" dirty="0" err="1"/>
              <a:t>tincidunt</a:t>
            </a:r>
            <a:r>
              <a:rPr lang="en-US" dirty="0"/>
              <a:t> </a:t>
            </a:r>
            <a:r>
              <a:rPr lang="en-US" dirty="0" err="1"/>
              <a:t>orci</a:t>
            </a:r>
            <a:r>
              <a:rPr lang="en-US" dirty="0"/>
              <a:t> </a:t>
            </a:r>
            <a:r>
              <a:rPr lang="en-US" dirty="0" err="1"/>
              <a:t>lectus</a:t>
            </a:r>
            <a:r>
              <a:rPr lang="en-US" dirty="0"/>
              <a:t> </a:t>
            </a:r>
            <a:r>
              <a:rPr lang="en-US" dirty="0" err="1"/>
              <a:t>ut</a:t>
            </a:r>
            <a:r>
              <a:rPr lang="en-US" dirty="0"/>
              <a:t> dui. Nam sit </a:t>
            </a:r>
            <a:r>
              <a:rPr lang="en-US" dirty="0" err="1"/>
              <a:t>amet</a:t>
            </a:r>
            <a:r>
              <a:rPr lang="en-US" dirty="0"/>
              <a:t> </a:t>
            </a:r>
            <a:r>
              <a:rPr lang="en-US" dirty="0" err="1"/>
              <a:t>accumsan</a:t>
            </a:r>
            <a:r>
              <a:rPr lang="en-US" dirty="0"/>
              <a:t> libero, a vestibulum </a:t>
            </a:r>
            <a:r>
              <a:rPr lang="en-US" dirty="0" err="1"/>
              <a:t>purus</a:t>
            </a:r>
            <a:r>
              <a:rPr lang="en-US" dirty="0"/>
              <a:t>. </a:t>
            </a:r>
          </a:p>
        </p:txBody>
      </p:sp>
      <p:sp>
        <p:nvSpPr>
          <p:cNvPr id="74" name="TextBox 73">
            <a:extLst>
              <a:ext uri="{FF2B5EF4-FFF2-40B4-BE49-F238E27FC236}">
                <a16:creationId xmlns:a16="http://schemas.microsoft.com/office/drawing/2014/main" id="{CF1D66BE-B974-C798-66F9-2F6C211C1705}"/>
              </a:ext>
            </a:extLst>
          </p:cNvPr>
          <p:cNvSpPr txBox="1"/>
          <p:nvPr/>
        </p:nvSpPr>
        <p:spPr>
          <a:xfrm>
            <a:off x="1448392" y="18633802"/>
            <a:ext cx="7374331" cy="1815882"/>
          </a:xfrm>
          <a:prstGeom prst="rect">
            <a:avLst/>
          </a:prstGeom>
          <a:noFill/>
        </p:spPr>
        <p:txBody>
          <a:bodyPr wrap="square" rtlCol="0">
            <a:spAutoFit/>
          </a:bodyPr>
          <a:lstStyle>
            <a:defPPr>
              <a:defRPr lang="en-US"/>
            </a:defPPr>
            <a:lvl1pPr algn="just">
              <a:defRPr sz="2800"/>
            </a:lvl1pPr>
          </a:lstStyle>
          <a:p>
            <a:r>
              <a:rPr lang="en-US" dirty="0"/>
              <a:t>The moment of inertia represents an object’s resistance to changes in its rotational motion and how its mass is distributed with respect to is axis of rotation.</a:t>
            </a:r>
          </a:p>
        </p:txBody>
      </p:sp>
      <p:grpSp>
        <p:nvGrpSpPr>
          <p:cNvPr id="82" name="Group 81">
            <a:extLst>
              <a:ext uri="{FF2B5EF4-FFF2-40B4-BE49-F238E27FC236}">
                <a16:creationId xmlns:a16="http://schemas.microsoft.com/office/drawing/2014/main" id="{CBE89339-DD11-BF17-75C4-F3ECBA329B7D}"/>
              </a:ext>
            </a:extLst>
          </p:cNvPr>
          <p:cNvGrpSpPr/>
          <p:nvPr/>
        </p:nvGrpSpPr>
        <p:grpSpPr>
          <a:xfrm>
            <a:off x="2495745" y="21167055"/>
            <a:ext cx="5279623" cy="1431789"/>
            <a:chOff x="2776536" y="21361873"/>
            <a:chExt cx="5279623" cy="1431789"/>
          </a:xfrm>
        </p:grpSpPr>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B786059-8C5C-56F2-C816-8563D16798AF}"/>
                    </a:ext>
                  </a:extLst>
                </p:cNvPr>
                <p:cNvSpPr txBox="1"/>
                <p:nvPr/>
              </p:nvSpPr>
              <p:spPr>
                <a:xfrm>
                  <a:off x="2776536" y="21361873"/>
                  <a:ext cx="4470400" cy="6270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𝑄</m:t>
                            </m:r>
                          </m:sub>
                        </m:sSub>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𝑟</m:t>
                                </m:r>
                              </m:e>
                            </m:acc>
                          </m:e>
                          <m:sup>
                            <m:r>
                              <a:rPr lang="en-US" sz="3600" b="0" i="1" smtClean="0">
                                <a:latin typeface="Cambria Math" panose="02040503050406030204" pitchFamily="18" charset="0"/>
                              </a:rPr>
                              <m:t>2</m:t>
                            </m:r>
                          </m:sup>
                        </m:sSup>
                        <m:r>
                          <a:rPr lang="en-US" sz="3600" b="0" i="1" smtClean="0">
                            <a:latin typeface="Cambria Math" panose="02040503050406030204" pitchFamily="18" charset="0"/>
                          </a:rPr>
                          <m:t>𝜌</m:t>
                        </m:r>
                        <m:d>
                          <m:dPr>
                            <m:ctrlPr>
                              <a:rPr lang="en-US" sz="3600" b="0" i="1" smtClean="0">
                                <a:latin typeface="Cambria Math" panose="02040503050406030204" pitchFamily="18" charset="0"/>
                              </a:rPr>
                            </m:ctrlPr>
                          </m:d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𝑟</m:t>
                                </m:r>
                              </m:e>
                            </m:acc>
                          </m:e>
                        </m:d>
                        <m:r>
                          <a:rPr lang="en-US" sz="3600" b="0" i="1" smtClean="0">
                            <a:latin typeface="Cambria Math" panose="02040503050406030204" pitchFamily="18" charset="0"/>
                          </a:rPr>
                          <m:t>𝑑𝐴</m:t>
                        </m:r>
                      </m:oMath>
                    </m:oMathPara>
                  </a14:m>
                  <a:endParaRPr lang="en-US" sz="3600" b="0" dirty="0"/>
                </a:p>
              </p:txBody>
            </p:sp>
          </mc:Choice>
          <mc:Fallback xmlns="">
            <p:sp>
              <p:nvSpPr>
                <p:cNvPr id="79" name="TextBox 78">
                  <a:extLst>
                    <a:ext uri="{FF2B5EF4-FFF2-40B4-BE49-F238E27FC236}">
                      <a16:creationId xmlns:a16="http://schemas.microsoft.com/office/drawing/2014/main" id="{9B786059-8C5C-56F2-C816-8563D16798AF}"/>
                    </a:ext>
                  </a:extLst>
                </p:cNvPr>
                <p:cNvSpPr txBox="1">
                  <a:spLocks noRot="1" noChangeAspect="1" noMove="1" noResize="1" noEditPoints="1" noAdjustHandles="1" noChangeArrowheads="1" noChangeShapeType="1" noTextEdit="1"/>
                </p:cNvSpPr>
                <p:nvPr/>
              </p:nvSpPr>
              <p:spPr>
                <a:xfrm>
                  <a:off x="2776536" y="21361873"/>
                  <a:ext cx="4470400" cy="6270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B488AFF9-F1BB-C4FB-484E-021DD22990B2}"/>
                    </a:ext>
                  </a:extLst>
                </p:cNvPr>
                <p:cNvSpPr txBox="1"/>
                <p:nvPr/>
              </p:nvSpPr>
              <p:spPr>
                <a:xfrm>
                  <a:off x="3585759" y="22126235"/>
                  <a:ext cx="4470400" cy="6674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r>
                          <a:rPr lang="en-US" sz="3600" b="0" i="1" smtClean="0">
                            <a:latin typeface="Cambria Math" panose="02040503050406030204" pitchFamily="18" charset="0"/>
                          </a:rPr>
                          <m:t>𝜌</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𝑥</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𝑦</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𝑑𝑦𝑑𝑥</m:t>
                        </m:r>
                      </m:oMath>
                    </m:oMathPara>
                  </a14:m>
                  <a:endParaRPr lang="en-US" sz="3200" dirty="0"/>
                </a:p>
              </p:txBody>
            </p:sp>
          </mc:Choice>
          <mc:Fallback xmlns="">
            <p:sp>
              <p:nvSpPr>
                <p:cNvPr id="81" name="TextBox 80">
                  <a:extLst>
                    <a:ext uri="{FF2B5EF4-FFF2-40B4-BE49-F238E27FC236}">
                      <a16:creationId xmlns:a16="http://schemas.microsoft.com/office/drawing/2014/main" id="{B488AFF9-F1BB-C4FB-484E-021DD22990B2}"/>
                    </a:ext>
                  </a:extLst>
                </p:cNvPr>
                <p:cNvSpPr txBox="1">
                  <a:spLocks noRot="1" noChangeAspect="1" noMove="1" noResize="1" noEditPoints="1" noAdjustHandles="1" noChangeArrowheads="1" noChangeShapeType="1" noTextEdit="1"/>
                </p:cNvSpPr>
                <p:nvPr/>
              </p:nvSpPr>
              <p:spPr>
                <a:xfrm>
                  <a:off x="3585759" y="22126235"/>
                  <a:ext cx="4470400" cy="66742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86A3121A-DDE0-8229-2B83-01EA72D7E1DD}"/>
                  </a:ext>
                </a:extLst>
              </p:cNvPr>
              <p:cNvSpPr txBox="1"/>
              <p:nvPr/>
            </p:nvSpPr>
            <p:spPr>
              <a:xfrm>
                <a:off x="1366787" y="23611941"/>
                <a:ext cx="13263613" cy="2554545"/>
              </a:xfrm>
              <a:prstGeom prst="rect">
                <a:avLst/>
              </a:prstGeom>
              <a:noFill/>
            </p:spPr>
            <p:txBody>
              <a:bodyPr wrap="square" rtlCol="0">
                <a:spAutoFit/>
              </a:bodyPr>
              <a:lstStyle>
                <a:defPPr>
                  <a:defRPr lang="en-US"/>
                </a:defPPr>
                <a:lvl1pPr algn="just">
                  <a:defRPr sz="2800"/>
                </a:lvl1pPr>
              </a:lstStyle>
              <a:p>
                <a:r>
                  <a:rPr lang="en-US" dirty="0"/>
                  <a:t>Where </a:t>
                </a:r>
                <a14:m>
                  <m:oMath xmlns:m="http://schemas.openxmlformats.org/officeDocument/2006/math">
                    <m:r>
                      <a:rPr lang="en-US" dirty="0"/>
                      <m:t>𝜌</m:t>
                    </m:r>
                    <m:r>
                      <a:rPr lang="en-US" dirty="0"/>
                      <m:t>(</m:t>
                    </m:r>
                    <m:acc>
                      <m:accPr>
                        <m:chr m:val="⃗"/>
                        <m:ctrlPr>
                          <a:rPr lang="en-US" dirty="0"/>
                        </m:ctrlPr>
                      </m:accPr>
                      <m:e>
                        <m:r>
                          <a:rPr lang="en-US" dirty="0"/>
                          <m:t>𝑟</m:t>
                        </m:r>
                      </m:e>
                    </m:acc>
                    <m:r>
                      <a:rPr lang="en-US" dirty="0"/>
                      <m:t>)</m:t>
                    </m:r>
                  </m:oMath>
                </a14:m>
                <a:r>
                  <a:rPr lang="en-US" dirty="0"/>
                  <a:t> is the density of the polygon </a:t>
                </a:r>
                <a14:m>
                  <m:oMath xmlns:m="http://schemas.openxmlformats.org/officeDocument/2006/math">
                    <m:r>
                      <a:rPr lang="en-US"/>
                      <m:t>𝑄</m:t>
                    </m:r>
                  </m:oMath>
                </a14:m>
                <a:r>
                  <a:rPr lang="en-US" dirty="0"/>
                  <a:t> in position </a:t>
                </a:r>
                <a14:m>
                  <m:oMath xmlns:m="http://schemas.openxmlformats.org/officeDocument/2006/math">
                    <m:acc>
                      <m:accPr>
                        <m:chr m:val="⃗"/>
                        <m:ctrlPr>
                          <a:rPr lang="en-US"/>
                        </m:ctrlPr>
                      </m:accPr>
                      <m:e>
                        <m:r>
                          <a:rPr lang="en-US"/>
                          <m:t>𝑟</m:t>
                        </m:r>
                      </m:e>
                    </m:acc>
                  </m:oMath>
                </a14:m>
                <a:r>
                  <a:rPr lang="en-US" dirty="0"/>
                  <a:t> with respect to its barycenter. The general integral (on the first line) is done with respect to the area of the polygon </a:t>
                </a:r>
                <a14:m>
                  <m:oMath xmlns:m="http://schemas.openxmlformats.org/officeDocument/2006/math">
                    <m:r>
                      <a:rPr lang="en-US"/>
                      <m:t>𝐴</m:t>
                    </m:r>
                  </m:oMath>
                </a14:m>
                <a:r>
                  <a:rPr lang="en-US" dirty="0"/>
                  <a:t>. In this project, the polygon’s density is uniform across its area, thus it can be moved out, and since the engine is in two dimensions, we can simplify </a:t>
                </a:r>
                <a14:m>
                  <m:oMath xmlns:m="http://schemas.openxmlformats.org/officeDocument/2006/math">
                    <m:acc>
                      <m:accPr>
                        <m:chr m:val="⃗"/>
                        <m:ctrlPr>
                          <a:rPr lang="en-US"/>
                        </m:ctrlPr>
                      </m:accPr>
                      <m:e>
                        <m:r>
                          <a:rPr lang="en-US"/>
                          <m:t>𝑟</m:t>
                        </m:r>
                        <m:r>
                          <a:rPr lang="en-US"/>
                          <m:t> </m:t>
                        </m:r>
                      </m:e>
                    </m:acc>
                  </m:oMath>
                </a14:m>
                <a:r>
                  <a:rPr lang="en-US" dirty="0"/>
                  <a:t> to </a:t>
                </a:r>
                <a14:m>
                  <m:oMath xmlns:m="http://schemas.openxmlformats.org/officeDocument/2006/math">
                    <m:sSup>
                      <m:sSupPr>
                        <m:ctrlPr>
                          <a:rPr lang="en-US"/>
                        </m:ctrlPr>
                      </m:sSupPr>
                      <m:e>
                        <m:r>
                          <a:rPr lang="en-US"/>
                          <m:t>𝑥</m:t>
                        </m:r>
                      </m:e>
                      <m:sup>
                        <m:r>
                          <a:rPr lang="en-US"/>
                          <m:t>2</m:t>
                        </m:r>
                      </m:sup>
                    </m:sSup>
                    <m:r>
                      <a:rPr lang="en-US"/>
                      <m:t>+</m:t>
                    </m:r>
                    <m:sSup>
                      <m:sSupPr>
                        <m:ctrlPr>
                          <a:rPr lang="en-US"/>
                        </m:ctrlPr>
                      </m:sSupPr>
                      <m:e>
                        <m:r>
                          <a:rPr lang="en-US"/>
                          <m:t>𝑦</m:t>
                        </m:r>
                      </m:e>
                      <m:sup>
                        <m:r>
                          <a:rPr lang="en-US"/>
                          <m:t>2</m:t>
                        </m:r>
                      </m:sup>
                    </m:sSup>
                  </m:oMath>
                </a14:m>
                <a:r>
                  <a:rPr lang="en-US" dirty="0"/>
                  <a:t>. </a:t>
                </a:r>
              </a:p>
            </p:txBody>
          </p:sp>
        </mc:Choice>
        <mc:Fallback>
          <p:sp>
            <p:nvSpPr>
              <p:cNvPr id="88" name="TextBox 87">
                <a:extLst>
                  <a:ext uri="{FF2B5EF4-FFF2-40B4-BE49-F238E27FC236}">
                    <a16:creationId xmlns:a16="http://schemas.microsoft.com/office/drawing/2014/main" id="{86A3121A-DDE0-8229-2B83-01EA72D7E1DD}"/>
                  </a:ext>
                </a:extLst>
              </p:cNvPr>
              <p:cNvSpPr txBox="1">
                <a:spLocks noRot="1" noChangeAspect="1" noMove="1" noResize="1" noEditPoints="1" noAdjustHandles="1" noChangeArrowheads="1" noChangeShapeType="1" noTextEdit="1"/>
              </p:cNvSpPr>
              <p:nvPr/>
            </p:nvSpPr>
            <p:spPr>
              <a:xfrm>
                <a:off x="1366787" y="23611941"/>
                <a:ext cx="13263613" cy="2554545"/>
              </a:xfrm>
              <a:prstGeom prst="rect">
                <a:avLst/>
              </a:prstGeom>
              <a:blipFill>
                <a:blip r:embed="rId10"/>
                <a:stretch>
                  <a:fillRect l="-919" t="-2639" r="-965" b="-3958"/>
                </a:stretch>
              </a:blipFill>
            </p:spPr>
            <p:txBody>
              <a:bodyPr/>
              <a:lstStyle/>
              <a:p>
                <a:r>
                  <a:rPr lang="en-US">
                    <a:noFill/>
                  </a:rPr>
                  <a:t> </a:t>
                </a:r>
              </a:p>
            </p:txBody>
          </p:sp>
        </mc:Fallback>
      </mc:AlternateContent>
      <p:sp>
        <p:nvSpPr>
          <p:cNvPr id="8" name="PlaceHolder 3">
            <a:extLst>
              <a:ext uri="{FF2B5EF4-FFF2-40B4-BE49-F238E27FC236}">
                <a16:creationId xmlns:a16="http://schemas.microsoft.com/office/drawing/2014/main" id="{35698CA2-12F7-6489-210B-14EC73A6F9B0}"/>
              </a:ext>
            </a:extLst>
          </p:cNvPr>
          <p:cNvSpPr txBox="1">
            <a:spLocks/>
          </p:cNvSpPr>
          <p:nvPr/>
        </p:nvSpPr>
        <p:spPr>
          <a:xfrm>
            <a:off x="15771600" y="4838375"/>
            <a:ext cx="13298906" cy="76716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spc="-1" dirty="0">
                <a:solidFill>
                  <a:srgbClr val="000000"/>
                </a:solidFill>
                <a:latin typeface="Arial"/>
                <a:ea typeface="Noto Sans"/>
              </a:rPr>
              <a:t>Collision Resolution</a:t>
            </a:r>
          </a:p>
        </p:txBody>
      </p:sp>
      <p:cxnSp>
        <p:nvCxnSpPr>
          <p:cNvPr id="9" name="Straight Connector 8">
            <a:extLst>
              <a:ext uri="{FF2B5EF4-FFF2-40B4-BE49-F238E27FC236}">
                <a16:creationId xmlns:a16="http://schemas.microsoft.com/office/drawing/2014/main" id="{DBC0B255-AEE8-5C58-23EA-944E6D98B410}"/>
              </a:ext>
            </a:extLst>
          </p:cNvPr>
          <p:cNvCxnSpPr>
            <a:cxnSpLocks/>
          </p:cNvCxnSpPr>
          <p:nvPr/>
        </p:nvCxnSpPr>
        <p:spPr>
          <a:xfrm>
            <a:off x="15624181" y="5691575"/>
            <a:ext cx="13099979" cy="0"/>
          </a:xfrm>
          <a:prstGeom prst="line">
            <a:avLst/>
          </a:prstGeom>
          <a:ln w="31750"/>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C52E0384-CF04-45A8-3ABD-16F82B8E4699}"/>
              </a:ext>
            </a:extLst>
          </p:cNvPr>
          <p:cNvSpPr txBox="1"/>
          <p:nvPr/>
        </p:nvSpPr>
        <p:spPr>
          <a:xfrm>
            <a:off x="1366787" y="28023482"/>
            <a:ext cx="13263613" cy="707886"/>
          </a:xfrm>
          <a:prstGeom prst="rect">
            <a:avLst/>
          </a:prstGeom>
          <a:noFill/>
        </p:spPr>
        <p:txBody>
          <a:bodyPr wrap="square">
            <a:spAutoFit/>
          </a:bodyPr>
          <a:lstStyle/>
          <a:p>
            <a:r>
              <a:rPr lang="en-US" sz="4000" b="1" dirty="0"/>
              <a:t>Most common case: vertex on edge </a:t>
            </a:r>
          </a:p>
        </p:txBody>
      </p:sp>
      <p:grpSp>
        <p:nvGrpSpPr>
          <p:cNvPr id="1074" name="Group 1073">
            <a:extLst>
              <a:ext uri="{FF2B5EF4-FFF2-40B4-BE49-F238E27FC236}">
                <a16:creationId xmlns:a16="http://schemas.microsoft.com/office/drawing/2014/main" id="{4EA84CB6-F9F4-D038-7338-D6F518D9D22C}"/>
              </a:ext>
            </a:extLst>
          </p:cNvPr>
          <p:cNvGrpSpPr/>
          <p:nvPr/>
        </p:nvGrpSpPr>
        <p:grpSpPr>
          <a:xfrm>
            <a:off x="8780035" y="37894364"/>
            <a:ext cx="5686948" cy="2544964"/>
            <a:chOff x="8780035" y="37894364"/>
            <a:chExt cx="5686948" cy="2544964"/>
          </a:xfrm>
        </p:grpSpPr>
        <p:sp>
          <p:nvSpPr>
            <p:cNvPr id="107" name="Isosceles Triangle 106">
              <a:extLst>
                <a:ext uri="{FF2B5EF4-FFF2-40B4-BE49-F238E27FC236}">
                  <a16:creationId xmlns:a16="http://schemas.microsoft.com/office/drawing/2014/main" id="{461DB2ED-A93A-5910-9FFA-10A2DD192E89}"/>
                </a:ext>
              </a:extLst>
            </p:cNvPr>
            <p:cNvSpPr/>
            <p:nvPr/>
          </p:nvSpPr>
          <p:spPr>
            <a:xfrm rot="20373176">
              <a:off x="8780035" y="38310867"/>
              <a:ext cx="1005302" cy="899127"/>
            </a:xfrm>
            <a:prstGeom prst="triangle">
              <a:avLst/>
            </a:prstGeom>
            <a:solidFill>
              <a:srgbClr val="ED7D31">
                <a:alpha val="75000"/>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C250C8E2-6EE6-B760-3437-038613D7B8E7}"/>
                </a:ext>
              </a:extLst>
            </p:cNvPr>
            <p:cNvCxnSpPr>
              <a:cxnSpLocks/>
            </p:cNvCxnSpPr>
            <p:nvPr/>
          </p:nvCxnSpPr>
          <p:spPr>
            <a:xfrm flipH="1" flipV="1">
              <a:off x="9831179" y="38928209"/>
              <a:ext cx="67548" cy="77130"/>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105" name="Isosceles Triangle 104">
              <a:extLst>
                <a:ext uri="{FF2B5EF4-FFF2-40B4-BE49-F238E27FC236}">
                  <a16:creationId xmlns:a16="http://schemas.microsoft.com/office/drawing/2014/main" id="{FA2BE7FE-A561-1A1F-55EF-5894AA3B6C1A}"/>
                </a:ext>
              </a:extLst>
            </p:cNvPr>
            <p:cNvSpPr/>
            <p:nvPr/>
          </p:nvSpPr>
          <p:spPr>
            <a:xfrm rot="1962779">
              <a:off x="10135010" y="38168553"/>
              <a:ext cx="1415128" cy="1324299"/>
            </a:xfrm>
            <a:prstGeom prst="triangle">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824AC1DD-4D95-1075-5F5B-9C5661C5BCBF}"/>
                </a:ext>
              </a:extLst>
            </p:cNvPr>
            <p:cNvSpPr/>
            <p:nvPr/>
          </p:nvSpPr>
          <p:spPr>
            <a:xfrm>
              <a:off x="9886735" y="38993347"/>
              <a:ext cx="23984" cy="239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5A88590C-5111-A986-9F00-C0A1BEF7589F}"/>
                </a:ext>
              </a:extLst>
            </p:cNvPr>
            <p:cNvCxnSpPr>
              <a:cxnSpLocks/>
              <a:stCxn id="113" idx="4"/>
            </p:cNvCxnSpPr>
            <p:nvPr/>
          </p:nvCxnSpPr>
          <p:spPr>
            <a:xfrm>
              <a:off x="9894199" y="39166847"/>
              <a:ext cx="2692559" cy="1132321"/>
            </a:xfrm>
            <a:prstGeom prst="line">
              <a:avLst/>
            </a:prstGeom>
            <a:ln w="254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CE396322-D73E-DD46-32C0-56D788117F61}"/>
                </a:ext>
              </a:extLst>
            </p:cNvPr>
            <p:cNvCxnSpPr>
              <a:cxnSpLocks/>
              <a:stCxn id="116" idx="1"/>
            </p:cNvCxnSpPr>
            <p:nvPr/>
          </p:nvCxnSpPr>
          <p:spPr>
            <a:xfrm>
              <a:off x="12264801" y="38267065"/>
              <a:ext cx="1238178" cy="854968"/>
            </a:xfrm>
            <a:prstGeom prst="line">
              <a:avLst/>
            </a:prstGeom>
            <a:ln w="38100" cap="rnd"/>
          </p:spPr>
          <p:style>
            <a:lnRef idx="1">
              <a:schemeClr val="accent2"/>
            </a:lnRef>
            <a:fillRef idx="0">
              <a:schemeClr val="accent2"/>
            </a:fillRef>
            <a:effectRef idx="0">
              <a:schemeClr val="accent2"/>
            </a:effectRef>
            <a:fontRef idx="minor">
              <a:schemeClr val="tx1"/>
            </a:fontRef>
          </p:style>
        </p:cxnSp>
        <p:cxnSp>
          <p:nvCxnSpPr>
            <p:cNvPr id="110" name="Straight Connector 109">
              <a:extLst>
                <a:ext uri="{FF2B5EF4-FFF2-40B4-BE49-F238E27FC236}">
                  <a16:creationId xmlns:a16="http://schemas.microsoft.com/office/drawing/2014/main" id="{D7056C5A-2065-FAEE-B369-7893C8FBC3CD}"/>
                </a:ext>
              </a:extLst>
            </p:cNvPr>
            <p:cNvCxnSpPr/>
            <p:nvPr/>
          </p:nvCxnSpPr>
          <p:spPr>
            <a:xfrm flipV="1">
              <a:off x="12055061" y="39122034"/>
              <a:ext cx="1447919" cy="686888"/>
            </a:xfrm>
            <a:prstGeom prst="line">
              <a:avLst/>
            </a:prstGeom>
            <a:ln w="38100" cap="rnd"/>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9BDF444A-5706-9C82-031E-955B8E9BD43B}"/>
                </a:ext>
              </a:extLst>
            </p:cNvPr>
            <p:cNvCxnSpPr>
              <a:cxnSpLocks/>
              <a:stCxn id="116" idx="7"/>
            </p:cNvCxnSpPr>
            <p:nvPr/>
          </p:nvCxnSpPr>
          <p:spPr>
            <a:xfrm flipH="1">
              <a:off x="13061599" y="38267065"/>
              <a:ext cx="1027550" cy="854968"/>
            </a:xfrm>
            <a:prstGeom prst="line">
              <a:avLst/>
            </a:prstGeom>
            <a:ln w="38100" cap="rnd">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F20FC37-2691-3EA8-4268-3061E4822D63}"/>
                </a:ext>
              </a:extLst>
            </p:cNvPr>
            <p:cNvCxnSpPr>
              <a:cxnSpLocks/>
            </p:cNvCxnSpPr>
            <p:nvPr/>
          </p:nvCxnSpPr>
          <p:spPr>
            <a:xfrm>
              <a:off x="13061599" y="39122034"/>
              <a:ext cx="1149208" cy="803579"/>
            </a:xfrm>
            <a:prstGeom prst="line">
              <a:avLst/>
            </a:prstGeom>
            <a:ln w="38100" cap="rnd"/>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1B1308F6-A390-5CCA-0A77-601EA3ED45AB}"/>
                </a:ext>
              </a:extLst>
            </p:cNvPr>
            <p:cNvSpPr/>
            <p:nvPr/>
          </p:nvSpPr>
          <p:spPr>
            <a:xfrm>
              <a:off x="9742625" y="38867817"/>
              <a:ext cx="303148" cy="299029"/>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12F2C206-C913-4D39-3FE2-3F381D078860}"/>
                </a:ext>
              </a:extLst>
            </p:cNvPr>
            <p:cNvCxnSpPr>
              <a:cxnSpLocks/>
              <a:stCxn id="113" idx="0"/>
            </p:cNvCxnSpPr>
            <p:nvPr/>
          </p:nvCxnSpPr>
          <p:spPr>
            <a:xfrm flipV="1">
              <a:off x="9894199" y="37970317"/>
              <a:ext cx="2840348" cy="897501"/>
            </a:xfrm>
            <a:prstGeom prst="line">
              <a:avLst/>
            </a:prstGeom>
            <a:ln w="25400"/>
          </p:spPr>
          <p:style>
            <a:lnRef idx="1">
              <a:schemeClr val="dk1"/>
            </a:lnRef>
            <a:fillRef idx="0">
              <a:schemeClr val="dk1"/>
            </a:fillRef>
            <a:effectRef idx="0">
              <a:schemeClr val="dk1"/>
            </a:effectRef>
            <a:fontRef idx="minor">
              <a:schemeClr val="tx1"/>
            </a:fontRef>
          </p:style>
        </p:cxnSp>
        <p:sp>
          <p:nvSpPr>
            <p:cNvPr id="116" name="Oval 115">
              <a:extLst>
                <a:ext uri="{FF2B5EF4-FFF2-40B4-BE49-F238E27FC236}">
                  <a16:creationId xmlns:a16="http://schemas.microsoft.com/office/drawing/2014/main" id="{55D793B5-FBA6-FBDF-4091-FE6C30F3C17F}"/>
                </a:ext>
              </a:extLst>
            </p:cNvPr>
            <p:cNvSpPr/>
            <p:nvPr/>
          </p:nvSpPr>
          <p:spPr>
            <a:xfrm>
              <a:off x="11886966" y="37894364"/>
              <a:ext cx="2580017" cy="2544964"/>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8" name="Straight Arrow Connector 117">
              <a:extLst>
                <a:ext uri="{FF2B5EF4-FFF2-40B4-BE49-F238E27FC236}">
                  <a16:creationId xmlns:a16="http://schemas.microsoft.com/office/drawing/2014/main" id="{19CC926A-E015-D048-C9D4-934FA431BB96}"/>
                </a:ext>
              </a:extLst>
            </p:cNvPr>
            <p:cNvCxnSpPr>
              <a:cxnSpLocks/>
            </p:cNvCxnSpPr>
            <p:nvPr/>
          </p:nvCxnSpPr>
          <p:spPr>
            <a:xfrm flipH="1" flipV="1">
              <a:off x="13061599" y="38638131"/>
              <a:ext cx="432932" cy="47727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7AD1BE6B-BB3E-3BEC-643F-56EFD35E4888}"/>
                </a:ext>
              </a:extLst>
            </p:cNvPr>
            <p:cNvSpPr/>
            <p:nvPr/>
          </p:nvSpPr>
          <p:spPr>
            <a:xfrm>
              <a:off x="13462043" y="39082918"/>
              <a:ext cx="64974" cy="64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0" name="TextBox 119">
            <a:extLst>
              <a:ext uri="{FF2B5EF4-FFF2-40B4-BE49-F238E27FC236}">
                <a16:creationId xmlns:a16="http://schemas.microsoft.com/office/drawing/2014/main" id="{18C906D0-4FC9-11F6-8E1A-EC1137AED6DE}"/>
              </a:ext>
            </a:extLst>
          </p:cNvPr>
          <p:cNvSpPr txBox="1"/>
          <p:nvPr/>
        </p:nvSpPr>
        <p:spPr>
          <a:xfrm>
            <a:off x="9081095" y="35825193"/>
            <a:ext cx="5569937" cy="646331"/>
          </a:xfrm>
          <a:prstGeom prst="rect">
            <a:avLst/>
          </a:prstGeom>
          <a:noFill/>
        </p:spPr>
        <p:txBody>
          <a:bodyPr wrap="square">
            <a:spAutoFit/>
          </a:bodyPr>
          <a:lstStyle/>
          <a:p>
            <a:pPr algn="r"/>
            <a:r>
              <a:rPr lang="en-US" sz="3600" b="1" dirty="0"/>
              <a:t>Vertex on vertex</a:t>
            </a:r>
          </a:p>
        </p:txBody>
      </p:sp>
      <p:sp>
        <p:nvSpPr>
          <p:cNvPr id="121" name="TextBox 120">
            <a:extLst>
              <a:ext uri="{FF2B5EF4-FFF2-40B4-BE49-F238E27FC236}">
                <a16:creationId xmlns:a16="http://schemas.microsoft.com/office/drawing/2014/main" id="{1278BA0E-9691-4048-DA21-78C629112491}"/>
              </a:ext>
            </a:extLst>
          </p:cNvPr>
          <p:cNvSpPr txBox="1"/>
          <p:nvPr/>
        </p:nvSpPr>
        <p:spPr>
          <a:xfrm>
            <a:off x="1366786" y="34732775"/>
            <a:ext cx="13263613" cy="707886"/>
          </a:xfrm>
          <a:prstGeom prst="rect">
            <a:avLst/>
          </a:prstGeom>
          <a:noFill/>
        </p:spPr>
        <p:txBody>
          <a:bodyPr wrap="square">
            <a:spAutoFit/>
          </a:bodyPr>
          <a:lstStyle>
            <a:defPPr>
              <a:defRPr lang="en-US"/>
            </a:defPPr>
            <a:lvl1pPr>
              <a:defRPr sz="4000" b="1"/>
            </a:lvl1pPr>
          </a:lstStyle>
          <a:p>
            <a:r>
              <a:rPr lang="en-US" dirty="0"/>
              <a:t>Rare cases: vertex in vertex and parallel</a:t>
            </a:r>
          </a:p>
        </p:txBody>
      </p:sp>
      <p:cxnSp>
        <p:nvCxnSpPr>
          <p:cNvPr id="125" name="Straight Connector 124">
            <a:extLst>
              <a:ext uri="{FF2B5EF4-FFF2-40B4-BE49-F238E27FC236}">
                <a16:creationId xmlns:a16="http://schemas.microsoft.com/office/drawing/2014/main" id="{BE7A8EC9-D33E-2BBA-B1AD-3EA5C7BFCBA9}"/>
              </a:ext>
            </a:extLst>
          </p:cNvPr>
          <p:cNvCxnSpPr>
            <a:cxnSpLocks/>
          </p:cNvCxnSpPr>
          <p:nvPr/>
        </p:nvCxnSpPr>
        <p:spPr>
          <a:xfrm>
            <a:off x="1368000" y="28795575"/>
            <a:ext cx="13263613" cy="0"/>
          </a:xfrm>
          <a:prstGeom prst="line">
            <a:avLst/>
          </a:prstGeom>
          <a:ln w="635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9575E02-DD27-9F22-CE2D-4D5DA44F752A}"/>
              </a:ext>
            </a:extLst>
          </p:cNvPr>
          <p:cNvCxnSpPr>
            <a:cxnSpLocks/>
          </p:cNvCxnSpPr>
          <p:nvPr/>
        </p:nvCxnSpPr>
        <p:spPr>
          <a:xfrm>
            <a:off x="1368000" y="35518108"/>
            <a:ext cx="13263613" cy="0"/>
          </a:xfrm>
          <a:prstGeom prst="line">
            <a:avLst/>
          </a:prstGeom>
          <a:ln w="6350"/>
        </p:spPr>
        <p:style>
          <a:lnRef idx="1">
            <a:schemeClr val="dk1"/>
          </a:lnRef>
          <a:fillRef idx="0">
            <a:schemeClr val="dk1"/>
          </a:fillRef>
          <a:effectRef idx="0">
            <a:schemeClr val="dk1"/>
          </a:effectRef>
          <a:fontRef idx="minor">
            <a:schemeClr val="tx1"/>
          </a:fontRef>
        </p:style>
      </p:cxnSp>
      <p:sp>
        <p:nvSpPr>
          <p:cNvPr id="127" name="TextBox 126">
            <a:extLst>
              <a:ext uri="{FF2B5EF4-FFF2-40B4-BE49-F238E27FC236}">
                <a16:creationId xmlns:a16="http://schemas.microsoft.com/office/drawing/2014/main" id="{1ABD063D-302A-284F-BF7E-5F4EB3CDAADD}"/>
              </a:ext>
            </a:extLst>
          </p:cNvPr>
          <p:cNvSpPr txBox="1"/>
          <p:nvPr/>
        </p:nvSpPr>
        <p:spPr>
          <a:xfrm rot="2160186">
            <a:off x="17665612" y="9124526"/>
            <a:ext cx="9871053" cy="1200329"/>
          </a:xfrm>
          <a:prstGeom prst="rect">
            <a:avLst/>
          </a:prstGeom>
          <a:noFill/>
          <a:ln w="63500" cap="flat">
            <a:solidFill>
              <a:schemeClr val="bg1">
                <a:lumMod val="85000"/>
              </a:schemeClr>
            </a:solidFill>
            <a:round/>
          </a:ln>
        </p:spPr>
        <p:txBody>
          <a:bodyPr wrap="square" rtlCol="0">
            <a:spAutoFit/>
          </a:bodyPr>
          <a:lstStyle/>
          <a:p>
            <a:pPr algn="ctr"/>
            <a:r>
              <a:rPr lang="en-US" sz="7200" b="1" dirty="0">
                <a:solidFill>
                  <a:schemeClr val="bg1">
                    <a:lumMod val="75000"/>
                  </a:schemeClr>
                </a:solidFill>
              </a:rPr>
              <a:t>PHYSICS FORMULAS</a:t>
            </a:r>
          </a:p>
        </p:txBody>
      </p:sp>
      <p:sp>
        <p:nvSpPr>
          <p:cNvPr id="1024" name="TextBox 1023">
            <a:extLst>
              <a:ext uri="{FF2B5EF4-FFF2-40B4-BE49-F238E27FC236}">
                <a16:creationId xmlns:a16="http://schemas.microsoft.com/office/drawing/2014/main" id="{7B38B2C7-398D-B869-927E-BB97FC3825F2}"/>
              </a:ext>
            </a:extLst>
          </p:cNvPr>
          <p:cNvSpPr txBox="1"/>
          <p:nvPr/>
        </p:nvSpPr>
        <p:spPr>
          <a:xfrm>
            <a:off x="1364119" y="35885817"/>
            <a:ext cx="5569937" cy="646331"/>
          </a:xfrm>
          <a:prstGeom prst="rect">
            <a:avLst/>
          </a:prstGeom>
          <a:noFill/>
        </p:spPr>
        <p:txBody>
          <a:bodyPr wrap="square">
            <a:spAutoFit/>
          </a:bodyPr>
          <a:lstStyle/>
          <a:p>
            <a:r>
              <a:rPr lang="en-US" sz="3600" b="1" dirty="0"/>
              <a:t>Parallel</a:t>
            </a:r>
          </a:p>
        </p:txBody>
      </p:sp>
      <p:grpSp>
        <p:nvGrpSpPr>
          <p:cNvPr id="1075" name="Group 1074">
            <a:extLst>
              <a:ext uri="{FF2B5EF4-FFF2-40B4-BE49-F238E27FC236}">
                <a16:creationId xmlns:a16="http://schemas.microsoft.com/office/drawing/2014/main" id="{B684B3D1-84FB-7689-A095-44EB672C24FE}"/>
              </a:ext>
            </a:extLst>
          </p:cNvPr>
          <p:cNvGrpSpPr/>
          <p:nvPr/>
        </p:nvGrpSpPr>
        <p:grpSpPr>
          <a:xfrm>
            <a:off x="2299634" y="37023614"/>
            <a:ext cx="5473863" cy="3634192"/>
            <a:chOff x="2299634" y="37023614"/>
            <a:chExt cx="5473863" cy="3634192"/>
          </a:xfrm>
        </p:grpSpPr>
        <p:sp>
          <p:nvSpPr>
            <p:cNvPr id="1057" name="Rectangle 1056">
              <a:extLst>
                <a:ext uri="{FF2B5EF4-FFF2-40B4-BE49-F238E27FC236}">
                  <a16:creationId xmlns:a16="http://schemas.microsoft.com/office/drawing/2014/main" id="{43EB7F67-8085-3FDD-F939-32B1F215E36B}"/>
                </a:ext>
              </a:extLst>
            </p:cNvPr>
            <p:cNvSpPr/>
            <p:nvPr/>
          </p:nvSpPr>
          <p:spPr>
            <a:xfrm>
              <a:off x="3192265" y="37023614"/>
              <a:ext cx="1523407" cy="3634192"/>
            </a:xfrm>
            <a:prstGeom prst="rect">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9D7E275A-5DBA-E8AB-14FB-CD3E2775F6EB}"/>
                </a:ext>
              </a:extLst>
            </p:cNvPr>
            <p:cNvSpPr/>
            <p:nvPr/>
          </p:nvSpPr>
          <p:spPr>
            <a:xfrm rot="16200000">
              <a:off x="2246547" y="38607216"/>
              <a:ext cx="1005302" cy="899127"/>
            </a:xfrm>
            <a:prstGeom prst="triangle">
              <a:avLst/>
            </a:prstGeom>
            <a:solidFill>
              <a:srgbClr val="ED7D31">
                <a:alpha val="75000"/>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A65A60E5-D908-4675-4D06-54D2D5B937F0}"/>
                </a:ext>
              </a:extLst>
            </p:cNvPr>
            <p:cNvCxnSpPr>
              <a:cxnSpLocks/>
            </p:cNvCxnSpPr>
            <p:nvPr/>
          </p:nvCxnSpPr>
          <p:spPr>
            <a:xfrm flipH="1" flipV="1">
              <a:off x="3077586" y="39055216"/>
              <a:ext cx="127655" cy="1564"/>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49A5A1EF-9FC4-4557-8C93-5F7FB3C6AA21}"/>
                </a:ext>
              </a:extLst>
            </p:cNvPr>
            <p:cNvSpPr/>
            <p:nvPr/>
          </p:nvSpPr>
          <p:spPr>
            <a:xfrm>
              <a:off x="3193249" y="39044788"/>
              <a:ext cx="23984" cy="2398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499EA1DA-C07E-6479-1CA5-CC313ABB9793}"/>
                </a:ext>
              </a:extLst>
            </p:cNvPr>
            <p:cNvCxnSpPr>
              <a:cxnSpLocks/>
              <a:stCxn id="32" idx="4"/>
            </p:cNvCxnSpPr>
            <p:nvPr/>
          </p:nvCxnSpPr>
          <p:spPr>
            <a:xfrm>
              <a:off x="3200713" y="39218288"/>
              <a:ext cx="2692559" cy="1132321"/>
            </a:xfrm>
            <a:prstGeom prst="line">
              <a:avLst/>
            </a:prstGeom>
            <a:ln w="25400"/>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8864E20C-63C2-D740-67F9-2D2385C831CF}"/>
                </a:ext>
              </a:extLst>
            </p:cNvPr>
            <p:cNvSpPr/>
            <p:nvPr/>
          </p:nvSpPr>
          <p:spPr>
            <a:xfrm>
              <a:off x="3049139" y="38919258"/>
              <a:ext cx="303148" cy="299029"/>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15B44477-DDB7-036B-8B97-C7573FDDFEEF}"/>
                </a:ext>
              </a:extLst>
            </p:cNvPr>
            <p:cNvCxnSpPr>
              <a:cxnSpLocks/>
              <a:stCxn id="32" idx="0"/>
            </p:cNvCxnSpPr>
            <p:nvPr/>
          </p:nvCxnSpPr>
          <p:spPr>
            <a:xfrm flipV="1">
              <a:off x="3200713" y="38021758"/>
              <a:ext cx="2840348" cy="897501"/>
            </a:xfrm>
            <a:prstGeom prst="line">
              <a:avLst/>
            </a:prstGeom>
            <a:ln w="25400"/>
          </p:spPr>
          <p:style>
            <a:lnRef idx="1">
              <a:schemeClr val="dk1"/>
            </a:lnRef>
            <a:fillRef idx="0">
              <a:schemeClr val="dk1"/>
            </a:fillRef>
            <a:effectRef idx="0">
              <a:schemeClr val="dk1"/>
            </a:effectRef>
            <a:fontRef idx="minor">
              <a:schemeClr val="tx1"/>
            </a:fontRef>
          </p:style>
        </p:cxnSp>
        <p:cxnSp>
          <p:nvCxnSpPr>
            <p:cNvPr id="1065" name="Straight Connector 1064">
              <a:extLst>
                <a:ext uri="{FF2B5EF4-FFF2-40B4-BE49-F238E27FC236}">
                  <a16:creationId xmlns:a16="http://schemas.microsoft.com/office/drawing/2014/main" id="{2CF6FD41-881B-2AA5-DB16-ABCCE976EC0F}"/>
                </a:ext>
              </a:extLst>
            </p:cNvPr>
            <p:cNvCxnSpPr>
              <a:stCxn id="36" idx="0"/>
              <a:endCxn id="36" idx="4"/>
            </p:cNvCxnSpPr>
            <p:nvPr/>
          </p:nvCxnSpPr>
          <p:spPr>
            <a:xfrm>
              <a:off x="6483489" y="37945805"/>
              <a:ext cx="0" cy="25449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8290D4A0-0442-8D8F-192C-B14462DFC020}"/>
                </a:ext>
              </a:extLst>
            </p:cNvPr>
            <p:cNvCxnSpPr/>
            <p:nvPr/>
          </p:nvCxnSpPr>
          <p:spPr>
            <a:xfrm>
              <a:off x="6661154" y="37965388"/>
              <a:ext cx="0" cy="250475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6" name="Oval 35">
              <a:extLst>
                <a:ext uri="{FF2B5EF4-FFF2-40B4-BE49-F238E27FC236}">
                  <a16:creationId xmlns:a16="http://schemas.microsoft.com/office/drawing/2014/main" id="{B510B025-82CA-A619-F337-F27D6F15B7DB}"/>
                </a:ext>
              </a:extLst>
            </p:cNvPr>
            <p:cNvSpPr/>
            <p:nvPr/>
          </p:nvSpPr>
          <p:spPr>
            <a:xfrm>
              <a:off x="5193480" y="37945805"/>
              <a:ext cx="2580017" cy="2544964"/>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68" name="Straight Arrow Connector 1067">
              <a:extLst>
                <a:ext uri="{FF2B5EF4-FFF2-40B4-BE49-F238E27FC236}">
                  <a16:creationId xmlns:a16="http://schemas.microsoft.com/office/drawing/2014/main" id="{2D0741A7-C05E-62FC-6D10-2F39F3B97299}"/>
                </a:ext>
              </a:extLst>
            </p:cNvPr>
            <p:cNvCxnSpPr>
              <a:cxnSpLocks/>
            </p:cNvCxnSpPr>
            <p:nvPr/>
          </p:nvCxnSpPr>
          <p:spPr>
            <a:xfrm flipH="1">
              <a:off x="5979678" y="39199110"/>
              <a:ext cx="690796"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69" name="Oval 1068">
              <a:extLst>
                <a:ext uri="{FF2B5EF4-FFF2-40B4-BE49-F238E27FC236}">
                  <a16:creationId xmlns:a16="http://schemas.microsoft.com/office/drawing/2014/main" id="{622DBFBF-4869-F488-AC9D-4FBD6D4527DC}"/>
                </a:ext>
              </a:extLst>
            </p:cNvPr>
            <p:cNvSpPr/>
            <p:nvPr/>
          </p:nvSpPr>
          <p:spPr>
            <a:xfrm>
              <a:off x="6630256" y="39158893"/>
              <a:ext cx="80435" cy="804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90" name="Group 1089">
            <a:extLst>
              <a:ext uri="{FF2B5EF4-FFF2-40B4-BE49-F238E27FC236}">
                <a16:creationId xmlns:a16="http://schemas.microsoft.com/office/drawing/2014/main" id="{B0F3238C-F2D7-8587-9F1F-EFC89689415E}"/>
              </a:ext>
            </a:extLst>
          </p:cNvPr>
          <p:cNvGrpSpPr>
            <a:grpSpLocks/>
          </p:cNvGrpSpPr>
          <p:nvPr/>
        </p:nvGrpSpPr>
        <p:grpSpPr>
          <a:xfrm>
            <a:off x="3237969" y="29178429"/>
            <a:ext cx="9444517" cy="4807848"/>
            <a:chOff x="4581568" y="30282730"/>
            <a:chExt cx="7138992" cy="3634192"/>
          </a:xfrm>
        </p:grpSpPr>
        <p:sp>
          <p:nvSpPr>
            <p:cNvPr id="1091" name="Rectangle 1090">
              <a:extLst>
                <a:ext uri="{FF2B5EF4-FFF2-40B4-BE49-F238E27FC236}">
                  <a16:creationId xmlns:a16="http://schemas.microsoft.com/office/drawing/2014/main" id="{0483ED42-59C0-4E81-A4F0-2092D66C10BB}"/>
                </a:ext>
              </a:extLst>
            </p:cNvPr>
            <p:cNvSpPr>
              <a:spLocks/>
            </p:cNvSpPr>
            <p:nvPr/>
          </p:nvSpPr>
          <p:spPr>
            <a:xfrm>
              <a:off x="6065943" y="30282730"/>
              <a:ext cx="1523407" cy="3634192"/>
            </a:xfrm>
            <a:prstGeom prst="rect">
              <a:avLst/>
            </a:prstGeom>
            <a:solidFill>
              <a:srgbClr val="5B9BD5">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2" name="Isosceles Triangle 1091">
              <a:extLst>
                <a:ext uri="{FF2B5EF4-FFF2-40B4-BE49-F238E27FC236}">
                  <a16:creationId xmlns:a16="http://schemas.microsoft.com/office/drawing/2014/main" id="{1C22A386-44D9-024A-F359-E2D82BF0BACA}"/>
                </a:ext>
              </a:extLst>
            </p:cNvPr>
            <p:cNvSpPr>
              <a:spLocks/>
            </p:cNvSpPr>
            <p:nvPr/>
          </p:nvSpPr>
          <p:spPr>
            <a:xfrm rot="20257732">
              <a:off x="4581568" y="31034548"/>
              <a:ext cx="1328599" cy="1059653"/>
            </a:xfrm>
            <a:prstGeom prst="triangle">
              <a:avLst/>
            </a:prstGeom>
            <a:solidFill>
              <a:srgbClr val="ED7D31">
                <a:alpha val="74902"/>
              </a:srgbClr>
            </a:solidFill>
            <a:ln>
              <a:solidFill>
                <a:srgbClr val="AE5A2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93" name="Straight Connector 1092">
              <a:extLst>
                <a:ext uri="{FF2B5EF4-FFF2-40B4-BE49-F238E27FC236}">
                  <a16:creationId xmlns:a16="http://schemas.microsoft.com/office/drawing/2014/main" id="{003629FD-6804-752F-1493-A6B628DBF886}"/>
                </a:ext>
              </a:extLst>
            </p:cNvPr>
            <p:cNvCxnSpPr>
              <a:cxnSpLocks/>
              <a:stCxn id="1098" idx="1"/>
            </p:cNvCxnSpPr>
            <p:nvPr/>
          </p:nvCxnSpPr>
          <p:spPr>
            <a:xfrm>
              <a:off x="8994359" y="30884849"/>
              <a:ext cx="1486124" cy="106657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94" name="Straight Connector 1093">
              <a:extLst>
                <a:ext uri="{FF2B5EF4-FFF2-40B4-BE49-F238E27FC236}">
                  <a16:creationId xmlns:a16="http://schemas.microsoft.com/office/drawing/2014/main" id="{57D77C95-FA58-1F8C-5D43-91AB976C8BCD}"/>
                </a:ext>
              </a:extLst>
            </p:cNvPr>
            <p:cNvCxnSpPr>
              <a:cxnSpLocks/>
            </p:cNvCxnSpPr>
            <p:nvPr/>
          </p:nvCxnSpPr>
          <p:spPr>
            <a:xfrm flipH="1">
              <a:off x="8682520" y="31951422"/>
              <a:ext cx="1797963" cy="72510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95" name="Straight Connector 1094">
              <a:extLst>
                <a:ext uri="{FF2B5EF4-FFF2-40B4-BE49-F238E27FC236}">
                  <a16:creationId xmlns:a16="http://schemas.microsoft.com/office/drawing/2014/main" id="{F2E89AED-9633-258A-7084-F0C85802869D}"/>
                </a:ext>
              </a:extLst>
            </p:cNvPr>
            <p:cNvCxnSpPr>
              <a:cxnSpLocks/>
              <a:stCxn id="1098" idx="0"/>
              <a:endCxn id="1098" idx="4"/>
            </p:cNvCxnSpPr>
            <p:nvPr/>
          </p:nvCxnSpPr>
          <p:spPr>
            <a:xfrm>
              <a:off x="10123589" y="30423462"/>
              <a:ext cx="0" cy="315054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96" name="Straight Arrow Connector 1095">
              <a:extLst>
                <a:ext uri="{FF2B5EF4-FFF2-40B4-BE49-F238E27FC236}">
                  <a16:creationId xmlns:a16="http://schemas.microsoft.com/office/drawing/2014/main" id="{2783645E-629A-F204-3EA1-33C0BC97AD9E}"/>
                </a:ext>
              </a:extLst>
            </p:cNvPr>
            <p:cNvCxnSpPr>
              <a:cxnSpLocks/>
            </p:cNvCxnSpPr>
            <p:nvPr/>
          </p:nvCxnSpPr>
          <p:spPr>
            <a:xfrm flipH="1">
              <a:off x="9789687" y="31951422"/>
              <a:ext cx="690796"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7" name="Oval 1096">
              <a:extLst>
                <a:ext uri="{FF2B5EF4-FFF2-40B4-BE49-F238E27FC236}">
                  <a16:creationId xmlns:a16="http://schemas.microsoft.com/office/drawing/2014/main" id="{541CDAF0-BDFA-F777-64C7-CE9E8A53FAC3}"/>
                </a:ext>
              </a:extLst>
            </p:cNvPr>
            <p:cNvSpPr>
              <a:spLocks/>
            </p:cNvSpPr>
            <p:nvPr/>
          </p:nvSpPr>
          <p:spPr>
            <a:xfrm>
              <a:off x="10440265" y="31911205"/>
              <a:ext cx="80435" cy="804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8" name="Oval 1097">
              <a:extLst>
                <a:ext uri="{FF2B5EF4-FFF2-40B4-BE49-F238E27FC236}">
                  <a16:creationId xmlns:a16="http://schemas.microsoft.com/office/drawing/2014/main" id="{D21FA053-76F8-973D-E48C-98D9EC45265F}"/>
                </a:ext>
              </a:extLst>
            </p:cNvPr>
            <p:cNvSpPr>
              <a:spLocks/>
            </p:cNvSpPr>
            <p:nvPr/>
          </p:nvSpPr>
          <p:spPr>
            <a:xfrm>
              <a:off x="8526618" y="30423462"/>
              <a:ext cx="3193942" cy="3150549"/>
            </a:xfrm>
            <a:prstGeom prst="ellipse">
              <a:avLst/>
            </a:prstGeom>
            <a:noFill/>
            <a:ln w="317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cxnSp>
          <p:nvCxnSpPr>
            <p:cNvPr id="1099" name="Straight Arrow Connector 1098">
              <a:extLst>
                <a:ext uri="{FF2B5EF4-FFF2-40B4-BE49-F238E27FC236}">
                  <a16:creationId xmlns:a16="http://schemas.microsoft.com/office/drawing/2014/main" id="{C8F10E50-32E3-CBFF-ABEA-5416039B96C5}"/>
                </a:ext>
              </a:extLst>
            </p:cNvPr>
            <p:cNvCxnSpPr>
              <a:cxnSpLocks/>
            </p:cNvCxnSpPr>
            <p:nvPr/>
          </p:nvCxnSpPr>
          <p:spPr>
            <a:xfrm flipH="1">
              <a:off x="5915025" y="31798798"/>
              <a:ext cx="150243" cy="0"/>
            </a:xfrm>
            <a:prstGeom prst="straightConnector1">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1100" name="Oval 1099">
              <a:extLst>
                <a:ext uri="{FF2B5EF4-FFF2-40B4-BE49-F238E27FC236}">
                  <a16:creationId xmlns:a16="http://schemas.microsoft.com/office/drawing/2014/main" id="{94F6A039-539D-8166-E742-57A5D12A99A5}"/>
                </a:ext>
              </a:extLst>
            </p:cNvPr>
            <p:cNvSpPr>
              <a:spLocks/>
            </p:cNvSpPr>
            <p:nvPr/>
          </p:nvSpPr>
          <p:spPr>
            <a:xfrm>
              <a:off x="6050423" y="31783953"/>
              <a:ext cx="29691" cy="296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1" name="Oval 1100">
              <a:extLst>
                <a:ext uri="{FF2B5EF4-FFF2-40B4-BE49-F238E27FC236}">
                  <a16:creationId xmlns:a16="http://schemas.microsoft.com/office/drawing/2014/main" id="{A33446DB-C542-877C-76A2-E2BA129A8679}"/>
                </a:ext>
              </a:extLst>
            </p:cNvPr>
            <p:cNvSpPr>
              <a:spLocks/>
            </p:cNvSpPr>
            <p:nvPr/>
          </p:nvSpPr>
          <p:spPr>
            <a:xfrm>
              <a:off x="5872021" y="31628552"/>
              <a:ext cx="375283" cy="370185"/>
            </a:xfrm>
            <a:prstGeom prst="ellipse">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02" name="Straight Connector 1101">
              <a:extLst>
                <a:ext uri="{FF2B5EF4-FFF2-40B4-BE49-F238E27FC236}">
                  <a16:creationId xmlns:a16="http://schemas.microsoft.com/office/drawing/2014/main" id="{D354D777-438A-454D-8C7A-1DFFBD7D60B3}"/>
                </a:ext>
              </a:extLst>
            </p:cNvPr>
            <p:cNvCxnSpPr>
              <a:cxnSpLocks/>
              <a:stCxn id="1101" idx="0"/>
            </p:cNvCxnSpPr>
            <p:nvPr/>
          </p:nvCxnSpPr>
          <p:spPr>
            <a:xfrm flipV="1">
              <a:off x="6059662" y="30517487"/>
              <a:ext cx="3516222" cy="1111065"/>
            </a:xfrm>
            <a:prstGeom prst="line">
              <a:avLst/>
            </a:prstGeom>
            <a:ln w="25400"/>
          </p:spPr>
          <p:style>
            <a:lnRef idx="1">
              <a:schemeClr val="dk1"/>
            </a:lnRef>
            <a:fillRef idx="0">
              <a:schemeClr val="dk1"/>
            </a:fillRef>
            <a:effectRef idx="0">
              <a:schemeClr val="dk1"/>
            </a:effectRef>
            <a:fontRef idx="minor">
              <a:schemeClr val="tx1"/>
            </a:fontRef>
          </p:style>
        </p:cxnSp>
        <p:cxnSp>
          <p:nvCxnSpPr>
            <p:cNvPr id="1103" name="Straight Connector 1102">
              <a:extLst>
                <a:ext uri="{FF2B5EF4-FFF2-40B4-BE49-F238E27FC236}">
                  <a16:creationId xmlns:a16="http://schemas.microsoft.com/office/drawing/2014/main" id="{59FDF594-7C3A-5C6D-690B-6225CE963CFB}"/>
                </a:ext>
              </a:extLst>
            </p:cNvPr>
            <p:cNvCxnSpPr>
              <a:cxnSpLocks/>
              <a:stCxn id="1101" idx="4"/>
            </p:cNvCxnSpPr>
            <p:nvPr/>
          </p:nvCxnSpPr>
          <p:spPr>
            <a:xfrm>
              <a:off x="6059662" y="31998737"/>
              <a:ext cx="3414199" cy="1437484"/>
            </a:xfrm>
            <a:prstGeom prst="line">
              <a:avLst/>
            </a:prstGeom>
            <a:ln w="25400"/>
          </p:spPr>
          <p:style>
            <a:lnRef idx="1">
              <a:schemeClr val="dk1"/>
            </a:lnRef>
            <a:fillRef idx="0">
              <a:schemeClr val="dk1"/>
            </a:fillRef>
            <a:effectRef idx="0">
              <a:schemeClr val="dk1"/>
            </a:effectRef>
            <a:fontRef idx="minor">
              <a:schemeClr val="tx1"/>
            </a:fontRef>
          </p:style>
        </p:cxnSp>
      </p:gr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TotalTime>
  <Words>350</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From Flying Balls to Colliding Polygons</vt:lpstr>
    </vt:vector>
  </TitlesOfParts>
  <Company>Università della Svizzera italiana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Padovan Alessia</dc:creator>
  <dc:description/>
  <cp:lastModifiedBy>Arnaud Fauconnet</cp:lastModifiedBy>
  <cp:revision>11</cp:revision>
  <dcterms:created xsi:type="dcterms:W3CDTF">2018-07-04T09:19:48Z</dcterms:created>
  <dcterms:modified xsi:type="dcterms:W3CDTF">2023-05-28T14:22:48Z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2</vt:i4>
  </property>
</Properties>
</file>