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ED7D31"/>
    <a:srgbClr val="5B9BD5"/>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6" autoAdjust="0"/>
  </p:normalViewPr>
  <p:slideViewPr>
    <p:cSldViewPr snapToGrid="0">
      <p:cViewPr varScale="1">
        <p:scale>
          <a:sx n="26" d="100"/>
          <a:sy n="26" d="100"/>
        </p:scale>
        <p:origin x="324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DEDE336-5B65-4C33-851F-FD6343DCB477}" type="datetimeFigureOut">
              <a:rPr lang="en-US" smtClean="0"/>
              <a:t>6/23/2023</a:t>
            </a:fld>
            <a:endParaRPr lang="en-US"/>
          </a:p>
        </p:txBody>
      </p:sp>
      <p:sp>
        <p:nvSpPr>
          <p:cNvPr id="4" name="Slide Image Placeholder 3"/>
          <p:cNvSpPr>
            <a:spLocks noGrp="1" noRot="1" noChangeAspect="1"/>
          </p:cNvSpPr>
          <p:nvPr>
            <p:ph type="sldImg" idx="2"/>
          </p:nvPr>
        </p:nvSpPr>
        <p:spPr>
          <a:xfrm>
            <a:off x="2503488"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7989970-CD4A-4405-B9D2-D6A4AB6340F1}" type="slidenum">
              <a:rPr lang="en-US" smtClean="0"/>
              <a:t>‹#›</a:t>
            </a:fld>
            <a:endParaRPr lang="en-US"/>
          </a:p>
        </p:txBody>
      </p:sp>
    </p:spTree>
    <p:extLst>
      <p:ext uri="{BB962C8B-B14F-4D97-AF65-F5344CB8AC3E}">
        <p14:creationId xmlns:p14="http://schemas.microsoft.com/office/powerpoint/2010/main" val="328883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89970-CD4A-4405-B9D2-D6A4AB6340F1}" type="slidenum">
              <a:rPr lang="en-US" smtClean="0"/>
              <a:t>1</a:t>
            </a:fld>
            <a:endParaRPr lang="en-US"/>
          </a:p>
        </p:txBody>
      </p:sp>
    </p:spTree>
    <p:extLst>
      <p:ext uri="{BB962C8B-B14F-4D97-AF65-F5344CB8AC3E}">
        <p14:creationId xmlns:p14="http://schemas.microsoft.com/office/powerpoint/2010/main" val="40211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16971480" y="408164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
        <p:nvSpPr>
          <p:cNvPr id="29" name="PlaceHolder 3"/>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2"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3"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4" name="PlaceHolder 5"/>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1697148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7" name="PlaceHolder 3"/>
          <p:cNvSpPr>
            <a:spLocks noGrp="1"/>
          </p:cNvSpPr>
          <p:nvPr>
            <p:ph/>
          </p:nvPr>
        </p:nvSpPr>
        <p:spPr>
          <a:xfrm>
            <a:off x="188582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8" name="PlaceHolder 4"/>
          <p:cNvSpPr>
            <a:spLocks noGrp="1"/>
          </p:cNvSpPr>
          <p:nvPr>
            <p:ph/>
          </p:nvPr>
        </p:nvSpPr>
        <p:spPr>
          <a:xfrm>
            <a:off x="207446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9" name="PlaceHolder 5"/>
          <p:cNvSpPr>
            <a:spLocks noGrp="1"/>
          </p:cNvSpPr>
          <p:nvPr>
            <p:ph/>
          </p:nvPr>
        </p:nvSpPr>
        <p:spPr>
          <a:xfrm>
            <a:off x="1697148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0" name="PlaceHolder 6"/>
          <p:cNvSpPr>
            <a:spLocks noGrp="1"/>
          </p:cNvSpPr>
          <p:nvPr>
            <p:ph/>
          </p:nvPr>
        </p:nvSpPr>
        <p:spPr>
          <a:xfrm>
            <a:off x="188582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1" name="PlaceHolder 7"/>
          <p:cNvSpPr>
            <a:spLocks noGrp="1"/>
          </p:cNvSpPr>
          <p:nvPr>
            <p:ph/>
          </p:nvPr>
        </p:nvSpPr>
        <p:spPr>
          <a:xfrm>
            <a:off x="207446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16971480" y="40816440"/>
            <a:ext cx="5579640" cy="13334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16971480" y="40816440"/>
            <a:ext cx="5579640" cy="1333440"/>
          </a:xfrm>
          <a:prstGeom prst="rect">
            <a:avLst/>
          </a:prstGeom>
          <a:noFill/>
          <a:ln w="0">
            <a:noFill/>
          </a:ln>
        </p:spPr>
        <p:txBody>
          <a:bodyPr lIns="0" tIns="0" rIns="0" bIns="0" anchor="t">
            <a:normAutofit fontScale="61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2"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00000" y="39412440"/>
            <a:ext cx="17922600" cy="527436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17"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8"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21"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2" name="PlaceHolder 4"/>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5"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6" name="PlaceHolder 4"/>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1368000" y="756000"/>
            <a:ext cx="6479640" cy="2737440"/>
          </a:xfrm>
          <a:prstGeom prst="rect">
            <a:avLst/>
          </a:prstGeom>
          <a:ln w="0">
            <a:noFill/>
          </a:ln>
        </p:spPr>
      </p:pic>
      <p:sp>
        <p:nvSpPr>
          <p:cNvPr id="7" name="PlaceHolder 1"/>
          <p:cNvSpPr>
            <a:spLocks noGrp="1"/>
          </p:cNvSpPr>
          <p:nvPr>
            <p:ph type="body"/>
          </p:nvPr>
        </p:nvSpPr>
        <p:spPr>
          <a:xfrm>
            <a:off x="1697148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sp>
        <p:nvSpPr>
          <p:cNvPr id="2" name="PlaceHolder 2"/>
          <p:cNvSpPr>
            <a:spLocks noGrp="1"/>
          </p:cNvSpPr>
          <p:nvPr>
            <p:ph type="body"/>
          </p:nvPr>
        </p:nvSpPr>
        <p:spPr>
          <a:xfrm>
            <a:off x="2314296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cxnSp>
        <p:nvCxnSpPr>
          <p:cNvPr id="3" name="Straight Connector 14"/>
          <p:cNvCxnSpPr/>
          <p:nvPr/>
        </p:nvCxnSpPr>
        <p:spPr>
          <a:xfrm>
            <a:off x="10799640" y="1893960"/>
            <a:ext cx="17923320" cy="360"/>
          </a:xfrm>
          <a:prstGeom prst="straightConnector1">
            <a:avLst/>
          </a:prstGeom>
          <a:ln>
            <a:solidFill>
              <a:srgbClr val="000000"/>
            </a:solidFill>
          </a:ln>
        </p:spPr>
      </p:cxnSp>
      <p:cxnSp>
        <p:nvCxnSpPr>
          <p:cNvPr id="4" name="Straight Connector 16"/>
          <p:cNvCxnSpPr/>
          <p:nvPr/>
        </p:nvCxnSpPr>
        <p:spPr>
          <a:xfrm>
            <a:off x="1368000" y="4147200"/>
            <a:ext cx="27354960" cy="360"/>
          </a:xfrm>
          <a:prstGeom prst="straightConnector1">
            <a:avLst/>
          </a:prstGeom>
          <a:ln w="19050">
            <a:solidFill>
              <a:srgbClr val="000000"/>
            </a:solidFill>
          </a:ln>
        </p:spPr>
      </p:cxnSp>
      <p:sp>
        <p:nvSpPr>
          <p:cNvPr id="5" name="PlaceHolder 3"/>
          <p:cNvSpPr>
            <a:spLocks noGrp="1"/>
          </p:cNvSpPr>
          <p:nvPr>
            <p:ph type="title"/>
          </p:nvPr>
        </p:nvSpPr>
        <p:spPr>
          <a:xfrm>
            <a:off x="10800000" y="756000"/>
            <a:ext cx="17922600" cy="1137600"/>
          </a:xfrm>
          <a:prstGeom prst="rect">
            <a:avLst/>
          </a:prstGeom>
          <a:noFill/>
          <a:ln w="0">
            <a:noFill/>
          </a:ln>
        </p:spPr>
        <p:txBody>
          <a:bodyPr lIns="0" tIns="0" rIns="0" bIns="0" anchor="t">
            <a:noAutofit/>
          </a:bodyPr>
          <a:lstStyle/>
          <a:p>
            <a:pPr indent="0">
              <a:lnSpc>
                <a:spcPct val="90000"/>
              </a:lnSpc>
              <a:buNone/>
            </a:pPr>
            <a:r>
              <a:rPr lang="en-US" sz="6000" b="1" strike="noStrike" spc="-1">
                <a:solidFill>
                  <a:srgbClr val="000000"/>
                </a:solidFill>
                <a:latin typeface="Arial"/>
              </a:rPr>
              <a:t>Name Faculty or Institute</a:t>
            </a:r>
            <a:endParaRPr lang="en-US" sz="6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11" Type="http://schemas.openxmlformats.org/officeDocument/2006/relationships/image" Target="../media/image5.png"/><Relationship Id="rId5" Type="http://schemas.openxmlformats.org/officeDocument/2006/relationships/image" Target="../media/image4.png"/><Relationship Id="rId15" Type="http://schemas.openxmlformats.org/officeDocument/2006/relationships/image" Target="../media/image12.png"/><Relationship Id="rId23" Type="http://schemas.microsoft.com/office/2007/relationships/hdphoto" Target="../media/hdphoto1.wdp"/><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F2DF713-D7B6-B49E-1881-C28254AAD05C}"/>
              </a:ext>
            </a:extLst>
          </p:cNvPr>
          <p:cNvPicPr>
            <a:picLocks noChangeAspect="1"/>
          </p:cNvPicPr>
          <p:nvPr/>
        </p:nvPicPr>
        <p:blipFill>
          <a:blip r:embed="rId3"/>
          <a:stretch>
            <a:fillRect/>
          </a:stretch>
        </p:blipFill>
        <p:spPr>
          <a:xfrm>
            <a:off x="8093002" y="18814477"/>
            <a:ext cx="6373981" cy="3848977"/>
          </a:xfrm>
          <a:prstGeom prst="rect">
            <a:avLst/>
          </a:prstGeom>
        </p:spPr>
      </p:pic>
      <p:sp>
        <p:nvSpPr>
          <p:cNvPr id="100" name="Oval 99">
            <a:extLst>
              <a:ext uri="{FF2B5EF4-FFF2-40B4-BE49-F238E27FC236}">
                <a16:creationId xmlns:a16="http://schemas.microsoft.com/office/drawing/2014/main" id="{35C610B3-982B-E7FC-B3E8-DAC7ECC88E72}"/>
              </a:ext>
            </a:extLst>
          </p:cNvPr>
          <p:cNvSpPr>
            <a:spLocks/>
          </p:cNvSpPr>
          <p:nvPr/>
        </p:nvSpPr>
        <p:spPr>
          <a:xfrm>
            <a:off x="8526618" y="30423462"/>
            <a:ext cx="3193942" cy="3150549"/>
          </a:xfrm>
          <a:prstGeom prst="ellipse">
            <a:avLst/>
          </a:prstGeom>
          <a:noFill/>
          <a:ln w="31750" cap="flat" cmpd="sng" algn="ctr">
            <a:solidFill>
              <a:schemeClr val="dk1">
                <a:alpha val="0"/>
              </a:schemeClr>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F06EE328-75D5-F075-D2B3-194645DB33BB}"/>
              </a:ext>
            </a:extLst>
          </p:cNvPr>
          <p:cNvSpPr>
            <a:spLocks/>
          </p:cNvSpPr>
          <p:nvPr/>
        </p:nvSpPr>
        <p:spPr>
          <a:xfrm>
            <a:off x="5872021" y="31628552"/>
            <a:ext cx="375283" cy="370185"/>
          </a:xfrm>
          <a:prstGeom prst="ellipse">
            <a:avLst/>
          </a:prstGeom>
          <a:noFill/>
          <a:ln w="25400" cap="flat" cmpd="sng" algn="ctr">
            <a:solidFill>
              <a:schemeClr val="dk1">
                <a:alpha val="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PlaceHolder 1"/>
          <p:cNvSpPr>
            <a:spLocks noGrp="1"/>
          </p:cNvSpPr>
          <p:nvPr>
            <p:ph type="subTitle"/>
          </p:nvPr>
        </p:nvSpPr>
        <p:spPr>
          <a:xfrm>
            <a:off x="10800000" y="2160000"/>
            <a:ext cx="5579640" cy="1333440"/>
          </a:xfrm>
          <a:prstGeom prst="rect">
            <a:avLst/>
          </a:prstGeom>
          <a:noFill/>
          <a:ln w="0">
            <a:noFill/>
          </a:ln>
        </p:spPr>
        <p:txBody>
          <a:bodyPr lIns="0" tIns="0" rIns="0" bIns="0" anchor="t">
            <a:noAutofit/>
          </a:bodyPr>
          <a:lstStyle/>
          <a:p>
            <a:pPr marL="0" indent="0">
              <a:lnSpc>
                <a:spcPts val="2826"/>
              </a:lnSpc>
              <a:buNone/>
              <a:tabLst>
                <a:tab pos="0" algn="l"/>
              </a:tabLst>
            </a:pPr>
            <a:r>
              <a:rPr lang="en-US" sz="2800" b="1" strike="noStrike" spc="-1" dirty="0">
                <a:solidFill>
                  <a:srgbClr val="000000"/>
                </a:solidFill>
                <a:latin typeface="Arial"/>
              </a:rPr>
              <a:t>Student:</a:t>
            </a:r>
            <a:r>
              <a:rPr lang="en-US" sz="2800" b="0" strike="noStrike" spc="-1" dirty="0">
                <a:solidFill>
                  <a:srgbClr val="000000"/>
                </a:solidFill>
                <a:latin typeface="Arial"/>
              </a:rPr>
              <a:t> Arnaud Fauconnet</a:t>
            </a:r>
            <a:endParaRPr lang="en-US" sz="2800" b="0" strike="noStrike" spc="-1" dirty="0">
              <a:solidFill>
                <a:srgbClr val="000000"/>
              </a:solidFill>
              <a:latin typeface="Arial"/>
              <a:ea typeface="Noto Sans"/>
            </a:endParaRPr>
          </a:p>
        </p:txBody>
      </p:sp>
      <p:sp>
        <p:nvSpPr>
          <p:cNvPr id="85" name="PlaceHolder 2"/>
          <p:cNvSpPr>
            <a:spLocks noGrp="1"/>
          </p:cNvSpPr>
          <p:nvPr>
            <p:ph/>
          </p:nvPr>
        </p:nvSpPr>
        <p:spPr>
          <a:xfrm>
            <a:off x="23142960" y="2160000"/>
            <a:ext cx="5579640" cy="1333440"/>
          </a:xfrm>
          <a:prstGeom prst="rect">
            <a:avLst/>
          </a:prstGeom>
          <a:noFill/>
          <a:ln w="0">
            <a:noFill/>
          </a:ln>
        </p:spPr>
        <p:txBody>
          <a:bodyPr lIns="0" tIns="0" rIns="0" bIns="0" anchor="t">
            <a:noAutofit/>
          </a:bodyPr>
          <a:lstStyle/>
          <a:p>
            <a:pPr indent="0">
              <a:lnSpc>
                <a:spcPts val="2826"/>
              </a:lnSpc>
              <a:spcBef>
                <a:spcPts val="1417"/>
              </a:spcBef>
              <a:buNone/>
              <a:tabLst>
                <a:tab pos="0" algn="l"/>
              </a:tabLst>
            </a:pPr>
            <a:r>
              <a:rPr lang="en-US" sz="2800" b="1" strike="noStrike" spc="-1" dirty="0">
                <a:solidFill>
                  <a:srgbClr val="000000"/>
                </a:solidFill>
                <a:latin typeface="Arial"/>
              </a:rPr>
              <a:t>Advisor:</a:t>
            </a:r>
            <a:r>
              <a:rPr lang="en-US" sz="2800" b="0" strike="noStrike" spc="-1" dirty="0">
                <a:solidFill>
                  <a:srgbClr val="000000"/>
                </a:solidFill>
                <a:latin typeface="Arial"/>
              </a:rPr>
              <a:t> Prof. Antonio Carzaniga</a:t>
            </a:r>
            <a:endParaRPr lang="en-US" sz="2800" b="0" strike="noStrike" spc="-1" dirty="0">
              <a:solidFill>
                <a:srgbClr val="000000"/>
              </a:solidFill>
              <a:latin typeface="Arial"/>
              <a:ea typeface="Noto Sans"/>
            </a:endParaRPr>
          </a:p>
        </p:txBody>
      </p:sp>
      <p:sp>
        <p:nvSpPr>
          <p:cNvPr id="86" name="PlaceHolder 3"/>
          <p:cNvSpPr>
            <a:spLocks noGrp="1"/>
          </p:cNvSpPr>
          <p:nvPr>
            <p:ph type="title"/>
          </p:nvPr>
        </p:nvSpPr>
        <p:spPr>
          <a:xfrm>
            <a:off x="10800000" y="756000"/>
            <a:ext cx="17922600" cy="767160"/>
          </a:xfrm>
          <a:prstGeom prst="rect">
            <a:avLst/>
          </a:prstGeom>
          <a:noFill/>
          <a:ln w="0">
            <a:noFill/>
          </a:ln>
        </p:spPr>
        <p:txBody>
          <a:bodyPr lIns="0" tIns="0" rIns="0" bIns="0" anchor="t">
            <a:noAutofit/>
          </a:bodyPr>
          <a:lstStyle/>
          <a:p>
            <a:pPr indent="0">
              <a:lnSpc>
                <a:spcPct val="90000"/>
              </a:lnSpc>
              <a:buNone/>
            </a:pPr>
            <a:r>
              <a:rPr lang="en-US" sz="6000" b="1" strike="noStrike" spc="-1" dirty="0">
                <a:solidFill>
                  <a:srgbClr val="000000"/>
                </a:solidFill>
                <a:latin typeface="Arial"/>
              </a:rPr>
              <a:t>From Flying Balls to Colliding Polygons</a:t>
            </a:r>
            <a:endParaRPr lang="en-US" sz="6000" b="1" strike="noStrike" spc="-1" dirty="0">
              <a:solidFill>
                <a:srgbClr val="000000"/>
              </a:solidFill>
              <a:latin typeface="Arial"/>
              <a:ea typeface="Noto Sans"/>
            </a:endParaRPr>
          </a:p>
        </p:txBody>
      </p:sp>
      <p:sp>
        <p:nvSpPr>
          <p:cNvPr id="3" name="PlaceHolder 3">
            <a:extLst>
              <a:ext uri="{FF2B5EF4-FFF2-40B4-BE49-F238E27FC236}">
                <a16:creationId xmlns:a16="http://schemas.microsoft.com/office/drawing/2014/main" id="{2E6D37A6-0310-27BD-FD3A-FC055B0C682B}"/>
              </a:ext>
            </a:extLst>
          </p:cNvPr>
          <p:cNvSpPr txBox="1">
            <a:spLocks/>
          </p:cNvSpPr>
          <p:nvPr/>
        </p:nvSpPr>
        <p:spPr>
          <a:xfrm>
            <a:off x="1521066"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Motivation</a:t>
            </a:r>
          </a:p>
        </p:txBody>
      </p:sp>
      <p:cxnSp>
        <p:nvCxnSpPr>
          <p:cNvPr id="5" name="Straight Connector 4">
            <a:extLst>
              <a:ext uri="{FF2B5EF4-FFF2-40B4-BE49-F238E27FC236}">
                <a16:creationId xmlns:a16="http://schemas.microsoft.com/office/drawing/2014/main" id="{43E7264D-A7C0-2140-60CB-6986CA5217DD}"/>
              </a:ext>
            </a:extLst>
          </p:cNvPr>
          <p:cNvCxnSpPr>
            <a:cxnSpLocks/>
          </p:cNvCxnSpPr>
          <p:nvPr/>
        </p:nvCxnSpPr>
        <p:spPr>
          <a:xfrm>
            <a:off x="1366787" y="569176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34878C-95EA-80B5-F922-CD8644506913}"/>
              </a:ext>
            </a:extLst>
          </p:cNvPr>
          <p:cNvSpPr txBox="1"/>
          <p:nvPr/>
        </p:nvSpPr>
        <p:spPr>
          <a:xfrm>
            <a:off x="1521065" y="5969000"/>
            <a:ext cx="12878327" cy="2677656"/>
          </a:xfrm>
          <a:prstGeom prst="rect">
            <a:avLst/>
          </a:prstGeom>
          <a:noFill/>
        </p:spPr>
        <p:txBody>
          <a:bodyPr wrap="square" rtlCol="0">
            <a:spAutoFit/>
          </a:bodyPr>
          <a:lstStyle/>
          <a:p>
            <a:pPr algn="just"/>
            <a:r>
              <a:rPr lang="en-US" sz="2800" dirty="0"/>
              <a:t>The goal of the project is the extension of a pre-existing 2D physics engine implemented by Prof. Carzaniga. That engine, called “flying-balls”, only simulated interactions between circles. They bounced off of each other and off the walls represented by the edges of the window they were evolving in. The extension decided was to add the possibility to make arbitrary polygons collide with each other similarly to the balls in the initial project.</a:t>
            </a:r>
          </a:p>
        </p:txBody>
      </p:sp>
      <p:cxnSp>
        <p:nvCxnSpPr>
          <p:cNvPr id="17" name="Straight Connector 16">
            <a:extLst>
              <a:ext uri="{FF2B5EF4-FFF2-40B4-BE49-F238E27FC236}">
                <a16:creationId xmlns:a16="http://schemas.microsoft.com/office/drawing/2014/main" id="{9A036809-BF22-69FC-F2F8-C0CAC634C10B}"/>
              </a:ext>
            </a:extLst>
          </p:cNvPr>
          <p:cNvCxnSpPr>
            <a:cxnSpLocks/>
          </p:cNvCxnSpPr>
          <p:nvPr/>
        </p:nvCxnSpPr>
        <p:spPr>
          <a:xfrm flipV="1">
            <a:off x="15137606" y="4591456"/>
            <a:ext cx="0" cy="37372090"/>
          </a:xfrm>
          <a:prstGeom prst="line">
            <a:avLst/>
          </a:prstGeom>
          <a:ln w="31750"/>
        </p:spPr>
        <p:style>
          <a:lnRef idx="1">
            <a:schemeClr val="dk1"/>
          </a:lnRef>
          <a:fillRef idx="0">
            <a:schemeClr val="dk1"/>
          </a:fillRef>
          <a:effectRef idx="0">
            <a:schemeClr val="dk1"/>
          </a:effectRef>
          <a:fontRef idx="minor">
            <a:schemeClr val="tx1"/>
          </a:fontRef>
        </p:style>
      </p:cxnSp>
      <p:sp>
        <p:nvSpPr>
          <p:cNvPr id="19" name="PlaceHolder 3">
            <a:extLst>
              <a:ext uri="{FF2B5EF4-FFF2-40B4-BE49-F238E27FC236}">
                <a16:creationId xmlns:a16="http://schemas.microsoft.com/office/drawing/2014/main" id="{76A715AC-3673-26C1-11FC-A3F38EB8FC42}"/>
              </a:ext>
            </a:extLst>
          </p:cNvPr>
          <p:cNvSpPr txBox="1">
            <a:spLocks/>
          </p:cNvSpPr>
          <p:nvPr/>
        </p:nvSpPr>
        <p:spPr>
          <a:xfrm>
            <a:off x="15770040" y="13763164"/>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Before vs After Comparison</a:t>
            </a:r>
          </a:p>
        </p:txBody>
      </p:sp>
      <p:cxnSp>
        <p:nvCxnSpPr>
          <p:cNvPr id="20" name="Straight Connector 19">
            <a:extLst>
              <a:ext uri="{FF2B5EF4-FFF2-40B4-BE49-F238E27FC236}">
                <a16:creationId xmlns:a16="http://schemas.microsoft.com/office/drawing/2014/main" id="{1BF8AE31-06FE-AD7B-D02A-DD7FC22B62FC}"/>
              </a:ext>
            </a:extLst>
          </p:cNvPr>
          <p:cNvCxnSpPr>
            <a:cxnSpLocks/>
          </p:cNvCxnSpPr>
          <p:nvPr/>
        </p:nvCxnSpPr>
        <p:spPr>
          <a:xfrm>
            <a:off x="15622621" y="14616364"/>
            <a:ext cx="13099979"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PlaceHolder 3">
            <a:extLst>
              <a:ext uri="{FF2B5EF4-FFF2-40B4-BE49-F238E27FC236}">
                <a16:creationId xmlns:a16="http://schemas.microsoft.com/office/drawing/2014/main" id="{819EC1A4-48E5-D7F3-F8A7-480C51915993}"/>
              </a:ext>
            </a:extLst>
          </p:cNvPr>
          <p:cNvSpPr txBox="1">
            <a:spLocks/>
          </p:cNvSpPr>
          <p:nvPr/>
        </p:nvSpPr>
        <p:spPr>
          <a:xfrm>
            <a:off x="15770040" y="34655412"/>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Challenges</a:t>
            </a:r>
          </a:p>
        </p:txBody>
      </p:sp>
      <p:cxnSp>
        <p:nvCxnSpPr>
          <p:cNvPr id="47" name="Straight Connector 46">
            <a:extLst>
              <a:ext uri="{FF2B5EF4-FFF2-40B4-BE49-F238E27FC236}">
                <a16:creationId xmlns:a16="http://schemas.microsoft.com/office/drawing/2014/main" id="{A7AF2D26-1C76-8176-BCCF-C76FBE0F17DD}"/>
              </a:ext>
            </a:extLst>
          </p:cNvPr>
          <p:cNvCxnSpPr>
            <a:cxnSpLocks/>
          </p:cNvCxnSpPr>
          <p:nvPr/>
        </p:nvCxnSpPr>
        <p:spPr>
          <a:xfrm>
            <a:off x="15622440" y="35508799"/>
            <a:ext cx="13100400" cy="0"/>
          </a:xfrm>
          <a:prstGeom prst="line">
            <a:avLst/>
          </a:prstGeom>
          <a:ln w="31750"/>
        </p:spPr>
        <p:style>
          <a:lnRef idx="1">
            <a:schemeClr val="dk1"/>
          </a:lnRef>
          <a:fillRef idx="0">
            <a:schemeClr val="dk1"/>
          </a:fillRef>
          <a:effectRef idx="0">
            <a:schemeClr val="dk1"/>
          </a:effectRef>
          <a:fontRef idx="minor">
            <a:schemeClr val="tx1"/>
          </a:fontRef>
        </p:style>
      </p:cxnSp>
      <p:sp>
        <p:nvSpPr>
          <p:cNvPr id="53" name="PlaceHolder 3">
            <a:extLst>
              <a:ext uri="{FF2B5EF4-FFF2-40B4-BE49-F238E27FC236}">
                <a16:creationId xmlns:a16="http://schemas.microsoft.com/office/drawing/2014/main" id="{F8A808D0-0B70-67F2-CAB7-EE48D12E006E}"/>
              </a:ext>
            </a:extLst>
          </p:cNvPr>
          <p:cNvSpPr txBox="1">
            <a:spLocks/>
          </p:cNvSpPr>
          <p:nvPr/>
        </p:nvSpPr>
        <p:spPr>
          <a:xfrm>
            <a:off x="1521066" y="9283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Technologies</a:t>
            </a:r>
          </a:p>
        </p:txBody>
      </p:sp>
      <p:cxnSp>
        <p:nvCxnSpPr>
          <p:cNvPr id="54" name="Straight Connector 53">
            <a:extLst>
              <a:ext uri="{FF2B5EF4-FFF2-40B4-BE49-F238E27FC236}">
                <a16:creationId xmlns:a16="http://schemas.microsoft.com/office/drawing/2014/main" id="{638A04AB-38F0-9F92-A0E6-A52B28DA2B50}"/>
              </a:ext>
            </a:extLst>
          </p:cNvPr>
          <p:cNvCxnSpPr>
            <a:cxnSpLocks/>
          </p:cNvCxnSpPr>
          <p:nvPr/>
        </p:nvCxnSpPr>
        <p:spPr>
          <a:xfrm>
            <a:off x="1366787" y="10136762"/>
            <a:ext cx="13263613" cy="0"/>
          </a:xfrm>
          <a:prstGeom prst="line">
            <a:avLst/>
          </a:prstGeom>
          <a:ln w="31750"/>
        </p:spPr>
        <p:style>
          <a:lnRef idx="1">
            <a:schemeClr val="dk1"/>
          </a:lnRef>
          <a:fillRef idx="0">
            <a:schemeClr val="dk1"/>
          </a:fillRef>
          <a:effectRef idx="0">
            <a:schemeClr val="dk1"/>
          </a:effectRef>
          <a:fontRef idx="minor">
            <a:schemeClr val="tx1"/>
          </a:fontRef>
        </p:style>
      </p:cxnSp>
      <p:pic>
        <p:nvPicPr>
          <p:cNvPr id="56" name="Picture 55" descr="A picture containing graphics, circle, symbol, screenshot&#10;&#10;Description automatically generated">
            <a:extLst>
              <a:ext uri="{FF2B5EF4-FFF2-40B4-BE49-F238E27FC236}">
                <a16:creationId xmlns:a16="http://schemas.microsoft.com/office/drawing/2014/main" id="{E642D816-0826-A51F-3319-127C6BB1CE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6177" y="11293693"/>
            <a:ext cx="4339705" cy="4878000"/>
          </a:xfrm>
          <a:prstGeom prst="rect">
            <a:avLst/>
          </a:prstGeom>
        </p:spPr>
      </p:pic>
      <p:pic>
        <p:nvPicPr>
          <p:cNvPr id="1026" name="Picture 2" descr="cairographics, logo Icon">
            <a:extLst>
              <a:ext uri="{FF2B5EF4-FFF2-40B4-BE49-F238E27FC236}">
                <a16:creationId xmlns:a16="http://schemas.microsoft.com/office/drawing/2014/main" id="{375010C7-94F4-0C8F-784A-3E535D30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095" y="11287352"/>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9" name="PlaceHolder 3">
            <a:extLst>
              <a:ext uri="{FF2B5EF4-FFF2-40B4-BE49-F238E27FC236}">
                <a16:creationId xmlns:a16="http://schemas.microsoft.com/office/drawing/2014/main" id="{3ACB5C1D-4604-B09E-0698-648ABBD5BBEE}"/>
              </a:ext>
            </a:extLst>
          </p:cNvPr>
          <p:cNvSpPr txBox="1">
            <a:spLocks/>
          </p:cNvSpPr>
          <p:nvPr/>
        </p:nvSpPr>
        <p:spPr>
          <a:xfrm>
            <a:off x="1521066" y="17328623"/>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a:solidFill>
                  <a:srgbClr val="000000"/>
                </a:solidFill>
                <a:latin typeface="Arial"/>
                <a:ea typeface="Noto Sans"/>
              </a:rPr>
              <a:t>Moment of inertia</a:t>
            </a:r>
            <a:endParaRPr lang="en-US" sz="5400" b="1" spc="-1" dirty="0">
              <a:solidFill>
                <a:srgbClr val="000000"/>
              </a:solidFill>
              <a:latin typeface="Arial"/>
              <a:ea typeface="Noto Sans"/>
            </a:endParaRPr>
          </a:p>
        </p:txBody>
      </p:sp>
      <p:cxnSp>
        <p:nvCxnSpPr>
          <p:cNvPr id="60" name="Straight Connector 59">
            <a:extLst>
              <a:ext uri="{FF2B5EF4-FFF2-40B4-BE49-F238E27FC236}">
                <a16:creationId xmlns:a16="http://schemas.microsoft.com/office/drawing/2014/main" id="{0D2E481A-6E55-2F44-1B38-E4B7C8AA5FF3}"/>
              </a:ext>
            </a:extLst>
          </p:cNvPr>
          <p:cNvCxnSpPr>
            <a:cxnSpLocks/>
          </p:cNvCxnSpPr>
          <p:nvPr/>
        </p:nvCxnSpPr>
        <p:spPr>
          <a:xfrm>
            <a:off x="1366787" y="18182010"/>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69" name="PlaceHolder 3">
            <a:extLst>
              <a:ext uri="{FF2B5EF4-FFF2-40B4-BE49-F238E27FC236}">
                <a16:creationId xmlns:a16="http://schemas.microsoft.com/office/drawing/2014/main" id="{88BFF339-DD86-6E6A-1EF9-C37D35CC4F15}"/>
              </a:ext>
            </a:extLst>
          </p:cNvPr>
          <p:cNvSpPr txBox="1">
            <a:spLocks/>
          </p:cNvSpPr>
          <p:nvPr/>
        </p:nvSpPr>
        <p:spPr>
          <a:xfrm>
            <a:off x="1521066" y="269241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detection</a:t>
            </a:r>
          </a:p>
        </p:txBody>
      </p:sp>
      <p:cxnSp>
        <p:nvCxnSpPr>
          <p:cNvPr id="70" name="Straight Connector 69">
            <a:extLst>
              <a:ext uri="{FF2B5EF4-FFF2-40B4-BE49-F238E27FC236}">
                <a16:creationId xmlns:a16="http://schemas.microsoft.com/office/drawing/2014/main" id="{F1D6CFCE-B432-6BAE-B998-81E8F9A13553}"/>
              </a:ext>
            </a:extLst>
          </p:cNvPr>
          <p:cNvCxnSpPr>
            <a:cxnSpLocks/>
          </p:cNvCxnSpPr>
          <p:nvPr/>
        </p:nvCxnSpPr>
        <p:spPr>
          <a:xfrm>
            <a:off x="1366787" y="2777755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1B4D517-A3BF-AEEF-7489-8CD03BE3B967}"/>
              </a:ext>
            </a:extLst>
          </p:cNvPr>
          <p:cNvSpPr txBox="1"/>
          <p:nvPr/>
        </p:nvSpPr>
        <p:spPr>
          <a:xfrm>
            <a:off x="15620640" y="35651020"/>
            <a:ext cx="13100400" cy="6316153"/>
          </a:xfrm>
          <a:prstGeom prst="rect">
            <a:avLst/>
          </a:prstGeom>
          <a:noFill/>
        </p:spPr>
        <p:txBody>
          <a:bodyPr wrap="square" rtlCol="0">
            <a:spAutoFit/>
          </a:bodyPr>
          <a:lstStyle>
            <a:defPPr>
              <a:defRPr lang="en-US"/>
            </a:defPPr>
            <a:lvl1pPr algn="just">
              <a:defRPr sz="2800"/>
            </a:lvl1pPr>
          </a:lstStyle>
          <a:p>
            <a:pPr marL="457200" indent="-457200">
              <a:lnSpc>
                <a:spcPct val="150000"/>
              </a:lnSpc>
              <a:buFont typeface="Arial" panose="020B0604020202020204" pitchFamily="34" charset="0"/>
              <a:buChar char="•"/>
            </a:pPr>
            <a:r>
              <a:rPr lang="en-US" sz="4000" dirty="0"/>
              <a:t>Understanding what the moment of inertia meant</a:t>
            </a:r>
          </a:p>
          <a:p>
            <a:pPr marL="457200" indent="-457200">
              <a:lnSpc>
                <a:spcPct val="150000"/>
              </a:lnSpc>
              <a:buFont typeface="Arial" panose="020B0604020202020204" pitchFamily="34" charset="0"/>
              <a:buChar char="•"/>
            </a:pPr>
            <a:r>
              <a:rPr lang="en-US" sz="4000" dirty="0"/>
              <a:t>Calculating the moment of inertia of arbitrary polygon</a:t>
            </a:r>
          </a:p>
          <a:p>
            <a:pPr marL="457200" indent="-457200">
              <a:lnSpc>
                <a:spcPct val="150000"/>
              </a:lnSpc>
              <a:spcAft>
                <a:spcPts val="600"/>
              </a:spcAft>
              <a:buFont typeface="Arial" panose="020B0604020202020204" pitchFamily="34" charset="0"/>
              <a:buChar char="•"/>
            </a:pPr>
            <a:r>
              <a:rPr lang="en-US" sz="4000" dirty="0"/>
              <a:t>Handling a collision that spanned over multiple frames:</a:t>
            </a:r>
          </a:p>
          <a:p>
            <a:pPr marL="914400" lvl="1" indent="-457200">
              <a:lnSpc>
                <a:spcPct val="150000"/>
              </a:lnSpc>
              <a:buFont typeface="Arial" panose="020B0604020202020204" pitchFamily="34" charset="0"/>
              <a:buChar char="•"/>
            </a:pPr>
            <a:r>
              <a:rPr lang="en-US" sz="3000" dirty="0"/>
              <a:t>Frame 1: collision detected between A and B, apply resolution</a:t>
            </a:r>
          </a:p>
          <a:p>
            <a:pPr marL="914400" lvl="1" indent="-457200">
              <a:lnSpc>
                <a:spcPct val="150000"/>
              </a:lnSpc>
              <a:buFont typeface="Arial" panose="020B0604020202020204" pitchFamily="34" charset="0"/>
              <a:buChar char="•"/>
            </a:pPr>
            <a:r>
              <a:rPr lang="en-US" sz="3000" dirty="0"/>
              <a:t>Frame 2: collision detected again between A and B, but no resolution 		       must occur, because it already was applied on previous 		       frame, so we need to “ignore” the collision. Finding the 			       “ignoring” criteria was quite difficult.</a:t>
            </a:r>
          </a:p>
        </p:txBody>
      </p:sp>
      <p:sp>
        <p:nvSpPr>
          <p:cNvPr id="74" name="TextBox 73">
            <a:extLst>
              <a:ext uri="{FF2B5EF4-FFF2-40B4-BE49-F238E27FC236}">
                <a16:creationId xmlns:a16="http://schemas.microsoft.com/office/drawing/2014/main" id="{CF1D66BE-B974-C798-66F9-2F6C211C1705}"/>
              </a:ext>
            </a:extLst>
          </p:cNvPr>
          <p:cNvSpPr txBox="1"/>
          <p:nvPr/>
        </p:nvSpPr>
        <p:spPr>
          <a:xfrm>
            <a:off x="1448392" y="18633802"/>
            <a:ext cx="7374331" cy="1815882"/>
          </a:xfrm>
          <a:prstGeom prst="rect">
            <a:avLst/>
          </a:prstGeom>
          <a:noFill/>
        </p:spPr>
        <p:txBody>
          <a:bodyPr wrap="square" rtlCol="0">
            <a:spAutoFit/>
          </a:bodyPr>
          <a:lstStyle>
            <a:defPPr>
              <a:defRPr lang="en-US"/>
            </a:defPPr>
            <a:lvl1pPr algn="just">
              <a:defRPr sz="2800"/>
            </a:lvl1pPr>
          </a:lstStyle>
          <a:p>
            <a:r>
              <a:rPr lang="en-US" dirty="0"/>
              <a:t>The moment of inertia represents an object’s resistance to changes in its rotational motion and how its mass is distributed with respect to is axis of rotation.</a:t>
            </a:r>
          </a:p>
        </p:txBody>
      </p:sp>
      <p:grpSp>
        <p:nvGrpSpPr>
          <p:cNvPr id="82" name="Group 81">
            <a:extLst>
              <a:ext uri="{FF2B5EF4-FFF2-40B4-BE49-F238E27FC236}">
                <a16:creationId xmlns:a16="http://schemas.microsoft.com/office/drawing/2014/main" id="{CBE89339-DD11-BF17-75C4-F3ECBA329B7D}"/>
              </a:ext>
            </a:extLst>
          </p:cNvPr>
          <p:cNvGrpSpPr/>
          <p:nvPr/>
        </p:nvGrpSpPr>
        <p:grpSpPr>
          <a:xfrm>
            <a:off x="2495745" y="21167055"/>
            <a:ext cx="5279623" cy="1431789"/>
            <a:chOff x="2776536" y="21361873"/>
            <a:chExt cx="5279623" cy="1431789"/>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B786059-8C5C-56F2-C816-8563D16798AF}"/>
                    </a:ext>
                  </a:extLst>
                </p:cNvPr>
                <p:cNvSpPr txBox="1"/>
                <p:nvPr/>
              </p:nvSpPr>
              <p:spPr>
                <a:xfrm>
                  <a:off x="2776536" y="21361873"/>
                  <a:ext cx="4470400" cy="627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𝑄</m:t>
                            </m:r>
                          </m:sub>
                        </m:sSub>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sup>
                            <m:r>
                              <a:rPr lang="en-US" sz="3600" b="0" i="1" smtClean="0">
                                <a:latin typeface="Cambria Math" panose="02040503050406030204" pitchFamily="18" charset="0"/>
                              </a:rPr>
                              <m:t>2</m:t>
                            </m:r>
                          </m:sup>
                        </m:sSup>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d>
                        <m:r>
                          <a:rPr lang="en-US" sz="3600" b="0" i="1" smtClean="0">
                            <a:latin typeface="Cambria Math" panose="02040503050406030204" pitchFamily="18" charset="0"/>
                          </a:rPr>
                          <m:t>𝑑𝐴</m:t>
                        </m:r>
                      </m:oMath>
                    </m:oMathPara>
                  </a14:m>
                  <a:endParaRPr lang="en-US" sz="3600" b="0" dirty="0"/>
                </a:p>
              </p:txBody>
            </p:sp>
          </mc:Choice>
          <mc:Fallback xmlns="">
            <p:sp>
              <p:nvSpPr>
                <p:cNvPr id="79" name="TextBox 78">
                  <a:extLst>
                    <a:ext uri="{FF2B5EF4-FFF2-40B4-BE49-F238E27FC236}">
                      <a16:creationId xmlns:a16="http://schemas.microsoft.com/office/drawing/2014/main" id="{9B786059-8C5C-56F2-C816-8563D16798AF}"/>
                    </a:ext>
                  </a:extLst>
                </p:cNvPr>
                <p:cNvSpPr txBox="1">
                  <a:spLocks noRot="1" noChangeAspect="1" noMove="1" noResize="1" noEditPoints="1" noAdjustHandles="1" noChangeArrowheads="1" noChangeShapeType="1" noTextEdit="1"/>
                </p:cNvSpPr>
                <p:nvPr/>
              </p:nvSpPr>
              <p:spPr>
                <a:xfrm>
                  <a:off x="2776536" y="21361873"/>
                  <a:ext cx="4470400" cy="627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488AFF9-F1BB-C4FB-484E-021DD22990B2}"/>
                    </a:ext>
                  </a:extLst>
                </p:cNvPr>
                <p:cNvSpPr txBox="1"/>
                <p:nvPr/>
              </p:nvSpPr>
              <p:spPr>
                <a:xfrm>
                  <a:off x="3585759" y="22126235"/>
                  <a:ext cx="4470400" cy="6674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𝜌</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𝑦</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𝑑𝑦𝑑𝑥</m:t>
                        </m:r>
                      </m:oMath>
                    </m:oMathPara>
                  </a14:m>
                  <a:endParaRPr lang="en-US" sz="3200" dirty="0"/>
                </a:p>
              </p:txBody>
            </p:sp>
          </mc:Choice>
          <mc:Fallback xmlns="">
            <p:sp>
              <p:nvSpPr>
                <p:cNvPr id="81" name="TextBox 80">
                  <a:extLst>
                    <a:ext uri="{FF2B5EF4-FFF2-40B4-BE49-F238E27FC236}">
                      <a16:creationId xmlns:a16="http://schemas.microsoft.com/office/drawing/2014/main" id="{B488AFF9-F1BB-C4FB-484E-021DD22990B2}"/>
                    </a:ext>
                  </a:extLst>
                </p:cNvPr>
                <p:cNvSpPr txBox="1">
                  <a:spLocks noRot="1" noChangeAspect="1" noMove="1" noResize="1" noEditPoints="1" noAdjustHandles="1" noChangeArrowheads="1" noChangeShapeType="1" noTextEdit="1"/>
                </p:cNvSpPr>
                <p:nvPr/>
              </p:nvSpPr>
              <p:spPr>
                <a:xfrm>
                  <a:off x="3585759" y="22126235"/>
                  <a:ext cx="4470400" cy="66742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6A3121A-DDE0-8229-2B83-01EA72D7E1DD}"/>
                  </a:ext>
                </a:extLst>
              </p:cNvPr>
              <p:cNvSpPr txBox="1"/>
              <p:nvPr/>
            </p:nvSpPr>
            <p:spPr>
              <a:xfrm>
                <a:off x="1366787" y="23611941"/>
                <a:ext cx="13263613" cy="2554545"/>
              </a:xfrm>
              <a:prstGeom prst="rect">
                <a:avLst/>
              </a:prstGeom>
              <a:noFill/>
            </p:spPr>
            <p:txBody>
              <a:bodyPr wrap="square" rtlCol="0">
                <a:spAutoFit/>
              </a:bodyPr>
              <a:lstStyle>
                <a:defPPr>
                  <a:defRPr lang="en-US"/>
                </a:defPPr>
                <a:lvl1pPr algn="just">
                  <a:defRPr sz="2800"/>
                </a:lvl1pPr>
              </a:lstStyle>
              <a:p>
                <a:r>
                  <a:rPr lang="en-US" dirty="0"/>
                  <a:t>Where </a:t>
                </a:r>
                <a14:m>
                  <m:oMath xmlns:m="http://schemas.openxmlformats.org/officeDocument/2006/math">
                    <m:r>
                      <a:rPr lang="en-US" dirty="0">
                        <a:latin typeface="Cambria Math" panose="02040503050406030204" pitchFamily="18" charset="0"/>
                      </a:rPr>
                      <m:t>𝜌</m:t>
                    </m:r>
                    <m:r>
                      <a:rPr lang="en-US"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𝑟</m:t>
                        </m:r>
                      </m:e>
                    </m:acc>
                    <m:r>
                      <a:rPr lang="en-US" dirty="0">
                        <a:latin typeface="Cambria Math" panose="02040503050406030204" pitchFamily="18" charset="0"/>
                      </a:rPr>
                      <m:t>)</m:t>
                    </m:r>
                  </m:oMath>
                </a14:m>
                <a:r>
                  <a:rPr lang="en-US" dirty="0"/>
                  <a:t> is the density of the polygon </a:t>
                </a:r>
                <a14:m>
                  <m:oMath xmlns:m="http://schemas.openxmlformats.org/officeDocument/2006/math">
                    <m:r>
                      <a:rPr lang="en-US">
                        <a:latin typeface="Cambria Math" panose="02040503050406030204" pitchFamily="18" charset="0"/>
                      </a:rPr>
                      <m:t>𝑄</m:t>
                    </m:r>
                  </m:oMath>
                </a14:m>
                <a:r>
                  <a:rPr lang="en-US" dirty="0"/>
                  <a:t> in position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e>
                    </m:acc>
                  </m:oMath>
                </a14:m>
                <a:r>
                  <a:rPr lang="en-US" dirty="0"/>
                  <a:t> with respect to its barycenter. The general integral (on the first line) is done with respect to the area of the polygon </a:t>
                </a:r>
                <a14:m>
                  <m:oMath xmlns:m="http://schemas.openxmlformats.org/officeDocument/2006/math">
                    <m:r>
                      <a:rPr lang="en-US">
                        <a:latin typeface="Cambria Math" panose="02040503050406030204" pitchFamily="18" charset="0"/>
                      </a:rPr>
                      <m:t>𝐴</m:t>
                    </m:r>
                  </m:oMath>
                </a14:m>
                <a:r>
                  <a:rPr lang="en-US" dirty="0"/>
                  <a:t>. In this project, the polygon’s density is uniform across its area, thus it can be moved out, and since the engine is in two dimensions, we can simplify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r>
                          <a:rPr lang="en-US">
                            <a:latin typeface="Cambria Math" panose="02040503050406030204" pitchFamily="18" charset="0"/>
                          </a:rPr>
                          <m:t> </m:t>
                        </m:r>
                      </m:e>
                    </m:acc>
                  </m:oMath>
                </a14:m>
                <a:r>
                  <a:rPr lang="en-US" dirty="0"/>
                  <a:t> to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𝑥</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2</m:t>
                        </m:r>
                      </m:sup>
                    </m:sSup>
                  </m:oMath>
                </a14:m>
                <a:r>
                  <a:rPr lang="en-US" dirty="0"/>
                  <a:t>. </a:t>
                </a:r>
              </a:p>
            </p:txBody>
          </p:sp>
        </mc:Choice>
        <mc:Fallback xmlns="">
          <p:sp>
            <p:nvSpPr>
              <p:cNvPr id="88" name="TextBox 87">
                <a:extLst>
                  <a:ext uri="{FF2B5EF4-FFF2-40B4-BE49-F238E27FC236}">
                    <a16:creationId xmlns:a16="http://schemas.microsoft.com/office/drawing/2014/main" id="{86A3121A-DDE0-8229-2B83-01EA72D7E1DD}"/>
                  </a:ext>
                </a:extLst>
              </p:cNvPr>
              <p:cNvSpPr txBox="1">
                <a:spLocks noRot="1" noChangeAspect="1" noMove="1" noResize="1" noEditPoints="1" noAdjustHandles="1" noChangeArrowheads="1" noChangeShapeType="1" noTextEdit="1"/>
              </p:cNvSpPr>
              <p:nvPr/>
            </p:nvSpPr>
            <p:spPr>
              <a:xfrm>
                <a:off x="1366787" y="23611941"/>
                <a:ext cx="13263613" cy="2554545"/>
              </a:xfrm>
              <a:prstGeom prst="rect">
                <a:avLst/>
              </a:prstGeom>
              <a:blipFill>
                <a:blip r:embed="rId10"/>
                <a:stretch>
                  <a:fillRect l="-919" t="-2639" r="-965" b="-3958"/>
                </a:stretch>
              </a:blipFill>
            </p:spPr>
            <p:txBody>
              <a:bodyPr/>
              <a:lstStyle/>
              <a:p>
                <a:r>
                  <a:rPr lang="en-US">
                    <a:noFill/>
                  </a:rPr>
                  <a:t> </a:t>
                </a:r>
              </a:p>
            </p:txBody>
          </p:sp>
        </mc:Fallback>
      </mc:AlternateContent>
      <p:sp>
        <p:nvSpPr>
          <p:cNvPr id="8" name="PlaceHolder 3">
            <a:extLst>
              <a:ext uri="{FF2B5EF4-FFF2-40B4-BE49-F238E27FC236}">
                <a16:creationId xmlns:a16="http://schemas.microsoft.com/office/drawing/2014/main" id="{35698CA2-12F7-6489-210B-14EC73A6F9B0}"/>
              </a:ext>
            </a:extLst>
          </p:cNvPr>
          <p:cNvSpPr txBox="1">
            <a:spLocks/>
          </p:cNvSpPr>
          <p:nvPr/>
        </p:nvSpPr>
        <p:spPr>
          <a:xfrm>
            <a:off x="15771600"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Resolution</a:t>
            </a:r>
          </a:p>
        </p:txBody>
      </p:sp>
      <p:cxnSp>
        <p:nvCxnSpPr>
          <p:cNvPr id="9" name="Straight Connector 8">
            <a:extLst>
              <a:ext uri="{FF2B5EF4-FFF2-40B4-BE49-F238E27FC236}">
                <a16:creationId xmlns:a16="http://schemas.microsoft.com/office/drawing/2014/main" id="{DBC0B255-AEE8-5C58-23EA-944E6D98B410}"/>
              </a:ext>
            </a:extLst>
          </p:cNvPr>
          <p:cNvCxnSpPr>
            <a:cxnSpLocks/>
          </p:cNvCxnSpPr>
          <p:nvPr/>
        </p:nvCxnSpPr>
        <p:spPr>
          <a:xfrm>
            <a:off x="15624181" y="5691575"/>
            <a:ext cx="13099979" cy="0"/>
          </a:xfrm>
          <a:prstGeom prst="line">
            <a:avLst/>
          </a:prstGeom>
          <a:ln w="31750"/>
        </p:spPr>
        <p:style>
          <a:lnRef idx="1">
            <a:schemeClr val="dk1"/>
          </a:lnRef>
          <a:fillRef idx="0">
            <a:schemeClr val="dk1"/>
          </a:fillRef>
          <a:effectRef idx="0">
            <a:schemeClr val="dk1"/>
          </a:effectRef>
          <a:fontRef idx="minor">
            <a:schemeClr val="tx1"/>
          </a:fontRef>
        </p:style>
      </p:cxnSp>
      <p:grpSp>
        <p:nvGrpSpPr>
          <p:cNvPr id="1074" name="Group 1073">
            <a:extLst>
              <a:ext uri="{FF2B5EF4-FFF2-40B4-BE49-F238E27FC236}">
                <a16:creationId xmlns:a16="http://schemas.microsoft.com/office/drawing/2014/main" id="{4EA84CB6-F9F4-D038-7338-D6F518D9D22C}"/>
              </a:ext>
            </a:extLst>
          </p:cNvPr>
          <p:cNvGrpSpPr/>
          <p:nvPr/>
        </p:nvGrpSpPr>
        <p:grpSpPr>
          <a:xfrm>
            <a:off x="8780035" y="37894364"/>
            <a:ext cx="5686948" cy="2544964"/>
            <a:chOff x="8780035" y="37894364"/>
            <a:chExt cx="5686948" cy="2544964"/>
          </a:xfrm>
        </p:grpSpPr>
        <p:sp>
          <p:nvSpPr>
            <p:cNvPr id="107" name="Isosceles Triangle 106">
              <a:extLst>
                <a:ext uri="{FF2B5EF4-FFF2-40B4-BE49-F238E27FC236}">
                  <a16:creationId xmlns:a16="http://schemas.microsoft.com/office/drawing/2014/main" id="{461DB2ED-A93A-5910-9FFA-10A2DD192E89}"/>
                </a:ext>
              </a:extLst>
            </p:cNvPr>
            <p:cNvSpPr/>
            <p:nvPr/>
          </p:nvSpPr>
          <p:spPr>
            <a:xfrm rot="20373176">
              <a:off x="8780035" y="38310867"/>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C250C8E2-6EE6-B760-3437-038613D7B8E7}"/>
                </a:ext>
              </a:extLst>
            </p:cNvPr>
            <p:cNvCxnSpPr>
              <a:cxnSpLocks/>
            </p:cNvCxnSpPr>
            <p:nvPr/>
          </p:nvCxnSpPr>
          <p:spPr>
            <a:xfrm flipH="1" flipV="1">
              <a:off x="9831179" y="38928209"/>
              <a:ext cx="67548" cy="7713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FA2BE7FE-A561-1A1F-55EF-5894AA3B6C1A}"/>
                </a:ext>
              </a:extLst>
            </p:cNvPr>
            <p:cNvSpPr/>
            <p:nvPr/>
          </p:nvSpPr>
          <p:spPr>
            <a:xfrm rot="1962779">
              <a:off x="10135010" y="38168553"/>
              <a:ext cx="1415128" cy="1324299"/>
            </a:xfrm>
            <a:prstGeom prst="triangle">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24AC1DD-4D95-1075-5F5B-9C5661C5BCBF}"/>
                </a:ext>
              </a:extLst>
            </p:cNvPr>
            <p:cNvSpPr/>
            <p:nvPr/>
          </p:nvSpPr>
          <p:spPr>
            <a:xfrm>
              <a:off x="9886735" y="38993347"/>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5A88590C-5111-A986-9F00-C0A1BEF7589F}"/>
                </a:ext>
              </a:extLst>
            </p:cNvPr>
            <p:cNvCxnSpPr>
              <a:cxnSpLocks/>
              <a:stCxn id="113" idx="4"/>
            </p:cNvCxnSpPr>
            <p:nvPr/>
          </p:nvCxnSpPr>
          <p:spPr>
            <a:xfrm>
              <a:off x="9894199" y="39166847"/>
              <a:ext cx="2692559" cy="1132321"/>
            </a:xfrm>
            <a:prstGeom prst="line">
              <a:avLst/>
            </a:prstGeom>
            <a:ln w="254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CE396322-D73E-DD46-32C0-56D788117F61}"/>
                </a:ext>
              </a:extLst>
            </p:cNvPr>
            <p:cNvCxnSpPr>
              <a:cxnSpLocks/>
              <a:stCxn id="116" idx="1"/>
            </p:cNvCxnSpPr>
            <p:nvPr/>
          </p:nvCxnSpPr>
          <p:spPr>
            <a:xfrm>
              <a:off x="12264801" y="38267065"/>
              <a:ext cx="1238178" cy="85496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D7056C5A-2065-FAEE-B369-7893C8FBC3CD}"/>
                </a:ext>
              </a:extLst>
            </p:cNvPr>
            <p:cNvCxnSpPr/>
            <p:nvPr/>
          </p:nvCxnSpPr>
          <p:spPr>
            <a:xfrm flipV="1">
              <a:off x="12055061" y="39122034"/>
              <a:ext cx="1447919" cy="68688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9BDF444A-5706-9C82-031E-955B8E9BD43B}"/>
                </a:ext>
              </a:extLst>
            </p:cNvPr>
            <p:cNvCxnSpPr>
              <a:cxnSpLocks/>
              <a:stCxn id="116" idx="7"/>
            </p:cNvCxnSpPr>
            <p:nvPr/>
          </p:nvCxnSpPr>
          <p:spPr>
            <a:xfrm flipH="1">
              <a:off x="13061599" y="38267065"/>
              <a:ext cx="1027550" cy="854968"/>
            </a:xfrm>
            <a:prstGeom prst="line">
              <a:avLst/>
            </a:prstGeom>
            <a:ln w="38100" cap="rnd">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F20FC37-2691-3EA8-4268-3061E4822D63}"/>
                </a:ext>
              </a:extLst>
            </p:cNvPr>
            <p:cNvCxnSpPr>
              <a:cxnSpLocks/>
            </p:cNvCxnSpPr>
            <p:nvPr/>
          </p:nvCxnSpPr>
          <p:spPr>
            <a:xfrm>
              <a:off x="13061599" y="39122034"/>
              <a:ext cx="1149208" cy="803579"/>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1B1308F6-A390-5CCA-0A77-601EA3ED45AB}"/>
                </a:ext>
              </a:extLst>
            </p:cNvPr>
            <p:cNvSpPr/>
            <p:nvPr/>
          </p:nvSpPr>
          <p:spPr>
            <a:xfrm>
              <a:off x="9742625" y="38867817"/>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2F2C206-C913-4D39-3FE2-3F381D078860}"/>
                </a:ext>
              </a:extLst>
            </p:cNvPr>
            <p:cNvCxnSpPr>
              <a:cxnSpLocks/>
              <a:stCxn id="113" idx="0"/>
            </p:cNvCxnSpPr>
            <p:nvPr/>
          </p:nvCxnSpPr>
          <p:spPr>
            <a:xfrm flipV="1">
              <a:off x="9894199" y="37970317"/>
              <a:ext cx="2840348" cy="897501"/>
            </a:xfrm>
            <a:prstGeom prst="line">
              <a:avLst/>
            </a:prstGeom>
            <a:ln w="25400"/>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55D793B5-FBA6-FBDF-4091-FE6C30F3C17F}"/>
                </a:ext>
              </a:extLst>
            </p:cNvPr>
            <p:cNvSpPr/>
            <p:nvPr/>
          </p:nvSpPr>
          <p:spPr>
            <a:xfrm>
              <a:off x="11886966" y="37894364"/>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19CC926A-E015-D048-C9D4-934FA431BB96}"/>
                </a:ext>
              </a:extLst>
            </p:cNvPr>
            <p:cNvCxnSpPr>
              <a:cxnSpLocks/>
            </p:cNvCxnSpPr>
            <p:nvPr/>
          </p:nvCxnSpPr>
          <p:spPr>
            <a:xfrm flipH="1" flipV="1">
              <a:off x="13061599" y="38638131"/>
              <a:ext cx="432932" cy="47727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7AD1BE6B-BB3E-3BEC-643F-56EFD35E4888}"/>
                </a:ext>
              </a:extLst>
            </p:cNvPr>
            <p:cNvSpPr/>
            <p:nvPr/>
          </p:nvSpPr>
          <p:spPr>
            <a:xfrm>
              <a:off x="13462043" y="39082918"/>
              <a:ext cx="64974" cy="64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18C906D0-4FC9-11F6-8E1A-EC1137AED6DE}"/>
              </a:ext>
            </a:extLst>
          </p:cNvPr>
          <p:cNvSpPr txBox="1"/>
          <p:nvPr/>
        </p:nvSpPr>
        <p:spPr>
          <a:xfrm>
            <a:off x="9081095" y="35825193"/>
            <a:ext cx="5569937" cy="646331"/>
          </a:xfrm>
          <a:prstGeom prst="rect">
            <a:avLst/>
          </a:prstGeom>
          <a:noFill/>
        </p:spPr>
        <p:txBody>
          <a:bodyPr wrap="square">
            <a:spAutoFit/>
          </a:bodyPr>
          <a:lstStyle/>
          <a:p>
            <a:pPr algn="r"/>
            <a:r>
              <a:rPr lang="en-US" sz="3600" b="1" dirty="0"/>
              <a:t>Vertex on vertex</a:t>
            </a:r>
          </a:p>
        </p:txBody>
      </p:sp>
      <p:sp>
        <p:nvSpPr>
          <p:cNvPr id="121" name="TextBox 120">
            <a:extLst>
              <a:ext uri="{FF2B5EF4-FFF2-40B4-BE49-F238E27FC236}">
                <a16:creationId xmlns:a16="http://schemas.microsoft.com/office/drawing/2014/main" id="{1278BA0E-9691-4048-DA21-78C629112491}"/>
              </a:ext>
            </a:extLst>
          </p:cNvPr>
          <p:cNvSpPr txBox="1"/>
          <p:nvPr/>
        </p:nvSpPr>
        <p:spPr>
          <a:xfrm>
            <a:off x="1366786" y="34732775"/>
            <a:ext cx="13263613" cy="707886"/>
          </a:xfrm>
          <a:prstGeom prst="rect">
            <a:avLst/>
          </a:prstGeom>
          <a:noFill/>
        </p:spPr>
        <p:txBody>
          <a:bodyPr wrap="square">
            <a:spAutoFit/>
          </a:bodyPr>
          <a:lstStyle>
            <a:defPPr>
              <a:defRPr lang="en-US"/>
            </a:defPPr>
            <a:lvl1pPr>
              <a:defRPr sz="4000" b="1"/>
            </a:lvl1pPr>
          </a:lstStyle>
          <a:p>
            <a:r>
              <a:rPr lang="en-US" dirty="0"/>
              <a:t>Rare cases: vertex in vertex and parallel</a:t>
            </a:r>
          </a:p>
        </p:txBody>
      </p:sp>
      <p:grpSp>
        <p:nvGrpSpPr>
          <p:cNvPr id="15" name="Group 14">
            <a:extLst>
              <a:ext uri="{FF2B5EF4-FFF2-40B4-BE49-F238E27FC236}">
                <a16:creationId xmlns:a16="http://schemas.microsoft.com/office/drawing/2014/main" id="{5FBC8AB9-5520-90FF-1A19-1CA21EE8F196}"/>
              </a:ext>
            </a:extLst>
          </p:cNvPr>
          <p:cNvGrpSpPr/>
          <p:nvPr/>
        </p:nvGrpSpPr>
        <p:grpSpPr>
          <a:xfrm>
            <a:off x="1366787" y="28023482"/>
            <a:ext cx="13264826" cy="772093"/>
            <a:chOff x="1366787" y="28023482"/>
            <a:chExt cx="13264826" cy="772093"/>
          </a:xfrm>
        </p:grpSpPr>
        <p:sp>
          <p:nvSpPr>
            <p:cNvPr id="99" name="TextBox 98">
              <a:extLst>
                <a:ext uri="{FF2B5EF4-FFF2-40B4-BE49-F238E27FC236}">
                  <a16:creationId xmlns:a16="http://schemas.microsoft.com/office/drawing/2014/main" id="{C52E0384-CF04-45A8-3ABD-16F82B8E4699}"/>
                </a:ext>
              </a:extLst>
            </p:cNvPr>
            <p:cNvSpPr txBox="1"/>
            <p:nvPr/>
          </p:nvSpPr>
          <p:spPr>
            <a:xfrm>
              <a:off x="1366787" y="28023482"/>
              <a:ext cx="13263613" cy="707886"/>
            </a:xfrm>
            <a:prstGeom prst="rect">
              <a:avLst/>
            </a:prstGeom>
            <a:noFill/>
          </p:spPr>
          <p:txBody>
            <a:bodyPr wrap="square">
              <a:spAutoFit/>
            </a:bodyPr>
            <a:lstStyle/>
            <a:p>
              <a:r>
                <a:rPr lang="en-US" sz="4000" b="1" dirty="0"/>
                <a:t>Most common case: vertex on edge </a:t>
              </a:r>
            </a:p>
          </p:txBody>
        </p:sp>
        <p:cxnSp>
          <p:nvCxnSpPr>
            <p:cNvPr id="125" name="Straight Connector 124">
              <a:extLst>
                <a:ext uri="{FF2B5EF4-FFF2-40B4-BE49-F238E27FC236}">
                  <a16:creationId xmlns:a16="http://schemas.microsoft.com/office/drawing/2014/main" id="{BE7A8EC9-D33E-2BBA-B1AD-3EA5C7BFCBA9}"/>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cxnSp>
        <p:nvCxnSpPr>
          <p:cNvPr id="126" name="Straight Connector 125">
            <a:extLst>
              <a:ext uri="{FF2B5EF4-FFF2-40B4-BE49-F238E27FC236}">
                <a16:creationId xmlns:a16="http://schemas.microsoft.com/office/drawing/2014/main" id="{59575E02-DD27-9F22-CE2D-4D5DA44F752A}"/>
              </a:ext>
            </a:extLst>
          </p:cNvPr>
          <p:cNvCxnSpPr>
            <a:cxnSpLocks/>
          </p:cNvCxnSpPr>
          <p:nvPr/>
        </p:nvCxnSpPr>
        <p:spPr>
          <a:xfrm>
            <a:off x="1368000" y="35518108"/>
            <a:ext cx="13263613" cy="0"/>
          </a:xfrm>
          <a:prstGeom prst="line">
            <a:avLst/>
          </a:prstGeom>
          <a:ln w="6350"/>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7B38B2C7-398D-B869-927E-BB97FC3825F2}"/>
              </a:ext>
            </a:extLst>
          </p:cNvPr>
          <p:cNvSpPr txBox="1"/>
          <p:nvPr/>
        </p:nvSpPr>
        <p:spPr>
          <a:xfrm>
            <a:off x="1364119" y="35885817"/>
            <a:ext cx="5569937" cy="646331"/>
          </a:xfrm>
          <a:prstGeom prst="rect">
            <a:avLst/>
          </a:prstGeom>
          <a:noFill/>
        </p:spPr>
        <p:txBody>
          <a:bodyPr wrap="square">
            <a:spAutoFit/>
          </a:bodyPr>
          <a:lstStyle/>
          <a:p>
            <a:r>
              <a:rPr lang="en-US" sz="3600" b="1" dirty="0"/>
              <a:t>Parallel</a:t>
            </a:r>
          </a:p>
        </p:txBody>
      </p:sp>
      <p:grpSp>
        <p:nvGrpSpPr>
          <p:cNvPr id="1075" name="Group 1074">
            <a:extLst>
              <a:ext uri="{FF2B5EF4-FFF2-40B4-BE49-F238E27FC236}">
                <a16:creationId xmlns:a16="http://schemas.microsoft.com/office/drawing/2014/main" id="{B684B3D1-84FB-7689-A095-44EB672C24FE}"/>
              </a:ext>
            </a:extLst>
          </p:cNvPr>
          <p:cNvGrpSpPr/>
          <p:nvPr/>
        </p:nvGrpSpPr>
        <p:grpSpPr>
          <a:xfrm>
            <a:off x="2299634" y="37023614"/>
            <a:ext cx="5473863" cy="3634192"/>
            <a:chOff x="2299634" y="37023614"/>
            <a:chExt cx="5473863" cy="3634192"/>
          </a:xfrm>
        </p:grpSpPr>
        <p:sp>
          <p:nvSpPr>
            <p:cNvPr id="1057" name="Rectangle 1056">
              <a:extLst>
                <a:ext uri="{FF2B5EF4-FFF2-40B4-BE49-F238E27FC236}">
                  <a16:creationId xmlns:a16="http://schemas.microsoft.com/office/drawing/2014/main" id="{43EB7F67-8085-3FDD-F939-32B1F215E36B}"/>
                </a:ext>
              </a:extLst>
            </p:cNvPr>
            <p:cNvSpPr/>
            <p:nvPr/>
          </p:nvSpPr>
          <p:spPr>
            <a:xfrm>
              <a:off x="3192265" y="37023614"/>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9D7E275A-5DBA-E8AB-14FB-CD3E2775F6EB}"/>
                </a:ext>
              </a:extLst>
            </p:cNvPr>
            <p:cNvSpPr/>
            <p:nvPr/>
          </p:nvSpPr>
          <p:spPr>
            <a:xfrm rot="16200000">
              <a:off x="2246547" y="38607216"/>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A65A60E5-D908-4675-4D06-54D2D5B937F0}"/>
                </a:ext>
              </a:extLst>
            </p:cNvPr>
            <p:cNvCxnSpPr>
              <a:cxnSpLocks/>
            </p:cNvCxnSpPr>
            <p:nvPr/>
          </p:nvCxnSpPr>
          <p:spPr>
            <a:xfrm flipH="1" flipV="1">
              <a:off x="3077586" y="39055216"/>
              <a:ext cx="127655" cy="1564"/>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9A5A1EF-9FC4-4557-8C93-5F7FB3C6AA21}"/>
                </a:ext>
              </a:extLst>
            </p:cNvPr>
            <p:cNvSpPr/>
            <p:nvPr/>
          </p:nvSpPr>
          <p:spPr>
            <a:xfrm>
              <a:off x="3193249" y="39044788"/>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9EA1DA-C07E-6479-1CA5-CC313ABB9793}"/>
                </a:ext>
              </a:extLst>
            </p:cNvPr>
            <p:cNvCxnSpPr>
              <a:cxnSpLocks/>
              <a:stCxn id="32" idx="4"/>
            </p:cNvCxnSpPr>
            <p:nvPr/>
          </p:nvCxnSpPr>
          <p:spPr>
            <a:xfrm>
              <a:off x="3200713" y="39218288"/>
              <a:ext cx="2692559" cy="1132321"/>
            </a:xfrm>
            <a:prstGeom prst="line">
              <a:avLst/>
            </a:prstGeom>
            <a:ln w="254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864E20C-63C2-D740-67F9-2D2385C831CF}"/>
                </a:ext>
              </a:extLst>
            </p:cNvPr>
            <p:cNvSpPr/>
            <p:nvPr/>
          </p:nvSpPr>
          <p:spPr>
            <a:xfrm>
              <a:off x="3049139" y="38919258"/>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5B44477-DDB7-036B-8B97-C7573FDDFEEF}"/>
                </a:ext>
              </a:extLst>
            </p:cNvPr>
            <p:cNvCxnSpPr>
              <a:cxnSpLocks/>
              <a:stCxn id="32" idx="0"/>
            </p:cNvCxnSpPr>
            <p:nvPr/>
          </p:nvCxnSpPr>
          <p:spPr>
            <a:xfrm flipV="1">
              <a:off x="3200713" y="38021758"/>
              <a:ext cx="2840348" cy="897501"/>
            </a:xfrm>
            <a:prstGeom prst="line">
              <a:avLst/>
            </a:prstGeom>
            <a:ln w="25400"/>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2CF6FD41-881B-2AA5-DB16-ABCCE976EC0F}"/>
                </a:ext>
              </a:extLst>
            </p:cNvPr>
            <p:cNvCxnSpPr>
              <a:stCxn id="36" idx="0"/>
              <a:endCxn id="36" idx="4"/>
            </p:cNvCxnSpPr>
            <p:nvPr/>
          </p:nvCxnSpPr>
          <p:spPr>
            <a:xfrm>
              <a:off x="6483489" y="37945805"/>
              <a:ext cx="0" cy="2544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8290D4A0-0442-8D8F-192C-B14462DFC020}"/>
                </a:ext>
              </a:extLst>
            </p:cNvPr>
            <p:cNvCxnSpPr/>
            <p:nvPr/>
          </p:nvCxnSpPr>
          <p:spPr>
            <a:xfrm>
              <a:off x="6661154" y="37965388"/>
              <a:ext cx="0" cy="25047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B510B025-82CA-A619-F337-F27D6F15B7DB}"/>
                </a:ext>
              </a:extLst>
            </p:cNvPr>
            <p:cNvSpPr/>
            <p:nvPr/>
          </p:nvSpPr>
          <p:spPr>
            <a:xfrm>
              <a:off x="5193480" y="37945805"/>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68" name="Straight Arrow Connector 1067">
              <a:extLst>
                <a:ext uri="{FF2B5EF4-FFF2-40B4-BE49-F238E27FC236}">
                  <a16:creationId xmlns:a16="http://schemas.microsoft.com/office/drawing/2014/main" id="{2D0741A7-C05E-62FC-6D10-2F39F3B97299}"/>
                </a:ext>
              </a:extLst>
            </p:cNvPr>
            <p:cNvCxnSpPr>
              <a:cxnSpLocks/>
            </p:cNvCxnSpPr>
            <p:nvPr/>
          </p:nvCxnSpPr>
          <p:spPr>
            <a:xfrm flipH="1">
              <a:off x="5979678" y="39199110"/>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9" name="Oval 1068">
              <a:extLst>
                <a:ext uri="{FF2B5EF4-FFF2-40B4-BE49-F238E27FC236}">
                  <a16:creationId xmlns:a16="http://schemas.microsoft.com/office/drawing/2014/main" id="{622DBFBF-4869-F488-AC9D-4FBD6D4527DC}"/>
                </a:ext>
              </a:extLst>
            </p:cNvPr>
            <p:cNvSpPr/>
            <p:nvPr/>
          </p:nvSpPr>
          <p:spPr>
            <a:xfrm>
              <a:off x="6630256" y="39158893"/>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0" name="Group 1089">
            <a:extLst>
              <a:ext uri="{FF2B5EF4-FFF2-40B4-BE49-F238E27FC236}">
                <a16:creationId xmlns:a16="http://schemas.microsoft.com/office/drawing/2014/main" id="{B0F3238C-F2D7-8587-9F1F-EFC89689415E}"/>
              </a:ext>
            </a:extLst>
          </p:cNvPr>
          <p:cNvGrpSpPr>
            <a:grpSpLocks/>
          </p:cNvGrpSpPr>
          <p:nvPr/>
        </p:nvGrpSpPr>
        <p:grpSpPr>
          <a:xfrm>
            <a:off x="3237969" y="29178429"/>
            <a:ext cx="9444517" cy="4807848"/>
            <a:chOff x="4581568" y="30282730"/>
            <a:chExt cx="7138992" cy="3634192"/>
          </a:xfrm>
        </p:grpSpPr>
        <p:sp>
          <p:nvSpPr>
            <p:cNvPr id="1091" name="Rectangle 1090">
              <a:extLst>
                <a:ext uri="{FF2B5EF4-FFF2-40B4-BE49-F238E27FC236}">
                  <a16:creationId xmlns:a16="http://schemas.microsoft.com/office/drawing/2014/main" id="{0483ED42-59C0-4E81-A4F0-2092D66C10BB}"/>
                </a:ext>
              </a:extLst>
            </p:cNvPr>
            <p:cNvSpPr>
              <a:spLocks/>
            </p:cNvSpPr>
            <p:nvPr/>
          </p:nvSpPr>
          <p:spPr>
            <a:xfrm>
              <a:off x="6065943" y="30282730"/>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Isosceles Triangle 1091">
              <a:extLst>
                <a:ext uri="{FF2B5EF4-FFF2-40B4-BE49-F238E27FC236}">
                  <a16:creationId xmlns:a16="http://schemas.microsoft.com/office/drawing/2014/main" id="{1C22A386-44D9-024A-F359-E2D82BF0BACA}"/>
                </a:ext>
              </a:extLst>
            </p:cNvPr>
            <p:cNvSpPr>
              <a:spLocks/>
            </p:cNvSpPr>
            <p:nvPr/>
          </p:nvSpPr>
          <p:spPr>
            <a:xfrm rot="20257732">
              <a:off x="4581568" y="31034548"/>
              <a:ext cx="1328599" cy="1059653"/>
            </a:xfrm>
            <a:prstGeom prst="triangle">
              <a:avLst/>
            </a:prstGeom>
            <a:solidFill>
              <a:srgbClr val="ED7D31">
                <a:alpha val="74902"/>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93" name="Straight Connector 1092">
              <a:extLst>
                <a:ext uri="{FF2B5EF4-FFF2-40B4-BE49-F238E27FC236}">
                  <a16:creationId xmlns:a16="http://schemas.microsoft.com/office/drawing/2014/main" id="{003629FD-6804-752F-1493-A6B628DBF886}"/>
                </a:ext>
              </a:extLst>
            </p:cNvPr>
            <p:cNvCxnSpPr>
              <a:cxnSpLocks/>
              <a:stCxn id="1098" idx="1"/>
            </p:cNvCxnSpPr>
            <p:nvPr/>
          </p:nvCxnSpPr>
          <p:spPr>
            <a:xfrm>
              <a:off x="8994359" y="30884849"/>
              <a:ext cx="1486124" cy="106657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4" name="Straight Connector 1093">
              <a:extLst>
                <a:ext uri="{FF2B5EF4-FFF2-40B4-BE49-F238E27FC236}">
                  <a16:creationId xmlns:a16="http://schemas.microsoft.com/office/drawing/2014/main" id="{57D77C95-FA58-1F8C-5D43-91AB976C8BCD}"/>
                </a:ext>
              </a:extLst>
            </p:cNvPr>
            <p:cNvCxnSpPr>
              <a:cxnSpLocks/>
            </p:cNvCxnSpPr>
            <p:nvPr/>
          </p:nvCxnSpPr>
          <p:spPr>
            <a:xfrm flipH="1">
              <a:off x="8682520" y="31951422"/>
              <a:ext cx="1797963" cy="72510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5" name="Straight Connector 1094">
              <a:extLst>
                <a:ext uri="{FF2B5EF4-FFF2-40B4-BE49-F238E27FC236}">
                  <a16:creationId xmlns:a16="http://schemas.microsoft.com/office/drawing/2014/main" id="{F2E89AED-9633-258A-7084-F0C85802869D}"/>
                </a:ext>
              </a:extLst>
            </p:cNvPr>
            <p:cNvCxnSpPr>
              <a:cxnSpLocks/>
              <a:stCxn id="1098" idx="0"/>
              <a:endCxn id="1098" idx="4"/>
            </p:cNvCxnSpPr>
            <p:nvPr/>
          </p:nvCxnSpPr>
          <p:spPr>
            <a:xfrm>
              <a:off x="10123589" y="30423462"/>
              <a:ext cx="0" cy="31505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2783645E-629A-F204-3EA1-33C0BC97AD9E}"/>
                </a:ext>
              </a:extLst>
            </p:cNvPr>
            <p:cNvCxnSpPr>
              <a:cxnSpLocks/>
            </p:cNvCxnSpPr>
            <p:nvPr/>
          </p:nvCxnSpPr>
          <p:spPr>
            <a:xfrm flipH="1">
              <a:off x="9789687" y="31951422"/>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7" name="Oval 1096">
              <a:extLst>
                <a:ext uri="{FF2B5EF4-FFF2-40B4-BE49-F238E27FC236}">
                  <a16:creationId xmlns:a16="http://schemas.microsoft.com/office/drawing/2014/main" id="{541CDAF0-BDFA-F777-64C7-CE9E8A53FAC3}"/>
                </a:ext>
              </a:extLst>
            </p:cNvPr>
            <p:cNvSpPr>
              <a:spLocks/>
            </p:cNvSpPr>
            <p:nvPr/>
          </p:nvSpPr>
          <p:spPr>
            <a:xfrm>
              <a:off x="10440265" y="31911205"/>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D21FA053-76F8-973D-E48C-98D9EC45265F}"/>
                </a:ext>
              </a:extLst>
            </p:cNvPr>
            <p:cNvSpPr>
              <a:spLocks/>
            </p:cNvSpPr>
            <p:nvPr/>
          </p:nvSpPr>
          <p:spPr>
            <a:xfrm>
              <a:off x="8526618" y="30423462"/>
              <a:ext cx="3193942" cy="3150549"/>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99" name="Straight Arrow Connector 1098">
              <a:extLst>
                <a:ext uri="{FF2B5EF4-FFF2-40B4-BE49-F238E27FC236}">
                  <a16:creationId xmlns:a16="http://schemas.microsoft.com/office/drawing/2014/main" id="{C8F10E50-32E3-CBFF-ABEA-5416039B96C5}"/>
                </a:ext>
              </a:extLst>
            </p:cNvPr>
            <p:cNvCxnSpPr>
              <a:cxnSpLocks/>
            </p:cNvCxnSpPr>
            <p:nvPr/>
          </p:nvCxnSpPr>
          <p:spPr>
            <a:xfrm flipH="1">
              <a:off x="5915025" y="31798798"/>
              <a:ext cx="150243" cy="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100" name="Oval 1099">
              <a:extLst>
                <a:ext uri="{FF2B5EF4-FFF2-40B4-BE49-F238E27FC236}">
                  <a16:creationId xmlns:a16="http://schemas.microsoft.com/office/drawing/2014/main" id="{94F6A039-539D-8166-E742-57A5D12A99A5}"/>
                </a:ext>
              </a:extLst>
            </p:cNvPr>
            <p:cNvSpPr>
              <a:spLocks/>
            </p:cNvSpPr>
            <p:nvPr/>
          </p:nvSpPr>
          <p:spPr>
            <a:xfrm>
              <a:off x="6050423" y="31783953"/>
              <a:ext cx="29691" cy="29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A33446DB-C542-877C-76A2-E2BA129A8679}"/>
                </a:ext>
              </a:extLst>
            </p:cNvPr>
            <p:cNvSpPr>
              <a:spLocks/>
            </p:cNvSpPr>
            <p:nvPr/>
          </p:nvSpPr>
          <p:spPr>
            <a:xfrm>
              <a:off x="5872021" y="31628552"/>
              <a:ext cx="375283" cy="370185"/>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02" name="Straight Connector 1101">
              <a:extLst>
                <a:ext uri="{FF2B5EF4-FFF2-40B4-BE49-F238E27FC236}">
                  <a16:creationId xmlns:a16="http://schemas.microsoft.com/office/drawing/2014/main" id="{D354D777-438A-454D-8C7A-1DFFBD7D60B3}"/>
                </a:ext>
              </a:extLst>
            </p:cNvPr>
            <p:cNvCxnSpPr>
              <a:cxnSpLocks/>
              <a:stCxn id="1101" idx="0"/>
            </p:cNvCxnSpPr>
            <p:nvPr/>
          </p:nvCxnSpPr>
          <p:spPr>
            <a:xfrm flipV="1">
              <a:off x="6059662" y="30517487"/>
              <a:ext cx="3516222" cy="1111065"/>
            </a:xfrm>
            <a:prstGeom prst="line">
              <a:avLst/>
            </a:prstGeom>
            <a:ln w="25400"/>
          </p:spPr>
          <p:style>
            <a:lnRef idx="1">
              <a:schemeClr val="dk1"/>
            </a:lnRef>
            <a:fillRef idx="0">
              <a:schemeClr val="dk1"/>
            </a:fillRef>
            <a:effectRef idx="0">
              <a:schemeClr val="dk1"/>
            </a:effectRef>
            <a:fontRef idx="minor">
              <a:schemeClr val="tx1"/>
            </a:fontRef>
          </p:style>
        </p:cxnSp>
        <p:cxnSp>
          <p:nvCxnSpPr>
            <p:cNvPr id="1103" name="Straight Connector 1102">
              <a:extLst>
                <a:ext uri="{FF2B5EF4-FFF2-40B4-BE49-F238E27FC236}">
                  <a16:creationId xmlns:a16="http://schemas.microsoft.com/office/drawing/2014/main" id="{59FDF594-7C3A-5C6D-690B-6225CE963CFB}"/>
                </a:ext>
              </a:extLst>
            </p:cNvPr>
            <p:cNvCxnSpPr>
              <a:cxnSpLocks/>
              <a:stCxn id="1101" idx="4"/>
            </p:cNvCxnSpPr>
            <p:nvPr/>
          </p:nvCxnSpPr>
          <p:spPr>
            <a:xfrm>
              <a:off x="6059662" y="31998737"/>
              <a:ext cx="3414199" cy="1437484"/>
            </a:xfrm>
            <a:prstGeom prst="line">
              <a:avLst/>
            </a:prstGeom>
            <a:ln w="25400"/>
          </p:spPr>
          <p:style>
            <a:lnRef idx="1">
              <a:schemeClr val="dk1"/>
            </a:lnRef>
            <a:fillRef idx="0">
              <a:schemeClr val="dk1"/>
            </a:fillRef>
            <a:effectRef idx="0">
              <a:schemeClr val="dk1"/>
            </a:effectRef>
            <a:fontRef idx="minor">
              <a:schemeClr val="tx1"/>
            </a:fontRef>
          </p:style>
        </p:cxnSp>
      </p:grpSp>
      <p:pic>
        <p:nvPicPr>
          <p:cNvPr id="7" name="Picture 6" descr="A picture containing screenshot, colorfulness">
            <a:extLst>
              <a:ext uri="{FF2B5EF4-FFF2-40B4-BE49-F238E27FC236}">
                <a16:creationId xmlns:a16="http://schemas.microsoft.com/office/drawing/2014/main" id="{9D647AB0-D030-FDD2-5AE0-21F8A3D6C2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09493" y="16319389"/>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construction paper, paper product, origami&#10;&#10;Description automatically generated">
            <a:extLst>
              <a:ext uri="{FF2B5EF4-FFF2-40B4-BE49-F238E27FC236}">
                <a16:creationId xmlns:a16="http://schemas.microsoft.com/office/drawing/2014/main" id="{EC75E693-EF13-DC2B-316D-DA61E70135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09493" y="26237263"/>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oup 21">
            <a:extLst>
              <a:ext uri="{FF2B5EF4-FFF2-40B4-BE49-F238E27FC236}">
                <a16:creationId xmlns:a16="http://schemas.microsoft.com/office/drawing/2014/main" id="{F307927B-0219-5A4F-1AE3-24FD562F3E6A}"/>
              </a:ext>
            </a:extLst>
          </p:cNvPr>
          <p:cNvGrpSpPr/>
          <p:nvPr/>
        </p:nvGrpSpPr>
        <p:grpSpPr>
          <a:xfrm>
            <a:off x="15622200" y="14943116"/>
            <a:ext cx="13264826" cy="772093"/>
            <a:chOff x="15622200" y="14875741"/>
            <a:chExt cx="13264826" cy="772093"/>
          </a:xfrm>
        </p:grpSpPr>
        <p:sp>
          <p:nvSpPr>
            <p:cNvPr id="12" name="TextBox 11">
              <a:extLst>
                <a:ext uri="{FF2B5EF4-FFF2-40B4-BE49-F238E27FC236}">
                  <a16:creationId xmlns:a16="http://schemas.microsoft.com/office/drawing/2014/main" id="{C0298146-66F1-8DD2-7ABE-CC24F7634270}"/>
                </a:ext>
              </a:extLst>
            </p:cNvPr>
            <p:cNvSpPr txBox="1"/>
            <p:nvPr/>
          </p:nvSpPr>
          <p:spPr>
            <a:xfrm>
              <a:off x="15622200" y="14875741"/>
              <a:ext cx="13263613" cy="707886"/>
            </a:xfrm>
            <a:prstGeom prst="rect">
              <a:avLst/>
            </a:prstGeom>
            <a:noFill/>
          </p:spPr>
          <p:txBody>
            <a:bodyPr wrap="square">
              <a:spAutoFit/>
            </a:bodyPr>
            <a:lstStyle/>
            <a:p>
              <a:r>
                <a:rPr lang="en-US" sz="4000" b="1" dirty="0"/>
                <a:t>Flying balls</a:t>
              </a:r>
            </a:p>
          </p:txBody>
        </p:sp>
        <p:cxnSp>
          <p:nvCxnSpPr>
            <p:cNvPr id="13" name="Straight Connector 12">
              <a:extLst>
                <a:ext uri="{FF2B5EF4-FFF2-40B4-BE49-F238E27FC236}">
                  <a16:creationId xmlns:a16="http://schemas.microsoft.com/office/drawing/2014/main" id="{9E913D24-857A-6D69-B0DF-F6E135D38556}"/>
                </a:ext>
              </a:extLst>
            </p:cNvPr>
            <p:cNvCxnSpPr>
              <a:cxnSpLocks/>
            </p:cNvCxnSpPr>
            <p:nvPr/>
          </p:nvCxnSpPr>
          <p:spPr>
            <a:xfrm>
              <a:off x="15623413" y="15647834"/>
              <a:ext cx="13263613"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0313D85-DB94-8EC7-0E1E-6B13DA49B60F}"/>
              </a:ext>
            </a:extLst>
          </p:cNvPr>
          <p:cNvGrpSpPr/>
          <p:nvPr/>
        </p:nvGrpSpPr>
        <p:grpSpPr>
          <a:xfrm>
            <a:off x="15620987" y="24702916"/>
            <a:ext cx="13264826" cy="772093"/>
            <a:chOff x="1366787" y="28023482"/>
            <a:chExt cx="13264826" cy="772093"/>
          </a:xfrm>
        </p:grpSpPr>
        <p:sp>
          <p:nvSpPr>
            <p:cNvPr id="18" name="TextBox 17">
              <a:extLst>
                <a:ext uri="{FF2B5EF4-FFF2-40B4-BE49-F238E27FC236}">
                  <a16:creationId xmlns:a16="http://schemas.microsoft.com/office/drawing/2014/main" id="{316EA711-4259-A7FB-3390-136628031C44}"/>
                </a:ext>
              </a:extLst>
            </p:cNvPr>
            <p:cNvSpPr txBox="1"/>
            <p:nvPr/>
          </p:nvSpPr>
          <p:spPr>
            <a:xfrm>
              <a:off x="1366787" y="28023482"/>
              <a:ext cx="13263613" cy="707886"/>
            </a:xfrm>
            <a:prstGeom prst="rect">
              <a:avLst/>
            </a:prstGeom>
            <a:noFill/>
          </p:spPr>
          <p:txBody>
            <a:bodyPr wrap="square">
              <a:spAutoFit/>
            </a:bodyPr>
            <a:lstStyle/>
            <a:p>
              <a:r>
                <a:rPr lang="en-US" sz="4000" b="1" dirty="0"/>
                <a:t>Colliding polygons</a:t>
              </a:r>
            </a:p>
          </p:txBody>
        </p:sp>
        <p:cxnSp>
          <p:nvCxnSpPr>
            <p:cNvPr id="21" name="Straight Connector 20">
              <a:extLst>
                <a:ext uri="{FF2B5EF4-FFF2-40B4-BE49-F238E27FC236}">
                  <a16:creationId xmlns:a16="http://schemas.microsoft.com/office/drawing/2014/main" id="{646200E0-6BEC-9312-1C07-ED725745805F}"/>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E072FBEB-599D-F0F7-4079-1412A5D5A9C4}"/>
              </a:ext>
            </a:extLst>
          </p:cNvPr>
          <p:cNvSpPr txBox="1"/>
          <p:nvPr/>
        </p:nvSpPr>
        <p:spPr>
          <a:xfrm>
            <a:off x="14681200" y="20945475"/>
            <a:ext cx="65" cy="276999"/>
          </a:xfrm>
          <a:prstGeom prst="rect">
            <a:avLst/>
          </a:prstGeom>
          <a:noFill/>
        </p:spPr>
        <p:txBody>
          <a:bodyPr wrap="none" lIns="0" tIns="0" rIns="0" bIns="0" rtlCol="0">
            <a:spAutoFit/>
          </a:bodyPr>
          <a:lstStyle/>
          <a:p>
            <a:endParaRPr lang="en-US" dirty="0"/>
          </a:p>
        </p:txBody>
      </p:sp>
      <p:sp>
        <p:nvSpPr>
          <p:cNvPr id="75" name="TextBox 74">
            <a:extLst>
              <a:ext uri="{FF2B5EF4-FFF2-40B4-BE49-F238E27FC236}">
                <a16:creationId xmlns:a16="http://schemas.microsoft.com/office/drawing/2014/main" id="{63E790C8-B54A-D661-A88B-384DDC767F2F}"/>
              </a:ext>
            </a:extLst>
          </p:cNvPr>
          <p:cNvSpPr txBox="1"/>
          <p:nvPr/>
        </p:nvSpPr>
        <p:spPr>
          <a:xfrm>
            <a:off x="15735470" y="13141217"/>
            <a:ext cx="7267500" cy="338554"/>
          </a:xfrm>
          <a:prstGeom prst="rect">
            <a:avLst/>
          </a:prstGeom>
          <a:noFill/>
        </p:spPr>
        <p:txBody>
          <a:bodyPr wrap="square" rtlCol="0">
            <a:spAutoFit/>
          </a:bodyPr>
          <a:lstStyle/>
          <a:p>
            <a:r>
              <a:rPr lang="en-US" sz="1600" dirty="0"/>
              <a:t>I could write stuff that doesn’t make sense, you wouldn’t even notice :)</a:t>
            </a:r>
          </a:p>
        </p:txBody>
      </p:sp>
      <p:pic>
        <p:nvPicPr>
          <p:cNvPr id="80" name="Picture 79">
            <a:extLst>
              <a:ext uri="{FF2B5EF4-FFF2-40B4-BE49-F238E27FC236}">
                <a16:creationId xmlns:a16="http://schemas.microsoft.com/office/drawing/2014/main" id="{CB4BD291-89E7-7EA3-9622-14EA5A6410E5}"/>
              </a:ext>
            </a:extLst>
          </p:cNvPr>
          <p:cNvPicPr>
            <a:picLocks noChangeAspect="1"/>
          </p:cNvPicPr>
          <p:nvPr/>
        </p:nvPicPr>
        <p:blipFill>
          <a:blip r:embed="rId13"/>
          <a:stretch>
            <a:fillRect/>
          </a:stretch>
        </p:blipFill>
        <p:spPr>
          <a:xfrm rot="1357871">
            <a:off x="25487869" y="9887149"/>
            <a:ext cx="2913488" cy="186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0" name="Picture 89">
            <a:extLst>
              <a:ext uri="{FF2B5EF4-FFF2-40B4-BE49-F238E27FC236}">
                <a16:creationId xmlns:a16="http://schemas.microsoft.com/office/drawing/2014/main" id="{496CD7FC-F4A5-D6C5-4135-480E4D275877}"/>
              </a:ext>
            </a:extLst>
          </p:cNvPr>
          <p:cNvPicPr>
            <a:picLocks noChangeAspect="1"/>
          </p:cNvPicPr>
          <p:nvPr/>
        </p:nvPicPr>
        <p:blipFill>
          <a:blip r:embed="rId14"/>
          <a:stretch>
            <a:fillRect/>
          </a:stretch>
        </p:blipFill>
        <p:spPr>
          <a:xfrm rot="21087766">
            <a:off x="25284850" y="12332470"/>
            <a:ext cx="2882684" cy="701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 name="Picture 91">
            <a:extLst>
              <a:ext uri="{FF2B5EF4-FFF2-40B4-BE49-F238E27FC236}">
                <a16:creationId xmlns:a16="http://schemas.microsoft.com/office/drawing/2014/main" id="{F13A84B0-CA04-30A1-F3D1-DACC5EF0B640}"/>
              </a:ext>
            </a:extLst>
          </p:cNvPr>
          <p:cNvPicPr>
            <a:picLocks noChangeAspect="1"/>
          </p:cNvPicPr>
          <p:nvPr/>
        </p:nvPicPr>
        <p:blipFill>
          <a:blip r:embed="rId15"/>
          <a:stretch>
            <a:fillRect/>
          </a:stretch>
        </p:blipFill>
        <p:spPr>
          <a:xfrm rot="21376929">
            <a:off x="16577609" y="11136869"/>
            <a:ext cx="7024328" cy="152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4" name="Picture 93">
            <a:extLst>
              <a:ext uri="{FF2B5EF4-FFF2-40B4-BE49-F238E27FC236}">
                <a16:creationId xmlns:a16="http://schemas.microsoft.com/office/drawing/2014/main" id="{F219599D-E36E-7C38-3415-61B70CAB298D}"/>
              </a:ext>
            </a:extLst>
          </p:cNvPr>
          <p:cNvPicPr>
            <a:picLocks noChangeAspect="1"/>
          </p:cNvPicPr>
          <p:nvPr/>
        </p:nvPicPr>
        <p:blipFill>
          <a:blip r:embed="rId16"/>
          <a:stretch>
            <a:fillRect/>
          </a:stretch>
        </p:blipFill>
        <p:spPr>
          <a:xfrm rot="772387">
            <a:off x="16062494" y="6445402"/>
            <a:ext cx="2772315" cy="1269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6" name="Picture 95">
            <a:extLst>
              <a:ext uri="{FF2B5EF4-FFF2-40B4-BE49-F238E27FC236}">
                <a16:creationId xmlns:a16="http://schemas.microsoft.com/office/drawing/2014/main" id="{2ECD435D-E62F-2CD1-A7A3-004995B77BB8}"/>
              </a:ext>
            </a:extLst>
          </p:cNvPr>
          <p:cNvPicPr>
            <a:picLocks noChangeAspect="1"/>
          </p:cNvPicPr>
          <p:nvPr/>
        </p:nvPicPr>
        <p:blipFill>
          <a:blip r:embed="rId17"/>
          <a:stretch>
            <a:fillRect/>
          </a:stretch>
        </p:blipFill>
        <p:spPr>
          <a:xfrm rot="390891">
            <a:off x="16918416" y="9473426"/>
            <a:ext cx="4501973" cy="1433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6" name="Picture 105">
            <a:extLst>
              <a:ext uri="{FF2B5EF4-FFF2-40B4-BE49-F238E27FC236}">
                <a16:creationId xmlns:a16="http://schemas.microsoft.com/office/drawing/2014/main" id="{B88880C1-056D-609F-5A17-BD93B8C4B16D}"/>
              </a:ext>
            </a:extLst>
          </p:cNvPr>
          <p:cNvPicPr>
            <a:picLocks noChangeAspect="1"/>
          </p:cNvPicPr>
          <p:nvPr/>
        </p:nvPicPr>
        <p:blipFill>
          <a:blip r:embed="rId18"/>
          <a:stretch>
            <a:fillRect/>
          </a:stretch>
        </p:blipFill>
        <p:spPr>
          <a:xfrm rot="446435">
            <a:off x="21110517" y="6408692"/>
            <a:ext cx="4055279" cy="152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1" name="Picture 100">
            <a:extLst>
              <a:ext uri="{FF2B5EF4-FFF2-40B4-BE49-F238E27FC236}">
                <a16:creationId xmlns:a16="http://schemas.microsoft.com/office/drawing/2014/main" id="{EFFA7040-62CC-E4A7-0744-342C3E4436FE}"/>
              </a:ext>
            </a:extLst>
          </p:cNvPr>
          <p:cNvPicPr>
            <a:picLocks noChangeAspect="1"/>
          </p:cNvPicPr>
          <p:nvPr/>
        </p:nvPicPr>
        <p:blipFill>
          <a:blip r:embed="rId19"/>
          <a:stretch>
            <a:fillRect/>
          </a:stretch>
        </p:blipFill>
        <p:spPr>
          <a:xfrm rot="21359276">
            <a:off x="23513285" y="7962579"/>
            <a:ext cx="4655840" cy="1794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 name="Picture 76">
            <a:extLst>
              <a:ext uri="{FF2B5EF4-FFF2-40B4-BE49-F238E27FC236}">
                <a16:creationId xmlns:a16="http://schemas.microsoft.com/office/drawing/2014/main" id="{8E8A1081-926B-A19C-78E7-9FB8F5F1CA4E}"/>
              </a:ext>
            </a:extLst>
          </p:cNvPr>
          <p:cNvPicPr>
            <a:picLocks noChangeAspect="1"/>
          </p:cNvPicPr>
          <p:nvPr/>
        </p:nvPicPr>
        <p:blipFill>
          <a:blip r:embed="rId20"/>
          <a:stretch>
            <a:fillRect/>
          </a:stretch>
        </p:blipFill>
        <p:spPr>
          <a:xfrm rot="21073448">
            <a:off x="15823649" y="8126161"/>
            <a:ext cx="3582758" cy="114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7" name="Picture 86">
            <a:extLst>
              <a:ext uri="{FF2B5EF4-FFF2-40B4-BE49-F238E27FC236}">
                <a16:creationId xmlns:a16="http://schemas.microsoft.com/office/drawing/2014/main" id="{060E079F-5DD7-1D49-026E-B2AE2FFDB1F7}"/>
              </a:ext>
            </a:extLst>
          </p:cNvPr>
          <p:cNvPicPr>
            <a:picLocks noChangeAspect="1"/>
          </p:cNvPicPr>
          <p:nvPr/>
        </p:nvPicPr>
        <p:blipFill>
          <a:blip r:embed="rId21"/>
          <a:stretch>
            <a:fillRect/>
          </a:stretch>
        </p:blipFill>
        <p:spPr>
          <a:xfrm rot="20323681">
            <a:off x="25891837" y="6095582"/>
            <a:ext cx="2029523" cy="1661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7" name="TextBox 126">
            <a:extLst>
              <a:ext uri="{FF2B5EF4-FFF2-40B4-BE49-F238E27FC236}">
                <a16:creationId xmlns:a16="http://schemas.microsoft.com/office/drawing/2014/main" id="{1ABD063D-302A-284F-BF7E-5F4EB3CDAADD}"/>
              </a:ext>
            </a:extLst>
          </p:cNvPr>
          <p:cNvSpPr txBox="1"/>
          <p:nvPr/>
        </p:nvSpPr>
        <p:spPr>
          <a:xfrm rot="2160186">
            <a:off x="18478404" y="9216859"/>
            <a:ext cx="8245470" cy="1015663"/>
          </a:xfrm>
          <a:prstGeom prst="rect">
            <a:avLst/>
          </a:prstGeom>
          <a:noFill/>
          <a:ln w="63500" cap="flat">
            <a:solidFill>
              <a:srgbClr val="C00000">
                <a:alpha val="35000"/>
              </a:srgbClr>
            </a:solidFill>
            <a:round/>
          </a:ln>
        </p:spPr>
        <p:txBody>
          <a:bodyPr wrap="square" rtlCol="0">
            <a:spAutoFit/>
          </a:bodyPr>
          <a:lstStyle/>
          <a:p>
            <a:pPr algn="ctr"/>
            <a:r>
              <a:rPr lang="en-US" sz="6000" b="1" dirty="0">
                <a:solidFill>
                  <a:srgbClr val="C00000">
                    <a:alpha val="50000"/>
                  </a:srgbClr>
                </a:solidFill>
              </a:rPr>
              <a:t>PHYSICS</a:t>
            </a:r>
            <a:r>
              <a:rPr lang="en-US" sz="6000" b="1" dirty="0">
                <a:solidFill>
                  <a:srgbClr val="EA0000">
                    <a:alpha val="50000"/>
                  </a:srgbClr>
                </a:solidFill>
              </a:rPr>
              <a:t> </a:t>
            </a:r>
            <a:r>
              <a:rPr lang="en-US" sz="6000" b="1" dirty="0">
                <a:solidFill>
                  <a:srgbClr val="C00000">
                    <a:alpha val="50000"/>
                  </a:srgbClr>
                </a:solidFill>
              </a:rPr>
              <a:t>FORMULAS</a:t>
            </a:r>
          </a:p>
        </p:txBody>
      </p:sp>
      <p:pic>
        <p:nvPicPr>
          <p:cNvPr id="6" name="Picture 2" descr="Deep rotating arrow, arrow, rotation, laps, JPG, PNG and AI">
            <a:extLst>
              <a:ext uri="{FF2B5EF4-FFF2-40B4-BE49-F238E27FC236}">
                <a16:creationId xmlns:a16="http://schemas.microsoft.com/office/drawing/2014/main" id="{4BE009C4-D071-5A8F-F83D-7B2D245B279E}"/>
              </a:ext>
            </a:extLst>
          </p:cNvPr>
          <p:cNvPicPr>
            <a:picLocks noChangeAspect="1" noChangeArrowheads="1"/>
          </p:cNvPicPr>
          <p:nvPr/>
        </p:nvPicPr>
        <p:blipFill>
          <a:blip r:embed="rId22" cstate="print">
            <a:extLst>
              <a:ext uri="{BEBA8EAE-BF5A-486C-A8C5-ECC9F3942E4B}">
                <a14:imgProps xmlns:a14="http://schemas.microsoft.com/office/drawing/2010/main">
                  <a14:imgLayer r:embed="rId23">
                    <a14:imgEffect>
                      <a14:backgroundRemoval t="10000" b="90000" l="8283" r="92929">
                        <a14:foregroundMark x1="32323" y1="25882" x2="32323" y2="25882"/>
                        <a14:foregroundMark x1="8283" y1="57353" x2="8283" y2="57353"/>
                        <a14:foregroundMark x1="58384" y1="22353" x2="58384" y2="22353"/>
                        <a14:foregroundMark x1="77778" y1="70294" x2="77778" y2="70294"/>
                        <a14:foregroundMark x1="92929" y1="45882" x2="92929" y2="45882"/>
                      </a14:backgroundRemoval>
                    </a14:imgEffect>
                  </a14:imgLayer>
                </a14:imgProps>
              </a:ext>
              <a:ext uri="{28A0092B-C50C-407E-A947-70E740481C1C}">
                <a14:useLocalDpi xmlns:a14="http://schemas.microsoft.com/office/drawing/2010/main" val="0"/>
              </a:ext>
            </a:extLst>
          </a:blip>
          <a:srcRect/>
          <a:stretch>
            <a:fillRect/>
          </a:stretch>
        </p:blipFill>
        <p:spPr bwMode="auto">
          <a:xfrm>
            <a:off x="10992196" y="19323965"/>
            <a:ext cx="769160" cy="52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TotalTime>
  <Words>364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From Flying Balls to Colliding Polygons</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Padovan Alessia</dc:creator>
  <dc:description/>
  <cp:lastModifiedBy>Fauconnet Arnaud</cp:lastModifiedBy>
  <cp:revision>16</cp:revision>
  <dcterms:created xsi:type="dcterms:W3CDTF">2018-07-04T09:19:48Z</dcterms:created>
  <dcterms:modified xsi:type="dcterms:W3CDTF">2023-06-23T08:29:54Z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