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5B56D-F775-4491-AB1C-B0D55BE3FB2B}" v="89" dt="2023-05-04T19:03:36.432"/>
    <p1510:client id="{8BAAD577-C80E-4E3B-B824-7A793B327F22}" v="120" dt="2023-05-05T04:21:40.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5/5/2023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3380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26417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7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52820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5/5/2023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7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719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3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15901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5/5/2023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542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5/5/2023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9641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5/5/2023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4530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5/5/2023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5763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7538" y="1072110"/>
            <a:ext cx="3836409" cy="1862345"/>
          </a:xfrm>
        </p:spPr>
        <p:txBody>
          <a:bodyPr vert="horz" lIns="109728" tIns="109728" rIns="109728" bIns="91440" rtlCol="0" anchor="ctr">
            <a:normAutofit/>
          </a:bodyPr>
          <a:lstStyle/>
          <a:p>
            <a:pPr>
              <a:lnSpc>
                <a:spcPct val="150000"/>
              </a:lnSpc>
            </a:pPr>
            <a:r>
              <a:rPr lang="en-US" sz="5400" b="1" dirty="0">
                <a:latin typeface="Amasis MT Pro Medium"/>
              </a:rPr>
              <a:t>REACT JS</a:t>
            </a:r>
          </a:p>
        </p:txBody>
      </p:sp>
      <p:sp>
        <p:nvSpPr>
          <p:cNvPr id="58" name="Rectangle 57">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7874" y="3782314"/>
            <a:ext cx="3551679" cy="1874224"/>
          </a:xfrm>
        </p:spPr>
        <p:txBody>
          <a:bodyPr vert="horz" lIns="109728" tIns="109728" rIns="109728" bIns="91440" rtlCol="0" anchor="t">
            <a:normAutofit lnSpcReduction="10000"/>
          </a:bodyPr>
          <a:lstStyle/>
          <a:p>
            <a:pPr>
              <a:lnSpc>
                <a:spcPct val="140000"/>
              </a:lnSpc>
            </a:pPr>
            <a:r>
              <a:rPr lang="en-US" dirty="0">
                <a:solidFill>
                  <a:schemeClr val="tx1">
                    <a:lumMod val="75000"/>
                    <a:lumOff val="25000"/>
                  </a:schemeClr>
                </a:solidFill>
                <a:latin typeface="Franklin Gothic Book"/>
                <a:cs typeface="Calibri"/>
              </a:rPr>
              <a:t>Neeraj Varma PA08</a:t>
            </a:r>
          </a:p>
          <a:p>
            <a:pPr>
              <a:lnSpc>
                <a:spcPct val="140000"/>
              </a:lnSpc>
            </a:pPr>
            <a:r>
              <a:rPr lang="en-US" dirty="0">
                <a:solidFill>
                  <a:schemeClr val="tx1">
                    <a:lumMod val="75000"/>
                    <a:lumOff val="25000"/>
                  </a:schemeClr>
                </a:solidFill>
                <a:latin typeface="Franklin Gothic Book"/>
                <a:cs typeface="Calibri"/>
              </a:rPr>
              <a:t>Atharva Yadav PA24</a:t>
            </a:r>
          </a:p>
          <a:p>
            <a:pPr>
              <a:lnSpc>
                <a:spcPct val="140000"/>
              </a:lnSpc>
            </a:pPr>
            <a:r>
              <a:rPr lang="en-US" dirty="0">
                <a:solidFill>
                  <a:schemeClr val="tx1">
                    <a:lumMod val="75000"/>
                    <a:lumOff val="25000"/>
                  </a:schemeClr>
                </a:solidFill>
                <a:latin typeface="Franklin Gothic Book"/>
                <a:cs typeface="Calibri"/>
              </a:rPr>
              <a:t>Yash </a:t>
            </a:r>
            <a:r>
              <a:rPr lang="en-US" err="1">
                <a:solidFill>
                  <a:schemeClr val="tx1">
                    <a:lumMod val="75000"/>
                    <a:lumOff val="25000"/>
                  </a:schemeClr>
                </a:solidFill>
                <a:latin typeface="Franklin Gothic Book"/>
                <a:cs typeface="Calibri"/>
              </a:rPr>
              <a:t>Tekavade</a:t>
            </a:r>
            <a:r>
              <a:rPr lang="en-US" dirty="0">
                <a:solidFill>
                  <a:schemeClr val="tx1">
                    <a:lumMod val="75000"/>
                    <a:lumOff val="25000"/>
                  </a:schemeClr>
                </a:solidFill>
                <a:latin typeface="Franklin Gothic Book"/>
                <a:cs typeface="Calibri"/>
              </a:rPr>
              <a:t> PA27</a:t>
            </a:r>
          </a:p>
          <a:p>
            <a:pPr>
              <a:lnSpc>
                <a:spcPct val="140000"/>
              </a:lnSpc>
            </a:pPr>
            <a:endParaRPr lang="en-US">
              <a:solidFill>
                <a:schemeClr val="tx1">
                  <a:lumMod val="75000"/>
                  <a:lumOff val="25000"/>
                </a:schemeClr>
              </a:solidFill>
            </a:endParaRPr>
          </a:p>
        </p:txBody>
      </p:sp>
      <p:sp>
        <p:nvSpPr>
          <p:cNvPr id="60" name="Rectangle 59">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10;&#10;Description automatically generated">
            <a:extLst>
              <a:ext uri="{FF2B5EF4-FFF2-40B4-BE49-F238E27FC236}">
                <a16:creationId xmlns:a16="http://schemas.microsoft.com/office/drawing/2014/main" id="{FF902E6E-7FF0-BE04-3950-DE4FA4EC1D6C}"/>
              </a:ext>
            </a:extLst>
          </p:cNvPr>
          <p:cNvPicPr>
            <a:picLocks noChangeAspect="1"/>
          </p:cNvPicPr>
          <p:nvPr/>
        </p:nvPicPr>
        <p:blipFill>
          <a:blip r:embed="rId2"/>
          <a:stretch>
            <a:fillRect/>
          </a:stretch>
        </p:blipFill>
        <p:spPr>
          <a:xfrm>
            <a:off x="4831724" y="2002502"/>
            <a:ext cx="6982495" cy="235930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D739-5BEA-6C64-AEC0-24F3E694E751}"/>
              </a:ext>
            </a:extLst>
          </p:cNvPr>
          <p:cNvSpPr>
            <a:spLocks noGrp="1"/>
          </p:cNvSpPr>
          <p:nvPr>
            <p:ph type="title"/>
          </p:nvPr>
        </p:nvSpPr>
        <p:spPr>
          <a:xfrm>
            <a:off x="310214" y="790972"/>
            <a:ext cx="4163240" cy="5111639"/>
          </a:xfrm>
        </p:spPr>
        <p:txBody>
          <a:bodyPr/>
          <a:lstStyle/>
          <a:p>
            <a:pPr algn="ctr"/>
            <a:r>
              <a:rPr lang="en-US" sz="4400" dirty="0">
                <a:latin typeface="Amasis MT Pro Medium"/>
              </a:rPr>
              <a:t>Introduction to </a:t>
            </a:r>
            <a:br>
              <a:rPr lang="en-US" sz="4400" dirty="0">
                <a:latin typeface="Amasis MT Pro Medium"/>
              </a:rPr>
            </a:br>
            <a:r>
              <a:rPr lang="en-US" sz="4400" dirty="0">
                <a:latin typeface="Amasis MT Pro Medium"/>
              </a:rPr>
              <a:t>React JS</a:t>
            </a:r>
            <a:endParaRPr lang="en-US" sz="4400" dirty="0">
              <a:ea typeface="Meiryo"/>
            </a:endParaRPr>
          </a:p>
        </p:txBody>
      </p:sp>
      <p:sp>
        <p:nvSpPr>
          <p:cNvPr id="3" name="Content Placeholder 2">
            <a:extLst>
              <a:ext uri="{FF2B5EF4-FFF2-40B4-BE49-F238E27FC236}">
                <a16:creationId xmlns:a16="http://schemas.microsoft.com/office/drawing/2014/main" id="{C62214BF-F12A-7060-AA5E-A7EDDE6D7BFB}"/>
              </a:ext>
            </a:extLst>
          </p:cNvPr>
          <p:cNvSpPr>
            <a:spLocks noGrp="1"/>
          </p:cNvSpPr>
          <p:nvPr>
            <p:ph idx="1"/>
          </p:nvPr>
        </p:nvSpPr>
        <p:spPr/>
        <p:txBody>
          <a:bodyPr/>
          <a:lstStyle/>
          <a:p>
            <a:pPr marL="191770" indent="-191770">
              <a:spcBef>
                <a:spcPts val="900"/>
              </a:spcBef>
              <a:buFont typeface="Arial" panose="020B0503020204020204" pitchFamily="34" charset="0"/>
              <a:buChar char="•"/>
            </a:pPr>
            <a:r>
              <a:rPr lang="en-US" sz="2000" b="0" kern="1000" spc="0" dirty="0">
                <a:latin typeface="Cambria"/>
                <a:ea typeface="+mn-lt"/>
                <a:cs typeface="+mn-lt"/>
              </a:rPr>
              <a:t>React JS is a popular JavaScript library used for building user interfaces. It was developed by Facebook and is now maintained by a community of developers.</a:t>
            </a:r>
            <a:endParaRPr lang="en-US" sz="2000" b="0" kern="1000" spc="0" dirty="0">
              <a:latin typeface="Cambria"/>
              <a:ea typeface="Meiryo"/>
              <a:cs typeface="Calibri"/>
            </a:endParaRPr>
          </a:p>
          <a:p>
            <a:pPr marL="191770" indent="-191770">
              <a:spcBef>
                <a:spcPts val="900"/>
              </a:spcBef>
              <a:buFont typeface="Arial" panose="020B0503020204020204" pitchFamily="34" charset="0"/>
              <a:buChar char="•"/>
            </a:pPr>
            <a:endParaRPr lang="en-US" sz="2000" b="0" kern="1000" spc="0" dirty="0">
              <a:latin typeface="Cambria"/>
              <a:ea typeface="+mn-lt"/>
              <a:cs typeface="+mn-lt"/>
            </a:endParaRPr>
          </a:p>
          <a:p>
            <a:pPr marL="191770" indent="-191770">
              <a:spcBef>
                <a:spcPts val="900"/>
              </a:spcBef>
              <a:buFont typeface="Arial" panose="020B0503020204020204" pitchFamily="34" charset="0"/>
              <a:buChar char="•"/>
            </a:pPr>
            <a:r>
              <a:rPr lang="en-US" sz="2000" b="0" kern="1000" spc="0" dirty="0">
                <a:latin typeface="Cambria"/>
                <a:ea typeface="+mn-lt"/>
                <a:cs typeface="+mn-lt"/>
              </a:rPr>
              <a:t>One of the main advantages of using React JS is its ability to handle complex UI components efficiently, making it ideal for large-scale applications.</a:t>
            </a:r>
            <a:endParaRPr lang="en-US" sz="2000" kern="1000" spc="0" dirty="0">
              <a:latin typeface="Cambria"/>
              <a:ea typeface="Meiryo"/>
            </a:endParaRPr>
          </a:p>
          <a:p>
            <a:endParaRPr lang="en-US" dirty="0">
              <a:ea typeface="Meiryo"/>
            </a:endParaRPr>
          </a:p>
        </p:txBody>
      </p:sp>
    </p:spTree>
    <p:extLst>
      <p:ext uri="{BB962C8B-B14F-4D97-AF65-F5344CB8AC3E}">
        <p14:creationId xmlns:p14="http://schemas.microsoft.com/office/powerpoint/2010/main" val="29537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6E8E-CCE9-8C84-718F-97A53D3F1C53}"/>
              </a:ext>
            </a:extLst>
          </p:cNvPr>
          <p:cNvSpPr>
            <a:spLocks noGrp="1"/>
          </p:cNvSpPr>
          <p:nvPr>
            <p:ph type="title"/>
          </p:nvPr>
        </p:nvSpPr>
        <p:spPr/>
        <p:txBody>
          <a:bodyPr/>
          <a:lstStyle/>
          <a:p>
            <a:r>
              <a:rPr lang="en-US" b="0" dirty="0">
                <a:latin typeface="Amasis MT Pro Medium" panose="02040604050005020304" pitchFamily="18" charset="0"/>
                <a:ea typeface="+mj-lt"/>
                <a:cs typeface="+mj-lt"/>
              </a:rPr>
              <a:t>Components in React JS</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43DCC751-6265-7947-6F51-501724216453}"/>
              </a:ext>
            </a:extLst>
          </p:cNvPr>
          <p:cNvSpPr>
            <a:spLocks noGrp="1"/>
          </p:cNvSpPr>
          <p:nvPr>
            <p:ph idx="1"/>
          </p:nvPr>
        </p:nvSpPr>
        <p:spPr/>
        <p:txBody>
          <a:bodyPr/>
          <a:lstStyle/>
          <a:p>
            <a:r>
              <a:rPr lang="en-US" b="0" spc="0" dirty="0">
                <a:latin typeface="Cambria" panose="02040503050406030204" pitchFamily="18" charset="0"/>
                <a:ea typeface="Cambria" panose="02040503050406030204" pitchFamily="18" charset="0"/>
                <a:cs typeface="+mn-lt"/>
              </a:rPr>
              <a:t>In React JS, everything is a component. Components are reusable pieces of code that can be combined to create larger, more complex UI elements.</a:t>
            </a:r>
            <a:endParaRPr lang="en-US" spc="0" dirty="0">
              <a:latin typeface="Cambria" panose="02040503050406030204" pitchFamily="18" charset="0"/>
              <a:ea typeface="Cambria" panose="02040503050406030204" pitchFamily="18" charset="0"/>
            </a:endParaRPr>
          </a:p>
          <a:p>
            <a:r>
              <a:rPr lang="en-US" b="0" spc="0" dirty="0">
                <a:latin typeface="Cambria" panose="02040503050406030204" pitchFamily="18" charset="0"/>
                <a:ea typeface="Cambria" panose="02040503050406030204" pitchFamily="18" charset="0"/>
                <a:cs typeface="+mn-lt"/>
              </a:rPr>
              <a:t>There are two types of components in React JS: functional components and class components. Functional components are simpler and easier to write, while class components offer more features and functionality.</a:t>
            </a:r>
            <a:endParaRPr lang="en-US" spc="0" dirty="0">
              <a:latin typeface="Cambria" panose="02040503050406030204" pitchFamily="18" charset="0"/>
              <a:ea typeface="Cambria" panose="02040503050406030204" pitchFamily="18" charset="0"/>
            </a:endParaRPr>
          </a:p>
          <a:p>
            <a:endParaRPr lang="en-US" dirty="0">
              <a:ea typeface="Meiryo"/>
            </a:endParaRPr>
          </a:p>
        </p:txBody>
      </p:sp>
    </p:spTree>
    <p:extLst>
      <p:ext uri="{BB962C8B-B14F-4D97-AF65-F5344CB8AC3E}">
        <p14:creationId xmlns:p14="http://schemas.microsoft.com/office/powerpoint/2010/main" val="367835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514F-F91B-89B7-720C-F9EAE0E1E55E}"/>
              </a:ext>
            </a:extLst>
          </p:cNvPr>
          <p:cNvSpPr>
            <a:spLocks noGrp="1"/>
          </p:cNvSpPr>
          <p:nvPr>
            <p:ph type="title"/>
          </p:nvPr>
        </p:nvSpPr>
        <p:spPr/>
        <p:txBody>
          <a:bodyPr/>
          <a:lstStyle/>
          <a:p>
            <a:r>
              <a:rPr lang="en-US" b="0" dirty="0">
                <a:latin typeface="Amasis MT Pro Medium" panose="02040604050005020304" pitchFamily="18" charset="0"/>
                <a:ea typeface="+mj-lt"/>
                <a:cs typeface="+mj-lt"/>
              </a:rPr>
              <a:t>Virtual DOM in React JS</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31A95FC2-20E1-3799-A741-015CCB87B2E0}"/>
              </a:ext>
            </a:extLst>
          </p:cNvPr>
          <p:cNvSpPr>
            <a:spLocks noGrp="1"/>
          </p:cNvSpPr>
          <p:nvPr>
            <p:ph idx="1"/>
          </p:nvPr>
        </p:nvSpPr>
        <p:spPr/>
        <p:txBody>
          <a:bodyPr/>
          <a:lstStyle/>
          <a:p>
            <a:r>
              <a:rPr lang="en-US" b="0" dirty="0">
                <a:latin typeface="Cambria" panose="02040503050406030204" pitchFamily="18" charset="0"/>
                <a:ea typeface="Cambria" panose="02040503050406030204" pitchFamily="18" charset="0"/>
                <a:cs typeface="+mn-lt"/>
              </a:rPr>
              <a:t>React JS uses a virtual DOM (Document Object Model) to efficiently update the UI when changes occur. The virtual DOM is a lightweight copy of the actual DOM, which allows React JS to minimize the number of updates needed.</a:t>
            </a:r>
            <a:endParaRPr lang="en-US" dirty="0">
              <a:latin typeface="Cambria" panose="02040503050406030204" pitchFamily="18" charset="0"/>
              <a:ea typeface="Cambria" panose="02040503050406030204" pitchFamily="18" charset="0"/>
            </a:endParaRPr>
          </a:p>
          <a:p>
            <a:r>
              <a:rPr lang="en-US" b="0" dirty="0">
                <a:latin typeface="Cambria" panose="02040503050406030204" pitchFamily="18" charset="0"/>
                <a:ea typeface="Cambria" panose="02040503050406030204" pitchFamily="18" charset="0"/>
                <a:cs typeface="+mn-lt"/>
              </a:rPr>
              <a:t>By using the virtual DOM, React JS is able to provide a seamless user experience with fast rendering times and minimal lag.</a:t>
            </a:r>
            <a:endParaRPr lang="en-US" dirty="0">
              <a:latin typeface="Cambria" panose="02040503050406030204" pitchFamily="18" charset="0"/>
              <a:ea typeface="Cambria" panose="02040503050406030204" pitchFamily="18" charset="0"/>
            </a:endParaRPr>
          </a:p>
          <a:p>
            <a:endParaRPr lang="en-US" dirty="0">
              <a:ea typeface="Meiryo"/>
            </a:endParaRPr>
          </a:p>
        </p:txBody>
      </p:sp>
    </p:spTree>
    <p:extLst>
      <p:ext uri="{BB962C8B-B14F-4D97-AF65-F5344CB8AC3E}">
        <p14:creationId xmlns:p14="http://schemas.microsoft.com/office/powerpoint/2010/main" val="397888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60CD-3446-FDC6-21BE-E424EC3CB0D9}"/>
              </a:ext>
            </a:extLst>
          </p:cNvPr>
          <p:cNvSpPr>
            <a:spLocks noGrp="1"/>
          </p:cNvSpPr>
          <p:nvPr>
            <p:ph type="title"/>
          </p:nvPr>
        </p:nvSpPr>
        <p:spPr>
          <a:xfrm>
            <a:off x="533861" y="705112"/>
            <a:ext cx="3411973" cy="5197498"/>
          </a:xfrm>
        </p:spPr>
        <p:txBody>
          <a:bodyPr/>
          <a:lstStyle/>
          <a:p>
            <a:r>
              <a:rPr lang="en-US" b="0" dirty="0">
                <a:latin typeface="Amasis MT Pro Medium" panose="02040604050005020304" pitchFamily="18" charset="0"/>
                <a:ea typeface="+mj-lt"/>
                <a:cs typeface="+mj-lt"/>
              </a:rPr>
              <a:t>State and Props in React JS</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EB3F2924-26AB-95DC-FDFD-9EF24A4AB61A}"/>
              </a:ext>
            </a:extLst>
          </p:cNvPr>
          <p:cNvSpPr>
            <a:spLocks noGrp="1"/>
          </p:cNvSpPr>
          <p:nvPr>
            <p:ph idx="1"/>
          </p:nvPr>
        </p:nvSpPr>
        <p:spPr/>
        <p:txBody>
          <a:bodyPr/>
          <a:lstStyle/>
          <a:p>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a:latin typeface="Cambria" panose="02040503050406030204" pitchFamily="18" charset="0"/>
                <a:ea typeface="Cambria" panose="02040503050406030204" pitchFamily="18" charset="0"/>
                <a:cs typeface="+mn-lt"/>
              </a:rPr>
              <a:t>State and props are two important concepts in React JS. State refers to the internal data of a component, which can change over time. Props, on the other hand, are external data passed down to a component from its parent component.</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a:latin typeface="Cambria" panose="02040503050406030204" pitchFamily="18" charset="0"/>
                <a:ea typeface="Cambria" panose="02040503050406030204" pitchFamily="18" charset="0"/>
                <a:cs typeface="+mn-lt"/>
              </a:rPr>
              <a:t>By using state and props, React JS enables dynamic and interactive UIs that can respond to user input and other events.</a:t>
            </a:r>
            <a:endParaRPr lang="en-US" dirty="0">
              <a:latin typeface="Cambria" panose="02040503050406030204" pitchFamily="18" charset="0"/>
              <a:ea typeface="Cambria" panose="02040503050406030204" pitchFamily="18" charset="0"/>
            </a:endParaRPr>
          </a:p>
          <a:p>
            <a:endParaRPr lang="en-US" dirty="0">
              <a:ea typeface="Meiryo"/>
            </a:endParaRPr>
          </a:p>
        </p:txBody>
      </p:sp>
    </p:spTree>
    <p:extLst>
      <p:ext uri="{BB962C8B-B14F-4D97-AF65-F5344CB8AC3E}">
        <p14:creationId xmlns:p14="http://schemas.microsoft.com/office/powerpoint/2010/main" val="216563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699A-F75E-AE3E-E8D6-36DFE726B80C}"/>
              </a:ext>
            </a:extLst>
          </p:cNvPr>
          <p:cNvSpPr>
            <a:spLocks noGrp="1"/>
          </p:cNvSpPr>
          <p:nvPr>
            <p:ph type="title"/>
          </p:nvPr>
        </p:nvSpPr>
        <p:spPr/>
        <p:txBody>
          <a:bodyPr/>
          <a:lstStyle/>
          <a:p>
            <a:r>
              <a:rPr lang="en-US" b="0" dirty="0">
                <a:latin typeface="Amasis MT Pro Medium" panose="02040604050005020304" pitchFamily="18" charset="0"/>
                <a:ea typeface="+mj-lt"/>
                <a:cs typeface="+mj-lt"/>
              </a:rPr>
              <a:t>React JS and Redux</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E88E7E00-6ECC-CE77-FDBA-9729FD7D34B4}"/>
              </a:ext>
            </a:extLst>
          </p:cNvPr>
          <p:cNvSpPr>
            <a:spLocks noGrp="1"/>
          </p:cNvSpPr>
          <p:nvPr>
            <p:ph idx="1"/>
          </p:nvPr>
        </p:nvSpPr>
        <p:spPr/>
        <p:txBody>
          <a:bodyPr/>
          <a:lstStyle/>
          <a:p>
            <a:br>
              <a:rPr lang="en-US" dirty="0"/>
            </a:br>
            <a:endParaRPr lang="en-US" dirty="0">
              <a:latin typeface="Cambria" panose="02040503050406030204" pitchFamily="18" charset="0"/>
              <a:ea typeface="Cambria" panose="02040503050406030204" pitchFamily="18" charset="0"/>
            </a:endParaRPr>
          </a:p>
          <a:p>
            <a:r>
              <a:rPr lang="en-US" b="0" dirty="0">
                <a:latin typeface="Cambria" panose="02040503050406030204" pitchFamily="18" charset="0"/>
                <a:ea typeface="Cambria" panose="02040503050406030204" pitchFamily="18" charset="0"/>
                <a:cs typeface="+mn-lt"/>
              </a:rPr>
              <a:t>Redux is a popular state management library that works well with React JS. It provides a centralized store for managing application state, making it easier to manage complex data flows.</a:t>
            </a:r>
            <a:endParaRPr lang="en-US" dirty="0">
              <a:latin typeface="Cambria" panose="02040503050406030204" pitchFamily="18" charset="0"/>
              <a:ea typeface="Cambria" panose="02040503050406030204" pitchFamily="18" charset="0"/>
            </a:endParaRPr>
          </a:p>
          <a:p>
            <a:r>
              <a:rPr lang="en-US" b="0" dirty="0">
                <a:latin typeface="Cambria" panose="02040503050406030204" pitchFamily="18" charset="0"/>
                <a:ea typeface="Cambria" panose="02040503050406030204" pitchFamily="18" charset="0"/>
                <a:cs typeface="+mn-lt"/>
              </a:rPr>
              <a:t>By combining React JS with Redux, developers can create scalable and maintainable applications that are easy to debug and test.</a:t>
            </a:r>
            <a:endParaRPr lang="en-US" dirty="0">
              <a:latin typeface="Cambria" panose="02040503050406030204" pitchFamily="18" charset="0"/>
              <a:ea typeface="Cambria" panose="02040503050406030204" pitchFamily="18" charset="0"/>
            </a:endParaRPr>
          </a:p>
          <a:p>
            <a:endParaRPr lang="en-US" dirty="0">
              <a:ea typeface="Meiryo"/>
            </a:endParaRPr>
          </a:p>
        </p:txBody>
      </p:sp>
    </p:spTree>
    <p:extLst>
      <p:ext uri="{BB962C8B-B14F-4D97-AF65-F5344CB8AC3E}">
        <p14:creationId xmlns:p14="http://schemas.microsoft.com/office/powerpoint/2010/main" val="285845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C683-664B-A8D4-C08C-CE48752DF45D}"/>
              </a:ext>
            </a:extLst>
          </p:cNvPr>
          <p:cNvSpPr>
            <a:spLocks noGrp="1"/>
          </p:cNvSpPr>
          <p:nvPr>
            <p:ph type="title"/>
          </p:nvPr>
        </p:nvSpPr>
        <p:spPr/>
        <p:txBody>
          <a:bodyPr/>
          <a:lstStyle/>
          <a:p>
            <a:r>
              <a:rPr lang="en-US" b="0" dirty="0">
                <a:latin typeface="Amasis MT Pro Medium" panose="02040604050005020304" pitchFamily="18" charset="0"/>
                <a:ea typeface="+mj-lt"/>
                <a:cs typeface="+mj-lt"/>
              </a:rPr>
              <a:t>Conclusion</a:t>
            </a:r>
            <a:endParaRPr lang="en-US" dirty="0">
              <a:latin typeface="Amasis MT Pro Medium" panose="02040604050005020304" pitchFamily="18" charset="0"/>
            </a:endParaRPr>
          </a:p>
        </p:txBody>
      </p:sp>
      <p:sp>
        <p:nvSpPr>
          <p:cNvPr id="3" name="Content Placeholder 2">
            <a:extLst>
              <a:ext uri="{FF2B5EF4-FFF2-40B4-BE49-F238E27FC236}">
                <a16:creationId xmlns:a16="http://schemas.microsoft.com/office/drawing/2014/main" id="{4508DFBB-96F9-85EF-63FC-08A0D33D45F1}"/>
              </a:ext>
            </a:extLst>
          </p:cNvPr>
          <p:cNvSpPr>
            <a:spLocks noGrp="1"/>
          </p:cNvSpPr>
          <p:nvPr>
            <p:ph idx="1"/>
          </p:nvPr>
        </p:nvSpPr>
        <p:spPr/>
        <p:txBody>
          <a:bodyPr/>
          <a:lstStyle/>
          <a:p>
            <a:r>
              <a:rPr lang="en-US" b="0" dirty="0">
                <a:latin typeface="Cambria" panose="02040503050406030204" pitchFamily="18" charset="0"/>
                <a:ea typeface="Cambria" panose="02040503050406030204" pitchFamily="18" charset="0"/>
                <a:cs typeface="+mn-lt"/>
              </a:rPr>
              <a:t>React JS is a powerful and versatile library that has revolutionized the way we build user interfaces. Its efficient handling of complex UI components, use of virtual DOM, and support for state management with Redux make it an ideal choice for building large-scale applications.</a:t>
            </a:r>
            <a:endParaRPr lang="en-US" dirty="0">
              <a:latin typeface="Cambria" panose="02040503050406030204" pitchFamily="18" charset="0"/>
              <a:ea typeface="Cambria" panose="02040503050406030204" pitchFamily="18" charset="0"/>
            </a:endParaRPr>
          </a:p>
          <a:p>
            <a:r>
              <a:rPr lang="en-US" b="0" dirty="0">
                <a:latin typeface="Cambria" panose="02040503050406030204" pitchFamily="18" charset="0"/>
                <a:ea typeface="Cambria" panose="02040503050406030204" pitchFamily="18" charset="0"/>
                <a:cs typeface="+mn-lt"/>
              </a:rPr>
              <a:t>Whether you're a beginner or an experienced developer, learning React JS can help you take your web development skills to the next level.</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2590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FF7B-61B3-536F-21F7-3175A6030F4E}"/>
              </a:ext>
            </a:extLst>
          </p:cNvPr>
          <p:cNvSpPr>
            <a:spLocks noGrp="1"/>
          </p:cNvSpPr>
          <p:nvPr>
            <p:ph type="title"/>
          </p:nvPr>
        </p:nvSpPr>
        <p:spPr/>
        <p:txBody>
          <a:bodyPr/>
          <a:lstStyle/>
          <a:p>
            <a:r>
              <a:rPr lang="en-IN" dirty="0">
                <a:latin typeface="Amasis MT Pro Medium" panose="02040604050005020304" pitchFamily="18" charset="0"/>
              </a:rPr>
              <a:t>References</a:t>
            </a:r>
          </a:p>
        </p:txBody>
      </p:sp>
      <p:sp>
        <p:nvSpPr>
          <p:cNvPr id="3" name="Content Placeholder 2">
            <a:extLst>
              <a:ext uri="{FF2B5EF4-FFF2-40B4-BE49-F238E27FC236}">
                <a16:creationId xmlns:a16="http://schemas.microsoft.com/office/drawing/2014/main" id="{1CF07CDA-40A4-BB5E-BCEA-2B74BA25DE5C}"/>
              </a:ext>
            </a:extLst>
          </p:cNvPr>
          <p:cNvSpPr>
            <a:spLocks noGrp="1"/>
          </p:cNvSpPr>
          <p:nvPr>
            <p:ph idx="1"/>
          </p:nvPr>
        </p:nvSpPr>
        <p:spPr/>
        <p:txBody>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Quora</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Wikipedia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Stack Overflow </a:t>
            </a:r>
          </a:p>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React.dev</a:t>
            </a: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Legacy.</a:t>
            </a:r>
            <a:r>
              <a:rPr lang="en-IN" err="1">
                <a:latin typeface="Cambria" panose="02040503050406030204" pitchFamily="18" charset="0"/>
                <a:ea typeface="Cambria" panose="02040503050406030204" pitchFamily="18" charset="0"/>
              </a:rPr>
              <a:t>ReactJs</a:t>
            </a:r>
            <a:r>
              <a:rPr lang="en-IN">
                <a:latin typeface="Cambria" panose="02040503050406030204" pitchFamily="18" charset="0"/>
                <a:ea typeface="Cambria" panose="02040503050406030204" pitchFamily="18" charset="0"/>
              </a:rPr>
              <a:t>.org</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594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478B-B6C4-8AA3-A916-74F472C7DA55}"/>
              </a:ext>
            </a:extLst>
          </p:cNvPr>
          <p:cNvSpPr>
            <a:spLocks noGrp="1"/>
          </p:cNvSpPr>
          <p:nvPr>
            <p:ph type="title"/>
          </p:nvPr>
        </p:nvSpPr>
        <p:spPr/>
        <p:txBody>
          <a:bodyPr/>
          <a:lstStyle/>
          <a:p>
            <a:r>
              <a:rPr lang="en-US" dirty="0">
                <a:latin typeface="Amasis MT Pro Medium" panose="02040604050005020304" pitchFamily="18" charset="0"/>
                <a:ea typeface="Meiryo"/>
              </a:rPr>
              <a:t>Thank You </a:t>
            </a:r>
            <a:endParaRPr lang="en-US" dirty="0">
              <a:latin typeface="Amasis MT Pro Medium" panose="02040604050005020304" pitchFamily="18" charset="0"/>
            </a:endParaRPr>
          </a:p>
        </p:txBody>
      </p:sp>
    </p:spTree>
    <p:extLst>
      <p:ext uri="{BB962C8B-B14F-4D97-AF65-F5344CB8AC3E}">
        <p14:creationId xmlns:p14="http://schemas.microsoft.com/office/powerpoint/2010/main" val="3839017802"/>
      </p:ext>
    </p:extLst>
  </p:cSld>
  <p:clrMapOvr>
    <a:masterClrMapping/>
  </p:clrMapOvr>
</p:sld>
</file>

<file path=ppt/theme/theme1.xml><?xml version="1.0" encoding="utf-8"?>
<a:theme xmlns:a="http://schemas.openxmlformats.org/drawingml/2006/main" name="ShojiVTI">
  <a:themeElements>
    <a:clrScheme name="AnalogousFromRegularSeedRightStep">
      <a:dk1>
        <a:srgbClr val="000000"/>
      </a:dk1>
      <a:lt1>
        <a:srgbClr val="FFFFFF"/>
      </a:lt1>
      <a:dk2>
        <a:srgbClr val="34381F"/>
      </a:dk2>
      <a:lt2>
        <a:srgbClr val="E2E6E8"/>
      </a:lt2>
      <a:accent1>
        <a:srgbClr val="C3714D"/>
      </a:accent1>
      <a:accent2>
        <a:srgbClr val="B1913B"/>
      </a:accent2>
      <a:accent3>
        <a:srgbClr val="9CAB43"/>
      </a:accent3>
      <a:accent4>
        <a:srgbClr val="6FB13B"/>
      </a:accent4>
      <a:accent5>
        <a:srgbClr val="4BB848"/>
      </a:accent5>
      <a:accent6>
        <a:srgbClr val="3BB169"/>
      </a:accent6>
      <a:hlink>
        <a:srgbClr val="3A8BA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office theme</Template>
  <TotalTime>4</TotalTime>
  <Words>435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vt:lpstr>
      <vt:lpstr>Amasis MT Pro Medium</vt:lpstr>
      <vt:lpstr>Arial</vt:lpstr>
      <vt:lpstr>Cambria</vt:lpstr>
      <vt:lpstr>Corbel</vt:lpstr>
      <vt:lpstr>Franklin Gothic Book</vt:lpstr>
      <vt:lpstr>ShojiVTI</vt:lpstr>
      <vt:lpstr>REACT JS</vt:lpstr>
      <vt:lpstr>Introduction to  React JS</vt:lpstr>
      <vt:lpstr>Components in React JS</vt:lpstr>
      <vt:lpstr>Virtual DOM in React JS</vt:lpstr>
      <vt:lpstr>State and Props in React JS</vt:lpstr>
      <vt:lpstr>React JS and Redux</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Neeraj Varma</cp:lastModifiedBy>
  <cp:revision>98</cp:revision>
  <dcterms:created xsi:type="dcterms:W3CDTF">2023-05-04T18:56:38Z</dcterms:created>
  <dcterms:modified xsi:type="dcterms:W3CDTF">2023-05-05T04:29:56Z</dcterms:modified>
</cp:coreProperties>
</file>