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3"/>
  </p:notesMasterIdLst>
  <p:handoutMasterIdLst>
    <p:handoutMasterId r:id="rId54"/>
  </p:handoutMasterIdLst>
  <p:sldIdLst>
    <p:sldId id="256" r:id="rId5"/>
    <p:sldId id="284" r:id="rId6"/>
    <p:sldId id="257" r:id="rId7"/>
    <p:sldId id="332" r:id="rId8"/>
    <p:sldId id="333" r:id="rId9"/>
    <p:sldId id="294" r:id="rId10"/>
    <p:sldId id="335" r:id="rId11"/>
    <p:sldId id="293" r:id="rId12"/>
    <p:sldId id="336" r:id="rId13"/>
    <p:sldId id="334" r:id="rId14"/>
    <p:sldId id="337" r:id="rId15"/>
    <p:sldId id="296" r:id="rId16"/>
    <p:sldId id="280" r:id="rId17"/>
    <p:sldId id="258" r:id="rId18"/>
    <p:sldId id="275" r:id="rId19"/>
    <p:sldId id="287" r:id="rId20"/>
    <p:sldId id="292" r:id="rId21"/>
    <p:sldId id="297" r:id="rId22"/>
    <p:sldId id="299" r:id="rId23"/>
    <p:sldId id="304" r:id="rId24"/>
    <p:sldId id="305" r:id="rId25"/>
    <p:sldId id="300" r:id="rId26"/>
    <p:sldId id="306" r:id="rId27"/>
    <p:sldId id="308" r:id="rId28"/>
    <p:sldId id="309" r:id="rId29"/>
    <p:sldId id="329" r:id="rId30"/>
    <p:sldId id="301" r:id="rId31"/>
    <p:sldId id="302" r:id="rId32"/>
    <p:sldId id="303" r:id="rId33"/>
    <p:sldId id="310" r:id="rId34"/>
    <p:sldId id="311" r:id="rId35"/>
    <p:sldId id="326" r:id="rId36"/>
    <p:sldId id="312" r:id="rId37"/>
    <p:sldId id="330" r:id="rId38"/>
    <p:sldId id="313" r:id="rId39"/>
    <p:sldId id="314" r:id="rId40"/>
    <p:sldId id="316" r:id="rId41"/>
    <p:sldId id="317" r:id="rId42"/>
    <p:sldId id="318" r:id="rId43"/>
    <p:sldId id="319" r:id="rId44"/>
    <p:sldId id="320" r:id="rId45"/>
    <p:sldId id="321" r:id="rId46"/>
    <p:sldId id="307" r:id="rId47"/>
    <p:sldId id="283" r:id="rId48"/>
    <p:sldId id="285" r:id="rId49"/>
    <p:sldId id="328" r:id="rId50"/>
    <p:sldId id="323" r:id="rId51"/>
    <p:sldId id="33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kraborty, Karmabir" initials="KC" lastIdx="2" clrIdx="0">
    <p:extLst>
      <p:ext uri="{19B8F6BF-5375-455C-9EA6-DF929625EA0E}">
        <p15:presenceInfo xmlns:p15="http://schemas.microsoft.com/office/powerpoint/2012/main" userId="S::kbc5779@psu.edu::6d3d8e0f-8b90-473b-bd53-cea534a7cc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32A745-399E-4E29-A3C7-D41C1FA61BE6}" v="435" dt="2024-06-21T13:03:09.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90654" autoAdjust="0"/>
  </p:normalViewPr>
  <p:slideViewPr>
    <p:cSldViewPr snapToGrid="0">
      <p:cViewPr varScale="1">
        <p:scale>
          <a:sx n="103" d="100"/>
          <a:sy n="103" d="100"/>
        </p:scale>
        <p:origin x="570" y="10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ocuments\PennState%20Studies\Thesis\Results%20Edit%20PG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b="0" dirty="0">
                <a:latin typeface="Arial Nova Cond Light" panose="020B0306020202020204" pitchFamily="34" charset="0"/>
              </a:rPr>
              <a:t>Test Data</a:t>
            </a:r>
          </a:p>
        </c:rich>
      </c:tx>
      <c:layout>
        <c:manualLayout>
          <c:xMode val="edge"/>
          <c:yMode val="edge"/>
          <c:x val="0.39602820214150625"/>
          <c:y val="3.44129609507732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9391419418100541E-3"/>
                  <c:y val="1.92419154534233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7A-4C3D-9360-CB356FB9F130}"/>
                </c:ext>
              </c:extLst>
            </c:dLbl>
            <c:dLbl>
              <c:idx val="1"/>
              <c:layout>
                <c:manualLayout>
                  <c:x val="-2.939141941810081E-3"/>
                  <c:y val="1.924191545342333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7A-4C3D-9360-CB356FB9F130}"/>
                </c:ext>
              </c:extLst>
            </c:dLbl>
            <c:dLbl>
              <c:idx val="2"/>
              <c:layout>
                <c:manualLayout>
                  <c:x val="-5.8782838836202696E-3"/>
                  <c:y val="3.251403996284780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7A-4C3D-9360-CB356FB9F130}"/>
                </c:ext>
              </c:extLst>
            </c:dLbl>
            <c:dLbl>
              <c:idx val="3"/>
              <c:layout>
                <c:manualLayout>
                  <c:x val="-2.939141941810081E-3"/>
                  <c:y val="1.391174496771049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7A-4C3D-9360-CB356FB9F130}"/>
                </c:ext>
              </c:extLst>
            </c:dLbl>
            <c:dLbl>
              <c:idx val="4"/>
              <c:layout>
                <c:manualLayout>
                  <c:x val="2.939141941810081E-3"/>
                  <c:y val="1.3911744967710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A7A-4C3D-9360-CB356FB9F13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'Before Attack'!$A$3:$A$7</c:f>
              <c:strCache>
                <c:ptCount val="5"/>
                <c:pt idx="0">
                  <c:v>CNN-1</c:v>
                </c:pt>
                <c:pt idx="1">
                  <c:v>CNN-2</c:v>
                </c:pt>
                <c:pt idx="2">
                  <c:v>LSTM-1</c:v>
                </c:pt>
                <c:pt idx="3">
                  <c:v>LSTM-2</c:v>
                </c:pt>
                <c:pt idx="4">
                  <c:v>DeepLOB</c:v>
                </c:pt>
              </c:strCache>
            </c:strRef>
          </c:cat>
          <c:val>
            <c:numRef>
              <c:f>'Before Attack'!$C$3:$C$7</c:f>
              <c:numCache>
                <c:formatCode>General</c:formatCode>
                <c:ptCount val="5"/>
                <c:pt idx="0">
                  <c:v>57.427799999999998</c:v>
                </c:pt>
                <c:pt idx="1">
                  <c:v>76.06</c:v>
                </c:pt>
                <c:pt idx="2">
                  <c:v>48.62</c:v>
                </c:pt>
                <c:pt idx="3">
                  <c:v>48.32</c:v>
                </c:pt>
                <c:pt idx="4">
                  <c:v>77.19</c:v>
                </c:pt>
              </c:numCache>
            </c:numRef>
          </c:val>
          <c:extLst>
            <c:ext xmlns:c16="http://schemas.microsoft.com/office/drawing/2014/chart" uri="{C3380CC4-5D6E-409C-BE32-E72D297353CC}">
              <c16:uniqueId val="{00000000-EA7A-4C3D-9360-CB356FB9F130}"/>
            </c:ext>
          </c:extLst>
        </c:ser>
        <c:dLbls>
          <c:dLblPos val="inEnd"/>
          <c:showLegendKey val="0"/>
          <c:showVal val="1"/>
          <c:showCatName val="0"/>
          <c:showSerName val="0"/>
          <c:showPercent val="0"/>
          <c:showBubbleSize val="0"/>
        </c:dLbls>
        <c:gapWidth val="100"/>
        <c:overlap val="-24"/>
        <c:axId val="194223263"/>
        <c:axId val="194220383"/>
      </c:barChart>
      <c:catAx>
        <c:axId val="194223263"/>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Models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220383"/>
        <c:crosses val="autoZero"/>
        <c:auto val="1"/>
        <c:lblAlgn val="ctr"/>
        <c:lblOffset val="100"/>
        <c:noMultiLvlLbl val="0"/>
      </c:catAx>
      <c:valAx>
        <c:axId val="1942203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4223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latin typeface="Arial Nova Cond Light" panose="020B0306020202020204" pitchFamily="34" charset="0"/>
              </a:rPr>
              <a:t>Perturbation Volume</a:t>
            </a:r>
          </a:p>
        </c:rich>
      </c:tx>
      <c:layout>
        <c:manualLayout>
          <c:xMode val="edge"/>
          <c:yMode val="edge"/>
          <c:x val="0.3283888888888889"/>
          <c:y val="2.777777777777777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v>CNN-1</c:v>
          </c:tx>
          <c:spPr>
            <a:solidFill>
              <a:schemeClr val="accent1"/>
            </a:solidFill>
            <a:ln>
              <a:noFill/>
            </a:ln>
            <a:effectLst/>
            <a:sp3d/>
          </c:spP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Attack'!$J$6:$Q$6</c:f>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0-7FFA-4B33-A51B-D5CF0E12B9CF}"/>
            </c:ext>
          </c:extLst>
        </c:ser>
        <c:ser>
          <c:idx val="1"/>
          <c:order val="1"/>
          <c:tx>
            <c:v>CNN-2</c:v>
          </c:tx>
          <c:spPr>
            <a:solidFill>
              <a:schemeClr val="accent3"/>
            </a:solidFill>
            <a:ln>
              <a:noFill/>
            </a:ln>
            <a:effectLst/>
            <a:sp3d/>
          </c:spP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Attack'!$J$16:$Q$16</c:f>
              <c:numCache>
                <c:formatCode>General</c:formatCode>
                <c:ptCount val="8"/>
                <c:pt idx="0">
                  <c:v>4.4710000000000001</c:v>
                </c:pt>
                <c:pt idx="1">
                  <c:v>4.4710000000000001</c:v>
                </c:pt>
                <c:pt idx="2">
                  <c:v>4.0000000000000002E-4</c:v>
                </c:pt>
                <c:pt idx="3">
                  <c:v>4.0000000000000001E-3</c:v>
                </c:pt>
                <c:pt idx="4">
                  <c:v>0.04</c:v>
                </c:pt>
                <c:pt idx="5">
                  <c:v>0.33</c:v>
                </c:pt>
                <c:pt idx="6">
                  <c:v>3.09</c:v>
                </c:pt>
                <c:pt idx="7">
                  <c:v>3.09</c:v>
                </c:pt>
              </c:numCache>
            </c:numRef>
          </c:val>
          <c:smooth val="0"/>
          <c:extLst>
            <c:ext xmlns:c16="http://schemas.microsoft.com/office/drawing/2014/chart" uri="{C3380CC4-5D6E-409C-BE32-E72D297353CC}">
              <c16:uniqueId val="{00000001-7FFA-4B33-A51B-D5CF0E12B9CF}"/>
            </c:ext>
          </c:extLst>
        </c:ser>
        <c:ser>
          <c:idx val="2"/>
          <c:order val="2"/>
          <c:tx>
            <c:v>LSTM-1</c:v>
          </c:tx>
          <c:spPr>
            <a:solidFill>
              <a:schemeClr val="accent5"/>
            </a:solidFill>
            <a:ln>
              <a:noFill/>
            </a:ln>
            <a:effectLst/>
            <a:sp3d/>
          </c:spP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Attack'!$J$26:$Q$26</c:f>
              <c:numCache>
                <c:formatCode>General</c:formatCode>
                <c:ptCount val="8"/>
                <c:pt idx="0">
                  <c:v>4.4710000000000001</c:v>
                </c:pt>
                <c:pt idx="1">
                  <c:v>4.4720000000000004</c:v>
                </c:pt>
                <c:pt idx="2">
                  <c:v>4.0000000000000002E-4</c:v>
                </c:pt>
                <c:pt idx="3">
                  <c:v>4.4000000000000003E-3</c:v>
                </c:pt>
                <c:pt idx="4">
                  <c:v>0.04</c:v>
                </c:pt>
                <c:pt idx="5">
                  <c:v>0.32819999999999999</c:v>
                </c:pt>
                <c:pt idx="6">
                  <c:v>3.089</c:v>
                </c:pt>
                <c:pt idx="7">
                  <c:v>3.089</c:v>
                </c:pt>
              </c:numCache>
            </c:numRef>
          </c:val>
          <c:smooth val="0"/>
          <c:extLst>
            <c:ext xmlns:c16="http://schemas.microsoft.com/office/drawing/2014/chart" uri="{C3380CC4-5D6E-409C-BE32-E72D297353CC}">
              <c16:uniqueId val="{00000002-7FFA-4B33-A51B-D5CF0E12B9CF}"/>
            </c:ext>
          </c:extLst>
        </c:ser>
        <c:ser>
          <c:idx val="3"/>
          <c:order val="3"/>
          <c:tx>
            <c:v>LSTM-2</c:v>
          </c:tx>
          <c:spPr>
            <a:solidFill>
              <a:schemeClr val="accent1">
                <a:lumMod val="60000"/>
              </a:schemeClr>
            </a:solidFill>
            <a:ln>
              <a:noFill/>
            </a:ln>
            <a:effectLst/>
            <a:sp3d/>
          </c:spP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Attack'!$J$36:$Q$36</c:f>
              <c:numCache>
                <c:formatCode>General</c:formatCode>
                <c:ptCount val="8"/>
                <c:pt idx="0">
                  <c:v>4.4710000000000001</c:v>
                </c:pt>
                <c:pt idx="1">
                  <c:v>4.4720000000000004</c:v>
                </c:pt>
                <c:pt idx="2">
                  <c:v>4.0000000000000002E-4</c:v>
                </c:pt>
                <c:pt idx="3">
                  <c:v>4.4000000000000003E-3</c:v>
                </c:pt>
                <c:pt idx="4">
                  <c:v>4.0500000000000001E-2</c:v>
                </c:pt>
                <c:pt idx="5">
                  <c:v>0.33</c:v>
                </c:pt>
                <c:pt idx="6">
                  <c:v>3.117</c:v>
                </c:pt>
                <c:pt idx="7">
                  <c:v>3.11</c:v>
                </c:pt>
              </c:numCache>
            </c:numRef>
          </c:val>
          <c:smooth val="0"/>
          <c:extLst>
            <c:ext xmlns:c16="http://schemas.microsoft.com/office/drawing/2014/chart" uri="{C3380CC4-5D6E-409C-BE32-E72D297353CC}">
              <c16:uniqueId val="{00000003-7FFA-4B33-A51B-D5CF0E12B9CF}"/>
            </c:ext>
          </c:extLst>
        </c:ser>
        <c:ser>
          <c:idx val="4"/>
          <c:order val="4"/>
          <c:tx>
            <c:v>DeepLOB</c:v>
          </c:tx>
          <c:spPr>
            <a:solidFill>
              <a:schemeClr val="accent3">
                <a:lumMod val="60000"/>
              </a:schemeClr>
            </a:solidFill>
            <a:ln>
              <a:noFill/>
            </a:ln>
            <a:effectLst/>
            <a:sp3d/>
          </c:spP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Attack'!$J$46:$Q$46</c:f>
              <c:numCache>
                <c:formatCode>General</c:formatCode>
                <c:ptCount val="8"/>
                <c:pt idx="0">
                  <c:v>4.4710000000000001</c:v>
                </c:pt>
                <c:pt idx="1">
                  <c:v>4.4720000000000004</c:v>
                </c:pt>
                <c:pt idx="2">
                  <c:v>4.0000000000000002E-4</c:v>
                </c:pt>
                <c:pt idx="3">
                  <c:v>4.4000000000000003E-3</c:v>
                </c:pt>
                <c:pt idx="4">
                  <c:v>0.04</c:v>
                </c:pt>
                <c:pt idx="5">
                  <c:v>0.32479999999999998</c:v>
                </c:pt>
                <c:pt idx="6">
                  <c:v>3.052</c:v>
                </c:pt>
                <c:pt idx="7">
                  <c:v>3.052</c:v>
                </c:pt>
              </c:numCache>
            </c:numRef>
          </c:val>
          <c:smooth val="0"/>
          <c:extLst>
            <c:ext xmlns:c16="http://schemas.microsoft.com/office/drawing/2014/chart" uri="{C3380CC4-5D6E-409C-BE32-E72D297353CC}">
              <c16:uniqueId val="{00000004-7FFA-4B33-A51B-D5CF0E12B9CF}"/>
            </c:ext>
          </c:extLst>
        </c:ser>
        <c:dLbls>
          <c:showLegendKey val="0"/>
          <c:showVal val="0"/>
          <c:showCatName val="0"/>
          <c:showSerName val="0"/>
          <c:showPercent val="0"/>
          <c:showBubbleSize val="0"/>
        </c:dLbls>
        <c:axId val="278158415"/>
        <c:axId val="278158895"/>
        <c:axId val="1507588656"/>
      </c:line3D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erAx>
        <c:axId val="1507588656"/>
        <c:scaling>
          <c:orientation val="minMax"/>
        </c:scaling>
        <c:delete val="1"/>
        <c:axPos val="b"/>
        <c:majorTickMark val="out"/>
        <c:minorTickMark val="none"/>
        <c:tickLblPos val="nextTo"/>
        <c:crossAx val="278158895"/>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dirty="0">
                <a:latin typeface="Arial Nova Cond Light" panose="020B0306020202020204" pitchFamily="34" charset="0"/>
              </a:rPr>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Attack'!$J$7:$Q$7</c:f>
              <c:numCache>
                <c:formatCode>General</c:formatCode>
                <c:ptCount val="8"/>
                <c:pt idx="0">
                  <c:v>0.59650000000000003</c:v>
                </c:pt>
                <c:pt idx="1">
                  <c:v>0.59650000000000003</c:v>
                </c:pt>
                <c:pt idx="2">
                  <c:v>0.59650000000000003</c:v>
                </c:pt>
                <c:pt idx="3">
                  <c:v>0.59650000000000003</c:v>
                </c:pt>
                <c:pt idx="4">
                  <c:v>0.59650000000000003</c:v>
                </c:pt>
                <c:pt idx="5">
                  <c:v>0.59650000000000003</c:v>
                </c:pt>
                <c:pt idx="6">
                  <c:v>0.59650000000000003</c:v>
                </c:pt>
                <c:pt idx="7">
                  <c:v>0.59650000000000003</c:v>
                </c:pt>
              </c:numCache>
            </c:numRef>
          </c:val>
          <c:smooth val="0"/>
          <c:extLst>
            <c:ext xmlns:c16="http://schemas.microsoft.com/office/drawing/2014/chart" uri="{C3380CC4-5D6E-409C-BE32-E72D297353CC}">
              <c16:uniqueId val="{00000000-4243-47A2-97BC-042B8F5EAD05}"/>
            </c:ext>
          </c:extLst>
        </c:ser>
        <c:ser>
          <c:idx val="1"/>
          <c:order val="1"/>
          <c:tx>
            <c:v>CNN-2</c:v>
          </c:tx>
          <c:spPr>
            <a:ln w="28575" cap="rnd">
              <a:solidFill>
                <a:schemeClr val="accent3"/>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Attack'!$J$17:$Q$17</c:f>
              <c:numCache>
                <c:formatCode>General</c:formatCode>
                <c:ptCount val="8"/>
                <c:pt idx="0">
                  <c:v>0.74</c:v>
                </c:pt>
                <c:pt idx="1">
                  <c:v>0.74</c:v>
                </c:pt>
                <c:pt idx="2">
                  <c:v>0.74</c:v>
                </c:pt>
                <c:pt idx="3">
                  <c:v>0.69850000000000001</c:v>
                </c:pt>
                <c:pt idx="4">
                  <c:v>0.46260000000000001</c:v>
                </c:pt>
                <c:pt idx="5">
                  <c:v>0.42</c:v>
                </c:pt>
                <c:pt idx="6">
                  <c:v>0.43</c:v>
                </c:pt>
                <c:pt idx="7">
                  <c:v>0.43</c:v>
                </c:pt>
              </c:numCache>
            </c:numRef>
          </c:val>
          <c:smooth val="0"/>
          <c:extLst>
            <c:ext xmlns:c16="http://schemas.microsoft.com/office/drawing/2014/chart" uri="{C3380CC4-5D6E-409C-BE32-E72D297353CC}">
              <c16:uniqueId val="{00000001-4243-47A2-97BC-042B8F5EAD05}"/>
            </c:ext>
          </c:extLst>
        </c:ser>
        <c:ser>
          <c:idx val="2"/>
          <c:order val="2"/>
          <c:tx>
            <c:v>LSTM-1</c:v>
          </c:tx>
          <c:spPr>
            <a:ln w="28575" cap="rnd">
              <a:solidFill>
                <a:schemeClr val="accent5"/>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Attack'!$J$27:$Q$27</c:f>
              <c:numCache>
                <c:formatCode>General</c:formatCode>
                <c:ptCount val="8"/>
                <c:pt idx="0">
                  <c:v>0.48480000000000001</c:v>
                </c:pt>
                <c:pt idx="1">
                  <c:v>0.48480000000000001</c:v>
                </c:pt>
                <c:pt idx="2">
                  <c:v>0.4844</c:v>
                </c:pt>
                <c:pt idx="3">
                  <c:v>0.48080000000000001</c:v>
                </c:pt>
                <c:pt idx="4">
                  <c:v>0.45610000000000001</c:v>
                </c:pt>
                <c:pt idx="5">
                  <c:v>0.2928</c:v>
                </c:pt>
                <c:pt idx="6">
                  <c:v>0.11</c:v>
                </c:pt>
                <c:pt idx="7">
                  <c:v>0.11</c:v>
                </c:pt>
              </c:numCache>
            </c:numRef>
          </c:val>
          <c:smooth val="0"/>
          <c:extLst>
            <c:ext xmlns:c16="http://schemas.microsoft.com/office/drawing/2014/chart" uri="{C3380CC4-5D6E-409C-BE32-E72D297353CC}">
              <c16:uniqueId val="{00000002-4243-47A2-97BC-042B8F5EAD05}"/>
            </c:ext>
          </c:extLst>
        </c:ser>
        <c:ser>
          <c:idx val="3"/>
          <c:order val="3"/>
          <c:tx>
            <c:v>LSTM-2</c:v>
          </c:tx>
          <c:spPr>
            <a:ln w="28575" cap="rnd">
              <a:solidFill>
                <a:schemeClr val="accent1">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Attack'!$J$37:$Q$37</c:f>
              <c:numCache>
                <c:formatCode>General</c:formatCode>
                <c:ptCount val="8"/>
                <c:pt idx="0">
                  <c:v>0.51200000000000001</c:v>
                </c:pt>
                <c:pt idx="1">
                  <c:v>0.51190000000000002</c:v>
                </c:pt>
                <c:pt idx="2">
                  <c:v>0.51129999999999998</c:v>
                </c:pt>
                <c:pt idx="3">
                  <c:v>0.505</c:v>
                </c:pt>
                <c:pt idx="4">
                  <c:v>0.46329999999999999</c:v>
                </c:pt>
                <c:pt idx="5">
                  <c:v>0.23169999999999999</c:v>
                </c:pt>
                <c:pt idx="6">
                  <c:v>2.7E-2</c:v>
                </c:pt>
                <c:pt idx="7">
                  <c:v>2.7E-2</c:v>
                </c:pt>
              </c:numCache>
            </c:numRef>
          </c:val>
          <c:smooth val="0"/>
          <c:extLst>
            <c:ext xmlns:c16="http://schemas.microsoft.com/office/drawing/2014/chart" uri="{C3380CC4-5D6E-409C-BE32-E72D297353CC}">
              <c16:uniqueId val="{00000003-4243-47A2-97BC-042B8F5EAD05}"/>
            </c:ext>
          </c:extLst>
        </c:ser>
        <c:ser>
          <c:idx val="4"/>
          <c:order val="4"/>
          <c:tx>
            <c:v>DeepLOB</c:v>
          </c:tx>
          <c:spPr>
            <a:ln w="28575" cap="rnd">
              <a:solidFill>
                <a:schemeClr val="accent3">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Attack'!$J$47:$Q$47</c:f>
              <c:numCache>
                <c:formatCode>General</c:formatCode>
                <c:ptCount val="8"/>
                <c:pt idx="0">
                  <c:v>0.74219999999999997</c:v>
                </c:pt>
                <c:pt idx="1">
                  <c:v>0.74170000000000003</c:v>
                </c:pt>
                <c:pt idx="2">
                  <c:v>0.73599999999999999</c:v>
                </c:pt>
                <c:pt idx="3">
                  <c:v>0.69630000000000003</c:v>
                </c:pt>
                <c:pt idx="4">
                  <c:v>0.53839999999999999</c:v>
                </c:pt>
                <c:pt idx="5">
                  <c:v>0.51649999999999996</c:v>
                </c:pt>
                <c:pt idx="6">
                  <c:v>0.41555999999999998</c:v>
                </c:pt>
                <c:pt idx="7">
                  <c:v>0.40649999999999997</c:v>
                </c:pt>
              </c:numCache>
            </c:numRef>
          </c:val>
          <c:smooth val="0"/>
          <c:extLst>
            <c:ext xmlns:c16="http://schemas.microsoft.com/office/drawing/2014/chart" uri="{C3380CC4-5D6E-409C-BE32-E72D297353CC}">
              <c16:uniqueId val="{00000004-4243-47A2-97BC-042B8F5EAD05}"/>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Recall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Attack'!$J$8:$Q$8</c:f>
              <c:numCache>
                <c:formatCode>General</c:formatCode>
                <c:ptCount val="8"/>
                <c:pt idx="0">
                  <c:v>0.58260000000000001</c:v>
                </c:pt>
                <c:pt idx="1">
                  <c:v>0.58260000000000001</c:v>
                </c:pt>
                <c:pt idx="2">
                  <c:v>0.58260000000000001</c:v>
                </c:pt>
                <c:pt idx="3">
                  <c:v>0.58260000000000001</c:v>
                </c:pt>
                <c:pt idx="4">
                  <c:v>0.58260000000000001</c:v>
                </c:pt>
                <c:pt idx="5">
                  <c:v>0.58260000000000001</c:v>
                </c:pt>
                <c:pt idx="6">
                  <c:v>0.58260000000000001</c:v>
                </c:pt>
                <c:pt idx="7">
                  <c:v>0.58260000000000001</c:v>
                </c:pt>
              </c:numCache>
            </c:numRef>
          </c:val>
          <c:smooth val="0"/>
          <c:extLst>
            <c:ext xmlns:c16="http://schemas.microsoft.com/office/drawing/2014/chart" uri="{C3380CC4-5D6E-409C-BE32-E72D297353CC}">
              <c16:uniqueId val="{00000000-779C-43B2-A70E-6CC90148120B}"/>
            </c:ext>
          </c:extLst>
        </c:ser>
        <c:ser>
          <c:idx val="1"/>
          <c:order val="1"/>
          <c:tx>
            <c:v>CNN-2</c:v>
          </c:tx>
          <c:spPr>
            <a:ln w="28575" cap="rnd">
              <a:solidFill>
                <a:schemeClr val="accent3"/>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Attack'!$J$18:$Q$18</c:f>
              <c:numCache>
                <c:formatCode>General</c:formatCode>
                <c:ptCount val="8"/>
                <c:pt idx="0">
                  <c:v>0.746</c:v>
                </c:pt>
                <c:pt idx="1">
                  <c:v>0.745</c:v>
                </c:pt>
                <c:pt idx="2">
                  <c:v>0.74099999999999999</c:v>
                </c:pt>
                <c:pt idx="3">
                  <c:v>0.69830000000000003</c:v>
                </c:pt>
                <c:pt idx="4">
                  <c:v>0.45879999999999999</c:v>
                </c:pt>
                <c:pt idx="5">
                  <c:v>0.44</c:v>
                </c:pt>
                <c:pt idx="6">
                  <c:v>0.42</c:v>
                </c:pt>
                <c:pt idx="7">
                  <c:v>0.42</c:v>
                </c:pt>
              </c:numCache>
            </c:numRef>
          </c:val>
          <c:smooth val="0"/>
          <c:extLst>
            <c:ext xmlns:c16="http://schemas.microsoft.com/office/drawing/2014/chart" uri="{C3380CC4-5D6E-409C-BE32-E72D297353CC}">
              <c16:uniqueId val="{00000001-779C-43B2-A70E-6CC90148120B}"/>
            </c:ext>
          </c:extLst>
        </c:ser>
        <c:ser>
          <c:idx val="2"/>
          <c:order val="2"/>
          <c:tx>
            <c:v>LSTM-1</c:v>
          </c:tx>
          <c:spPr>
            <a:ln w="28575" cap="rnd">
              <a:solidFill>
                <a:schemeClr val="accent5"/>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Attack'!$J$28:$Q$28</c:f>
              <c:numCache>
                <c:formatCode>General</c:formatCode>
                <c:ptCount val="8"/>
                <c:pt idx="0">
                  <c:v>0.48380000000000001</c:v>
                </c:pt>
                <c:pt idx="1">
                  <c:v>0.48380000000000001</c:v>
                </c:pt>
                <c:pt idx="2">
                  <c:v>0.48330000000000001</c:v>
                </c:pt>
                <c:pt idx="3">
                  <c:v>0.47949999999999998</c:v>
                </c:pt>
                <c:pt idx="4">
                  <c:v>0.44400000000000001</c:v>
                </c:pt>
                <c:pt idx="5">
                  <c:v>0.26790000000000003</c:v>
                </c:pt>
                <c:pt idx="6">
                  <c:v>3.7699999999999997E-2</c:v>
                </c:pt>
                <c:pt idx="7">
                  <c:v>3.7999999999999999E-2</c:v>
                </c:pt>
              </c:numCache>
            </c:numRef>
          </c:val>
          <c:smooth val="0"/>
          <c:extLst>
            <c:ext xmlns:c16="http://schemas.microsoft.com/office/drawing/2014/chart" uri="{C3380CC4-5D6E-409C-BE32-E72D297353CC}">
              <c16:uniqueId val="{00000002-779C-43B2-A70E-6CC90148120B}"/>
            </c:ext>
          </c:extLst>
        </c:ser>
        <c:ser>
          <c:idx val="3"/>
          <c:order val="3"/>
          <c:tx>
            <c:v>LSTM-2</c:v>
          </c:tx>
          <c:spPr>
            <a:ln w="28575" cap="rnd">
              <a:solidFill>
                <a:schemeClr val="accent1">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Attack'!$J$38:$Q$38</c:f>
              <c:numCache>
                <c:formatCode>General</c:formatCode>
                <c:ptCount val="8"/>
                <c:pt idx="0">
                  <c:v>0.48849999999999999</c:v>
                </c:pt>
                <c:pt idx="1">
                  <c:v>0.4884</c:v>
                </c:pt>
                <c:pt idx="2">
                  <c:v>0.4879</c:v>
                </c:pt>
                <c:pt idx="3">
                  <c:v>0.48249999999999998</c:v>
                </c:pt>
                <c:pt idx="4">
                  <c:v>0.44219999999999998</c:v>
                </c:pt>
                <c:pt idx="5">
                  <c:v>0.21679999999999999</c:v>
                </c:pt>
                <c:pt idx="6">
                  <c:v>7.0000000000000001E-3</c:v>
                </c:pt>
                <c:pt idx="7">
                  <c:v>6.0000000000000001E-3</c:v>
                </c:pt>
              </c:numCache>
            </c:numRef>
          </c:val>
          <c:smooth val="0"/>
          <c:extLst>
            <c:ext xmlns:c16="http://schemas.microsoft.com/office/drawing/2014/chart" uri="{C3380CC4-5D6E-409C-BE32-E72D297353CC}">
              <c16:uniqueId val="{00000003-779C-43B2-A70E-6CC90148120B}"/>
            </c:ext>
          </c:extLst>
        </c:ser>
        <c:ser>
          <c:idx val="4"/>
          <c:order val="4"/>
          <c:tx>
            <c:v>DeepLOB</c:v>
          </c:tx>
          <c:spPr>
            <a:ln w="28575" cap="rnd">
              <a:solidFill>
                <a:schemeClr val="accent3">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Attack'!$J$48:$Q$48</c:f>
              <c:numCache>
                <c:formatCode>General</c:formatCode>
                <c:ptCount val="8"/>
                <c:pt idx="0">
                  <c:v>0.74239999999999995</c:v>
                </c:pt>
                <c:pt idx="1">
                  <c:v>0.7419</c:v>
                </c:pt>
                <c:pt idx="2">
                  <c:v>0.73599999999999999</c:v>
                </c:pt>
                <c:pt idx="3">
                  <c:v>0.69689999999999996</c:v>
                </c:pt>
                <c:pt idx="4">
                  <c:v>0.51129999999999998</c:v>
                </c:pt>
                <c:pt idx="5">
                  <c:v>0.40870000000000001</c:v>
                </c:pt>
                <c:pt idx="6">
                  <c:v>0.33079999999999998</c:v>
                </c:pt>
                <c:pt idx="7">
                  <c:v>0.33069999999999999</c:v>
                </c:pt>
              </c:numCache>
            </c:numRef>
          </c:val>
          <c:smooth val="0"/>
          <c:extLst>
            <c:ext xmlns:c16="http://schemas.microsoft.com/office/drawing/2014/chart" uri="{C3380CC4-5D6E-409C-BE32-E72D297353CC}">
              <c16:uniqueId val="{00000004-779C-43B2-A70E-6CC90148120B}"/>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dirty="0">
                <a:latin typeface="Arial Nova Cond Light" panose="020B0306020202020204" pitchFamily="34" charset="0"/>
              </a:rPr>
              <a:t>Accuracy</a:t>
            </a:r>
            <a:endParaRPr lang="en-IN" dirty="0">
              <a:latin typeface="Arial Nova Cond Light" panose="020B0306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attack'!$B$5:$I$5</c:f>
              <c:numCache>
                <c:formatCode>General</c:formatCode>
                <c:ptCount val="8"/>
                <c:pt idx="0">
                  <c:v>58.06</c:v>
                </c:pt>
                <c:pt idx="1">
                  <c:v>58.06</c:v>
                </c:pt>
                <c:pt idx="2">
                  <c:v>58.06</c:v>
                </c:pt>
                <c:pt idx="3">
                  <c:v>58.06</c:v>
                </c:pt>
                <c:pt idx="4">
                  <c:v>58.06</c:v>
                </c:pt>
                <c:pt idx="5">
                  <c:v>58.06</c:v>
                </c:pt>
                <c:pt idx="6">
                  <c:v>58.06</c:v>
                </c:pt>
                <c:pt idx="7">
                  <c:v>58.06</c:v>
                </c:pt>
              </c:numCache>
            </c:numRef>
          </c:val>
          <c:smooth val="0"/>
          <c:extLst>
            <c:ext xmlns:c16="http://schemas.microsoft.com/office/drawing/2014/chart" uri="{C3380CC4-5D6E-409C-BE32-E72D297353CC}">
              <c16:uniqueId val="{00000000-E157-44BC-A9CA-A144C1AEBE05}"/>
            </c:ext>
          </c:extLst>
        </c:ser>
        <c:ser>
          <c:idx val="1"/>
          <c:order val="1"/>
          <c:tx>
            <c:v>CNN-2</c:v>
          </c:tx>
          <c:spPr>
            <a:ln w="28575" cap="rnd">
              <a:solidFill>
                <a:schemeClr val="accent3"/>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attack'!$B$15:$I$15</c:f>
              <c:numCache>
                <c:formatCode>General</c:formatCode>
                <c:ptCount val="8"/>
                <c:pt idx="0">
                  <c:v>48.02</c:v>
                </c:pt>
                <c:pt idx="1">
                  <c:v>48.02</c:v>
                </c:pt>
                <c:pt idx="2">
                  <c:v>48.02</c:v>
                </c:pt>
                <c:pt idx="3">
                  <c:v>48.02</c:v>
                </c:pt>
                <c:pt idx="4">
                  <c:v>48.02</c:v>
                </c:pt>
                <c:pt idx="5">
                  <c:v>47.13</c:v>
                </c:pt>
                <c:pt idx="6">
                  <c:v>37.65</c:v>
                </c:pt>
                <c:pt idx="7">
                  <c:v>22.15</c:v>
                </c:pt>
              </c:numCache>
            </c:numRef>
          </c:val>
          <c:smooth val="0"/>
          <c:extLst>
            <c:ext xmlns:c16="http://schemas.microsoft.com/office/drawing/2014/chart" uri="{C3380CC4-5D6E-409C-BE32-E72D297353CC}">
              <c16:uniqueId val="{00000001-E157-44BC-A9CA-A144C1AEBE05}"/>
            </c:ext>
          </c:extLst>
        </c:ser>
        <c:ser>
          <c:idx val="2"/>
          <c:order val="2"/>
          <c:tx>
            <c:v>LSTM-1</c:v>
          </c:tx>
          <c:spPr>
            <a:ln w="28575" cap="rnd">
              <a:solidFill>
                <a:schemeClr val="accent5"/>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attack'!$B$25:$I$25</c:f>
              <c:numCache>
                <c:formatCode>General</c:formatCode>
                <c:ptCount val="8"/>
                <c:pt idx="0">
                  <c:v>39.85</c:v>
                </c:pt>
                <c:pt idx="1">
                  <c:v>39.85</c:v>
                </c:pt>
                <c:pt idx="2">
                  <c:v>39.85</c:v>
                </c:pt>
                <c:pt idx="3">
                  <c:v>39.840000000000003</c:v>
                </c:pt>
                <c:pt idx="4">
                  <c:v>39.840000000000003</c:v>
                </c:pt>
                <c:pt idx="5">
                  <c:v>39.67</c:v>
                </c:pt>
                <c:pt idx="6">
                  <c:v>36.840000000000003</c:v>
                </c:pt>
                <c:pt idx="7">
                  <c:v>31</c:v>
                </c:pt>
              </c:numCache>
            </c:numRef>
          </c:val>
          <c:smooth val="0"/>
          <c:extLst>
            <c:ext xmlns:c16="http://schemas.microsoft.com/office/drawing/2014/chart" uri="{C3380CC4-5D6E-409C-BE32-E72D297353CC}">
              <c16:uniqueId val="{00000002-E157-44BC-A9CA-A144C1AEBE05}"/>
            </c:ext>
          </c:extLst>
        </c:ser>
        <c:ser>
          <c:idx val="3"/>
          <c:order val="3"/>
          <c:tx>
            <c:v>LSTM-2</c:v>
          </c:tx>
          <c:spPr>
            <a:ln w="28575" cap="rnd">
              <a:solidFill>
                <a:schemeClr val="accent1">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attack'!$B$35:$I$35</c:f>
              <c:numCache>
                <c:formatCode>General</c:formatCode>
                <c:ptCount val="8"/>
                <c:pt idx="0">
                  <c:v>39.44</c:v>
                </c:pt>
                <c:pt idx="1">
                  <c:v>39.44</c:v>
                </c:pt>
                <c:pt idx="2">
                  <c:v>39.44</c:v>
                </c:pt>
                <c:pt idx="3">
                  <c:v>39.44</c:v>
                </c:pt>
                <c:pt idx="4">
                  <c:v>39.44</c:v>
                </c:pt>
                <c:pt idx="5">
                  <c:v>39.44</c:v>
                </c:pt>
                <c:pt idx="6">
                  <c:v>37.299999999999997</c:v>
                </c:pt>
                <c:pt idx="7">
                  <c:v>33.65</c:v>
                </c:pt>
              </c:numCache>
            </c:numRef>
          </c:val>
          <c:smooth val="0"/>
          <c:extLst>
            <c:ext xmlns:c16="http://schemas.microsoft.com/office/drawing/2014/chart" uri="{C3380CC4-5D6E-409C-BE32-E72D297353CC}">
              <c16:uniqueId val="{00000003-E157-44BC-A9CA-A144C1AEBE05}"/>
            </c:ext>
          </c:extLst>
        </c:ser>
        <c:ser>
          <c:idx val="4"/>
          <c:order val="4"/>
          <c:tx>
            <c:v>DeepLOB</c:v>
          </c:tx>
          <c:spPr>
            <a:ln w="28575" cap="rnd">
              <a:solidFill>
                <a:schemeClr val="accent3">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attack'!$B$45:$I$45</c:f>
              <c:numCache>
                <c:formatCode>General</c:formatCode>
                <c:ptCount val="8"/>
                <c:pt idx="0">
                  <c:v>47.8</c:v>
                </c:pt>
                <c:pt idx="1">
                  <c:v>47.8</c:v>
                </c:pt>
                <c:pt idx="2">
                  <c:v>47.8</c:v>
                </c:pt>
                <c:pt idx="3">
                  <c:v>47.8</c:v>
                </c:pt>
                <c:pt idx="4">
                  <c:v>47.7</c:v>
                </c:pt>
                <c:pt idx="5">
                  <c:v>46</c:v>
                </c:pt>
                <c:pt idx="6">
                  <c:v>38.299999999999997</c:v>
                </c:pt>
                <c:pt idx="7">
                  <c:v>22.46</c:v>
                </c:pt>
              </c:numCache>
            </c:numRef>
          </c:val>
          <c:smooth val="0"/>
          <c:extLst>
            <c:ext xmlns:c16="http://schemas.microsoft.com/office/drawing/2014/chart" uri="{C3380CC4-5D6E-409C-BE32-E72D297353CC}">
              <c16:uniqueId val="{00000004-E157-44BC-A9CA-A144C1AEBE05}"/>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dirty="0">
                <a:latin typeface="Arial Nova Cond Light" panose="020B0306020202020204" pitchFamily="34" charset="0"/>
              </a:rPr>
              <a:t>Perturbation Volume</a:t>
            </a:r>
            <a:endParaRPr lang="en-IN" dirty="0">
              <a:latin typeface="Arial Nova Cond Light" panose="020B0306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line3DChart>
        <c:grouping val="standard"/>
        <c:varyColors val="0"/>
        <c:ser>
          <c:idx val="0"/>
          <c:order val="0"/>
          <c:tx>
            <c:v>CNN-1</c:v>
          </c:tx>
          <c:spPr>
            <a:solidFill>
              <a:schemeClr val="accent1"/>
            </a:solidFill>
            <a:ln>
              <a:noFill/>
            </a:ln>
            <a:effectLst/>
            <a:sp3d/>
          </c:spP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attack'!$B$6:$I$6</c:f>
              <c:numCache>
                <c:formatCode>General</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0-A7A6-474F-A79C-6D6197A2967C}"/>
            </c:ext>
          </c:extLst>
        </c:ser>
        <c:ser>
          <c:idx val="1"/>
          <c:order val="1"/>
          <c:tx>
            <c:v>CNN-2</c:v>
          </c:tx>
          <c:spPr>
            <a:solidFill>
              <a:schemeClr val="accent3"/>
            </a:solidFill>
            <a:ln>
              <a:noFill/>
            </a:ln>
            <a:effectLst/>
            <a:sp3d/>
          </c:spP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attack'!$B$16:$I$16</c:f>
              <c:numCache>
                <c:formatCode>General</c:formatCode>
                <c:ptCount val="8"/>
                <c:pt idx="0">
                  <c:v>2.2639999999999998</c:v>
                </c:pt>
                <c:pt idx="1">
                  <c:v>2.2639999999999998</c:v>
                </c:pt>
                <c:pt idx="2">
                  <c:v>2.2639999999999998</c:v>
                </c:pt>
                <c:pt idx="3">
                  <c:v>2.2639999999999998</c:v>
                </c:pt>
                <c:pt idx="4">
                  <c:v>2.2639999999999998</c:v>
                </c:pt>
                <c:pt idx="5">
                  <c:v>2.2639999999999998</c:v>
                </c:pt>
                <c:pt idx="6">
                  <c:v>2.2599999999999998</c:v>
                </c:pt>
                <c:pt idx="7">
                  <c:v>2.27</c:v>
                </c:pt>
              </c:numCache>
            </c:numRef>
          </c:val>
          <c:smooth val="0"/>
          <c:extLst>
            <c:ext xmlns:c16="http://schemas.microsoft.com/office/drawing/2014/chart" uri="{C3380CC4-5D6E-409C-BE32-E72D297353CC}">
              <c16:uniqueId val="{00000001-A7A6-474F-A79C-6D6197A2967C}"/>
            </c:ext>
          </c:extLst>
        </c:ser>
        <c:ser>
          <c:idx val="2"/>
          <c:order val="2"/>
          <c:tx>
            <c:v>LSTM-1</c:v>
          </c:tx>
          <c:spPr>
            <a:solidFill>
              <a:schemeClr val="accent5"/>
            </a:solidFill>
            <a:ln>
              <a:noFill/>
            </a:ln>
            <a:effectLst/>
            <a:sp3d/>
          </c:spP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attack'!$B$26:$I$26</c:f>
              <c:numCache>
                <c:formatCode>General</c:formatCode>
                <c:ptCount val="8"/>
                <c:pt idx="0">
                  <c:v>2.2599999999999998</c:v>
                </c:pt>
                <c:pt idx="1">
                  <c:v>2.2599999999999998</c:v>
                </c:pt>
                <c:pt idx="2">
                  <c:v>2.2599999999999998</c:v>
                </c:pt>
                <c:pt idx="3">
                  <c:v>2.2599999999999998</c:v>
                </c:pt>
                <c:pt idx="4">
                  <c:v>2.2599999999999998</c:v>
                </c:pt>
                <c:pt idx="5">
                  <c:v>2.2599999999999998</c:v>
                </c:pt>
                <c:pt idx="6">
                  <c:v>2.2599999999999998</c:v>
                </c:pt>
                <c:pt idx="7">
                  <c:v>2.27</c:v>
                </c:pt>
              </c:numCache>
            </c:numRef>
          </c:val>
          <c:smooth val="0"/>
          <c:extLst>
            <c:ext xmlns:c16="http://schemas.microsoft.com/office/drawing/2014/chart" uri="{C3380CC4-5D6E-409C-BE32-E72D297353CC}">
              <c16:uniqueId val="{00000002-A7A6-474F-A79C-6D6197A2967C}"/>
            </c:ext>
          </c:extLst>
        </c:ser>
        <c:ser>
          <c:idx val="3"/>
          <c:order val="3"/>
          <c:tx>
            <c:v>LSTM-2</c:v>
          </c:tx>
          <c:spPr>
            <a:solidFill>
              <a:schemeClr val="accent1">
                <a:lumMod val="60000"/>
              </a:schemeClr>
            </a:solidFill>
            <a:ln>
              <a:noFill/>
            </a:ln>
            <a:effectLst/>
            <a:sp3d/>
          </c:spP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attack'!$B$36:$I$36</c:f>
              <c:numCache>
                <c:formatCode>General</c:formatCode>
                <c:ptCount val="8"/>
                <c:pt idx="0">
                  <c:v>2.2639999999999998</c:v>
                </c:pt>
                <c:pt idx="1">
                  <c:v>2.2639999999999998</c:v>
                </c:pt>
                <c:pt idx="2">
                  <c:v>2.2639999999999998</c:v>
                </c:pt>
                <c:pt idx="3">
                  <c:v>2.2639999999999998</c:v>
                </c:pt>
                <c:pt idx="4">
                  <c:v>2.2639999999999998</c:v>
                </c:pt>
                <c:pt idx="5">
                  <c:v>2.2639999999999998</c:v>
                </c:pt>
                <c:pt idx="6">
                  <c:v>2.2599999999999998</c:v>
                </c:pt>
                <c:pt idx="7">
                  <c:v>2.27</c:v>
                </c:pt>
              </c:numCache>
            </c:numRef>
          </c:val>
          <c:smooth val="0"/>
          <c:extLst>
            <c:ext xmlns:c16="http://schemas.microsoft.com/office/drawing/2014/chart" uri="{C3380CC4-5D6E-409C-BE32-E72D297353CC}">
              <c16:uniqueId val="{00000003-A7A6-474F-A79C-6D6197A2967C}"/>
            </c:ext>
          </c:extLst>
        </c:ser>
        <c:ser>
          <c:idx val="4"/>
          <c:order val="4"/>
          <c:tx>
            <c:v>DeepLOB</c:v>
          </c:tx>
          <c:spPr>
            <a:solidFill>
              <a:schemeClr val="accent3">
                <a:lumMod val="60000"/>
              </a:schemeClr>
            </a:solidFill>
            <a:ln>
              <a:noFill/>
            </a:ln>
            <a:effectLst/>
            <a:sp3d/>
          </c:spP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attack'!$B$46:$I$46</c:f>
              <c:numCache>
                <c:formatCode>General</c:formatCode>
                <c:ptCount val="8"/>
                <c:pt idx="0">
                  <c:v>2.2639999999999998</c:v>
                </c:pt>
                <c:pt idx="1">
                  <c:v>2.2639999999999998</c:v>
                </c:pt>
                <c:pt idx="2">
                  <c:v>2.2639999999999998</c:v>
                </c:pt>
                <c:pt idx="3">
                  <c:v>2.2639999999999998</c:v>
                </c:pt>
                <c:pt idx="4">
                  <c:v>2.2639999999999998</c:v>
                </c:pt>
                <c:pt idx="5">
                  <c:v>2.2639999999999998</c:v>
                </c:pt>
                <c:pt idx="6">
                  <c:v>2.2650000000000001</c:v>
                </c:pt>
                <c:pt idx="7">
                  <c:v>2.2690000000000001</c:v>
                </c:pt>
              </c:numCache>
            </c:numRef>
          </c:val>
          <c:smooth val="0"/>
          <c:extLst>
            <c:ext xmlns:c16="http://schemas.microsoft.com/office/drawing/2014/chart" uri="{C3380CC4-5D6E-409C-BE32-E72D297353CC}">
              <c16:uniqueId val="{00000004-A7A6-474F-A79C-6D6197A2967C}"/>
            </c:ext>
          </c:extLst>
        </c:ser>
        <c:dLbls>
          <c:showLegendKey val="0"/>
          <c:showVal val="0"/>
          <c:showCatName val="0"/>
          <c:showSerName val="0"/>
          <c:showPercent val="0"/>
          <c:showBubbleSize val="0"/>
        </c:dLbls>
        <c:axId val="278158415"/>
        <c:axId val="278158895"/>
        <c:axId val="10256480"/>
      </c:line3D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erAx>
        <c:axId val="10256480"/>
        <c:scaling>
          <c:orientation val="minMax"/>
        </c:scaling>
        <c:delete val="1"/>
        <c:axPos val="b"/>
        <c:majorTickMark val="out"/>
        <c:minorTickMark val="none"/>
        <c:tickLblPos val="nextTo"/>
        <c:crossAx val="278158895"/>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attack'!$B$7:$I$7</c:f>
              <c:numCache>
                <c:formatCode>General</c:formatCode>
                <c:ptCount val="8"/>
                <c:pt idx="0">
                  <c:v>0.59650000000000003</c:v>
                </c:pt>
                <c:pt idx="1">
                  <c:v>0.59650000000000003</c:v>
                </c:pt>
                <c:pt idx="2">
                  <c:v>0.59650000000000003</c:v>
                </c:pt>
                <c:pt idx="3">
                  <c:v>0.59650000000000003</c:v>
                </c:pt>
                <c:pt idx="4">
                  <c:v>0.59650000000000003</c:v>
                </c:pt>
                <c:pt idx="5">
                  <c:v>0.59650000000000003</c:v>
                </c:pt>
                <c:pt idx="6">
                  <c:v>0.59650000000000003</c:v>
                </c:pt>
                <c:pt idx="7">
                  <c:v>0.59650000000000003</c:v>
                </c:pt>
              </c:numCache>
            </c:numRef>
          </c:val>
          <c:smooth val="0"/>
          <c:extLst>
            <c:ext xmlns:c16="http://schemas.microsoft.com/office/drawing/2014/chart" uri="{C3380CC4-5D6E-409C-BE32-E72D297353CC}">
              <c16:uniqueId val="{00000000-54D3-4DC6-BC93-1188DAF3E067}"/>
            </c:ext>
          </c:extLst>
        </c:ser>
        <c:ser>
          <c:idx val="1"/>
          <c:order val="1"/>
          <c:tx>
            <c:v>CNN-2</c:v>
          </c:tx>
          <c:spPr>
            <a:ln w="28575" cap="rnd">
              <a:solidFill>
                <a:schemeClr val="accent3"/>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attack'!$B$17:$I$17</c:f>
              <c:numCache>
                <c:formatCode>General</c:formatCode>
                <c:ptCount val="8"/>
                <c:pt idx="0">
                  <c:v>0.48</c:v>
                </c:pt>
                <c:pt idx="1">
                  <c:v>0.48</c:v>
                </c:pt>
                <c:pt idx="2">
                  <c:v>0.48</c:v>
                </c:pt>
                <c:pt idx="3">
                  <c:v>0.48</c:v>
                </c:pt>
                <c:pt idx="4">
                  <c:v>0.48</c:v>
                </c:pt>
                <c:pt idx="5">
                  <c:v>0.47</c:v>
                </c:pt>
                <c:pt idx="6">
                  <c:v>0.38190000000000002</c:v>
                </c:pt>
                <c:pt idx="7">
                  <c:v>0.16</c:v>
                </c:pt>
              </c:numCache>
            </c:numRef>
          </c:val>
          <c:smooth val="0"/>
          <c:extLst>
            <c:ext xmlns:c16="http://schemas.microsoft.com/office/drawing/2014/chart" uri="{C3380CC4-5D6E-409C-BE32-E72D297353CC}">
              <c16:uniqueId val="{00000001-54D3-4DC6-BC93-1188DAF3E067}"/>
            </c:ext>
          </c:extLst>
        </c:ser>
        <c:ser>
          <c:idx val="2"/>
          <c:order val="2"/>
          <c:tx>
            <c:v>LSTM-1</c:v>
          </c:tx>
          <c:spPr>
            <a:ln w="28575" cap="rnd">
              <a:solidFill>
                <a:schemeClr val="accent5"/>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attack'!$B$27:$I$27</c:f>
              <c:numCache>
                <c:formatCode>General</c:formatCode>
                <c:ptCount val="8"/>
                <c:pt idx="0">
                  <c:v>0.40300000000000002</c:v>
                </c:pt>
                <c:pt idx="1">
                  <c:v>0.40300000000000002</c:v>
                </c:pt>
                <c:pt idx="2">
                  <c:v>0.40300000000000002</c:v>
                </c:pt>
                <c:pt idx="3">
                  <c:v>0.40300000000000002</c:v>
                </c:pt>
                <c:pt idx="4">
                  <c:v>0.40300000000000002</c:v>
                </c:pt>
                <c:pt idx="5">
                  <c:v>0.40200000000000002</c:v>
                </c:pt>
                <c:pt idx="6">
                  <c:v>0.37</c:v>
                </c:pt>
                <c:pt idx="7">
                  <c:v>0.32440000000000002</c:v>
                </c:pt>
              </c:numCache>
            </c:numRef>
          </c:val>
          <c:smooth val="0"/>
          <c:extLst>
            <c:ext xmlns:c16="http://schemas.microsoft.com/office/drawing/2014/chart" uri="{C3380CC4-5D6E-409C-BE32-E72D297353CC}">
              <c16:uniqueId val="{00000002-54D3-4DC6-BC93-1188DAF3E067}"/>
            </c:ext>
          </c:extLst>
        </c:ser>
        <c:ser>
          <c:idx val="3"/>
          <c:order val="3"/>
          <c:tx>
            <c:v>LSTM-2</c:v>
          </c:tx>
          <c:spPr>
            <a:ln w="28575" cap="rnd">
              <a:solidFill>
                <a:schemeClr val="accent1">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attack'!$B$37:$I$37</c:f>
              <c:numCache>
                <c:formatCode>General</c:formatCode>
                <c:ptCount val="8"/>
                <c:pt idx="0">
                  <c:v>0.39850000000000002</c:v>
                </c:pt>
                <c:pt idx="1">
                  <c:v>0.39850000000000002</c:v>
                </c:pt>
                <c:pt idx="2">
                  <c:v>0.39850000000000002</c:v>
                </c:pt>
                <c:pt idx="3">
                  <c:v>0.39850000000000002</c:v>
                </c:pt>
                <c:pt idx="4">
                  <c:v>0.39850000000000002</c:v>
                </c:pt>
                <c:pt idx="5">
                  <c:v>0.39850000000000002</c:v>
                </c:pt>
                <c:pt idx="6">
                  <c:v>0.37</c:v>
                </c:pt>
                <c:pt idx="7">
                  <c:v>0.34</c:v>
                </c:pt>
              </c:numCache>
            </c:numRef>
          </c:val>
          <c:smooth val="0"/>
          <c:extLst>
            <c:ext xmlns:c16="http://schemas.microsoft.com/office/drawing/2014/chart" uri="{C3380CC4-5D6E-409C-BE32-E72D297353CC}">
              <c16:uniqueId val="{00000003-54D3-4DC6-BC93-1188DAF3E067}"/>
            </c:ext>
          </c:extLst>
        </c:ser>
        <c:ser>
          <c:idx val="4"/>
          <c:order val="4"/>
          <c:tx>
            <c:v>DeepLOB</c:v>
          </c:tx>
          <c:spPr>
            <a:ln w="28575" cap="rnd">
              <a:solidFill>
                <a:schemeClr val="accent3">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attack'!$B$47:$I$47</c:f>
              <c:numCache>
                <c:formatCode>General</c:formatCode>
                <c:ptCount val="8"/>
                <c:pt idx="0">
                  <c:v>0.48659999999999998</c:v>
                </c:pt>
                <c:pt idx="1">
                  <c:v>0.48659999999999998</c:v>
                </c:pt>
                <c:pt idx="2">
                  <c:v>0.48659999999999998</c:v>
                </c:pt>
                <c:pt idx="3">
                  <c:v>0.48659999999999998</c:v>
                </c:pt>
                <c:pt idx="4">
                  <c:v>0.48499999999999999</c:v>
                </c:pt>
                <c:pt idx="5">
                  <c:v>0.47</c:v>
                </c:pt>
                <c:pt idx="6">
                  <c:v>0.39</c:v>
                </c:pt>
                <c:pt idx="7">
                  <c:v>0.20300000000000001</c:v>
                </c:pt>
              </c:numCache>
            </c:numRef>
          </c:val>
          <c:smooth val="0"/>
          <c:extLst>
            <c:ext xmlns:c16="http://schemas.microsoft.com/office/drawing/2014/chart" uri="{C3380CC4-5D6E-409C-BE32-E72D297353CC}">
              <c16:uniqueId val="{00000004-54D3-4DC6-BC93-1188DAF3E067}"/>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Recall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attack'!$B$8:$I$8</c:f>
              <c:numCache>
                <c:formatCode>General</c:formatCode>
                <c:ptCount val="8"/>
                <c:pt idx="0">
                  <c:v>0.58260000000000001</c:v>
                </c:pt>
                <c:pt idx="1">
                  <c:v>0.58260000000000001</c:v>
                </c:pt>
                <c:pt idx="2">
                  <c:v>0.58260000000000001</c:v>
                </c:pt>
                <c:pt idx="3">
                  <c:v>0.58260000000000001</c:v>
                </c:pt>
                <c:pt idx="4">
                  <c:v>0.58260000000000001</c:v>
                </c:pt>
                <c:pt idx="5">
                  <c:v>0.58260000000000001</c:v>
                </c:pt>
                <c:pt idx="6">
                  <c:v>0.58260000000000001</c:v>
                </c:pt>
                <c:pt idx="7">
                  <c:v>0.58260000000000001</c:v>
                </c:pt>
              </c:numCache>
            </c:numRef>
          </c:val>
          <c:smooth val="0"/>
          <c:extLst>
            <c:ext xmlns:c16="http://schemas.microsoft.com/office/drawing/2014/chart" uri="{C3380CC4-5D6E-409C-BE32-E72D297353CC}">
              <c16:uniqueId val="{00000000-358B-4675-A873-217FCDA4B469}"/>
            </c:ext>
          </c:extLst>
        </c:ser>
        <c:ser>
          <c:idx val="1"/>
          <c:order val="1"/>
          <c:tx>
            <c:v>CNN-2</c:v>
          </c:tx>
          <c:spPr>
            <a:ln w="28575" cap="rnd">
              <a:solidFill>
                <a:schemeClr val="accent3"/>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attack'!$B$18:$I$18</c:f>
              <c:numCache>
                <c:formatCode>General</c:formatCode>
                <c:ptCount val="8"/>
                <c:pt idx="0">
                  <c:v>0.48</c:v>
                </c:pt>
                <c:pt idx="1">
                  <c:v>0.48</c:v>
                </c:pt>
                <c:pt idx="2">
                  <c:v>0.48</c:v>
                </c:pt>
                <c:pt idx="3">
                  <c:v>0.48</c:v>
                </c:pt>
                <c:pt idx="4">
                  <c:v>0.48</c:v>
                </c:pt>
                <c:pt idx="5">
                  <c:v>0.47</c:v>
                </c:pt>
                <c:pt idx="6">
                  <c:v>0.37690000000000001</c:v>
                </c:pt>
                <c:pt idx="7">
                  <c:v>0.22</c:v>
                </c:pt>
              </c:numCache>
            </c:numRef>
          </c:val>
          <c:smooth val="0"/>
          <c:extLst>
            <c:ext xmlns:c16="http://schemas.microsoft.com/office/drawing/2014/chart" uri="{C3380CC4-5D6E-409C-BE32-E72D297353CC}">
              <c16:uniqueId val="{00000001-358B-4675-A873-217FCDA4B469}"/>
            </c:ext>
          </c:extLst>
        </c:ser>
        <c:ser>
          <c:idx val="2"/>
          <c:order val="2"/>
          <c:tx>
            <c:v>LSTM-1</c:v>
          </c:tx>
          <c:spPr>
            <a:ln w="28575" cap="rnd">
              <a:solidFill>
                <a:schemeClr val="accent5"/>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attack'!$B$28:$I$28</c:f>
              <c:numCache>
                <c:formatCode>General</c:formatCode>
                <c:ptCount val="8"/>
                <c:pt idx="0">
                  <c:v>0.4</c:v>
                </c:pt>
                <c:pt idx="1">
                  <c:v>0.4</c:v>
                </c:pt>
                <c:pt idx="2">
                  <c:v>0.4</c:v>
                </c:pt>
                <c:pt idx="3">
                  <c:v>0.4</c:v>
                </c:pt>
                <c:pt idx="4">
                  <c:v>0.4</c:v>
                </c:pt>
                <c:pt idx="5">
                  <c:v>0.3</c:v>
                </c:pt>
                <c:pt idx="6">
                  <c:v>0.36899999999999999</c:v>
                </c:pt>
                <c:pt idx="7">
                  <c:v>0.311</c:v>
                </c:pt>
              </c:numCache>
            </c:numRef>
          </c:val>
          <c:smooth val="0"/>
          <c:extLst>
            <c:ext xmlns:c16="http://schemas.microsoft.com/office/drawing/2014/chart" uri="{C3380CC4-5D6E-409C-BE32-E72D297353CC}">
              <c16:uniqueId val="{00000002-358B-4675-A873-217FCDA4B469}"/>
            </c:ext>
          </c:extLst>
        </c:ser>
        <c:ser>
          <c:idx val="3"/>
          <c:order val="3"/>
          <c:tx>
            <c:v>LSTM-2</c:v>
          </c:tx>
          <c:spPr>
            <a:ln w="28575" cap="rnd">
              <a:solidFill>
                <a:schemeClr val="accent1">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attack'!$B$38:$I$38</c:f>
              <c:numCache>
                <c:formatCode>General</c:formatCode>
                <c:ptCount val="8"/>
                <c:pt idx="0">
                  <c:v>0.39500000000000002</c:v>
                </c:pt>
                <c:pt idx="1">
                  <c:v>0.39500000000000002</c:v>
                </c:pt>
                <c:pt idx="2">
                  <c:v>0.39500000000000002</c:v>
                </c:pt>
                <c:pt idx="3">
                  <c:v>0.39500000000000002</c:v>
                </c:pt>
                <c:pt idx="4">
                  <c:v>0.39500000000000002</c:v>
                </c:pt>
                <c:pt idx="5">
                  <c:v>0.39500000000000002</c:v>
                </c:pt>
                <c:pt idx="6">
                  <c:v>0.37</c:v>
                </c:pt>
                <c:pt idx="7">
                  <c:v>0.33</c:v>
                </c:pt>
              </c:numCache>
            </c:numRef>
          </c:val>
          <c:smooth val="0"/>
          <c:extLst>
            <c:ext xmlns:c16="http://schemas.microsoft.com/office/drawing/2014/chart" uri="{C3380CC4-5D6E-409C-BE32-E72D297353CC}">
              <c16:uniqueId val="{00000003-358B-4675-A873-217FCDA4B469}"/>
            </c:ext>
          </c:extLst>
        </c:ser>
        <c:ser>
          <c:idx val="4"/>
          <c:order val="4"/>
          <c:tx>
            <c:v>DeepLOB</c:v>
          </c:tx>
          <c:spPr>
            <a:ln w="28575" cap="rnd">
              <a:solidFill>
                <a:schemeClr val="accent3">
                  <a:lumMod val="60000"/>
                </a:schemeClr>
              </a:solidFill>
              <a:round/>
            </a:ln>
            <a:effectLst/>
          </c:spPr>
          <c:marker>
            <c:symbol val="none"/>
          </c:marker>
          <c:cat>
            <c:numRef>
              <c:f>'[1]After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attack'!$B$48:$I$48</c:f>
              <c:numCache>
                <c:formatCode>General</c:formatCode>
                <c:ptCount val="8"/>
                <c:pt idx="0">
                  <c:v>0.47899999999999998</c:v>
                </c:pt>
                <c:pt idx="1">
                  <c:v>0.47899999999999998</c:v>
                </c:pt>
                <c:pt idx="2">
                  <c:v>0.47899999999999998</c:v>
                </c:pt>
                <c:pt idx="3">
                  <c:v>0.47899999999999998</c:v>
                </c:pt>
                <c:pt idx="4">
                  <c:v>0.47799999999999998</c:v>
                </c:pt>
                <c:pt idx="5">
                  <c:v>0.46</c:v>
                </c:pt>
                <c:pt idx="6">
                  <c:v>0.38</c:v>
                </c:pt>
                <c:pt idx="7">
                  <c:v>0.22600000000000001</c:v>
                </c:pt>
              </c:numCache>
            </c:numRef>
          </c:val>
          <c:smooth val="0"/>
          <c:extLst>
            <c:ext xmlns:c16="http://schemas.microsoft.com/office/drawing/2014/chart" uri="{C3380CC4-5D6E-409C-BE32-E72D297353CC}">
              <c16:uniqueId val="{00000004-358B-4675-A873-217FCDA4B469}"/>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Accuracy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v>Base</c:v>
          </c:tx>
          <c:spPr>
            <a:solidFill>
              <a:schemeClr val="accent1">
                <a:shade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Attack'!$Y$3:$Y$7</c:f>
              <c:numCache>
                <c:formatCode>0.00</c:formatCode>
                <c:ptCount val="5"/>
                <c:pt idx="0">
                  <c:v>57.427799999999998</c:v>
                </c:pt>
                <c:pt idx="1">
                  <c:v>76.06</c:v>
                </c:pt>
                <c:pt idx="2">
                  <c:v>48.62</c:v>
                </c:pt>
                <c:pt idx="3">
                  <c:v>48.32</c:v>
                </c:pt>
                <c:pt idx="4">
                  <c:v>77.19</c:v>
                </c:pt>
              </c:numCache>
            </c:numRef>
          </c:val>
          <c:extLst>
            <c:ext xmlns:c16="http://schemas.microsoft.com/office/drawing/2014/chart" uri="{C3380CC4-5D6E-409C-BE32-E72D297353CC}">
              <c16:uniqueId val="{00000000-8B57-49E3-950C-448B868FFA8D}"/>
            </c:ext>
          </c:extLst>
        </c:ser>
        <c:ser>
          <c:idx val="1"/>
          <c:order val="1"/>
          <c:tx>
            <c:v>PGD</c:v>
          </c:tx>
          <c:spPr>
            <a:solidFill>
              <a:schemeClr val="accent1"/>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Attack'!$Y$11:$Y$15</c:f>
              <c:numCache>
                <c:formatCode>0.00</c:formatCode>
                <c:ptCount val="5"/>
                <c:pt idx="0">
                  <c:v>58.06</c:v>
                </c:pt>
                <c:pt idx="1">
                  <c:v>43.378749999999997</c:v>
                </c:pt>
                <c:pt idx="2">
                  <c:v>38.342500000000001</c:v>
                </c:pt>
                <c:pt idx="3">
                  <c:v>38.448749999999997</c:v>
                </c:pt>
                <c:pt idx="4">
                  <c:v>43.207499999999996</c:v>
                </c:pt>
              </c:numCache>
            </c:numRef>
          </c:val>
          <c:extLst>
            <c:ext xmlns:c16="http://schemas.microsoft.com/office/drawing/2014/chart" uri="{C3380CC4-5D6E-409C-BE32-E72D297353CC}">
              <c16:uniqueId val="{00000001-8B57-49E3-950C-448B868FFA8D}"/>
            </c:ext>
          </c:extLst>
        </c:ser>
        <c:ser>
          <c:idx val="2"/>
          <c:order val="2"/>
          <c:tx>
            <c:v>FGSM</c:v>
          </c:tx>
          <c:spPr>
            <a:solidFill>
              <a:schemeClr val="accent1">
                <a:tint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Attack'!$Y$19:$Y$23</c:f>
              <c:numCache>
                <c:formatCode>0.00</c:formatCode>
                <c:ptCount val="5"/>
                <c:pt idx="0">
                  <c:v>58.06</c:v>
                </c:pt>
                <c:pt idx="1">
                  <c:v>58.345000000000013</c:v>
                </c:pt>
                <c:pt idx="2">
                  <c:v>33.847500000000004</c:v>
                </c:pt>
                <c:pt idx="3">
                  <c:v>32.380500000000005</c:v>
                </c:pt>
                <c:pt idx="4">
                  <c:v>55.970499999999994</c:v>
                </c:pt>
              </c:numCache>
            </c:numRef>
          </c:val>
          <c:extLst>
            <c:ext xmlns:c16="http://schemas.microsoft.com/office/drawing/2014/chart" uri="{C3380CC4-5D6E-409C-BE32-E72D297353CC}">
              <c16:uniqueId val="{00000002-8B57-49E3-950C-448B868FFA8D}"/>
            </c:ext>
          </c:extLst>
        </c:ser>
        <c:dLbls>
          <c:showLegendKey val="0"/>
          <c:showVal val="0"/>
          <c:showCatName val="0"/>
          <c:showSerName val="0"/>
          <c:showPercent val="0"/>
          <c:showBubbleSize val="0"/>
        </c:dLbls>
        <c:gapWidth val="219"/>
        <c:overlap val="-27"/>
        <c:axId val="1398466320"/>
        <c:axId val="1398467760"/>
      </c:barChart>
      <c:catAx>
        <c:axId val="139846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7760"/>
        <c:crosses val="autoZero"/>
        <c:auto val="1"/>
        <c:lblAlgn val="ctr"/>
        <c:lblOffset val="100"/>
        <c:noMultiLvlLbl val="0"/>
      </c:catAx>
      <c:valAx>
        <c:axId val="1398467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6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dirty="0">
                <a:latin typeface="Arial Nova Cond Light" panose="020B0306020202020204" pitchFamily="34" charset="0"/>
              </a:rPr>
              <a:t>Precision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v>Base</c:v>
          </c:tx>
          <c:spPr>
            <a:solidFill>
              <a:schemeClr val="accent1">
                <a:shade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Attack'!$Z$3:$Z$7</c:f>
              <c:numCache>
                <c:formatCode>0.00</c:formatCode>
                <c:ptCount val="5"/>
                <c:pt idx="0">
                  <c:v>0.59</c:v>
                </c:pt>
                <c:pt idx="1">
                  <c:v>0.79666666666666675</c:v>
                </c:pt>
                <c:pt idx="2">
                  <c:v>0.49333333333333335</c:v>
                </c:pt>
                <c:pt idx="3">
                  <c:v>0.5033333333333333</c:v>
                </c:pt>
                <c:pt idx="4">
                  <c:v>0.77666666666666673</c:v>
                </c:pt>
              </c:numCache>
            </c:numRef>
          </c:val>
          <c:extLst>
            <c:ext xmlns:c16="http://schemas.microsoft.com/office/drawing/2014/chart" uri="{C3380CC4-5D6E-409C-BE32-E72D297353CC}">
              <c16:uniqueId val="{00000000-5C13-4C71-B554-19FAAF0D26DC}"/>
            </c:ext>
          </c:extLst>
        </c:ser>
        <c:ser>
          <c:idx val="1"/>
          <c:order val="1"/>
          <c:tx>
            <c:v>PGD</c:v>
          </c:tx>
          <c:spPr>
            <a:solidFill>
              <a:schemeClr val="accent1"/>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Attack'!$Z$11:$Z$15</c:f>
              <c:numCache>
                <c:formatCode>0.00</c:formatCode>
                <c:ptCount val="5"/>
                <c:pt idx="0">
                  <c:v>0.59649999999999992</c:v>
                </c:pt>
                <c:pt idx="1">
                  <c:v>0.42648750000000002</c:v>
                </c:pt>
                <c:pt idx="2">
                  <c:v>0.38892500000000008</c:v>
                </c:pt>
                <c:pt idx="3">
                  <c:v>0.387625</c:v>
                </c:pt>
                <c:pt idx="4">
                  <c:v>0.43679999999999997</c:v>
                </c:pt>
              </c:numCache>
            </c:numRef>
          </c:val>
          <c:extLst>
            <c:ext xmlns:c16="http://schemas.microsoft.com/office/drawing/2014/chart" uri="{C3380CC4-5D6E-409C-BE32-E72D297353CC}">
              <c16:uniqueId val="{00000001-5C13-4C71-B554-19FAAF0D26DC}"/>
            </c:ext>
          </c:extLst>
        </c:ser>
        <c:ser>
          <c:idx val="2"/>
          <c:order val="2"/>
          <c:tx>
            <c:v>FGSM</c:v>
          </c:tx>
          <c:spPr>
            <a:solidFill>
              <a:schemeClr val="accent1">
                <a:tint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Attack'!$Z$19:$Z$23</c:f>
              <c:numCache>
                <c:formatCode>0.00</c:formatCode>
                <c:ptCount val="5"/>
                <c:pt idx="0">
                  <c:v>0.6</c:v>
                </c:pt>
                <c:pt idx="1">
                  <c:v>0.58263749999999992</c:v>
                </c:pt>
                <c:pt idx="2">
                  <c:v>0.36296250000000002</c:v>
                </c:pt>
                <c:pt idx="3">
                  <c:v>0.34865000000000002</c:v>
                </c:pt>
                <c:pt idx="4">
                  <c:v>0.59914500000000004</c:v>
                </c:pt>
              </c:numCache>
            </c:numRef>
          </c:val>
          <c:extLst>
            <c:ext xmlns:c16="http://schemas.microsoft.com/office/drawing/2014/chart" uri="{C3380CC4-5D6E-409C-BE32-E72D297353CC}">
              <c16:uniqueId val="{00000002-5C13-4C71-B554-19FAAF0D26DC}"/>
            </c:ext>
          </c:extLst>
        </c:ser>
        <c:dLbls>
          <c:showLegendKey val="0"/>
          <c:showVal val="0"/>
          <c:showCatName val="0"/>
          <c:showSerName val="0"/>
          <c:showPercent val="0"/>
          <c:showBubbleSize val="0"/>
        </c:dLbls>
        <c:gapWidth val="219"/>
        <c:overlap val="-27"/>
        <c:axId val="1398466320"/>
        <c:axId val="1398467760"/>
      </c:barChart>
      <c:catAx>
        <c:axId val="139846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7760"/>
        <c:crosses val="autoZero"/>
        <c:auto val="1"/>
        <c:lblAlgn val="ctr"/>
        <c:lblOffset val="100"/>
        <c:noMultiLvlLbl val="0"/>
      </c:catAx>
      <c:valAx>
        <c:axId val="1398467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6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Recall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v>Base</c:v>
          </c:tx>
          <c:spPr>
            <a:solidFill>
              <a:schemeClr val="accent1">
                <a:shade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Attack'!$AA$3:$AA$7</c:f>
              <c:numCache>
                <c:formatCode>0.00</c:formatCode>
                <c:ptCount val="5"/>
                <c:pt idx="0">
                  <c:v>0.57666666666666666</c:v>
                </c:pt>
                <c:pt idx="1">
                  <c:v>0.76333333333333331</c:v>
                </c:pt>
                <c:pt idx="2">
                  <c:v>0.49000000000000005</c:v>
                </c:pt>
                <c:pt idx="3">
                  <c:v>0.48666666666666664</c:v>
                </c:pt>
                <c:pt idx="4">
                  <c:v>0.77333333333333343</c:v>
                </c:pt>
              </c:numCache>
            </c:numRef>
          </c:val>
          <c:extLst>
            <c:ext xmlns:c16="http://schemas.microsoft.com/office/drawing/2014/chart" uri="{C3380CC4-5D6E-409C-BE32-E72D297353CC}">
              <c16:uniqueId val="{00000000-9850-4F5E-B6D1-98DEA0C037C2}"/>
            </c:ext>
          </c:extLst>
        </c:ser>
        <c:ser>
          <c:idx val="1"/>
          <c:order val="1"/>
          <c:tx>
            <c:v>PGD</c:v>
          </c:tx>
          <c:spPr>
            <a:solidFill>
              <a:schemeClr val="accent1"/>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Attack'!$AA$11:$AA$15</c:f>
              <c:numCache>
                <c:formatCode>0.00</c:formatCode>
                <c:ptCount val="5"/>
                <c:pt idx="0">
                  <c:v>0.58260000000000012</c:v>
                </c:pt>
                <c:pt idx="1">
                  <c:v>0.43336250000000004</c:v>
                </c:pt>
                <c:pt idx="2">
                  <c:v>0.37249999999999994</c:v>
                </c:pt>
                <c:pt idx="3">
                  <c:v>0.38375000000000004</c:v>
                </c:pt>
                <c:pt idx="4">
                  <c:v>0.4325</c:v>
                </c:pt>
              </c:numCache>
            </c:numRef>
          </c:val>
          <c:extLst>
            <c:ext xmlns:c16="http://schemas.microsoft.com/office/drawing/2014/chart" uri="{C3380CC4-5D6E-409C-BE32-E72D297353CC}">
              <c16:uniqueId val="{00000001-9850-4F5E-B6D1-98DEA0C037C2}"/>
            </c:ext>
          </c:extLst>
        </c:ser>
        <c:ser>
          <c:idx val="2"/>
          <c:order val="2"/>
          <c:tx>
            <c:v>FGSM</c:v>
          </c:tx>
          <c:spPr>
            <a:solidFill>
              <a:schemeClr val="accent1">
                <a:tint val="65000"/>
              </a:schemeClr>
            </a:solidFill>
            <a:ln>
              <a:noFill/>
            </a:ln>
            <a:effectLst/>
          </c:spPr>
          <c:invertIfNegative val="0"/>
          <c:cat>
            <c:strRef>
              <c:f>'[1]Base and Attacked'!$X$3:$X$7</c:f>
              <c:strCache>
                <c:ptCount val="5"/>
                <c:pt idx="0">
                  <c:v>CNN-1</c:v>
                </c:pt>
                <c:pt idx="1">
                  <c:v>CNN-2</c:v>
                </c:pt>
                <c:pt idx="2">
                  <c:v>LSTM-1</c:v>
                </c:pt>
                <c:pt idx="3">
                  <c:v>LSTM-2</c:v>
                </c:pt>
                <c:pt idx="4">
                  <c:v>DeepLOB</c:v>
                </c:pt>
              </c:strCache>
            </c:strRef>
          </c:cat>
          <c:val>
            <c:numRef>
              <c:f>'Base vs Attack'!$AA$19:$AA$23</c:f>
              <c:numCache>
                <c:formatCode>0.00</c:formatCode>
                <c:ptCount val="5"/>
                <c:pt idx="0">
                  <c:v>0.57999999999999996</c:v>
                </c:pt>
                <c:pt idx="1">
                  <c:v>0.58363750000000003</c:v>
                </c:pt>
                <c:pt idx="2">
                  <c:v>0.33975</c:v>
                </c:pt>
                <c:pt idx="3">
                  <c:v>0.3274125</c:v>
                </c:pt>
                <c:pt idx="4">
                  <c:v>0.56233749999999993</c:v>
                </c:pt>
              </c:numCache>
            </c:numRef>
          </c:val>
          <c:extLst>
            <c:ext xmlns:c16="http://schemas.microsoft.com/office/drawing/2014/chart" uri="{C3380CC4-5D6E-409C-BE32-E72D297353CC}">
              <c16:uniqueId val="{00000002-9850-4F5E-B6D1-98DEA0C037C2}"/>
            </c:ext>
          </c:extLst>
        </c:ser>
        <c:dLbls>
          <c:showLegendKey val="0"/>
          <c:showVal val="0"/>
          <c:showCatName val="0"/>
          <c:showSerName val="0"/>
          <c:showPercent val="0"/>
          <c:showBubbleSize val="0"/>
        </c:dLbls>
        <c:gapWidth val="219"/>
        <c:overlap val="-27"/>
        <c:axId val="1398466320"/>
        <c:axId val="1398467760"/>
      </c:barChart>
      <c:catAx>
        <c:axId val="139846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7760"/>
        <c:crosses val="autoZero"/>
        <c:auto val="1"/>
        <c:lblAlgn val="ctr"/>
        <c:lblOffset val="100"/>
        <c:noMultiLvlLbl val="0"/>
      </c:catAx>
      <c:valAx>
        <c:axId val="139846776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98466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Arial Nova Cond Light" panose="020B0306020202020204" pitchFamily="34" charset="0"/>
                <a:ea typeface="+mn-ea"/>
                <a:cs typeface="+mn-cs"/>
              </a:defRPr>
            </a:pPr>
            <a:r>
              <a:rPr lang="en-IN" sz="1600" b="0">
                <a:latin typeface="Arial Nova Cond Light" panose="020B0306020202020204" pitchFamily="34" charset="0"/>
              </a:rPr>
              <a:t>Training Data</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Nova Cond Light" panose="020B0306020202020204" pitchFamily="34" charset="0"/>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'Before Attack'!$A$3:$A$7</c:f>
              <c:strCache>
                <c:ptCount val="5"/>
                <c:pt idx="0">
                  <c:v>CNN-1</c:v>
                </c:pt>
                <c:pt idx="1">
                  <c:v>CNN-2</c:v>
                </c:pt>
                <c:pt idx="2">
                  <c:v>LSTM-1</c:v>
                </c:pt>
                <c:pt idx="3">
                  <c:v>LSTM-2</c:v>
                </c:pt>
                <c:pt idx="4">
                  <c:v>DeepLOB</c:v>
                </c:pt>
              </c:strCache>
            </c:strRef>
          </c:cat>
          <c:val>
            <c:numRef>
              <c:f>'Before Attack'!$B$3:$B$7</c:f>
              <c:numCache>
                <c:formatCode>General</c:formatCode>
                <c:ptCount val="5"/>
                <c:pt idx="0">
                  <c:v>66.121899999999997</c:v>
                </c:pt>
                <c:pt idx="1">
                  <c:v>82.9</c:v>
                </c:pt>
                <c:pt idx="2">
                  <c:v>67.27</c:v>
                </c:pt>
                <c:pt idx="3">
                  <c:v>63.72</c:v>
                </c:pt>
                <c:pt idx="4">
                  <c:v>84.3</c:v>
                </c:pt>
              </c:numCache>
            </c:numRef>
          </c:val>
          <c:extLst>
            <c:ext xmlns:c16="http://schemas.microsoft.com/office/drawing/2014/chart" uri="{C3380CC4-5D6E-409C-BE32-E72D297353CC}">
              <c16:uniqueId val="{00000000-1C3F-4E28-8E99-D98E4380FB66}"/>
            </c:ext>
          </c:extLst>
        </c:ser>
        <c:dLbls>
          <c:dLblPos val="outEnd"/>
          <c:showLegendKey val="0"/>
          <c:showVal val="1"/>
          <c:showCatName val="0"/>
          <c:showSerName val="0"/>
          <c:showPercent val="0"/>
          <c:showBubbleSize val="0"/>
        </c:dLbls>
        <c:gapWidth val="100"/>
        <c:overlap val="-24"/>
        <c:axId val="273076527"/>
        <c:axId val="273071247"/>
      </c:barChart>
      <c:catAx>
        <c:axId val="273076527"/>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Models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3071247"/>
        <c:crosses val="autoZero"/>
        <c:auto val="1"/>
        <c:lblAlgn val="ctr"/>
        <c:lblOffset val="100"/>
        <c:noMultiLvlLbl val="0"/>
      </c:catAx>
      <c:valAx>
        <c:axId val="2730712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Accuracy</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307652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Profit per Threshold for Each Models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'Before Attack'!$A$94:$A$97</c:f>
              <c:numCache>
                <c:formatCode>General</c:formatCode>
                <c:ptCount val="4"/>
                <c:pt idx="0">
                  <c:v>0.85</c:v>
                </c:pt>
                <c:pt idx="1">
                  <c:v>0.9</c:v>
                </c:pt>
                <c:pt idx="2">
                  <c:v>0.95</c:v>
                </c:pt>
                <c:pt idx="3">
                  <c:v>0.99</c:v>
                </c:pt>
              </c:numCache>
            </c:numRef>
          </c:cat>
          <c:val>
            <c:numRef>
              <c:f>'Before Attack'!$B$94:$B$97</c:f>
              <c:numCache>
                <c:formatCode>General</c:formatCode>
                <c:ptCount val="4"/>
                <c:pt idx="0">
                  <c:v>-109.34099999999999</c:v>
                </c:pt>
                <c:pt idx="1">
                  <c:v>-31.66</c:v>
                </c:pt>
                <c:pt idx="2">
                  <c:v>-30.493099999999998</c:v>
                </c:pt>
                <c:pt idx="3">
                  <c:v>-7.11</c:v>
                </c:pt>
              </c:numCache>
            </c:numRef>
          </c:val>
          <c:smooth val="0"/>
          <c:extLst>
            <c:ext xmlns:c16="http://schemas.microsoft.com/office/drawing/2014/chart" uri="{C3380CC4-5D6E-409C-BE32-E72D297353CC}">
              <c16:uniqueId val="{00000000-6F4A-4C53-9EE1-5C6F7AA61EB6}"/>
            </c:ext>
          </c:extLst>
        </c:ser>
        <c:ser>
          <c:idx val="1"/>
          <c:order val="1"/>
          <c:tx>
            <c:v>CNN-2</c:v>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'Before Attack'!$A$94:$A$97</c:f>
              <c:numCache>
                <c:formatCode>General</c:formatCode>
                <c:ptCount val="4"/>
                <c:pt idx="0">
                  <c:v>0.85</c:v>
                </c:pt>
                <c:pt idx="1">
                  <c:v>0.9</c:v>
                </c:pt>
                <c:pt idx="2">
                  <c:v>0.95</c:v>
                </c:pt>
                <c:pt idx="3">
                  <c:v>0.99</c:v>
                </c:pt>
              </c:numCache>
            </c:numRef>
          </c:cat>
          <c:val>
            <c:numRef>
              <c:f>'Before Attack'!$G$94:$G$97</c:f>
              <c:numCache>
                <c:formatCode>General</c:formatCode>
                <c:ptCount val="4"/>
                <c:pt idx="0">
                  <c:v>503.32</c:v>
                </c:pt>
                <c:pt idx="1">
                  <c:v>599.69000000000005</c:v>
                </c:pt>
                <c:pt idx="2">
                  <c:v>290.87</c:v>
                </c:pt>
                <c:pt idx="3">
                  <c:v>173.26900000000001</c:v>
                </c:pt>
              </c:numCache>
            </c:numRef>
          </c:val>
          <c:smooth val="0"/>
          <c:extLst>
            <c:ext xmlns:c16="http://schemas.microsoft.com/office/drawing/2014/chart" uri="{C3380CC4-5D6E-409C-BE32-E72D297353CC}">
              <c16:uniqueId val="{00000001-6F4A-4C53-9EE1-5C6F7AA61EB6}"/>
            </c:ext>
          </c:extLst>
        </c:ser>
        <c:ser>
          <c:idx val="2"/>
          <c:order val="2"/>
          <c:tx>
            <c:v>LSTM-1</c:v>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'Before Attack'!$A$94:$A$97</c:f>
              <c:numCache>
                <c:formatCode>General</c:formatCode>
                <c:ptCount val="4"/>
                <c:pt idx="0">
                  <c:v>0.85</c:v>
                </c:pt>
                <c:pt idx="1">
                  <c:v>0.9</c:v>
                </c:pt>
                <c:pt idx="2">
                  <c:v>0.95</c:v>
                </c:pt>
                <c:pt idx="3">
                  <c:v>0.99</c:v>
                </c:pt>
              </c:numCache>
            </c:numRef>
          </c:cat>
          <c:val>
            <c:numRef>
              <c:f>'Before Attack'!$L$94:$L$97</c:f>
              <c:numCache>
                <c:formatCode>General</c:formatCode>
                <c:ptCount val="4"/>
                <c:pt idx="0">
                  <c:v>340.69</c:v>
                </c:pt>
                <c:pt idx="1">
                  <c:v>259.27</c:v>
                </c:pt>
                <c:pt idx="2">
                  <c:v>131.86000000000001</c:v>
                </c:pt>
                <c:pt idx="3">
                  <c:v>27.71</c:v>
                </c:pt>
              </c:numCache>
            </c:numRef>
          </c:val>
          <c:smooth val="0"/>
          <c:extLst>
            <c:ext xmlns:c16="http://schemas.microsoft.com/office/drawing/2014/chart" uri="{C3380CC4-5D6E-409C-BE32-E72D297353CC}">
              <c16:uniqueId val="{00000002-6F4A-4C53-9EE1-5C6F7AA61EB6}"/>
            </c:ext>
          </c:extLst>
        </c:ser>
        <c:ser>
          <c:idx val="3"/>
          <c:order val="3"/>
          <c:tx>
            <c:v>LSTM-2</c:v>
          </c:tx>
          <c:spPr>
            <a:ln w="28575" cap="rnd">
              <a:solidFill>
                <a:schemeClr val="accent1">
                  <a:lumMod val="60000"/>
                </a:schemeClr>
              </a:solidFill>
              <a:round/>
            </a:ln>
            <a:effectLst/>
          </c:spPr>
          <c:marker>
            <c:symbol val="circle"/>
            <c:size val="5"/>
            <c:spPr>
              <a:solidFill>
                <a:schemeClr val="accent1">
                  <a:lumMod val="60000"/>
                </a:schemeClr>
              </a:solidFill>
              <a:ln w="9525">
                <a:solidFill>
                  <a:schemeClr val="accent1">
                    <a:lumMod val="60000"/>
                  </a:schemeClr>
                </a:solidFill>
              </a:ln>
              <a:effectLst/>
            </c:spPr>
          </c:marker>
          <c:cat>
            <c:numRef>
              <c:f>'Before Attack'!$A$94:$A$97</c:f>
              <c:numCache>
                <c:formatCode>General</c:formatCode>
                <c:ptCount val="4"/>
                <c:pt idx="0">
                  <c:v>0.85</c:v>
                </c:pt>
                <c:pt idx="1">
                  <c:v>0.9</c:v>
                </c:pt>
                <c:pt idx="2">
                  <c:v>0.95</c:v>
                </c:pt>
                <c:pt idx="3">
                  <c:v>0.99</c:v>
                </c:pt>
              </c:numCache>
            </c:numRef>
          </c:cat>
          <c:val>
            <c:numRef>
              <c:f>'Before Attack'!$Q$94:$Q$97</c:f>
              <c:numCache>
                <c:formatCode>General</c:formatCode>
                <c:ptCount val="4"/>
                <c:pt idx="0">
                  <c:v>-0.60258199999999995</c:v>
                </c:pt>
                <c:pt idx="1">
                  <c:v>-1.7361310000000001</c:v>
                </c:pt>
                <c:pt idx="2">
                  <c:v>-2.274972</c:v>
                </c:pt>
                <c:pt idx="3">
                  <c:v>-0.93833200000000005</c:v>
                </c:pt>
              </c:numCache>
            </c:numRef>
          </c:val>
          <c:smooth val="0"/>
          <c:extLst>
            <c:ext xmlns:c16="http://schemas.microsoft.com/office/drawing/2014/chart" uri="{C3380CC4-5D6E-409C-BE32-E72D297353CC}">
              <c16:uniqueId val="{00000003-6F4A-4C53-9EE1-5C6F7AA61EB6}"/>
            </c:ext>
          </c:extLst>
        </c:ser>
        <c:ser>
          <c:idx val="4"/>
          <c:order val="4"/>
          <c:tx>
            <c:v>DeepLOB</c:v>
          </c:tx>
          <c:spPr>
            <a:ln w="28575" cap="rnd">
              <a:solidFill>
                <a:schemeClr val="accent3">
                  <a:lumMod val="60000"/>
                </a:schemeClr>
              </a:solidFill>
              <a:round/>
            </a:ln>
            <a:effectLst/>
          </c:spPr>
          <c:marker>
            <c:symbol val="circle"/>
            <c:size val="5"/>
            <c:spPr>
              <a:solidFill>
                <a:schemeClr val="accent3">
                  <a:lumMod val="60000"/>
                </a:schemeClr>
              </a:solidFill>
              <a:ln w="9525">
                <a:solidFill>
                  <a:schemeClr val="accent3">
                    <a:lumMod val="60000"/>
                  </a:schemeClr>
                </a:solidFill>
              </a:ln>
              <a:effectLst/>
            </c:spPr>
          </c:marker>
          <c:cat>
            <c:numRef>
              <c:f>'Before Attack'!$A$94:$A$97</c:f>
              <c:numCache>
                <c:formatCode>General</c:formatCode>
                <c:ptCount val="4"/>
                <c:pt idx="0">
                  <c:v>0.85</c:v>
                </c:pt>
                <c:pt idx="1">
                  <c:v>0.9</c:v>
                </c:pt>
                <c:pt idx="2">
                  <c:v>0.95</c:v>
                </c:pt>
                <c:pt idx="3">
                  <c:v>0.99</c:v>
                </c:pt>
              </c:numCache>
            </c:numRef>
          </c:cat>
          <c:val>
            <c:numRef>
              <c:f>'Before Attack'!$V$94:$V$97</c:f>
              <c:numCache>
                <c:formatCode>General</c:formatCode>
                <c:ptCount val="4"/>
                <c:pt idx="0">
                  <c:v>449.83413899999999</c:v>
                </c:pt>
                <c:pt idx="1">
                  <c:v>195.27385599999999</c:v>
                </c:pt>
                <c:pt idx="2">
                  <c:v>173.44208</c:v>
                </c:pt>
                <c:pt idx="3">
                  <c:v>102.084659</c:v>
                </c:pt>
              </c:numCache>
            </c:numRef>
          </c:val>
          <c:smooth val="0"/>
          <c:extLst>
            <c:ext xmlns:c16="http://schemas.microsoft.com/office/drawing/2014/chart" uri="{C3380CC4-5D6E-409C-BE32-E72D297353CC}">
              <c16:uniqueId val="{00000004-6F4A-4C53-9EE1-5C6F7AA61EB6}"/>
            </c:ext>
          </c:extLst>
        </c:ser>
        <c:dLbls>
          <c:showLegendKey val="0"/>
          <c:showVal val="0"/>
          <c:showCatName val="0"/>
          <c:showSerName val="0"/>
          <c:showPercent val="0"/>
          <c:showBubbleSize val="0"/>
        </c:dLbls>
        <c:marker val="1"/>
        <c:smooth val="0"/>
        <c:axId val="723688095"/>
        <c:axId val="723690495"/>
      </c:lineChart>
      <c:catAx>
        <c:axId val="723688095"/>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Threshold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3690495"/>
        <c:crosses val="autoZero"/>
        <c:auto val="1"/>
        <c:lblAlgn val="ctr"/>
        <c:lblOffset val="100"/>
        <c:noMultiLvlLbl val="0"/>
      </c:catAx>
      <c:valAx>
        <c:axId val="7236904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Profit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236880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FGSM</a:t>
            </a:r>
            <a:r>
              <a:rPr lang="en-IN" baseline="0" dirty="0">
                <a:latin typeface="Arial Nova Cond Light" panose="020B0306020202020204" pitchFamily="34" charset="0"/>
              </a:rPr>
              <a:t> Attack</a:t>
            </a:r>
            <a:br>
              <a:rPr lang="en-IN" baseline="0" dirty="0">
                <a:latin typeface="Arial Nova Cond Light" panose="020B0306020202020204" pitchFamily="34" charset="0"/>
              </a:rPr>
            </a:br>
            <a:r>
              <a:rPr lang="en-IN" baseline="0" dirty="0">
                <a:latin typeface="Arial Nova Cond Light" panose="020B0306020202020204" pitchFamily="34" charset="0"/>
              </a:rPr>
              <a:t>Average profit per Epsilon</a:t>
            </a:r>
            <a:endParaRPr lang="en-IN" dirty="0">
              <a:latin typeface="Arial Nova Cond Light" panose="020B0306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'CNN-1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xVal>
          <c:yVal>
            <c:numRef>
              <c:f>'CNN-1 After Attack TS'!$I$4:$I$11</c:f>
              <c:numCache>
                <c:formatCode>0.00</c:formatCode>
                <c:ptCount val="8"/>
                <c:pt idx="0">
                  <c:v>-44.651025000000004</c:v>
                </c:pt>
                <c:pt idx="1">
                  <c:v>-44.651025000000004</c:v>
                </c:pt>
                <c:pt idx="2">
                  <c:v>-44.651025000000004</c:v>
                </c:pt>
                <c:pt idx="3">
                  <c:v>-44.651025000000004</c:v>
                </c:pt>
                <c:pt idx="4">
                  <c:v>-44.651025000000004</c:v>
                </c:pt>
                <c:pt idx="5">
                  <c:v>-44.651025000000004</c:v>
                </c:pt>
                <c:pt idx="6">
                  <c:v>-44.651025000000004</c:v>
                </c:pt>
                <c:pt idx="7">
                  <c:v>-44.651025000000004</c:v>
                </c:pt>
              </c:numCache>
            </c:numRef>
          </c:yVal>
          <c:smooth val="0"/>
          <c:extLst>
            <c:ext xmlns:c16="http://schemas.microsoft.com/office/drawing/2014/chart" uri="{C3380CC4-5D6E-409C-BE32-E72D297353CC}">
              <c16:uniqueId val="{00000000-5E5D-4B94-95C5-8B6BEAC056E6}"/>
            </c:ext>
          </c:extLst>
        </c:ser>
        <c:dLbls>
          <c:showLegendKey val="0"/>
          <c:showVal val="0"/>
          <c:showCatName val="0"/>
          <c:showSerName val="0"/>
          <c:showPercent val="0"/>
          <c:showBubbleSize val="0"/>
        </c:dLbls>
        <c:axId val="576340143"/>
        <c:axId val="576340623"/>
      </c:scatterChart>
      <c:valAx>
        <c:axId val="5763401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Epsilon</a:t>
                </a:r>
                <a:r>
                  <a:rPr lang="en-IN" baseline="0" dirty="0"/>
                  <a:t> Values</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340623"/>
        <c:crosses val="autoZero"/>
        <c:crossBetween val="midCat"/>
      </c:valAx>
      <c:valAx>
        <c:axId val="576340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3401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latin typeface="Arial Nova Cond Light" panose="020B0306020202020204" pitchFamily="34" charset="0"/>
              </a:rPr>
              <a:t>PGD</a:t>
            </a:r>
            <a:r>
              <a:rPr lang="en-IN" baseline="0" dirty="0">
                <a:latin typeface="Arial Nova Cond Light" panose="020B0306020202020204" pitchFamily="34" charset="0"/>
              </a:rPr>
              <a:t> Attack</a:t>
            </a:r>
            <a:br>
              <a:rPr lang="en-IN" baseline="0" dirty="0">
                <a:latin typeface="Arial Nova Cond Light" panose="020B0306020202020204" pitchFamily="34" charset="0"/>
              </a:rPr>
            </a:br>
            <a:r>
              <a:rPr lang="en-IN" baseline="0" dirty="0">
                <a:latin typeface="Arial Nova Cond Light" panose="020B0306020202020204" pitchFamily="34" charset="0"/>
              </a:rPr>
              <a:t>Average profit per epsilon</a:t>
            </a:r>
            <a:endParaRPr lang="en-IN" dirty="0">
              <a:latin typeface="Arial Nova Cond Light" panose="020B0306020202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'CNN-1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xVal>
          <c:yVal>
            <c:numRef>
              <c:f>'CNN-1 After Attack TS'!$I$4:$I$11</c:f>
              <c:numCache>
                <c:formatCode>0.00</c:formatCode>
                <c:ptCount val="8"/>
                <c:pt idx="0">
                  <c:v>-44.651025000000004</c:v>
                </c:pt>
                <c:pt idx="1">
                  <c:v>-44.651025000000004</c:v>
                </c:pt>
                <c:pt idx="2">
                  <c:v>-44.651025000000004</c:v>
                </c:pt>
                <c:pt idx="3">
                  <c:v>-44.651025000000004</c:v>
                </c:pt>
                <c:pt idx="4">
                  <c:v>-44.651025000000004</c:v>
                </c:pt>
                <c:pt idx="5">
                  <c:v>-44.651025000000004</c:v>
                </c:pt>
                <c:pt idx="6">
                  <c:v>-44.651025000000004</c:v>
                </c:pt>
                <c:pt idx="7">
                  <c:v>-44.651025000000004</c:v>
                </c:pt>
              </c:numCache>
            </c:numRef>
          </c:yVal>
          <c:smooth val="0"/>
          <c:extLst>
            <c:ext xmlns:c16="http://schemas.microsoft.com/office/drawing/2014/chart" uri="{C3380CC4-5D6E-409C-BE32-E72D297353CC}">
              <c16:uniqueId val="{00000000-758B-4343-90D9-2DEA4115F048}"/>
            </c:ext>
          </c:extLst>
        </c:ser>
        <c:dLbls>
          <c:showLegendKey val="0"/>
          <c:showVal val="0"/>
          <c:showCatName val="0"/>
          <c:showSerName val="0"/>
          <c:showPercent val="0"/>
          <c:showBubbleSize val="0"/>
        </c:dLbls>
        <c:axId val="576340143"/>
        <c:axId val="576340623"/>
      </c:scatterChart>
      <c:valAx>
        <c:axId val="57634014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Epsilon</a:t>
                </a:r>
                <a:r>
                  <a:rPr lang="en-IN" baseline="0" dirty="0"/>
                  <a:t> Values</a:t>
                </a:r>
                <a:endParaRPr lang="en-IN"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340623"/>
        <c:crosses val="autoZero"/>
        <c:crossBetween val="midCat"/>
      </c:valAx>
      <c:valAx>
        <c:axId val="576340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63401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latin typeface="Arial Nova Cond Light" panose="020B0306020202020204" pitchFamily="34" charset="0"/>
              </a:rPr>
              <a:t>FGSM Attack</a:t>
            </a:r>
          </a:p>
          <a:p>
            <a:pPr>
              <a:defRPr/>
            </a:pPr>
            <a:r>
              <a:rPr lang="en-IN" sz="1400" dirty="0">
                <a:latin typeface="Arial Nova Cond Light" panose="020B0306020202020204" pitchFamily="34" charset="0"/>
              </a:rPr>
              <a:t>Average Profit per</a:t>
            </a:r>
            <a:r>
              <a:rPr lang="en-IN" sz="1400" baseline="0" dirty="0">
                <a:latin typeface="Arial Nova Cond Light" panose="020B0306020202020204" pitchFamily="34" charset="0"/>
              </a:rPr>
              <a:t> Epsilon</a:t>
            </a:r>
            <a:endParaRPr lang="en-IN" sz="1400" dirty="0">
              <a:latin typeface="Arial Nova Cond Light" panose="020B0306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'CNN-2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cat>
          <c:val>
            <c:numRef>
              <c:f>'CNN-2 After Attack TS'!$K$4:$K$11</c:f>
              <c:numCache>
                <c:formatCode>0.00</c:formatCode>
                <c:ptCount val="8"/>
                <c:pt idx="0">
                  <c:v>373.70352500000001</c:v>
                </c:pt>
                <c:pt idx="1">
                  <c:v>373.75827500000003</c:v>
                </c:pt>
                <c:pt idx="2">
                  <c:v>373.95749999999998</c:v>
                </c:pt>
                <c:pt idx="3">
                  <c:v>321.63374999999996</c:v>
                </c:pt>
                <c:pt idx="4">
                  <c:v>202.2338</c:v>
                </c:pt>
                <c:pt idx="5">
                  <c:v>107.45035</c:v>
                </c:pt>
                <c:pt idx="6">
                  <c:v>145.19385</c:v>
                </c:pt>
                <c:pt idx="7">
                  <c:v>145.19385</c:v>
                </c:pt>
              </c:numCache>
            </c:numRef>
          </c:val>
          <c:smooth val="0"/>
          <c:extLst>
            <c:ext xmlns:c16="http://schemas.microsoft.com/office/drawing/2014/chart" uri="{C3380CC4-5D6E-409C-BE32-E72D297353CC}">
              <c16:uniqueId val="{00000000-8DA8-4056-AB30-C649467B3AE7}"/>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000" dirty="0"/>
                  <a:t>Epsilon Values</a:t>
                </a:r>
              </a:p>
            </c:rich>
          </c:tx>
          <c:layout>
            <c:manualLayout>
              <c:xMode val="edge"/>
              <c:yMode val="edge"/>
              <c:x val="0.40105179924771173"/>
              <c:y val="0.8810166479671579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aseline="0"/>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PGD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'[1]CNN-2 After Attack TS'!$H$4:$H$11</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'CNN-2 After Attack TS'!$G$4:$G$11</c:f>
              <c:numCache>
                <c:formatCode>0.00</c:formatCode>
                <c:ptCount val="8"/>
                <c:pt idx="0">
                  <c:v>14.095575</c:v>
                </c:pt>
                <c:pt idx="1">
                  <c:v>14.095575</c:v>
                </c:pt>
                <c:pt idx="2">
                  <c:v>14.095575</c:v>
                </c:pt>
                <c:pt idx="3">
                  <c:v>14.095575</c:v>
                </c:pt>
                <c:pt idx="4">
                  <c:v>29.170924999999997</c:v>
                </c:pt>
                <c:pt idx="5">
                  <c:v>14.228574999999999</c:v>
                </c:pt>
                <c:pt idx="6">
                  <c:v>-240.866075</c:v>
                </c:pt>
                <c:pt idx="7">
                  <c:v>-239.47717499999999</c:v>
                </c:pt>
              </c:numCache>
            </c:numRef>
          </c:val>
          <c:smooth val="0"/>
          <c:extLst>
            <c:ext xmlns:c16="http://schemas.microsoft.com/office/drawing/2014/chart" uri="{C3380CC4-5D6E-409C-BE32-E72D297353CC}">
              <c16:uniqueId val="{00000000-E486-4561-B47D-5E8DC2371B5E}"/>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aseline="0"/>
                  <a:t>Average Profit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FGSM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'CNN-2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cat>
          <c:val>
            <c:numRef>
              <c:f>'LSTM-1 After Attack TS'!$K$4:$K$11</c:f>
              <c:numCache>
                <c:formatCode>0.00</c:formatCode>
                <c:ptCount val="8"/>
                <c:pt idx="0">
                  <c:v>120.98067500000001</c:v>
                </c:pt>
                <c:pt idx="1">
                  <c:v>120.97355</c:v>
                </c:pt>
                <c:pt idx="2">
                  <c:v>120.93667500000001</c:v>
                </c:pt>
                <c:pt idx="3">
                  <c:v>121.0087</c:v>
                </c:pt>
                <c:pt idx="4">
                  <c:v>128.81362500000003</c:v>
                </c:pt>
                <c:pt idx="5">
                  <c:v>95.990150000000014</c:v>
                </c:pt>
                <c:pt idx="6">
                  <c:v>120.37124999999999</c:v>
                </c:pt>
                <c:pt idx="7">
                  <c:v>120.37124999999999</c:v>
                </c:pt>
              </c:numCache>
            </c:numRef>
          </c:val>
          <c:smooth val="0"/>
          <c:extLst>
            <c:ext xmlns:c16="http://schemas.microsoft.com/office/drawing/2014/chart" uri="{C3380CC4-5D6E-409C-BE32-E72D297353CC}">
              <c16:uniqueId val="{00000000-E0EF-4C11-BB99-44D2D86A896B}"/>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FGSM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'CNN-2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cat>
          <c:val>
            <c:numRef>
              <c:f>'LSTM-2 After Attack TS'!$K$4:$K$11</c:f>
              <c:numCache>
                <c:formatCode>0.00</c:formatCode>
                <c:ptCount val="8"/>
                <c:pt idx="0">
                  <c:v>27.823149999999998</c:v>
                </c:pt>
                <c:pt idx="1">
                  <c:v>27.837499999999999</c:v>
                </c:pt>
                <c:pt idx="2">
                  <c:v>27.875775000000001</c:v>
                </c:pt>
                <c:pt idx="3">
                  <c:v>27.890225000000004</c:v>
                </c:pt>
                <c:pt idx="4">
                  <c:v>17.709400000000002</c:v>
                </c:pt>
                <c:pt idx="5">
                  <c:v>-3.6847000000000003</c:v>
                </c:pt>
                <c:pt idx="6">
                  <c:v>-422.02342500000003</c:v>
                </c:pt>
                <c:pt idx="7">
                  <c:v>-422.02342500000003</c:v>
                </c:pt>
              </c:numCache>
            </c:numRef>
          </c:val>
          <c:smooth val="0"/>
          <c:extLst>
            <c:ext xmlns:c16="http://schemas.microsoft.com/office/drawing/2014/chart" uri="{C3380CC4-5D6E-409C-BE32-E72D297353CC}">
              <c16:uniqueId val="{00000000-39A0-45B5-AF2F-856618A4CD18}"/>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PGD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'[1]CNN-2 After Attack TS'!$H$4:$H$11</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'LSTM-1 After Attack TS'!$G$4:$G$11</c:f>
              <c:numCache>
                <c:formatCode>0.00</c:formatCode>
                <c:ptCount val="8"/>
                <c:pt idx="0">
                  <c:v>164.99420000000001</c:v>
                </c:pt>
                <c:pt idx="1">
                  <c:v>164.99420000000001</c:v>
                </c:pt>
                <c:pt idx="2">
                  <c:v>164.99420000000001</c:v>
                </c:pt>
                <c:pt idx="3">
                  <c:v>164.927325</c:v>
                </c:pt>
                <c:pt idx="4">
                  <c:v>168.26140000000001</c:v>
                </c:pt>
                <c:pt idx="5">
                  <c:v>154.9794</c:v>
                </c:pt>
                <c:pt idx="6">
                  <c:v>130.52402499999999</c:v>
                </c:pt>
                <c:pt idx="7">
                  <c:v>130.52402499999999</c:v>
                </c:pt>
              </c:numCache>
            </c:numRef>
          </c:val>
          <c:smooth val="0"/>
          <c:extLst>
            <c:ext xmlns:c16="http://schemas.microsoft.com/office/drawing/2014/chart" uri="{C3380CC4-5D6E-409C-BE32-E72D297353CC}">
              <c16:uniqueId val="{00000000-D6EE-45BF-BE83-08AA04E1F168}"/>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aseline="0"/>
                  <a:t>Average Profit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PGD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'[1]CNN-2 After Attack TS'!$H$4:$H$11</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'LSTM-2 After Attack TS'!$G$4:$G$11</c:f>
              <c:numCache>
                <c:formatCode>0.00</c:formatCode>
                <c:ptCount val="8"/>
                <c:pt idx="0">
                  <c:v>45.709000000000003</c:v>
                </c:pt>
                <c:pt idx="1">
                  <c:v>45.706575000000001</c:v>
                </c:pt>
                <c:pt idx="2">
                  <c:v>45.952500000000001</c:v>
                </c:pt>
                <c:pt idx="3">
                  <c:v>45.953749999999999</c:v>
                </c:pt>
                <c:pt idx="4">
                  <c:v>58.126824999999997</c:v>
                </c:pt>
                <c:pt idx="5">
                  <c:v>46.135449999999999</c:v>
                </c:pt>
                <c:pt idx="6">
                  <c:v>29.402349999999998</c:v>
                </c:pt>
                <c:pt idx="7">
                  <c:v>29.384724999999996</c:v>
                </c:pt>
              </c:numCache>
            </c:numRef>
          </c:val>
          <c:smooth val="0"/>
          <c:extLst>
            <c:ext xmlns:c16="http://schemas.microsoft.com/office/drawing/2014/chart" uri="{C3380CC4-5D6E-409C-BE32-E72D297353CC}">
              <c16:uniqueId val="{00000000-AB90-4DE2-8484-DFFB16176719}"/>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layout>
            <c:manualLayout>
              <c:xMode val="edge"/>
              <c:yMode val="edge"/>
              <c:x val="0.18247965538172603"/>
              <c:y val="0.8752033399925870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aseline="0"/>
                  <a:t>Average Profit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FGSM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'CNN-2 After Attack TS'!$H$4:$H$11</c:f>
              <c:numCache>
                <c:formatCode>@</c:formatCode>
                <c:ptCount val="8"/>
                <c:pt idx="0">
                  <c:v>9.9999999999999995E-7</c:v>
                </c:pt>
                <c:pt idx="1">
                  <c:v>1.0000000000000001E-5</c:v>
                </c:pt>
                <c:pt idx="2">
                  <c:v>1E-4</c:v>
                </c:pt>
                <c:pt idx="3">
                  <c:v>1E-3</c:v>
                </c:pt>
                <c:pt idx="4">
                  <c:v>0.01</c:v>
                </c:pt>
                <c:pt idx="5">
                  <c:v>0.1</c:v>
                </c:pt>
                <c:pt idx="6">
                  <c:v>1</c:v>
                </c:pt>
                <c:pt idx="7">
                  <c:v>10</c:v>
                </c:pt>
              </c:numCache>
            </c:numRef>
          </c:cat>
          <c:val>
            <c:numRef>
              <c:f>'DeepLOB After Attack TS'!$K$4:$K$11</c:f>
              <c:numCache>
                <c:formatCode>0.00</c:formatCode>
                <c:ptCount val="8"/>
                <c:pt idx="0">
                  <c:v>14.275375</c:v>
                </c:pt>
                <c:pt idx="1">
                  <c:v>14.289375</c:v>
                </c:pt>
                <c:pt idx="2">
                  <c:v>17.76755</c:v>
                </c:pt>
                <c:pt idx="3">
                  <c:v>23.101900000000001</c:v>
                </c:pt>
                <c:pt idx="4">
                  <c:v>13.351599999999999</c:v>
                </c:pt>
                <c:pt idx="5">
                  <c:v>54.916050000000006</c:v>
                </c:pt>
                <c:pt idx="6">
                  <c:v>229.81555000000003</c:v>
                </c:pt>
                <c:pt idx="7">
                  <c:v>229.81555000000003</c:v>
                </c:pt>
              </c:numCache>
            </c:numRef>
          </c:val>
          <c:smooth val="0"/>
          <c:extLst>
            <c:ext xmlns:c16="http://schemas.microsoft.com/office/drawing/2014/chart" uri="{C3380CC4-5D6E-409C-BE32-E72D297353CC}">
              <c16:uniqueId val="{00000000-4680-47BC-B12C-8529C5603AAE}"/>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Average 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b="0" dirty="0">
                <a:latin typeface="Arial Nova Cond Light" panose="020B0306020202020204" pitchFamily="34" charset="0"/>
              </a:rPr>
              <a:t>Training Data</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2.6941829467458557E-17"/>
                  <c:y val="3.251405360894614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FA9-40FE-99A1-46E12FE50811}"/>
                </c:ext>
              </c:extLst>
            </c:dLbl>
            <c:dLbl>
              <c:idx val="1"/>
              <c:layout>
                <c:manualLayout>
                  <c:x val="-2.9391426220114472E-3"/>
                  <c:y val="2.45720962520072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FA9-40FE-99A1-46E12FE50811}"/>
                </c:ext>
              </c:extLst>
            </c:dLbl>
            <c:dLbl>
              <c:idx val="2"/>
              <c:layout>
                <c:manualLayout>
                  <c:x val="-2.9391426220114472E-3"/>
                  <c:y val="3.251405360894663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A9-40FE-99A1-46E12FE50811}"/>
                </c:ext>
              </c:extLst>
            </c:dLbl>
            <c:dLbl>
              <c:idx val="3"/>
              <c:layout>
                <c:manualLayout>
                  <c:x val="-2.9391426220115552E-3"/>
                  <c:y val="1.3911750806450887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A9-40FE-99A1-46E12FE50811}"/>
                </c:ext>
              </c:extLst>
            </c:dLbl>
            <c:dLbl>
              <c:idx val="4"/>
              <c:layout>
                <c:manualLayout>
                  <c:x val="-2.9391426220114472E-3"/>
                  <c:y val="1.39117508064509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A9-40FE-99A1-46E12FE5081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'Before Attack'!$A$19:$A$23</c:f>
              <c:strCache>
                <c:ptCount val="5"/>
                <c:pt idx="0">
                  <c:v>CNN-1</c:v>
                </c:pt>
                <c:pt idx="1">
                  <c:v>CNN-2</c:v>
                </c:pt>
                <c:pt idx="2">
                  <c:v>LSTM-1</c:v>
                </c:pt>
                <c:pt idx="3">
                  <c:v>LSTM-2</c:v>
                </c:pt>
                <c:pt idx="4">
                  <c:v>DeepLOB</c:v>
                </c:pt>
              </c:strCache>
            </c:strRef>
          </c:cat>
          <c:val>
            <c:numRef>
              <c:f>'Before Attack'!$B$19:$B$23</c:f>
              <c:numCache>
                <c:formatCode>General</c:formatCode>
                <c:ptCount val="5"/>
                <c:pt idx="0">
                  <c:v>0.66</c:v>
                </c:pt>
                <c:pt idx="1">
                  <c:v>0.84</c:v>
                </c:pt>
                <c:pt idx="2">
                  <c:v>0.6</c:v>
                </c:pt>
                <c:pt idx="3">
                  <c:v>0.53</c:v>
                </c:pt>
                <c:pt idx="4">
                  <c:v>0.85</c:v>
                </c:pt>
              </c:numCache>
            </c:numRef>
          </c:val>
          <c:extLst>
            <c:ext xmlns:c16="http://schemas.microsoft.com/office/drawing/2014/chart" uri="{C3380CC4-5D6E-409C-BE32-E72D297353CC}">
              <c16:uniqueId val="{00000000-AFA9-40FE-99A1-46E12FE50811}"/>
            </c:ext>
          </c:extLst>
        </c:ser>
        <c:dLbls>
          <c:dLblPos val="inEnd"/>
          <c:showLegendKey val="0"/>
          <c:showVal val="1"/>
          <c:showCatName val="0"/>
          <c:showSerName val="0"/>
          <c:showPercent val="0"/>
          <c:showBubbleSize val="0"/>
        </c:dLbls>
        <c:gapWidth val="100"/>
        <c:overlap val="-24"/>
        <c:axId val="1899741199"/>
        <c:axId val="1899738799"/>
      </c:barChart>
      <c:catAx>
        <c:axId val="1899741199"/>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Models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9738799"/>
        <c:crosses val="autoZero"/>
        <c:auto val="1"/>
        <c:lblAlgn val="ctr"/>
        <c:lblOffset val="100"/>
        <c:noMultiLvlLbl val="0"/>
      </c:catAx>
      <c:valAx>
        <c:axId val="18997387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AUC</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97411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PGD Attack</a:t>
            </a:r>
          </a:p>
          <a:p>
            <a:pPr>
              <a:defRPr/>
            </a:pPr>
            <a:r>
              <a:rPr lang="en-IN" sz="1400" b="0" i="0" u="none" strike="noStrike" kern="1200" spc="0" baseline="0" dirty="0">
                <a:solidFill>
                  <a:sysClr val="windowText" lastClr="000000">
                    <a:lumMod val="65000"/>
                    <a:lumOff val="35000"/>
                  </a:sysClr>
                </a:solidFill>
                <a:latin typeface="Arial Nova Cond Light" panose="020B0306020202020204" pitchFamily="34" charset="0"/>
              </a:rPr>
              <a:t>Average Profit per Epsilon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1"/>
          <c:order val="0"/>
          <c:tx>
            <c:v>Average Profit</c:v>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cat>
            <c:numRef>
              <c:f>'[1]CNN-2 After Attack TS'!$H$4:$H$11</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'DeepLOB After Attack TS'!$G$4:$G$11</c:f>
              <c:numCache>
                <c:formatCode>0.00</c:formatCode>
                <c:ptCount val="8"/>
                <c:pt idx="0">
                  <c:v>14.272675</c:v>
                </c:pt>
                <c:pt idx="1">
                  <c:v>14.283374999999999</c:v>
                </c:pt>
                <c:pt idx="2">
                  <c:v>14.319675</c:v>
                </c:pt>
                <c:pt idx="3">
                  <c:v>17.715199999999999</c:v>
                </c:pt>
                <c:pt idx="4">
                  <c:v>23.674675000000001</c:v>
                </c:pt>
                <c:pt idx="5">
                  <c:v>-199.57407499999999</c:v>
                </c:pt>
                <c:pt idx="6">
                  <c:v>-233.07407499999999</c:v>
                </c:pt>
                <c:pt idx="7">
                  <c:v>-233.07407499999999</c:v>
                </c:pt>
              </c:numCache>
            </c:numRef>
          </c:val>
          <c:smooth val="0"/>
          <c:extLst>
            <c:ext xmlns:c16="http://schemas.microsoft.com/office/drawing/2014/chart" uri="{C3380CC4-5D6E-409C-BE32-E72D297353CC}">
              <c16:uniqueId val="{00000000-A1EA-499A-A206-DF1DEE07D690}"/>
            </c:ext>
          </c:extLst>
        </c:ser>
        <c:dLbls>
          <c:showLegendKey val="0"/>
          <c:showVal val="0"/>
          <c:showCatName val="0"/>
          <c:showSerName val="0"/>
          <c:showPercent val="0"/>
          <c:showBubbleSize val="0"/>
        </c:dLbls>
        <c:marker val="1"/>
        <c:smooth val="0"/>
        <c:axId val="1815567951"/>
        <c:axId val="1815560271"/>
      </c:lineChart>
      <c:catAx>
        <c:axId val="181556795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Epsilon</a:t>
                </a:r>
                <a:r>
                  <a:rPr lang="en-IN" baseline="0"/>
                  <a:t> Values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0271"/>
        <c:crosses val="autoZero"/>
        <c:auto val="1"/>
        <c:lblAlgn val="ctr"/>
        <c:lblOffset val="100"/>
        <c:noMultiLvlLbl val="0"/>
      </c:catAx>
      <c:valAx>
        <c:axId val="1815560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aseline="0"/>
                  <a:t>Average Profit</a:t>
                </a:r>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8155679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latin typeface="Arial Nova Cond Light" panose="020B0306020202020204" pitchFamily="34" charset="0"/>
              </a:rPr>
              <a:t>Average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v>Base</c:v>
          </c:tx>
          <c:spPr>
            <a:solidFill>
              <a:schemeClr val="accent1">
                <a:shade val="65000"/>
              </a:schemeClr>
            </a:solidFill>
            <a:ln>
              <a:noFill/>
            </a:ln>
            <a:effectLst/>
          </c:spPr>
          <c:invertIfNegative val="0"/>
          <c:cat>
            <c:strRef>
              <c:f>'[1]Base and Attacked TS'!$Q$3:$Q$7</c:f>
              <c:strCache>
                <c:ptCount val="5"/>
                <c:pt idx="0">
                  <c:v>CNN-1</c:v>
                </c:pt>
                <c:pt idx="1">
                  <c:v>CNN-2</c:v>
                </c:pt>
                <c:pt idx="2">
                  <c:v>LSTM-1</c:v>
                </c:pt>
                <c:pt idx="3">
                  <c:v>LSTM-2</c:v>
                </c:pt>
                <c:pt idx="4">
                  <c:v>DeepLOB</c:v>
                </c:pt>
              </c:strCache>
            </c:strRef>
          </c:cat>
          <c:val>
            <c:numRef>
              <c:f>'Base Vs Attack TS'!$N$4:$N$8</c:f>
              <c:numCache>
                <c:formatCode>0.00</c:formatCode>
                <c:ptCount val="5"/>
                <c:pt idx="0">
                  <c:v>-44.651025000000004</c:v>
                </c:pt>
                <c:pt idx="1">
                  <c:v>391.78725000000003</c:v>
                </c:pt>
                <c:pt idx="2">
                  <c:v>189.88250000000002</c:v>
                </c:pt>
                <c:pt idx="3">
                  <c:v>20.690613599999999</c:v>
                </c:pt>
                <c:pt idx="4">
                  <c:v>230.1586835</c:v>
                </c:pt>
              </c:numCache>
            </c:numRef>
          </c:val>
          <c:extLst>
            <c:ext xmlns:c16="http://schemas.microsoft.com/office/drawing/2014/chart" uri="{C3380CC4-5D6E-409C-BE32-E72D297353CC}">
              <c16:uniqueId val="{00000000-37EB-40DB-B04D-D91977D4D935}"/>
            </c:ext>
          </c:extLst>
        </c:ser>
        <c:ser>
          <c:idx val="1"/>
          <c:order val="1"/>
          <c:tx>
            <c:v>PGD</c:v>
          </c:tx>
          <c:spPr>
            <a:solidFill>
              <a:schemeClr val="accent1"/>
            </a:solidFill>
            <a:ln>
              <a:noFill/>
            </a:ln>
            <a:effectLst/>
          </c:spPr>
          <c:invertIfNegative val="0"/>
          <c:cat>
            <c:strRef>
              <c:f>'[1]Base and Attacked TS'!$Q$3:$Q$7</c:f>
              <c:strCache>
                <c:ptCount val="5"/>
                <c:pt idx="0">
                  <c:v>CNN-1</c:v>
                </c:pt>
                <c:pt idx="1">
                  <c:v>CNN-2</c:v>
                </c:pt>
                <c:pt idx="2">
                  <c:v>LSTM-1</c:v>
                </c:pt>
                <c:pt idx="3">
                  <c:v>LSTM-2</c:v>
                </c:pt>
                <c:pt idx="4">
                  <c:v>DeepLOB</c:v>
                </c:pt>
              </c:strCache>
            </c:strRef>
          </c:cat>
          <c:val>
            <c:numRef>
              <c:f>'Base Vs Attack TS'!$N$12:$N$16</c:f>
              <c:numCache>
                <c:formatCode>0.00</c:formatCode>
                <c:ptCount val="5"/>
                <c:pt idx="0">
                  <c:v>-44.100819999999999</c:v>
                </c:pt>
                <c:pt idx="1">
                  <c:v>-47.570181249999997</c:v>
                </c:pt>
                <c:pt idx="2">
                  <c:v>155.52484687499998</c:v>
                </c:pt>
                <c:pt idx="3">
                  <c:v>43.296396874999999</c:v>
                </c:pt>
                <c:pt idx="4">
                  <c:v>-72.682078125000004</c:v>
                </c:pt>
              </c:numCache>
            </c:numRef>
          </c:val>
          <c:extLst>
            <c:ext xmlns:c16="http://schemas.microsoft.com/office/drawing/2014/chart" uri="{C3380CC4-5D6E-409C-BE32-E72D297353CC}">
              <c16:uniqueId val="{00000001-37EB-40DB-B04D-D91977D4D935}"/>
            </c:ext>
          </c:extLst>
        </c:ser>
        <c:ser>
          <c:idx val="2"/>
          <c:order val="2"/>
          <c:tx>
            <c:strRef>
              <c:f>'D:\Documents\PennState Studies\Thesis\[Results Edit PGD.xlsx]Base and Attacked TS'!$T$2</c:f>
              <c:strCache>
                <c:ptCount val="1"/>
                <c:pt idx="0">
                  <c:v>FGSM</c:v>
                </c:pt>
              </c:strCache>
            </c:strRef>
          </c:tx>
          <c:spPr>
            <a:solidFill>
              <a:schemeClr val="accent1">
                <a:tint val="65000"/>
              </a:schemeClr>
            </a:solidFill>
            <a:ln>
              <a:noFill/>
            </a:ln>
            <a:effectLst/>
          </c:spPr>
          <c:invertIfNegative val="0"/>
          <c:cat>
            <c:strRef>
              <c:f>'[1]Base and Attacked TS'!$Q$3:$Q$7</c:f>
              <c:strCache>
                <c:ptCount val="5"/>
                <c:pt idx="0">
                  <c:v>CNN-1</c:v>
                </c:pt>
                <c:pt idx="1">
                  <c:v>CNN-2</c:v>
                </c:pt>
                <c:pt idx="2">
                  <c:v>LSTM-1</c:v>
                </c:pt>
                <c:pt idx="3">
                  <c:v>LSTM-2</c:v>
                </c:pt>
                <c:pt idx="4">
                  <c:v>DeepLOB</c:v>
                </c:pt>
              </c:strCache>
            </c:strRef>
          </c:cat>
          <c:val>
            <c:numRef>
              <c:f>'[1]Base and Attacked TS'!$T$3:$T$7</c:f>
              <c:numCache>
                <c:formatCode>General</c:formatCode>
                <c:ptCount val="5"/>
                <c:pt idx="0">
                  <c:v>-44.100819999999999</c:v>
                </c:pt>
                <c:pt idx="1">
                  <c:v>255.39061250000003</c:v>
                </c:pt>
                <c:pt idx="2">
                  <c:v>118.680734375</c:v>
                </c:pt>
                <c:pt idx="3">
                  <c:v>-89.824437500000016</c:v>
                </c:pt>
                <c:pt idx="4">
                  <c:v>74.666618750000012</c:v>
                </c:pt>
              </c:numCache>
            </c:numRef>
          </c:val>
          <c:extLst>
            <c:ext xmlns:c16="http://schemas.microsoft.com/office/drawing/2014/chart" uri="{C3380CC4-5D6E-409C-BE32-E72D297353CC}">
              <c16:uniqueId val="{00000002-37EB-40DB-B04D-D91977D4D935}"/>
            </c:ext>
          </c:extLst>
        </c:ser>
        <c:dLbls>
          <c:showLegendKey val="0"/>
          <c:showVal val="0"/>
          <c:showCatName val="0"/>
          <c:showSerName val="0"/>
          <c:showPercent val="0"/>
          <c:showBubbleSize val="0"/>
        </c:dLbls>
        <c:gapWidth val="219"/>
        <c:overlap val="-27"/>
        <c:axId val="145310815"/>
        <c:axId val="145317055"/>
      </c:barChart>
      <c:catAx>
        <c:axId val="145310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17055"/>
        <c:crosses val="autoZero"/>
        <c:auto val="1"/>
        <c:lblAlgn val="ctr"/>
        <c:lblOffset val="100"/>
        <c:noMultiLvlLbl val="0"/>
      </c:catAx>
      <c:valAx>
        <c:axId val="14531705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3108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1600" b="0" dirty="0">
                <a:latin typeface="Arial Nova Cond Light" panose="020B0306020202020204" pitchFamily="34" charset="0"/>
              </a:rPr>
              <a:t>Test Data</a:t>
            </a:r>
          </a:p>
        </c:rich>
      </c:tx>
      <c:layout>
        <c:manualLayout>
          <c:xMode val="edge"/>
          <c:yMode val="edge"/>
          <c:x val="0.41504855643044625"/>
          <c:y val="2.777777777777777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layout>
                <c:manualLayout>
                  <c:x val="-5.6951387730428639E-3"/>
                  <c:y val="2.4572085939136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08-4DE1-94E9-884D01CADF51}"/>
                </c:ext>
              </c:extLst>
            </c:dLbl>
            <c:dLbl>
              <c:idx val="1"/>
              <c:layout>
                <c:manualLayout>
                  <c:x val="0"/>
                  <c:y val="3.523242691056181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008-4DE1-94E9-884D01CADF51}"/>
                </c:ext>
              </c:extLst>
            </c:dLbl>
            <c:dLbl>
              <c:idx val="2"/>
              <c:layout>
                <c:manualLayout>
                  <c:x val="5.6951387730428899E-3"/>
                  <c:y val="2.990225642484900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008-4DE1-94E9-884D01CADF51}"/>
                </c:ext>
              </c:extLst>
            </c:dLbl>
            <c:dLbl>
              <c:idx val="3"/>
              <c:layout>
                <c:manualLayout>
                  <c:x val="-5.6951387730428899E-3"/>
                  <c:y val="1.39117449677104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008-4DE1-94E9-884D01CADF51}"/>
                </c:ext>
              </c:extLst>
            </c:dLbl>
            <c:dLbl>
              <c:idx val="4"/>
              <c:layout>
                <c:manualLayout>
                  <c:x val="0"/>
                  <c:y val="1.924191545342330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008-4DE1-94E9-884D01CADF5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'Before Attack'!$A$19:$A$23</c:f>
              <c:strCache>
                <c:ptCount val="5"/>
                <c:pt idx="0">
                  <c:v>CNN-1</c:v>
                </c:pt>
                <c:pt idx="1">
                  <c:v>CNN-2</c:v>
                </c:pt>
                <c:pt idx="2">
                  <c:v>LSTM-1</c:v>
                </c:pt>
                <c:pt idx="3">
                  <c:v>LSTM-2</c:v>
                </c:pt>
                <c:pt idx="4">
                  <c:v>DeepLOB</c:v>
                </c:pt>
              </c:strCache>
            </c:strRef>
          </c:cat>
          <c:val>
            <c:numRef>
              <c:f>'Before Attack'!$C$19:$C$23</c:f>
              <c:numCache>
                <c:formatCode>General</c:formatCode>
                <c:ptCount val="5"/>
                <c:pt idx="0">
                  <c:v>0.7</c:v>
                </c:pt>
                <c:pt idx="1">
                  <c:v>0.87</c:v>
                </c:pt>
                <c:pt idx="2">
                  <c:v>0.47</c:v>
                </c:pt>
                <c:pt idx="3">
                  <c:v>0.5</c:v>
                </c:pt>
                <c:pt idx="4">
                  <c:v>0.88</c:v>
                </c:pt>
              </c:numCache>
            </c:numRef>
          </c:val>
          <c:extLst>
            <c:ext xmlns:c16="http://schemas.microsoft.com/office/drawing/2014/chart" uri="{C3380CC4-5D6E-409C-BE32-E72D297353CC}">
              <c16:uniqueId val="{00000000-5008-4DE1-94E9-884D01CADF51}"/>
            </c:ext>
          </c:extLst>
        </c:ser>
        <c:dLbls>
          <c:dLblPos val="inEnd"/>
          <c:showLegendKey val="0"/>
          <c:showVal val="1"/>
          <c:showCatName val="0"/>
          <c:showSerName val="0"/>
          <c:showPercent val="0"/>
          <c:showBubbleSize val="0"/>
        </c:dLbls>
        <c:gapWidth val="100"/>
        <c:overlap val="-24"/>
        <c:axId val="1899732031"/>
        <c:axId val="1899728671"/>
      </c:barChart>
      <c:catAx>
        <c:axId val="189973203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Models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9728671"/>
        <c:crosses val="autoZero"/>
        <c:auto val="1"/>
        <c:lblAlgn val="ctr"/>
        <c:lblOffset val="100"/>
        <c:noMultiLvlLbl val="0"/>
      </c:catAx>
      <c:valAx>
        <c:axId val="1899728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AUC</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97320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Test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CNN-1</c:v>
          </c:tx>
          <c:spPr>
            <a:solidFill>
              <a:schemeClr val="accent1">
                <a:shade val="53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Attack'!$B$37:$B$39</c:f>
              <c:numCache>
                <c:formatCode>General</c:formatCode>
                <c:ptCount val="3"/>
                <c:pt idx="0">
                  <c:v>0.56000000000000005</c:v>
                </c:pt>
                <c:pt idx="1">
                  <c:v>0.7</c:v>
                </c:pt>
                <c:pt idx="2">
                  <c:v>0.51</c:v>
                </c:pt>
              </c:numCache>
            </c:numRef>
          </c:val>
          <c:extLst>
            <c:ext xmlns:c16="http://schemas.microsoft.com/office/drawing/2014/chart" uri="{C3380CC4-5D6E-409C-BE32-E72D297353CC}">
              <c16:uniqueId val="{00000000-4DF4-4525-B978-D4DB53ADA3A1}"/>
            </c:ext>
          </c:extLst>
        </c:ser>
        <c:ser>
          <c:idx val="1"/>
          <c:order val="1"/>
          <c:tx>
            <c:v>CNN-2</c:v>
          </c:tx>
          <c:spPr>
            <a:solidFill>
              <a:schemeClr val="accent1">
                <a:shade val="76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Attack'!$M$37:$M$39</c:f>
              <c:numCache>
                <c:formatCode>General</c:formatCode>
                <c:ptCount val="3"/>
                <c:pt idx="0">
                  <c:v>0.74</c:v>
                </c:pt>
                <c:pt idx="1">
                  <c:v>0.82</c:v>
                </c:pt>
                <c:pt idx="2">
                  <c:v>0.83</c:v>
                </c:pt>
              </c:numCache>
            </c:numRef>
          </c:val>
          <c:extLst>
            <c:ext xmlns:c16="http://schemas.microsoft.com/office/drawing/2014/chart" uri="{C3380CC4-5D6E-409C-BE32-E72D297353CC}">
              <c16:uniqueId val="{00000001-4DF4-4525-B978-D4DB53ADA3A1}"/>
            </c:ext>
          </c:extLst>
        </c:ser>
        <c:ser>
          <c:idx val="2"/>
          <c:order val="2"/>
          <c:tx>
            <c:v>LSTM-1</c:v>
          </c:tx>
          <c:spPr>
            <a:solidFill>
              <a:schemeClr val="accent1"/>
            </a:solidFill>
            <a:ln>
              <a:noFill/>
            </a:ln>
            <a:effectLst/>
          </c:spPr>
          <c:invertIfNegative val="0"/>
          <c:cat>
            <c:numRef>
              <c:f>'Before Attack'!$A$37:$A$39</c:f>
              <c:numCache>
                <c:formatCode>General</c:formatCode>
                <c:ptCount val="3"/>
                <c:pt idx="0">
                  <c:v>0</c:v>
                </c:pt>
                <c:pt idx="1">
                  <c:v>1</c:v>
                </c:pt>
                <c:pt idx="2">
                  <c:v>2</c:v>
                </c:pt>
              </c:numCache>
            </c:numRef>
          </c:cat>
          <c:val>
            <c:numRef>
              <c:f>'Before Attack'!$B$45:$B$47</c:f>
              <c:numCache>
                <c:formatCode>General</c:formatCode>
                <c:ptCount val="3"/>
                <c:pt idx="0">
                  <c:v>0.46</c:v>
                </c:pt>
                <c:pt idx="1">
                  <c:v>0.52</c:v>
                </c:pt>
                <c:pt idx="2">
                  <c:v>0.5</c:v>
                </c:pt>
              </c:numCache>
            </c:numRef>
          </c:val>
          <c:extLst>
            <c:ext xmlns:c16="http://schemas.microsoft.com/office/drawing/2014/chart" uri="{C3380CC4-5D6E-409C-BE32-E72D297353CC}">
              <c16:uniqueId val="{00000002-4DF4-4525-B978-D4DB53ADA3A1}"/>
            </c:ext>
          </c:extLst>
        </c:ser>
        <c:ser>
          <c:idx val="3"/>
          <c:order val="3"/>
          <c:tx>
            <c:v>LSTM-2</c:v>
          </c:tx>
          <c:spPr>
            <a:solidFill>
              <a:schemeClr val="accent1">
                <a:tint val="77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Attack'!$M$45:$M$47</c:f>
              <c:numCache>
                <c:formatCode>General</c:formatCode>
                <c:ptCount val="3"/>
                <c:pt idx="0">
                  <c:v>0.46</c:v>
                </c:pt>
                <c:pt idx="1">
                  <c:v>0.57999999999999996</c:v>
                </c:pt>
                <c:pt idx="2">
                  <c:v>0.47</c:v>
                </c:pt>
              </c:numCache>
            </c:numRef>
          </c:val>
          <c:extLst>
            <c:ext xmlns:c16="http://schemas.microsoft.com/office/drawing/2014/chart" uri="{C3380CC4-5D6E-409C-BE32-E72D297353CC}">
              <c16:uniqueId val="{00000003-4DF4-4525-B978-D4DB53ADA3A1}"/>
            </c:ext>
          </c:extLst>
        </c:ser>
        <c:ser>
          <c:idx val="4"/>
          <c:order val="4"/>
          <c:tx>
            <c:v>DeepLOB</c:v>
          </c:tx>
          <c:spPr>
            <a:solidFill>
              <a:schemeClr val="accent1">
                <a:tint val="54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Attack'!$H$53:$H$55</c:f>
              <c:numCache>
                <c:formatCode>General</c:formatCode>
                <c:ptCount val="3"/>
                <c:pt idx="0">
                  <c:v>0.75</c:v>
                </c:pt>
                <c:pt idx="1">
                  <c:v>0.84</c:v>
                </c:pt>
                <c:pt idx="2">
                  <c:v>0.74</c:v>
                </c:pt>
              </c:numCache>
            </c:numRef>
          </c:val>
          <c:extLst>
            <c:ext xmlns:c16="http://schemas.microsoft.com/office/drawing/2014/chart" uri="{C3380CC4-5D6E-409C-BE32-E72D297353CC}">
              <c16:uniqueId val="{00000004-4DF4-4525-B978-D4DB53ADA3A1}"/>
            </c:ext>
          </c:extLst>
        </c:ser>
        <c:dLbls>
          <c:showLegendKey val="0"/>
          <c:showVal val="0"/>
          <c:showCatName val="0"/>
          <c:showSerName val="0"/>
          <c:showPercent val="0"/>
          <c:showBubbleSize val="0"/>
        </c:dLbls>
        <c:gapWidth val="219"/>
        <c:overlap val="-27"/>
        <c:axId val="278138255"/>
        <c:axId val="278138735"/>
      </c:barChart>
      <c:catAx>
        <c:axId val="27813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735"/>
        <c:crosses val="autoZero"/>
        <c:auto val="1"/>
        <c:lblAlgn val="ctr"/>
        <c:lblOffset val="100"/>
        <c:noMultiLvlLbl val="0"/>
      </c:catAx>
      <c:valAx>
        <c:axId val="278138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Precision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Training Data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CNN-1</c:v>
          </c:tx>
          <c:spPr>
            <a:solidFill>
              <a:schemeClr val="accent1">
                <a:shade val="53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Attack'!$G$37:$G$39</c:f>
              <c:numCache>
                <c:formatCode>General</c:formatCode>
                <c:ptCount val="3"/>
                <c:pt idx="0">
                  <c:v>0.68</c:v>
                </c:pt>
                <c:pt idx="1">
                  <c:v>0.69</c:v>
                </c:pt>
                <c:pt idx="2">
                  <c:v>0.64</c:v>
                </c:pt>
              </c:numCache>
            </c:numRef>
          </c:val>
          <c:extLst>
            <c:ext xmlns:c16="http://schemas.microsoft.com/office/drawing/2014/chart" uri="{C3380CC4-5D6E-409C-BE32-E72D297353CC}">
              <c16:uniqueId val="{00000000-5818-44A8-88BC-D1639AB57296}"/>
            </c:ext>
          </c:extLst>
        </c:ser>
        <c:ser>
          <c:idx val="1"/>
          <c:order val="1"/>
          <c:tx>
            <c:v>CNN-2</c:v>
          </c:tx>
          <c:spPr>
            <a:solidFill>
              <a:schemeClr val="accent1">
                <a:shade val="76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Attack'!$R$37:$R$39</c:f>
              <c:numCache>
                <c:formatCode>General</c:formatCode>
                <c:ptCount val="3"/>
                <c:pt idx="0">
                  <c:v>0.83</c:v>
                </c:pt>
                <c:pt idx="1">
                  <c:v>0.81</c:v>
                </c:pt>
                <c:pt idx="2">
                  <c:v>0.83</c:v>
                </c:pt>
              </c:numCache>
            </c:numRef>
          </c:val>
          <c:extLst>
            <c:ext xmlns:c16="http://schemas.microsoft.com/office/drawing/2014/chart" uri="{C3380CC4-5D6E-409C-BE32-E72D297353CC}">
              <c16:uniqueId val="{00000001-5818-44A8-88BC-D1639AB57296}"/>
            </c:ext>
          </c:extLst>
        </c:ser>
        <c:ser>
          <c:idx val="2"/>
          <c:order val="2"/>
          <c:tx>
            <c:v>LSTM-1</c:v>
          </c:tx>
          <c:spPr>
            <a:solidFill>
              <a:schemeClr val="accent1"/>
            </a:solidFill>
            <a:ln>
              <a:noFill/>
            </a:ln>
            <a:effectLst/>
          </c:spPr>
          <c:invertIfNegative val="0"/>
          <c:cat>
            <c:numRef>
              <c:f>'Before Attack'!$A$37:$A$39</c:f>
              <c:numCache>
                <c:formatCode>General</c:formatCode>
                <c:ptCount val="3"/>
                <c:pt idx="0">
                  <c:v>0</c:v>
                </c:pt>
                <c:pt idx="1">
                  <c:v>1</c:v>
                </c:pt>
                <c:pt idx="2">
                  <c:v>2</c:v>
                </c:pt>
              </c:numCache>
            </c:numRef>
          </c:cat>
          <c:val>
            <c:numRef>
              <c:f>'Before Attack'!$G$45:$G$47</c:f>
              <c:numCache>
                <c:formatCode>General</c:formatCode>
                <c:ptCount val="3"/>
                <c:pt idx="0">
                  <c:v>0.64</c:v>
                </c:pt>
                <c:pt idx="1">
                  <c:v>0.7</c:v>
                </c:pt>
                <c:pt idx="2">
                  <c:v>0.7</c:v>
                </c:pt>
              </c:numCache>
            </c:numRef>
          </c:val>
          <c:extLst>
            <c:ext xmlns:c16="http://schemas.microsoft.com/office/drawing/2014/chart" uri="{C3380CC4-5D6E-409C-BE32-E72D297353CC}">
              <c16:uniqueId val="{00000002-5818-44A8-88BC-D1639AB57296}"/>
            </c:ext>
          </c:extLst>
        </c:ser>
        <c:ser>
          <c:idx val="3"/>
          <c:order val="3"/>
          <c:tx>
            <c:v>LSTM-2</c:v>
          </c:tx>
          <c:spPr>
            <a:solidFill>
              <a:schemeClr val="accent1">
                <a:tint val="77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Attack'!$R$45:$R$47</c:f>
              <c:numCache>
                <c:formatCode>General</c:formatCode>
                <c:ptCount val="3"/>
                <c:pt idx="0">
                  <c:v>0.62</c:v>
                </c:pt>
                <c:pt idx="1">
                  <c:v>0.74</c:v>
                </c:pt>
                <c:pt idx="2">
                  <c:v>0.64</c:v>
                </c:pt>
              </c:numCache>
            </c:numRef>
          </c:val>
          <c:extLst>
            <c:ext xmlns:c16="http://schemas.microsoft.com/office/drawing/2014/chart" uri="{C3380CC4-5D6E-409C-BE32-E72D297353CC}">
              <c16:uniqueId val="{00000003-5818-44A8-88BC-D1639AB57296}"/>
            </c:ext>
          </c:extLst>
        </c:ser>
        <c:ser>
          <c:idx val="4"/>
          <c:order val="4"/>
          <c:tx>
            <c:v>DeepLOB</c:v>
          </c:tx>
          <c:spPr>
            <a:solidFill>
              <a:schemeClr val="accent1">
                <a:tint val="54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Attack'!$M$53:$M$55</c:f>
              <c:numCache>
                <c:formatCode>General</c:formatCode>
                <c:ptCount val="3"/>
                <c:pt idx="0">
                  <c:v>0.84</c:v>
                </c:pt>
                <c:pt idx="1">
                  <c:v>0.83</c:v>
                </c:pt>
                <c:pt idx="2">
                  <c:v>0.85</c:v>
                </c:pt>
              </c:numCache>
            </c:numRef>
          </c:val>
          <c:extLst>
            <c:ext xmlns:c16="http://schemas.microsoft.com/office/drawing/2014/chart" uri="{C3380CC4-5D6E-409C-BE32-E72D297353CC}">
              <c16:uniqueId val="{00000004-5818-44A8-88BC-D1639AB57296}"/>
            </c:ext>
          </c:extLst>
        </c:ser>
        <c:dLbls>
          <c:showLegendKey val="0"/>
          <c:showVal val="0"/>
          <c:showCatName val="0"/>
          <c:showSerName val="0"/>
          <c:showPercent val="0"/>
          <c:showBubbleSize val="0"/>
        </c:dLbls>
        <c:gapWidth val="219"/>
        <c:overlap val="-27"/>
        <c:axId val="278138255"/>
        <c:axId val="278138735"/>
      </c:barChart>
      <c:catAx>
        <c:axId val="27813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735"/>
        <c:crosses val="autoZero"/>
        <c:auto val="1"/>
        <c:lblAlgn val="ctr"/>
        <c:lblOffset val="100"/>
        <c:noMultiLvlLbl val="0"/>
      </c:catAx>
      <c:valAx>
        <c:axId val="278138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Precision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v>CNN-1</c:v>
          </c:tx>
          <c:spPr>
            <a:solidFill>
              <a:schemeClr val="accent1">
                <a:shade val="53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Attack'!$H$37:$H$39</c:f>
              <c:numCache>
                <c:formatCode>General</c:formatCode>
                <c:ptCount val="3"/>
                <c:pt idx="0">
                  <c:v>0.66</c:v>
                </c:pt>
                <c:pt idx="1">
                  <c:v>0.5</c:v>
                </c:pt>
                <c:pt idx="2">
                  <c:v>0.73</c:v>
                </c:pt>
              </c:numCache>
            </c:numRef>
          </c:val>
          <c:extLst>
            <c:ext xmlns:c16="http://schemas.microsoft.com/office/drawing/2014/chart" uri="{C3380CC4-5D6E-409C-BE32-E72D297353CC}">
              <c16:uniqueId val="{00000000-0003-493C-9130-7AE6B3C07761}"/>
            </c:ext>
          </c:extLst>
        </c:ser>
        <c:ser>
          <c:idx val="1"/>
          <c:order val="1"/>
          <c:tx>
            <c:v>CNN-2</c:v>
          </c:tx>
          <c:spPr>
            <a:solidFill>
              <a:schemeClr val="accent1">
                <a:shade val="76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Attack'!$S$37:$S$39</c:f>
              <c:numCache>
                <c:formatCode>General</c:formatCode>
                <c:ptCount val="3"/>
                <c:pt idx="0">
                  <c:v>0.86</c:v>
                </c:pt>
                <c:pt idx="1">
                  <c:v>0.72</c:v>
                </c:pt>
                <c:pt idx="2">
                  <c:v>0.85</c:v>
                </c:pt>
              </c:numCache>
            </c:numRef>
          </c:val>
          <c:extLst>
            <c:ext xmlns:c16="http://schemas.microsoft.com/office/drawing/2014/chart" uri="{C3380CC4-5D6E-409C-BE32-E72D297353CC}">
              <c16:uniqueId val="{00000001-0003-493C-9130-7AE6B3C07761}"/>
            </c:ext>
          </c:extLst>
        </c:ser>
        <c:ser>
          <c:idx val="2"/>
          <c:order val="2"/>
          <c:tx>
            <c:v>LSTM-1</c:v>
          </c:tx>
          <c:spPr>
            <a:solidFill>
              <a:schemeClr val="accent1"/>
            </a:solidFill>
            <a:ln>
              <a:noFill/>
            </a:ln>
            <a:effectLst/>
          </c:spPr>
          <c:invertIfNegative val="0"/>
          <c:cat>
            <c:numRef>
              <c:f>'Before Attack'!$A$37:$A$39</c:f>
              <c:numCache>
                <c:formatCode>General</c:formatCode>
                <c:ptCount val="3"/>
                <c:pt idx="0">
                  <c:v>0</c:v>
                </c:pt>
                <c:pt idx="1">
                  <c:v>1</c:v>
                </c:pt>
                <c:pt idx="2">
                  <c:v>2</c:v>
                </c:pt>
              </c:numCache>
            </c:numRef>
          </c:cat>
          <c:val>
            <c:numRef>
              <c:f>'Before Attack'!$H$45:$H$47</c:f>
              <c:numCache>
                <c:formatCode>General</c:formatCode>
                <c:ptCount val="3"/>
                <c:pt idx="0">
                  <c:v>0.78</c:v>
                </c:pt>
                <c:pt idx="1">
                  <c:v>0.37</c:v>
                </c:pt>
                <c:pt idx="2">
                  <c:v>0.69</c:v>
                </c:pt>
              </c:numCache>
            </c:numRef>
          </c:val>
          <c:extLst>
            <c:ext xmlns:c16="http://schemas.microsoft.com/office/drawing/2014/chart" uri="{C3380CC4-5D6E-409C-BE32-E72D297353CC}">
              <c16:uniqueId val="{00000002-0003-493C-9130-7AE6B3C07761}"/>
            </c:ext>
          </c:extLst>
        </c:ser>
        <c:ser>
          <c:idx val="3"/>
          <c:order val="3"/>
          <c:tx>
            <c:v>LSTM-2</c:v>
          </c:tx>
          <c:spPr>
            <a:solidFill>
              <a:schemeClr val="accent1">
                <a:tint val="77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Attack'!$S$45:$S$47</c:f>
              <c:numCache>
                <c:formatCode>General</c:formatCode>
                <c:ptCount val="3"/>
                <c:pt idx="0">
                  <c:v>0.75</c:v>
                </c:pt>
                <c:pt idx="1">
                  <c:v>0.2</c:v>
                </c:pt>
                <c:pt idx="2">
                  <c:v>0.69</c:v>
                </c:pt>
              </c:numCache>
            </c:numRef>
          </c:val>
          <c:extLst>
            <c:ext xmlns:c16="http://schemas.microsoft.com/office/drawing/2014/chart" uri="{C3380CC4-5D6E-409C-BE32-E72D297353CC}">
              <c16:uniqueId val="{00000003-0003-493C-9130-7AE6B3C07761}"/>
            </c:ext>
          </c:extLst>
        </c:ser>
        <c:ser>
          <c:idx val="4"/>
          <c:order val="4"/>
          <c:tx>
            <c:v>DeepLOB</c:v>
          </c:tx>
          <c:spPr>
            <a:solidFill>
              <a:schemeClr val="accent1">
                <a:tint val="54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Attack'!$N$53:$N$55</c:f>
              <c:numCache>
                <c:formatCode>General</c:formatCode>
                <c:ptCount val="3"/>
                <c:pt idx="0">
                  <c:v>0.88</c:v>
                </c:pt>
                <c:pt idx="1">
                  <c:v>0.73</c:v>
                </c:pt>
                <c:pt idx="2">
                  <c:v>0.86</c:v>
                </c:pt>
              </c:numCache>
            </c:numRef>
          </c:val>
          <c:extLst>
            <c:ext xmlns:c16="http://schemas.microsoft.com/office/drawing/2014/chart" uri="{C3380CC4-5D6E-409C-BE32-E72D297353CC}">
              <c16:uniqueId val="{00000004-0003-493C-9130-7AE6B3C07761}"/>
            </c:ext>
          </c:extLst>
        </c:ser>
        <c:dLbls>
          <c:showLegendKey val="0"/>
          <c:showVal val="0"/>
          <c:showCatName val="0"/>
          <c:showSerName val="0"/>
          <c:showPercent val="0"/>
          <c:showBubbleSize val="0"/>
        </c:dLbls>
        <c:gapWidth val="219"/>
        <c:overlap val="-27"/>
        <c:axId val="278138255"/>
        <c:axId val="278138735"/>
      </c:barChart>
      <c:catAx>
        <c:axId val="27813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735"/>
        <c:crosses val="autoZero"/>
        <c:auto val="1"/>
        <c:lblAlgn val="ctr"/>
        <c:lblOffset val="100"/>
        <c:noMultiLvlLbl val="0"/>
      </c:catAx>
      <c:valAx>
        <c:axId val="278138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v>CNN-1</c:v>
          </c:tx>
          <c:spPr>
            <a:solidFill>
              <a:schemeClr val="accent1">
                <a:shade val="53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Attack'!$C$37:$C$39</c:f>
              <c:numCache>
                <c:formatCode>General</c:formatCode>
                <c:ptCount val="3"/>
                <c:pt idx="0">
                  <c:v>0.56999999999999995</c:v>
                </c:pt>
                <c:pt idx="1">
                  <c:v>0.52</c:v>
                </c:pt>
                <c:pt idx="2">
                  <c:v>0.64</c:v>
                </c:pt>
              </c:numCache>
            </c:numRef>
          </c:val>
          <c:extLst>
            <c:ext xmlns:c16="http://schemas.microsoft.com/office/drawing/2014/chart" uri="{C3380CC4-5D6E-409C-BE32-E72D297353CC}">
              <c16:uniqueId val="{00000000-05ED-4519-AEEF-863E1617591B}"/>
            </c:ext>
          </c:extLst>
        </c:ser>
        <c:ser>
          <c:idx val="1"/>
          <c:order val="1"/>
          <c:tx>
            <c:v>CNN-2</c:v>
          </c:tx>
          <c:spPr>
            <a:solidFill>
              <a:schemeClr val="accent1">
                <a:shade val="76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Attack'!$N$37:$N$39</c:f>
              <c:numCache>
                <c:formatCode>General</c:formatCode>
                <c:ptCount val="3"/>
                <c:pt idx="0">
                  <c:v>0.77</c:v>
                </c:pt>
                <c:pt idx="1">
                  <c:v>0.76</c:v>
                </c:pt>
                <c:pt idx="2">
                  <c:v>0.76</c:v>
                </c:pt>
              </c:numCache>
            </c:numRef>
          </c:val>
          <c:extLst>
            <c:ext xmlns:c16="http://schemas.microsoft.com/office/drawing/2014/chart" uri="{C3380CC4-5D6E-409C-BE32-E72D297353CC}">
              <c16:uniqueId val="{00000001-05ED-4519-AEEF-863E1617591B}"/>
            </c:ext>
          </c:extLst>
        </c:ser>
        <c:ser>
          <c:idx val="2"/>
          <c:order val="2"/>
          <c:tx>
            <c:v>LSTM-1</c:v>
          </c:tx>
          <c:spPr>
            <a:solidFill>
              <a:schemeClr val="accent1"/>
            </a:solidFill>
            <a:ln>
              <a:noFill/>
            </a:ln>
            <a:effectLst/>
          </c:spPr>
          <c:invertIfNegative val="0"/>
          <c:cat>
            <c:numRef>
              <c:f>'Before Attack'!$A$37:$A$39</c:f>
              <c:numCache>
                <c:formatCode>General</c:formatCode>
                <c:ptCount val="3"/>
                <c:pt idx="0">
                  <c:v>0</c:v>
                </c:pt>
                <c:pt idx="1">
                  <c:v>1</c:v>
                </c:pt>
                <c:pt idx="2">
                  <c:v>2</c:v>
                </c:pt>
              </c:numCache>
            </c:numRef>
          </c:cat>
          <c:val>
            <c:numRef>
              <c:f>'Before Attack'!$C$45:$C$47</c:f>
              <c:numCache>
                <c:formatCode>General</c:formatCode>
                <c:ptCount val="3"/>
                <c:pt idx="0">
                  <c:v>0.64</c:v>
                </c:pt>
                <c:pt idx="1">
                  <c:v>0.28000000000000003</c:v>
                </c:pt>
                <c:pt idx="2">
                  <c:v>0.55000000000000004</c:v>
                </c:pt>
              </c:numCache>
            </c:numRef>
          </c:val>
          <c:extLst>
            <c:ext xmlns:c16="http://schemas.microsoft.com/office/drawing/2014/chart" uri="{C3380CC4-5D6E-409C-BE32-E72D297353CC}">
              <c16:uniqueId val="{00000002-05ED-4519-AEEF-863E1617591B}"/>
            </c:ext>
          </c:extLst>
        </c:ser>
        <c:ser>
          <c:idx val="3"/>
          <c:order val="3"/>
          <c:tx>
            <c:v>LSTM-2</c:v>
          </c:tx>
          <c:spPr>
            <a:solidFill>
              <a:schemeClr val="accent1">
                <a:tint val="77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Attack'!$N$45:$N$47</c:f>
              <c:numCache>
                <c:formatCode>General</c:formatCode>
                <c:ptCount val="3"/>
                <c:pt idx="0">
                  <c:v>0.64</c:v>
                </c:pt>
                <c:pt idx="1">
                  <c:v>0.22</c:v>
                </c:pt>
                <c:pt idx="2">
                  <c:v>0.6</c:v>
                </c:pt>
              </c:numCache>
            </c:numRef>
          </c:val>
          <c:extLst>
            <c:ext xmlns:c16="http://schemas.microsoft.com/office/drawing/2014/chart" uri="{C3380CC4-5D6E-409C-BE32-E72D297353CC}">
              <c16:uniqueId val="{00000003-05ED-4519-AEEF-863E1617591B}"/>
            </c:ext>
          </c:extLst>
        </c:ser>
        <c:ser>
          <c:idx val="4"/>
          <c:order val="4"/>
          <c:tx>
            <c:v>DeepLOB</c:v>
          </c:tx>
          <c:spPr>
            <a:solidFill>
              <a:schemeClr val="accent1">
                <a:tint val="54000"/>
              </a:schemeClr>
            </a:solidFill>
            <a:ln>
              <a:noFill/>
            </a:ln>
            <a:effectLst/>
          </c:spPr>
          <c:invertIfNegative val="0"/>
          <c:cat>
            <c:numRef>
              <c:f>'Before Attack'!$A$37:$A$39</c:f>
              <c:numCache>
                <c:formatCode>General</c:formatCode>
                <c:ptCount val="3"/>
                <c:pt idx="0">
                  <c:v>0</c:v>
                </c:pt>
                <c:pt idx="1">
                  <c:v>1</c:v>
                </c:pt>
                <c:pt idx="2">
                  <c:v>2</c:v>
                </c:pt>
              </c:numCache>
            </c:numRef>
          </c:cat>
          <c:val>
            <c:numRef>
              <c:f>'Before Attack'!$I$53:$I$55</c:f>
              <c:numCache>
                <c:formatCode>General</c:formatCode>
                <c:ptCount val="3"/>
                <c:pt idx="0">
                  <c:v>0.78</c:v>
                </c:pt>
                <c:pt idx="1">
                  <c:v>0.78</c:v>
                </c:pt>
                <c:pt idx="2">
                  <c:v>0.76</c:v>
                </c:pt>
              </c:numCache>
            </c:numRef>
          </c:val>
          <c:extLst>
            <c:ext xmlns:c16="http://schemas.microsoft.com/office/drawing/2014/chart" uri="{C3380CC4-5D6E-409C-BE32-E72D297353CC}">
              <c16:uniqueId val="{00000004-05ED-4519-AEEF-863E1617591B}"/>
            </c:ext>
          </c:extLst>
        </c:ser>
        <c:dLbls>
          <c:showLegendKey val="0"/>
          <c:showVal val="0"/>
          <c:showCatName val="0"/>
          <c:showSerName val="0"/>
          <c:showPercent val="0"/>
          <c:showBubbleSize val="0"/>
        </c:dLbls>
        <c:gapWidth val="219"/>
        <c:overlap val="-27"/>
        <c:axId val="278138255"/>
        <c:axId val="278138735"/>
      </c:barChart>
      <c:catAx>
        <c:axId val="278138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735"/>
        <c:crosses val="autoZero"/>
        <c:auto val="1"/>
        <c:lblAlgn val="ctr"/>
        <c:lblOffset val="100"/>
        <c:noMultiLvlLbl val="0"/>
      </c:catAx>
      <c:valAx>
        <c:axId val="2781387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Recall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8138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latin typeface="Arial Nova Cond Light" panose="020B0306020202020204" pitchFamily="34" charset="0"/>
              </a:rPr>
              <a:t>Accuracy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lineChart>
        <c:grouping val="standard"/>
        <c:varyColors val="0"/>
        <c:ser>
          <c:idx val="0"/>
          <c:order val="0"/>
          <c:tx>
            <c:v>CNN-1</c:v>
          </c:tx>
          <c:spPr>
            <a:ln w="28575" cap="rnd">
              <a:solidFill>
                <a:schemeClr val="accent1"/>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Attack'!$J$5:$Q$5</c:f>
              <c:numCache>
                <c:formatCode>General</c:formatCode>
                <c:ptCount val="8"/>
                <c:pt idx="0">
                  <c:v>58.06</c:v>
                </c:pt>
                <c:pt idx="1">
                  <c:v>58.06</c:v>
                </c:pt>
                <c:pt idx="2">
                  <c:v>58.06</c:v>
                </c:pt>
                <c:pt idx="3">
                  <c:v>58.06</c:v>
                </c:pt>
                <c:pt idx="4">
                  <c:v>58.06</c:v>
                </c:pt>
                <c:pt idx="5">
                  <c:v>58.06</c:v>
                </c:pt>
                <c:pt idx="6">
                  <c:v>58.06</c:v>
                </c:pt>
                <c:pt idx="7">
                  <c:v>58.06</c:v>
                </c:pt>
              </c:numCache>
            </c:numRef>
          </c:val>
          <c:smooth val="0"/>
          <c:extLst>
            <c:ext xmlns:c16="http://schemas.microsoft.com/office/drawing/2014/chart" uri="{C3380CC4-5D6E-409C-BE32-E72D297353CC}">
              <c16:uniqueId val="{00000000-FD62-47C8-92E9-87D61BF2F189}"/>
            </c:ext>
          </c:extLst>
        </c:ser>
        <c:ser>
          <c:idx val="1"/>
          <c:order val="1"/>
          <c:tx>
            <c:v>CNN-2</c:v>
          </c:tx>
          <c:spPr>
            <a:ln w="28575" cap="rnd">
              <a:solidFill>
                <a:schemeClr val="accent3"/>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Attack'!$J$15:$Q$15</c:f>
              <c:numCache>
                <c:formatCode>General</c:formatCode>
                <c:ptCount val="8"/>
                <c:pt idx="0">
                  <c:v>74.67</c:v>
                </c:pt>
                <c:pt idx="1">
                  <c:v>74.62</c:v>
                </c:pt>
                <c:pt idx="2">
                  <c:v>74.17</c:v>
                </c:pt>
                <c:pt idx="3">
                  <c:v>69.87</c:v>
                </c:pt>
                <c:pt idx="4">
                  <c:v>45.38</c:v>
                </c:pt>
                <c:pt idx="5">
                  <c:v>44.37</c:v>
                </c:pt>
                <c:pt idx="6">
                  <c:v>41.84</c:v>
                </c:pt>
                <c:pt idx="7">
                  <c:v>41.84</c:v>
                </c:pt>
              </c:numCache>
            </c:numRef>
          </c:val>
          <c:smooth val="0"/>
          <c:extLst>
            <c:ext xmlns:c16="http://schemas.microsoft.com/office/drawing/2014/chart" uri="{C3380CC4-5D6E-409C-BE32-E72D297353CC}">
              <c16:uniqueId val="{00000001-FD62-47C8-92E9-87D61BF2F189}"/>
            </c:ext>
          </c:extLst>
        </c:ser>
        <c:ser>
          <c:idx val="2"/>
          <c:order val="2"/>
          <c:tx>
            <c:v>LSTM-1</c:v>
          </c:tx>
          <c:spPr>
            <a:ln w="28575" cap="rnd">
              <a:solidFill>
                <a:schemeClr val="accent5"/>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Attack'!$J$25:$Q$25</c:f>
              <c:numCache>
                <c:formatCode>General</c:formatCode>
                <c:ptCount val="8"/>
                <c:pt idx="0">
                  <c:v>48.2</c:v>
                </c:pt>
                <c:pt idx="1">
                  <c:v>48.1</c:v>
                </c:pt>
                <c:pt idx="2">
                  <c:v>48.15</c:v>
                </c:pt>
                <c:pt idx="3">
                  <c:v>47.77</c:v>
                </c:pt>
                <c:pt idx="4">
                  <c:v>44.07</c:v>
                </c:pt>
                <c:pt idx="5">
                  <c:v>26.8</c:v>
                </c:pt>
                <c:pt idx="6">
                  <c:v>3.83</c:v>
                </c:pt>
                <c:pt idx="7">
                  <c:v>3.86</c:v>
                </c:pt>
              </c:numCache>
            </c:numRef>
          </c:val>
          <c:smooth val="0"/>
          <c:extLst>
            <c:ext xmlns:c16="http://schemas.microsoft.com/office/drawing/2014/chart" uri="{C3380CC4-5D6E-409C-BE32-E72D297353CC}">
              <c16:uniqueId val="{00000002-FD62-47C8-92E9-87D61BF2F189}"/>
            </c:ext>
          </c:extLst>
        </c:ser>
        <c:ser>
          <c:idx val="3"/>
          <c:order val="3"/>
          <c:tx>
            <c:v>LSTM-2</c:v>
          </c:tx>
          <c:spPr>
            <a:ln w="28575" cap="rnd">
              <a:solidFill>
                <a:schemeClr val="accent1">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Attack'!$J$35:$Q$35</c:f>
              <c:numCache>
                <c:formatCode>General</c:formatCode>
                <c:ptCount val="8"/>
                <c:pt idx="0">
                  <c:v>48.53</c:v>
                </c:pt>
                <c:pt idx="1">
                  <c:v>48.52</c:v>
                </c:pt>
                <c:pt idx="2">
                  <c:v>48.47</c:v>
                </c:pt>
                <c:pt idx="3">
                  <c:v>47.93</c:v>
                </c:pt>
                <c:pt idx="4">
                  <c:v>43.93</c:v>
                </c:pt>
                <c:pt idx="5">
                  <c:v>21.65</c:v>
                </c:pt>
                <c:pt idx="6">
                  <c:v>7.0000000000000001E-3</c:v>
                </c:pt>
                <c:pt idx="7">
                  <c:v>7.0000000000000001E-3</c:v>
                </c:pt>
              </c:numCache>
            </c:numRef>
          </c:val>
          <c:smooth val="0"/>
          <c:extLst>
            <c:ext xmlns:c16="http://schemas.microsoft.com/office/drawing/2014/chart" uri="{C3380CC4-5D6E-409C-BE32-E72D297353CC}">
              <c16:uniqueId val="{00000003-FD62-47C8-92E9-87D61BF2F189}"/>
            </c:ext>
          </c:extLst>
        </c:ser>
        <c:ser>
          <c:idx val="4"/>
          <c:order val="4"/>
          <c:tx>
            <c:v>DeepLOB</c:v>
          </c:tx>
          <c:spPr>
            <a:ln w="28575" cap="rnd">
              <a:solidFill>
                <a:schemeClr val="accent3">
                  <a:lumMod val="60000"/>
                </a:schemeClr>
              </a:solidFill>
              <a:round/>
            </a:ln>
            <a:effectLst/>
          </c:spPr>
          <c:marker>
            <c:symbol val="none"/>
          </c:marker>
          <c:cat>
            <c:numRef>
              <c:f>'After Attack'!$B$4:$I$4</c:f>
              <c:numCache>
                <c:formatCode>General</c:formatCode>
                <c:ptCount val="8"/>
                <c:pt idx="0">
                  <c:v>9.9999999999999995E-7</c:v>
                </c:pt>
                <c:pt idx="1">
                  <c:v>1.0000000000000001E-5</c:v>
                </c:pt>
                <c:pt idx="2">
                  <c:v>1E-4</c:v>
                </c:pt>
                <c:pt idx="3">
                  <c:v>1E-3</c:v>
                </c:pt>
                <c:pt idx="4">
                  <c:v>0.01</c:v>
                </c:pt>
                <c:pt idx="5">
                  <c:v>0.1</c:v>
                </c:pt>
                <c:pt idx="6">
                  <c:v>1</c:v>
                </c:pt>
                <c:pt idx="7">
                  <c:v>10</c:v>
                </c:pt>
              </c:numCache>
            </c:numRef>
          </c:cat>
          <c:val>
            <c:numRef>
              <c:f>'After Attack'!$J$45:$Q$45</c:f>
              <c:numCache>
                <c:formatCode>General</c:formatCode>
                <c:ptCount val="8"/>
                <c:pt idx="0">
                  <c:v>74.33</c:v>
                </c:pt>
                <c:pt idx="1">
                  <c:v>74.27</c:v>
                </c:pt>
                <c:pt idx="2">
                  <c:v>73.77</c:v>
                </c:pt>
                <c:pt idx="3">
                  <c:v>69.760000000000005</c:v>
                </c:pt>
                <c:pt idx="4">
                  <c:v>50.68</c:v>
                </c:pt>
                <c:pt idx="5">
                  <c:v>40.283999999999999</c:v>
                </c:pt>
                <c:pt idx="6">
                  <c:v>32.340000000000003</c:v>
                </c:pt>
                <c:pt idx="7">
                  <c:v>32.33</c:v>
                </c:pt>
              </c:numCache>
            </c:numRef>
          </c:val>
          <c:smooth val="0"/>
          <c:extLst>
            <c:ext xmlns:c16="http://schemas.microsoft.com/office/drawing/2014/chart" uri="{C3380CC4-5D6E-409C-BE32-E72D297353CC}">
              <c16:uniqueId val="{00000004-FD62-47C8-92E9-87D61BF2F189}"/>
            </c:ext>
          </c:extLst>
        </c:ser>
        <c:dLbls>
          <c:showLegendKey val="0"/>
          <c:showVal val="0"/>
          <c:showCatName val="0"/>
          <c:showSerName val="0"/>
          <c:showPercent val="0"/>
          <c:showBubbleSize val="0"/>
        </c:dLbls>
        <c:smooth val="0"/>
        <c:axId val="278158415"/>
        <c:axId val="278158895"/>
      </c:lineChart>
      <c:catAx>
        <c:axId val="278158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278158895"/>
        <c:crosses val="autoZero"/>
        <c:auto val="1"/>
        <c:lblAlgn val="ctr"/>
        <c:lblOffset val="100"/>
        <c:noMultiLvlLbl val="0"/>
      </c:catAx>
      <c:valAx>
        <c:axId val="2781588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781584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2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withinLinear" id="14">
  <a:schemeClr val="accent1"/>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withinLinear" id="14">
  <a:schemeClr val="accent1"/>
</cs:colorStyle>
</file>

<file path=ppt/charts/colors24.xml><?xml version="1.0" encoding="utf-8"?>
<cs:colorStyle xmlns:cs="http://schemas.microsoft.com/office/drawing/2012/chartStyle" xmlns:a="http://schemas.openxmlformats.org/drawingml/2006/main" meth="withinLinear" id="14">
  <a:schemeClr val="accent1"/>
</cs:colorStyle>
</file>

<file path=ppt/charts/colors25.xml><?xml version="1.0" encoding="utf-8"?>
<cs:colorStyle xmlns:cs="http://schemas.microsoft.com/office/drawing/2012/chartStyle" xmlns:a="http://schemas.openxmlformats.org/drawingml/2006/main" meth="withinLinear" id="14">
  <a:schemeClr val="accent1"/>
</cs:colorStyle>
</file>

<file path=ppt/charts/colors26.xml><?xml version="1.0" encoding="utf-8"?>
<cs:colorStyle xmlns:cs="http://schemas.microsoft.com/office/drawing/2012/chartStyle" xmlns:a="http://schemas.openxmlformats.org/drawingml/2006/main" meth="withinLinear" id="14">
  <a:schemeClr val="accent1"/>
</cs:colorStyle>
</file>

<file path=ppt/charts/colors27.xml><?xml version="1.0" encoding="utf-8"?>
<cs:colorStyle xmlns:cs="http://schemas.microsoft.com/office/drawing/2012/chartStyle" xmlns:a="http://schemas.openxmlformats.org/drawingml/2006/main" meth="withinLinear" id="14">
  <a:schemeClr val="accent1"/>
</cs:colorStyle>
</file>

<file path=ppt/charts/colors28.xml><?xml version="1.0" encoding="utf-8"?>
<cs:colorStyle xmlns:cs="http://schemas.microsoft.com/office/drawing/2012/chartStyle" xmlns:a="http://schemas.openxmlformats.org/drawingml/2006/main" meth="withinLinear" id="14">
  <a:schemeClr val="accent1"/>
</cs:colorStyle>
</file>

<file path=ppt/charts/colors29.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withinLinear" id="14">
  <a:schemeClr val="accent1"/>
</cs:colorStyle>
</file>

<file path=ppt/charts/colors31.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3/10/2025</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Time Horizon</a:t>
            </a:r>
            <a:endParaRPr lang="en-US" dirty="0"/>
          </a:p>
          <a:p>
            <a:pPr>
              <a:buFont typeface="Arial" panose="020B0604020202020204" pitchFamily="34" charset="0"/>
              <a:buChar char="•"/>
            </a:pPr>
            <a:r>
              <a:rPr lang="en-US" b="1" dirty="0"/>
              <a:t>Traditional</a:t>
            </a:r>
            <a:r>
              <a:rPr lang="en-US" dirty="0"/>
              <a:t>: Hours, days, weeks, or years between trades</a:t>
            </a:r>
          </a:p>
          <a:p>
            <a:pPr>
              <a:buFont typeface="Arial" panose="020B0604020202020204" pitchFamily="34" charset="0"/>
              <a:buChar char="•"/>
            </a:pPr>
            <a:r>
              <a:rPr lang="en-US" b="1" dirty="0"/>
              <a:t>HFT</a:t>
            </a:r>
            <a:r>
              <a:rPr lang="en-US" dirty="0"/>
              <a:t>: Microseconds to milliseconds; holding periods often measured in seconds</a:t>
            </a:r>
          </a:p>
          <a:p>
            <a:pPr>
              <a:buNone/>
            </a:pPr>
            <a:r>
              <a:rPr lang="en-US" b="1" dirty="0"/>
              <a:t>Trading Volume</a:t>
            </a:r>
            <a:endParaRPr lang="en-US" dirty="0"/>
          </a:p>
          <a:p>
            <a:pPr>
              <a:buFont typeface="Arial" panose="020B0604020202020204" pitchFamily="34" charset="0"/>
              <a:buChar char="•"/>
            </a:pPr>
            <a:r>
              <a:rPr lang="en-US" b="1" dirty="0"/>
              <a:t>Traditional</a:t>
            </a:r>
            <a:r>
              <a:rPr lang="en-US" dirty="0"/>
              <a:t>: Moderate number of trades (dozens to hundreds daily)</a:t>
            </a:r>
          </a:p>
          <a:p>
            <a:pPr>
              <a:buFont typeface="Arial" panose="020B0604020202020204" pitchFamily="34" charset="0"/>
              <a:buChar char="•"/>
            </a:pPr>
            <a:r>
              <a:rPr lang="en-US" b="1" dirty="0"/>
              <a:t>HFT</a:t>
            </a:r>
            <a:r>
              <a:rPr lang="en-US" dirty="0"/>
              <a:t>: Massive volume (thousands to millions of trades per day)</a:t>
            </a:r>
          </a:p>
          <a:p>
            <a:r>
              <a:rPr lang="en-US" dirty="0"/>
              <a:t>Decision Making</a:t>
            </a:r>
          </a:p>
          <a:p>
            <a:r>
              <a:rPr lang="en-US" dirty="0"/>
              <a:t>Traditional: Often involves human judgment, fundamental analysis, technical indicators</a:t>
            </a:r>
          </a:p>
          <a:p>
            <a:r>
              <a:rPr lang="en-US" dirty="0"/>
              <a:t>HFT: Fully automated algorithms with no human intervention during trading</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a:t>
            </a:fld>
            <a:endParaRPr lang="en-US"/>
          </a:p>
        </p:txBody>
      </p:sp>
    </p:spTree>
    <p:extLst>
      <p:ext uri="{BB962C8B-B14F-4D97-AF65-F5344CB8AC3E}">
        <p14:creationId xmlns:p14="http://schemas.microsoft.com/office/powerpoint/2010/main" val="3256427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in sequences of data with 40 features across 100 time steps </a:t>
            </a:r>
          </a:p>
          <a:p>
            <a:r>
              <a:rPr lang="en-US" dirty="0"/>
              <a:t>Uses filters to scan for patterns both across all features and over time </a:t>
            </a:r>
          </a:p>
          <a:p>
            <a:r>
              <a:rPr lang="en-US" dirty="0"/>
              <a:t>Gradually extracts more complex patterns through multiple layers </a:t>
            </a:r>
          </a:p>
          <a:p>
            <a:r>
              <a:rPr lang="en-US" dirty="0"/>
              <a:t>Compresses these patterns into a compact representation </a:t>
            </a:r>
          </a:p>
          <a:p>
            <a:r>
              <a:rPr lang="en-US" dirty="0"/>
              <a:t>Classifies each input sequence into one of three possible categories</a:t>
            </a:r>
            <a:endParaRPr lang="en-IN" dirty="0"/>
          </a:p>
          <a:p>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20</a:t>
            </a:fld>
            <a:endParaRPr lang="en-US"/>
          </a:p>
        </p:txBody>
      </p:sp>
    </p:spTree>
    <p:extLst>
      <p:ext uri="{BB962C8B-B14F-4D97-AF65-F5344CB8AC3E}">
        <p14:creationId xmlns:p14="http://schemas.microsoft.com/office/powerpoint/2010/main" val="67523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time-series data and processes it through multiple convolutional layers</a:t>
            </a:r>
          </a:p>
          <a:p>
            <a:r>
              <a:rPr lang="en-US" dirty="0"/>
              <a:t>Applies a specialized "inception module" that looks at patterns of </a:t>
            </a:r>
            <a:r>
              <a:rPr lang="en-US" dirty="0" err="1"/>
              <a:t>differrent</a:t>
            </a:r>
            <a:r>
              <a:rPr lang="en-US" dirty="0"/>
              <a:t> sizes simultaneously </a:t>
            </a:r>
          </a:p>
          <a:p>
            <a:r>
              <a:rPr lang="en-US" dirty="0"/>
              <a:t>Combines these multi-scale patterns by concatenating them together </a:t>
            </a:r>
          </a:p>
          <a:p>
            <a:r>
              <a:rPr lang="en-US" dirty="0"/>
              <a:t>Reshapes and flattens the extracted features into a single vector </a:t>
            </a:r>
          </a:p>
          <a:p>
            <a:r>
              <a:rPr lang="en-US" dirty="0"/>
              <a:t>Classifies the input into one of three categories using </a:t>
            </a:r>
            <a:r>
              <a:rPr lang="en-US" dirty="0" err="1"/>
              <a:t>softmax</a:t>
            </a:r>
            <a:r>
              <a:rPr lang="en-US" dirty="0"/>
              <a:t> activation</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21</a:t>
            </a:fld>
            <a:endParaRPr lang="en-US"/>
          </a:p>
        </p:txBody>
      </p:sp>
    </p:spTree>
    <p:extLst>
      <p:ext uri="{BB962C8B-B14F-4D97-AF65-F5344CB8AC3E}">
        <p14:creationId xmlns:p14="http://schemas.microsoft.com/office/powerpoint/2010/main" val="983830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time-series data as input with dimensions of time steps (T) and features (NF) </a:t>
            </a:r>
          </a:p>
          <a:p>
            <a:r>
              <a:rPr lang="en-US" dirty="0"/>
              <a:t>Processes the data through two stacked LSTM layers that maintain the time sequence </a:t>
            </a:r>
          </a:p>
          <a:p>
            <a:r>
              <a:rPr lang="en-US" dirty="0"/>
              <a:t>Reshapes the output to flatten the time dimension while preserving all features </a:t>
            </a:r>
          </a:p>
          <a:p>
            <a:r>
              <a:rPr lang="en-US" dirty="0"/>
              <a:t>Applies dropout (20%) to prevent overfitting </a:t>
            </a:r>
          </a:p>
          <a:p>
            <a:r>
              <a:rPr lang="en-US" dirty="0"/>
              <a:t>Classifies each sequence into one of three categories using a </a:t>
            </a:r>
            <a:r>
              <a:rPr lang="en-US" dirty="0" err="1"/>
              <a:t>softmax</a:t>
            </a:r>
            <a:r>
              <a:rPr lang="en-US" dirty="0"/>
              <a:t> layer</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22</a:t>
            </a:fld>
            <a:endParaRPr lang="en-US"/>
          </a:p>
        </p:txBody>
      </p:sp>
    </p:spTree>
    <p:extLst>
      <p:ext uri="{BB962C8B-B14F-4D97-AF65-F5344CB8AC3E}">
        <p14:creationId xmlns:p14="http://schemas.microsoft.com/office/powerpoint/2010/main" val="2273467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sequential data with multiple features as input </a:t>
            </a:r>
          </a:p>
          <a:p>
            <a:r>
              <a:rPr lang="en-US" dirty="0"/>
              <a:t>Processes the entire sequence through a single LSTM layer with 64 units</a:t>
            </a:r>
          </a:p>
          <a:p>
            <a:r>
              <a:rPr lang="en-US" dirty="0"/>
              <a:t> Applies heavy dropout (50%) to prevent overfitting </a:t>
            </a:r>
          </a:p>
          <a:p>
            <a:r>
              <a:rPr lang="en-US" dirty="0"/>
              <a:t>Feeds the compressed representation into a final classification layer </a:t>
            </a:r>
          </a:p>
          <a:p>
            <a:r>
              <a:rPr lang="en-US" dirty="0"/>
              <a:t>Outputs probabilities for three possible categories using </a:t>
            </a:r>
            <a:r>
              <a:rPr lang="en-US" dirty="0" err="1"/>
              <a:t>softmax</a:t>
            </a:r>
            <a:r>
              <a:rPr lang="en-US" dirty="0"/>
              <a:t> activation</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23</a:t>
            </a:fld>
            <a:endParaRPr lang="en-US"/>
          </a:p>
        </p:txBody>
      </p:sp>
    </p:spTree>
    <p:extLst>
      <p:ext uri="{BB962C8B-B14F-4D97-AF65-F5344CB8AC3E}">
        <p14:creationId xmlns:p14="http://schemas.microsoft.com/office/powerpoint/2010/main" val="3516113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24</a:t>
            </a:fld>
            <a:endParaRPr lang="en-US"/>
          </a:p>
        </p:txBody>
      </p:sp>
    </p:spTree>
    <p:extLst>
      <p:ext uri="{BB962C8B-B14F-4D97-AF65-F5344CB8AC3E}">
        <p14:creationId xmlns:p14="http://schemas.microsoft.com/office/powerpoint/2010/main" val="4141256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D3CF6-E15E-EAAF-B45C-1B4EC1E3AC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A632C-3CC3-C3D7-EA96-F1C29FFE8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E49CF9-A6CD-C1EE-A1E7-5FD01F81CE7F}"/>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528B953A-80DE-D5FF-3D5D-3791DC8EDDC2}"/>
              </a:ext>
            </a:extLst>
          </p:cNvPr>
          <p:cNvSpPr>
            <a:spLocks noGrp="1"/>
          </p:cNvSpPr>
          <p:nvPr>
            <p:ph type="hdr" sz="quarter"/>
          </p:nvPr>
        </p:nvSpPr>
        <p:spPr/>
        <p:txBody>
          <a:bodyPr/>
          <a:lstStyle/>
          <a:p>
            <a:endParaRPr lang="en-US"/>
          </a:p>
        </p:txBody>
      </p:sp>
      <p:sp>
        <p:nvSpPr>
          <p:cNvPr id="5" name="Date Placeholder 4">
            <a:extLst>
              <a:ext uri="{FF2B5EF4-FFF2-40B4-BE49-F238E27FC236}">
                <a16:creationId xmlns:a16="http://schemas.microsoft.com/office/drawing/2014/main" id="{C94BA552-80D9-6ADE-8973-8DA27E8ABC3D}"/>
              </a:ext>
            </a:extLst>
          </p:cNvPr>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a:extLst>
              <a:ext uri="{FF2B5EF4-FFF2-40B4-BE49-F238E27FC236}">
                <a16:creationId xmlns:a16="http://schemas.microsoft.com/office/drawing/2014/main" id="{004BB48E-D271-EF2D-2926-61E3C74A3313}"/>
              </a:ext>
            </a:extLst>
          </p:cNvPr>
          <p:cNvSpPr>
            <a:spLocks noGrp="1"/>
          </p:cNvSpPr>
          <p:nvPr>
            <p:ph type="ftr" sz="quarter" idx="4"/>
          </p:nvPr>
        </p:nvSpPr>
        <p:spPr/>
        <p:txBody>
          <a:bodyPr/>
          <a:lstStyle/>
          <a:p>
            <a:endParaRPr lang="en-US"/>
          </a:p>
        </p:txBody>
      </p:sp>
      <p:sp>
        <p:nvSpPr>
          <p:cNvPr id="7" name="Slide Number Placeholder 6">
            <a:extLst>
              <a:ext uri="{FF2B5EF4-FFF2-40B4-BE49-F238E27FC236}">
                <a16:creationId xmlns:a16="http://schemas.microsoft.com/office/drawing/2014/main" id="{54352308-9EF1-B06D-CA57-205A7C1EC2E7}"/>
              </a:ext>
            </a:extLst>
          </p:cNvPr>
          <p:cNvSpPr>
            <a:spLocks noGrp="1"/>
          </p:cNvSpPr>
          <p:nvPr>
            <p:ph type="sldNum" sz="quarter" idx="5"/>
          </p:nvPr>
        </p:nvSpPr>
        <p:spPr/>
        <p:txBody>
          <a:bodyPr/>
          <a:lstStyle/>
          <a:p>
            <a:fld id="{6160C0C2-B960-6944-9880-3960BE984E8C}" type="slidenum">
              <a:rPr lang="en-US" smtClean="0"/>
              <a:t>25</a:t>
            </a:fld>
            <a:endParaRPr lang="en-US"/>
          </a:p>
        </p:txBody>
      </p:sp>
    </p:spTree>
    <p:extLst>
      <p:ext uri="{BB962C8B-B14F-4D97-AF65-F5344CB8AC3E}">
        <p14:creationId xmlns:p14="http://schemas.microsoft.com/office/powerpoint/2010/main" val="1595084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Gradient Calculation</a:t>
            </a:r>
            <a:r>
              <a:rPr lang="en-US" dirty="0"/>
              <a:t>: FGSM first calculates the gradient of the loss function with respect to the input.</a:t>
            </a:r>
          </a:p>
          <a:p>
            <a:r>
              <a:rPr lang="en-US" dirty="0"/>
              <a:t> This gradient essentially points in the direction that would make the model more confident in the correct classification. </a:t>
            </a:r>
          </a:p>
          <a:p>
            <a:r>
              <a:rPr lang="en-US" b="1" dirty="0"/>
              <a:t>Sign Operation</a:t>
            </a:r>
            <a:r>
              <a:rPr lang="en-US" dirty="0"/>
              <a:t>: Instead of using the raw gradient values (which vary in magnitude), FGSM takes just the sign (positive or negative) of each element in the gradient matrix.</a:t>
            </a:r>
          </a:p>
          <a:p>
            <a:r>
              <a:rPr lang="en-US" dirty="0"/>
              <a:t>FGSM then adds a small perturbation in the </a:t>
            </a:r>
            <a:r>
              <a:rPr lang="en-US" i="1" dirty="0"/>
              <a:t>opposite</a:t>
            </a:r>
            <a:r>
              <a:rPr lang="en-US" dirty="0"/>
              <a:t> direction of this sign gradient, scaled by a small epsilon value:</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27</a:t>
            </a:fld>
            <a:endParaRPr lang="en-US"/>
          </a:p>
        </p:txBody>
      </p:sp>
    </p:spTree>
    <p:extLst>
      <p:ext uri="{BB962C8B-B14F-4D97-AF65-F5344CB8AC3E}">
        <p14:creationId xmlns:p14="http://schemas.microsoft.com/office/powerpoint/2010/main" val="3504816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finds a more optimal adversarial example by exploring the loss landscape thoroughly</a:t>
            </a:r>
          </a:p>
          <a:p>
            <a:r>
              <a:rPr lang="en-US" dirty="0"/>
              <a:t>It can escape local maxima that FGSM might get stuck in</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28</a:t>
            </a:fld>
            <a:endParaRPr lang="en-US"/>
          </a:p>
        </p:txBody>
      </p:sp>
    </p:spTree>
    <p:extLst>
      <p:ext uri="{BB962C8B-B14F-4D97-AF65-F5344CB8AC3E}">
        <p14:creationId xmlns:p14="http://schemas.microsoft.com/office/powerpoint/2010/main" val="1546565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Precision = TP/(TP+FP)</a:t>
            </a:r>
          </a:p>
          <a:p>
            <a:pPr>
              <a:buFont typeface="Arial" panose="020B0604020202020204" pitchFamily="34" charset="0"/>
              <a:buChar char="•"/>
            </a:pPr>
            <a:r>
              <a:rPr lang="en-US" dirty="0"/>
              <a:t>Recall = TP/(TP+FN)</a:t>
            </a:r>
          </a:p>
          <a:p>
            <a:pPr>
              <a:buNone/>
            </a:pPr>
            <a:r>
              <a:rPr lang="en-US" dirty="0"/>
              <a:t>If attacks primarily generate false positives (FP), then the denominator of precision increases significantly, causing precision to drop. Meanwhile, recall's denominator (TP+FN) remains relatively unchanged since FN isn't increasing as much</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34</a:t>
            </a:fld>
            <a:endParaRPr lang="en-US"/>
          </a:p>
        </p:txBody>
      </p:sp>
    </p:spTree>
    <p:extLst>
      <p:ext uri="{BB962C8B-B14F-4D97-AF65-F5344CB8AC3E}">
        <p14:creationId xmlns:p14="http://schemas.microsoft.com/office/powerpoint/2010/main" val="2006423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dirty="0">
                <a:latin typeface="Arial Nova Cond Light" panose="020B0306020202020204" pitchFamily="34" charset="0"/>
              </a:rPr>
              <a:t>Probability-Based Execution: </a:t>
            </a:r>
            <a:r>
              <a:rPr lang="en-US" sz="1200" dirty="0">
                <a:latin typeface="Arial Nova Cond Light" panose="020B0306020202020204" pitchFamily="34" charset="0"/>
              </a:rPr>
              <a:t>Uses confidence thresholds (0.85-0.99) to filter for high-conviction trades</a:t>
            </a:r>
          </a:p>
          <a:p>
            <a:pPr algn="just"/>
            <a:r>
              <a:rPr lang="en-US" sz="1200" b="1" dirty="0">
                <a:latin typeface="Arial Nova Cond Light" panose="020B0306020202020204" pitchFamily="34" charset="0"/>
              </a:rPr>
              <a:t>Directional Flexibility:</a:t>
            </a:r>
            <a:r>
              <a:rPr lang="en-US" sz="1200" dirty="0">
                <a:latin typeface="Arial Nova Cond Light" panose="020B0306020202020204" pitchFamily="34" charset="0"/>
              </a:rPr>
              <a:t> Implements both long and short positions based on predicted price movements</a:t>
            </a:r>
          </a:p>
          <a:p>
            <a:pPr algn="just"/>
            <a:r>
              <a:rPr lang="en-US" sz="1200" b="1" dirty="0">
                <a:latin typeface="Arial Nova Cond Light" panose="020B0306020202020204" pitchFamily="34" charset="0"/>
              </a:rPr>
              <a:t>Performance Optimization:</a:t>
            </a:r>
            <a:r>
              <a:rPr lang="en-US" sz="1200" dirty="0">
                <a:latin typeface="Arial Nova Cond Light" panose="020B0306020202020204" pitchFamily="34" charset="0"/>
              </a:rPr>
              <a:t> Allows tuning of probability thresholds to balance trade frequency and accuracy</a:t>
            </a:r>
          </a:p>
          <a:p>
            <a:pPr algn="just"/>
            <a:r>
              <a:rPr lang="en-US" sz="1200" b="1" dirty="0">
                <a:latin typeface="Arial Nova Cond Light" panose="020B0306020202020204" pitchFamily="34" charset="0"/>
              </a:rPr>
              <a:t>Risk Management: </a:t>
            </a:r>
            <a:r>
              <a:rPr lang="en-US" sz="1200" dirty="0">
                <a:latin typeface="Arial Nova Cond Light" panose="020B0306020202020204" pitchFamily="34" charset="0"/>
              </a:rPr>
              <a:t>Allocates fixed budget per trade (e.g., $100) to control position sizing</a:t>
            </a:r>
          </a:p>
          <a:p>
            <a:pPr algn="just"/>
            <a:r>
              <a:rPr lang="en-US" sz="1200" b="1" dirty="0">
                <a:latin typeface="Arial Nova Cond Light" panose="020B0306020202020204" pitchFamily="34" charset="0"/>
              </a:rPr>
              <a:t>Short-Term Focus: </a:t>
            </a:r>
            <a:r>
              <a:rPr lang="en-US" sz="1200" dirty="0">
                <a:latin typeface="Arial Nova Cond Light" panose="020B0306020202020204" pitchFamily="34" charset="0"/>
              </a:rPr>
              <a:t>Uses a defined prediction horizon (k=4) ideal for high-frequency trading</a:t>
            </a:r>
          </a:p>
          <a:p>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35</a:t>
            </a:fld>
            <a:endParaRPr lang="en-US"/>
          </a:p>
        </p:txBody>
      </p:sp>
    </p:spTree>
    <p:extLst>
      <p:ext uri="{BB962C8B-B14F-4D97-AF65-F5344CB8AC3E}">
        <p14:creationId xmlns:p14="http://schemas.microsoft.com/office/powerpoint/2010/main" val="4150874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computer can learn to tell the difference between a panda and a gibbon by studying lots of animal pictures.</a:t>
            </a:r>
          </a:p>
          <a:p>
            <a:r>
              <a:rPr lang="en-US" dirty="0"/>
              <a:t> Someone can trick the computer by adding tiny dots to a panda picture that humans can't notice.</a:t>
            </a:r>
          </a:p>
          <a:p>
            <a:r>
              <a:rPr lang="en-US" dirty="0"/>
              <a:t> These special dots make the computer think the panda is actually a gibbon, even though it still looks exactly like a panda to people. </a:t>
            </a:r>
          </a:p>
          <a:p>
            <a:r>
              <a:rPr lang="en-US" dirty="0"/>
              <a:t>It's like having a secret code that makes the computer see wrong things, similar to wearing camouflage to hide from someone.</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7</a:t>
            </a:fld>
            <a:endParaRPr lang="en-US"/>
          </a:p>
        </p:txBody>
      </p:sp>
    </p:spTree>
    <p:extLst>
      <p:ext uri="{BB962C8B-B14F-4D97-AF65-F5344CB8AC3E}">
        <p14:creationId xmlns:p14="http://schemas.microsoft.com/office/powerpoint/2010/main" val="4263575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Regulizer</a:t>
            </a:r>
            <a:r>
              <a:rPr lang="en-IN" dirty="0"/>
              <a:t>: </a:t>
            </a:r>
            <a:r>
              <a:rPr lang="en-US" dirty="0"/>
              <a:t>Prevent models from learning noise or memorizing training data</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41</a:t>
            </a:fld>
            <a:endParaRPr lang="en-US"/>
          </a:p>
        </p:txBody>
      </p:sp>
    </p:spTree>
    <p:extLst>
      <p:ext uri="{BB962C8B-B14F-4D97-AF65-F5344CB8AC3E}">
        <p14:creationId xmlns:p14="http://schemas.microsoft.com/office/powerpoint/2010/main" val="229934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Matching conditions: </a:t>
            </a:r>
          </a:p>
          <a:p>
            <a:r>
              <a:rPr lang="en-US" dirty="0"/>
              <a:t>A trade executes when: </a:t>
            </a:r>
          </a:p>
          <a:p>
            <a:r>
              <a:rPr lang="en-US" dirty="0"/>
              <a:t>A buy order's maximum price meets or exceeds a sell order's minimum price</a:t>
            </a:r>
          </a:p>
          <a:p>
            <a:r>
              <a:rPr lang="en-US" dirty="0"/>
              <a:t>Both orders have available quantity to trade</a:t>
            </a:r>
          </a:p>
          <a:p>
            <a:r>
              <a:rPr lang="en-US" dirty="0"/>
              <a:t>Execution priority: When multiple orders could match, the system follows rules:</a:t>
            </a:r>
          </a:p>
          <a:p>
            <a:r>
              <a:rPr lang="en-US" dirty="0"/>
              <a:t>Price priority: Better-priced orders execute first (higher bids or lower asks)</a:t>
            </a:r>
          </a:p>
          <a:p>
            <a:r>
              <a:rPr lang="en-US" dirty="0"/>
              <a:t>Time priority: For orders at the same price, those placed earlier execute first (first-in-first-out)</a:t>
            </a:r>
          </a:p>
          <a:p>
            <a:r>
              <a:rPr lang="en-US" dirty="0"/>
              <a:t>Matching mechanisms:</a:t>
            </a:r>
          </a:p>
          <a:p>
            <a:r>
              <a:rPr lang="en-US" dirty="0"/>
              <a:t>Continuous matching: Trades execute immediately when matching conditions are met</a:t>
            </a:r>
          </a:p>
          <a:p>
            <a:r>
              <a:rPr lang="en-US" dirty="0"/>
              <a:t>Auction matching: Orders accumulate and execute at specific times (e.g., market open/close)</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8</a:t>
            </a:fld>
            <a:endParaRPr lang="en-US"/>
          </a:p>
        </p:txBody>
      </p:sp>
    </p:spTree>
    <p:extLst>
      <p:ext uri="{BB962C8B-B14F-4D97-AF65-F5344CB8AC3E}">
        <p14:creationId xmlns:p14="http://schemas.microsoft.com/office/powerpoint/2010/main" val="2450416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series of fake buy orders that repeatedly get canceled can create an impression of failed attempts to move the price higher</a:t>
            </a:r>
          </a:p>
          <a:p>
            <a:r>
              <a:rPr lang="en-US" dirty="0"/>
              <a:t>This perceived failure can discourage genuine buyers</a:t>
            </a:r>
          </a:p>
          <a:p>
            <a:r>
              <a:rPr lang="en-US" dirty="0"/>
              <a:t>When real buying interest diminishes, prices can fall naturally</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9</a:t>
            </a:fld>
            <a:endParaRPr lang="en-US"/>
          </a:p>
        </p:txBody>
      </p:sp>
    </p:spTree>
    <p:extLst>
      <p:ext uri="{BB962C8B-B14F-4D97-AF65-F5344CB8AC3E}">
        <p14:creationId xmlns:p14="http://schemas.microsoft.com/office/powerpoint/2010/main" val="3279612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Series Decomposition is a statistical technique used to break down a time series into its fundamental components to better understand and analyze its behavior. The main goal is to separate different patterns in the data, making it easier for machine learning models to capture trends, seasonality, and noise.</a:t>
            </a:r>
          </a:p>
          <a:p>
            <a:r>
              <a:rPr lang="en-US" dirty="0"/>
              <a:t>Components of Time Series </a:t>
            </a:r>
            <a:r>
              <a:rPr lang="en-US" dirty="0" err="1"/>
              <a:t>Decomposition:Trend</a:t>
            </a:r>
            <a:r>
              <a:rPr lang="en-US" dirty="0"/>
              <a:t>, .Seasonality, Residual/Noise (R), Cyclic Component (C)</a:t>
            </a:r>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12</a:t>
            </a:fld>
            <a:endParaRPr lang="en-US"/>
          </a:p>
        </p:txBody>
      </p:sp>
    </p:spTree>
    <p:extLst>
      <p:ext uri="{BB962C8B-B14F-4D97-AF65-F5344CB8AC3E}">
        <p14:creationId xmlns:p14="http://schemas.microsoft.com/office/powerpoint/2010/main" val="178725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PGD typically starts with random initialization within the permitted perturbation space BIM usually starts from the original input without randomization</a:t>
            </a:r>
          </a:p>
          <a:p>
            <a:endParaRPr lang="en-IN" dirty="0"/>
          </a:p>
          <a:p>
            <a:r>
              <a:rPr lang="en-IN" dirty="0"/>
              <a:t>Computational efficiency </a:t>
            </a:r>
          </a:p>
          <a:p>
            <a:r>
              <a:rPr lang="en-IN" dirty="0"/>
              <a:t>Well-established theoretical foundations </a:t>
            </a:r>
          </a:p>
          <a:p>
            <a:r>
              <a:rPr lang="en-IN" dirty="0"/>
              <a:t>Scalability to high-dimensional data </a:t>
            </a:r>
          </a:p>
          <a:p>
            <a:r>
              <a:rPr lang="en-IN" dirty="0"/>
              <a:t>Simplicity in implementation</a:t>
            </a:r>
          </a:p>
          <a:p>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13</a:t>
            </a:fld>
            <a:endParaRPr lang="en-US"/>
          </a:p>
        </p:txBody>
      </p:sp>
    </p:spTree>
    <p:extLst>
      <p:ext uri="{BB962C8B-B14F-4D97-AF65-F5344CB8AC3E}">
        <p14:creationId xmlns:p14="http://schemas.microsoft.com/office/powerpoint/2010/main" val="379516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Arial Nova Cond Light" panose="020B0306020202020204" pitchFamily="34" charset="0"/>
              </a:rPr>
              <a:t>Z-Score Normalization: </a:t>
            </a:r>
            <a:r>
              <a:rPr lang="en-US" sz="1200" dirty="0">
                <a:latin typeface="Arial Nova Cond Light" panose="020B0306020202020204" pitchFamily="34" charset="0"/>
              </a:rPr>
              <a:t>EXCELLENT for preserving relative importance of price jumps in LOB data  </a:t>
            </a:r>
          </a:p>
          <a:p>
            <a:r>
              <a:rPr lang="en-US" sz="1200" b="1" dirty="0">
                <a:latin typeface="Arial Nova Cond Light" panose="020B0306020202020204" pitchFamily="34" charset="0"/>
              </a:rPr>
              <a:t>Min-Max Normalization: </a:t>
            </a:r>
            <a:r>
              <a:rPr lang="en-US" sz="1200" dirty="0">
                <a:latin typeface="Arial Nova Cond Light" panose="020B0306020202020204" pitchFamily="34" charset="0"/>
              </a:rPr>
              <a:t>Scales features to [0,1] range - Beneficial when bounded outputs are required</a:t>
            </a:r>
          </a:p>
          <a:p>
            <a:r>
              <a:rPr lang="en-US" sz="1200" b="1" dirty="0">
                <a:latin typeface="Arial Nova Cond Light" panose="020B0306020202020204" pitchFamily="34" charset="0"/>
              </a:rPr>
              <a:t>Decimal Scaling: </a:t>
            </a:r>
            <a:r>
              <a:rPr lang="en-US" sz="1200" dirty="0">
                <a:latin typeface="Arial Nova Cond Light" panose="020B0306020202020204" pitchFamily="34" charset="0"/>
              </a:rPr>
              <a:t>Divides by powers of 10 - Simple but less effective for handling LOB volume variations</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17</a:t>
            </a:fld>
            <a:endParaRPr lang="en-US"/>
          </a:p>
        </p:txBody>
      </p:sp>
    </p:spTree>
    <p:extLst>
      <p:ext uri="{BB962C8B-B14F-4D97-AF65-F5344CB8AC3E}">
        <p14:creationId xmlns:p14="http://schemas.microsoft.com/office/powerpoint/2010/main" val="477942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Volume Weighted Mid Price (VWMP) is calculated to provide a more accurate market price representation by accounting for trading volume at each price level, giving a more realistic view of where significant trading activity is actually occurring.</a:t>
            </a:r>
          </a:p>
          <a:p>
            <a:r>
              <a:rPr lang="en-US" dirty="0"/>
              <a:t>Unlike basic mid prices, VWMP reduces the impact of outlier orders and better reflects the price at which substantial positions could actually be traded.</a:t>
            </a:r>
          </a:p>
          <a:p>
            <a:endParaRPr lang="en-IN"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18</a:t>
            </a:fld>
            <a:endParaRPr lang="en-US"/>
          </a:p>
        </p:txBody>
      </p:sp>
    </p:spTree>
    <p:extLst>
      <p:ext uri="{BB962C8B-B14F-4D97-AF65-F5344CB8AC3E}">
        <p14:creationId xmlns:p14="http://schemas.microsoft.com/office/powerpoint/2010/main" val="2032838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err="1"/>
              <a:t>DeepLOB</a:t>
            </a:r>
            <a:r>
              <a:rPr lang="en-US" dirty="0"/>
              <a:t> uses deep CNN layers to extract spatial features from the Limit Order Book (LOB).</a:t>
            </a:r>
          </a:p>
          <a:p>
            <a:pPr>
              <a:buFont typeface="Arial" panose="020B0604020202020204" pitchFamily="34" charset="0"/>
              <a:buChar char="•"/>
            </a:pPr>
            <a:r>
              <a:rPr lang="en-US" dirty="0"/>
              <a:t>As CNNs get deeper, they suffer from </a:t>
            </a:r>
            <a:r>
              <a:rPr lang="en-US" b="1" dirty="0"/>
              <a:t>vanishing gradients</a:t>
            </a:r>
            <a:r>
              <a:rPr lang="en-US" dirty="0"/>
              <a:t>, meaning the earlier layers receive weak updates during backpropagation.</a:t>
            </a:r>
          </a:p>
          <a:p>
            <a:pPr>
              <a:buFont typeface="Arial" panose="020B0604020202020204" pitchFamily="34" charset="0"/>
              <a:buChar char="•"/>
            </a:pPr>
            <a:r>
              <a:rPr lang="en-US" dirty="0"/>
              <a:t>This slows down learning and can degrade accuracy.</a:t>
            </a:r>
          </a:p>
          <a:p>
            <a:pPr>
              <a:buNone/>
            </a:pPr>
            <a:r>
              <a:rPr lang="en-US" b="1" dirty="0"/>
              <a:t>Solution: Residual Connections (</a:t>
            </a:r>
            <a:r>
              <a:rPr lang="en-US" b="1" dirty="0" err="1"/>
              <a:t>ResNet</a:t>
            </a:r>
            <a:r>
              <a:rPr lang="en-US" b="1" dirty="0"/>
              <a:t>)</a:t>
            </a:r>
            <a:endParaRPr lang="en-US" dirty="0"/>
          </a:p>
          <a:p>
            <a:pPr>
              <a:buFont typeface="Arial" panose="020B0604020202020204" pitchFamily="34" charset="0"/>
              <a:buChar char="•"/>
            </a:pPr>
            <a:r>
              <a:rPr lang="en-US" dirty="0" err="1"/>
              <a:t>ResNet</a:t>
            </a:r>
            <a:r>
              <a:rPr lang="en-US" dirty="0"/>
              <a:t> introduces </a:t>
            </a:r>
            <a:r>
              <a:rPr lang="en-US" b="1" dirty="0"/>
              <a:t>skip connections (shortcuts)</a:t>
            </a:r>
            <a:r>
              <a:rPr lang="en-US" dirty="0"/>
              <a:t> where the input of an earlier layer is </a:t>
            </a:r>
            <a:r>
              <a:rPr lang="en-US" b="1" dirty="0"/>
              <a:t>added</a:t>
            </a:r>
            <a:r>
              <a:rPr lang="en-US" dirty="0"/>
              <a:t> directly to the output of a deeper layer.</a:t>
            </a:r>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3/10/2025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19</a:t>
            </a:fld>
            <a:endParaRPr lang="en-US"/>
          </a:p>
        </p:txBody>
      </p:sp>
    </p:spTree>
    <p:extLst>
      <p:ext uri="{BB962C8B-B14F-4D97-AF65-F5344CB8AC3E}">
        <p14:creationId xmlns:p14="http://schemas.microsoft.com/office/powerpoint/2010/main" val="22369401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31.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 Id="rId5" Type="http://schemas.openxmlformats.org/officeDocument/2006/relationships/chart" Target="../charts/chart16.xml"/><Relationship Id="rId4" Type="http://schemas.openxmlformats.org/officeDocument/2006/relationships/chart" Target="../charts/char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 Id="rId5" Type="http://schemas.openxmlformats.org/officeDocument/2006/relationships/chart" Target="../charts/chart24.xml"/><Relationship Id="rId4" Type="http://schemas.openxmlformats.org/officeDocument/2006/relationships/chart" Target="../charts/chart23.xml"/></Relationships>
</file>

<file path=ppt/slides/_rels/slide38.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chart" Target="../charts/chart25.xml"/><Relationship Id="rId1" Type="http://schemas.openxmlformats.org/officeDocument/2006/relationships/slideLayout" Target="../slideLayouts/slideLayout2.xml"/><Relationship Id="rId5" Type="http://schemas.openxmlformats.org/officeDocument/2006/relationships/chart" Target="../charts/chart28.xml"/><Relationship Id="rId4" Type="http://schemas.openxmlformats.org/officeDocument/2006/relationships/chart" Target="../charts/chart27.xml"/></Relationships>
</file>

<file path=ppt/slides/_rels/slide39.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6.wdp"/></Relationships>
</file>

<file path=ppt/slides/_rels/slide4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7837098" y="2425718"/>
            <a:ext cx="3048000" cy="668855"/>
          </a:xfrm>
        </p:spPr>
        <p:txBody>
          <a:bodyPr lIns="91440" tIns="45720" rIns="91440" bIns="45720" anchor="t"/>
          <a:lstStyle/>
          <a:p>
            <a:r>
              <a:rPr lang="en-US" dirty="0">
                <a:latin typeface="Franklin Gothic Book"/>
              </a:rPr>
              <a:t>Karmabir Chakraborty</a:t>
            </a:r>
          </a:p>
          <a:p>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048871" y="578469"/>
            <a:ext cx="9836227" cy="1507606"/>
          </a:xfrm>
        </p:spPr>
        <p:txBody>
          <a:bodyPr lIns="91440" tIns="45720" rIns="91440" bIns="45720" anchor="b"/>
          <a:lstStyle/>
          <a:p>
            <a:pPr algn="just"/>
            <a:r>
              <a:rPr lang="en-US" sz="3600" dirty="0"/>
              <a:t>When Milliseconds Matter: Evaluating the Vulnerability of High-Frequency Trading Models to Adversarial Manipulation</a:t>
            </a: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532965" y="4792558"/>
            <a:ext cx="5444359" cy="66885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Franklin Gothic Book"/>
              </a:rPr>
              <a:t>Thesis Defense </a:t>
            </a:r>
            <a:r>
              <a:rPr lang="en-US" sz="1800" dirty="0">
                <a:latin typeface="Franklin Gothic Book"/>
              </a:rPr>
              <a:t>(Spring, 2025)</a:t>
            </a:r>
          </a:p>
          <a:p>
            <a:r>
              <a:rPr lang="en-US" sz="1800" dirty="0">
                <a:latin typeface="Franklin Gothic Book"/>
              </a:rPr>
              <a:t>Advisor: Dr. Hajime Shimao</a:t>
            </a:r>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1ABD-FC65-B440-38D0-9C06AA0BE167}"/>
              </a:ext>
            </a:extLst>
          </p:cNvPr>
          <p:cNvSpPr>
            <a:spLocks noGrp="1"/>
          </p:cNvSpPr>
          <p:nvPr>
            <p:ph type="title"/>
          </p:nvPr>
        </p:nvSpPr>
        <p:spPr/>
        <p:txBody>
          <a:bodyPr/>
          <a:lstStyle/>
          <a:p>
            <a:r>
              <a:rPr lang="en-US" dirty="0"/>
              <a:t>Introduction: Regulation vs. Technology</a:t>
            </a:r>
            <a:endParaRPr lang="en-IN" dirty="0"/>
          </a:p>
        </p:txBody>
      </p:sp>
      <p:sp>
        <p:nvSpPr>
          <p:cNvPr id="3" name="Content Placeholder 2">
            <a:extLst>
              <a:ext uri="{FF2B5EF4-FFF2-40B4-BE49-F238E27FC236}">
                <a16:creationId xmlns:a16="http://schemas.microsoft.com/office/drawing/2014/main" id="{262E7726-1DFE-C01A-DDC4-304280E000E5}"/>
              </a:ext>
            </a:extLst>
          </p:cNvPr>
          <p:cNvSpPr>
            <a:spLocks noGrp="1"/>
          </p:cNvSpPr>
          <p:nvPr>
            <p:ph sz="half" idx="1"/>
          </p:nvPr>
        </p:nvSpPr>
        <p:spPr>
          <a:xfrm>
            <a:off x="838200" y="1707390"/>
            <a:ext cx="6524625" cy="4785485"/>
          </a:xfrm>
        </p:spPr>
        <p:txBody>
          <a:bodyPr/>
          <a:lstStyle/>
          <a:p>
            <a:pPr algn="just"/>
            <a:r>
              <a:rPr lang="en-IN" sz="2000" b="1" dirty="0">
                <a:latin typeface="Arial Nova Cond Light" panose="020B0306020202020204" pitchFamily="34" charset="0"/>
              </a:rPr>
              <a:t>Current Regulatory Landscape:</a:t>
            </a:r>
          </a:p>
          <a:p>
            <a:pPr lvl="1" algn="just"/>
            <a:r>
              <a:rPr lang="en-IN" sz="1600" dirty="0">
                <a:latin typeface="Arial Nova Cond Light" panose="020B0306020202020204" pitchFamily="34" charset="0"/>
              </a:rPr>
              <a:t>Traditional markets have anti-spoofing measures but focus on human-speed manipulation</a:t>
            </a:r>
          </a:p>
          <a:p>
            <a:pPr lvl="1" algn="just"/>
            <a:r>
              <a:rPr lang="en-IN" sz="1600" dirty="0">
                <a:latin typeface="Arial Nova Cond Light" panose="020B0306020202020204" pitchFamily="34" charset="0"/>
              </a:rPr>
              <a:t>Market manipulation prohibited under Dodd-Frank and EU's MAR</a:t>
            </a:r>
          </a:p>
          <a:p>
            <a:pPr algn="just"/>
            <a:r>
              <a:rPr lang="en-IN" sz="2000" b="1" dirty="0">
                <a:latin typeface="Arial Nova Cond Light" panose="020B0306020202020204" pitchFamily="34" charset="0"/>
              </a:rPr>
              <a:t>Technology-Regulation Gap:</a:t>
            </a:r>
          </a:p>
          <a:p>
            <a:pPr lvl="1" algn="just"/>
            <a:r>
              <a:rPr lang="en-IN" sz="1600" dirty="0">
                <a:latin typeface="Arial Nova Cond Light" panose="020B0306020202020204" pitchFamily="34" charset="0"/>
              </a:rPr>
              <a:t>Algorithmic and High-Frequency Trading evolve faster than regulatory frameworks</a:t>
            </a:r>
          </a:p>
          <a:p>
            <a:pPr lvl="1" algn="just"/>
            <a:r>
              <a:rPr lang="en-IN" sz="1600" dirty="0">
                <a:latin typeface="Arial Nova Cond Light" panose="020B0306020202020204" pitchFamily="34" charset="0"/>
              </a:rPr>
              <a:t>Sub-millisecond transactions exceed monitoring capabilities</a:t>
            </a:r>
          </a:p>
          <a:p>
            <a:pPr algn="just"/>
            <a:r>
              <a:rPr lang="en-IN" sz="2000" b="1" dirty="0">
                <a:latin typeface="Arial Nova Cond Light" panose="020B0306020202020204" pitchFamily="34" charset="0"/>
              </a:rPr>
              <a:t>Adversarial AI Blind Spot:</a:t>
            </a:r>
          </a:p>
          <a:p>
            <a:pPr lvl="1" algn="just"/>
            <a:r>
              <a:rPr lang="en-IN" sz="1600" dirty="0">
                <a:latin typeface="Arial Nova Cond Light" panose="020B0306020202020204" pitchFamily="34" charset="0"/>
              </a:rPr>
              <a:t>No specific regulations addressing ML-based vulnerabilities or adversarial attacks</a:t>
            </a:r>
          </a:p>
          <a:p>
            <a:pPr lvl="1" algn="just"/>
            <a:r>
              <a:rPr lang="en-IN" sz="1600" dirty="0">
                <a:latin typeface="Arial Nova Cond Light" panose="020B0306020202020204" pitchFamily="34" charset="0"/>
              </a:rPr>
              <a:t>HFT firms rely on proprietary solutions with no standardized defence framework</a:t>
            </a:r>
          </a:p>
          <a:p>
            <a:pPr lvl="1" algn="just"/>
            <a:r>
              <a:rPr lang="en-IN" sz="1600" dirty="0">
                <a:latin typeface="Arial Nova Cond Light" panose="020B0306020202020204" pitchFamily="34" charset="0"/>
              </a:rPr>
              <a:t>Regulators lack technical expertise for AI-specific manipulation assessment</a:t>
            </a:r>
          </a:p>
        </p:txBody>
      </p:sp>
    </p:spTree>
    <p:extLst>
      <p:ext uri="{BB962C8B-B14F-4D97-AF65-F5344CB8AC3E}">
        <p14:creationId xmlns:p14="http://schemas.microsoft.com/office/powerpoint/2010/main" val="354910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AAA0-A2B5-7849-7443-D5B9F66A4CEC}"/>
              </a:ext>
            </a:extLst>
          </p:cNvPr>
          <p:cNvSpPr>
            <a:spLocks noGrp="1"/>
          </p:cNvSpPr>
          <p:nvPr>
            <p:ph type="title"/>
          </p:nvPr>
        </p:nvSpPr>
        <p:spPr/>
        <p:txBody>
          <a:bodyPr/>
          <a:lstStyle/>
          <a:p>
            <a:r>
              <a:rPr lang="en-IN" dirty="0"/>
              <a:t>Introduction: Why this Research Matters?</a:t>
            </a:r>
          </a:p>
        </p:txBody>
      </p:sp>
      <p:sp>
        <p:nvSpPr>
          <p:cNvPr id="3" name="Content Placeholder 2">
            <a:extLst>
              <a:ext uri="{FF2B5EF4-FFF2-40B4-BE49-F238E27FC236}">
                <a16:creationId xmlns:a16="http://schemas.microsoft.com/office/drawing/2014/main" id="{E7BF08B3-31DB-0177-2526-EB8876889715}"/>
              </a:ext>
            </a:extLst>
          </p:cNvPr>
          <p:cNvSpPr>
            <a:spLocks noGrp="1"/>
          </p:cNvSpPr>
          <p:nvPr>
            <p:ph sz="half" idx="1"/>
          </p:nvPr>
        </p:nvSpPr>
        <p:spPr>
          <a:xfrm>
            <a:off x="838200" y="1687546"/>
            <a:ext cx="5257801" cy="2331210"/>
          </a:xfrm>
        </p:spPr>
        <p:txBody>
          <a:bodyPr/>
          <a:lstStyle/>
          <a:p>
            <a:pPr algn="just"/>
            <a:r>
              <a:rPr lang="en-US" sz="2000" b="1" dirty="0">
                <a:latin typeface="Arial Nova Cond Light" panose="020B0306020202020204" pitchFamily="34" charset="0"/>
              </a:rPr>
              <a:t>Growing threat in financial market:</a:t>
            </a:r>
          </a:p>
          <a:p>
            <a:pPr lvl="1" algn="just"/>
            <a:r>
              <a:rPr lang="en-US" sz="1600" dirty="0">
                <a:latin typeface="Arial Nova Cond Light" panose="020B0306020202020204" pitchFamily="34" charset="0"/>
              </a:rPr>
              <a:t>Modern HFT systems leverage sophisticated machine learning models</a:t>
            </a:r>
          </a:p>
          <a:p>
            <a:pPr lvl="1" algn="just"/>
            <a:r>
              <a:rPr lang="en-US" sz="1600" dirty="0">
                <a:latin typeface="Arial Nova Cond Light" panose="020B0306020202020204" pitchFamily="34" charset="0"/>
              </a:rPr>
              <a:t>While extensively documented in computer vision and NLP, the susceptibility of financial models to adversarial manipulation remains dangerously unexplored. </a:t>
            </a:r>
          </a:p>
          <a:p>
            <a:pPr lvl="1" algn="just"/>
            <a:r>
              <a:rPr lang="en-US" sz="1600" dirty="0">
                <a:latin typeface="Arial Nova Cond Light" panose="020B0306020202020204" pitchFamily="34" charset="0"/>
              </a:rPr>
              <a:t>Even minor, strategically-crafted perturbations in order book data can trigger incorrect trading decisions with significant financial consequences</a:t>
            </a:r>
          </a:p>
        </p:txBody>
      </p:sp>
      <p:sp>
        <p:nvSpPr>
          <p:cNvPr id="4" name="TextBox 3">
            <a:extLst>
              <a:ext uri="{FF2B5EF4-FFF2-40B4-BE49-F238E27FC236}">
                <a16:creationId xmlns:a16="http://schemas.microsoft.com/office/drawing/2014/main" id="{B84C5923-E312-20E6-C0D0-7E1EDE5FC999}"/>
              </a:ext>
            </a:extLst>
          </p:cNvPr>
          <p:cNvSpPr txBox="1"/>
          <p:nvPr/>
        </p:nvSpPr>
        <p:spPr>
          <a:xfrm>
            <a:off x="2166937" y="4314825"/>
            <a:ext cx="7858125" cy="1231106"/>
          </a:xfrm>
          <a:prstGeom prst="rect">
            <a:avLst/>
          </a:prstGeom>
          <a:noFill/>
        </p:spPr>
        <p:txBody>
          <a:bodyPr wrap="square" rtlCol="0">
            <a:spAutoFit/>
          </a:bodyPr>
          <a:lstStyle/>
          <a:p>
            <a:pPr lvl="1" algn="ctr"/>
            <a:endParaRPr lang="en-US" sz="1600" b="1" dirty="0">
              <a:latin typeface="Arial Nova Cond Light" panose="020B0306020202020204" pitchFamily="34" charset="0"/>
            </a:endParaRPr>
          </a:p>
          <a:p>
            <a:pPr algn="ctr"/>
            <a:r>
              <a:rPr lang="en-US" sz="2000" b="1" dirty="0">
                <a:latin typeface="Arial Nova Cond Light" panose="020B0306020202020204" pitchFamily="34" charset="0"/>
              </a:rPr>
              <a:t>This study provides the first comprehensive analysis of how adversarial vulnerabilities in HFT models could threaten individual traders and broader market stability</a:t>
            </a:r>
            <a:endParaRPr lang="en-IN" sz="2000" b="1" dirty="0">
              <a:latin typeface="Arial Nova Cond Light" panose="020B0306020202020204" pitchFamily="34" charset="0"/>
            </a:endParaRPr>
          </a:p>
          <a:p>
            <a:pPr algn="ctr"/>
            <a:endParaRPr lang="en-IN" dirty="0"/>
          </a:p>
        </p:txBody>
      </p:sp>
      <p:pic>
        <p:nvPicPr>
          <p:cNvPr id="6" name="Picture 5">
            <a:extLst>
              <a:ext uri="{FF2B5EF4-FFF2-40B4-BE49-F238E27FC236}">
                <a16:creationId xmlns:a16="http://schemas.microsoft.com/office/drawing/2014/main" id="{26395BD8-D610-44D6-0ABB-9C85B94F4A84}"/>
              </a:ext>
            </a:extLst>
          </p:cNvPr>
          <p:cNvPicPr>
            <a:picLocks noChangeAspect="1"/>
          </p:cNvPicPr>
          <p:nvPr/>
        </p:nvPicPr>
        <p:blipFill>
          <a:blip r:embed="rId2"/>
          <a:stretch>
            <a:fillRect/>
          </a:stretch>
        </p:blipFill>
        <p:spPr>
          <a:xfrm>
            <a:off x="8381585" y="1391478"/>
            <a:ext cx="2972215" cy="2962688"/>
          </a:xfrm>
          <a:prstGeom prst="rect">
            <a:avLst/>
          </a:prstGeom>
        </p:spPr>
      </p:pic>
    </p:spTree>
    <p:extLst>
      <p:ext uri="{BB962C8B-B14F-4D97-AF65-F5344CB8AC3E}">
        <p14:creationId xmlns:p14="http://schemas.microsoft.com/office/powerpoint/2010/main" val="2688652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91719-883D-D9CF-BF21-96C455C9F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F4139-04FF-8DDD-2A8C-92FEBFE3EA1E}"/>
              </a:ext>
            </a:extLst>
          </p:cNvPr>
          <p:cNvSpPr>
            <a:spLocks noGrp="1"/>
          </p:cNvSpPr>
          <p:nvPr>
            <p:ph type="title"/>
          </p:nvPr>
        </p:nvSpPr>
        <p:spPr>
          <a:xfrm>
            <a:off x="694764" y="419296"/>
            <a:ext cx="10663518" cy="1026353"/>
          </a:xfrm>
        </p:spPr>
        <p:txBody>
          <a:bodyPr lIns="91440" tIns="45720" rIns="91440" bIns="45720" anchor="ctr"/>
          <a:lstStyle/>
          <a:p>
            <a:r>
              <a:rPr lang="en-US" sz="4000" dirty="0">
                <a:latin typeface="Franklin Gothic Medium"/>
              </a:rPr>
              <a:t>Problem understanding – Deep Learning Models on LOB Dataset</a:t>
            </a:r>
            <a:endParaRPr lang="en-US" sz="4000" dirty="0"/>
          </a:p>
        </p:txBody>
      </p:sp>
      <p:graphicFrame>
        <p:nvGraphicFramePr>
          <p:cNvPr id="3" name="Table 3">
            <a:extLst>
              <a:ext uri="{FF2B5EF4-FFF2-40B4-BE49-F238E27FC236}">
                <a16:creationId xmlns:a16="http://schemas.microsoft.com/office/drawing/2014/main" id="{247804E7-1D84-FA22-9813-C3D915E3C9CA}"/>
              </a:ext>
            </a:extLst>
          </p:cNvPr>
          <p:cNvGraphicFramePr>
            <a:graphicFrameLocks noGrp="1"/>
          </p:cNvGraphicFramePr>
          <p:nvPr>
            <p:extLst>
              <p:ext uri="{D42A27DB-BD31-4B8C-83A1-F6EECF244321}">
                <p14:modId xmlns:p14="http://schemas.microsoft.com/office/powerpoint/2010/main" val="980330234"/>
              </p:ext>
            </p:extLst>
          </p:nvPr>
        </p:nvGraphicFramePr>
        <p:xfrm>
          <a:off x="838200" y="1602649"/>
          <a:ext cx="9856693" cy="4322878"/>
        </p:xfrm>
        <a:graphic>
          <a:graphicData uri="http://schemas.openxmlformats.org/drawingml/2006/table">
            <a:tbl>
              <a:tblPr firstRow="1" bandRow="1">
                <a:tableStyleId>{5C22544A-7EE6-4342-B048-85BDC9FD1C3A}</a:tableStyleId>
              </a:tblPr>
              <a:tblGrid>
                <a:gridCol w="2587382">
                  <a:extLst>
                    <a:ext uri="{9D8B030D-6E8A-4147-A177-3AD203B41FA5}">
                      <a16:colId xmlns:a16="http://schemas.microsoft.com/office/drawing/2014/main" val="468837523"/>
                    </a:ext>
                  </a:extLst>
                </a:gridCol>
                <a:gridCol w="6070118">
                  <a:extLst>
                    <a:ext uri="{9D8B030D-6E8A-4147-A177-3AD203B41FA5}">
                      <a16:colId xmlns:a16="http://schemas.microsoft.com/office/drawing/2014/main" val="702248952"/>
                    </a:ext>
                  </a:extLst>
                </a:gridCol>
                <a:gridCol w="1199193">
                  <a:extLst>
                    <a:ext uri="{9D8B030D-6E8A-4147-A177-3AD203B41FA5}">
                      <a16:colId xmlns:a16="http://schemas.microsoft.com/office/drawing/2014/main" val="1285333117"/>
                    </a:ext>
                  </a:extLst>
                </a:gridCol>
              </a:tblGrid>
              <a:tr h="349361">
                <a:tc>
                  <a:txBody>
                    <a:bodyPr/>
                    <a:lstStyle/>
                    <a:p>
                      <a:r>
                        <a:rPr lang="en-US" sz="1600" dirty="0">
                          <a:latin typeface="Arial Nova Cond Light" panose="020B0306020202020204" pitchFamily="34" charset="0"/>
                        </a:rPr>
                        <a:t>Research Domain</a:t>
                      </a:r>
                      <a:endParaRPr lang="en-IN" sz="1600" dirty="0">
                        <a:latin typeface="Arial Nova Cond Light" panose="020B0306020202020204" pitchFamily="34" charset="0"/>
                      </a:endParaRPr>
                    </a:p>
                  </a:txBody>
                  <a:tcPr/>
                </a:tc>
                <a:tc>
                  <a:txBody>
                    <a:bodyPr/>
                    <a:lstStyle/>
                    <a:p>
                      <a:pPr algn="ctr"/>
                      <a:r>
                        <a:rPr lang="en-US" sz="1600" dirty="0">
                          <a:latin typeface="Arial Nova Cond Light" panose="020B0306020202020204" pitchFamily="34" charset="0"/>
                        </a:rPr>
                        <a:t>Key Highlights and Takeaways</a:t>
                      </a:r>
                    </a:p>
                  </a:txBody>
                  <a:tcPr/>
                </a:tc>
                <a:tc>
                  <a:txBody>
                    <a:bodyPr/>
                    <a:lstStyle/>
                    <a:p>
                      <a:r>
                        <a:rPr lang="en-US" sz="1600">
                          <a:latin typeface="Arial Nova Cond Light" panose="020B0306020202020204" pitchFamily="34" charset="0"/>
                        </a:rPr>
                        <a:t>References </a:t>
                      </a:r>
                      <a:endParaRPr lang="en-IN" sz="1600">
                        <a:latin typeface="Arial Nova Cond Light" panose="020B0306020202020204" pitchFamily="34" charset="0"/>
                      </a:endParaRPr>
                    </a:p>
                  </a:txBody>
                  <a:tcPr/>
                </a:tc>
                <a:extLst>
                  <a:ext uri="{0D108BD9-81ED-4DB2-BD59-A6C34878D82A}">
                    <a16:rowId xmlns:a16="http://schemas.microsoft.com/office/drawing/2014/main" val="3488823825"/>
                  </a:ext>
                </a:extLst>
              </a:tr>
              <a:tr h="540178">
                <a:tc rowSpan="4">
                  <a:txBody>
                    <a:bodyPr/>
                    <a:lstStyle/>
                    <a:p>
                      <a:r>
                        <a:rPr lang="en-US" sz="1600" b="1" kern="1200" dirty="0">
                          <a:solidFill>
                            <a:schemeClr val="dk1"/>
                          </a:solidFill>
                          <a:effectLst/>
                          <a:latin typeface="Arial Nova Cond Light" panose="020B0306020202020204" pitchFamily="34" charset="0"/>
                          <a:ea typeface="+mn-ea"/>
                          <a:cs typeface="+mn-cs"/>
                        </a:rPr>
                        <a:t>Deep Learning Models on LOB Dataset</a:t>
                      </a:r>
                    </a:p>
                  </a:txBody>
                  <a:tcPr anchor="ctr"/>
                </a:tc>
                <a:tc>
                  <a:txBody>
                    <a:bodyPr/>
                    <a:lstStyle/>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Created a hybrid neural network model consisting of CNN and LSTM</a:t>
                      </a:r>
                    </a:p>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Evaluated against the FI-2010 and LSE dataset which were z-score normalized</a:t>
                      </a:r>
                    </a:p>
                  </a:txBody>
                  <a:tcPr/>
                </a:tc>
                <a:tc>
                  <a:txBody>
                    <a:bodyPr/>
                    <a:lstStyle/>
                    <a:p>
                      <a:r>
                        <a:rPr lang="en-IN" sz="1300" dirty="0">
                          <a:latin typeface="Arial Nova Cond Light" panose="020B0306020202020204" pitchFamily="34" charset="0"/>
                        </a:rPr>
                        <a:t>[1]</a:t>
                      </a:r>
                    </a:p>
                  </a:txBody>
                  <a:tcPr/>
                </a:tc>
                <a:extLst>
                  <a:ext uri="{0D108BD9-81ED-4DB2-BD59-A6C34878D82A}">
                    <a16:rowId xmlns:a16="http://schemas.microsoft.com/office/drawing/2014/main" val="210442332"/>
                  </a:ext>
                </a:extLst>
              </a:tr>
              <a:tr h="617202">
                <a:tc vMerge="1">
                  <a:txBody>
                    <a:bodyPr/>
                    <a:lstStyle/>
                    <a:p>
                      <a:r>
                        <a:rPr lang="en-US" sz="1800" b="1" kern="1200">
                          <a:solidFill>
                            <a:schemeClr val="dk1"/>
                          </a:solidFill>
                          <a:effectLst/>
                          <a:latin typeface="+mn-lt"/>
                          <a:ea typeface="+mn-ea"/>
                          <a:cs typeface="+mn-cs"/>
                        </a:rPr>
                        <a:t>Overview and Challenges to WQIs</a:t>
                      </a:r>
                      <a:endParaRPr lang="en-IN"/>
                    </a:p>
                  </a:txBody>
                  <a:tcPr/>
                </a:tc>
                <a:tc>
                  <a:txBody>
                    <a:bodyPr/>
                    <a:lstStyle/>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Created a model only consisting of a fully connected convolutional network</a:t>
                      </a:r>
                    </a:p>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Input data consisted of 10 days for 5 different companies worth of data</a:t>
                      </a:r>
                    </a:p>
                  </a:txBody>
                  <a:tcPr/>
                </a:tc>
                <a:tc>
                  <a:txBody>
                    <a:bodyPr/>
                    <a:lstStyle/>
                    <a:p>
                      <a:r>
                        <a:rPr lang="en-IN" sz="1300" dirty="0">
                          <a:latin typeface="Arial Nova Cond Light" panose="020B0306020202020204" pitchFamily="34" charset="0"/>
                        </a:rPr>
                        <a:t>[2]</a:t>
                      </a:r>
                    </a:p>
                  </a:txBody>
                  <a:tcPr/>
                </a:tc>
                <a:extLst>
                  <a:ext uri="{0D108BD9-81ED-4DB2-BD59-A6C34878D82A}">
                    <a16:rowId xmlns:a16="http://schemas.microsoft.com/office/drawing/2014/main" val="2441296278"/>
                  </a:ext>
                </a:extLst>
              </a:tr>
              <a:tr h="1119441">
                <a:tc vMerge="1">
                  <a:txBody>
                    <a:bodyPr/>
                    <a:lstStyle/>
                    <a:p>
                      <a:r>
                        <a:rPr lang="en-US" sz="1800" b="1" kern="1200">
                          <a:solidFill>
                            <a:schemeClr val="dk1"/>
                          </a:solidFill>
                          <a:effectLst/>
                          <a:latin typeface="+mn-lt"/>
                          <a:ea typeface="+mn-ea"/>
                          <a:cs typeface="+mn-cs"/>
                        </a:rPr>
                        <a:t>Overview and Challenges to WQIs</a:t>
                      </a:r>
                      <a:endParaRPr lang="en-IN"/>
                    </a:p>
                  </a:txBody>
                  <a:tcPr/>
                </a:tc>
                <a:tc>
                  <a:txBody>
                    <a:bodyPr/>
                    <a:lstStyle/>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The question this study wanted to answer is whether the Transformer-based model can be applied in financial time series prediction and beat LSTM. </a:t>
                      </a:r>
                    </a:p>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Models were evaluated on three prediction tasks on LOB data which are mid-price prediction, mid-price difference prediction, and mid-price movement prediction.</a:t>
                      </a:r>
                    </a:p>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For mid-price movement prediction, a new LSTM model called DLSTM is proposed which incorporates time series decomposition. </a:t>
                      </a:r>
                    </a:p>
                  </a:txBody>
                  <a:tcPr/>
                </a:tc>
                <a:tc>
                  <a:txBody>
                    <a:bodyPr/>
                    <a:lstStyle/>
                    <a:p>
                      <a:r>
                        <a:rPr lang="en-IN" sz="1300" dirty="0">
                          <a:latin typeface="Arial Nova Cond Light" panose="020B0306020202020204" pitchFamily="34" charset="0"/>
                        </a:rPr>
                        <a:t>[3]</a:t>
                      </a:r>
                    </a:p>
                  </a:txBody>
                  <a:tcPr/>
                </a:tc>
                <a:extLst>
                  <a:ext uri="{0D108BD9-81ED-4DB2-BD59-A6C34878D82A}">
                    <a16:rowId xmlns:a16="http://schemas.microsoft.com/office/drawing/2014/main" val="3554840559"/>
                  </a:ext>
                </a:extLst>
              </a:tr>
              <a:tr h="1535977">
                <a:tc vMerge="1">
                  <a:txBody>
                    <a:bodyPr/>
                    <a:lstStyle/>
                    <a:p>
                      <a:endParaRPr lang="en-IN"/>
                    </a:p>
                  </a:txBody>
                  <a:tcPr/>
                </a:tc>
                <a:tc>
                  <a:txBody>
                    <a:bodyPr/>
                    <a:lstStyle/>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Hybrid CNN-LSTM Model for Trend Analysis in High-Frequency Trading: The study combines CNN (to extract spatial features from Limit Order Books) and LSTM (to capture temporal dependencies) for predicting market trends in high-frequency trading (HFT).</a:t>
                      </a:r>
                    </a:p>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Improved Accuracy Using FI-2010 Dataset: The model is tested on the FI-2010 LOB dataset, demonstrating superior performance over traditional machine learning methods like SVMs and standalone deep learning models, making it highly effective for real-time trade decision-making.</a:t>
                      </a:r>
                    </a:p>
                  </a:txBody>
                  <a:tcPr/>
                </a:tc>
                <a:tc>
                  <a:txBody>
                    <a:bodyPr/>
                    <a:lstStyle/>
                    <a:p>
                      <a:r>
                        <a:rPr lang="en-IN" sz="1300" dirty="0">
                          <a:latin typeface="Arial Nova Cond Light" panose="020B0306020202020204" pitchFamily="34" charset="0"/>
                        </a:rPr>
                        <a:t>[4]</a:t>
                      </a:r>
                    </a:p>
                  </a:txBody>
                  <a:tcPr/>
                </a:tc>
                <a:extLst>
                  <a:ext uri="{0D108BD9-81ED-4DB2-BD59-A6C34878D82A}">
                    <a16:rowId xmlns:a16="http://schemas.microsoft.com/office/drawing/2014/main" val="312304656"/>
                  </a:ext>
                </a:extLst>
              </a:tr>
            </a:tbl>
          </a:graphicData>
        </a:graphic>
      </p:graphicFrame>
    </p:spTree>
    <p:extLst>
      <p:ext uri="{BB962C8B-B14F-4D97-AF65-F5344CB8AC3E}">
        <p14:creationId xmlns:p14="http://schemas.microsoft.com/office/powerpoint/2010/main" val="232392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lIns="91440" tIns="45720" rIns="91440" bIns="45720" anchor="ctr"/>
          <a:lstStyle/>
          <a:p>
            <a:r>
              <a:rPr lang="en-US" sz="4000" dirty="0">
                <a:latin typeface="Franklin Gothic Medium"/>
              </a:rPr>
              <a:t>Problem understanding – Adversarial Attacks</a:t>
            </a:r>
            <a:endParaRPr lang="en-US" sz="4000" dirty="0"/>
          </a:p>
        </p:txBody>
      </p:sp>
      <p:graphicFrame>
        <p:nvGraphicFramePr>
          <p:cNvPr id="3" name="Table 3">
            <a:extLst>
              <a:ext uri="{FF2B5EF4-FFF2-40B4-BE49-F238E27FC236}">
                <a16:creationId xmlns:a16="http://schemas.microsoft.com/office/drawing/2014/main" id="{629375BA-CAE1-C319-3AFE-AAE36D4EE07F}"/>
              </a:ext>
            </a:extLst>
          </p:cNvPr>
          <p:cNvGraphicFramePr>
            <a:graphicFrameLocks noGrp="1"/>
          </p:cNvGraphicFramePr>
          <p:nvPr>
            <p:extLst>
              <p:ext uri="{D42A27DB-BD31-4B8C-83A1-F6EECF244321}">
                <p14:modId xmlns:p14="http://schemas.microsoft.com/office/powerpoint/2010/main" val="4162797076"/>
              </p:ext>
            </p:extLst>
          </p:nvPr>
        </p:nvGraphicFramePr>
        <p:xfrm>
          <a:off x="838200" y="1521967"/>
          <a:ext cx="9856693" cy="4618857"/>
        </p:xfrm>
        <a:graphic>
          <a:graphicData uri="http://schemas.openxmlformats.org/drawingml/2006/table">
            <a:tbl>
              <a:tblPr firstRow="1" bandRow="1">
                <a:tableStyleId>{5C22544A-7EE6-4342-B048-85BDC9FD1C3A}</a:tableStyleId>
              </a:tblPr>
              <a:tblGrid>
                <a:gridCol w="2587382">
                  <a:extLst>
                    <a:ext uri="{9D8B030D-6E8A-4147-A177-3AD203B41FA5}">
                      <a16:colId xmlns:a16="http://schemas.microsoft.com/office/drawing/2014/main" val="468837523"/>
                    </a:ext>
                  </a:extLst>
                </a:gridCol>
                <a:gridCol w="6070118">
                  <a:extLst>
                    <a:ext uri="{9D8B030D-6E8A-4147-A177-3AD203B41FA5}">
                      <a16:colId xmlns:a16="http://schemas.microsoft.com/office/drawing/2014/main" val="702248952"/>
                    </a:ext>
                  </a:extLst>
                </a:gridCol>
                <a:gridCol w="1199193">
                  <a:extLst>
                    <a:ext uri="{9D8B030D-6E8A-4147-A177-3AD203B41FA5}">
                      <a16:colId xmlns:a16="http://schemas.microsoft.com/office/drawing/2014/main" val="1285333117"/>
                    </a:ext>
                  </a:extLst>
                </a:gridCol>
              </a:tblGrid>
              <a:tr h="349361">
                <a:tc>
                  <a:txBody>
                    <a:bodyPr/>
                    <a:lstStyle/>
                    <a:p>
                      <a:r>
                        <a:rPr lang="en-US" sz="1600" dirty="0">
                          <a:latin typeface="Arial Nova Cond Light" panose="020B0306020202020204" pitchFamily="34" charset="0"/>
                        </a:rPr>
                        <a:t>Research Domain</a:t>
                      </a:r>
                      <a:endParaRPr lang="en-IN" sz="1600" dirty="0">
                        <a:latin typeface="Arial Nova Cond Light" panose="020B0306020202020204" pitchFamily="34" charset="0"/>
                      </a:endParaRPr>
                    </a:p>
                  </a:txBody>
                  <a:tcPr/>
                </a:tc>
                <a:tc>
                  <a:txBody>
                    <a:bodyPr/>
                    <a:lstStyle/>
                    <a:p>
                      <a:pPr algn="ctr"/>
                      <a:r>
                        <a:rPr lang="en-US" sz="1600" dirty="0">
                          <a:latin typeface="Arial Nova Cond Light" panose="020B0306020202020204" pitchFamily="34" charset="0"/>
                        </a:rPr>
                        <a:t>Key Highlights and Takeaways</a:t>
                      </a:r>
                    </a:p>
                  </a:txBody>
                  <a:tcPr/>
                </a:tc>
                <a:tc>
                  <a:txBody>
                    <a:bodyPr/>
                    <a:lstStyle/>
                    <a:p>
                      <a:r>
                        <a:rPr lang="en-US" sz="1600">
                          <a:latin typeface="Arial Nova Cond Light" panose="020B0306020202020204" pitchFamily="34" charset="0"/>
                        </a:rPr>
                        <a:t>References </a:t>
                      </a:r>
                      <a:endParaRPr lang="en-IN" sz="1600">
                        <a:latin typeface="Arial Nova Cond Light" panose="020B0306020202020204" pitchFamily="34" charset="0"/>
                      </a:endParaRPr>
                    </a:p>
                  </a:txBody>
                  <a:tcPr/>
                </a:tc>
                <a:extLst>
                  <a:ext uri="{0D108BD9-81ED-4DB2-BD59-A6C34878D82A}">
                    <a16:rowId xmlns:a16="http://schemas.microsoft.com/office/drawing/2014/main" val="3488823825"/>
                  </a:ext>
                </a:extLst>
              </a:tr>
              <a:tr h="702905">
                <a:tc rowSpan="4">
                  <a:txBody>
                    <a:bodyPr/>
                    <a:lstStyle/>
                    <a:p>
                      <a:r>
                        <a:rPr lang="en-US" sz="1600" b="1" kern="1200" dirty="0">
                          <a:solidFill>
                            <a:schemeClr val="dk1"/>
                          </a:solidFill>
                          <a:effectLst/>
                          <a:latin typeface="Arial Nova Cond Light" panose="020B0306020202020204" pitchFamily="34" charset="0"/>
                          <a:ea typeface="+mn-ea"/>
                          <a:cs typeface="+mn-cs"/>
                        </a:rPr>
                        <a:t>Adversarial Attacks</a:t>
                      </a:r>
                    </a:p>
                  </a:txBody>
                  <a:tcPr anchor="ctr"/>
                </a:tc>
                <a:tc>
                  <a:txBody>
                    <a:bodyPr/>
                    <a:lstStyle/>
                    <a:p>
                      <a:pPr marL="171450" indent="-171450">
                        <a:buFont typeface="Arial" panose="020B0604020202020204" pitchFamily="34" charset="0"/>
                        <a:buChar char="•"/>
                      </a:pPr>
                      <a:r>
                        <a:rPr lang="en-IN" sz="1300" dirty="0">
                          <a:latin typeface="Arial Nova Cond Light" panose="020B0306020202020204" pitchFamily="34" charset="0"/>
                          <a:cs typeface="Times New Roman" panose="02020603050405020304" pitchFamily="18" charset="0"/>
                        </a:rPr>
                        <a:t>Problem addressed: </a:t>
                      </a:r>
                      <a:r>
                        <a:rPr lang="en-US" sz="1300" dirty="0">
                          <a:latin typeface="Arial Nova Cond Light" panose="020B0306020202020204" pitchFamily="34" charset="0"/>
                          <a:cs typeface="Times New Roman" panose="02020603050405020304" pitchFamily="18" charset="0"/>
                        </a:rPr>
                        <a:t>Vulnerability of deep learning regression models for multivariate time series forecasting to adversarial attack</a:t>
                      </a:r>
                    </a:p>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Applied FGSM and BIM </a:t>
                      </a:r>
                    </a:p>
                  </a:txBody>
                  <a:tcPr/>
                </a:tc>
                <a:tc>
                  <a:txBody>
                    <a:bodyPr/>
                    <a:lstStyle/>
                    <a:p>
                      <a:r>
                        <a:rPr lang="en-IN" sz="1300" dirty="0">
                          <a:latin typeface="Arial Nova Cond Light" panose="020B0306020202020204" pitchFamily="34" charset="0"/>
                        </a:rPr>
                        <a:t>[5]</a:t>
                      </a:r>
                    </a:p>
                  </a:txBody>
                  <a:tcPr/>
                </a:tc>
                <a:extLst>
                  <a:ext uri="{0D108BD9-81ED-4DB2-BD59-A6C34878D82A}">
                    <a16:rowId xmlns:a16="http://schemas.microsoft.com/office/drawing/2014/main" val="210442332"/>
                  </a:ext>
                </a:extLst>
              </a:tr>
              <a:tr h="911173">
                <a:tc vMerge="1">
                  <a:txBody>
                    <a:bodyPr/>
                    <a:lstStyle/>
                    <a:p>
                      <a:r>
                        <a:rPr lang="en-US" sz="1800" b="1" kern="1200">
                          <a:solidFill>
                            <a:schemeClr val="dk1"/>
                          </a:solidFill>
                          <a:effectLst/>
                          <a:latin typeface="+mn-lt"/>
                          <a:ea typeface="+mn-ea"/>
                          <a:cs typeface="+mn-cs"/>
                        </a:rPr>
                        <a:t>Overview and Challenges to WQIs</a:t>
                      </a:r>
                      <a:endParaRPr lang="en-IN"/>
                    </a:p>
                  </a:txBody>
                  <a:tcPr/>
                </a:tc>
                <a:tc>
                  <a:txBody>
                    <a:bodyPr/>
                    <a:lstStyle/>
                    <a:p>
                      <a:pPr marL="171450" indent="-171450">
                        <a:buFont typeface="Arial" panose="020B0604020202020204" pitchFamily="34" charset="0"/>
                        <a:buChar char="•"/>
                      </a:pPr>
                      <a:r>
                        <a:rPr lang="en-IN" sz="1300" dirty="0">
                          <a:latin typeface="Arial Nova Cond Light" panose="020B0306020202020204" pitchFamily="34" charset="0"/>
                          <a:cs typeface="Times New Roman" panose="02020603050405020304" pitchFamily="18" charset="0"/>
                        </a:rPr>
                        <a:t>Provides a comprehensive review of adversarial examples in deep learning</a:t>
                      </a:r>
                    </a:p>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The authors propose a taxonomy to categorize adversarial attacks along three dimensions: threat model, perturbation, and benchmark</a:t>
                      </a:r>
                    </a:p>
                    <a:p>
                      <a:pPr marL="171450" indent="-171450">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Applied FGSM, PGD, BIM, </a:t>
                      </a:r>
                      <a:r>
                        <a:rPr lang="en-US" sz="1300" dirty="0" err="1">
                          <a:latin typeface="Arial Nova Cond Light" panose="020B0306020202020204" pitchFamily="34" charset="0"/>
                          <a:cs typeface="Times New Roman" panose="02020603050405020304" pitchFamily="18" charset="0"/>
                        </a:rPr>
                        <a:t>DeepFool</a:t>
                      </a:r>
                      <a:r>
                        <a:rPr lang="en-US" sz="1300" dirty="0">
                          <a:latin typeface="Arial Nova Cond Light" panose="020B0306020202020204" pitchFamily="34" charset="0"/>
                          <a:cs typeface="Times New Roman" panose="02020603050405020304" pitchFamily="18" charset="0"/>
                        </a:rPr>
                        <a:t>, and others.</a:t>
                      </a:r>
                    </a:p>
                  </a:txBody>
                  <a:tcPr/>
                </a:tc>
                <a:tc>
                  <a:txBody>
                    <a:bodyPr/>
                    <a:lstStyle/>
                    <a:p>
                      <a:r>
                        <a:rPr lang="en-IN" sz="1300" dirty="0">
                          <a:latin typeface="Arial Nova Cond Light" panose="020B0306020202020204" pitchFamily="34" charset="0"/>
                        </a:rPr>
                        <a:t>[6]</a:t>
                      </a:r>
                    </a:p>
                  </a:txBody>
                  <a:tcPr/>
                </a:tc>
                <a:extLst>
                  <a:ext uri="{0D108BD9-81ED-4DB2-BD59-A6C34878D82A}">
                    <a16:rowId xmlns:a16="http://schemas.microsoft.com/office/drawing/2014/main" val="2441296278"/>
                  </a:ext>
                </a:extLst>
              </a:tr>
              <a:tr h="1119441">
                <a:tc vMerge="1">
                  <a:txBody>
                    <a:bodyPr/>
                    <a:lstStyle/>
                    <a:p>
                      <a:r>
                        <a:rPr lang="en-US" sz="1800" b="1" kern="1200">
                          <a:solidFill>
                            <a:schemeClr val="dk1"/>
                          </a:solidFill>
                          <a:effectLst/>
                          <a:latin typeface="+mn-lt"/>
                          <a:ea typeface="+mn-ea"/>
                          <a:cs typeface="+mn-cs"/>
                        </a:rPr>
                        <a:t>Overview and Challenges to WQIs</a:t>
                      </a:r>
                      <a:endParaRPr lang="en-IN"/>
                    </a:p>
                  </a:txBody>
                  <a:tcPr/>
                </a:tc>
                <a:tc>
                  <a:txBody>
                    <a:bodyPr/>
                    <a:lstStyle/>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The paper evaluates attacks and defenses primarily on MNIST and CIFAR10 image classification datasets.</a:t>
                      </a:r>
                    </a:p>
                    <a:p>
                      <a:pPr marL="171450" indent="-171450" algn="just">
                        <a:buFont typeface="Arial" panose="020B0604020202020204" pitchFamily="34" charset="0"/>
                        <a:buChar char="•"/>
                      </a:pPr>
                      <a:r>
                        <a:rPr lang="en-US" sz="1300" dirty="0">
                          <a:latin typeface="Arial Nova Cond Light" panose="020B0306020202020204" pitchFamily="34" charset="0"/>
                          <a:cs typeface="Times New Roman" panose="02020603050405020304" pitchFamily="18" charset="0"/>
                        </a:rPr>
                        <a:t>Experiments compare different attacks on MNIST and CIFAR10, showing gradient-based attacks like PGD are most effective but score-based and decision-based attacks can also fool classifiers in a black-box setting</a:t>
                      </a:r>
                      <a:endParaRPr lang="en-IN" sz="1300" dirty="0">
                        <a:latin typeface="Arial Nova Cond Light" panose="020B0306020202020204" pitchFamily="34" charset="0"/>
                        <a:cs typeface="Times New Roman" panose="02020603050405020304" pitchFamily="18" charset="0"/>
                      </a:endParaRPr>
                    </a:p>
                  </a:txBody>
                  <a:tcPr/>
                </a:tc>
                <a:tc>
                  <a:txBody>
                    <a:bodyPr/>
                    <a:lstStyle/>
                    <a:p>
                      <a:r>
                        <a:rPr lang="en-IN" sz="1300" dirty="0">
                          <a:latin typeface="Arial Nova Cond Light" panose="020B0306020202020204" pitchFamily="34" charset="0"/>
                        </a:rPr>
                        <a:t>[7]</a:t>
                      </a:r>
                    </a:p>
                  </a:txBody>
                  <a:tcPr/>
                </a:tc>
                <a:extLst>
                  <a:ext uri="{0D108BD9-81ED-4DB2-BD59-A6C34878D82A}">
                    <a16:rowId xmlns:a16="http://schemas.microsoft.com/office/drawing/2014/main" val="3554840559"/>
                  </a:ext>
                </a:extLst>
              </a:tr>
              <a:tr h="1535977">
                <a:tc vMerge="1">
                  <a:txBody>
                    <a:bodyPr/>
                    <a:lstStyle/>
                    <a:p>
                      <a:endParaRPr lang="en-IN"/>
                    </a:p>
                  </a:txBody>
                  <a:tcPr/>
                </a:tc>
                <a:tc>
                  <a:txBody>
                    <a:bodyPr/>
                    <a:lstStyle/>
                    <a:p>
                      <a:pPr marL="171450" indent="-171450">
                        <a:buFont typeface="Arial" panose="020B0604020202020204" pitchFamily="34" charset="0"/>
                        <a:buChar char="•"/>
                      </a:pPr>
                      <a:r>
                        <a:rPr lang="en-IN" sz="1300" dirty="0">
                          <a:latin typeface="Arial Nova Cond Light" panose="020B0306020202020204" pitchFamily="34" charset="0"/>
                          <a:cs typeface="Times New Roman" panose="02020603050405020304" pitchFamily="18" charset="0"/>
                        </a:rPr>
                        <a:t>Introduces </a:t>
                      </a:r>
                      <a:r>
                        <a:rPr lang="en-US" sz="1300" dirty="0">
                          <a:latin typeface="Arial Nova Cond Light" panose="020B0306020202020204" pitchFamily="34" charset="0"/>
                          <a:cs typeface="Times New Roman" panose="02020603050405020304" pitchFamily="18" charset="0"/>
                        </a:rPr>
                        <a:t>the threat of black-box adversarial attacks on deep neural networks based on time series classification</a:t>
                      </a:r>
                    </a:p>
                    <a:p>
                      <a:pPr marL="171450" indent="-171450">
                        <a:buFont typeface="Arial" panose="020B0604020202020204" pitchFamily="34" charset="0"/>
                        <a:buChar char="•"/>
                      </a:pPr>
                      <a:r>
                        <a:rPr lang="en-IN" sz="1300" dirty="0">
                          <a:latin typeface="Arial Nova Cond Light" panose="020B0306020202020204" pitchFamily="34" charset="0"/>
                          <a:cs typeface="Times New Roman" panose="02020603050405020304" pitchFamily="18" charset="0"/>
                        </a:rPr>
                        <a:t>Introduces a new method of black box attack called </a:t>
                      </a:r>
                      <a:r>
                        <a:rPr lang="en-IN" sz="1300" dirty="0" err="1">
                          <a:latin typeface="Arial Nova Cond Light" panose="020B0306020202020204" pitchFamily="34" charset="0"/>
                          <a:cs typeface="Times New Roman" panose="02020603050405020304" pitchFamily="18" charset="0"/>
                        </a:rPr>
                        <a:t>BlackTreeS</a:t>
                      </a:r>
                      <a:endParaRPr lang="en-IN" sz="1300" dirty="0">
                        <a:latin typeface="Arial Nova Cond Light" panose="020B0306020202020204" pitchFamily="34" charset="0"/>
                        <a:cs typeface="Times New Roman" panose="02020603050405020304" pitchFamily="18" charset="0"/>
                      </a:endParaRPr>
                    </a:p>
                    <a:p>
                      <a:pPr marL="171450" indent="-171450">
                        <a:buFont typeface="Arial" panose="020B0604020202020204" pitchFamily="34" charset="0"/>
                        <a:buChar char="•"/>
                      </a:pPr>
                      <a:r>
                        <a:rPr lang="en-IN" sz="1300" dirty="0">
                          <a:latin typeface="Arial Nova Cond Light" panose="020B0306020202020204" pitchFamily="34" charset="0"/>
                          <a:cs typeface="Times New Roman" panose="02020603050405020304" pitchFamily="18" charset="0"/>
                        </a:rPr>
                        <a:t>Compares attacks such as </a:t>
                      </a:r>
                      <a:r>
                        <a:rPr lang="en-US" sz="1300" dirty="0">
                          <a:latin typeface="Arial Nova Cond Light" panose="020B0306020202020204" pitchFamily="34" charset="0"/>
                          <a:cs typeface="Times New Roman" panose="02020603050405020304" pitchFamily="18" charset="0"/>
                        </a:rPr>
                        <a:t>FGSM, PGD, Substitute, NES, SPSA, </a:t>
                      </a:r>
                      <a:r>
                        <a:rPr lang="en-US" sz="1300" dirty="0" err="1">
                          <a:latin typeface="Arial Nova Cond Light" panose="020B0306020202020204" pitchFamily="34" charset="0"/>
                          <a:cs typeface="Times New Roman" panose="02020603050405020304" pitchFamily="18" charset="0"/>
                        </a:rPr>
                        <a:t>AutoZOOM</a:t>
                      </a:r>
                      <a:r>
                        <a:rPr lang="en-US" sz="1300" dirty="0">
                          <a:latin typeface="Arial Nova Cond Light" panose="020B0306020202020204" pitchFamily="34" charset="0"/>
                          <a:cs typeface="Times New Roman" panose="02020603050405020304" pitchFamily="18" charset="0"/>
                        </a:rPr>
                        <a:t>, and </a:t>
                      </a:r>
                      <a:r>
                        <a:rPr lang="en-US" sz="1300" dirty="0" err="1">
                          <a:latin typeface="Arial Nova Cond Light" panose="020B0306020202020204" pitchFamily="34" charset="0"/>
                          <a:cs typeface="Times New Roman" panose="02020603050405020304" pitchFamily="18" charset="0"/>
                        </a:rPr>
                        <a:t>BlackTreeS</a:t>
                      </a:r>
                      <a:r>
                        <a:rPr lang="en-US" sz="1300" dirty="0">
                          <a:latin typeface="Arial Nova Cond Light" panose="020B0306020202020204" pitchFamily="34" charset="0"/>
                          <a:cs typeface="Times New Roman" panose="02020603050405020304" pitchFamily="18" charset="0"/>
                        </a:rPr>
                        <a:t> on various models such as </a:t>
                      </a:r>
                      <a:r>
                        <a:rPr lang="en-US" sz="1300" dirty="0" err="1">
                          <a:latin typeface="Arial Nova Cond Light" panose="020B0306020202020204" pitchFamily="34" charset="0"/>
                          <a:cs typeface="Times New Roman" panose="02020603050405020304" pitchFamily="18" charset="0"/>
                        </a:rPr>
                        <a:t>BiRNN</a:t>
                      </a:r>
                      <a:r>
                        <a:rPr lang="en-US" sz="1300" dirty="0">
                          <a:latin typeface="Arial Nova Cond Light" panose="020B0306020202020204" pitchFamily="34" charset="0"/>
                          <a:cs typeface="Times New Roman" panose="02020603050405020304" pitchFamily="18" charset="0"/>
                        </a:rPr>
                        <a:t>, LSTM, CNN, TCN, and </a:t>
                      </a:r>
                      <a:r>
                        <a:rPr lang="en-US" sz="1300" dirty="0" err="1">
                          <a:latin typeface="Arial Nova Cond Light" panose="020B0306020202020204" pitchFamily="34" charset="0"/>
                          <a:cs typeface="Times New Roman" panose="02020603050405020304" pitchFamily="18" charset="0"/>
                        </a:rPr>
                        <a:t>DynamicConv</a:t>
                      </a:r>
                      <a:r>
                        <a:rPr lang="en-US" sz="1300" dirty="0">
                          <a:latin typeface="Arial Nova Cond Light" panose="020B0306020202020204" pitchFamily="34" charset="0"/>
                          <a:cs typeface="Times New Roman" panose="02020603050405020304" pitchFamily="18" charset="0"/>
                        </a:rPr>
                        <a:t>. The results showed that not only did </a:t>
                      </a:r>
                      <a:r>
                        <a:rPr lang="en-US" sz="1300" dirty="0" err="1">
                          <a:latin typeface="Arial Nova Cond Light" panose="020B0306020202020204" pitchFamily="34" charset="0"/>
                          <a:cs typeface="Times New Roman" panose="02020603050405020304" pitchFamily="18" charset="0"/>
                        </a:rPr>
                        <a:t>BlackTreeS</a:t>
                      </a:r>
                      <a:r>
                        <a:rPr lang="en-US" sz="1300" dirty="0">
                          <a:latin typeface="Arial Nova Cond Light" panose="020B0306020202020204" pitchFamily="34" charset="0"/>
                          <a:cs typeface="Times New Roman" panose="02020603050405020304" pitchFamily="18" charset="0"/>
                        </a:rPr>
                        <a:t> reduce most accuracy but also was stealthy than the rest of the models. </a:t>
                      </a:r>
                      <a:endParaRPr lang="en-IN" sz="1300" dirty="0">
                        <a:latin typeface="Arial Nova Cond Light" panose="020B0306020202020204" pitchFamily="34" charset="0"/>
                        <a:cs typeface="Times New Roman" panose="02020603050405020304" pitchFamily="18" charset="0"/>
                      </a:endParaRPr>
                    </a:p>
                  </a:txBody>
                  <a:tcPr/>
                </a:tc>
                <a:tc>
                  <a:txBody>
                    <a:bodyPr/>
                    <a:lstStyle/>
                    <a:p>
                      <a:r>
                        <a:rPr lang="en-IN" sz="1300" dirty="0">
                          <a:latin typeface="Arial Nova Cond Light" panose="020B0306020202020204" pitchFamily="34" charset="0"/>
                        </a:rPr>
                        <a:t>[8]</a:t>
                      </a:r>
                    </a:p>
                  </a:txBody>
                  <a:tcPr/>
                </a:tc>
                <a:extLst>
                  <a:ext uri="{0D108BD9-81ED-4DB2-BD59-A6C34878D82A}">
                    <a16:rowId xmlns:a16="http://schemas.microsoft.com/office/drawing/2014/main" val="312304656"/>
                  </a:ext>
                </a:extLst>
              </a:tr>
            </a:tbl>
          </a:graphicData>
        </a:graphic>
      </p:graphicFrame>
    </p:spTree>
    <p:extLst>
      <p:ext uri="{BB962C8B-B14F-4D97-AF65-F5344CB8AC3E}">
        <p14:creationId xmlns:p14="http://schemas.microsoft.com/office/powerpoint/2010/main" val="273608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lIns="91440" tIns="45720" rIns="91440" bIns="45720" anchor="ctr"/>
          <a:lstStyle/>
          <a:p>
            <a:r>
              <a:rPr lang="en-US" dirty="0">
                <a:latin typeface="Franklin Gothic Medium"/>
              </a:rPr>
              <a:t>Research Questions and Framework</a:t>
            </a:r>
            <a:endParaRPr lang="en-US" dirty="0"/>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a:xfrm>
            <a:off x="838200" y="1979431"/>
            <a:ext cx="6064624" cy="4785485"/>
          </a:xfrm>
        </p:spPr>
        <p:txBody>
          <a:bodyPr lIns="91440" tIns="45720" rIns="91440" bIns="45720" anchor="t"/>
          <a:lstStyle/>
          <a:p>
            <a:pPr algn="just"/>
            <a:r>
              <a:rPr lang="en-US" sz="2000" b="1" dirty="0">
                <a:latin typeface="Arial Nova Cond Light"/>
              </a:rPr>
              <a:t>Key research questions:</a:t>
            </a:r>
            <a:endParaRPr lang="en-US" sz="1600" b="1" dirty="0">
              <a:latin typeface="Arial Nova Cond Light"/>
            </a:endParaRPr>
          </a:p>
          <a:p>
            <a:pPr lvl="1" algn="just"/>
            <a:r>
              <a:rPr lang="en-US" sz="1600" dirty="0">
                <a:latin typeface="Arial Nova Cond Light"/>
              </a:rPr>
              <a:t>How vulnerable are state-of-the-art HFT models to adversarial attacks?</a:t>
            </a:r>
          </a:p>
          <a:p>
            <a:pPr lvl="1" algn="just"/>
            <a:r>
              <a:rPr lang="en-US" sz="1600" dirty="0">
                <a:latin typeface="Arial Nova Cond Light"/>
              </a:rPr>
              <a:t>What is the real-world financial impact of these vulnerabilities?</a:t>
            </a:r>
          </a:p>
          <a:p>
            <a:pPr lvl="1" algn="just"/>
            <a:r>
              <a:rPr lang="en-US" sz="1600" dirty="0">
                <a:latin typeface="Arial Nova Cond Light"/>
              </a:rPr>
              <a:t>Which model architectures demonstrate greater resilience?</a:t>
            </a:r>
          </a:p>
          <a:p>
            <a:pPr algn="just"/>
            <a:endParaRPr lang="en-US" sz="2000" b="1" dirty="0">
              <a:latin typeface="Arial Nova Cond Light"/>
            </a:endParaRPr>
          </a:p>
          <a:p>
            <a:pPr algn="just"/>
            <a:r>
              <a:rPr lang="en-US" sz="2000" b="1" dirty="0">
                <a:latin typeface="Arial Nova Cond Light"/>
              </a:rPr>
              <a:t>Comprehensive evaluation framework:</a:t>
            </a:r>
          </a:p>
          <a:p>
            <a:pPr lvl="1" algn="just"/>
            <a:r>
              <a:rPr lang="en-US" sz="1600" dirty="0">
                <a:latin typeface="Arial Nova Cond Light"/>
              </a:rPr>
              <a:t>Baseline performance measurement</a:t>
            </a:r>
          </a:p>
          <a:p>
            <a:pPr lvl="1" algn="just"/>
            <a:r>
              <a:rPr lang="en-US" sz="1600" dirty="0">
                <a:latin typeface="Arial Nova Cond Light"/>
              </a:rPr>
              <a:t>Adversarial attack implementation</a:t>
            </a:r>
          </a:p>
          <a:p>
            <a:pPr lvl="1" algn="just"/>
            <a:r>
              <a:rPr lang="en-US" sz="1600" dirty="0">
                <a:latin typeface="Arial Nova Cond Light"/>
              </a:rPr>
              <a:t>Quantification of financial impact</a:t>
            </a:r>
          </a:p>
        </p:txBody>
      </p:sp>
      <p:pic>
        <p:nvPicPr>
          <p:cNvPr id="5" name="Picture 4">
            <a:extLst>
              <a:ext uri="{FF2B5EF4-FFF2-40B4-BE49-F238E27FC236}">
                <a16:creationId xmlns:a16="http://schemas.microsoft.com/office/drawing/2014/main" id="{092469BE-78C8-93BB-69F8-76FC7CEDA9F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rcRect l="1" t="7518" r="-607" b="215"/>
          <a:stretch/>
        </p:blipFill>
        <p:spPr>
          <a:xfrm>
            <a:off x="7284090" y="1979431"/>
            <a:ext cx="4560661" cy="3148381"/>
          </a:xfrm>
          <a:prstGeom prst="rect">
            <a:avLst/>
          </a:prstGeom>
        </p:spPr>
      </p:pic>
      <p:sp>
        <p:nvSpPr>
          <p:cNvPr id="7" name="TextBox 6">
            <a:extLst>
              <a:ext uri="{FF2B5EF4-FFF2-40B4-BE49-F238E27FC236}">
                <a16:creationId xmlns:a16="http://schemas.microsoft.com/office/drawing/2014/main" id="{9A11C315-6184-E4C9-6915-FE70F53BD336}"/>
              </a:ext>
            </a:extLst>
          </p:cNvPr>
          <p:cNvSpPr txBox="1"/>
          <p:nvPr/>
        </p:nvSpPr>
        <p:spPr>
          <a:xfrm>
            <a:off x="7093457" y="5127812"/>
            <a:ext cx="4560661" cy="244682"/>
          </a:xfrm>
          <a:prstGeom prst="rect">
            <a:avLst/>
          </a:prstGeom>
          <a:noFill/>
        </p:spPr>
        <p:txBody>
          <a:bodyPr wrap="square" rtlCol="0">
            <a:spAutoFit/>
          </a:bodyPr>
          <a:lstStyle/>
          <a:p>
            <a:pPr marR="0" lvl="1" algn="just" defTabSz="914400" rtl="0" eaLnBrk="1" fontAlgn="auto" latinLnBrk="0" hangingPunct="1">
              <a:lnSpc>
                <a:spcPct val="90000"/>
              </a:lnSpc>
              <a:spcBef>
                <a:spcPts val="500"/>
              </a:spcBef>
              <a:spcAft>
                <a:spcPts val="0"/>
              </a:spcAft>
              <a:buClrTx/>
              <a:buSzTx/>
              <a:tabLst/>
              <a:defRPr/>
            </a:pPr>
            <a:r>
              <a:rPr kumimoji="0" lang="en-US" sz="110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Robustness of ML algorithms remains largely unexplored in financial contexts</a:t>
            </a:r>
          </a:p>
        </p:txBody>
      </p:sp>
    </p:spTree>
    <p:extLst>
      <p:ext uri="{BB962C8B-B14F-4D97-AF65-F5344CB8AC3E}">
        <p14:creationId xmlns:p14="http://schemas.microsoft.com/office/powerpoint/2010/main" val="2192248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lIns="91440" tIns="45720" rIns="91440" bIns="45720" anchor="ctr"/>
          <a:lstStyle/>
          <a:p>
            <a:r>
              <a:rPr lang="en-US"/>
              <a:t>Methodology – Overview </a:t>
            </a:r>
          </a:p>
        </p:txBody>
      </p:sp>
      <p:pic>
        <p:nvPicPr>
          <p:cNvPr id="8" name="Picture 7">
            <a:extLst>
              <a:ext uri="{FF2B5EF4-FFF2-40B4-BE49-F238E27FC236}">
                <a16:creationId xmlns:a16="http://schemas.microsoft.com/office/drawing/2014/main" id="{B14C2451-36C8-2FBA-2EE2-CE06585B59E7}"/>
              </a:ext>
            </a:extLst>
          </p:cNvPr>
          <p:cNvPicPr>
            <a:picLocks noChangeAspect="1"/>
          </p:cNvPicPr>
          <p:nvPr/>
        </p:nvPicPr>
        <p:blipFill>
          <a:blip r:embed="rId2"/>
          <a:stretch>
            <a:fillRect/>
          </a:stretch>
        </p:blipFill>
        <p:spPr>
          <a:xfrm>
            <a:off x="770048" y="1692648"/>
            <a:ext cx="10583752" cy="4010585"/>
          </a:xfrm>
          <a:prstGeom prst="rect">
            <a:avLst/>
          </a:prstGeom>
          <a:ln w="76200">
            <a:solidFill>
              <a:schemeClr val="tx2"/>
            </a:solidFill>
          </a:ln>
        </p:spPr>
        <p:style>
          <a:lnRef idx="1">
            <a:schemeClr val="accent1"/>
          </a:lnRef>
          <a:fillRef idx="2">
            <a:schemeClr val="accent1"/>
          </a:fillRef>
          <a:effectRef idx="1">
            <a:schemeClr val="accent1"/>
          </a:effectRef>
          <a:fontRef idx="minor">
            <a:schemeClr val="dk1"/>
          </a:fontRef>
        </p:style>
      </p:pic>
    </p:spTree>
    <p:extLst>
      <p:ext uri="{BB962C8B-B14F-4D97-AF65-F5344CB8AC3E}">
        <p14:creationId xmlns:p14="http://schemas.microsoft.com/office/powerpoint/2010/main" val="239311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lIns="91440" tIns="45720" rIns="91440" bIns="45720" anchor="ctr"/>
          <a:lstStyle/>
          <a:p>
            <a:r>
              <a:rPr lang="en-US" dirty="0">
                <a:latin typeface="Franklin Gothic Medium"/>
              </a:rPr>
              <a:t>Data Acquisition</a:t>
            </a:r>
            <a:endParaRPr lang="en-US" dirty="0"/>
          </a:p>
        </p:txBody>
      </p:sp>
      <p:sp>
        <p:nvSpPr>
          <p:cNvPr id="3" name="TextBox 2">
            <a:extLst>
              <a:ext uri="{FF2B5EF4-FFF2-40B4-BE49-F238E27FC236}">
                <a16:creationId xmlns:a16="http://schemas.microsoft.com/office/drawing/2014/main" id="{773B2F01-7A22-3F3E-0C6F-ED5EC9A6F7D4}"/>
              </a:ext>
            </a:extLst>
          </p:cNvPr>
          <p:cNvSpPr txBox="1"/>
          <p:nvPr/>
        </p:nvSpPr>
        <p:spPr>
          <a:xfrm>
            <a:off x="838200" y="2104217"/>
            <a:ext cx="5257800" cy="4457631"/>
          </a:xfrm>
          <a:prstGeom prst="rect">
            <a:avLst/>
          </a:prstGeom>
          <a:noFill/>
        </p:spPr>
        <p:txBody>
          <a:bodyPr wrap="square" rtlCol="0">
            <a:spAutoFit/>
          </a:bodyPr>
          <a:lstStyle/>
          <a:p>
            <a:pPr marL="342900" indent="-342900" algn="just">
              <a:spcAft>
                <a:spcPts val="125"/>
              </a:spcAft>
              <a:buFont typeface="Arial" panose="020B0604020202020204" pitchFamily="34" charset="0"/>
              <a:buChar char="•"/>
            </a:pPr>
            <a:r>
              <a:rPr lang="en-IN" sz="2000" b="1" dirty="0">
                <a:latin typeface="Arial Nova Cond Light" panose="020B0306020202020204" pitchFamily="34" charset="0"/>
              </a:rPr>
              <a:t>Dataset Overview: </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Covers 5 liquid stocks traded on NASDAQ</a:t>
            </a:r>
            <a:endParaRPr lang="en-IN" sz="1600" dirty="0">
              <a:latin typeface="Arial Nova Cond Light" panose="020B0306020202020204" pitchFamily="34" charset="0"/>
            </a:endParaRPr>
          </a:p>
          <a:p>
            <a:pPr marL="742950" lvl="1" indent="-285750" algn="just">
              <a:spcAft>
                <a:spcPts val="125"/>
              </a:spcAft>
              <a:buFont typeface="Arial" panose="020B0604020202020204" pitchFamily="34" charset="0"/>
              <a:buChar char="•"/>
            </a:pPr>
            <a:r>
              <a:rPr lang="en-IN" sz="1600" dirty="0">
                <a:latin typeface="Arial Nova Cond Light" panose="020B0306020202020204" pitchFamily="34" charset="0"/>
              </a:rPr>
              <a:t>Covers ten consecutive trading days (June 1-14, 2010)</a:t>
            </a:r>
          </a:p>
          <a:p>
            <a:pPr algn="just">
              <a:spcAft>
                <a:spcPts val="125"/>
              </a:spcAft>
            </a:pPr>
            <a:endParaRPr lang="en-IN" sz="1600" dirty="0">
              <a:latin typeface="Arial Nova Cond Light" panose="020B0306020202020204" pitchFamily="34" charset="0"/>
            </a:endParaRPr>
          </a:p>
          <a:p>
            <a:pPr marL="342900" indent="-342900" algn="just">
              <a:spcAft>
                <a:spcPts val="125"/>
              </a:spcAft>
              <a:buFont typeface="Arial" panose="020B0604020202020204" pitchFamily="34" charset="0"/>
              <a:buChar char="•"/>
            </a:pPr>
            <a:r>
              <a:rPr lang="en-IN" sz="2000" b="1" dirty="0">
                <a:latin typeface="Arial Nova Cond Light" panose="020B0306020202020204" pitchFamily="34" charset="0"/>
              </a:rPr>
              <a:t>Data Content: </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Contains over 4 million events (order submissions, cancellations, modifications, and trade execution)</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Records order book state changes at millisecond precision</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Consists 10 levels of depth for bid and ask sides</a:t>
            </a:r>
          </a:p>
          <a:p>
            <a:pPr marL="285750" indent="-285750" algn="just">
              <a:spcAft>
                <a:spcPts val="125"/>
              </a:spcAft>
              <a:buFont typeface="Arial" panose="020B0604020202020204" pitchFamily="34" charset="0"/>
              <a:buChar char="•"/>
            </a:pPr>
            <a:endParaRPr lang="en-US" sz="1600" dirty="0">
              <a:latin typeface="Arial Nova Cond Light" panose="020B0306020202020204" pitchFamily="34" charset="0"/>
            </a:endParaRPr>
          </a:p>
          <a:p>
            <a:pPr marL="285750" indent="-285750" algn="just">
              <a:spcAft>
                <a:spcPts val="125"/>
              </a:spcAft>
              <a:buFont typeface="Arial" panose="020B0604020202020204" pitchFamily="34" charset="0"/>
              <a:buChar char="•"/>
            </a:pPr>
            <a:r>
              <a:rPr lang="en-US" sz="2000" b="1" dirty="0">
                <a:latin typeface="Arial Nova Cond Light" panose="020B0306020202020204" pitchFamily="34" charset="0"/>
              </a:rPr>
              <a:t>Modelling Challenges:</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High-dimensional data</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Non-stationary</a:t>
            </a:r>
          </a:p>
          <a:p>
            <a:pPr marL="742950" lvl="1" indent="-285750" algn="just">
              <a:spcAft>
                <a:spcPts val="125"/>
              </a:spcAft>
              <a:buFont typeface="Arial" panose="020B0604020202020204" pitchFamily="34" charset="0"/>
              <a:buChar char="•"/>
            </a:pPr>
            <a:r>
              <a:rPr lang="en-US" sz="1600" dirty="0">
                <a:latin typeface="Arial Nova Cond Light" panose="020B0306020202020204" pitchFamily="34" charset="0"/>
              </a:rPr>
              <a:t>Complex microstructure dynamics</a:t>
            </a:r>
          </a:p>
          <a:p>
            <a:pPr marL="285750" indent="-285750" algn="just">
              <a:spcAft>
                <a:spcPts val="125"/>
              </a:spcAft>
              <a:buFont typeface="Arial" panose="020B0604020202020204" pitchFamily="34" charset="0"/>
              <a:buChar char="•"/>
            </a:pPr>
            <a:endParaRPr lang="en-US" sz="1600" dirty="0">
              <a:latin typeface="Arial Nova Cond Light" panose="020B0306020202020204" pitchFamily="34" charset="0"/>
            </a:endParaRPr>
          </a:p>
          <a:p>
            <a:pPr algn="just"/>
            <a:endParaRPr lang="en-US" sz="2000" b="1" dirty="0">
              <a:latin typeface="Arial Nova Cond Light" panose="020B0306020202020204" pitchFamily="34" charset="0"/>
            </a:endParaRPr>
          </a:p>
        </p:txBody>
      </p:sp>
      <p:sp>
        <p:nvSpPr>
          <p:cNvPr id="8" name="TextBox 7">
            <a:extLst>
              <a:ext uri="{FF2B5EF4-FFF2-40B4-BE49-F238E27FC236}">
                <a16:creationId xmlns:a16="http://schemas.microsoft.com/office/drawing/2014/main" id="{827F9446-173D-1EEC-3B26-1121D6D8311D}"/>
              </a:ext>
            </a:extLst>
          </p:cNvPr>
          <p:cNvSpPr txBox="1"/>
          <p:nvPr/>
        </p:nvSpPr>
        <p:spPr>
          <a:xfrm>
            <a:off x="838200" y="1391478"/>
            <a:ext cx="8382808" cy="400110"/>
          </a:xfrm>
          <a:prstGeom prst="rect">
            <a:avLst/>
          </a:prstGeom>
          <a:noFill/>
        </p:spPr>
        <p:txBody>
          <a:bodyPr wrap="none" rtlCol="0">
            <a:spAutoFit/>
          </a:bodyPr>
          <a:lstStyle/>
          <a:p>
            <a:r>
              <a:rPr lang="en-US" sz="2000" b="1" dirty="0">
                <a:latin typeface="Arial Nova Cond Light" panose="020B0306020202020204" pitchFamily="34" charset="0"/>
                <a:cs typeface="Times New Roman" panose="02020603050405020304" pitchFamily="18" charset="0"/>
              </a:rPr>
              <a:t>The dataset chosen for implementing models is the FI-2010 dataset [9] introduced in 2017</a:t>
            </a:r>
          </a:p>
        </p:txBody>
      </p:sp>
      <p:pic>
        <p:nvPicPr>
          <p:cNvPr id="5" name="Picture 4">
            <a:extLst>
              <a:ext uri="{FF2B5EF4-FFF2-40B4-BE49-F238E27FC236}">
                <a16:creationId xmlns:a16="http://schemas.microsoft.com/office/drawing/2014/main" id="{EA256B75-5606-BB66-F7D2-19076A7D4899}"/>
              </a:ext>
            </a:extLst>
          </p:cNvPr>
          <p:cNvPicPr>
            <a:picLocks noChangeAspect="1"/>
          </p:cNvPicPr>
          <p:nvPr/>
        </p:nvPicPr>
        <p:blipFill>
          <a:blip r:embed="rId2"/>
          <a:stretch>
            <a:fillRect/>
          </a:stretch>
        </p:blipFill>
        <p:spPr>
          <a:xfrm>
            <a:off x="7298877" y="2145754"/>
            <a:ext cx="4297405" cy="3399929"/>
          </a:xfrm>
          <a:prstGeom prst="rect">
            <a:avLst/>
          </a:prstGeom>
        </p:spPr>
      </p:pic>
    </p:spTree>
    <p:extLst>
      <p:ext uri="{BB962C8B-B14F-4D97-AF65-F5344CB8AC3E}">
        <p14:creationId xmlns:p14="http://schemas.microsoft.com/office/powerpoint/2010/main" val="34600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dirty="0"/>
              <a:t>Data Preprocessing</a:t>
            </a:r>
          </a:p>
        </p:txBody>
      </p:sp>
      <p:sp>
        <p:nvSpPr>
          <p:cNvPr id="3" name="TextBox 2">
            <a:extLst>
              <a:ext uri="{FF2B5EF4-FFF2-40B4-BE49-F238E27FC236}">
                <a16:creationId xmlns:a16="http://schemas.microsoft.com/office/drawing/2014/main" id="{9FDCBE4B-8473-C144-073C-CEED8C9B9DE3}"/>
              </a:ext>
            </a:extLst>
          </p:cNvPr>
          <p:cNvSpPr txBox="1"/>
          <p:nvPr/>
        </p:nvSpPr>
        <p:spPr>
          <a:xfrm>
            <a:off x="487501" y="1577789"/>
            <a:ext cx="6244993" cy="4503797"/>
          </a:xfrm>
          <a:prstGeom prst="rect">
            <a:avLst/>
          </a:prstGeom>
          <a:noFill/>
        </p:spPr>
        <p:txBody>
          <a:bodyPr wrap="square" rtlCol="0">
            <a:spAutoFit/>
          </a:bodyPr>
          <a:lstStyle/>
          <a:p>
            <a:pPr marL="342900" indent="-342900" algn="just">
              <a:spcBef>
                <a:spcPts val="0"/>
              </a:spcBef>
              <a:spcAft>
                <a:spcPts val="800"/>
              </a:spcAft>
              <a:buFont typeface="Arial" panose="020B0604020202020204" pitchFamily="34" charset="0"/>
              <a:buChar char="•"/>
            </a:pPr>
            <a:r>
              <a:rPr lang="en-US" sz="2000" b="1" dirty="0">
                <a:latin typeface="Arial Nova Cond Light" panose="020B0306020202020204" pitchFamily="34" charset="0"/>
                <a:cs typeface="Times New Roman" panose="02020603050405020304" pitchFamily="18" charset="0"/>
              </a:rPr>
              <a:t>Extraction and Structuring</a:t>
            </a:r>
          </a:p>
          <a:p>
            <a:pPr marL="800100" lvl="1" indent="-342900" algn="just">
              <a:buFont typeface="Arial" panose="020B0604020202020204" pitchFamily="34" charset="0"/>
              <a:buChar char="•"/>
            </a:pPr>
            <a:r>
              <a:rPr lang="en-US" sz="1600" dirty="0">
                <a:latin typeface="Arial Nova Cond Light" panose="020B0306020202020204" pitchFamily="34" charset="0"/>
              </a:rPr>
              <a:t>Maintained the top 10 levels of bid and ask orders with associated volumes</a:t>
            </a:r>
          </a:p>
          <a:p>
            <a:pPr marL="800100" lvl="1" indent="-342900" algn="just">
              <a:buFont typeface="Arial" panose="020B0604020202020204" pitchFamily="34" charset="0"/>
              <a:buChar char="•"/>
            </a:pPr>
            <a:r>
              <a:rPr lang="en-US" sz="1600" dirty="0">
                <a:latin typeface="Arial Nova Cond Light" panose="020B0306020202020204" pitchFamily="34" charset="0"/>
              </a:rPr>
              <a:t>Eliminated duplicate timestamp entries, and preserved on the first occurrence</a:t>
            </a:r>
          </a:p>
          <a:p>
            <a:pPr lvl="1" algn="just"/>
            <a:r>
              <a:rPr lang="en-US" sz="1600" dirty="0">
                <a:latin typeface="Arial Nova Cond Light" panose="020B0306020202020204" pitchFamily="34" charset="0"/>
              </a:rPr>
              <a:t> </a:t>
            </a:r>
          </a:p>
          <a:p>
            <a:pPr lvl="1" algn="just"/>
            <a:endParaRPr lang="en-US" sz="1600" dirty="0">
              <a:latin typeface="Arial Nova Cond Light" panose="020B0306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Arial Nova Cond Light" panose="020B0306020202020204" pitchFamily="34" charset="0"/>
                <a:cs typeface="Times New Roman" panose="02020603050405020304" pitchFamily="18" charset="0"/>
              </a:rPr>
              <a:t>Normalization</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Used z-score normalization to preserve outliers proportionally and handles non-stationarity better</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Processed price and volume features separately as distinct feature group maintaining the relative importance</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Standardized each feature to have zero mean and unit variance to preserve relative relationships</a:t>
            </a:r>
          </a:p>
          <a:p>
            <a:pPr marL="800100" lvl="1" indent="-342900" algn="just">
              <a:buFont typeface="Arial" panose="020B0604020202020204" pitchFamily="34" charset="0"/>
              <a:buChar char="•"/>
            </a:pPr>
            <a:endParaRPr lang="en-US" sz="1600" dirty="0">
              <a:latin typeface="Arial Nova Cond Light" panose="020B0306020202020204" pitchFamily="34" charset="0"/>
              <a:cs typeface="Times New Roman" panose="02020603050405020304" pitchFamily="18" charset="0"/>
            </a:endParaRPr>
          </a:p>
          <a:p>
            <a:pPr marL="800100" lvl="1" indent="-342900" algn="just">
              <a:buFont typeface="Arial" panose="020B0604020202020204" pitchFamily="34" charset="0"/>
              <a:buChar char="•"/>
            </a:pPr>
            <a:endParaRPr lang="en-US" sz="1600" dirty="0">
              <a:latin typeface="Arial Nova Cond Light" panose="020B0306020202020204" pitchFamily="34" charset="0"/>
              <a:cs typeface="Times New Roman" panose="02020603050405020304" pitchFamily="18" charset="0"/>
            </a:endParaRPr>
          </a:p>
          <a:p>
            <a:pPr marL="800100" lvl="1" indent="-342900" algn="just">
              <a:buFont typeface="Arial" panose="020B0604020202020204" pitchFamily="34" charset="0"/>
              <a:buChar char="•"/>
            </a:pPr>
            <a:endParaRPr lang="en-US" sz="1600" dirty="0">
              <a:latin typeface="Arial Nova Cond Light" panose="020B030602020202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28CDAB6A-F203-34C5-3747-48165453B93C}"/>
              </a:ext>
            </a:extLst>
          </p:cNvPr>
          <p:cNvSpPr/>
          <p:nvPr/>
        </p:nvSpPr>
        <p:spPr>
          <a:xfrm>
            <a:off x="7431739" y="1891553"/>
            <a:ext cx="4186517" cy="3550023"/>
          </a:xfrm>
          <a:prstGeom prst="rect">
            <a:avLst/>
          </a:prstGeom>
          <a:solidFill>
            <a:schemeClr val="accent1">
              <a:alpha val="50000"/>
            </a:schemeClr>
          </a:solidFill>
          <a:ln>
            <a:noFill/>
          </a:ln>
          <a:effectLst>
            <a:softEdge rad="3175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F4139C-A950-7DF6-1E31-8E958046679A}"/>
                  </a:ext>
                </a:extLst>
              </p:cNvPr>
              <p:cNvSpPr txBox="1"/>
              <p:nvPr/>
            </p:nvSpPr>
            <p:spPr>
              <a:xfrm>
                <a:off x="8534982" y="3047430"/>
                <a:ext cx="1980029"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𝑋</m:t>
                          </m:r>
                        </m:e>
                        <m:sub>
                          <m:r>
                            <a:rPr lang="en-IN" sz="1600" b="0" i="1" smtClean="0">
                              <a:latin typeface="Cambria Math" panose="02040503050406030204" pitchFamily="18" charset="0"/>
                            </a:rPr>
                            <m:t>𝑛𝑜𝑟𝑚𝑎𝑙𝑖𝑧𝑒𝑑</m:t>
                          </m:r>
                          <m:r>
                            <a:rPr lang="en-IN" sz="1600" b="0" i="1" smtClean="0">
                              <a:latin typeface="Cambria Math" panose="02040503050406030204" pitchFamily="18" charset="0"/>
                            </a:rPr>
                            <m:t> </m:t>
                          </m:r>
                        </m:sub>
                      </m:sSub>
                      <m:r>
                        <a:rPr lang="en-IN" sz="1600" b="0" i="1" smtClean="0">
                          <a:latin typeface="Cambria Math" panose="02040503050406030204" pitchFamily="18" charset="0"/>
                        </a:rPr>
                        <m:t>= </m:t>
                      </m:r>
                      <m:f>
                        <m:fPr>
                          <m:ctrlPr>
                            <a:rPr lang="en-IN" sz="1600" b="0" i="1" smtClean="0">
                              <a:latin typeface="Cambria Math" panose="02040503050406030204" pitchFamily="18" charset="0"/>
                            </a:rPr>
                          </m:ctrlPr>
                        </m:fPr>
                        <m:num>
                          <m:r>
                            <a:rPr lang="en-IN" sz="1600" b="0" i="1" smtClean="0">
                              <a:latin typeface="Cambria Math" panose="02040503050406030204" pitchFamily="18" charset="0"/>
                            </a:rPr>
                            <m:t>𝑋</m:t>
                          </m:r>
                          <m:r>
                            <a:rPr lang="en-IN" sz="1600" b="0" i="1" smtClean="0">
                              <a:latin typeface="Cambria Math" panose="02040503050406030204" pitchFamily="18" charset="0"/>
                            </a:rPr>
                            <m:t> − </m:t>
                          </m:r>
                          <m:r>
                            <a:rPr lang="en-IN" sz="1600" b="0" i="1" smtClean="0">
                              <a:latin typeface="Cambria Math" panose="02040503050406030204" pitchFamily="18" charset="0"/>
                              <a:ea typeface="Cambria Math" panose="02040503050406030204" pitchFamily="18" charset="0"/>
                            </a:rPr>
                            <m:t>𝜇</m:t>
                          </m:r>
                        </m:num>
                        <m:den>
                          <m:r>
                            <a:rPr lang="en-IN" sz="1600" b="0" i="1" smtClean="0">
                              <a:latin typeface="Cambria Math" panose="02040503050406030204" pitchFamily="18" charset="0"/>
                              <a:ea typeface="Cambria Math" panose="02040503050406030204" pitchFamily="18" charset="0"/>
                            </a:rPr>
                            <m:t>𝜎</m:t>
                          </m:r>
                        </m:den>
                      </m:f>
                    </m:oMath>
                  </m:oMathPara>
                </a14:m>
                <a:endParaRPr lang="en-IN" sz="1600" dirty="0"/>
              </a:p>
            </p:txBody>
          </p:sp>
        </mc:Choice>
        <mc:Fallback xmlns="">
          <p:sp>
            <p:nvSpPr>
              <p:cNvPr id="5" name="TextBox 4">
                <a:extLst>
                  <a:ext uri="{FF2B5EF4-FFF2-40B4-BE49-F238E27FC236}">
                    <a16:creationId xmlns:a16="http://schemas.microsoft.com/office/drawing/2014/main" id="{FDF4139C-A950-7DF6-1E31-8E958046679A}"/>
                  </a:ext>
                </a:extLst>
              </p:cNvPr>
              <p:cNvSpPr txBox="1">
                <a:spLocks noRot="1" noChangeAspect="1" noMove="1" noResize="1" noEditPoints="1" noAdjustHandles="1" noChangeArrowheads="1" noChangeShapeType="1" noTextEdit="1"/>
              </p:cNvSpPr>
              <p:nvPr/>
            </p:nvSpPr>
            <p:spPr>
              <a:xfrm>
                <a:off x="8534982" y="3047430"/>
                <a:ext cx="1980029" cy="461024"/>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408B8F-DB21-A37A-4BA7-14E56BD261D4}"/>
                  </a:ext>
                </a:extLst>
              </p:cNvPr>
              <p:cNvSpPr txBox="1"/>
              <p:nvPr/>
            </p:nvSpPr>
            <p:spPr>
              <a:xfrm>
                <a:off x="8014446" y="3666564"/>
                <a:ext cx="3272118" cy="954107"/>
              </a:xfrm>
              <a:prstGeom prst="rect">
                <a:avLst/>
              </a:prstGeom>
              <a:noFill/>
            </p:spPr>
            <p:txBody>
              <a:bodyPr wrap="square" rtlCol="0">
                <a:spAutoFit/>
              </a:bodyPr>
              <a:lstStyle/>
              <a:p>
                <a:r>
                  <a:rPr lang="en-IN" sz="1400" dirty="0">
                    <a:latin typeface="Arial Nova Cond Light" panose="020B0306020202020204" pitchFamily="34" charset="0"/>
                  </a:rPr>
                  <a:t>Where:</a:t>
                </a:r>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rPr>
                      <m:t>𝑋</m:t>
                    </m:r>
                  </m:oMath>
                </a14:m>
                <a:r>
                  <a:rPr lang="en-IN" sz="1400" b="0" dirty="0">
                    <a:latin typeface="Arial Nova Cond Light" panose="020B0306020202020204" pitchFamily="34" charset="0"/>
                  </a:rPr>
                  <a:t> is the original value</a:t>
                </a:r>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ea typeface="Cambria Math" panose="02040503050406030204" pitchFamily="18" charset="0"/>
                      </a:rPr>
                      <m:t>𝜇</m:t>
                    </m:r>
                  </m:oMath>
                </a14:m>
                <a:r>
                  <a:rPr lang="en-IN" sz="1400" b="0" dirty="0">
                    <a:latin typeface="Arial Nova Cond Light" panose="020B0306020202020204" pitchFamily="34" charset="0"/>
                  </a:rPr>
                  <a:t> is the mean of the feature</a:t>
                </a:r>
              </a:p>
              <a:p>
                <a:pPr marL="285750" indent="-285750">
                  <a:buFont typeface="Arial" panose="020B0604020202020204" pitchFamily="34" charset="0"/>
                  <a:buChar char="•"/>
                </a:pPr>
                <a14:m>
                  <m:oMath xmlns:m="http://schemas.openxmlformats.org/officeDocument/2006/math">
                    <m:r>
                      <a:rPr lang="en-IN" sz="1400" b="0" i="1" smtClean="0">
                        <a:latin typeface="Cambria Math" panose="02040503050406030204" pitchFamily="18" charset="0"/>
                        <a:ea typeface="Cambria Math" panose="02040503050406030204" pitchFamily="18" charset="0"/>
                      </a:rPr>
                      <m:t>𝜎</m:t>
                    </m:r>
                  </m:oMath>
                </a14:m>
                <a:r>
                  <a:rPr lang="en-IN" sz="1400" b="0" dirty="0">
                    <a:latin typeface="Arial Nova Cond Light" panose="020B0306020202020204" pitchFamily="34" charset="0"/>
                  </a:rPr>
                  <a:t> is the standard deviation of the feature</a:t>
                </a:r>
              </a:p>
            </p:txBody>
          </p:sp>
        </mc:Choice>
        <mc:Fallback xmlns="">
          <p:sp>
            <p:nvSpPr>
              <p:cNvPr id="6" name="TextBox 5">
                <a:extLst>
                  <a:ext uri="{FF2B5EF4-FFF2-40B4-BE49-F238E27FC236}">
                    <a16:creationId xmlns:a16="http://schemas.microsoft.com/office/drawing/2014/main" id="{64408B8F-DB21-A37A-4BA7-14E56BD261D4}"/>
                  </a:ext>
                </a:extLst>
              </p:cNvPr>
              <p:cNvSpPr txBox="1">
                <a:spLocks noRot="1" noChangeAspect="1" noMove="1" noResize="1" noEditPoints="1" noAdjustHandles="1" noChangeArrowheads="1" noChangeShapeType="1" noTextEdit="1"/>
              </p:cNvSpPr>
              <p:nvPr/>
            </p:nvSpPr>
            <p:spPr>
              <a:xfrm>
                <a:off x="8014446" y="3666564"/>
                <a:ext cx="3272118" cy="954107"/>
              </a:xfrm>
              <a:prstGeom prst="rect">
                <a:avLst/>
              </a:prstGeom>
              <a:blipFill>
                <a:blip r:embed="rId4"/>
                <a:stretch>
                  <a:fillRect l="-560" t="-637" b="-5732"/>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EB71E0B6-63A7-2B9D-C438-848467C05E93}"/>
              </a:ext>
            </a:extLst>
          </p:cNvPr>
          <p:cNvSpPr txBox="1"/>
          <p:nvPr/>
        </p:nvSpPr>
        <p:spPr>
          <a:xfrm>
            <a:off x="8194696" y="2609782"/>
            <a:ext cx="2660600" cy="338554"/>
          </a:xfrm>
          <a:prstGeom prst="rect">
            <a:avLst/>
          </a:prstGeom>
          <a:noFill/>
        </p:spPr>
        <p:txBody>
          <a:bodyPr wrap="none" rtlCol="0">
            <a:spAutoFit/>
          </a:bodyPr>
          <a:lstStyle/>
          <a:p>
            <a:r>
              <a:rPr lang="en-IN" sz="1600" b="1" dirty="0">
                <a:latin typeface="Arial Nova Cond Light" panose="020B0306020202020204" pitchFamily="34" charset="0"/>
              </a:rPr>
              <a:t>Formula for </a:t>
            </a:r>
            <a:r>
              <a:rPr lang="en-US" sz="1600" b="1" dirty="0">
                <a:latin typeface="Arial Nova Cond Light" panose="020B0306020202020204" pitchFamily="34" charset="0"/>
                <a:cs typeface="Times New Roman" panose="02020603050405020304" pitchFamily="18" charset="0"/>
              </a:rPr>
              <a:t>z-score normalization</a:t>
            </a:r>
            <a:r>
              <a:rPr lang="en-IN" sz="1600" b="1" dirty="0">
                <a:latin typeface="Arial Nova Cond Light" panose="020B0306020202020204" pitchFamily="34" charset="0"/>
              </a:rPr>
              <a:t> </a:t>
            </a:r>
          </a:p>
        </p:txBody>
      </p:sp>
    </p:spTree>
    <p:extLst>
      <p:ext uri="{BB962C8B-B14F-4D97-AF65-F5344CB8AC3E}">
        <p14:creationId xmlns:p14="http://schemas.microsoft.com/office/powerpoint/2010/main" val="396747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052E0-F5AE-2F81-6168-6C6E79E06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F8D4E-7308-3290-DC21-372497EF65EA}"/>
              </a:ext>
            </a:extLst>
          </p:cNvPr>
          <p:cNvSpPr>
            <a:spLocks noGrp="1"/>
          </p:cNvSpPr>
          <p:nvPr>
            <p:ph type="title"/>
          </p:nvPr>
        </p:nvSpPr>
        <p:spPr/>
        <p:txBody>
          <a:bodyPr/>
          <a:lstStyle/>
          <a:p>
            <a:r>
              <a:rPr lang="en-US" dirty="0"/>
              <a:t>Data Preprocessing</a:t>
            </a:r>
          </a:p>
        </p:txBody>
      </p:sp>
      <p:sp>
        <p:nvSpPr>
          <p:cNvPr id="3" name="TextBox 2">
            <a:extLst>
              <a:ext uri="{FF2B5EF4-FFF2-40B4-BE49-F238E27FC236}">
                <a16:creationId xmlns:a16="http://schemas.microsoft.com/office/drawing/2014/main" id="{16B59831-8E8C-4085-473D-40AA52F51CAE}"/>
              </a:ext>
            </a:extLst>
          </p:cNvPr>
          <p:cNvSpPr txBox="1"/>
          <p:nvPr/>
        </p:nvSpPr>
        <p:spPr>
          <a:xfrm>
            <a:off x="487501" y="1577789"/>
            <a:ext cx="5948374" cy="4257576"/>
          </a:xfrm>
          <a:prstGeom prst="rect">
            <a:avLst/>
          </a:prstGeom>
          <a:noFill/>
        </p:spPr>
        <p:txBody>
          <a:bodyPr wrap="square" rtlCol="0">
            <a:spAutoFit/>
          </a:bodyPr>
          <a:lstStyle/>
          <a:p>
            <a:pPr marL="342900" indent="-342900" algn="just">
              <a:spcBef>
                <a:spcPts val="0"/>
              </a:spcBef>
              <a:spcAft>
                <a:spcPts val="800"/>
              </a:spcAft>
              <a:buFont typeface="Arial" panose="020B0604020202020204" pitchFamily="34" charset="0"/>
              <a:buChar char="•"/>
            </a:pPr>
            <a:r>
              <a:rPr lang="en-US" sz="2000" b="1" dirty="0">
                <a:latin typeface="Arial Nova Cond Light" panose="020B0306020202020204" pitchFamily="34" charset="0"/>
                <a:cs typeface="Times New Roman" panose="02020603050405020304" pitchFamily="18" charset="0"/>
              </a:rPr>
              <a:t>Data Windowing</a:t>
            </a:r>
          </a:p>
          <a:p>
            <a:pPr marL="742950" lvl="1" indent="-285750" algn="just">
              <a:buFont typeface="Arial" panose="020B0604020202020204" pitchFamily="34" charset="0"/>
              <a:buChar char="•"/>
            </a:pPr>
            <a:r>
              <a:rPr lang="en-US" sz="1600" dirty="0">
                <a:latin typeface="Arial Nova Cond Light" panose="020B0306020202020204" pitchFamily="34" charset="0"/>
              </a:rPr>
              <a:t>Created fixed-size input sequences using a sliding window approach</a:t>
            </a:r>
          </a:p>
          <a:p>
            <a:pPr marL="742950" lvl="1" indent="-285750" algn="just">
              <a:buFont typeface="Arial" panose="020B0604020202020204" pitchFamily="34" charset="0"/>
              <a:buChar char="•"/>
            </a:pPr>
            <a:r>
              <a:rPr lang="en-US" sz="1600" dirty="0">
                <a:latin typeface="Arial Nova Cond Light" panose="020B0306020202020204" pitchFamily="34" charset="0"/>
              </a:rPr>
              <a:t>Set maximum records of history at 100 timestamps to capture sufficient temporal dynamics while maintaining computational efficiency</a:t>
            </a:r>
          </a:p>
          <a:p>
            <a:pPr lvl="1" algn="just"/>
            <a:endParaRPr lang="en-US" sz="1600" dirty="0">
              <a:latin typeface="Arial Nova Cond Light" panose="020B0306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Arial Nova Cond Light" panose="020B0306020202020204" pitchFamily="34" charset="0"/>
                <a:cs typeface="Times New Roman" panose="02020603050405020304" pitchFamily="18" charset="0"/>
              </a:rPr>
              <a:t>Labelling for Classification</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Calculated volume-weighted mid-price using price and volume data</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Computed forward returns over 4 steps ahead(prediction horizon)</a:t>
            </a:r>
          </a:p>
          <a:p>
            <a:pPr marL="800100" lvl="1"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Transformed continuous returns into a three-class classification problem using threshold α (0.002):</a:t>
            </a:r>
          </a:p>
          <a:p>
            <a:pPr marL="1257300" lvl="2"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Upward movements (class 2): when returns exceed α</a:t>
            </a:r>
          </a:p>
          <a:p>
            <a:pPr marL="1257300" lvl="2"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Downward movements (class 0): when returns fall below – α</a:t>
            </a:r>
          </a:p>
          <a:p>
            <a:pPr marL="1257300" lvl="2" indent="-342900" algn="just">
              <a:buFont typeface="Arial" panose="020B0604020202020204" pitchFamily="34" charset="0"/>
              <a:buChar char="•"/>
            </a:pPr>
            <a:r>
              <a:rPr lang="en-US" sz="1600" dirty="0">
                <a:latin typeface="Arial Nova Cond Light" panose="020B0306020202020204" pitchFamily="34" charset="0"/>
                <a:cs typeface="Times New Roman" panose="02020603050405020304" pitchFamily="18" charset="0"/>
              </a:rPr>
              <a:t>Stationary periods (class 1): when returns remain within ± α</a:t>
            </a:r>
          </a:p>
          <a:p>
            <a:pPr marL="800100" lvl="1" indent="-342900" algn="just">
              <a:buFont typeface="Arial" panose="020B0604020202020204" pitchFamily="34" charset="0"/>
              <a:buChar char="•"/>
            </a:pPr>
            <a:endParaRPr lang="en-US" sz="1600" dirty="0">
              <a:latin typeface="Arial Nova Cond Light" panose="020B0306020202020204" pitchFamily="34" charset="0"/>
              <a:cs typeface="Times New Roman" panose="02020603050405020304" pitchFamily="18" charset="0"/>
            </a:endParaRPr>
          </a:p>
          <a:p>
            <a:pPr marL="800100" lvl="1" indent="-342900" algn="just">
              <a:buFont typeface="Arial" panose="020B0604020202020204" pitchFamily="34" charset="0"/>
              <a:buChar char="•"/>
            </a:pPr>
            <a:endParaRPr lang="en-US" sz="1600" dirty="0">
              <a:latin typeface="Arial Nova Cond Light" panose="020B030602020202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7222595-9104-3212-3056-2A8884667AF7}"/>
              </a:ext>
            </a:extLst>
          </p:cNvPr>
          <p:cNvSpPr/>
          <p:nvPr/>
        </p:nvSpPr>
        <p:spPr>
          <a:xfrm>
            <a:off x="7006993" y="1147911"/>
            <a:ext cx="4697506" cy="4948089"/>
          </a:xfrm>
          <a:prstGeom prst="rect">
            <a:avLst/>
          </a:prstGeom>
          <a:solidFill>
            <a:schemeClr val="accent1">
              <a:alpha val="50000"/>
            </a:schemeClr>
          </a:solidFill>
          <a:ln>
            <a:solidFill>
              <a:schemeClr val="tx2"/>
            </a:solidFill>
          </a:ln>
          <a:effectLst>
            <a:softEdge rad="127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40DA2FE-DE56-4103-97AA-BB8CAA7E75AA}"/>
                  </a:ext>
                </a:extLst>
              </p:cNvPr>
              <p:cNvSpPr txBox="1"/>
              <p:nvPr/>
            </p:nvSpPr>
            <p:spPr>
              <a:xfrm>
                <a:off x="7341732" y="1893958"/>
                <a:ext cx="4207321" cy="2501582"/>
              </a:xfrm>
              <a:prstGeom prst="rect">
                <a:avLst/>
              </a:prstGeom>
              <a:noFill/>
            </p:spPr>
            <p:txBody>
              <a:bodyPr wrap="square" rtlCol="0">
                <a:spAutoFit/>
              </a:bodyPr>
              <a:lstStyle/>
              <a:p>
                <a:pPr algn="ctr"/>
                <a14:m>
                  <m:oMath xmlns:m="http://schemas.openxmlformats.org/officeDocument/2006/math">
                    <m:r>
                      <a:rPr lang="en-IN" sz="1000" b="1" i="1" kern="100" smtClean="0">
                        <a:effectLst/>
                        <a:latin typeface="Cambria Math" panose="02040503050406030204" pitchFamily="18" charset="0"/>
                        <a:ea typeface="Calibri" panose="020F0502020204030204" pitchFamily="34" charset="0"/>
                        <a:cs typeface="Times New Roman" panose="02020603050405020304" pitchFamily="18" charset="0"/>
                      </a:rPr>
                      <m:t>𝑽𝑾𝑴𝑷</m:t>
                    </m:r>
                  </m:oMath>
                </a14:m>
                <a:r>
                  <a:rPr lang="en-IN" sz="1000" i="1" kern="100" dirty="0">
                    <a:effectLst/>
                    <a:latin typeface="Arial Nova Cond Light" panose="020B0306020202020204" pitchFamily="34" charset="0"/>
                    <a:ea typeface="Calibri" panose="020F0502020204030204" pitchFamily="34" charset="0"/>
                    <a:cs typeface="Times New Roman" panose="02020603050405020304" pitchFamily="18" charset="0"/>
                  </a:rPr>
                  <a:t> </a:t>
                </a:r>
                <a:r>
                  <a:rPr lang="en-IN" sz="1000" b="1" i="1" kern="100" dirty="0">
                    <a:effectLst/>
                    <a:latin typeface="Arial Nova Cond Light" panose="020B0306020202020204" pitchFamily="34" charset="0"/>
                    <a:ea typeface="Calibri" panose="020F0502020204030204" pitchFamily="34" charset="0"/>
                    <a:cs typeface="Times New Roman" panose="02020603050405020304" pitchFamily="18" charset="0"/>
                  </a:rPr>
                  <a:t>= </a:t>
                </a:r>
                <a14:m>
                  <m:oMath xmlns:m="http://schemas.openxmlformats.org/officeDocument/2006/math">
                    <m:f>
                      <m:f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𝑾𝑩𝑷</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𝑾𝑨𝑷</m:t>
                        </m:r>
                      </m:num>
                      <m:den>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𝟐</m:t>
                        </m:r>
                      </m:den>
                    </m:f>
                  </m:oMath>
                </a14:m>
                <a:endParaRPr lang="en-IN" sz="1000" b="1" kern="100" dirty="0">
                  <a:effectLst/>
                  <a:latin typeface="Arial Nova Cond Light" panose="020B0306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00" kern="100" dirty="0">
                    <a:latin typeface="Arial Nova Cond Light" panose="020B0306020202020204" pitchFamily="34" charset="0"/>
                    <a:ea typeface="Calibri" panose="020F0502020204030204" pitchFamily="34" charset="0"/>
                    <a:cs typeface="Times New Roman" panose="02020603050405020304" pitchFamily="18" charset="0"/>
                  </a:rPr>
                  <a:t>W</a:t>
                </a:r>
                <a:r>
                  <a:rPr lang="en-IN" sz="1000" kern="100" dirty="0">
                    <a:effectLst/>
                    <a:latin typeface="Arial Nova Cond Light" panose="020B0306020202020204" pitchFamily="34" charset="0"/>
                    <a:ea typeface="Calibri" panose="020F0502020204030204" pitchFamily="34" charset="0"/>
                    <a:cs typeface="Times New Roman" panose="02020603050405020304" pitchFamily="18" charset="0"/>
                  </a:rPr>
                  <a:t>here WBP and WAP are the weighted bid and ask prices, respectively:</a:t>
                </a: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𝑾𝑩𝑷</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subSup"/>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𝟏𝟎</m:t>
                              </m:r>
                            </m:sup>
                            <m:e>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𝒃𝒑</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𝒃𝒗</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e>
                          </m:nary>
                        </m:num>
                        <m:den>
                          <m:nary>
                            <m:naryPr>
                              <m:chr m:val="∑"/>
                              <m:limLoc m:val="subSup"/>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𝟏𝟎</m:t>
                              </m:r>
                            </m:sup>
                            <m:e>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𝒃𝒗</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e>
                          </m:nary>
                        </m:den>
                      </m:f>
                    </m:oMath>
                  </m:oMathPara>
                </a14:m>
                <a:endParaRPr lang="en-IN" sz="1000" b="1" kern="100" dirty="0">
                  <a:effectLst/>
                  <a:latin typeface="Arial Nova Cond Light" panose="020B03060202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𝑾𝑨𝑷</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subSup"/>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𝟏𝟎</m:t>
                              </m:r>
                            </m:sup>
                            <m:e>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𝒂𝒑</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𝒂𝒗</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e>
                          </m:nary>
                        </m:num>
                        <m:den>
                          <m:nary>
                            <m:naryPr>
                              <m:chr m:val="∑"/>
                              <m:limLoc m:val="subSup"/>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m:t>
                              </m:r>
                            </m:sub>
                            <m:sup>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𝟏𝟎</m:t>
                              </m:r>
                            </m:sup>
                            <m:e>
                              <m:sSub>
                                <m:sSubPr>
                                  <m:ctrlP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𝒂𝒗</m:t>
                                  </m:r>
                                </m:e>
                                <m:sub>
                                  <m:r>
                                    <a:rPr lang="en-IN" sz="1000" b="1" i="1" kern="100">
                                      <a:effectLst/>
                                      <a:latin typeface="Cambria Math" panose="02040503050406030204" pitchFamily="18" charset="0"/>
                                      <a:ea typeface="Calibri" panose="020F0502020204030204" pitchFamily="34" charset="0"/>
                                      <a:cs typeface="Times New Roman" panose="02020603050405020304" pitchFamily="18" charset="0"/>
                                    </a:rPr>
                                    <m:t>𝒊</m:t>
                                  </m:r>
                                </m:sub>
                              </m:sSub>
                            </m:e>
                          </m:nary>
                        </m:den>
                      </m:f>
                    </m:oMath>
                  </m:oMathPara>
                </a14:m>
                <a:endParaRPr lang="en-IN" sz="1000" b="1" kern="100" dirty="0">
                  <a:effectLst/>
                  <a:latin typeface="Arial Nova Cond Light" panose="020B0306020202020204" pitchFamily="34" charset="0"/>
                  <a:ea typeface="Calibri" panose="020F0502020204030204" pitchFamily="34" charset="0"/>
                  <a:cs typeface="Times New Roman" panose="02020603050405020304" pitchFamily="18" charset="0"/>
                </a:endParaRPr>
              </a:p>
              <a:p>
                <a:pPr algn="just"/>
                <a:r>
                  <a:rPr lang="en-IN" sz="1000" kern="100" dirty="0">
                    <a:effectLst/>
                    <a:latin typeface="Arial Nova Cond Light" panose="020B0306020202020204" pitchFamily="34" charset="0"/>
                    <a:ea typeface="Calibri" panose="020F0502020204030204" pitchFamily="34" charset="0"/>
                    <a:cs typeface="Times New Roman" panose="02020603050405020304" pitchFamily="18" charset="0"/>
                  </a:rPr>
                  <a:t>Where</a:t>
                </a:r>
              </a:p>
              <a:p>
                <a:pPr marL="171450" indent="-171450" algn="just">
                  <a:buFont typeface="Arial" panose="020B0604020202020204" pitchFamily="34" charset="0"/>
                  <a:buChar char="•"/>
                </a:pPr>
                <a14:m>
                  <m:oMath xmlns:m="http://schemas.openxmlformats.org/officeDocument/2006/math">
                    <m:sSub>
                      <m:sSubPr>
                        <m:ctrlPr>
                          <a:rPr lang="en-IN" sz="10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𝑏𝑝</m:t>
                        </m:r>
                      </m:e>
                      <m:sub>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IN" sz="1000" kern="100" dirty="0">
                    <a:effectLst/>
                    <a:latin typeface="Arial Nova Cond Light" panose="020B0306020202020204" pitchFamily="34" charset="0"/>
                    <a:ea typeface="Times New Roman" panose="02020603050405020304" pitchFamily="18" charset="0"/>
                    <a:cs typeface="Times New Roman" panose="02020603050405020304" pitchFamily="18" charset="0"/>
                  </a:rPr>
                  <a:t> is the bid price at level </a:t>
                </a:r>
                <a:r>
                  <a:rPr lang="en-IN" sz="1000" i="1" kern="100" dirty="0">
                    <a:latin typeface="Arial Nova Cond Light" panose="020B0306020202020204" pitchFamily="34" charset="0"/>
                    <a:ea typeface="Times New Roman" panose="02020603050405020304" pitchFamily="18" charset="0"/>
                    <a:cs typeface="Times New Roman" panose="02020603050405020304" pitchFamily="18" charset="0"/>
                  </a:rPr>
                  <a:t>i</a:t>
                </a:r>
                <a:endParaRPr lang="en-IN" sz="1000" kern="100" dirty="0">
                  <a:latin typeface="Arial Nova Cond Light" panose="020B030602020202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Arial" panose="020B0604020202020204" pitchFamily="34" charset="0"/>
                  <a:buChar char="•"/>
                </a:pPr>
                <a14:m>
                  <m:oMath xmlns:m="http://schemas.openxmlformats.org/officeDocument/2006/math">
                    <m:sSub>
                      <m:sSubPr>
                        <m:ctrlPr>
                          <a:rPr lang="en-IN" sz="10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𝑏𝑣</m:t>
                        </m:r>
                      </m:e>
                      <m:sub>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IN" sz="1000" kern="100" dirty="0">
                    <a:effectLst/>
                    <a:latin typeface="Arial Nova Cond Light" panose="020B0306020202020204" pitchFamily="34" charset="0"/>
                    <a:ea typeface="Times New Roman" panose="02020603050405020304" pitchFamily="18" charset="0"/>
                    <a:cs typeface="Times New Roman" panose="02020603050405020304" pitchFamily="18" charset="0"/>
                  </a:rPr>
                  <a:t> is the bid volume at level </a:t>
                </a:r>
                <a:r>
                  <a:rPr lang="en-IN" sz="1000" i="1" kern="100" dirty="0">
                    <a:latin typeface="Arial Nova Cond Light" panose="020B0306020202020204" pitchFamily="34" charset="0"/>
                    <a:ea typeface="Times New Roman" panose="02020603050405020304" pitchFamily="18" charset="0"/>
                    <a:cs typeface="Times New Roman" panose="02020603050405020304" pitchFamily="18" charset="0"/>
                  </a:rPr>
                  <a:t>i</a:t>
                </a:r>
                <a:endParaRPr lang="en-IN" sz="1000" kern="100" dirty="0">
                  <a:latin typeface="Arial Nova Cond Light" panose="020B030602020202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Arial" panose="020B0604020202020204" pitchFamily="34" charset="0"/>
                  <a:buChar char="•"/>
                </a:pPr>
                <a14:m>
                  <m:oMath xmlns:m="http://schemas.openxmlformats.org/officeDocument/2006/math">
                    <m:sSub>
                      <m:sSubPr>
                        <m:ctrlPr>
                          <a:rPr lang="en-IN" sz="10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𝑎𝑝</m:t>
                        </m:r>
                      </m:e>
                      <m:sub>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IN" sz="1000" kern="100" dirty="0">
                    <a:effectLst/>
                    <a:latin typeface="Arial Nova Cond Light" panose="020B0306020202020204" pitchFamily="34" charset="0"/>
                    <a:ea typeface="Times New Roman" panose="02020603050405020304" pitchFamily="18" charset="0"/>
                    <a:cs typeface="Times New Roman" panose="02020603050405020304" pitchFamily="18" charset="0"/>
                  </a:rPr>
                  <a:t> is the ask price at level </a:t>
                </a:r>
                <a:r>
                  <a:rPr lang="en-IN" sz="1000" i="1" kern="100" dirty="0">
                    <a:latin typeface="Arial Nova Cond Light" panose="020B0306020202020204" pitchFamily="34" charset="0"/>
                    <a:ea typeface="Times New Roman" panose="02020603050405020304" pitchFamily="18" charset="0"/>
                    <a:cs typeface="Times New Roman" panose="02020603050405020304" pitchFamily="18" charset="0"/>
                  </a:rPr>
                  <a:t>i</a:t>
                </a:r>
                <a:endParaRPr lang="en-IN" sz="1000" kern="100" dirty="0">
                  <a:latin typeface="Arial Nova Cond Light" panose="020B0306020202020204" pitchFamily="34" charset="0"/>
                  <a:ea typeface="Calibri" panose="020F0502020204030204" pitchFamily="34" charset="0"/>
                  <a:cs typeface="Times New Roman" panose="02020603050405020304" pitchFamily="18" charset="0"/>
                </a:endParaRPr>
              </a:p>
              <a:p>
                <a:pPr marL="171450" indent="-171450" algn="just">
                  <a:lnSpc>
                    <a:spcPct val="107000"/>
                  </a:lnSpc>
                  <a:buFont typeface="Arial" panose="020B0604020202020204" pitchFamily="34" charset="0"/>
                  <a:buChar char="•"/>
                </a:pPr>
                <a14:m>
                  <m:oMath xmlns:m="http://schemas.openxmlformats.org/officeDocument/2006/math">
                    <m:sSub>
                      <m:sSubPr>
                        <m:ctrlPr>
                          <a:rPr lang="en-IN" sz="10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𝑎𝑣</m:t>
                        </m:r>
                      </m:e>
                      <m:sub>
                        <m:r>
                          <a:rPr lang="en-IN" sz="10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en-IN" sz="1000" kern="100" dirty="0">
                    <a:effectLst/>
                    <a:latin typeface="Arial Nova Cond Light" panose="020B0306020202020204" pitchFamily="34" charset="0"/>
                    <a:ea typeface="Times New Roman" panose="02020603050405020304" pitchFamily="18" charset="0"/>
                    <a:cs typeface="Times New Roman" panose="02020603050405020304" pitchFamily="18" charset="0"/>
                  </a:rPr>
                  <a:t> is the ask volume at level </a:t>
                </a:r>
                <a:r>
                  <a:rPr lang="en-IN" sz="1000" i="1" kern="100" dirty="0" err="1">
                    <a:effectLst/>
                    <a:latin typeface="Arial Nova Cond Light" panose="020B0306020202020204" pitchFamily="34" charset="0"/>
                    <a:ea typeface="Times New Roman" panose="02020603050405020304" pitchFamily="18" charset="0"/>
                    <a:cs typeface="Times New Roman" panose="02020603050405020304" pitchFamily="18" charset="0"/>
                  </a:rPr>
                  <a:t>i</a:t>
                </a:r>
                <a:endParaRPr lang="en-IN" sz="1000" kern="100"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en-IN" sz="1000" dirty="0">
                  <a:latin typeface="Arial Nova Cond Light" panose="020B0306020202020204" pitchFamily="34" charset="0"/>
                </a:endParaRPr>
              </a:p>
            </p:txBody>
          </p:sp>
        </mc:Choice>
        <mc:Fallback xmlns="">
          <p:sp>
            <p:nvSpPr>
              <p:cNvPr id="4" name="TextBox 3">
                <a:extLst>
                  <a:ext uri="{FF2B5EF4-FFF2-40B4-BE49-F238E27FC236}">
                    <a16:creationId xmlns:a16="http://schemas.microsoft.com/office/drawing/2014/main" id="{440DA2FE-DE56-4103-97AA-BB8CAA7E75AA}"/>
                  </a:ext>
                </a:extLst>
              </p:cNvPr>
              <p:cNvSpPr txBox="1">
                <a:spLocks noRot="1" noChangeAspect="1" noMove="1" noResize="1" noEditPoints="1" noAdjustHandles="1" noChangeArrowheads="1" noChangeShapeType="1" noTextEdit="1"/>
              </p:cNvSpPr>
              <p:nvPr/>
            </p:nvSpPr>
            <p:spPr>
              <a:xfrm>
                <a:off x="7341732" y="1893958"/>
                <a:ext cx="4207321" cy="2501582"/>
              </a:xfrm>
              <a:prstGeom prst="rect">
                <a:avLst/>
              </a:prstGeom>
              <a:blipFill>
                <a:blip r:embed="rId3"/>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34E70976-5DC3-FCC0-6C57-6319D722B9D1}"/>
              </a:ext>
            </a:extLst>
          </p:cNvPr>
          <p:cNvSpPr txBox="1"/>
          <p:nvPr/>
        </p:nvSpPr>
        <p:spPr>
          <a:xfrm>
            <a:off x="7469007" y="1459662"/>
            <a:ext cx="3773469" cy="307777"/>
          </a:xfrm>
          <a:prstGeom prst="rect">
            <a:avLst/>
          </a:prstGeom>
          <a:noFill/>
        </p:spPr>
        <p:txBody>
          <a:bodyPr wrap="none" rtlCol="0">
            <a:spAutoFit/>
          </a:bodyPr>
          <a:lstStyle/>
          <a:p>
            <a:r>
              <a:rPr lang="en-IN" sz="1400" b="1" dirty="0">
                <a:latin typeface="Arial Nova Cond Light" panose="020B0306020202020204" pitchFamily="34" charset="0"/>
              </a:rPr>
              <a:t>Formula to calculate volume-weighted mid-price(VWMP)</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948C8F4-7496-B6FB-D220-8D8E97078615}"/>
                  </a:ext>
                </a:extLst>
              </p:cNvPr>
              <p:cNvSpPr txBox="1"/>
              <p:nvPr/>
            </p:nvSpPr>
            <p:spPr>
              <a:xfrm>
                <a:off x="8927226" y="4564510"/>
                <a:ext cx="883767" cy="1612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1000" b="1" i="1" smtClean="0">
                          <a:latin typeface="Cambria Math" panose="02040503050406030204" pitchFamily="18" charset="0"/>
                          <a:ea typeface="Cambria Math" panose="02040503050406030204" pitchFamily="18" charset="0"/>
                        </a:rPr>
                        <m:t>𝜶</m:t>
                      </m:r>
                      <m:r>
                        <a:rPr lang="en-IN" sz="1000" b="1" i="1" smtClean="0">
                          <a:latin typeface="Cambria Math" panose="02040503050406030204" pitchFamily="18" charset="0"/>
                          <a:ea typeface="Cambria Math" panose="02040503050406030204" pitchFamily="18" charset="0"/>
                        </a:rPr>
                        <m:t>=</m:t>
                      </m:r>
                      <m:r>
                        <a:rPr lang="en-IN" sz="1000" b="1" i="1" smtClean="0">
                          <a:latin typeface="Cambria Math" panose="02040503050406030204" pitchFamily="18" charset="0"/>
                          <a:ea typeface="Cambria Math" panose="02040503050406030204" pitchFamily="18" charset="0"/>
                        </a:rPr>
                        <m:t>𝒒</m:t>
                      </m:r>
                      <m:r>
                        <a:rPr lang="en-IN" sz="1000" b="1" i="1" smtClean="0">
                          <a:latin typeface="Cambria Math" panose="02040503050406030204" pitchFamily="18" charset="0"/>
                          <a:ea typeface="Cambria Math" panose="02040503050406030204" pitchFamily="18" charset="0"/>
                        </a:rPr>
                        <m:t> × </m:t>
                      </m:r>
                      <m:r>
                        <a:rPr lang="en-IN" sz="1000" b="1" i="1" smtClean="0">
                          <a:latin typeface="Cambria Math" panose="02040503050406030204" pitchFamily="18" charset="0"/>
                          <a:ea typeface="Cambria Math" panose="02040503050406030204" pitchFamily="18" charset="0"/>
                        </a:rPr>
                        <m:t>𝝈</m:t>
                      </m:r>
                      <m:r>
                        <a:rPr lang="en-IN" sz="1000" b="1" i="1" smtClean="0">
                          <a:latin typeface="Cambria Math" panose="02040503050406030204" pitchFamily="18" charset="0"/>
                          <a:ea typeface="Cambria Math" panose="02040503050406030204" pitchFamily="18" charset="0"/>
                        </a:rPr>
                        <m:t>(</m:t>
                      </m:r>
                      <m:sSubSup>
                        <m:sSubSupPr>
                          <m:ctrlPr>
                            <a:rPr lang="en-IN" sz="1000" b="1" i="1" smtClean="0">
                              <a:latin typeface="Cambria Math" panose="02040503050406030204" pitchFamily="18" charset="0"/>
                              <a:ea typeface="Cambria Math" panose="02040503050406030204" pitchFamily="18" charset="0"/>
                            </a:rPr>
                          </m:ctrlPr>
                        </m:sSubSupPr>
                        <m:e>
                          <m:r>
                            <a:rPr lang="en-IN" sz="1000" b="1" i="1" smtClean="0">
                              <a:latin typeface="Cambria Math" panose="02040503050406030204" pitchFamily="18" charset="0"/>
                              <a:ea typeface="Cambria Math" panose="02040503050406030204" pitchFamily="18" charset="0"/>
                            </a:rPr>
                            <m:t>𝒓</m:t>
                          </m:r>
                        </m:e>
                        <m:sub>
                          <m:r>
                            <a:rPr lang="en-IN" sz="1000" b="1" i="1" smtClean="0">
                              <a:latin typeface="Cambria Math" panose="02040503050406030204" pitchFamily="18" charset="0"/>
                              <a:ea typeface="Cambria Math" panose="02040503050406030204" pitchFamily="18" charset="0"/>
                            </a:rPr>
                            <m:t>𝒌</m:t>
                          </m:r>
                        </m:sub>
                        <m:sup>
                          <m:r>
                            <a:rPr lang="en-IN" sz="1000" b="1" i="1" smtClean="0">
                              <a:latin typeface="Cambria Math" panose="02040503050406030204" pitchFamily="18" charset="0"/>
                              <a:ea typeface="Cambria Math" panose="02040503050406030204" pitchFamily="18" charset="0"/>
                            </a:rPr>
                            <m:t>𝒕</m:t>
                          </m:r>
                        </m:sup>
                      </m:sSubSup>
                      <m:r>
                        <a:rPr lang="en-IN" sz="1000" b="1" i="1" smtClean="0">
                          <a:latin typeface="Cambria Math" panose="02040503050406030204" pitchFamily="18" charset="0"/>
                          <a:ea typeface="Cambria Math" panose="02040503050406030204" pitchFamily="18" charset="0"/>
                        </a:rPr>
                        <m:t>)</m:t>
                      </m:r>
                    </m:oMath>
                  </m:oMathPara>
                </a14:m>
                <a:endParaRPr lang="en-IN" sz="1000" b="1" dirty="0"/>
              </a:p>
            </p:txBody>
          </p:sp>
        </mc:Choice>
        <mc:Fallback xmlns="">
          <p:sp>
            <p:nvSpPr>
              <p:cNvPr id="11" name="TextBox 10">
                <a:extLst>
                  <a:ext uri="{FF2B5EF4-FFF2-40B4-BE49-F238E27FC236}">
                    <a16:creationId xmlns:a16="http://schemas.microsoft.com/office/drawing/2014/main" id="{3948C8F4-7496-B6FB-D220-8D8E97078615}"/>
                  </a:ext>
                </a:extLst>
              </p:cNvPr>
              <p:cNvSpPr txBox="1">
                <a:spLocks noRot="1" noChangeAspect="1" noMove="1" noResize="1" noEditPoints="1" noAdjustHandles="1" noChangeArrowheads="1" noChangeShapeType="1" noTextEdit="1"/>
              </p:cNvSpPr>
              <p:nvPr/>
            </p:nvSpPr>
            <p:spPr>
              <a:xfrm>
                <a:off x="8927226" y="4564510"/>
                <a:ext cx="883767" cy="161263"/>
              </a:xfrm>
              <a:prstGeom prst="rect">
                <a:avLst/>
              </a:prstGeom>
              <a:blipFill>
                <a:blip r:embed="rId4"/>
                <a:stretch>
                  <a:fillRect l="-1379" r="-6207" b="-3846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CC853CF-4B90-2722-63FE-57A242ECC932}"/>
                  </a:ext>
                </a:extLst>
              </p:cNvPr>
              <p:cNvSpPr txBox="1"/>
              <p:nvPr/>
            </p:nvSpPr>
            <p:spPr>
              <a:xfrm>
                <a:off x="8356107" y="4259672"/>
                <a:ext cx="2026004" cy="307777"/>
              </a:xfrm>
              <a:prstGeom prst="rect">
                <a:avLst/>
              </a:prstGeom>
              <a:noFill/>
            </p:spPr>
            <p:txBody>
              <a:bodyPr wrap="none" rtlCol="0">
                <a:spAutoFit/>
              </a:bodyPr>
              <a:lstStyle/>
              <a:p>
                <a:r>
                  <a:rPr lang="en-IN" sz="1400" b="1" dirty="0">
                    <a:latin typeface="Arial Nova Cond Light" panose="020B0306020202020204" pitchFamily="34" charset="0"/>
                  </a:rPr>
                  <a:t>Formula to calculate </a:t>
                </a:r>
                <a14:m>
                  <m:oMath xmlns:m="http://schemas.openxmlformats.org/officeDocument/2006/math">
                    <m:r>
                      <a:rPr lang="en-IN" sz="1400" b="1" i="1" smtClean="0">
                        <a:latin typeface="Cambria Math" panose="02040503050406030204" pitchFamily="18" charset="0"/>
                        <a:ea typeface="Cambria Math" panose="02040503050406030204" pitchFamily="18" charset="0"/>
                      </a:rPr>
                      <m:t>𝜶</m:t>
                    </m:r>
                  </m:oMath>
                </a14:m>
                <a:r>
                  <a:rPr lang="en-IN" sz="1400" b="1" dirty="0">
                    <a:latin typeface="Arial Nova Cond Light" panose="020B0306020202020204" pitchFamily="34" charset="0"/>
                  </a:rPr>
                  <a:t> value </a:t>
                </a:r>
              </a:p>
            </p:txBody>
          </p:sp>
        </mc:Choice>
        <mc:Fallback xmlns="">
          <p:sp>
            <p:nvSpPr>
              <p:cNvPr id="12" name="TextBox 11">
                <a:extLst>
                  <a:ext uri="{FF2B5EF4-FFF2-40B4-BE49-F238E27FC236}">
                    <a16:creationId xmlns:a16="http://schemas.microsoft.com/office/drawing/2014/main" id="{CCC853CF-4B90-2722-63FE-57A242ECC932}"/>
                  </a:ext>
                </a:extLst>
              </p:cNvPr>
              <p:cNvSpPr txBox="1">
                <a:spLocks noRot="1" noChangeAspect="1" noMove="1" noResize="1" noEditPoints="1" noAdjustHandles="1" noChangeArrowheads="1" noChangeShapeType="1" noTextEdit="1"/>
              </p:cNvSpPr>
              <p:nvPr/>
            </p:nvSpPr>
            <p:spPr>
              <a:xfrm>
                <a:off x="8356107" y="4259672"/>
                <a:ext cx="2026004" cy="307777"/>
              </a:xfrm>
              <a:prstGeom prst="rect">
                <a:avLst/>
              </a:prstGeom>
              <a:blipFill>
                <a:blip r:embed="rId5"/>
                <a:stretch>
                  <a:fillRect l="-904" t="-4000" r="-301" b="-2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6FF67EC-D972-AF30-2B00-F3AC9A08F4A9}"/>
                  </a:ext>
                </a:extLst>
              </p:cNvPr>
              <p:cNvSpPr txBox="1"/>
              <p:nvPr/>
            </p:nvSpPr>
            <p:spPr>
              <a:xfrm>
                <a:off x="7341732" y="4729957"/>
                <a:ext cx="2719271" cy="866840"/>
              </a:xfrm>
              <a:prstGeom prst="rect">
                <a:avLst/>
              </a:prstGeom>
              <a:noFill/>
            </p:spPr>
            <p:txBody>
              <a:bodyPr wrap="none" rtlCol="0">
                <a:spAutoFit/>
              </a:bodyPr>
              <a:lstStyle/>
              <a:p>
                <a:r>
                  <a:rPr lang="en-IN" sz="1000" dirty="0">
                    <a:latin typeface="Arial Nova Cond Light" panose="020B0306020202020204" pitchFamily="34" charset="0"/>
                  </a:rPr>
                  <a:t>Where:</a:t>
                </a:r>
              </a:p>
              <a:p>
                <a:pPr marL="171450" indent="-171450">
                  <a:buFont typeface="Arial" panose="020B0604020202020204" pitchFamily="34" charset="0"/>
                  <a:buChar char="•"/>
                </a:pPr>
                <a14:m>
                  <m:oMath xmlns:m="http://schemas.openxmlformats.org/officeDocument/2006/math">
                    <m:r>
                      <a:rPr lang="en-IN" sz="1000" b="0" i="1" smtClean="0">
                        <a:latin typeface="Cambria Math" panose="02040503050406030204" pitchFamily="18" charset="0"/>
                        <a:ea typeface="Cambria Math" panose="02040503050406030204" pitchFamily="18" charset="0"/>
                      </a:rPr>
                      <m:t>𝛼</m:t>
                    </m:r>
                  </m:oMath>
                </a14:m>
                <a:r>
                  <a:rPr lang="en-IN" sz="1000" dirty="0">
                    <a:latin typeface="Arial Nova Cond Light" panose="020B0306020202020204" pitchFamily="34" charset="0"/>
                  </a:rPr>
                  <a:t> is the threshold value</a:t>
                </a:r>
              </a:p>
              <a:p>
                <a:pPr marL="171450" indent="-171450">
                  <a:buFont typeface="Arial" panose="020B0604020202020204" pitchFamily="34" charset="0"/>
                  <a:buChar char="•"/>
                </a:pPr>
                <a:r>
                  <a:rPr lang="en-IN" sz="1000" dirty="0">
                    <a:latin typeface="Arial Nova Cond Light" panose="020B0306020202020204" pitchFamily="34" charset="0"/>
                  </a:rPr>
                  <a:t>q is a coefficient (between  0.1 and 0.5)</a:t>
                </a:r>
              </a:p>
              <a:p>
                <a:pPr marL="171450" indent="-171450">
                  <a:buFont typeface="Arial" panose="020B0604020202020204" pitchFamily="34" charset="0"/>
                  <a:buChar char="•"/>
                </a:pPr>
                <a14:m>
                  <m:oMath xmlns:m="http://schemas.openxmlformats.org/officeDocument/2006/math">
                    <m:r>
                      <a:rPr lang="en-IN" sz="1000" b="0" i="1" smtClean="0">
                        <a:latin typeface="Cambria Math" panose="02040503050406030204" pitchFamily="18" charset="0"/>
                        <a:ea typeface="Cambria Math" panose="02040503050406030204" pitchFamily="18" charset="0"/>
                      </a:rPr>
                      <m:t>𝜎</m:t>
                    </m:r>
                    <m:d>
                      <m:dPr>
                        <m:ctrlPr>
                          <a:rPr lang="en-IN" sz="1000" b="0" i="1" smtClean="0">
                            <a:latin typeface="Cambria Math" panose="02040503050406030204" pitchFamily="18" charset="0"/>
                            <a:ea typeface="Cambria Math" panose="02040503050406030204" pitchFamily="18" charset="0"/>
                          </a:rPr>
                        </m:ctrlPr>
                      </m:dPr>
                      <m:e>
                        <m:sSubSup>
                          <m:sSubSupPr>
                            <m:ctrlPr>
                              <a:rPr lang="en-IN" sz="1000" i="1" smtClean="0">
                                <a:latin typeface="Cambria Math" panose="02040503050406030204" pitchFamily="18" charset="0"/>
                                <a:ea typeface="Cambria Math" panose="02040503050406030204" pitchFamily="18" charset="0"/>
                              </a:rPr>
                            </m:ctrlPr>
                          </m:sSubSupPr>
                          <m:e>
                            <m:r>
                              <a:rPr lang="en-IN" sz="1000" b="0" i="1" smtClean="0">
                                <a:latin typeface="Cambria Math" panose="02040503050406030204" pitchFamily="18" charset="0"/>
                                <a:ea typeface="Cambria Math" panose="02040503050406030204" pitchFamily="18" charset="0"/>
                              </a:rPr>
                              <m:t>𝑟</m:t>
                            </m:r>
                          </m:e>
                          <m:sub>
                            <m:r>
                              <a:rPr lang="en-IN" sz="1000" b="0" i="1" smtClean="0">
                                <a:latin typeface="Cambria Math" panose="02040503050406030204" pitchFamily="18" charset="0"/>
                                <a:ea typeface="Cambria Math" panose="02040503050406030204" pitchFamily="18" charset="0"/>
                              </a:rPr>
                              <m:t>𝑘</m:t>
                            </m:r>
                          </m:sub>
                          <m:sup>
                            <m:r>
                              <a:rPr lang="en-IN" sz="1000" b="0" i="1" smtClean="0">
                                <a:latin typeface="Cambria Math" panose="02040503050406030204" pitchFamily="18" charset="0"/>
                                <a:ea typeface="Cambria Math" panose="02040503050406030204" pitchFamily="18" charset="0"/>
                              </a:rPr>
                              <m:t>𝑡</m:t>
                            </m:r>
                          </m:sup>
                        </m:sSubSup>
                      </m:e>
                    </m:d>
                  </m:oMath>
                </a14:m>
                <a:r>
                  <a:rPr lang="en-IN" sz="1000" dirty="0">
                    <a:latin typeface="Arial Nova Cond Light" panose="020B0306020202020204" pitchFamily="34" charset="0"/>
                  </a:rPr>
                  <a:t> is the standard deviation of the 4 step return</a:t>
                </a:r>
              </a:p>
              <a:p>
                <a:pPr marL="171450" indent="-171450">
                  <a:buFont typeface="Arial" panose="020B0604020202020204" pitchFamily="34" charset="0"/>
                  <a:buChar char="•"/>
                </a:pPr>
                <a:endParaRPr lang="en-IN" sz="1000" dirty="0">
                  <a:latin typeface="Arial Nova Cond Light" panose="020B0306020202020204" pitchFamily="34" charset="0"/>
                </a:endParaRPr>
              </a:p>
            </p:txBody>
          </p:sp>
        </mc:Choice>
        <mc:Fallback xmlns="">
          <p:sp>
            <p:nvSpPr>
              <p:cNvPr id="13" name="TextBox 12">
                <a:extLst>
                  <a:ext uri="{FF2B5EF4-FFF2-40B4-BE49-F238E27FC236}">
                    <a16:creationId xmlns:a16="http://schemas.microsoft.com/office/drawing/2014/main" id="{76FF67EC-D972-AF30-2B00-F3AC9A08F4A9}"/>
                  </a:ext>
                </a:extLst>
              </p:cNvPr>
              <p:cNvSpPr txBox="1">
                <a:spLocks noRot="1" noChangeAspect="1" noMove="1" noResize="1" noEditPoints="1" noAdjustHandles="1" noChangeArrowheads="1" noChangeShapeType="1" noTextEdit="1"/>
              </p:cNvSpPr>
              <p:nvPr/>
            </p:nvSpPr>
            <p:spPr>
              <a:xfrm>
                <a:off x="7341732" y="4729957"/>
                <a:ext cx="2719271" cy="866840"/>
              </a:xfrm>
              <a:prstGeom prst="rect">
                <a:avLst/>
              </a:prstGeom>
              <a:blipFill>
                <a:blip r:embed="rId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63308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18CF-2584-805B-B9E8-34150C241CB9}"/>
              </a:ext>
            </a:extLst>
          </p:cNvPr>
          <p:cNvSpPr>
            <a:spLocks noGrp="1"/>
          </p:cNvSpPr>
          <p:nvPr>
            <p:ph type="title"/>
          </p:nvPr>
        </p:nvSpPr>
        <p:spPr/>
        <p:txBody>
          <a:bodyPr/>
          <a:lstStyle/>
          <a:p>
            <a:r>
              <a:rPr lang="en-IN" dirty="0"/>
              <a:t>Model Development: DeepL0B</a:t>
            </a:r>
          </a:p>
        </p:txBody>
      </p:sp>
      <p:sp>
        <p:nvSpPr>
          <p:cNvPr id="3" name="Content Placeholder 2">
            <a:extLst>
              <a:ext uri="{FF2B5EF4-FFF2-40B4-BE49-F238E27FC236}">
                <a16:creationId xmlns:a16="http://schemas.microsoft.com/office/drawing/2014/main" id="{716B0756-5BBD-8B4C-78E9-DBBCAB07681D}"/>
              </a:ext>
            </a:extLst>
          </p:cNvPr>
          <p:cNvSpPr>
            <a:spLocks noGrp="1"/>
          </p:cNvSpPr>
          <p:nvPr>
            <p:ph sz="half" idx="1"/>
          </p:nvPr>
        </p:nvSpPr>
        <p:spPr>
          <a:xfrm>
            <a:off x="838200" y="1791021"/>
            <a:ext cx="4890248" cy="4068028"/>
          </a:xfrm>
        </p:spPr>
        <p:txBody>
          <a:bodyPr/>
          <a:lstStyle/>
          <a:p>
            <a:pPr algn="just"/>
            <a:r>
              <a:rPr lang="en-US" sz="2000" b="1" dirty="0">
                <a:latin typeface="Arial Nova Cond Light" panose="020B0306020202020204" pitchFamily="34" charset="0"/>
              </a:rPr>
              <a:t>Purpose: </a:t>
            </a:r>
          </a:p>
          <a:p>
            <a:pPr lvl="1" algn="just"/>
            <a:r>
              <a:rPr lang="en-US" sz="1600" dirty="0">
                <a:latin typeface="Arial Nova Cond Light" panose="020B0306020202020204" pitchFamily="34" charset="0"/>
              </a:rPr>
              <a:t>State-of-the-art architecture designed specifically for limit order book prediction</a:t>
            </a:r>
          </a:p>
          <a:p>
            <a:pPr lvl="1" algn="just"/>
            <a:endParaRPr lang="en-US" sz="1600" dirty="0">
              <a:latin typeface="Arial Nova Cond Light" panose="020B0306020202020204" pitchFamily="34" charset="0"/>
            </a:endParaRPr>
          </a:p>
          <a:p>
            <a:pPr lvl="1" algn="just"/>
            <a:endParaRPr lang="en-US" sz="1600" dirty="0">
              <a:latin typeface="Arial Nova Cond Light" panose="020B0306020202020204" pitchFamily="34" charset="0"/>
            </a:endParaRPr>
          </a:p>
          <a:p>
            <a:pPr algn="just"/>
            <a:r>
              <a:rPr lang="en-US" sz="2000" b="1" dirty="0">
                <a:latin typeface="Arial Nova Cond Light" panose="020B0306020202020204" pitchFamily="34" charset="0"/>
              </a:rPr>
              <a:t>Key Components:</a:t>
            </a:r>
          </a:p>
          <a:p>
            <a:pPr lvl="1" algn="just"/>
            <a:r>
              <a:rPr lang="en-US" sz="1600" dirty="0">
                <a:latin typeface="Arial Nova Cond Light" panose="020B0306020202020204" pitchFamily="34" charset="0"/>
              </a:rPr>
              <a:t>Convolutional block: Extracts spatial features from LOB data</a:t>
            </a:r>
          </a:p>
          <a:p>
            <a:pPr lvl="1" algn="just"/>
            <a:r>
              <a:rPr lang="en-US" sz="1600" dirty="0">
                <a:latin typeface="Arial Nova Cond Light" panose="020B0306020202020204" pitchFamily="34" charset="0"/>
              </a:rPr>
              <a:t>Inception module: Multi-scale feature extraction</a:t>
            </a:r>
          </a:p>
          <a:p>
            <a:pPr lvl="1" algn="just"/>
            <a:r>
              <a:rPr lang="en-US" sz="1600" dirty="0">
                <a:latin typeface="Arial Nova Cond Light" panose="020B0306020202020204" pitchFamily="34" charset="0"/>
              </a:rPr>
              <a:t>LSTM layer: Captures temporal dependencies</a:t>
            </a:r>
          </a:p>
        </p:txBody>
      </p:sp>
      <p:pic>
        <p:nvPicPr>
          <p:cNvPr id="9" name="Picture 8">
            <a:extLst>
              <a:ext uri="{FF2B5EF4-FFF2-40B4-BE49-F238E27FC236}">
                <a16:creationId xmlns:a16="http://schemas.microsoft.com/office/drawing/2014/main" id="{71D47060-41EA-9D3B-7382-B6ADE2A1F2C5}"/>
              </a:ext>
            </a:extLst>
          </p:cNvPr>
          <p:cNvPicPr>
            <a:picLocks noChangeAspect="1"/>
          </p:cNvPicPr>
          <p:nvPr/>
        </p:nvPicPr>
        <p:blipFill>
          <a:blip r:embed="rId3"/>
          <a:stretch>
            <a:fillRect/>
          </a:stretch>
        </p:blipFill>
        <p:spPr>
          <a:xfrm>
            <a:off x="6096000" y="2285998"/>
            <a:ext cx="5265128" cy="3078075"/>
          </a:xfrm>
          <a:prstGeom prst="rect">
            <a:avLst/>
          </a:prstGeom>
        </p:spPr>
      </p:pic>
    </p:spTree>
    <p:extLst>
      <p:ext uri="{BB962C8B-B14F-4D97-AF65-F5344CB8AC3E}">
        <p14:creationId xmlns:p14="http://schemas.microsoft.com/office/powerpoint/2010/main" val="3622206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lIns="91440" tIns="45720" rIns="91440" bIns="45720" anchor="ctr"/>
          <a:lstStyle/>
          <a:p>
            <a:r>
              <a:rPr lang="en-US" dirty="0">
                <a:latin typeface="Franklin Gothic Medium"/>
              </a:rPr>
              <a:t>Presentation Flow</a:t>
            </a:r>
            <a:endParaRPr lang="en-US" dirty="0"/>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a:xfrm>
            <a:off x="941717" y="1270708"/>
            <a:ext cx="2948965" cy="4785485"/>
          </a:xfrm>
        </p:spPr>
        <p:txBody>
          <a:bodyPr lIns="91440" tIns="45720" rIns="91440" bIns="45720" anchor="t"/>
          <a:lstStyle/>
          <a:p>
            <a:endParaRPr lang="en-US" sz="2000" b="1" dirty="0">
              <a:solidFill>
                <a:srgbClr val="000000"/>
              </a:solidFill>
              <a:latin typeface="Arial Nova Cond Light" panose="020B0306020202020204" pitchFamily="34" charset="0"/>
              <a:ea typeface="Calibri" panose="020F0502020204030204" pitchFamily="34" charset="0"/>
              <a:cs typeface="Times New Roman" panose="02020603050405020304" pitchFamily="18" charset="0"/>
            </a:endParaRPr>
          </a:p>
          <a:p>
            <a:pPr lvl="1"/>
            <a:endParaRPr lang="en-US" sz="2000" b="1" dirty="0">
              <a:solidFill>
                <a:srgbClr val="000000"/>
              </a:solidFill>
              <a:latin typeface="Arial Nova Cond Light" panose="020B0306020202020204" pitchFamily="34" charset="0"/>
              <a:ea typeface="Calibri" panose="020F0502020204030204" pitchFamily="34" charset="0"/>
              <a:cs typeface="Times New Roman" panose="02020603050405020304" pitchFamily="18" charset="0"/>
            </a:endParaRPr>
          </a:p>
          <a:p>
            <a:endParaRPr lang="en-US" sz="2000" b="1" dirty="0">
              <a:solidFill>
                <a:srgbClr val="000000"/>
              </a:solidFill>
              <a:latin typeface="Arial Nova Cond Light" panose="020B0306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819C573-443F-91CE-776C-7ED3AA34694A}"/>
              </a:ext>
            </a:extLst>
          </p:cNvPr>
          <p:cNvSpPr txBox="1"/>
          <p:nvPr/>
        </p:nvSpPr>
        <p:spPr>
          <a:xfrm>
            <a:off x="941717" y="1720840"/>
            <a:ext cx="4437107" cy="3416320"/>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Arial Nova Cond Light" panose="020B0306020202020204" pitchFamily="34" charset="0"/>
              </a:rPr>
              <a:t>Introduction</a:t>
            </a:r>
          </a:p>
          <a:p>
            <a:pPr marL="342900" indent="-342900">
              <a:buFont typeface="Arial" panose="020B0604020202020204" pitchFamily="34" charset="0"/>
              <a:buChar char="•"/>
            </a:pPr>
            <a:r>
              <a:rPr lang="en-IN" sz="2000" dirty="0">
                <a:latin typeface="Arial Nova Cond Light" panose="020B0306020202020204" pitchFamily="34" charset="0"/>
              </a:rPr>
              <a:t>Problem Understanding</a:t>
            </a:r>
          </a:p>
          <a:p>
            <a:pPr marL="342900" indent="-342900">
              <a:buFont typeface="Arial" panose="020B0604020202020204" pitchFamily="34" charset="0"/>
              <a:buChar char="•"/>
            </a:pPr>
            <a:r>
              <a:rPr lang="en-IN" sz="2000" dirty="0">
                <a:latin typeface="Arial Nova Cond Light" panose="020B0306020202020204" pitchFamily="34" charset="0"/>
              </a:rPr>
              <a:t>Research Questions and Framework</a:t>
            </a:r>
          </a:p>
          <a:p>
            <a:pPr marL="342900" indent="-342900">
              <a:buFont typeface="Arial" panose="020B0604020202020204" pitchFamily="34" charset="0"/>
              <a:buChar char="•"/>
            </a:pPr>
            <a:r>
              <a:rPr lang="en-IN" sz="2000" dirty="0">
                <a:latin typeface="Arial Nova Cond Light" panose="020B0306020202020204" pitchFamily="34" charset="0"/>
              </a:rPr>
              <a:t>Methodology</a:t>
            </a:r>
            <a:endParaRPr lang="en-IN" sz="800" dirty="0">
              <a:latin typeface="Arial Nova Cond Light" panose="020B0306020202020204" pitchFamily="34" charset="0"/>
            </a:endParaRPr>
          </a:p>
          <a:p>
            <a:pPr marL="342900" indent="-342900">
              <a:buFont typeface="Arial" panose="020B0604020202020204" pitchFamily="34" charset="0"/>
              <a:buChar char="•"/>
            </a:pPr>
            <a:r>
              <a:rPr lang="en-IN" sz="2000" dirty="0">
                <a:latin typeface="Arial Nova Cond Light" panose="020B0306020202020204" pitchFamily="34" charset="0"/>
              </a:rPr>
              <a:t>Key Observations and Takeaway</a:t>
            </a:r>
          </a:p>
          <a:p>
            <a:pPr marL="342900" indent="-342900">
              <a:buFont typeface="Arial" panose="020B0604020202020204" pitchFamily="34" charset="0"/>
              <a:buChar char="•"/>
            </a:pPr>
            <a:r>
              <a:rPr lang="en-IN" sz="2000" dirty="0">
                <a:latin typeface="Arial Nova Cond Light" panose="020B0306020202020204" pitchFamily="34" charset="0"/>
              </a:rPr>
              <a:t>Future Research Directions </a:t>
            </a:r>
          </a:p>
          <a:p>
            <a:pPr marL="342900" indent="-342900">
              <a:buFont typeface="Arial" panose="020B0604020202020204" pitchFamily="34" charset="0"/>
              <a:buChar char="•"/>
            </a:pPr>
            <a:endParaRPr lang="en-IN" sz="2000" dirty="0">
              <a:latin typeface="Arial Nova Cond Light" panose="020B0306020202020204" pitchFamily="34" charset="0"/>
            </a:endParaRPr>
          </a:p>
          <a:p>
            <a:pPr marL="342900" indent="-342900">
              <a:buFont typeface="Arial" panose="020B0604020202020204" pitchFamily="34" charset="0"/>
              <a:buChar char="•"/>
            </a:pPr>
            <a:endParaRPr lang="en-IN" sz="2000" dirty="0">
              <a:latin typeface="Arial Nova Cond Light" panose="020B0306020202020204" pitchFamily="34" charset="0"/>
            </a:endParaRPr>
          </a:p>
          <a:p>
            <a:pPr marL="342900" indent="-342900">
              <a:buFont typeface="Arial" panose="020B0604020202020204" pitchFamily="34" charset="0"/>
              <a:buChar char="•"/>
            </a:pPr>
            <a:endParaRPr lang="en-IN" sz="2000" dirty="0">
              <a:latin typeface="Arial Nova Cond Light" panose="020B0306020202020204" pitchFamily="34" charset="0"/>
            </a:endParaRPr>
          </a:p>
          <a:p>
            <a:endParaRPr lang="en-IN" dirty="0"/>
          </a:p>
          <a:p>
            <a:endParaRPr lang="en-IN" dirty="0"/>
          </a:p>
        </p:txBody>
      </p:sp>
    </p:spTree>
    <p:extLst>
      <p:ext uri="{BB962C8B-B14F-4D97-AF65-F5344CB8AC3E}">
        <p14:creationId xmlns:p14="http://schemas.microsoft.com/office/powerpoint/2010/main" val="2389236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65FA-4692-BE23-FA48-E443B504E59E}"/>
              </a:ext>
            </a:extLst>
          </p:cNvPr>
          <p:cNvSpPr>
            <a:spLocks noGrp="1"/>
          </p:cNvSpPr>
          <p:nvPr>
            <p:ph type="title"/>
          </p:nvPr>
        </p:nvSpPr>
        <p:spPr/>
        <p:txBody>
          <a:bodyPr/>
          <a:lstStyle/>
          <a:p>
            <a:r>
              <a:rPr lang="en-IN" dirty="0"/>
              <a:t>Model Development: CNN-1</a:t>
            </a:r>
          </a:p>
        </p:txBody>
      </p:sp>
      <p:sp>
        <p:nvSpPr>
          <p:cNvPr id="7" name="Content Placeholder 6">
            <a:extLst>
              <a:ext uri="{FF2B5EF4-FFF2-40B4-BE49-F238E27FC236}">
                <a16:creationId xmlns:a16="http://schemas.microsoft.com/office/drawing/2014/main" id="{18618673-A5D5-F737-314E-8F43E06F2D44}"/>
              </a:ext>
            </a:extLst>
          </p:cNvPr>
          <p:cNvSpPr>
            <a:spLocks noGrp="1"/>
          </p:cNvSpPr>
          <p:nvPr>
            <p:ph sz="half" idx="1"/>
          </p:nvPr>
        </p:nvSpPr>
        <p:spPr>
          <a:xfrm>
            <a:off x="838200" y="1508019"/>
            <a:ext cx="9094695" cy="4785485"/>
          </a:xfrm>
        </p:spPr>
        <p:txBody>
          <a:bodyPr/>
          <a:lstStyle/>
          <a:p>
            <a:r>
              <a:rPr lang="en-IN" sz="2000" b="1" dirty="0">
                <a:latin typeface="Arial Nova Cond Light" panose="020B0306020202020204" pitchFamily="34" charset="0"/>
              </a:rPr>
              <a:t>Purpose: </a:t>
            </a:r>
          </a:p>
          <a:p>
            <a:pPr lvl="1"/>
            <a:r>
              <a:rPr lang="en-IN" sz="1600" dirty="0">
                <a:latin typeface="Arial Nova Cond Light" panose="020B0306020202020204" pitchFamily="34" charset="0"/>
              </a:rPr>
              <a:t>Simple image-based feature extraction</a:t>
            </a:r>
          </a:p>
          <a:p>
            <a:r>
              <a:rPr lang="en-IN" sz="2000" b="1" dirty="0">
                <a:latin typeface="Arial Nova Cond Light" panose="020B0306020202020204" pitchFamily="34" charset="0"/>
              </a:rPr>
              <a:t>Key Components:</a:t>
            </a:r>
          </a:p>
          <a:p>
            <a:pPr lvl="1"/>
            <a:r>
              <a:rPr lang="en-IN" sz="1600" dirty="0">
                <a:latin typeface="Arial Nova Cond Light" panose="020B0306020202020204" pitchFamily="34" charset="0"/>
              </a:rPr>
              <a:t>Convolutional Blocks: Extract hierarchical features</a:t>
            </a:r>
          </a:p>
          <a:p>
            <a:pPr lvl="1"/>
            <a:r>
              <a:rPr lang="en-IN" sz="1600" dirty="0">
                <a:latin typeface="Arial Nova Cond Light" panose="020B0306020202020204" pitchFamily="34" charset="0"/>
              </a:rPr>
              <a:t>Max Pooling: Reduces dimensionality, captures most important features</a:t>
            </a:r>
          </a:p>
          <a:p>
            <a:pPr lvl="1"/>
            <a:r>
              <a:rPr lang="en-IN" sz="1600" dirty="0">
                <a:latin typeface="Arial Nova Cond Light" panose="020B0306020202020204" pitchFamily="34" charset="0"/>
              </a:rPr>
              <a:t>Dense layers: Final classification with </a:t>
            </a:r>
            <a:r>
              <a:rPr lang="en-IN" sz="1600" dirty="0" err="1">
                <a:latin typeface="Arial Nova Cond Light" panose="020B0306020202020204" pitchFamily="34" charset="0"/>
              </a:rPr>
              <a:t>softmax</a:t>
            </a:r>
            <a:r>
              <a:rPr lang="en-IN" sz="1600" dirty="0">
                <a:latin typeface="Arial Nova Cond Light" panose="020B0306020202020204" pitchFamily="34" charset="0"/>
              </a:rPr>
              <a:t> for 3-class output</a:t>
            </a:r>
          </a:p>
          <a:p>
            <a:endParaRPr lang="en-IN" dirty="0">
              <a:latin typeface="Arial Nova Cond Light" panose="020B0306020202020204" pitchFamily="34" charset="0"/>
            </a:endParaRPr>
          </a:p>
        </p:txBody>
      </p:sp>
      <p:pic>
        <p:nvPicPr>
          <p:cNvPr id="9" name="Picture 8">
            <a:extLst>
              <a:ext uri="{FF2B5EF4-FFF2-40B4-BE49-F238E27FC236}">
                <a16:creationId xmlns:a16="http://schemas.microsoft.com/office/drawing/2014/main" id="{F452556C-AE49-1764-62CE-DA7340728053}"/>
              </a:ext>
            </a:extLst>
          </p:cNvPr>
          <p:cNvPicPr>
            <a:picLocks noChangeAspect="1"/>
          </p:cNvPicPr>
          <p:nvPr/>
        </p:nvPicPr>
        <p:blipFill>
          <a:blip r:embed="rId3"/>
          <a:stretch>
            <a:fillRect/>
          </a:stretch>
        </p:blipFill>
        <p:spPr>
          <a:xfrm>
            <a:off x="2544798" y="4150661"/>
            <a:ext cx="7102404" cy="1116092"/>
          </a:xfrm>
          <a:prstGeom prst="rect">
            <a:avLst/>
          </a:prstGeom>
        </p:spPr>
      </p:pic>
    </p:spTree>
    <p:extLst>
      <p:ext uri="{BB962C8B-B14F-4D97-AF65-F5344CB8AC3E}">
        <p14:creationId xmlns:p14="http://schemas.microsoft.com/office/powerpoint/2010/main" val="184929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0F7E2-D587-CC98-4F41-61F0C5132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09407-9BBC-830B-BC16-7A4FE2936062}"/>
              </a:ext>
            </a:extLst>
          </p:cNvPr>
          <p:cNvSpPr>
            <a:spLocks noGrp="1"/>
          </p:cNvSpPr>
          <p:nvPr>
            <p:ph type="title"/>
          </p:nvPr>
        </p:nvSpPr>
        <p:spPr/>
        <p:txBody>
          <a:bodyPr/>
          <a:lstStyle/>
          <a:p>
            <a:r>
              <a:rPr lang="en-IN" dirty="0"/>
              <a:t>Model Development: CNN-2</a:t>
            </a:r>
          </a:p>
        </p:txBody>
      </p:sp>
      <p:sp>
        <p:nvSpPr>
          <p:cNvPr id="3" name="Content Placeholder 2">
            <a:extLst>
              <a:ext uri="{FF2B5EF4-FFF2-40B4-BE49-F238E27FC236}">
                <a16:creationId xmlns:a16="http://schemas.microsoft.com/office/drawing/2014/main" id="{4F770EAA-830B-32BE-AD4C-B48FFA4A1E96}"/>
              </a:ext>
            </a:extLst>
          </p:cNvPr>
          <p:cNvSpPr>
            <a:spLocks noGrp="1"/>
          </p:cNvSpPr>
          <p:nvPr>
            <p:ph sz="half" idx="1"/>
          </p:nvPr>
        </p:nvSpPr>
        <p:spPr>
          <a:xfrm>
            <a:off x="775447" y="1700374"/>
            <a:ext cx="7325566" cy="4785485"/>
          </a:xfrm>
        </p:spPr>
        <p:txBody>
          <a:bodyPr/>
          <a:lstStyle/>
          <a:p>
            <a:pPr algn="just">
              <a:spcBef>
                <a:spcPts val="500"/>
              </a:spcBef>
              <a:defRPr/>
            </a:pPr>
            <a:r>
              <a:rPr kumimoji="0" lang="en-US" sz="2000" b="1"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Purpose: </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More sophisticated feature extraction with inception-inspired design</a:t>
            </a:r>
          </a:p>
          <a:p>
            <a:pPr marL="457200" marR="0" lvl="1" indent="0" algn="just" defTabSz="914400" rtl="0" eaLnBrk="1" fontAlgn="auto" latinLnBrk="0" hangingPunct="1">
              <a:lnSpc>
                <a:spcPct val="90000"/>
              </a:lnSpc>
              <a:spcBef>
                <a:spcPts val="500"/>
              </a:spcBef>
              <a:spcAft>
                <a:spcPts val="0"/>
              </a:spcAft>
              <a:buClrTx/>
              <a:buSzTx/>
              <a:buNone/>
              <a:tabLst/>
              <a:defRPr/>
            </a:pPr>
            <a:endPar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endParaRPr>
          </a:p>
          <a:p>
            <a:pPr algn="just">
              <a:spcBef>
                <a:spcPts val="500"/>
              </a:spcBef>
              <a:defRPr/>
            </a:pPr>
            <a:r>
              <a:rPr kumimoji="0" lang="en-US" sz="2000" b="1"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Key Components:</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Convolutional block: Prevents dying neurons</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Strided convolutions: Efficient dimensionality reduction</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Inception module: Parallel convolutions with different filter sizes</a:t>
            </a:r>
          </a:p>
          <a:p>
            <a:pPr marL="685800" marR="0" lvl="1" indent="-228600" algn="just"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Nova Cond Light" panose="020B0306020202020204" pitchFamily="34" charset="0"/>
                <a:ea typeface="+mn-ea"/>
                <a:cs typeface="+mn-cs"/>
              </a:rPr>
              <a:t>Concatenation: Combines multi-scale features for richer representation</a:t>
            </a:r>
          </a:p>
          <a:p>
            <a:endParaRPr lang="en-IN" dirty="0"/>
          </a:p>
        </p:txBody>
      </p:sp>
      <p:pic>
        <p:nvPicPr>
          <p:cNvPr id="5" name="Picture 4">
            <a:extLst>
              <a:ext uri="{FF2B5EF4-FFF2-40B4-BE49-F238E27FC236}">
                <a16:creationId xmlns:a16="http://schemas.microsoft.com/office/drawing/2014/main" id="{F97C3773-E180-7C92-A566-A0056D2520A6}"/>
              </a:ext>
            </a:extLst>
          </p:cNvPr>
          <p:cNvPicPr>
            <a:picLocks noChangeAspect="1"/>
          </p:cNvPicPr>
          <p:nvPr/>
        </p:nvPicPr>
        <p:blipFill>
          <a:blip r:embed="rId3"/>
          <a:stretch>
            <a:fillRect/>
          </a:stretch>
        </p:blipFill>
        <p:spPr>
          <a:xfrm>
            <a:off x="2009204" y="4433625"/>
            <a:ext cx="8173591" cy="1448002"/>
          </a:xfrm>
          <a:prstGeom prst="rect">
            <a:avLst/>
          </a:prstGeom>
        </p:spPr>
      </p:pic>
    </p:spTree>
    <p:extLst>
      <p:ext uri="{BB962C8B-B14F-4D97-AF65-F5344CB8AC3E}">
        <p14:creationId xmlns:p14="http://schemas.microsoft.com/office/powerpoint/2010/main" val="63069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FA9B0-5C58-9FA2-D8E1-662BF299D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D8F1-2067-AF43-107D-A5EE47B95216}"/>
              </a:ext>
            </a:extLst>
          </p:cNvPr>
          <p:cNvSpPr>
            <a:spLocks noGrp="1"/>
          </p:cNvSpPr>
          <p:nvPr>
            <p:ph type="title"/>
          </p:nvPr>
        </p:nvSpPr>
        <p:spPr/>
        <p:txBody>
          <a:bodyPr/>
          <a:lstStyle/>
          <a:p>
            <a:r>
              <a:rPr lang="en-IN" dirty="0"/>
              <a:t>Model Development: LSTM-1</a:t>
            </a:r>
          </a:p>
        </p:txBody>
      </p:sp>
      <p:sp>
        <p:nvSpPr>
          <p:cNvPr id="3" name="Content Placeholder 2">
            <a:extLst>
              <a:ext uri="{FF2B5EF4-FFF2-40B4-BE49-F238E27FC236}">
                <a16:creationId xmlns:a16="http://schemas.microsoft.com/office/drawing/2014/main" id="{B36252A5-8C6B-7F41-F612-741089347055}"/>
              </a:ext>
            </a:extLst>
          </p:cNvPr>
          <p:cNvSpPr>
            <a:spLocks noGrp="1"/>
          </p:cNvSpPr>
          <p:nvPr>
            <p:ph sz="half" idx="1"/>
          </p:nvPr>
        </p:nvSpPr>
        <p:spPr>
          <a:xfrm>
            <a:off x="838199" y="1739527"/>
            <a:ext cx="9381565" cy="5036216"/>
          </a:xfrm>
        </p:spPr>
        <p:txBody>
          <a:bodyPr/>
          <a:lstStyle/>
          <a:p>
            <a:r>
              <a:rPr lang="en-IN" sz="2000" b="1" dirty="0">
                <a:latin typeface="Arial Nova Cond Light" panose="020B0306020202020204" pitchFamily="34" charset="0"/>
              </a:rPr>
              <a:t>Purpose: </a:t>
            </a:r>
          </a:p>
          <a:p>
            <a:pPr lvl="1"/>
            <a:r>
              <a:rPr lang="en-IN" sz="1600" dirty="0">
                <a:latin typeface="Arial Nova Cond Light" panose="020B0306020202020204" pitchFamily="34" charset="0"/>
              </a:rPr>
              <a:t>Captures temporal dependencies in sequential data</a:t>
            </a:r>
          </a:p>
          <a:p>
            <a:pPr marL="457200" lvl="1" indent="0">
              <a:buNone/>
            </a:pPr>
            <a:endParaRPr lang="en-IN" sz="1600" dirty="0">
              <a:latin typeface="Arial Nova Cond Light" panose="020B0306020202020204" pitchFamily="34" charset="0"/>
            </a:endParaRPr>
          </a:p>
          <a:p>
            <a:r>
              <a:rPr lang="en-IN" sz="2000" b="1" dirty="0">
                <a:latin typeface="Arial Nova Cond Light" panose="020B0306020202020204" pitchFamily="34" charset="0"/>
              </a:rPr>
              <a:t>Key Components:</a:t>
            </a:r>
          </a:p>
          <a:p>
            <a:pPr lvl="1"/>
            <a:r>
              <a:rPr lang="en-IN" sz="1600" dirty="0">
                <a:latin typeface="Arial Nova Cond Light" panose="020B0306020202020204" pitchFamily="34" charset="0"/>
              </a:rPr>
              <a:t>Stacked LSTM layers: Processes time-dependent patterns</a:t>
            </a:r>
          </a:p>
          <a:p>
            <a:pPr lvl="1"/>
            <a:r>
              <a:rPr lang="en-IN" sz="1600" dirty="0" err="1">
                <a:latin typeface="Arial Nova Cond Light" panose="020B0306020202020204" pitchFamily="34" charset="0"/>
              </a:rPr>
              <a:t>Return_sequences</a:t>
            </a:r>
            <a:r>
              <a:rPr lang="en-IN" sz="1600" dirty="0">
                <a:latin typeface="Arial Nova Cond Light" panose="020B0306020202020204" pitchFamily="34" charset="0"/>
              </a:rPr>
              <a:t>=True: Preserves temporal information</a:t>
            </a:r>
          </a:p>
          <a:p>
            <a:pPr lvl="1"/>
            <a:r>
              <a:rPr lang="en-IN" sz="1600" dirty="0">
                <a:latin typeface="Arial Nova Cond Light" panose="020B0306020202020204" pitchFamily="34" charset="0"/>
              </a:rPr>
              <a:t>Reshape + Dropout: Prevents overfitting</a:t>
            </a:r>
          </a:p>
          <a:p>
            <a:pPr lvl="1"/>
            <a:r>
              <a:rPr lang="en-US" sz="1600" dirty="0">
                <a:latin typeface="Arial Nova Cond Light" panose="020B0306020202020204" pitchFamily="34" charset="0"/>
              </a:rPr>
              <a:t>3-class softmax output: For directional prediction</a:t>
            </a:r>
            <a:endParaRPr lang="en-IN" sz="1600" dirty="0">
              <a:latin typeface="Arial Nova Cond Light" panose="020B0306020202020204" pitchFamily="34" charset="0"/>
            </a:endParaRPr>
          </a:p>
        </p:txBody>
      </p:sp>
      <p:pic>
        <p:nvPicPr>
          <p:cNvPr id="6" name="Picture 5">
            <a:extLst>
              <a:ext uri="{FF2B5EF4-FFF2-40B4-BE49-F238E27FC236}">
                <a16:creationId xmlns:a16="http://schemas.microsoft.com/office/drawing/2014/main" id="{22D21DF4-C3CF-51A0-38A7-84C0F2C903D8}"/>
              </a:ext>
            </a:extLst>
          </p:cNvPr>
          <p:cNvPicPr>
            <a:picLocks noChangeAspect="1"/>
          </p:cNvPicPr>
          <p:nvPr/>
        </p:nvPicPr>
        <p:blipFill>
          <a:blip r:embed="rId3"/>
          <a:stretch>
            <a:fillRect/>
          </a:stretch>
        </p:blipFill>
        <p:spPr>
          <a:xfrm>
            <a:off x="2209257" y="4471905"/>
            <a:ext cx="7773485" cy="1171739"/>
          </a:xfrm>
          <a:prstGeom prst="rect">
            <a:avLst/>
          </a:prstGeom>
        </p:spPr>
      </p:pic>
    </p:spTree>
    <p:extLst>
      <p:ext uri="{BB962C8B-B14F-4D97-AF65-F5344CB8AC3E}">
        <p14:creationId xmlns:p14="http://schemas.microsoft.com/office/powerpoint/2010/main" val="2286059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CAE47-367A-4B3F-CD5F-834275156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9509C-F907-6717-062F-4E4B116A1199}"/>
              </a:ext>
            </a:extLst>
          </p:cNvPr>
          <p:cNvSpPr>
            <a:spLocks noGrp="1"/>
          </p:cNvSpPr>
          <p:nvPr>
            <p:ph type="title"/>
          </p:nvPr>
        </p:nvSpPr>
        <p:spPr/>
        <p:txBody>
          <a:bodyPr/>
          <a:lstStyle/>
          <a:p>
            <a:r>
              <a:rPr lang="en-IN" dirty="0"/>
              <a:t>Model Development: LSTM-2</a:t>
            </a:r>
          </a:p>
        </p:txBody>
      </p:sp>
      <p:sp>
        <p:nvSpPr>
          <p:cNvPr id="3" name="Content Placeholder 2">
            <a:extLst>
              <a:ext uri="{FF2B5EF4-FFF2-40B4-BE49-F238E27FC236}">
                <a16:creationId xmlns:a16="http://schemas.microsoft.com/office/drawing/2014/main" id="{DE67C992-A719-0394-8CC8-7F342C91C09C}"/>
              </a:ext>
            </a:extLst>
          </p:cNvPr>
          <p:cNvSpPr>
            <a:spLocks noGrp="1"/>
          </p:cNvSpPr>
          <p:nvPr>
            <p:ph sz="half" idx="1"/>
          </p:nvPr>
        </p:nvSpPr>
        <p:spPr>
          <a:xfrm>
            <a:off x="838199" y="1391478"/>
            <a:ext cx="4737848" cy="5036216"/>
          </a:xfrm>
        </p:spPr>
        <p:txBody>
          <a:bodyPr/>
          <a:lstStyle/>
          <a:p>
            <a:r>
              <a:rPr lang="en-US" sz="2000" b="1" dirty="0">
                <a:latin typeface="Arial Nova Cond Light" panose="020B0306020202020204" pitchFamily="34" charset="0"/>
              </a:rPr>
              <a:t>Purpose: </a:t>
            </a:r>
          </a:p>
          <a:p>
            <a:pPr lvl="1"/>
            <a:r>
              <a:rPr lang="en-US" sz="1600" dirty="0">
                <a:latin typeface="Arial Nova Cond Light" panose="020B0306020202020204" pitchFamily="34" charset="0"/>
              </a:rPr>
              <a:t>Simpler temporal modeling with regularization</a:t>
            </a:r>
          </a:p>
          <a:p>
            <a:pPr lvl="1"/>
            <a:endParaRPr lang="en-US" sz="1600" dirty="0">
              <a:latin typeface="Arial Nova Cond Light" panose="020B0306020202020204" pitchFamily="34" charset="0"/>
            </a:endParaRPr>
          </a:p>
          <a:p>
            <a:r>
              <a:rPr lang="en-US" sz="2000" b="1" dirty="0">
                <a:latin typeface="Arial Nova Cond Light" panose="020B0306020202020204" pitchFamily="34" charset="0"/>
              </a:rPr>
              <a:t>Key Components:</a:t>
            </a:r>
          </a:p>
          <a:p>
            <a:pPr lvl="1"/>
            <a:r>
              <a:rPr lang="en-US" sz="1600" dirty="0">
                <a:latin typeface="Arial Nova Cond Light" panose="020B0306020202020204" pitchFamily="34" charset="0"/>
              </a:rPr>
              <a:t>Single LSTM layer: Extracts temporal features</a:t>
            </a:r>
          </a:p>
          <a:p>
            <a:pPr lvl="1"/>
            <a:r>
              <a:rPr lang="en-US" sz="1600" dirty="0">
                <a:latin typeface="Arial Nova Cond Light" panose="020B0306020202020204" pitchFamily="34" charset="0"/>
              </a:rPr>
              <a:t>Higher dropout: Stronger regularization</a:t>
            </a:r>
          </a:p>
          <a:p>
            <a:pPr lvl="1"/>
            <a:r>
              <a:rPr lang="en-US" sz="1600" dirty="0">
                <a:latin typeface="Arial Nova Cond Light" panose="020B0306020202020204" pitchFamily="34" charset="0"/>
              </a:rPr>
              <a:t>Lower learning rate: Finer optimization steps</a:t>
            </a:r>
          </a:p>
          <a:p>
            <a:pPr lvl="1"/>
            <a:r>
              <a:rPr lang="en-US" sz="1600" dirty="0">
                <a:latin typeface="Arial Nova Cond Light" panose="020B0306020202020204" pitchFamily="34" charset="0"/>
              </a:rPr>
              <a:t>3-class softmax: For directional prediction</a:t>
            </a:r>
          </a:p>
        </p:txBody>
      </p:sp>
      <p:pic>
        <p:nvPicPr>
          <p:cNvPr id="6" name="Picture 5">
            <a:extLst>
              <a:ext uri="{FF2B5EF4-FFF2-40B4-BE49-F238E27FC236}">
                <a16:creationId xmlns:a16="http://schemas.microsoft.com/office/drawing/2014/main" id="{30650A38-827C-C4D3-46CC-8F0EF09C7A94}"/>
              </a:ext>
            </a:extLst>
          </p:cNvPr>
          <p:cNvPicPr>
            <a:picLocks noChangeAspect="1"/>
          </p:cNvPicPr>
          <p:nvPr/>
        </p:nvPicPr>
        <p:blipFill>
          <a:blip r:embed="rId3"/>
          <a:stretch>
            <a:fillRect/>
          </a:stretch>
        </p:blipFill>
        <p:spPr>
          <a:xfrm>
            <a:off x="1998910" y="4339383"/>
            <a:ext cx="7154273" cy="1352739"/>
          </a:xfrm>
          <a:prstGeom prst="rect">
            <a:avLst/>
          </a:prstGeom>
        </p:spPr>
      </p:pic>
    </p:spTree>
    <p:extLst>
      <p:ext uri="{BB962C8B-B14F-4D97-AF65-F5344CB8AC3E}">
        <p14:creationId xmlns:p14="http://schemas.microsoft.com/office/powerpoint/2010/main" val="3517006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E6D13-2429-6685-2567-9C998E389745}"/>
              </a:ext>
            </a:extLst>
          </p:cNvPr>
          <p:cNvSpPr>
            <a:spLocks noGrp="1"/>
          </p:cNvSpPr>
          <p:nvPr>
            <p:ph type="title"/>
          </p:nvPr>
        </p:nvSpPr>
        <p:spPr/>
        <p:txBody>
          <a:bodyPr/>
          <a:lstStyle/>
          <a:p>
            <a:r>
              <a:rPr lang="en-IN" dirty="0"/>
              <a:t>Baseline Performance</a:t>
            </a:r>
          </a:p>
        </p:txBody>
      </p:sp>
      <p:sp>
        <p:nvSpPr>
          <p:cNvPr id="3" name="Content Placeholder 2">
            <a:extLst>
              <a:ext uri="{FF2B5EF4-FFF2-40B4-BE49-F238E27FC236}">
                <a16:creationId xmlns:a16="http://schemas.microsoft.com/office/drawing/2014/main" id="{07A8F412-AB51-D6DD-74E9-E51A4DB6EE5B}"/>
              </a:ext>
            </a:extLst>
          </p:cNvPr>
          <p:cNvSpPr>
            <a:spLocks noGrp="1"/>
          </p:cNvSpPr>
          <p:nvPr>
            <p:ph sz="half" idx="1"/>
          </p:nvPr>
        </p:nvSpPr>
        <p:spPr/>
        <p:txBody>
          <a:bodyPr/>
          <a:lstStyle/>
          <a:p>
            <a:r>
              <a:rPr lang="en-IN" sz="2000" b="1" dirty="0">
                <a:latin typeface="Arial Nova Cond Light" panose="020B0306020202020204" pitchFamily="34" charset="0"/>
              </a:rPr>
              <a:t>Accuracy</a:t>
            </a:r>
          </a:p>
          <a:p>
            <a:pPr marL="0" indent="0">
              <a:buNone/>
            </a:pPr>
            <a:endParaRPr lang="en-IN" sz="2000" b="1" dirty="0">
              <a:latin typeface="Arial Nova Cond Light" panose="020B0306020202020204" pitchFamily="34" charset="0"/>
            </a:endParaRPr>
          </a:p>
        </p:txBody>
      </p:sp>
      <p:graphicFrame>
        <p:nvGraphicFramePr>
          <p:cNvPr id="4" name="Chart 3">
            <a:extLst>
              <a:ext uri="{FF2B5EF4-FFF2-40B4-BE49-F238E27FC236}">
                <a16:creationId xmlns:a16="http://schemas.microsoft.com/office/drawing/2014/main" id="{1EBE38F9-F011-7077-7121-37D1A3830A26}"/>
              </a:ext>
            </a:extLst>
          </p:cNvPr>
          <p:cNvGraphicFramePr>
            <a:graphicFrameLocks/>
          </p:cNvGraphicFramePr>
          <p:nvPr>
            <p:extLst>
              <p:ext uri="{D42A27DB-BD31-4B8C-83A1-F6EECF244321}">
                <p14:modId xmlns:p14="http://schemas.microsoft.com/office/powerpoint/2010/main" val="2914101360"/>
              </p:ext>
            </p:extLst>
          </p:nvPr>
        </p:nvGraphicFramePr>
        <p:xfrm>
          <a:off x="6663013" y="1387341"/>
          <a:ext cx="4320989" cy="23826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82A02E4B-6BB9-5F3A-A500-4DA409DACBF3}"/>
              </a:ext>
            </a:extLst>
          </p:cNvPr>
          <p:cNvGraphicFramePr>
            <a:graphicFrameLocks/>
          </p:cNvGraphicFramePr>
          <p:nvPr>
            <p:extLst>
              <p:ext uri="{D42A27DB-BD31-4B8C-83A1-F6EECF244321}">
                <p14:modId xmlns:p14="http://schemas.microsoft.com/office/powerpoint/2010/main" val="3311583998"/>
              </p:ext>
            </p:extLst>
          </p:nvPr>
        </p:nvGraphicFramePr>
        <p:xfrm>
          <a:off x="2111185" y="1391477"/>
          <a:ext cx="4320988" cy="2382663"/>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28D309BA-9E38-F202-0255-DFBA304ECDDC}"/>
              </a:ext>
            </a:extLst>
          </p:cNvPr>
          <p:cNvSpPr txBox="1"/>
          <p:nvPr/>
        </p:nvSpPr>
        <p:spPr>
          <a:xfrm>
            <a:off x="838197" y="3780083"/>
            <a:ext cx="879023" cy="400110"/>
          </a:xfrm>
          <a:prstGeom prst="rect">
            <a:avLst/>
          </a:prstGeom>
          <a:noFill/>
        </p:spPr>
        <p:txBody>
          <a:bodyPr wrap="none" rtlCol="0">
            <a:spAutoFit/>
          </a:bodyPr>
          <a:lstStyle/>
          <a:p>
            <a:pPr marL="285750" indent="-285750">
              <a:buFont typeface="Arial" panose="020B0604020202020204" pitchFamily="34" charset="0"/>
              <a:buChar char="•"/>
            </a:pPr>
            <a:r>
              <a:rPr lang="en-IN" sz="2000" b="1" dirty="0">
                <a:latin typeface="Arial Nova Cond Light" panose="020B0306020202020204" pitchFamily="34" charset="0"/>
              </a:rPr>
              <a:t>AUC</a:t>
            </a:r>
          </a:p>
        </p:txBody>
      </p:sp>
      <p:graphicFrame>
        <p:nvGraphicFramePr>
          <p:cNvPr id="9" name="Chart 8">
            <a:extLst>
              <a:ext uri="{FF2B5EF4-FFF2-40B4-BE49-F238E27FC236}">
                <a16:creationId xmlns:a16="http://schemas.microsoft.com/office/drawing/2014/main" id="{4DC4BA22-8E9C-6C62-FE62-9065C1B7CC07}"/>
              </a:ext>
            </a:extLst>
          </p:cNvPr>
          <p:cNvGraphicFramePr>
            <a:graphicFrameLocks/>
          </p:cNvGraphicFramePr>
          <p:nvPr>
            <p:extLst>
              <p:ext uri="{D42A27DB-BD31-4B8C-83A1-F6EECF244321}">
                <p14:modId xmlns:p14="http://schemas.microsoft.com/office/powerpoint/2010/main" val="1437329400"/>
              </p:ext>
            </p:extLst>
          </p:nvPr>
        </p:nvGraphicFramePr>
        <p:xfrm>
          <a:off x="2111185" y="3794302"/>
          <a:ext cx="4320988" cy="238266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1D341F90-55EB-C912-ADDB-DDC10259FB52}"/>
              </a:ext>
            </a:extLst>
          </p:cNvPr>
          <p:cNvGraphicFramePr>
            <a:graphicFrameLocks/>
          </p:cNvGraphicFramePr>
          <p:nvPr>
            <p:extLst>
              <p:ext uri="{D42A27DB-BD31-4B8C-83A1-F6EECF244321}">
                <p14:modId xmlns:p14="http://schemas.microsoft.com/office/powerpoint/2010/main" val="1038673514"/>
              </p:ext>
            </p:extLst>
          </p:nvPr>
        </p:nvGraphicFramePr>
        <p:xfrm>
          <a:off x="6663014" y="3794300"/>
          <a:ext cx="4459944" cy="238266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6257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8B8A1-E0C7-0087-D226-DCA40E916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F46F0-BDCB-8B7E-CFD8-61693587E52F}"/>
              </a:ext>
            </a:extLst>
          </p:cNvPr>
          <p:cNvSpPr>
            <a:spLocks noGrp="1"/>
          </p:cNvSpPr>
          <p:nvPr>
            <p:ph type="title"/>
          </p:nvPr>
        </p:nvSpPr>
        <p:spPr/>
        <p:txBody>
          <a:bodyPr/>
          <a:lstStyle/>
          <a:p>
            <a:r>
              <a:rPr lang="en-IN" dirty="0"/>
              <a:t>Baseline Performance</a:t>
            </a:r>
          </a:p>
        </p:txBody>
      </p:sp>
      <p:sp>
        <p:nvSpPr>
          <p:cNvPr id="3" name="Content Placeholder 2">
            <a:extLst>
              <a:ext uri="{FF2B5EF4-FFF2-40B4-BE49-F238E27FC236}">
                <a16:creationId xmlns:a16="http://schemas.microsoft.com/office/drawing/2014/main" id="{F82C4FDB-21F2-9FA6-E07E-92CF9330875C}"/>
              </a:ext>
            </a:extLst>
          </p:cNvPr>
          <p:cNvSpPr>
            <a:spLocks noGrp="1"/>
          </p:cNvSpPr>
          <p:nvPr>
            <p:ph sz="half" idx="1"/>
          </p:nvPr>
        </p:nvSpPr>
        <p:spPr/>
        <p:txBody>
          <a:bodyPr/>
          <a:lstStyle/>
          <a:p>
            <a:r>
              <a:rPr lang="en-IN" sz="2000" b="1" dirty="0">
                <a:latin typeface="Arial Nova Cond Light" panose="020B0306020202020204" pitchFamily="34" charset="0"/>
              </a:rPr>
              <a:t>Precision</a:t>
            </a:r>
          </a:p>
          <a:p>
            <a:pPr marL="0" indent="0">
              <a:buNone/>
            </a:pPr>
            <a:endParaRPr lang="en-IN" sz="2000" b="1" dirty="0">
              <a:latin typeface="Arial Nova Cond Light" panose="020B0306020202020204" pitchFamily="34" charset="0"/>
            </a:endParaRPr>
          </a:p>
        </p:txBody>
      </p:sp>
      <p:sp>
        <p:nvSpPr>
          <p:cNvPr id="6" name="TextBox 5">
            <a:extLst>
              <a:ext uri="{FF2B5EF4-FFF2-40B4-BE49-F238E27FC236}">
                <a16:creationId xmlns:a16="http://schemas.microsoft.com/office/drawing/2014/main" id="{D497BDA0-C66E-2DCA-C78E-94FED003AFC2}"/>
              </a:ext>
            </a:extLst>
          </p:cNvPr>
          <p:cNvSpPr txBox="1"/>
          <p:nvPr/>
        </p:nvSpPr>
        <p:spPr>
          <a:xfrm>
            <a:off x="838197" y="3780083"/>
            <a:ext cx="1011046" cy="400110"/>
          </a:xfrm>
          <a:prstGeom prst="rect">
            <a:avLst/>
          </a:prstGeom>
          <a:noFill/>
        </p:spPr>
        <p:txBody>
          <a:bodyPr wrap="none" rtlCol="0">
            <a:spAutoFit/>
          </a:bodyPr>
          <a:lstStyle/>
          <a:p>
            <a:pPr marL="285750" indent="-285750">
              <a:buFont typeface="Arial" panose="020B0604020202020204" pitchFamily="34" charset="0"/>
              <a:buChar char="•"/>
            </a:pPr>
            <a:r>
              <a:rPr lang="en-IN" sz="2000" b="1" dirty="0">
                <a:latin typeface="Arial Nova Cond Light" panose="020B0306020202020204" pitchFamily="34" charset="0"/>
              </a:rPr>
              <a:t>Recall</a:t>
            </a:r>
          </a:p>
        </p:txBody>
      </p:sp>
      <p:graphicFrame>
        <p:nvGraphicFramePr>
          <p:cNvPr id="7" name="Chart 6">
            <a:extLst>
              <a:ext uri="{FF2B5EF4-FFF2-40B4-BE49-F238E27FC236}">
                <a16:creationId xmlns:a16="http://schemas.microsoft.com/office/drawing/2014/main" id="{49BDF1BE-6332-C8D7-8301-F25CACF67EF4}"/>
              </a:ext>
            </a:extLst>
          </p:cNvPr>
          <p:cNvGraphicFramePr>
            <a:graphicFrameLocks/>
          </p:cNvGraphicFramePr>
          <p:nvPr>
            <p:extLst>
              <p:ext uri="{D42A27DB-BD31-4B8C-83A1-F6EECF244321}">
                <p14:modId xmlns:p14="http://schemas.microsoft.com/office/powerpoint/2010/main" val="201873164"/>
              </p:ext>
            </p:extLst>
          </p:nvPr>
        </p:nvGraphicFramePr>
        <p:xfrm>
          <a:off x="6663013" y="1237128"/>
          <a:ext cx="4459945" cy="25571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BCE3FE9-0A0B-45E8-BE4D-EFA45CC71486}"/>
              </a:ext>
            </a:extLst>
          </p:cNvPr>
          <p:cNvGraphicFramePr>
            <a:graphicFrameLocks/>
          </p:cNvGraphicFramePr>
          <p:nvPr>
            <p:extLst>
              <p:ext uri="{D42A27DB-BD31-4B8C-83A1-F6EECF244321}">
                <p14:modId xmlns:p14="http://schemas.microsoft.com/office/powerpoint/2010/main" val="3647809369"/>
              </p:ext>
            </p:extLst>
          </p:nvPr>
        </p:nvGraphicFramePr>
        <p:xfrm>
          <a:off x="2111183" y="1237127"/>
          <a:ext cx="4320988" cy="25571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E718E948-770C-4C6B-8F66-F9D6014D8CC2}"/>
              </a:ext>
            </a:extLst>
          </p:cNvPr>
          <p:cNvGraphicFramePr>
            <a:graphicFrameLocks/>
          </p:cNvGraphicFramePr>
          <p:nvPr>
            <p:extLst>
              <p:ext uri="{D42A27DB-BD31-4B8C-83A1-F6EECF244321}">
                <p14:modId xmlns:p14="http://schemas.microsoft.com/office/powerpoint/2010/main" val="2865191068"/>
              </p:ext>
            </p:extLst>
          </p:nvPr>
        </p:nvGraphicFramePr>
        <p:xfrm>
          <a:off x="2111183" y="3794298"/>
          <a:ext cx="4320988" cy="24630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Chart 11">
            <a:extLst>
              <a:ext uri="{FF2B5EF4-FFF2-40B4-BE49-F238E27FC236}">
                <a16:creationId xmlns:a16="http://schemas.microsoft.com/office/drawing/2014/main" id="{0EAA0F36-232A-42A5-88F7-275A78C036D3}"/>
              </a:ext>
            </a:extLst>
          </p:cNvPr>
          <p:cNvGraphicFramePr>
            <a:graphicFrameLocks/>
          </p:cNvGraphicFramePr>
          <p:nvPr>
            <p:extLst>
              <p:ext uri="{D42A27DB-BD31-4B8C-83A1-F6EECF244321}">
                <p14:modId xmlns:p14="http://schemas.microsoft.com/office/powerpoint/2010/main" val="2509305705"/>
              </p:ext>
            </p:extLst>
          </p:nvPr>
        </p:nvGraphicFramePr>
        <p:xfrm>
          <a:off x="6663013" y="3794296"/>
          <a:ext cx="4459945" cy="246306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4171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9E37-C6B5-AA77-EB48-7E2478D987F0}"/>
              </a:ext>
            </a:extLst>
          </p:cNvPr>
          <p:cNvSpPr>
            <a:spLocks noGrp="1"/>
          </p:cNvSpPr>
          <p:nvPr>
            <p:ph type="title"/>
          </p:nvPr>
        </p:nvSpPr>
        <p:spPr/>
        <p:txBody>
          <a:bodyPr/>
          <a:lstStyle/>
          <a:p>
            <a:r>
              <a:rPr lang="en-IN" dirty="0"/>
              <a:t>Baseline Performance - Observations</a:t>
            </a:r>
          </a:p>
        </p:txBody>
      </p:sp>
      <p:sp>
        <p:nvSpPr>
          <p:cNvPr id="3" name="Content Placeholder 2">
            <a:extLst>
              <a:ext uri="{FF2B5EF4-FFF2-40B4-BE49-F238E27FC236}">
                <a16:creationId xmlns:a16="http://schemas.microsoft.com/office/drawing/2014/main" id="{4B89CD55-37D1-D9A7-A533-7ACDFCF826C2}"/>
              </a:ext>
            </a:extLst>
          </p:cNvPr>
          <p:cNvSpPr>
            <a:spLocks noGrp="1"/>
          </p:cNvSpPr>
          <p:nvPr>
            <p:ph sz="half" idx="1"/>
          </p:nvPr>
        </p:nvSpPr>
        <p:spPr>
          <a:xfrm>
            <a:off x="838201" y="1707390"/>
            <a:ext cx="5813612" cy="4785485"/>
          </a:xfrm>
        </p:spPr>
        <p:txBody>
          <a:bodyPr/>
          <a:lstStyle/>
          <a:p>
            <a:pPr algn="just"/>
            <a:r>
              <a:rPr lang="en-US" sz="2000" b="1" dirty="0">
                <a:latin typeface="Arial Nova Cond Light" panose="020B0306020202020204" pitchFamily="34" charset="0"/>
              </a:rPr>
              <a:t>Performance Hierarchy: </a:t>
            </a:r>
          </a:p>
          <a:p>
            <a:pPr lvl="1" algn="just"/>
            <a:r>
              <a:rPr lang="en-US" sz="1600" dirty="0">
                <a:latin typeface="Arial Nova Cond Light" panose="020B0306020202020204" pitchFamily="34" charset="0"/>
              </a:rPr>
              <a:t>DeepLOB and CNN-2 significantly outperform other models while LSTM models struggle with substantial train-test gaps suggesting poor generalization.</a:t>
            </a:r>
          </a:p>
          <a:p>
            <a:pPr lvl="1" algn="just"/>
            <a:endParaRPr lang="en-US" sz="1600" dirty="0">
              <a:latin typeface="Arial Nova Cond Light" panose="020B0306020202020204" pitchFamily="34" charset="0"/>
            </a:endParaRPr>
          </a:p>
          <a:p>
            <a:pPr lvl="1" algn="just"/>
            <a:endParaRPr lang="en-US" sz="1600" dirty="0">
              <a:latin typeface="Arial Nova Cond Light" panose="020B0306020202020204" pitchFamily="34" charset="0"/>
            </a:endParaRPr>
          </a:p>
          <a:p>
            <a:pPr algn="just"/>
            <a:r>
              <a:rPr lang="en-US" sz="2000" b="1" dirty="0">
                <a:latin typeface="Arial Nova Cond Light" panose="020B0306020202020204" pitchFamily="34" charset="0"/>
              </a:rPr>
              <a:t>Class Imbalance Handling: </a:t>
            </a:r>
          </a:p>
          <a:p>
            <a:pPr lvl="1" algn="just"/>
            <a:r>
              <a:rPr lang="en-US" sz="1600" dirty="0">
                <a:latin typeface="Arial Nova Cond Light" panose="020B0306020202020204" pitchFamily="34" charset="0"/>
              </a:rPr>
              <a:t>CNN-2 and DeepLOB maintain balanced performance across all classes while LSTM models show dramatic imbalance, particularly for class 1</a:t>
            </a:r>
            <a:endParaRPr lang="en-IN" sz="1600" dirty="0">
              <a:latin typeface="Arial Nova Cond Light" panose="020B0306020202020204" pitchFamily="34" charset="0"/>
            </a:endParaRPr>
          </a:p>
        </p:txBody>
      </p:sp>
    </p:spTree>
    <p:extLst>
      <p:ext uri="{BB962C8B-B14F-4D97-AF65-F5344CB8AC3E}">
        <p14:creationId xmlns:p14="http://schemas.microsoft.com/office/powerpoint/2010/main" val="3647902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A041D0-4E00-7936-6830-03AA21C8F283}"/>
              </a:ext>
            </a:extLst>
          </p:cNvPr>
          <p:cNvSpPr/>
          <p:nvPr/>
        </p:nvSpPr>
        <p:spPr>
          <a:xfrm>
            <a:off x="1174377" y="3528673"/>
            <a:ext cx="4984376" cy="2167124"/>
          </a:xfrm>
          <a:prstGeom prst="rect">
            <a:avLst/>
          </a:prstGeom>
          <a:solidFill>
            <a:schemeClr val="accent1">
              <a:alpha val="50000"/>
            </a:schemeClr>
          </a:solidFill>
          <a:ln>
            <a:solidFill>
              <a:schemeClr val="tx2"/>
            </a:solidFill>
          </a:ln>
          <a:effectLst>
            <a:softEdge rad="127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13D780-F6CD-207F-C2CA-C7A818D2516A}"/>
                  </a:ext>
                </a:extLst>
              </p:cNvPr>
              <p:cNvSpPr>
                <a:spLocks noGrp="1"/>
              </p:cNvSpPr>
              <p:nvPr>
                <p:ph sz="half" idx="1"/>
              </p:nvPr>
            </p:nvSpPr>
            <p:spPr>
              <a:xfrm>
                <a:off x="838199" y="1391478"/>
                <a:ext cx="5472954" cy="4785485"/>
              </a:xfrm>
            </p:spPr>
            <p:txBody>
              <a:bodyPr/>
              <a:lstStyle/>
              <a:p>
                <a:r>
                  <a:rPr lang="en-IN" sz="2000" b="1" dirty="0">
                    <a:latin typeface="Arial Nova Cond Light" panose="020B0306020202020204" pitchFamily="34" charset="0"/>
                  </a:rPr>
                  <a:t>Key Characteristics</a:t>
                </a:r>
              </a:p>
              <a:p>
                <a:pPr lvl="1" algn="just"/>
                <a:r>
                  <a:rPr lang="en-US" sz="1600" dirty="0">
                    <a:latin typeface="Arial Nova Cond Light" panose="020B0306020202020204" pitchFamily="34" charset="0"/>
                  </a:rPr>
                  <a:t>Generates adversarial examples by adding a small perturbation in the opposite direction of the gradient(partial derivatives of the loss function with respect to each input pixel or feature).</a:t>
                </a:r>
              </a:p>
              <a:p>
                <a:pPr lvl="1" algn="just"/>
                <a:r>
                  <a:rPr lang="en-US" sz="1600" dirty="0">
                    <a:latin typeface="Arial Nova Cond Light" panose="020B0306020202020204" pitchFamily="34" charset="0"/>
                  </a:rPr>
                  <a:t>Fast and computationally efficient</a:t>
                </a:r>
              </a:p>
              <a:p>
                <a:pPr lvl="1" algn="just"/>
                <a:r>
                  <a:rPr lang="en-US" sz="1600" dirty="0">
                    <a:latin typeface="Arial Nova Cond Light" panose="020B0306020202020204" pitchFamily="34" charset="0"/>
                  </a:rPr>
                  <a:t>Single step attack</a:t>
                </a:r>
              </a:p>
              <a:p>
                <a:pPr lvl="1" algn="just"/>
                <a:endParaRPr lang="en-US" sz="1600" dirty="0">
                  <a:latin typeface="Arial Nova Cond Light" panose="020B0306020202020204" pitchFamily="34" charset="0"/>
                </a:endParaRPr>
              </a:p>
              <a:p>
                <a:pPr algn="just"/>
                <a:r>
                  <a:rPr lang="en-US" sz="2000" b="1" dirty="0">
                    <a:latin typeface="Arial Nova Cond Light" panose="020B0306020202020204" pitchFamily="34" charset="0"/>
                  </a:rPr>
                  <a:t>Formula:</a:t>
                </a:r>
              </a:p>
              <a:p>
                <a:pPr marL="0" indent="0" algn="just">
                  <a:buNone/>
                </a:pPr>
                <a:endParaRPr lang="en-IN" sz="1050"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n-IN" sz="1600" i="1" smtClean="0">
                              <a:latin typeface="Cambria Math" panose="02040503050406030204" pitchFamily="18" charset="0"/>
                            </a:rPr>
                          </m:ctrlPr>
                        </m:sSupPr>
                        <m:e>
                          <m:r>
                            <a:rPr lang="en-IN" sz="1600" b="0" i="1" smtClean="0">
                              <a:latin typeface="Cambria Math" panose="02040503050406030204" pitchFamily="18" charset="0"/>
                            </a:rPr>
                            <m:t>𝑥</m:t>
                          </m:r>
                        </m:e>
                        <m:sup>
                          <m:r>
                            <a:rPr lang="en-IN" sz="1600" b="0" i="1" smtClean="0">
                              <a:latin typeface="Cambria Math" panose="02040503050406030204" pitchFamily="18" charset="0"/>
                            </a:rPr>
                            <m:t>′</m:t>
                          </m:r>
                        </m:sup>
                      </m:sSup>
                      <m:r>
                        <a:rPr lang="en-IN" sz="1600" b="0" i="1" smtClean="0">
                          <a:latin typeface="Cambria Math" panose="02040503050406030204" pitchFamily="18" charset="0"/>
                        </a:rPr>
                        <m:t>=</m:t>
                      </m:r>
                      <m:r>
                        <a:rPr lang="en-IN" sz="1600" b="0" i="1" smtClean="0">
                          <a:latin typeface="Cambria Math" panose="02040503050406030204" pitchFamily="18" charset="0"/>
                        </a:rPr>
                        <m:t>𝑥</m:t>
                      </m:r>
                      <m:r>
                        <a:rPr lang="en-IN" sz="1600" b="0" i="1" smtClean="0">
                          <a:latin typeface="Cambria Math" panose="02040503050406030204" pitchFamily="18" charset="0"/>
                        </a:rPr>
                        <m:t> + ∈ ∙</m:t>
                      </m:r>
                      <m:r>
                        <a:rPr lang="en-IN" sz="1600" b="0" i="1" smtClean="0">
                          <a:latin typeface="Cambria Math" panose="02040503050406030204" pitchFamily="18" charset="0"/>
                          <a:ea typeface="Cambria Math" panose="02040503050406030204" pitchFamily="18" charset="0"/>
                        </a:rPr>
                        <m:t>𝑠𝑖𝑔𝑛</m:t>
                      </m:r>
                      <m:r>
                        <a:rPr lang="en-IN" sz="1600" b="0" i="1" smtClean="0">
                          <a:latin typeface="Cambria Math" panose="02040503050406030204" pitchFamily="18" charset="0"/>
                          <a:ea typeface="Cambria Math" panose="02040503050406030204" pitchFamily="18" charset="0"/>
                        </a:rPr>
                        <m:t>(</m:t>
                      </m:r>
                      <m:sSub>
                        <m:sSubPr>
                          <m:ctrlPr>
                            <a:rPr lang="en-IN" sz="1600" i="1" smtClean="0">
                              <a:latin typeface="Cambria Math" panose="02040503050406030204" pitchFamily="18" charset="0"/>
                              <a:ea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m:t>
                          </m:r>
                        </m:e>
                        <m:sub>
                          <m:r>
                            <a:rPr lang="en-IN" sz="1600" b="0" i="1" smtClean="0">
                              <a:latin typeface="Cambria Math" panose="02040503050406030204" pitchFamily="18" charset="0"/>
                              <a:ea typeface="Cambria Math" panose="02040503050406030204" pitchFamily="18" charset="0"/>
                            </a:rPr>
                            <m:t>𝑥</m:t>
                          </m:r>
                        </m:sub>
                      </m:sSub>
                      <m:r>
                        <a:rPr lang="en-IN" sz="1600" b="0" i="1" smtClean="0">
                          <a:latin typeface="Cambria Math" panose="02040503050406030204" pitchFamily="18" charset="0"/>
                          <a:ea typeface="Cambria Math" panose="02040503050406030204" pitchFamily="18" charset="0"/>
                        </a:rPr>
                        <m:t>𝐽</m:t>
                      </m:r>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𝜃</m:t>
                      </m:r>
                      <m:r>
                        <a:rPr lang="en-IN" sz="1600" b="0" i="1" smtClean="0">
                          <a:latin typeface="Cambria Math" panose="02040503050406030204" pitchFamily="18" charset="0"/>
                          <a:ea typeface="Cambria Math" panose="02040503050406030204" pitchFamily="18" charset="0"/>
                        </a:rPr>
                        <m:t>, </m:t>
                      </m:r>
                      <m:r>
                        <a:rPr lang="en-IN" sz="1600" b="0" i="1" smtClean="0">
                          <a:latin typeface="Cambria Math" panose="02040503050406030204" pitchFamily="18" charset="0"/>
                          <a:ea typeface="Cambria Math" panose="02040503050406030204" pitchFamily="18" charset="0"/>
                        </a:rPr>
                        <m:t>𝑥</m:t>
                      </m:r>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𝑦</m:t>
                      </m:r>
                      <m:r>
                        <a:rPr lang="en-IN" sz="1600" b="0" i="1" smtClean="0">
                          <a:latin typeface="Cambria Math" panose="02040503050406030204" pitchFamily="18" charset="0"/>
                          <a:ea typeface="Cambria Math" panose="02040503050406030204" pitchFamily="18" charset="0"/>
                        </a:rPr>
                        <m:t>))</m:t>
                      </m:r>
                    </m:oMath>
                  </m:oMathPara>
                </a14:m>
                <a:endParaRPr lang="en-IN" sz="1600" dirty="0">
                  <a:latin typeface="Arial Nova Cond Light" panose="020B0306020202020204" pitchFamily="34" charset="0"/>
                </a:endParaRPr>
              </a:p>
              <a:p>
                <a:pPr marL="457200" lvl="1" indent="0" algn="just">
                  <a:lnSpc>
                    <a:spcPct val="100000"/>
                  </a:lnSpc>
                  <a:spcBef>
                    <a:spcPts val="0"/>
                  </a:spcBef>
                  <a:buNone/>
                </a:pPr>
                <a:r>
                  <a:rPr lang="en-IN" sz="1100" dirty="0">
                    <a:latin typeface="Arial Nova Cond Light" panose="020B0306020202020204" pitchFamily="34" charset="0"/>
                  </a:rPr>
                  <a:t>Where:</a:t>
                </a:r>
                <a:endParaRPr lang="en-IN" sz="1100" i="1" dirty="0">
                  <a:latin typeface="Cambria Math" panose="02040503050406030204" pitchFamily="18" charset="0"/>
                </a:endParaRPr>
              </a:p>
              <a:p>
                <a:pPr lvl="2" algn="just">
                  <a:lnSpc>
                    <a:spcPct val="100000"/>
                  </a:lnSpc>
                  <a:spcBef>
                    <a:spcPts val="0"/>
                  </a:spcBef>
                </a:pPr>
                <a14:m>
                  <m:oMath xmlns:m="http://schemas.openxmlformats.org/officeDocument/2006/math">
                    <m:sSup>
                      <m:sSupPr>
                        <m:ctrlPr>
                          <a:rPr lang="en-IN" sz="1100" i="1" smtClean="0">
                            <a:latin typeface="Cambria Math" panose="02040503050406030204" pitchFamily="18" charset="0"/>
                          </a:rPr>
                        </m:ctrlPr>
                      </m:sSupPr>
                      <m:e>
                        <m:r>
                          <a:rPr lang="en-IN" sz="1100" b="0" i="1" smtClean="0">
                            <a:latin typeface="Cambria Math" panose="02040503050406030204" pitchFamily="18" charset="0"/>
                          </a:rPr>
                          <m:t>𝑥</m:t>
                        </m:r>
                      </m:e>
                      <m:sup>
                        <m:r>
                          <a:rPr lang="en-IN" sz="1100" b="0" i="1" smtClean="0">
                            <a:latin typeface="Cambria Math" panose="02040503050406030204" pitchFamily="18" charset="0"/>
                          </a:rPr>
                          <m:t>′</m:t>
                        </m:r>
                      </m:sup>
                    </m:sSup>
                  </m:oMath>
                </a14:m>
                <a:r>
                  <a:rPr lang="en-IN" sz="1100" dirty="0">
                    <a:latin typeface="Arial Nova Cond Light" panose="020B0306020202020204" pitchFamily="34" charset="0"/>
                  </a:rPr>
                  <a:t>: Adversarial example (perturbed input)</a:t>
                </a:r>
              </a:p>
              <a:p>
                <a:pPr lvl="2" algn="just">
                  <a:lnSpc>
                    <a:spcPct val="100000"/>
                  </a:lnSpc>
                  <a:spcBef>
                    <a:spcPts val="0"/>
                  </a:spcBef>
                </a:pPr>
                <a:r>
                  <a:rPr lang="en-IN" sz="1100" dirty="0">
                    <a:latin typeface="Arial Nova Cond Light" panose="020B0306020202020204" pitchFamily="34" charset="0"/>
                  </a:rPr>
                  <a:t>𝑥: Original input</a:t>
                </a:r>
              </a:p>
              <a:p>
                <a:pPr lvl="2" algn="just">
                  <a:lnSpc>
                    <a:spcPct val="100000"/>
                  </a:lnSpc>
                  <a:spcBef>
                    <a:spcPts val="0"/>
                  </a:spcBef>
                </a:pPr>
                <a14:m>
                  <m:oMath xmlns:m="http://schemas.openxmlformats.org/officeDocument/2006/math">
                    <m:r>
                      <a:rPr lang="en-IN" sz="1100" b="0" i="1" smtClean="0">
                        <a:latin typeface="Cambria Math" panose="02040503050406030204" pitchFamily="18" charset="0"/>
                        <a:ea typeface="Cambria Math" panose="02040503050406030204" pitchFamily="18" charset="0"/>
                      </a:rPr>
                      <m:t>∈</m:t>
                    </m:r>
                  </m:oMath>
                </a14:m>
                <a:r>
                  <a:rPr lang="en-IN" sz="1100" dirty="0">
                    <a:latin typeface="Arial Nova Cond Light" panose="020B0306020202020204" pitchFamily="34" charset="0"/>
                  </a:rPr>
                  <a:t>: Epsilon Value</a:t>
                </a:r>
              </a:p>
              <a:p>
                <a:pPr lvl="2" algn="just">
                  <a:lnSpc>
                    <a:spcPct val="100000"/>
                  </a:lnSpc>
                  <a:spcBef>
                    <a:spcPts val="0"/>
                  </a:spcBef>
                </a:pPr>
                <a14:m>
                  <m:oMath xmlns:m="http://schemas.openxmlformats.org/officeDocument/2006/math">
                    <m:sSub>
                      <m:sSubPr>
                        <m:ctrlPr>
                          <a:rPr lang="en-IN" sz="1100" i="1" smtClean="0">
                            <a:latin typeface="Cambria Math" panose="02040503050406030204" pitchFamily="18" charset="0"/>
                            <a:ea typeface="Cambria Math" panose="02040503050406030204" pitchFamily="18" charset="0"/>
                          </a:rPr>
                        </m:ctrlPr>
                      </m:sSubPr>
                      <m:e>
                        <m:r>
                          <a:rPr lang="en-IN" sz="1100" b="0" i="1" smtClean="0">
                            <a:latin typeface="Cambria Math" panose="02040503050406030204" pitchFamily="18" charset="0"/>
                            <a:ea typeface="Cambria Math" panose="02040503050406030204" pitchFamily="18" charset="0"/>
                          </a:rPr>
                          <m:t>𝛻</m:t>
                        </m:r>
                      </m:e>
                      <m:sub>
                        <m:r>
                          <a:rPr lang="en-IN" sz="1100" b="0" i="1" smtClean="0">
                            <a:latin typeface="Cambria Math" panose="02040503050406030204" pitchFamily="18" charset="0"/>
                            <a:ea typeface="Cambria Math" panose="02040503050406030204" pitchFamily="18" charset="0"/>
                          </a:rPr>
                          <m:t>𝑥</m:t>
                        </m:r>
                      </m:sub>
                    </m:sSub>
                    <m:r>
                      <a:rPr lang="en-IN" sz="1100" b="0" i="1" smtClean="0">
                        <a:latin typeface="Cambria Math" panose="02040503050406030204" pitchFamily="18" charset="0"/>
                        <a:ea typeface="Cambria Math" panose="02040503050406030204" pitchFamily="18" charset="0"/>
                      </a:rPr>
                      <m:t>𝐽</m:t>
                    </m:r>
                    <m:d>
                      <m:dPr>
                        <m:ctrlPr>
                          <a:rPr lang="en-IN" sz="1100" b="0" i="1" smtClean="0">
                            <a:latin typeface="Cambria Math" panose="02040503050406030204" pitchFamily="18" charset="0"/>
                            <a:ea typeface="Cambria Math" panose="02040503050406030204" pitchFamily="18" charset="0"/>
                          </a:rPr>
                        </m:ctrlPr>
                      </m:dPr>
                      <m:e>
                        <m:r>
                          <a:rPr lang="en-IN" sz="1100" b="0" i="1" smtClean="0">
                            <a:latin typeface="Cambria Math" panose="02040503050406030204" pitchFamily="18" charset="0"/>
                            <a:ea typeface="Cambria Math" panose="02040503050406030204" pitchFamily="18" charset="0"/>
                          </a:rPr>
                          <m:t>𝜃</m:t>
                        </m:r>
                        <m:r>
                          <a:rPr lang="en-IN" sz="1100" b="0" i="1" smtClean="0">
                            <a:latin typeface="Cambria Math" panose="02040503050406030204" pitchFamily="18" charset="0"/>
                            <a:ea typeface="Cambria Math" panose="02040503050406030204" pitchFamily="18" charset="0"/>
                          </a:rPr>
                          <m:t>, </m:t>
                        </m:r>
                        <m:r>
                          <a:rPr lang="en-IN" sz="1100" b="0" i="1" smtClean="0">
                            <a:latin typeface="Cambria Math" panose="02040503050406030204" pitchFamily="18" charset="0"/>
                            <a:ea typeface="Cambria Math" panose="02040503050406030204" pitchFamily="18" charset="0"/>
                          </a:rPr>
                          <m:t>𝑥</m:t>
                        </m:r>
                        <m:r>
                          <a:rPr lang="en-IN" sz="1100" b="0" i="1" smtClean="0">
                            <a:latin typeface="Cambria Math" panose="02040503050406030204" pitchFamily="18" charset="0"/>
                            <a:ea typeface="Cambria Math" panose="02040503050406030204" pitchFamily="18" charset="0"/>
                          </a:rPr>
                          <m:t>,</m:t>
                        </m:r>
                        <m:r>
                          <a:rPr lang="en-IN" sz="1100" b="0" i="1" smtClean="0">
                            <a:latin typeface="Cambria Math" panose="02040503050406030204" pitchFamily="18" charset="0"/>
                            <a:ea typeface="Cambria Math" panose="02040503050406030204" pitchFamily="18" charset="0"/>
                          </a:rPr>
                          <m:t>𝑦</m:t>
                        </m:r>
                      </m:e>
                    </m:d>
                  </m:oMath>
                </a14:m>
                <a:r>
                  <a:rPr lang="en-IN" sz="1100" dirty="0">
                    <a:latin typeface="Arial Nova Cond Light" panose="020B0306020202020204" pitchFamily="34" charset="0"/>
                  </a:rPr>
                  <a:t>: </a:t>
                </a:r>
                <a:r>
                  <a:rPr lang="en-US" sz="1100" dirty="0">
                    <a:latin typeface="Arial Nova Cond Light" panose="020B0306020202020204" pitchFamily="34" charset="0"/>
                  </a:rPr>
                  <a:t>Gradient of the loss function </a:t>
                </a:r>
                <a14:m>
                  <m:oMath xmlns:m="http://schemas.openxmlformats.org/officeDocument/2006/math">
                    <m:r>
                      <a:rPr lang="en-IN" sz="1100" i="1">
                        <a:latin typeface="Cambria Math" panose="02040503050406030204" pitchFamily="18" charset="0"/>
                        <a:ea typeface="Cambria Math" panose="02040503050406030204" pitchFamily="18" charset="0"/>
                      </a:rPr>
                      <m:t>𝐽</m:t>
                    </m:r>
                  </m:oMath>
                </a14:m>
                <a:r>
                  <a:rPr lang="en-US" sz="1100" dirty="0">
                    <a:latin typeface="Arial Nova Cond Light" panose="020B0306020202020204" pitchFamily="34" charset="0"/>
                  </a:rPr>
                  <a:t> with respect to </a:t>
                </a:r>
                <a14:m>
                  <m:oMath xmlns:m="http://schemas.openxmlformats.org/officeDocument/2006/math">
                    <m:r>
                      <a:rPr lang="en-IN" sz="1100" i="1">
                        <a:latin typeface="Cambria Math" panose="02040503050406030204" pitchFamily="18" charset="0"/>
                        <a:ea typeface="Cambria Math" panose="02040503050406030204" pitchFamily="18" charset="0"/>
                      </a:rPr>
                      <m:t>𝑥</m:t>
                    </m:r>
                  </m:oMath>
                </a14:m>
                <a:endParaRPr lang="en-IN" sz="1100" dirty="0">
                  <a:latin typeface="Arial Nova Cond Light" panose="020B0306020202020204" pitchFamily="34" charset="0"/>
                </a:endParaRPr>
              </a:p>
              <a:p>
                <a:pPr lvl="2" algn="just">
                  <a:lnSpc>
                    <a:spcPct val="100000"/>
                  </a:lnSpc>
                  <a:spcBef>
                    <a:spcPts val="0"/>
                  </a:spcBef>
                </a:pPr>
                <a14:m>
                  <m:oMath xmlns:m="http://schemas.openxmlformats.org/officeDocument/2006/math">
                    <m:r>
                      <a:rPr lang="en-IN" sz="1100" b="0" i="1" smtClean="0">
                        <a:latin typeface="Cambria Math" panose="02040503050406030204" pitchFamily="18" charset="0"/>
                        <a:ea typeface="Cambria Math" panose="02040503050406030204" pitchFamily="18" charset="0"/>
                      </a:rPr>
                      <m:t>𝜃</m:t>
                    </m:r>
                  </m:oMath>
                </a14:m>
                <a:r>
                  <a:rPr lang="en-IN" sz="1100" dirty="0">
                    <a:latin typeface="Arial Nova Cond Light" panose="020B0306020202020204" pitchFamily="34" charset="0"/>
                  </a:rPr>
                  <a:t>: Model Parameters</a:t>
                </a:r>
              </a:p>
              <a:p>
                <a:pPr lvl="2" algn="just">
                  <a:lnSpc>
                    <a:spcPct val="100000"/>
                  </a:lnSpc>
                  <a:spcBef>
                    <a:spcPts val="0"/>
                  </a:spcBef>
                </a:pPr>
                <a14:m>
                  <m:oMath xmlns:m="http://schemas.openxmlformats.org/officeDocument/2006/math">
                    <m:r>
                      <a:rPr lang="en-IN" sz="1100" b="0" i="1" smtClean="0">
                        <a:latin typeface="Cambria Math" panose="02040503050406030204" pitchFamily="18" charset="0"/>
                        <a:ea typeface="Cambria Math" panose="02040503050406030204" pitchFamily="18" charset="0"/>
                      </a:rPr>
                      <m:t>𝑦</m:t>
                    </m:r>
                  </m:oMath>
                </a14:m>
                <a:r>
                  <a:rPr lang="en-IN" sz="1100" dirty="0">
                    <a:latin typeface="Arial Nova Cond Light" panose="020B0306020202020204" pitchFamily="34" charset="0"/>
                  </a:rPr>
                  <a:t>: True label of the input 𝑥</a:t>
                </a:r>
              </a:p>
              <a:p>
                <a:pPr lvl="2" algn="just">
                  <a:lnSpc>
                    <a:spcPct val="100000"/>
                  </a:lnSpc>
                  <a:spcBef>
                    <a:spcPts val="0"/>
                  </a:spcBef>
                </a:pPr>
                <a14:m>
                  <m:oMath xmlns:m="http://schemas.openxmlformats.org/officeDocument/2006/math">
                    <m:r>
                      <a:rPr lang="en-IN" sz="1100" b="0" i="1" smtClean="0">
                        <a:latin typeface="Cambria Math" panose="02040503050406030204" pitchFamily="18" charset="0"/>
                        <a:ea typeface="Cambria Math" panose="02040503050406030204" pitchFamily="18" charset="0"/>
                      </a:rPr>
                      <m:t>𝑠𝑖𝑔𝑛</m:t>
                    </m:r>
                  </m:oMath>
                </a14:m>
                <a:r>
                  <a:rPr lang="en-IN" sz="1100" dirty="0">
                    <a:latin typeface="Arial Nova Cond Light" panose="020B0306020202020204" pitchFamily="34" charset="0"/>
                  </a:rPr>
                  <a:t>(</a:t>
                </a:r>
                <a14:m>
                  <m:oMath xmlns:m="http://schemas.openxmlformats.org/officeDocument/2006/math">
                    <m:r>
                      <a:rPr lang="en-IN" sz="1100" i="1">
                        <a:latin typeface="Cambria Math" panose="02040503050406030204" pitchFamily="18" charset="0"/>
                        <a:ea typeface="Cambria Math" panose="02040503050406030204" pitchFamily="18" charset="0"/>
                      </a:rPr>
                      <m:t>∙</m:t>
                    </m:r>
                  </m:oMath>
                </a14:m>
                <a:r>
                  <a:rPr lang="en-IN" sz="1100" dirty="0">
                    <a:latin typeface="Arial Nova Cond Light" panose="020B0306020202020204" pitchFamily="34" charset="0"/>
                  </a:rPr>
                  <a:t>): </a:t>
                </a:r>
                <a:r>
                  <a:rPr lang="en-US" sz="1100" dirty="0">
                    <a:latin typeface="Arial Nova Cond Light" panose="020B0306020202020204" pitchFamily="34" charset="0"/>
                  </a:rPr>
                  <a:t>Takes the sign of the gradient (direction of maximum loss increase)</a:t>
                </a:r>
                <a:endParaRPr lang="en-IN" sz="1100" dirty="0">
                  <a:latin typeface="Arial Nova Cond Light" panose="020B0306020202020204" pitchFamily="34" charset="0"/>
                </a:endParaRPr>
              </a:p>
              <a:p>
                <a:pPr lvl="2" algn="just"/>
                <a:endParaRPr lang="en-IN" sz="1200" dirty="0">
                  <a:latin typeface="Arial Nova Cond Light" panose="020B0306020202020204" pitchFamily="34" charset="0"/>
                </a:endParaRPr>
              </a:p>
              <a:p>
                <a:pPr lvl="2" algn="just"/>
                <a:endParaRPr lang="en-IN" sz="1200" dirty="0">
                  <a:latin typeface="Arial Nova Cond Light" panose="020B0306020202020204" pitchFamily="34" charset="0"/>
                </a:endParaRPr>
              </a:p>
              <a:p>
                <a:pPr lvl="2" algn="just"/>
                <a:endParaRPr lang="en-IN" sz="1200" dirty="0">
                  <a:latin typeface="Arial Nova Cond Light" panose="020B0306020202020204" pitchFamily="34" charset="0"/>
                </a:endParaRPr>
              </a:p>
            </p:txBody>
          </p:sp>
        </mc:Choice>
        <mc:Fallback xmlns="">
          <p:sp>
            <p:nvSpPr>
              <p:cNvPr id="3" name="Content Placeholder 2">
                <a:extLst>
                  <a:ext uri="{FF2B5EF4-FFF2-40B4-BE49-F238E27FC236}">
                    <a16:creationId xmlns:a16="http://schemas.microsoft.com/office/drawing/2014/main" id="{DF13D780-F6CD-207F-C2CA-C7A818D2516A}"/>
                  </a:ext>
                </a:extLst>
              </p:cNvPr>
              <p:cNvSpPr>
                <a:spLocks noGrp="1" noRot="1" noChangeAspect="1" noMove="1" noResize="1" noEditPoints="1" noAdjustHandles="1" noChangeArrowheads="1" noChangeShapeType="1" noTextEdit="1"/>
              </p:cNvSpPr>
              <p:nvPr>
                <p:ph sz="half" idx="1"/>
              </p:nvPr>
            </p:nvSpPr>
            <p:spPr>
              <a:xfrm>
                <a:off x="838199" y="1391478"/>
                <a:ext cx="5472954" cy="4785485"/>
              </a:xfrm>
              <a:blipFill>
                <a:blip r:embed="rId3"/>
                <a:stretch>
                  <a:fillRect l="-891" t="-1146" r="-66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4CE5697C-6E1F-B206-C347-1BAAEE5E5FB2}"/>
              </a:ext>
            </a:extLst>
          </p:cNvPr>
          <p:cNvSpPr>
            <a:spLocks noGrp="1"/>
          </p:cNvSpPr>
          <p:nvPr>
            <p:ph type="title"/>
          </p:nvPr>
        </p:nvSpPr>
        <p:spPr/>
        <p:txBody>
          <a:bodyPr/>
          <a:lstStyle/>
          <a:p>
            <a:r>
              <a:rPr lang="en-IN" dirty="0"/>
              <a:t>Adversarial Attacks: FGSM</a:t>
            </a:r>
          </a:p>
        </p:txBody>
      </p:sp>
      <p:pic>
        <p:nvPicPr>
          <p:cNvPr id="7" name="Picture 6">
            <a:extLst>
              <a:ext uri="{FF2B5EF4-FFF2-40B4-BE49-F238E27FC236}">
                <a16:creationId xmlns:a16="http://schemas.microsoft.com/office/drawing/2014/main" id="{0246D454-6D69-EAB2-F30F-8E46C78F9727}"/>
              </a:ext>
            </a:extLst>
          </p:cNvPr>
          <p:cNvPicPr>
            <a:picLocks noChangeAspect="1"/>
          </p:cNvPicPr>
          <p:nvPr/>
        </p:nvPicPr>
        <p:blipFill>
          <a:blip r:embed="rId4"/>
          <a:stretch>
            <a:fillRect/>
          </a:stretch>
        </p:blipFill>
        <p:spPr>
          <a:xfrm>
            <a:off x="6647331" y="2032629"/>
            <a:ext cx="5253825" cy="2992088"/>
          </a:xfrm>
          <a:prstGeom prst="rect">
            <a:avLst/>
          </a:prstGeom>
        </p:spPr>
      </p:pic>
    </p:spTree>
    <p:extLst>
      <p:ext uri="{BB962C8B-B14F-4D97-AF65-F5344CB8AC3E}">
        <p14:creationId xmlns:p14="http://schemas.microsoft.com/office/powerpoint/2010/main" val="1398555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5D2ED-4D04-E756-6073-911D7F457B3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F0510E4-1625-BA7B-0A0F-21EEC9591231}"/>
              </a:ext>
            </a:extLst>
          </p:cNvPr>
          <p:cNvSpPr/>
          <p:nvPr/>
        </p:nvSpPr>
        <p:spPr>
          <a:xfrm>
            <a:off x="1111624" y="3429000"/>
            <a:ext cx="5199529" cy="2167124"/>
          </a:xfrm>
          <a:prstGeom prst="rect">
            <a:avLst/>
          </a:prstGeom>
          <a:solidFill>
            <a:schemeClr val="accent1">
              <a:alpha val="50000"/>
            </a:schemeClr>
          </a:solidFill>
          <a:ln>
            <a:solidFill>
              <a:schemeClr val="tx2"/>
            </a:solidFill>
          </a:ln>
          <a:effectLst>
            <a:softEdge rad="127000"/>
          </a:effectLst>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2EE280-1F73-DE3B-FC57-9695228480EC}"/>
                  </a:ext>
                </a:extLst>
              </p:cNvPr>
              <p:cNvSpPr>
                <a:spLocks noGrp="1"/>
              </p:cNvSpPr>
              <p:nvPr>
                <p:ph sz="half" idx="1"/>
              </p:nvPr>
            </p:nvSpPr>
            <p:spPr>
              <a:xfrm>
                <a:off x="838199" y="1391478"/>
                <a:ext cx="5472954" cy="4785485"/>
              </a:xfrm>
            </p:spPr>
            <p:txBody>
              <a:bodyPr/>
              <a:lstStyle/>
              <a:p>
                <a:r>
                  <a:rPr lang="en-IN" sz="2000" b="1" dirty="0">
                    <a:latin typeface="Arial Nova Cond Light" panose="020B0306020202020204" pitchFamily="34" charset="0"/>
                  </a:rPr>
                  <a:t>Key Characteristics</a:t>
                </a:r>
              </a:p>
              <a:p>
                <a:pPr lvl="1" algn="just"/>
                <a:r>
                  <a:rPr lang="en-US" sz="1600" dirty="0">
                    <a:latin typeface="Arial Nova Cond Light" panose="020B0306020202020204" pitchFamily="34" charset="0"/>
                  </a:rPr>
                  <a:t>A multi-step iterative variant of FGSM</a:t>
                </a:r>
              </a:p>
              <a:p>
                <a:pPr lvl="1" algn="just"/>
                <a:r>
                  <a:rPr lang="en-US" sz="1600" dirty="0">
                    <a:latin typeface="Arial Nova Cond Light" panose="020B0306020202020204" pitchFamily="34" charset="0"/>
                  </a:rPr>
                  <a:t>Iterative refinement within an 𝜖-ball around 𝑥, a bounded region around an input data point where small perturbations are allowed</a:t>
                </a:r>
              </a:p>
              <a:p>
                <a:pPr lvl="1" algn="just"/>
                <a:endParaRPr lang="en-US" sz="1600" dirty="0">
                  <a:latin typeface="Arial Nova Cond Light" panose="020B0306020202020204" pitchFamily="34" charset="0"/>
                </a:endParaRPr>
              </a:p>
              <a:p>
                <a:pPr algn="just"/>
                <a:r>
                  <a:rPr lang="en-US" sz="2000" b="1" dirty="0">
                    <a:latin typeface="Arial Nova Cond Light" panose="020B0306020202020204" pitchFamily="34" charset="0"/>
                  </a:rPr>
                  <a:t>Formula:</a:t>
                </a:r>
              </a:p>
              <a:p>
                <a:pPr algn="just"/>
                <a:endParaRPr lang="en-US" sz="2000" b="1" dirty="0">
                  <a:latin typeface="Arial Nova Cond Light" panose="020B0306020202020204" pitchFamily="34"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en-IN" sz="1600" i="1" smtClean="0">
                              <a:latin typeface="Cambria Math" panose="02040503050406030204" pitchFamily="18" charset="0"/>
                            </a:rPr>
                          </m:ctrlPr>
                        </m:sSubPr>
                        <m:e>
                          <m:r>
                            <a:rPr lang="en-IN" sz="1600" b="0" i="1" smtClean="0">
                              <a:latin typeface="Cambria Math" panose="02040503050406030204" pitchFamily="18" charset="0"/>
                            </a:rPr>
                            <m:t>𝑥</m:t>
                          </m:r>
                        </m:e>
                        <m:sub>
                          <m:r>
                            <a:rPr lang="en-IN" sz="1600" b="0" i="1" smtClean="0">
                              <a:latin typeface="Cambria Math" panose="02040503050406030204" pitchFamily="18" charset="0"/>
                            </a:rPr>
                            <m:t>𝑡</m:t>
                          </m:r>
                          <m:r>
                            <a:rPr lang="en-IN" sz="1600" b="0" i="1" smtClean="0">
                              <a:latin typeface="Cambria Math" panose="02040503050406030204" pitchFamily="18" charset="0"/>
                            </a:rPr>
                            <m:t>+1</m:t>
                          </m:r>
                        </m:sub>
                      </m:sSub>
                      <m:r>
                        <a:rPr lang="en-IN" sz="1600" b="0" i="1" smtClean="0">
                          <a:latin typeface="Cambria Math" panose="02040503050406030204" pitchFamily="18" charset="0"/>
                        </a:rPr>
                        <m:t>= </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ea typeface="Cambria Math" panose="02040503050406030204" pitchFamily="18" charset="0"/>
                            </a:rPr>
                            <m:t>𝜋</m:t>
                          </m:r>
                        </m:e>
                        <m:sub>
                          <m:r>
                            <a:rPr lang="en-IN" sz="1600" b="0" i="1" smtClean="0">
                              <a:latin typeface="Cambria Math" panose="02040503050406030204" pitchFamily="18" charset="0"/>
                              <a:ea typeface="Cambria Math" panose="02040503050406030204" pitchFamily="18" charset="0"/>
                            </a:rPr>
                            <m:t>𝛽</m:t>
                          </m:r>
                          <m:d>
                            <m:dPr>
                              <m:ctrlPr>
                                <a:rPr lang="en-IN" sz="1600" b="0" i="1" smtClean="0">
                                  <a:latin typeface="Cambria Math" panose="02040503050406030204" pitchFamily="18" charset="0"/>
                                  <a:ea typeface="Cambria Math" panose="02040503050406030204" pitchFamily="18" charset="0"/>
                                </a:rPr>
                              </m:ctrlPr>
                            </m:dPr>
                            <m:e>
                              <m:r>
                                <a:rPr lang="en-IN" sz="1600" b="0" i="1" smtClean="0">
                                  <a:latin typeface="Cambria Math" panose="02040503050406030204" pitchFamily="18" charset="0"/>
                                  <a:ea typeface="Cambria Math" panose="02040503050406030204" pitchFamily="18" charset="0"/>
                                </a:rPr>
                                <m:t>𝑥</m:t>
                              </m:r>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𝜖</m:t>
                              </m:r>
                            </m:e>
                          </m:d>
                        </m:sub>
                      </m:sSub>
                      <m:r>
                        <a:rPr lang="en-IN" sz="1600" b="0" i="1" smtClean="0">
                          <a:latin typeface="Cambria Math" panose="02040503050406030204" pitchFamily="18" charset="0"/>
                        </a:rPr>
                        <m:t>(</m:t>
                      </m:r>
                      <m:sSub>
                        <m:sSubPr>
                          <m:ctrlPr>
                            <a:rPr lang="en-IN" sz="1600" b="0" i="1" smtClean="0">
                              <a:latin typeface="Cambria Math" panose="02040503050406030204" pitchFamily="18" charset="0"/>
                            </a:rPr>
                          </m:ctrlPr>
                        </m:sSubPr>
                        <m:e>
                          <m:r>
                            <a:rPr lang="en-IN" sz="1600" b="0" i="1" smtClean="0">
                              <a:latin typeface="Cambria Math" panose="02040503050406030204" pitchFamily="18" charset="0"/>
                            </a:rPr>
                            <m:t>𝑥</m:t>
                          </m:r>
                        </m:e>
                        <m:sub>
                          <m:r>
                            <a:rPr lang="en-IN" sz="1600" b="0" i="1" smtClean="0">
                              <a:latin typeface="Cambria Math" panose="02040503050406030204" pitchFamily="18" charset="0"/>
                            </a:rPr>
                            <m:t>𝑡</m:t>
                          </m:r>
                        </m:sub>
                      </m:sSub>
                      <m:r>
                        <a:rPr lang="en-IN" sz="1600" b="0" i="1" smtClean="0">
                          <a:latin typeface="Cambria Math" panose="02040503050406030204" pitchFamily="18" charset="0"/>
                        </a:rPr>
                        <m:t>+ </m:t>
                      </m:r>
                      <m:r>
                        <a:rPr lang="en-IN" sz="1600" b="0" i="1" smtClean="0">
                          <a:latin typeface="Cambria Math" panose="02040503050406030204" pitchFamily="18" charset="0"/>
                          <a:ea typeface="Cambria Math" panose="02040503050406030204" pitchFamily="18" charset="0"/>
                        </a:rPr>
                        <m:t>𝛼</m:t>
                      </m:r>
                      <m:r>
                        <a:rPr lang="en-IN" sz="1600" b="0" i="1" smtClean="0">
                          <a:latin typeface="Cambria Math" panose="02040503050406030204" pitchFamily="18" charset="0"/>
                          <a:ea typeface="Cambria Math" panose="02040503050406030204" pitchFamily="18" charset="0"/>
                        </a:rPr>
                        <m:t> ∙</m:t>
                      </m:r>
                      <m:r>
                        <a:rPr lang="en-IN" sz="1600" b="0" i="1" smtClean="0">
                          <a:latin typeface="Cambria Math" panose="02040503050406030204" pitchFamily="18" charset="0"/>
                          <a:ea typeface="Cambria Math" panose="02040503050406030204" pitchFamily="18" charset="0"/>
                        </a:rPr>
                        <m:t>𝑠𝑖𝑔𝑛</m:t>
                      </m:r>
                      <m:r>
                        <a:rPr lang="en-IN" sz="1600" b="0" i="1" smtClean="0">
                          <a:latin typeface="Cambria Math" panose="02040503050406030204" pitchFamily="18" charset="0"/>
                          <a:ea typeface="Cambria Math" panose="02040503050406030204" pitchFamily="18" charset="0"/>
                        </a:rPr>
                        <m:t>(</m:t>
                      </m:r>
                      <m:sSub>
                        <m:sSubPr>
                          <m:ctrlPr>
                            <a:rPr lang="en-IN" sz="1600" b="0" i="1" smtClean="0">
                              <a:latin typeface="Cambria Math" panose="02040503050406030204" pitchFamily="18" charset="0"/>
                              <a:ea typeface="Cambria Math" panose="02040503050406030204" pitchFamily="18" charset="0"/>
                            </a:rPr>
                          </m:ctrlPr>
                        </m:sSubPr>
                        <m:e>
                          <m:r>
                            <m:rPr>
                              <m:sty m:val="p"/>
                            </m:rPr>
                            <a:rPr lang="en-IN" sz="1600" b="0" i="1" smtClean="0">
                              <a:latin typeface="Cambria Math" panose="02040503050406030204" pitchFamily="18" charset="0"/>
                              <a:ea typeface="Cambria Math" panose="02040503050406030204" pitchFamily="18" charset="0"/>
                            </a:rPr>
                            <m:t>∇</m:t>
                          </m:r>
                        </m:e>
                        <m:sub>
                          <m:r>
                            <a:rPr lang="en-IN" sz="1600" b="0" i="1" smtClean="0">
                              <a:latin typeface="Cambria Math" panose="02040503050406030204" pitchFamily="18" charset="0"/>
                              <a:ea typeface="Cambria Math" panose="02040503050406030204" pitchFamily="18" charset="0"/>
                            </a:rPr>
                            <m:t>𝑥</m:t>
                          </m:r>
                        </m:sub>
                      </m:sSub>
                      <m:r>
                        <a:rPr lang="en-IN" sz="1600" b="0" i="1" smtClean="0">
                          <a:latin typeface="Cambria Math" panose="02040503050406030204" pitchFamily="18" charset="0"/>
                          <a:ea typeface="Cambria Math" panose="02040503050406030204" pitchFamily="18" charset="0"/>
                        </a:rPr>
                        <m:t>𝐽</m:t>
                      </m:r>
                      <m:d>
                        <m:dPr>
                          <m:ctrlPr>
                            <a:rPr lang="en-IN" sz="1600" b="0" i="1" smtClean="0">
                              <a:latin typeface="Cambria Math" panose="02040503050406030204" pitchFamily="18" charset="0"/>
                              <a:ea typeface="Cambria Math" panose="02040503050406030204" pitchFamily="18" charset="0"/>
                            </a:rPr>
                          </m:ctrlPr>
                        </m:dPr>
                        <m:e>
                          <m:r>
                            <a:rPr lang="en-IN" sz="1600" b="0" i="1" smtClean="0">
                              <a:latin typeface="Cambria Math" panose="02040503050406030204" pitchFamily="18" charset="0"/>
                              <a:ea typeface="Cambria Math" panose="02040503050406030204" pitchFamily="18" charset="0"/>
                            </a:rPr>
                            <m:t>𝜃</m:t>
                          </m:r>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𝑥</m:t>
                          </m:r>
                          <m:r>
                            <a:rPr lang="en-IN" sz="1600" b="0" i="1" smtClean="0">
                              <a:latin typeface="Cambria Math" panose="02040503050406030204" pitchFamily="18" charset="0"/>
                              <a:ea typeface="Cambria Math" panose="02040503050406030204" pitchFamily="18" charset="0"/>
                            </a:rPr>
                            <m:t>,</m:t>
                          </m:r>
                          <m:r>
                            <a:rPr lang="en-IN" sz="1600" b="0" i="1" smtClean="0">
                              <a:latin typeface="Cambria Math" panose="02040503050406030204" pitchFamily="18" charset="0"/>
                              <a:ea typeface="Cambria Math" panose="02040503050406030204" pitchFamily="18" charset="0"/>
                            </a:rPr>
                            <m:t>𝑦</m:t>
                          </m:r>
                        </m:e>
                      </m:d>
                      <m:r>
                        <a:rPr lang="en-IN" sz="1600" b="0" i="1" smtClean="0">
                          <a:latin typeface="Cambria Math" panose="02040503050406030204" pitchFamily="18" charset="0"/>
                          <a:ea typeface="Cambria Math" panose="02040503050406030204" pitchFamily="18" charset="0"/>
                        </a:rPr>
                        <m:t>)</m:t>
                      </m:r>
                    </m:oMath>
                  </m:oMathPara>
                </a14:m>
                <a:endParaRPr lang="en-IN" sz="1600" dirty="0">
                  <a:latin typeface="Cambria Math" panose="02040503050406030204" pitchFamily="18" charset="0"/>
                </a:endParaRPr>
              </a:p>
              <a:p>
                <a:pPr marL="457200" lvl="1" indent="0" algn="just">
                  <a:lnSpc>
                    <a:spcPct val="100000"/>
                  </a:lnSpc>
                  <a:spcBef>
                    <a:spcPts val="0"/>
                  </a:spcBef>
                  <a:buNone/>
                </a:pPr>
                <a:r>
                  <a:rPr lang="en-IN" sz="1100" dirty="0">
                    <a:latin typeface="Arial Nova Cond Light" panose="020B0306020202020204" pitchFamily="34" charset="0"/>
                  </a:rPr>
                  <a:t>Where:</a:t>
                </a:r>
                <a:endParaRPr lang="en-IN" sz="1100" i="1" dirty="0">
                  <a:latin typeface="Cambria Math" panose="02040503050406030204" pitchFamily="18" charset="0"/>
                </a:endParaRPr>
              </a:p>
              <a:p>
                <a:pPr lvl="2" algn="just">
                  <a:lnSpc>
                    <a:spcPct val="100000"/>
                  </a:lnSpc>
                  <a:spcBef>
                    <a:spcPts val="0"/>
                  </a:spcBef>
                </a:pPr>
                <a14:m>
                  <m:oMath xmlns:m="http://schemas.openxmlformats.org/officeDocument/2006/math">
                    <m:sSub>
                      <m:sSubPr>
                        <m:ctrlPr>
                          <a:rPr lang="en-IN" sz="1100" i="1">
                            <a:latin typeface="Cambria Math" panose="02040503050406030204" pitchFamily="18" charset="0"/>
                          </a:rPr>
                        </m:ctrlPr>
                      </m:sSubPr>
                      <m:e>
                        <m:r>
                          <a:rPr lang="en-IN" sz="1100" i="1">
                            <a:latin typeface="Cambria Math" panose="02040503050406030204" pitchFamily="18" charset="0"/>
                          </a:rPr>
                          <m:t>𝑥</m:t>
                        </m:r>
                      </m:e>
                      <m:sub>
                        <m:r>
                          <a:rPr lang="en-IN" sz="1100" i="1">
                            <a:latin typeface="Cambria Math" panose="02040503050406030204" pitchFamily="18" charset="0"/>
                          </a:rPr>
                          <m:t>𝑡</m:t>
                        </m:r>
                      </m:sub>
                    </m:sSub>
                  </m:oMath>
                </a14:m>
                <a:r>
                  <a:rPr lang="en-IN" sz="1100" dirty="0">
                    <a:latin typeface="Arial Nova Cond Light" panose="020B0306020202020204" pitchFamily="34" charset="0"/>
                  </a:rPr>
                  <a:t>: Adversarial example at iteration t</a:t>
                </a:r>
              </a:p>
              <a:p>
                <a:pPr lvl="2" algn="just">
                  <a:lnSpc>
                    <a:spcPct val="100000"/>
                  </a:lnSpc>
                  <a:spcBef>
                    <a:spcPts val="0"/>
                  </a:spcBef>
                </a:pPr>
                <a14:m>
                  <m:oMath xmlns:m="http://schemas.openxmlformats.org/officeDocument/2006/math">
                    <m:sSub>
                      <m:sSubPr>
                        <m:ctrlPr>
                          <a:rPr lang="en-IN" sz="1100" i="1" smtClean="0">
                            <a:latin typeface="Cambria Math" panose="02040503050406030204" pitchFamily="18" charset="0"/>
                          </a:rPr>
                        </m:ctrlPr>
                      </m:sSubPr>
                      <m:e>
                        <m:r>
                          <a:rPr lang="en-IN" sz="1100" b="0" i="1" smtClean="0">
                            <a:latin typeface="Cambria Math" panose="02040503050406030204" pitchFamily="18" charset="0"/>
                          </a:rPr>
                          <m:t>𝑥</m:t>
                        </m:r>
                      </m:e>
                      <m:sub>
                        <m:r>
                          <a:rPr lang="en-IN" sz="1100" b="0" i="1" smtClean="0">
                            <a:latin typeface="Cambria Math" panose="02040503050406030204" pitchFamily="18" charset="0"/>
                          </a:rPr>
                          <m:t>𝑡</m:t>
                        </m:r>
                        <m:r>
                          <a:rPr lang="en-IN" sz="1100" b="0" i="1" smtClean="0">
                            <a:latin typeface="Cambria Math" panose="02040503050406030204" pitchFamily="18" charset="0"/>
                          </a:rPr>
                          <m:t>+1</m:t>
                        </m:r>
                      </m:sub>
                    </m:sSub>
                    <m:r>
                      <a:rPr lang="en-IN" sz="1100" b="0" i="1" smtClean="0">
                        <a:latin typeface="Cambria Math" panose="02040503050406030204" pitchFamily="18" charset="0"/>
                      </a:rPr>
                      <m:t> </m:t>
                    </m:r>
                  </m:oMath>
                </a14:m>
                <a:r>
                  <a:rPr lang="en-IN" sz="1100" dirty="0">
                    <a:latin typeface="Arial Nova Cond Light" panose="020B0306020202020204" pitchFamily="34" charset="0"/>
                  </a:rPr>
                  <a:t>: Updated adversarial example at iteration </a:t>
                </a:r>
                <a:r>
                  <a:rPr lang="en-IN" sz="1100" i="1" dirty="0">
                    <a:latin typeface="Arial Nova Cond Light" panose="020B0306020202020204" pitchFamily="34" charset="0"/>
                  </a:rPr>
                  <a:t>t </a:t>
                </a:r>
                <a:r>
                  <a:rPr lang="en-IN" sz="1100" dirty="0">
                    <a:latin typeface="Arial Nova Cond Light" panose="020B0306020202020204" pitchFamily="34" charset="0"/>
                  </a:rPr>
                  <a:t>+ 1</a:t>
                </a:r>
              </a:p>
              <a:p>
                <a:pPr lvl="2" algn="just">
                  <a:lnSpc>
                    <a:spcPct val="100000"/>
                  </a:lnSpc>
                  <a:spcBef>
                    <a:spcPts val="0"/>
                  </a:spcBef>
                </a:pPr>
                <a14:m>
                  <m:oMath xmlns:m="http://schemas.openxmlformats.org/officeDocument/2006/math">
                    <m:r>
                      <a:rPr lang="en-IN" sz="1100" b="0" i="1" smtClean="0">
                        <a:latin typeface="Cambria Math" panose="02040503050406030204" pitchFamily="18" charset="0"/>
                        <a:ea typeface="Cambria Math" panose="02040503050406030204" pitchFamily="18" charset="0"/>
                      </a:rPr>
                      <m:t>𝛼</m:t>
                    </m:r>
                  </m:oMath>
                </a14:m>
                <a:r>
                  <a:rPr lang="en-IN" sz="1100" dirty="0">
                    <a:latin typeface="Arial Nova Cond Light" panose="020B0306020202020204" pitchFamily="34" charset="0"/>
                  </a:rPr>
                  <a:t>: Step size (how much we move in each iteration)</a:t>
                </a:r>
              </a:p>
              <a:p>
                <a:pPr lvl="2" algn="just">
                  <a:lnSpc>
                    <a:spcPct val="100000"/>
                  </a:lnSpc>
                  <a:spcBef>
                    <a:spcPts val="0"/>
                  </a:spcBef>
                </a:pPr>
                <a14:m>
                  <m:oMath xmlns:m="http://schemas.openxmlformats.org/officeDocument/2006/math">
                    <m:sSub>
                      <m:sSubPr>
                        <m:ctrlPr>
                          <a:rPr lang="en-IN" sz="1100" b="0" i="1" smtClean="0">
                            <a:latin typeface="Cambria Math" panose="02040503050406030204" pitchFamily="18" charset="0"/>
                          </a:rPr>
                        </m:ctrlPr>
                      </m:sSubPr>
                      <m:e>
                        <m:r>
                          <a:rPr lang="en-IN" sz="1100" b="0" i="1" smtClean="0">
                            <a:latin typeface="Cambria Math" panose="02040503050406030204" pitchFamily="18" charset="0"/>
                            <a:ea typeface="Cambria Math" panose="02040503050406030204" pitchFamily="18" charset="0"/>
                          </a:rPr>
                          <m:t>𝜋</m:t>
                        </m:r>
                      </m:e>
                      <m:sub>
                        <m:r>
                          <a:rPr lang="en-IN" sz="1100" b="0" i="1" smtClean="0">
                            <a:latin typeface="Cambria Math" panose="02040503050406030204" pitchFamily="18" charset="0"/>
                            <a:ea typeface="Cambria Math" panose="02040503050406030204" pitchFamily="18" charset="0"/>
                          </a:rPr>
                          <m:t>𝛽</m:t>
                        </m:r>
                        <m:d>
                          <m:dPr>
                            <m:ctrlPr>
                              <a:rPr lang="en-IN" sz="1100" b="0" i="1" smtClean="0">
                                <a:latin typeface="Cambria Math" panose="02040503050406030204" pitchFamily="18" charset="0"/>
                                <a:ea typeface="Cambria Math" panose="02040503050406030204" pitchFamily="18" charset="0"/>
                              </a:rPr>
                            </m:ctrlPr>
                          </m:dPr>
                          <m:e>
                            <m:r>
                              <a:rPr lang="en-IN" sz="1100" b="0" i="1" smtClean="0">
                                <a:latin typeface="Cambria Math" panose="02040503050406030204" pitchFamily="18" charset="0"/>
                                <a:ea typeface="Cambria Math" panose="02040503050406030204" pitchFamily="18" charset="0"/>
                              </a:rPr>
                              <m:t>𝑥</m:t>
                            </m:r>
                            <m:r>
                              <a:rPr lang="en-IN" sz="1100" b="0" i="1" smtClean="0">
                                <a:latin typeface="Cambria Math" panose="02040503050406030204" pitchFamily="18" charset="0"/>
                                <a:ea typeface="Cambria Math" panose="02040503050406030204" pitchFamily="18" charset="0"/>
                              </a:rPr>
                              <m:t>,</m:t>
                            </m:r>
                            <m:r>
                              <a:rPr lang="en-IN" sz="1100" b="0" i="1" smtClean="0">
                                <a:latin typeface="Cambria Math" panose="02040503050406030204" pitchFamily="18" charset="0"/>
                                <a:ea typeface="Cambria Math" panose="02040503050406030204" pitchFamily="18" charset="0"/>
                              </a:rPr>
                              <m:t>𝜖</m:t>
                            </m:r>
                          </m:e>
                        </m:d>
                      </m:sub>
                    </m:sSub>
                    <m:r>
                      <a:rPr lang="en-IN" sz="1100" b="0" i="0" smtClean="0">
                        <a:latin typeface="Cambria Math" panose="02040503050406030204" pitchFamily="18" charset="0"/>
                        <a:ea typeface="Cambria Math" panose="02040503050406030204" pitchFamily="18" charset="0"/>
                      </a:rPr>
                      <m:t>(</m:t>
                    </m:r>
                    <m:r>
                      <a:rPr lang="en-IN" sz="1100" b="0" i="1" smtClean="0">
                        <a:latin typeface="Cambria Math" panose="02040503050406030204" pitchFamily="18" charset="0"/>
                        <a:ea typeface="Cambria Math" panose="02040503050406030204" pitchFamily="18" charset="0"/>
                      </a:rPr>
                      <m:t>∙)</m:t>
                    </m:r>
                  </m:oMath>
                </a14:m>
                <a:r>
                  <a:rPr lang="en-IN" sz="1100" dirty="0">
                    <a:latin typeface="Arial Nova Cond Light" panose="020B0306020202020204" pitchFamily="34" charset="0"/>
                  </a:rPr>
                  <a:t>: </a:t>
                </a:r>
                <a:r>
                  <a:rPr lang="en-US" sz="1100" dirty="0">
                    <a:latin typeface="Arial Nova Cond Light" panose="020B0306020202020204" pitchFamily="34" charset="0"/>
                  </a:rPr>
                  <a:t>Projection operator that ensures </a:t>
                </a:r>
                <a14:m>
                  <m:oMath xmlns:m="http://schemas.openxmlformats.org/officeDocument/2006/math">
                    <m:sSub>
                      <m:sSubPr>
                        <m:ctrlPr>
                          <a:rPr lang="en-US" sz="1100" i="1" smtClean="0">
                            <a:latin typeface="Cambria Math" panose="02040503050406030204" pitchFamily="18" charset="0"/>
                          </a:rPr>
                        </m:ctrlPr>
                      </m:sSubPr>
                      <m:e>
                        <m:r>
                          <a:rPr lang="en-IN" sz="1100" b="0" i="1" smtClean="0">
                            <a:latin typeface="Cambria Math" panose="02040503050406030204" pitchFamily="18" charset="0"/>
                          </a:rPr>
                          <m:t>𝑥</m:t>
                        </m:r>
                      </m:e>
                      <m:sub>
                        <m:r>
                          <a:rPr lang="en-IN" sz="1100" b="0" i="1" smtClean="0">
                            <a:latin typeface="Cambria Math" panose="02040503050406030204" pitchFamily="18" charset="0"/>
                          </a:rPr>
                          <m:t>𝑡</m:t>
                        </m:r>
                        <m:r>
                          <a:rPr lang="en-IN" sz="1100" b="0" i="1" smtClean="0">
                            <a:latin typeface="Cambria Math" panose="02040503050406030204" pitchFamily="18" charset="0"/>
                          </a:rPr>
                          <m:t>+1</m:t>
                        </m:r>
                      </m:sub>
                    </m:sSub>
                  </m:oMath>
                </a14:m>
                <a:r>
                  <a:rPr lang="en-US" sz="1100" dirty="0">
                    <a:latin typeface="Arial Nova Cond Light" panose="020B0306020202020204" pitchFamily="34" charset="0"/>
                  </a:rPr>
                  <a:t> stays within an 𝜖-ball around 𝑥</a:t>
                </a:r>
              </a:p>
              <a:p>
                <a:pPr lvl="2" algn="just">
                  <a:lnSpc>
                    <a:spcPct val="100000"/>
                  </a:lnSpc>
                  <a:spcBef>
                    <a:spcPts val="0"/>
                  </a:spcBef>
                </a:pPr>
                <a14:m>
                  <m:oMath xmlns:m="http://schemas.openxmlformats.org/officeDocument/2006/math">
                    <m:r>
                      <a:rPr lang="en-IN" sz="1100" i="1" smtClean="0">
                        <a:latin typeface="Cambria Math" panose="02040503050406030204" pitchFamily="18" charset="0"/>
                        <a:ea typeface="Cambria Math" panose="02040503050406030204" pitchFamily="18" charset="0"/>
                      </a:rPr>
                      <m:t>𝛽</m:t>
                    </m:r>
                    <m:d>
                      <m:dPr>
                        <m:ctrlPr>
                          <a:rPr lang="en-IN" sz="1100" b="0" i="1" smtClean="0">
                            <a:latin typeface="Cambria Math" panose="02040503050406030204" pitchFamily="18" charset="0"/>
                            <a:ea typeface="Cambria Math" panose="02040503050406030204" pitchFamily="18" charset="0"/>
                          </a:rPr>
                        </m:ctrlPr>
                      </m:dPr>
                      <m:e>
                        <m:r>
                          <a:rPr lang="en-IN" sz="1100" b="0" i="1" smtClean="0">
                            <a:latin typeface="Cambria Math" panose="02040503050406030204" pitchFamily="18" charset="0"/>
                            <a:ea typeface="Cambria Math" panose="02040503050406030204" pitchFamily="18" charset="0"/>
                          </a:rPr>
                          <m:t>𝑥</m:t>
                        </m:r>
                        <m:r>
                          <a:rPr lang="en-IN" sz="1100" b="0" i="1" smtClean="0">
                            <a:latin typeface="Cambria Math" panose="02040503050406030204" pitchFamily="18" charset="0"/>
                            <a:ea typeface="Cambria Math" panose="02040503050406030204" pitchFamily="18" charset="0"/>
                          </a:rPr>
                          <m:t>,</m:t>
                        </m:r>
                        <m:r>
                          <a:rPr lang="en-IN" sz="1100" b="0" i="1" smtClean="0">
                            <a:latin typeface="Cambria Math" panose="02040503050406030204" pitchFamily="18" charset="0"/>
                            <a:ea typeface="Cambria Math" panose="02040503050406030204" pitchFamily="18" charset="0"/>
                          </a:rPr>
                          <m:t>𝜖</m:t>
                        </m:r>
                      </m:e>
                    </m:d>
                  </m:oMath>
                </a14:m>
                <a:r>
                  <a:rPr lang="en-IN" sz="1100" dirty="0">
                    <a:latin typeface="Arial Nova Cond Light" panose="020B0306020202020204" pitchFamily="34" charset="0"/>
                  </a:rPr>
                  <a:t>: </a:t>
                </a:r>
                <a:r>
                  <a:rPr lang="en-US" sz="1100" dirty="0">
                    <a:latin typeface="Arial Nova Cond Light" panose="020B0306020202020204" pitchFamily="34" charset="0"/>
                  </a:rPr>
                  <a:t>ϵ-ball (set of points within 𝜖-distance from 𝑥x)</a:t>
                </a:r>
                <a:endParaRPr lang="en-IN" sz="1100" dirty="0">
                  <a:latin typeface="Arial Nova Cond Light" panose="020B0306020202020204" pitchFamily="34" charset="0"/>
                </a:endParaRPr>
              </a:p>
              <a:p>
                <a:pPr marL="914400" lvl="2" indent="0" algn="just">
                  <a:buNone/>
                </a:pPr>
                <a:endParaRPr lang="en-IN" sz="1200" dirty="0">
                  <a:latin typeface="Arial Nova Cond Light" panose="020B0306020202020204" pitchFamily="34" charset="0"/>
                </a:endParaRPr>
              </a:p>
              <a:p>
                <a:pPr lvl="2" algn="just"/>
                <a:endParaRPr lang="en-IN" sz="1200" dirty="0">
                  <a:latin typeface="Arial Nova Cond Light" panose="020B0306020202020204" pitchFamily="34" charset="0"/>
                </a:endParaRPr>
              </a:p>
              <a:p>
                <a:pPr lvl="2" algn="just"/>
                <a:endParaRPr lang="en-IN" sz="1200" dirty="0">
                  <a:latin typeface="Arial Nova Cond Light" panose="020B0306020202020204" pitchFamily="34" charset="0"/>
                </a:endParaRPr>
              </a:p>
            </p:txBody>
          </p:sp>
        </mc:Choice>
        <mc:Fallback xmlns="">
          <p:sp>
            <p:nvSpPr>
              <p:cNvPr id="3" name="Content Placeholder 2">
                <a:extLst>
                  <a:ext uri="{FF2B5EF4-FFF2-40B4-BE49-F238E27FC236}">
                    <a16:creationId xmlns:a16="http://schemas.microsoft.com/office/drawing/2014/main" id="{B92EE280-1F73-DE3B-FC57-9695228480EC}"/>
                  </a:ext>
                </a:extLst>
              </p:cNvPr>
              <p:cNvSpPr>
                <a:spLocks noGrp="1" noRot="1" noChangeAspect="1" noMove="1" noResize="1" noEditPoints="1" noAdjustHandles="1" noChangeArrowheads="1" noChangeShapeType="1" noTextEdit="1"/>
              </p:cNvSpPr>
              <p:nvPr>
                <p:ph sz="half" idx="1"/>
              </p:nvPr>
            </p:nvSpPr>
            <p:spPr>
              <a:xfrm>
                <a:off x="838199" y="1391478"/>
                <a:ext cx="5472954" cy="4785485"/>
              </a:xfrm>
              <a:blipFill>
                <a:blip r:embed="rId3"/>
                <a:stretch>
                  <a:fillRect l="-891" t="-1146" r="-668"/>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E4FAE0D2-6570-22CE-5849-4CC9BC28E76F}"/>
              </a:ext>
            </a:extLst>
          </p:cNvPr>
          <p:cNvSpPr>
            <a:spLocks noGrp="1"/>
          </p:cNvSpPr>
          <p:nvPr>
            <p:ph type="title"/>
          </p:nvPr>
        </p:nvSpPr>
        <p:spPr/>
        <p:txBody>
          <a:bodyPr/>
          <a:lstStyle/>
          <a:p>
            <a:r>
              <a:rPr lang="en-IN" dirty="0"/>
              <a:t>Adversarial Attacks: PGD</a:t>
            </a:r>
          </a:p>
        </p:txBody>
      </p:sp>
      <p:pic>
        <p:nvPicPr>
          <p:cNvPr id="7" name="Picture 6">
            <a:extLst>
              <a:ext uri="{FF2B5EF4-FFF2-40B4-BE49-F238E27FC236}">
                <a16:creationId xmlns:a16="http://schemas.microsoft.com/office/drawing/2014/main" id="{11ADB46E-B295-BDFA-B316-D2C7779758D2}"/>
              </a:ext>
            </a:extLst>
          </p:cNvPr>
          <p:cNvPicPr>
            <a:picLocks noChangeAspect="1"/>
          </p:cNvPicPr>
          <p:nvPr/>
        </p:nvPicPr>
        <p:blipFill>
          <a:blip r:embed="rId4"/>
          <a:stretch>
            <a:fillRect/>
          </a:stretch>
        </p:blipFill>
        <p:spPr>
          <a:xfrm>
            <a:off x="6778438" y="1391478"/>
            <a:ext cx="4575362" cy="3584725"/>
          </a:xfrm>
          <a:prstGeom prst="rect">
            <a:avLst/>
          </a:prstGeom>
        </p:spPr>
      </p:pic>
    </p:spTree>
    <p:extLst>
      <p:ext uri="{BB962C8B-B14F-4D97-AF65-F5344CB8AC3E}">
        <p14:creationId xmlns:p14="http://schemas.microsoft.com/office/powerpoint/2010/main" val="2257962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35EEF-6BAC-E9B0-2B3F-3684F65FCA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8A23C-AF90-29F4-C9C8-B03D834B0FE4}"/>
              </a:ext>
            </a:extLst>
          </p:cNvPr>
          <p:cNvSpPr>
            <a:spLocks noGrp="1"/>
          </p:cNvSpPr>
          <p:nvPr>
            <p:ph sz="half" idx="1"/>
          </p:nvPr>
        </p:nvSpPr>
        <p:spPr>
          <a:xfrm>
            <a:off x="838199" y="1391478"/>
            <a:ext cx="5472954" cy="4785485"/>
          </a:xfrm>
        </p:spPr>
        <p:txBody>
          <a:bodyPr/>
          <a:lstStyle/>
          <a:p>
            <a:pPr algn="just"/>
            <a:endParaRPr lang="en-IN" sz="2000" dirty="0">
              <a:latin typeface="Arial Nova Cond Light" panose="020B0306020202020204" pitchFamily="34" charset="0"/>
            </a:endParaRPr>
          </a:p>
          <a:p>
            <a:pPr lvl="2" algn="just"/>
            <a:endParaRPr lang="en-IN" sz="1200" dirty="0">
              <a:latin typeface="Arial Nova Cond Light" panose="020B0306020202020204" pitchFamily="34" charset="0"/>
            </a:endParaRPr>
          </a:p>
          <a:p>
            <a:pPr lvl="2" algn="just"/>
            <a:endParaRPr lang="en-IN" sz="1200" dirty="0">
              <a:latin typeface="Arial Nova Cond Light" panose="020B0306020202020204" pitchFamily="34" charset="0"/>
            </a:endParaRPr>
          </a:p>
        </p:txBody>
      </p:sp>
      <p:sp>
        <p:nvSpPr>
          <p:cNvPr id="2" name="Title 1">
            <a:extLst>
              <a:ext uri="{FF2B5EF4-FFF2-40B4-BE49-F238E27FC236}">
                <a16:creationId xmlns:a16="http://schemas.microsoft.com/office/drawing/2014/main" id="{91AC5B7C-8130-BA67-9C5C-985DA0575AFF}"/>
              </a:ext>
            </a:extLst>
          </p:cNvPr>
          <p:cNvSpPr>
            <a:spLocks noGrp="1"/>
          </p:cNvSpPr>
          <p:nvPr>
            <p:ph type="title"/>
          </p:nvPr>
        </p:nvSpPr>
        <p:spPr/>
        <p:txBody>
          <a:bodyPr/>
          <a:lstStyle/>
          <a:p>
            <a:r>
              <a:rPr lang="en-IN" dirty="0"/>
              <a:t>Adversarial Attacks: Constraints for HFT</a:t>
            </a:r>
          </a:p>
        </p:txBody>
      </p:sp>
      <p:sp>
        <p:nvSpPr>
          <p:cNvPr id="5" name="TextBox 4">
            <a:extLst>
              <a:ext uri="{FF2B5EF4-FFF2-40B4-BE49-F238E27FC236}">
                <a16:creationId xmlns:a16="http://schemas.microsoft.com/office/drawing/2014/main" id="{F57EF4DA-DD19-5AAF-92F2-44E36F5ED681}"/>
              </a:ext>
            </a:extLst>
          </p:cNvPr>
          <p:cNvSpPr txBox="1"/>
          <p:nvPr/>
        </p:nvSpPr>
        <p:spPr>
          <a:xfrm>
            <a:off x="618565" y="1645173"/>
            <a:ext cx="6472517" cy="4770537"/>
          </a:xfrm>
          <a:prstGeom prst="rect">
            <a:avLst/>
          </a:prstGeom>
          <a:noFill/>
        </p:spPr>
        <p:txBody>
          <a:bodyPr wrap="square" rtlCol="0">
            <a:spAutoFit/>
          </a:bodyPr>
          <a:lstStyle/>
          <a:p>
            <a:pPr marL="342900" indent="-342900" algn="just">
              <a:buFont typeface="Arial" panose="020B0604020202020204" pitchFamily="34" charset="0"/>
              <a:buChar char="•"/>
            </a:pPr>
            <a:r>
              <a:rPr lang="en-IN" sz="2000" b="1" dirty="0">
                <a:latin typeface="Arial Nova Cond Light" panose="020B0306020202020204" pitchFamily="34" charset="0"/>
              </a:rPr>
              <a:t>Limited perturbation:</a:t>
            </a:r>
          </a:p>
          <a:p>
            <a:pPr marL="742950" lvl="1" indent="-285750" algn="just">
              <a:buFont typeface="Arial" panose="020B0604020202020204" pitchFamily="34" charset="0"/>
              <a:buChar char="•"/>
            </a:pPr>
            <a:r>
              <a:rPr lang="en-US" sz="1600" dirty="0">
                <a:latin typeface="Arial Nova Cond Light" panose="020B0306020202020204" pitchFamily="34" charset="0"/>
              </a:rPr>
              <a:t>Purpose: Restricts attack magnitude to remain imperceptible</a:t>
            </a:r>
          </a:p>
          <a:p>
            <a:pPr marL="742950" lvl="1" indent="-285750" algn="just">
              <a:buFont typeface="Arial" panose="020B0604020202020204" pitchFamily="34" charset="0"/>
              <a:buChar char="•"/>
            </a:pPr>
            <a:r>
              <a:rPr lang="en-US" sz="1600" dirty="0">
                <a:latin typeface="Arial Nova Cond Light" panose="020B0306020202020204" pitchFamily="34" charset="0"/>
              </a:rPr>
              <a:t>Implementation: Used small epsilon values</a:t>
            </a:r>
          </a:p>
          <a:p>
            <a:pPr marL="742950" lvl="1" indent="-285750" algn="just">
              <a:buFont typeface="Arial" panose="020B0604020202020204" pitchFamily="34" charset="0"/>
              <a:buChar char="•"/>
            </a:pPr>
            <a:r>
              <a:rPr lang="en-US" sz="1600" dirty="0">
                <a:latin typeface="Arial Nova Cond Light" panose="020B0306020202020204" pitchFamily="34" charset="0"/>
              </a:rPr>
              <a:t>Effect: Ensures perturbations stay within bounded region around original data</a:t>
            </a:r>
          </a:p>
          <a:p>
            <a:pPr marL="742950" lvl="1" indent="-285750" algn="just">
              <a:buFont typeface="Arial" panose="020B0604020202020204" pitchFamily="34" charset="0"/>
              <a:buChar char="•"/>
            </a:pPr>
            <a:endParaRPr lang="en-US" sz="1600" dirty="0">
              <a:latin typeface="Arial Nova Cond Light" panose="020B0306020202020204" pitchFamily="34" charset="0"/>
            </a:endParaRPr>
          </a:p>
          <a:p>
            <a:pPr marL="342900" indent="-342900" algn="just">
              <a:buFont typeface="Arial" panose="020B0604020202020204" pitchFamily="34" charset="0"/>
              <a:buChar char="•"/>
            </a:pPr>
            <a:r>
              <a:rPr lang="en-US" sz="2000" b="1" dirty="0">
                <a:latin typeface="Arial Nova Cond Light" panose="020B0306020202020204" pitchFamily="34" charset="0"/>
              </a:rPr>
              <a:t>Feature Masking:</a:t>
            </a:r>
          </a:p>
          <a:p>
            <a:pPr marL="742950" lvl="1" indent="-285750" algn="just">
              <a:buFont typeface="Arial" panose="020B0604020202020204" pitchFamily="34" charset="0"/>
              <a:buChar char="•"/>
            </a:pPr>
            <a:r>
              <a:rPr lang="en-US" sz="1600" dirty="0">
                <a:latin typeface="Arial Nova Cond Light" panose="020B0306020202020204" pitchFamily="34" charset="0"/>
              </a:rPr>
              <a:t>Purpose: Targets only specific features to maintain realism</a:t>
            </a:r>
          </a:p>
          <a:p>
            <a:pPr marL="742950" lvl="1" indent="-285750" algn="just">
              <a:buFont typeface="Arial" panose="020B0604020202020204" pitchFamily="34" charset="0"/>
              <a:buChar char="•"/>
            </a:pPr>
            <a:r>
              <a:rPr lang="en-US" sz="1600" dirty="0">
                <a:latin typeface="Arial Nova Cond Light" panose="020B0306020202020204" pitchFamily="34" charset="0"/>
              </a:rPr>
              <a:t>Implementation: Zeroed out gradients for protected features</a:t>
            </a:r>
          </a:p>
          <a:p>
            <a:pPr marL="742950" lvl="1" indent="-285750" algn="just">
              <a:buFont typeface="Arial" panose="020B0604020202020204" pitchFamily="34" charset="0"/>
              <a:buChar char="•"/>
            </a:pPr>
            <a:r>
              <a:rPr lang="en-US" sz="1600" dirty="0">
                <a:latin typeface="Arial Nova Cond Light" panose="020B0306020202020204" pitchFamily="34" charset="0"/>
              </a:rPr>
              <a:t>Effect: Allows attacks only on the latest timestep since attackers can only manipulate current data and not historical records</a:t>
            </a:r>
          </a:p>
          <a:p>
            <a:pPr marL="742950" lvl="1" indent="-285750" algn="just">
              <a:buFont typeface="Arial" panose="020B0604020202020204" pitchFamily="34" charset="0"/>
              <a:buChar char="•"/>
            </a:pPr>
            <a:endParaRPr lang="en-US" sz="1600" dirty="0">
              <a:latin typeface="Arial Nova Cond Light" panose="020B0306020202020204" pitchFamily="34" charset="0"/>
            </a:endParaRPr>
          </a:p>
          <a:p>
            <a:pPr marL="342900" indent="-342900" algn="just">
              <a:buFont typeface="Arial" panose="020B0604020202020204" pitchFamily="34" charset="0"/>
              <a:buChar char="•"/>
            </a:pPr>
            <a:r>
              <a:rPr lang="en-US" sz="2000" b="1" dirty="0">
                <a:latin typeface="Arial Nova Cond Light" panose="020B0306020202020204" pitchFamily="34" charset="0"/>
              </a:rPr>
              <a:t>Volume Constraints:</a:t>
            </a:r>
          </a:p>
          <a:p>
            <a:pPr marL="742950" lvl="1" indent="-285750" algn="just">
              <a:buFont typeface="Arial" panose="020B0604020202020204" pitchFamily="34" charset="0"/>
              <a:buChar char="•"/>
            </a:pPr>
            <a:r>
              <a:rPr lang="en-US" sz="1600" dirty="0">
                <a:latin typeface="Arial Nova Cond Light" panose="020B0306020202020204" pitchFamily="34" charset="0"/>
              </a:rPr>
              <a:t>Purpose: Ensures perturbed values don't decrease below original values</a:t>
            </a:r>
          </a:p>
          <a:p>
            <a:pPr marL="742950" lvl="1" indent="-285750" algn="just">
              <a:buFont typeface="Arial" panose="020B0604020202020204" pitchFamily="34" charset="0"/>
              <a:buChar char="•"/>
            </a:pPr>
            <a:r>
              <a:rPr lang="en-US" sz="1600" dirty="0">
                <a:latin typeface="Arial Nova Cond Light" panose="020B0306020202020204" pitchFamily="34" charset="0"/>
              </a:rPr>
              <a:t>Implementation: Took maximum between original and perturbed values</a:t>
            </a:r>
          </a:p>
          <a:p>
            <a:pPr marL="742950" lvl="1" indent="-285750" algn="just">
              <a:buFont typeface="Arial" panose="020B0604020202020204" pitchFamily="34" charset="0"/>
              <a:buChar char="•"/>
            </a:pPr>
            <a:r>
              <a:rPr lang="en-US" sz="1600" dirty="0">
                <a:latin typeface="Arial Nova Cond Light" panose="020B0306020202020204" pitchFamily="34" charset="0"/>
              </a:rPr>
              <a:t>Effect: Prevents unrealistic volume reductions in financial data since volume decreases require cancelling actual orders already in the market, which an attacker typically cannot control</a:t>
            </a:r>
          </a:p>
          <a:p>
            <a:endParaRPr lang="en-IN" sz="2000" b="1" dirty="0">
              <a:latin typeface="Arial Nova Cond Light" panose="020B0306020202020204" pitchFamily="34" charset="0"/>
            </a:endParaRPr>
          </a:p>
        </p:txBody>
      </p:sp>
      <p:pic>
        <p:nvPicPr>
          <p:cNvPr id="6" name="Picture 5">
            <a:extLst>
              <a:ext uri="{FF2B5EF4-FFF2-40B4-BE49-F238E27FC236}">
                <a16:creationId xmlns:a16="http://schemas.microsoft.com/office/drawing/2014/main" id="{2A8DE191-E6CF-B000-5B18-7299CBBC4D0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7342093" y="2450144"/>
            <a:ext cx="4540625" cy="2668151"/>
          </a:xfrm>
          <a:prstGeom prst="rect">
            <a:avLst/>
          </a:prstGeom>
        </p:spPr>
      </p:pic>
    </p:spTree>
    <p:extLst>
      <p:ext uri="{BB962C8B-B14F-4D97-AF65-F5344CB8AC3E}">
        <p14:creationId xmlns:p14="http://schemas.microsoft.com/office/powerpoint/2010/main" val="3229699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lIns="91440" tIns="45720" rIns="91440" bIns="45720" anchor="ctr"/>
          <a:lstStyle/>
          <a:p>
            <a:r>
              <a:rPr lang="en-US" dirty="0">
                <a:latin typeface="Franklin Gothic Medium"/>
              </a:rPr>
              <a:t>Introduction: The ML Revolution in Finance</a:t>
            </a:r>
            <a:endParaRPr lang="en-US" dirty="0"/>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a:xfrm>
            <a:off x="838200" y="1707390"/>
            <a:ext cx="4890247" cy="4785485"/>
          </a:xfrm>
        </p:spPr>
        <p:txBody>
          <a:bodyPr lIns="91440" tIns="45720" rIns="91440" bIns="45720" anchor="t"/>
          <a:lstStyle/>
          <a:p>
            <a:pPr algn="just"/>
            <a:r>
              <a:rPr lang="en-US" sz="2000" b="1" dirty="0">
                <a:solidFill>
                  <a:srgbClr val="000000"/>
                </a:solidFill>
                <a:latin typeface="Arial Nova Cond Light"/>
                <a:ea typeface="Calibri"/>
                <a:cs typeface="Times New Roman"/>
              </a:rPr>
              <a:t>Widespread ML adoption across financial sectors: </a:t>
            </a:r>
          </a:p>
          <a:p>
            <a:pPr lvl="1" algn="just"/>
            <a:r>
              <a:rPr lang="en-US" sz="1600" dirty="0">
                <a:solidFill>
                  <a:srgbClr val="000000"/>
                </a:solidFill>
                <a:latin typeface="Arial Nova Cond Light"/>
                <a:ea typeface="Calibri"/>
                <a:cs typeface="Times New Roman"/>
              </a:rPr>
              <a:t>Robo-advisors managing portfolios</a:t>
            </a:r>
          </a:p>
          <a:p>
            <a:pPr lvl="1" algn="just"/>
            <a:r>
              <a:rPr lang="en-US" sz="1600" dirty="0">
                <a:solidFill>
                  <a:srgbClr val="000000"/>
                </a:solidFill>
                <a:latin typeface="Arial Nova Cond Light"/>
                <a:ea typeface="Calibri"/>
                <a:cs typeface="Times New Roman"/>
              </a:rPr>
              <a:t>Fraud detection systems identifying illicit transactions</a:t>
            </a:r>
          </a:p>
          <a:p>
            <a:pPr lvl="1" algn="just"/>
            <a:r>
              <a:rPr lang="en-US" sz="1600" dirty="0">
                <a:solidFill>
                  <a:srgbClr val="000000"/>
                </a:solidFill>
                <a:latin typeface="Arial Nova Cond Light"/>
                <a:ea typeface="Calibri"/>
                <a:cs typeface="Times New Roman"/>
              </a:rPr>
              <a:t>Automated risk assessment for lending decisions</a:t>
            </a:r>
          </a:p>
          <a:p>
            <a:pPr marL="0" indent="0" algn="just">
              <a:buNone/>
            </a:pPr>
            <a:endParaRPr lang="en-US" sz="1600" b="1" dirty="0">
              <a:solidFill>
                <a:srgbClr val="000000"/>
              </a:solidFill>
              <a:latin typeface="Arial Nova Cond Light"/>
              <a:ea typeface="Calibri"/>
              <a:cs typeface="Times New Roman"/>
            </a:endParaRPr>
          </a:p>
          <a:p>
            <a:pPr marL="0" indent="0" algn="just">
              <a:buNone/>
            </a:pPr>
            <a:endParaRPr lang="en-US" sz="1600" b="1" dirty="0">
              <a:solidFill>
                <a:srgbClr val="000000"/>
              </a:solidFill>
              <a:latin typeface="Arial Nova Cond Light"/>
              <a:ea typeface="Calibri"/>
              <a:cs typeface="Times New Roman"/>
            </a:endParaRPr>
          </a:p>
          <a:p>
            <a:pPr marL="0" indent="0" algn="just">
              <a:buNone/>
            </a:pPr>
            <a:endParaRPr lang="en-US" sz="1600" b="1" dirty="0">
              <a:solidFill>
                <a:srgbClr val="000000"/>
              </a:solidFill>
              <a:latin typeface="Arial Nova Cond Light"/>
              <a:ea typeface="Calibri"/>
              <a:cs typeface="Times New Roman"/>
            </a:endParaRPr>
          </a:p>
          <a:p>
            <a:pPr algn="just"/>
            <a:r>
              <a:rPr lang="en-US" sz="2000" b="1" dirty="0">
                <a:solidFill>
                  <a:srgbClr val="000000"/>
                </a:solidFill>
                <a:latin typeface="Arial Nova Cond Light"/>
                <a:ea typeface="Calibri"/>
                <a:cs typeface="Times New Roman"/>
              </a:rPr>
              <a:t>High Frequency Trading (HFT) at the forefront: </a:t>
            </a:r>
          </a:p>
          <a:p>
            <a:pPr lvl="1" algn="just"/>
            <a:r>
              <a:rPr lang="en-US" sz="1600" dirty="0">
                <a:solidFill>
                  <a:srgbClr val="000000"/>
                </a:solidFill>
                <a:latin typeface="Arial Nova Cond Light"/>
                <a:ea typeface="Calibri"/>
                <a:cs typeface="Times New Roman"/>
              </a:rPr>
              <a:t>Extremely fast execution (microsecond to millisecond timeframes)</a:t>
            </a:r>
          </a:p>
          <a:p>
            <a:pPr lvl="1" algn="just"/>
            <a:r>
              <a:rPr lang="en-US" sz="1600" dirty="0">
                <a:solidFill>
                  <a:srgbClr val="000000"/>
                </a:solidFill>
                <a:latin typeface="Arial Nova Cond Light"/>
                <a:ea typeface="Calibri"/>
                <a:cs typeface="Times New Roman"/>
              </a:rPr>
              <a:t>High volume of trades (thousands to millions daily)</a:t>
            </a:r>
          </a:p>
          <a:p>
            <a:pPr lvl="1" algn="just"/>
            <a:r>
              <a:rPr lang="en-US" sz="1600" dirty="0">
                <a:solidFill>
                  <a:srgbClr val="000000"/>
                </a:solidFill>
                <a:latin typeface="Arial Nova Cond Light"/>
                <a:ea typeface="Calibri"/>
                <a:cs typeface="Times New Roman"/>
              </a:rPr>
              <a:t>Fully automated decision-making</a:t>
            </a:r>
            <a:endParaRPr lang="en-US" sz="1600" dirty="0">
              <a:solidFill>
                <a:srgbClr val="000000"/>
              </a:solidFill>
              <a:effectLst/>
              <a:latin typeface="Arial Nova Cond Light"/>
              <a:ea typeface="Calibri"/>
              <a:cs typeface="Times New Roman"/>
            </a:endParaRPr>
          </a:p>
          <a:p>
            <a:endParaRPr lang="en-US" sz="1600" b="1" dirty="0">
              <a:solidFill>
                <a:srgbClr val="000000"/>
              </a:solidFill>
              <a:effectLst/>
              <a:latin typeface="Arial Nova Cond Light" panose="020B030602020202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02C6795-BCD0-29F6-E2B3-F4D6F6CD2771}"/>
              </a:ext>
            </a:extLst>
          </p:cNvPr>
          <p:cNvPicPr>
            <a:picLocks noChangeAspect="1"/>
          </p:cNvPicPr>
          <p:nvPr/>
        </p:nvPicPr>
        <p:blipFill>
          <a:blip r:embed="rId3"/>
          <a:stretch>
            <a:fillRect/>
          </a:stretch>
        </p:blipFill>
        <p:spPr>
          <a:xfrm>
            <a:off x="6596249" y="1792940"/>
            <a:ext cx="4757551" cy="3855487"/>
          </a:xfrm>
          <a:prstGeom prst="rect">
            <a:avLst/>
          </a:prstGeom>
        </p:spPr>
      </p:pic>
    </p:spTree>
    <p:extLst>
      <p:ext uri="{BB962C8B-B14F-4D97-AF65-F5344CB8AC3E}">
        <p14:creationId xmlns:p14="http://schemas.microsoft.com/office/powerpoint/2010/main" val="1730452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B22D-CE65-EBDD-C794-54D91826E75E}"/>
              </a:ext>
            </a:extLst>
          </p:cNvPr>
          <p:cNvSpPr>
            <a:spLocks noGrp="1"/>
          </p:cNvSpPr>
          <p:nvPr>
            <p:ph type="title"/>
          </p:nvPr>
        </p:nvSpPr>
        <p:spPr/>
        <p:txBody>
          <a:bodyPr/>
          <a:lstStyle/>
          <a:p>
            <a:r>
              <a:rPr lang="en-IN" dirty="0"/>
              <a:t>FGSM – Performance Evaluation</a:t>
            </a:r>
          </a:p>
        </p:txBody>
      </p:sp>
      <p:graphicFrame>
        <p:nvGraphicFramePr>
          <p:cNvPr id="5" name="Chart 4">
            <a:extLst>
              <a:ext uri="{FF2B5EF4-FFF2-40B4-BE49-F238E27FC236}">
                <a16:creationId xmlns:a16="http://schemas.microsoft.com/office/drawing/2014/main" id="{4DB1411E-37F7-438C-A884-AC8F5FA82D42}"/>
              </a:ext>
            </a:extLst>
          </p:cNvPr>
          <p:cNvGraphicFramePr>
            <a:graphicFrameLocks/>
          </p:cNvGraphicFramePr>
          <p:nvPr>
            <p:extLst>
              <p:ext uri="{D42A27DB-BD31-4B8C-83A1-F6EECF244321}">
                <p14:modId xmlns:p14="http://schemas.microsoft.com/office/powerpoint/2010/main" val="3753200872"/>
              </p:ext>
            </p:extLst>
          </p:nvPr>
        </p:nvGraphicFramePr>
        <p:xfrm>
          <a:off x="838200" y="1391478"/>
          <a:ext cx="4307541" cy="23736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6462371-3108-4009-8836-492BE9CE71F2}"/>
              </a:ext>
            </a:extLst>
          </p:cNvPr>
          <p:cNvGraphicFramePr>
            <a:graphicFrameLocks/>
          </p:cNvGraphicFramePr>
          <p:nvPr>
            <p:extLst>
              <p:ext uri="{D42A27DB-BD31-4B8C-83A1-F6EECF244321}">
                <p14:modId xmlns:p14="http://schemas.microsoft.com/office/powerpoint/2010/main" val="631658055"/>
              </p:ext>
            </p:extLst>
          </p:nvPr>
        </p:nvGraphicFramePr>
        <p:xfrm>
          <a:off x="5410200" y="1391478"/>
          <a:ext cx="4391891" cy="23736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CA93FB0-51F4-4E1F-B0AD-FCB95B809452}"/>
              </a:ext>
            </a:extLst>
          </p:cNvPr>
          <p:cNvGraphicFramePr>
            <a:graphicFrameLocks/>
          </p:cNvGraphicFramePr>
          <p:nvPr>
            <p:extLst>
              <p:ext uri="{D42A27DB-BD31-4B8C-83A1-F6EECF244321}">
                <p14:modId xmlns:p14="http://schemas.microsoft.com/office/powerpoint/2010/main" val="3772172174"/>
              </p:ext>
            </p:extLst>
          </p:nvPr>
        </p:nvGraphicFramePr>
        <p:xfrm>
          <a:off x="838200" y="3578866"/>
          <a:ext cx="4307541" cy="23736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3D7F3F20-7BD1-4EED-AA93-19FB466E560A}"/>
              </a:ext>
            </a:extLst>
          </p:cNvPr>
          <p:cNvGraphicFramePr>
            <a:graphicFrameLocks/>
          </p:cNvGraphicFramePr>
          <p:nvPr>
            <p:extLst>
              <p:ext uri="{D42A27DB-BD31-4B8C-83A1-F6EECF244321}">
                <p14:modId xmlns:p14="http://schemas.microsoft.com/office/powerpoint/2010/main" val="1410535244"/>
              </p:ext>
            </p:extLst>
          </p:nvPr>
        </p:nvGraphicFramePr>
        <p:xfrm>
          <a:off x="5564909" y="3876964"/>
          <a:ext cx="4391891" cy="20756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5415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BE01A-3C43-722C-57CC-3065B495E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AAE62-1A7E-2CA9-EF15-1AB3C20EAEA8}"/>
              </a:ext>
            </a:extLst>
          </p:cNvPr>
          <p:cNvSpPr>
            <a:spLocks noGrp="1"/>
          </p:cNvSpPr>
          <p:nvPr>
            <p:ph type="title"/>
          </p:nvPr>
        </p:nvSpPr>
        <p:spPr/>
        <p:txBody>
          <a:bodyPr/>
          <a:lstStyle/>
          <a:p>
            <a:r>
              <a:rPr lang="en-IN" dirty="0"/>
              <a:t>PGD - Performance Evaluation </a:t>
            </a:r>
          </a:p>
        </p:txBody>
      </p:sp>
      <p:graphicFrame>
        <p:nvGraphicFramePr>
          <p:cNvPr id="5" name="Chart 4">
            <a:extLst>
              <a:ext uri="{FF2B5EF4-FFF2-40B4-BE49-F238E27FC236}">
                <a16:creationId xmlns:a16="http://schemas.microsoft.com/office/drawing/2014/main" id="{EE9D28C8-779C-4B87-BE55-4936D7973F11}"/>
              </a:ext>
            </a:extLst>
          </p:cNvPr>
          <p:cNvGraphicFramePr>
            <a:graphicFrameLocks/>
          </p:cNvGraphicFramePr>
          <p:nvPr>
            <p:extLst>
              <p:ext uri="{D42A27DB-BD31-4B8C-83A1-F6EECF244321}">
                <p14:modId xmlns:p14="http://schemas.microsoft.com/office/powerpoint/2010/main" val="3002916079"/>
              </p:ext>
            </p:extLst>
          </p:nvPr>
        </p:nvGraphicFramePr>
        <p:xfrm>
          <a:off x="838200" y="1391478"/>
          <a:ext cx="4137212" cy="24633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D4E72C8-716C-4A10-A713-FFCB8CB8787C}"/>
              </a:ext>
            </a:extLst>
          </p:cNvPr>
          <p:cNvGraphicFramePr>
            <a:graphicFrameLocks/>
          </p:cNvGraphicFramePr>
          <p:nvPr>
            <p:extLst>
              <p:ext uri="{D42A27DB-BD31-4B8C-83A1-F6EECF244321}">
                <p14:modId xmlns:p14="http://schemas.microsoft.com/office/powerpoint/2010/main" val="3088744129"/>
              </p:ext>
            </p:extLst>
          </p:nvPr>
        </p:nvGraphicFramePr>
        <p:xfrm>
          <a:off x="5593975" y="1391476"/>
          <a:ext cx="4137213" cy="24633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A2E35304-D70C-4361-A993-16FD6D9EE921}"/>
              </a:ext>
            </a:extLst>
          </p:cNvPr>
          <p:cNvGraphicFramePr>
            <a:graphicFrameLocks/>
          </p:cNvGraphicFramePr>
          <p:nvPr>
            <p:extLst>
              <p:ext uri="{D42A27DB-BD31-4B8C-83A1-F6EECF244321}">
                <p14:modId xmlns:p14="http://schemas.microsoft.com/office/powerpoint/2010/main" val="2653263151"/>
              </p:ext>
            </p:extLst>
          </p:nvPr>
        </p:nvGraphicFramePr>
        <p:xfrm>
          <a:off x="838199" y="3854821"/>
          <a:ext cx="4137212" cy="246334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71ED99E4-A5F0-447D-BF6F-FF6AC1C6A457}"/>
              </a:ext>
            </a:extLst>
          </p:cNvPr>
          <p:cNvGraphicFramePr>
            <a:graphicFrameLocks/>
          </p:cNvGraphicFramePr>
          <p:nvPr>
            <p:extLst>
              <p:ext uri="{D42A27DB-BD31-4B8C-83A1-F6EECF244321}">
                <p14:modId xmlns:p14="http://schemas.microsoft.com/office/powerpoint/2010/main" val="796823035"/>
              </p:ext>
            </p:extLst>
          </p:nvPr>
        </p:nvGraphicFramePr>
        <p:xfrm>
          <a:off x="5593974" y="3854821"/>
          <a:ext cx="4137212" cy="246334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19539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9BA6-9E41-A4F2-CC02-72E7C182B4CF}"/>
              </a:ext>
            </a:extLst>
          </p:cNvPr>
          <p:cNvSpPr>
            <a:spLocks noGrp="1"/>
          </p:cNvSpPr>
          <p:nvPr>
            <p:ph type="title"/>
          </p:nvPr>
        </p:nvSpPr>
        <p:spPr/>
        <p:txBody>
          <a:bodyPr/>
          <a:lstStyle/>
          <a:p>
            <a:r>
              <a:rPr lang="en-IN" sz="4000" dirty="0"/>
              <a:t>Adversarial Attacks - Key Observations</a:t>
            </a:r>
          </a:p>
        </p:txBody>
      </p:sp>
      <p:sp>
        <p:nvSpPr>
          <p:cNvPr id="3" name="Content Placeholder 2">
            <a:extLst>
              <a:ext uri="{FF2B5EF4-FFF2-40B4-BE49-F238E27FC236}">
                <a16:creationId xmlns:a16="http://schemas.microsoft.com/office/drawing/2014/main" id="{D165BC7C-CD71-E208-9D9A-C093BCBF2872}"/>
              </a:ext>
            </a:extLst>
          </p:cNvPr>
          <p:cNvSpPr>
            <a:spLocks noGrp="1"/>
          </p:cNvSpPr>
          <p:nvPr>
            <p:ph sz="half" idx="1"/>
          </p:nvPr>
        </p:nvSpPr>
        <p:spPr>
          <a:xfrm>
            <a:off x="838199" y="1391478"/>
            <a:ext cx="7203142" cy="5101397"/>
          </a:xfrm>
        </p:spPr>
        <p:txBody>
          <a:bodyPr/>
          <a:lstStyle/>
          <a:p>
            <a:r>
              <a:rPr lang="en-US" sz="2000" b="1" dirty="0">
                <a:latin typeface="Arial Nova Cond Light" panose="020B0306020202020204" pitchFamily="34" charset="0"/>
              </a:rPr>
              <a:t>Perturbation effectiveness in FGSM follows a three-phase pattern: </a:t>
            </a:r>
          </a:p>
          <a:p>
            <a:pPr lvl="1"/>
            <a:r>
              <a:rPr lang="en-US" sz="1600" dirty="0">
                <a:latin typeface="Arial Nova Cond Light" panose="020B0306020202020204" pitchFamily="34" charset="0"/>
              </a:rPr>
              <a:t>Initial high-volume but ineffective perturbations, followed by precise low-volume attacks that find the model's vulnerabilities, concluding with larger perturbations that overwhelm the model while expanding the attack space</a:t>
            </a:r>
          </a:p>
          <a:p>
            <a:r>
              <a:rPr lang="en-US" sz="2000" b="1" dirty="0">
                <a:latin typeface="Arial Nova Cond Light" panose="020B0306020202020204" pitchFamily="34" charset="0"/>
              </a:rPr>
              <a:t>Architectural Robustness Trade-off:</a:t>
            </a:r>
          </a:p>
          <a:p>
            <a:pPr lvl="1"/>
            <a:r>
              <a:rPr lang="en-US" sz="1600" dirty="0">
                <a:latin typeface="Arial Nova Cond Light" panose="020B0306020202020204" pitchFamily="34" charset="0"/>
              </a:rPr>
              <a:t>CNN-1's simpler architecture creates "incidental robustness" against adversarial attacks while complex models like CNN-2 and DeepLOB suffer dramatic performance drops demonstrating the fundamental accuracy-robustness trade-off</a:t>
            </a:r>
          </a:p>
          <a:p>
            <a:r>
              <a:rPr lang="en-US" sz="2000" b="1" dirty="0">
                <a:latin typeface="Arial Nova Cond Light" panose="020B0306020202020204" pitchFamily="34" charset="0"/>
              </a:rPr>
              <a:t>Attack Method Differences:</a:t>
            </a:r>
          </a:p>
          <a:p>
            <a:pPr lvl="1"/>
            <a:r>
              <a:rPr lang="en-US" sz="1600" dirty="0">
                <a:latin typeface="Arial Nova Cond Light" panose="020B0306020202020204" pitchFamily="34" charset="0"/>
              </a:rPr>
              <a:t>FGSM attacks cause catastrophic failure in LSTMs but maintain higher accuracy levels in CNN-2 and DeepLOB as compared to PGD attacks</a:t>
            </a:r>
          </a:p>
          <a:p>
            <a:r>
              <a:rPr lang="en-US" sz="2000" b="1" dirty="0">
                <a:latin typeface="Arial Nova Cond Light" panose="020B0306020202020204" pitchFamily="34" charset="0"/>
              </a:rPr>
              <a:t>PGD Vs FGSM Perturbation Volume:</a:t>
            </a:r>
          </a:p>
          <a:p>
            <a:pPr lvl="1" algn="just"/>
            <a:r>
              <a:rPr lang="en-US" sz="1600" dirty="0">
                <a:latin typeface="Arial Nova Cond Light" panose="020B0306020202020204" pitchFamily="34" charset="0"/>
              </a:rPr>
              <a:t>PGD volume remains constant (~2.26) across all epsilon values due to iterative projection to constraint boundaries</a:t>
            </a:r>
            <a:r>
              <a:rPr lang="en-IN" sz="2000" dirty="0">
                <a:latin typeface="Arial Nova Cond Light" panose="020B0306020202020204" pitchFamily="34" charset="0"/>
              </a:rPr>
              <a:t> </a:t>
            </a:r>
            <a:r>
              <a:rPr lang="en-IN" sz="1600" dirty="0">
                <a:latin typeface="Arial Nova Cond Light" panose="020B0306020202020204" pitchFamily="34" charset="0"/>
              </a:rPr>
              <a:t>while </a:t>
            </a:r>
            <a:r>
              <a:rPr lang="en-US" sz="1600" dirty="0">
                <a:latin typeface="Arial Nova Cond Light" panose="020B0306020202020204" pitchFamily="34" charset="0"/>
              </a:rPr>
              <a:t>FGSM volume varies directly with epsilon value, ranging from ~0.0004 (small epsilon) to ~4.5 (large epsilon)</a:t>
            </a:r>
          </a:p>
        </p:txBody>
      </p:sp>
    </p:spTree>
    <p:extLst>
      <p:ext uri="{BB962C8B-B14F-4D97-AF65-F5344CB8AC3E}">
        <p14:creationId xmlns:p14="http://schemas.microsoft.com/office/powerpoint/2010/main" val="3786009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DBA9-6D0B-A9BA-3225-47526D35ACBC}"/>
              </a:ext>
            </a:extLst>
          </p:cNvPr>
          <p:cNvSpPr>
            <a:spLocks noGrp="1"/>
          </p:cNvSpPr>
          <p:nvPr>
            <p:ph type="title"/>
          </p:nvPr>
        </p:nvSpPr>
        <p:spPr/>
        <p:txBody>
          <a:bodyPr/>
          <a:lstStyle/>
          <a:p>
            <a:r>
              <a:rPr lang="en-IN" dirty="0"/>
              <a:t>Base Vs Attacked – Insights</a:t>
            </a:r>
          </a:p>
        </p:txBody>
      </p:sp>
      <p:graphicFrame>
        <p:nvGraphicFramePr>
          <p:cNvPr id="3" name="Chart 2">
            <a:extLst>
              <a:ext uri="{FF2B5EF4-FFF2-40B4-BE49-F238E27FC236}">
                <a16:creationId xmlns:a16="http://schemas.microsoft.com/office/drawing/2014/main" id="{F379229A-2822-408A-A077-43DDCDD79FF1}"/>
              </a:ext>
            </a:extLst>
          </p:cNvPr>
          <p:cNvGraphicFramePr>
            <a:graphicFrameLocks/>
          </p:cNvGraphicFramePr>
          <p:nvPr>
            <p:extLst>
              <p:ext uri="{D42A27DB-BD31-4B8C-83A1-F6EECF244321}">
                <p14:modId xmlns:p14="http://schemas.microsoft.com/office/powerpoint/2010/main" val="1394322076"/>
              </p:ext>
            </p:extLst>
          </p:nvPr>
        </p:nvGraphicFramePr>
        <p:xfrm>
          <a:off x="838200" y="1396829"/>
          <a:ext cx="4468906" cy="24723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ED9B807-A2C0-4095-B020-6C7F7B46D8A5}"/>
              </a:ext>
            </a:extLst>
          </p:cNvPr>
          <p:cNvGraphicFramePr>
            <a:graphicFrameLocks/>
          </p:cNvGraphicFramePr>
          <p:nvPr>
            <p:extLst>
              <p:ext uri="{D42A27DB-BD31-4B8C-83A1-F6EECF244321}">
                <p14:modId xmlns:p14="http://schemas.microsoft.com/office/powerpoint/2010/main" val="1160349012"/>
              </p:ext>
            </p:extLst>
          </p:nvPr>
        </p:nvGraphicFramePr>
        <p:xfrm>
          <a:off x="838200" y="3853638"/>
          <a:ext cx="4468906" cy="24723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9F98AD91-3BE1-4691-BED1-4F9C3F0BD6A4}"/>
              </a:ext>
            </a:extLst>
          </p:cNvPr>
          <p:cNvGraphicFramePr>
            <a:graphicFrameLocks/>
          </p:cNvGraphicFramePr>
          <p:nvPr>
            <p:extLst>
              <p:ext uri="{D42A27DB-BD31-4B8C-83A1-F6EECF244321}">
                <p14:modId xmlns:p14="http://schemas.microsoft.com/office/powerpoint/2010/main" val="1793127962"/>
              </p:ext>
            </p:extLst>
          </p:nvPr>
        </p:nvGraphicFramePr>
        <p:xfrm>
          <a:off x="5853953" y="1391478"/>
          <a:ext cx="4468906" cy="26131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42784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A985C-45A2-758D-20F8-E653AD73EB13}"/>
              </a:ext>
            </a:extLst>
          </p:cNvPr>
          <p:cNvSpPr>
            <a:spLocks noGrp="1"/>
          </p:cNvSpPr>
          <p:nvPr>
            <p:ph type="title"/>
          </p:nvPr>
        </p:nvSpPr>
        <p:spPr/>
        <p:txBody>
          <a:bodyPr/>
          <a:lstStyle/>
          <a:p>
            <a:r>
              <a:rPr lang="en-IN" dirty="0"/>
              <a:t>Base Vs Attack –Observations</a:t>
            </a:r>
          </a:p>
        </p:txBody>
      </p:sp>
      <p:sp>
        <p:nvSpPr>
          <p:cNvPr id="3" name="Content Placeholder 2">
            <a:extLst>
              <a:ext uri="{FF2B5EF4-FFF2-40B4-BE49-F238E27FC236}">
                <a16:creationId xmlns:a16="http://schemas.microsoft.com/office/drawing/2014/main" id="{BC2F99F8-36F3-98ED-5114-36DDECC45A1A}"/>
              </a:ext>
            </a:extLst>
          </p:cNvPr>
          <p:cNvSpPr>
            <a:spLocks noGrp="1"/>
          </p:cNvSpPr>
          <p:nvPr>
            <p:ph sz="half" idx="1"/>
          </p:nvPr>
        </p:nvSpPr>
        <p:spPr>
          <a:xfrm>
            <a:off x="838200" y="1983615"/>
            <a:ext cx="6199095" cy="4785485"/>
          </a:xfrm>
        </p:spPr>
        <p:txBody>
          <a:bodyPr/>
          <a:lstStyle/>
          <a:p>
            <a:pPr algn="just"/>
            <a:r>
              <a:rPr lang="en-IN" sz="2000" b="1" dirty="0">
                <a:latin typeface="Arial Nova Cond Light" panose="020B0306020202020204" pitchFamily="34" charset="0"/>
              </a:rPr>
              <a:t>Performance Preservation Hierarchy: </a:t>
            </a:r>
          </a:p>
          <a:p>
            <a:pPr lvl="1" algn="just"/>
            <a:r>
              <a:rPr lang="en-IN" sz="1600" dirty="0">
                <a:latin typeface="Arial Nova Cond Light" panose="020B0306020202020204" pitchFamily="34" charset="0"/>
              </a:rPr>
              <a:t>CNN-2 maintains the highest absolute accuracy when attacked despite larger relative drops, suggesting more complex architectures may retain more functional capability even after significant degradation.</a:t>
            </a:r>
          </a:p>
          <a:p>
            <a:pPr lvl="1" algn="just"/>
            <a:endParaRPr lang="en-IN" sz="1600" dirty="0">
              <a:latin typeface="Arial Nova Cond Light" panose="020B0306020202020204" pitchFamily="34" charset="0"/>
            </a:endParaRPr>
          </a:p>
          <a:p>
            <a:pPr lvl="1" algn="just"/>
            <a:endParaRPr lang="en-IN" sz="1600" dirty="0">
              <a:latin typeface="Arial Nova Cond Light" panose="020B0306020202020204" pitchFamily="34" charset="0"/>
            </a:endParaRPr>
          </a:p>
          <a:p>
            <a:pPr algn="just"/>
            <a:r>
              <a:rPr lang="en-IN" sz="2000" b="1" dirty="0">
                <a:latin typeface="Arial Nova Cond Light" panose="020B0306020202020204" pitchFamily="34" charset="0"/>
              </a:rPr>
              <a:t>Precision-Recall Dynamics Under Attack</a:t>
            </a:r>
            <a:r>
              <a:rPr lang="en-IN" sz="2000" dirty="0">
                <a:latin typeface="Arial Nova Cond Light" panose="020B0306020202020204" pitchFamily="34" charset="0"/>
              </a:rPr>
              <a:t>: </a:t>
            </a:r>
          </a:p>
          <a:p>
            <a:pPr lvl="1" algn="just"/>
            <a:r>
              <a:rPr lang="en-IN" sz="1600" dirty="0">
                <a:latin typeface="Arial Nova Cond Light" panose="020B0306020202020204" pitchFamily="34" charset="0"/>
              </a:rPr>
              <a:t>Attacks generally impact precision more severely than recall across models indicating attacks primarily generate false positives rather than false negatives.</a:t>
            </a:r>
          </a:p>
          <a:p>
            <a:pPr lvl="1" algn="just"/>
            <a:endParaRPr lang="en-IN" sz="1600" dirty="0">
              <a:latin typeface="Arial Nova Cond Light" panose="020B0306020202020204" pitchFamily="34" charset="0"/>
            </a:endParaRPr>
          </a:p>
        </p:txBody>
      </p:sp>
    </p:spTree>
    <p:extLst>
      <p:ext uri="{BB962C8B-B14F-4D97-AF65-F5344CB8AC3E}">
        <p14:creationId xmlns:p14="http://schemas.microsoft.com/office/powerpoint/2010/main" val="2182197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9902A-4808-ABE0-F2A7-0428790AF012}"/>
              </a:ext>
            </a:extLst>
          </p:cNvPr>
          <p:cNvSpPr>
            <a:spLocks noGrp="1"/>
          </p:cNvSpPr>
          <p:nvPr>
            <p:ph type="title"/>
          </p:nvPr>
        </p:nvSpPr>
        <p:spPr/>
        <p:txBody>
          <a:bodyPr/>
          <a:lstStyle/>
          <a:p>
            <a:r>
              <a:rPr lang="en-IN" dirty="0"/>
              <a:t>Trading Strategy</a:t>
            </a:r>
          </a:p>
        </p:txBody>
      </p:sp>
      <p:sp>
        <p:nvSpPr>
          <p:cNvPr id="3" name="Content Placeholder 2">
            <a:extLst>
              <a:ext uri="{FF2B5EF4-FFF2-40B4-BE49-F238E27FC236}">
                <a16:creationId xmlns:a16="http://schemas.microsoft.com/office/drawing/2014/main" id="{5272BE17-76BC-5AE3-FC9C-44385295F46A}"/>
              </a:ext>
            </a:extLst>
          </p:cNvPr>
          <p:cNvSpPr>
            <a:spLocks noGrp="1"/>
          </p:cNvSpPr>
          <p:nvPr>
            <p:ph sz="half" idx="1"/>
          </p:nvPr>
        </p:nvSpPr>
        <p:spPr>
          <a:xfrm>
            <a:off x="838199" y="1391478"/>
            <a:ext cx="5804648" cy="5305157"/>
          </a:xfrm>
        </p:spPr>
        <p:txBody>
          <a:bodyPr/>
          <a:lstStyle/>
          <a:p>
            <a:pPr algn="just"/>
            <a:r>
              <a:rPr lang="en-IN" sz="2000" b="1" dirty="0">
                <a:latin typeface="Arial Nova Cond Light" panose="020B0306020202020204" pitchFamily="34" charset="0"/>
              </a:rPr>
              <a:t>Prediction Strategy</a:t>
            </a:r>
          </a:p>
          <a:p>
            <a:pPr lvl="1" algn="just"/>
            <a:r>
              <a:rPr lang="en-US" sz="1600" dirty="0">
                <a:latin typeface="Arial Nova Cond Light" panose="020B0306020202020204" pitchFamily="34" charset="0"/>
              </a:rPr>
              <a:t>Only trade when prediction confidence exceeds probability threshold</a:t>
            </a:r>
          </a:p>
          <a:p>
            <a:pPr lvl="1" algn="just"/>
            <a:r>
              <a:rPr lang="en-US" sz="1600" dirty="0">
                <a:latin typeface="Arial Nova Cond Light" panose="020B0306020202020204" pitchFamily="34" charset="0"/>
              </a:rPr>
              <a:t>Ignore "stable" predictions and only act on directional predictions</a:t>
            </a:r>
          </a:p>
          <a:p>
            <a:pPr lvl="1" algn="just"/>
            <a:r>
              <a:rPr lang="en-US" sz="1600" dirty="0">
                <a:latin typeface="Arial Nova Cond Light" panose="020B0306020202020204" pitchFamily="34" charset="0"/>
              </a:rPr>
              <a:t>Fixed budget of $100 per trade</a:t>
            </a:r>
          </a:p>
          <a:p>
            <a:pPr algn="just"/>
            <a:r>
              <a:rPr lang="en-IN" sz="2000" b="1" dirty="0">
                <a:latin typeface="Arial Nova Cond Light" panose="020B0306020202020204" pitchFamily="34" charset="0"/>
              </a:rPr>
              <a:t>"UP" Prediction Strategy</a:t>
            </a:r>
          </a:p>
          <a:p>
            <a:pPr lvl="1" algn="just"/>
            <a:r>
              <a:rPr lang="en-US" sz="1600" dirty="0">
                <a:latin typeface="Arial Nova Cond Light" panose="020B0306020202020204" pitchFamily="34" charset="0"/>
              </a:rPr>
              <a:t>When model predicts UP with high confidence:</a:t>
            </a:r>
          </a:p>
          <a:p>
            <a:pPr lvl="2" algn="just"/>
            <a:r>
              <a:rPr lang="en-US" sz="1200" dirty="0">
                <a:latin typeface="Arial Nova Cond Light" panose="020B0306020202020204" pitchFamily="34" charset="0"/>
              </a:rPr>
              <a:t>Buy shares at current mid-price (Pt)</a:t>
            </a:r>
          </a:p>
          <a:p>
            <a:pPr lvl="2" algn="just"/>
            <a:r>
              <a:rPr lang="en-US" sz="1200" dirty="0">
                <a:latin typeface="Arial Nova Cond Light" panose="020B0306020202020204" pitchFamily="34" charset="0"/>
              </a:rPr>
              <a:t>Purchase 100/Pt shares</a:t>
            </a:r>
          </a:p>
          <a:p>
            <a:pPr lvl="2" algn="just"/>
            <a:r>
              <a:rPr lang="en-US" sz="1200" dirty="0">
                <a:latin typeface="Arial Nova Cond Light" panose="020B0306020202020204" pitchFamily="34" charset="0"/>
              </a:rPr>
              <a:t>Sell all shares after 4 timesteps at future price </a:t>
            </a:r>
          </a:p>
          <a:p>
            <a:pPr lvl="2" algn="just"/>
            <a:r>
              <a:rPr lang="en-US" sz="1200" dirty="0">
                <a:latin typeface="Arial Nova Cond Light" panose="020B0306020202020204" pitchFamily="34" charset="0"/>
              </a:rPr>
              <a:t>Profit formula: 100 × [Pt+4/Pt - 1]</a:t>
            </a:r>
          </a:p>
          <a:p>
            <a:pPr algn="just"/>
            <a:r>
              <a:rPr lang="en-IN" sz="2000" b="1" dirty="0">
                <a:latin typeface="Arial Nova Cond Light" panose="020B0306020202020204" pitchFamily="34" charset="0"/>
              </a:rPr>
              <a:t>"DOWN" Prediction Strategy</a:t>
            </a:r>
          </a:p>
          <a:p>
            <a:pPr lvl="1" algn="just"/>
            <a:r>
              <a:rPr lang="en-US" sz="1600" dirty="0">
                <a:latin typeface="Arial Nova Cond Light" panose="020B0306020202020204" pitchFamily="34" charset="0"/>
              </a:rPr>
              <a:t>When model predicts DOWN with high confidence:</a:t>
            </a:r>
          </a:p>
          <a:p>
            <a:pPr lvl="2" algn="just"/>
            <a:r>
              <a:rPr lang="en-US" sz="1200" dirty="0">
                <a:latin typeface="Arial Nova Cond Light" panose="020B0306020202020204" pitchFamily="34" charset="0"/>
              </a:rPr>
              <a:t>Short sell shares at current mid-price (Pt)</a:t>
            </a:r>
          </a:p>
          <a:p>
            <a:pPr lvl="2" algn="just"/>
            <a:r>
              <a:rPr lang="en-US" sz="1200" dirty="0">
                <a:latin typeface="Arial Nova Cond Light" panose="020B0306020202020204" pitchFamily="34" charset="0"/>
              </a:rPr>
              <a:t>Short 100/Pt shares</a:t>
            </a:r>
          </a:p>
          <a:p>
            <a:pPr lvl="2" algn="just"/>
            <a:r>
              <a:rPr lang="en-US" sz="1200" dirty="0">
                <a:latin typeface="Arial Nova Cond Light" panose="020B0306020202020204" pitchFamily="34" charset="0"/>
              </a:rPr>
              <a:t>Buy back shares after 4 timesteps at future price (Pt+4)</a:t>
            </a:r>
          </a:p>
          <a:p>
            <a:pPr lvl="2" algn="just"/>
            <a:r>
              <a:rPr lang="en-US" sz="1200" dirty="0">
                <a:latin typeface="Arial Nova Cond Light" panose="020B0306020202020204" pitchFamily="34" charset="0"/>
              </a:rPr>
              <a:t>Profit formula: 100 × [1 - Pt+4/Pt]</a:t>
            </a:r>
            <a:endParaRPr lang="en-IN" sz="1200" dirty="0">
              <a:latin typeface="Arial Nova Cond Light" panose="020B0306020202020204" pitchFamily="34" charset="0"/>
            </a:endParaRPr>
          </a:p>
        </p:txBody>
      </p:sp>
      <p:pic>
        <p:nvPicPr>
          <p:cNvPr id="5" name="Picture 4">
            <a:extLst>
              <a:ext uri="{FF2B5EF4-FFF2-40B4-BE49-F238E27FC236}">
                <a16:creationId xmlns:a16="http://schemas.microsoft.com/office/drawing/2014/main" id="{6BF15193-B2A7-0478-C210-043EC4A9CB79}"/>
              </a:ext>
            </a:extLst>
          </p:cNvPr>
          <p:cNvPicPr>
            <a:picLocks noChangeAspect="1"/>
          </p:cNvPicPr>
          <p:nvPr/>
        </p:nvPicPr>
        <p:blipFill>
          <a:blip r:embed="rId3"/>
          <a:stretch>
            <a:fillRect/>
          </a:stretch>
        </p:blipFill>
        <p:spPr>
          <a:xfrm>
            <a:off x="6849034" y="1936376"/>
            <a:ext cx="4778189" cy="3530146"/>
          </a:xfrm>
          <a:prstGeom prst="rect">
            <a:avLst/>
          </a:prstGeom>
        </p:spPr>
      </p:pic>
    </p:spTree>
    <p:extLst>
      <p:ext uri="{BB962C8B-B14F-4D97-AF65-F5344CB8AC3E}">
        <p14:creationId xmlns:p14="http://schemas.microsoft.com/office/powerpoint/2010/main" val="1341857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13B0-2DC7-8373-DAFF-00AF2E2E4FE9}"/>
              </a:ext>
            </a:extLst>
          </p:cNvPr>
          <p:cNvSpPr>
            <a:spLocks noGrp="1"/>
          </p:cNvSpPr>
          <p:nvPr>
            <p:ph type="title"/>
          </p:nvPr>
        </p:nvSpPr>
        <p:spPr/>
        <p:txBody>
          <a:bodyPr/>
          <a:lstStyle/>
          <a:p>
            <a:r>
              <a:rPr lang="en-IN" dirty="0"/>
              <a:t>Trading Strategy – Base Models Results</a:t>
            </a:r>
          </a:p>
        </p:txBody>
      </p:sp>
      <p:graphicFrame>
        <p:nvGraphicFramePr>
          <p:cNvPr id="6" name="Chart 5">
            <a:extLst>
              <a:ext uri="{FF2B5EF4-FFF2-40B4-BE49-F238E27FC236}">
                <a16:creationId xmlns:a16="http://schemas.microsoft.com/office/drawing/2014/main" id="{3F7DF5C0-D751-47A0-6F79-9FCEC3F66541}"/>
              </a:ext>
            </a:extLst>
          </p:cNvPr>
          <p:cNvGraphicFramePr>
            <a:graphicFrameLocks/>
          </p:cNvGraphicFramePr>
          <p:nvPr>
            <p:extLst>
              <p:ext uri="{D42A27DB-BD31-4B8C-83A1-F6EECF244321}">
                <p14:modId xmlns:p14="http://schemas.microsoft.com/office/powerpoint/2010/main" val="4384381"/>
              </p:ext>
            </p:extLst>
          </p:nvPr>
        </p:nvGraphicFramePr>
        <p:xfrm>
          <a:off x="2395817" y="1391478"/>
          <a:ext cx="7400365" cy="44535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01282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9848-FC20-AB93-D6FA-2665C4585B7B}"/>
              </a:ext>
            </a:extLst>
          </p:cNvPr>
          <p:cNvSpPr>
            <a:spLocks noGrp="1"/>
          </p:cNvSpPr>
          <p:nvPr>
            <p:ph type="title"/>
          </p:nvPr>
        </p:nvSpPr>
        <p:spPr/>
        <p:txBody>
          <a:bodyPr/>
          <a:lstStyle/>
          <a:p>
            <a:r>
              <a:rPr lang="en-IN" dirty="0"/>
              <a:t>Trading Strategy – CNN Models Results</a:t>
            </a:r>
          </a:p>
        </p:txBody>
      </p:sp>
      <p:graphicFrame>
        <p:nvGraphicFramePr>
          <p:cNvPr id="5" name="Chart 4">
            <a:extLst>
              <a:ext uri="{FF2B5EF4-FFF2-40B4-BE49-F238E27FC236}">
                <a16:creationId xmlns:a16="http://schemas.microsoft.com/office/drawing/2014/main" id="{B7FAD9FB-F396-A89B-A245-9953A71E97E0}"/>
              </a:ext>
            </a:extLst>
          </p:cNvPr>
          <p:cNvGraphicFramePr>
            <a:graphicFrameLocks/>
          </p:cNvGraphicFramePr>
          <p:nvPr>
            <p:extLst>
              <p:ext uri="{D42A27DB-BD31-4B8C-83A1-F6EECF244321}">
                <p14:modId xmlns:p14="http://schemas.microsoft.com/office/powerpoint/2010/main" val="3300281021"/>
              </p:ext>
            </p:extLst>
          </p:nvPr>
        </p:nvGraphicFramePr>
        <p:xfrm>
          <a:off x="2389094" y="1116106"/>
          <a:ext cx="4101353" cy="23128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01574E2-992E-4793-9238-0C8ABE68450E}"/>
              </a:ext>
            </a:extLst>
          </p:cNvPr>
          <p:cNvGraphicFramePr>
            <a:graphicFrameLocks/>
          </p:cNvGraphicFramePr>
          <p:nvPr>
            <p:extLst>
              <p:ext uri="{D42A27DB-BD31-4B8C-83A1-F6EECF244321}">
                <p14:modId xmlns:p14="http://schemas.microsoft.com/office/powerpoint/2010/main" val="2939000955"/>
              </p:ext>
            </p:extLst>
          </p:nvPr>
        </p:nvGraphicFramePr>
        <p:xfrm>
          <a:off x="7028329" y="1116106"/>
          <a:ext cx="4101353" cy="2312894"/>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29676E05-1442-0681-A984-E187FE4D701C}"/>
              </a:ext>
            </a:extLst>
          </p:cNvPr>
          <p:cNvSpPr txBox="1"/>
          <p:nvPr/>
        </p:nvSpPr>
        <p:spPr>
          <a:xfrm>
            <a:off x="929443" y="2087887"/>
            <a:ext cx="745717" cy="369332"/>
          </a:xfrm>
          <a:prstGeom prst="rect">
            <a:avLst/>
          </a:prstGeom>
          <a:noFill/>
        </p:spPr>
        <p:txBody>
          <a:bodyPr wrap="none" rtlCol="0">
            <a:spAutoFit/>
          </a:bodyPr>
          <a:lstStyle/>
          <a:p>
            <a:r>
              <a:rPr lang="en-IN" dirty="0">
                <a:latin typeface="Arial Nova Cond Light" panose="020B0306020202020204" pitchFamily="34" charset="0"/>
              </a:rPr>
              <a:t>CNN-1</a:t>
            </a:r>
          </a:p>
        </p:txBody>
      </p:sp>
      <p:graphicFrame>
        <p:nvGraphicFramePr>
          <p:cNvPr id="8" name="Chart 7">
            <a:extLst>
              <a:ext uri="{FF2B5EF4-FFF2-40B4-BE49-F238E27FC236}">
                <a16:creationId xmlns:a16="http://schemas.microsoft.com/office/drawing/2014/main" id="{7F05492E-4DE1-B6A0-FA4C-593192DBA31F}"/>
              </a:ext>
            </a:extLst>
          </p:cNvPr>
          <p:cNvGraphicFramePr>
            <a:graphicFrameLocks/>
          </p:cNvGraphicFramePr>
          <p:nvPr>
            <p:extLst>
              <p:ext uri="{D42A27DB-BD31-4B8C-83A1-F6EECF244321}">
                <p14:modId xmlns:p14="http://schemas.microsoft.com/office/powerpoint/2010/main" val="3453100999"/>
              </p:ext>
            </p:extLst>
          </p:nvPr>
        </p:nvGraphicFramePr>
        <p:xfrm>
          <a:off x="2213043" y="3429001"/>
          <a:ext cx="4277404" cy="2729754"/>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0D180992-739C-E275-4387-51B2660C7E31}"/>
              </a:ext>
            </a:extLst>
          </p:cNvPr>
          <p:cNvSpPr txBox="1"/>
          <p:nvPr/>
        </p:nvSpPr>
        <p:spPr>
          <a:xfrm>
            <a:off x="929443" y="4817640"/>
            <a:ext cx="745717" cy="369332"/>
          </a:xfrm>
          <a:prstGeom prst="rect">
            <a:avLst/>
          </a:prstGeom>
          <a:noFill/>
        </p:spPr>
        <p:txBody>
          <a:bodyPr wrap="none" rtlCol="0">
            <a:spAutoFit/>
          </a:bodyPr>
          <a:lstStyle/>
          <a:p>
            <a:r>
              <a:rPr lang="en-IN" dirty="0">
                <a:latin typeface="Arial Nova Cond Light" panose="020B0306020202020204" pitchFamily="34" charset="0"/>
              </a:rPr>
              <a:t>CNN-2</a:t>
            </a:r>
          </a:p>
        </p:txBody>
      </p:sp>
      <p:graphicFrame>
        <p:nvGraphicFramePr>
          <p:cNvPr id="3" name="Chart 2">
            <a:extLst>
              <a:ext uri="{FF2B5EF4-FFF2-40B4-BE49-F238E27FC236}">
                <a16:creationId xmlns:a16="http://schemas.microsoft.com/office/drawing/2014/main" id="{86872267-679B-4E7D-AD83-1C8DC448B21A}"/>
              </a:ext>
            </a:extLst>
          </p:cNvPr>
          <p:cNvGraphicFramePr>
            <a:graphicFrameLocks/>
          </p:cNvGraphicFramePr>
          <p:nvPr>
            <p:extLst>
              <p:ext uri="{D42A27DB-BD31-4B8C-83A1-F6EECF244321}">
                <p14:modId xmlns:p14="http://schemas.microsoft.com/office/powerpoint/2010/main" val="511236319"/>
              </p:ext>
            </p:extLst>
          </p:nvPr>
        </p:nvGraphicFramePr>
        <p:xfrm>
          <a:off x="7028329" y="3428999"/>
          <a:ext cx="4101353" cy="262217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22779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B03A5-E8D2-8BEC-8E71-A54AC6C3DD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6DF3B-E893-71E0-4BFF-A68366A18C85}"/>
              </a:ext>
            </a:extLst>
          </p:cNvPr>
          <p:cNvSpPr>
            <a:spLocks noGrp="1"/>
          </p:cNvSpPr>
          <p:nvPr>
            <p:ph type="title"/>
          </p:nvPr>
        </p:nvSpPr>
        <p:spPr/>
        <p:txBody>
          <a:bodyPr/>
          <a:lstStyle/>
          <a:p>
            <a:r>
              <a:rPr lang="en-IN" dirty="0"/>
              <a:t>Trading Strategy – LSTM Models Results</a:t>
            </a:r>
          </a:p>
        </p:txBody>
      </p:sp>
      <p:sp>
        <p:nvSpPr>
          <p:cNvPr id="7" name="TextBox 6">
            <a:extLst>
              <a:ext uri="{FF2B5EF4-FFF2-40B4-BE49-F238E27FC236}">
                <a16:creationId xmlns:a16="http://schemas.microsoft.com/office/drawing/2014/main" id="{040B3B86-0B45-25CA-0BD0-970D8C7520C3}"/>
              </a:ext>
            </a:extLst>
          </p:cNvPr>
          <p:cNvSpPr txBox="1"/>
          <p:nvPr/>
        </p:nvSpPr>
        <p:spPr>
          <a:xfrm>
            <a:off x="929443" y="2087887"/>
            <a:ext cx="838756" cy="369332"/>
          </a:xfrm>
          <a:prstGeom prst="rect">
            <a:avLst/>
          </a:prstGeom>
          <a:noFill/>
        </p:spPr>
        <p:txBody>
          <a:bodyPr wrap="none" rtlCol="0">
            <a:spAutoFit/>
          </a:bodyPr>
          <a:lstStyle/>
          <a:p>
            <a:r>
              <a:rPr lang="en-IN" dirty="0">
                <a:latin typeface="Arial Nova Cond Light" panose="020B0306020202020204" pitchFamily="34" charset="0"/>
              </a:rPr>
              <a:t>LSTM-1</a:t>
            </a:r>
          </a:p>
        </p:txBody>
      </p:sp>
      <p:sp>
        <p:nvSpPr>
          <p:cNvPr id="9" name="TextBox 8">
            <a:extLst>
              <a:ext uri="{FF2B5EF4-FFF2-40B4-BE49-F238E27FC236}">
                <a16:creationId xmlns:a16="http://schemas.microsoft.com/office/drawing/2014/main" id="{E5AB1CB0-A113-CC60-308A-E45B4000A98D}"/>
              </a:ext>
            </a:extLst>
          </p:cNvPr>
          <p:cNvSpPr txBox="1"/>
          <p:nvPr/>
        </p:nvSpPr>
        <p:spPr>
          <a:xfrm>
            <a:off x="929443" y="4808676"/>
            <a:ext cx="838756" cy="369332"/>
          </a:xfrm>
          <a:prstGeom prst="rect">
            <a:avLst/>
          </a:prstGeom>
          <a:noFill/>
        </p:spPr>
        <p:txBody>
          <a:bodyPr wrap="none" rtlCol="0">
            <a:spAutoFit/>
          </a:bodyPr>
          <a:lstStyle/>
          <a:p>
            <a:r>
              <a:rPr lang="en-IN" dirty="0">
                <a:latin typeface="Arial Nova Cond Light" panose="020B0306020202020204" pitchFamily="34" charset="0"/>
              </a:rPr>
              <a:t>LSTM-2</a:t>
            </a:r>
          </a:p>
        </p:txBody>
      </p:sp>
      <p:graphicFrame>
        <p:nvGraphicFramePr>
          <p:cNvPr id="3" name="Chart 2">
            <a:extLst>
              <a:ext uri="{FF2B5EF4-FFF2-40B4-BE49-F238E27FC236}">
                <a16:creationId xmlns:a16="http://schemas.microsoft.com/office/drawing/2014/main" id="{6EE2452B-EDFC-4105-AC6A-1BE2F795C017}"/>
              </a:ext>
            </a:extLst>
          </p:cNvPr>
          <p:cNvGraphicFramePr>
            <a:graphicFrameLocks/>
          </p:cNvGraphicFramePr>
          <p:nvPr>
            <p:extLst>
              <p:ext uri="{D42A27DB-BD31-4B8C-83A1-F6EECF244321}">
                <p14:modId xmlns:p14="http://schemas.microsoft.com/office/powerpoint/2010/main" val="3059488592"/>
              </p:ext>
            </p:extLst>
          </p:nvPr>
        </p:nvGraphicFramePr>
        <p:xfrm>
          <a:off x="1768199" y="1286436"/>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309E40B2-BC25-4F0A-8CA9-B3B6F38561E5}"/>
              </a:ext>
            </a:extLst>
          </p:cNvPr>
          <p:cNvGraphicFramePr>
            <a:graphicFrameLocks/>
          </p:cNvGraphicFramePr>
          <p:nvPr>
            <p:extLst>
              <p:ext uri="{D42A27DB-BD31-4B8C-83A1-F6EECF244321}">
                <p14:modId xmlns:p14="http://schemas.microsoft.com/office/powerpoint/2010/main" val="1267077059"/>
              </p:ext>
            </p:extLst>
          </p:nvPr>
        </p:nvGraphicFramePr>
        <p:xfrm>
          <a:off x="1768199" y="4029635"/>
          <a:ext cx="4572000" cy="24632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7E935DEC-411F-42A9-B498-FF57566634F2}"/>
              </a:ext>
            </a:extLst>
          </p:cNvPr>
          <p:cNvGraphicFramePr>
            <a:graphicFrameLocks/>
          </p:cNvGraphicFramePr>
          <p:nvPr>
            <p:extLst>
              <p:ext uri="{D42A27DB-BD31-4B8C-83A1-F6EECF244321}">
                <p14:modId xmlns:p14="http://schemas.microsoft.com/office/powerpoint/2010/main" val="1266611052"/>
              </p:ext>
            </p:extLst>
          </p:nvPr>
        </p:nvGraphicFramePr>
        <p:xfrm>
          <a:off x="6462298" y="1391478"/>
          <a:ext cx="4327802"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A0A1A411-E781-464E-B334-67B208C61118}"/>
              </a:ext>
            </a:extLst>
          </p:cNvPr>
          <p:cNvGraphicFramePr>
            <a:graphicFrameLocks/>
          </p:cNvGraphicFramePr>
          <p:nvPr>
            <p:extLst>
              <p:ext uri="{D42A27DB-BD31-4B8C-83A1-F6EECF244321}">
                <p14:modId xmlns:p14="http://schemas.microsoft.com/office/powerpoint/2010/main" val="1785218200"/>
              </p:ext>
            </p:extLst>
          </p:nvPr>
        </p:nvGraphicFramePr>
        <p:xfrm>
          <a:off x="6470006" y="4029634"/>
          <a:ext cx="4327803" cy="246323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598983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C27DC-224B-B28C-3FCD-D84C5840C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97F1A-56BD-B423-8FF7-6BBD97D6F010}"/>
              </a:ext>
            </a:extLst>
          </p:cNvPr>
          <p:cNvSpPr>
            <a:spLocks noGrp="1"/>
          </p:cNvSpPr>
          <p:nvPr>
            <p:ph type="title"/>
          </p:nvPr>
        </p:nvSpPr>
        <p:spPr/>
        <p:txBody>
          <a:bodyPr/>
          <a:lstStyle/>
          <a:p>
            <a:r>
              <a:rPr lang="en-IN" dirty="0"/>
              <a:t>Trading Strategy – DeepLOB Model Results</a:t>
            </a:r>
          </a:p>
        </p:txBody>
      </p:sp>
      <p:graphicFrame>
        <p:nvGraphicFramePr>
          <p:cNvPr id="6" name="Chart 5">
            <a:extLst>
              <a:ext uri="{FF2B5EF4-FFF2-40B4-BE49-F238E27FC236}">
                <a16:creationId xmlns:a16="http://schemas.microsoft.com/office/drawing/2014/main" id="{2EEB0376-C8C3-43C7-BB64-996050AE4342}"/>
              </a:ext>
            </a:extLst>
          </p:cNvPr>
          <p:cNvGraphicFramePr>
            <a:graphicFrameLocks/>
          </p:cNvGraphicFramePr>
          <p:nvPr>
            <p:extLst>
              <p:ext uri="{D42A27DB-BD31-4B8C-83A1-F6EECF244321}">
                <p14:modId xmlns:p14="http://schemas.microsoft.com/office/powerpoint/2010/main" val="1697270796"/>
              </p:ext>
            </p:extLst>
          </p:nvPr>
        </p:nvGraphicFramePr>
        <p:xfrm>
          <a:off x="5549153"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F1B8BE3-FA4A-4E57-8114-B93E395C8028}"/>
              </a:ext>
            </a:extLst>
          </p:cNvPr>
          <p:cNvGraphicFramePr>
            <a:graphicFrameLocks/>
          </p:cNvGraphicFramePr>
          <p:nvPr>
            <p:extLst>
              <p:ext uri="{D42A27DB-BD31-4B8C-83A1-F6EECF244321}">
                <p14:modId xmlns:p14="http://schemas.microsoft.com/office/powerpoint/2010/main" val="3982755878"/>
              </p:ext>
            </p:extLst>
          </p:nvPr>
        </p:nvGraphicFramePr>
        <p:xfrm>
          <a:off x="977153"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8459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D44E-0063-FAD0-97B5-C06EEC6B31B5}"/>
              </a:ext>
            </a:extLst>
          </p:cNvPr>
          <p:cNvSpPr>
            <a:spLocks noGrp="1"/>
          </p:cNvSpPr>
          <p:nvPr>
            <p:ph type="title"/>
          </p:nvPr>
        </p:nvSpPr>
        <p:spPr>
          <a:xfrm>
            <a:off x="838200" y="660960"/>
            <a:ext cx="10515600" cy="1026353"/>
          </a:xfrm>
        </p:spPr>
        <p:txBody>
          <a:bodyPr/>
          <a:lstStyle/>
          <a:p>
            <a:r>
              <a:rPr lang="en-IN" sz="4000" dirty="0"/>
              <a:t>Introduction: Market Manipulation - A Long Standing Issue</a:t>
            </a:r>
          </a:p>
        </p:txBody>
      </p:sp>
      <p:sp>
        <p:nvSpPr>
          <p:cNvPr id="3" name="Content Placeholder 2">
            <a:extLst>
              <a:ext uri="{FF2B5EF4-FFF2-40B4-BE49-F238E27FC236}">
                <a16:creationId xmlns:a16="http://schemas.microsoft.com/office/drawing/2014/main" id="{9698AC58-F5AB-C0CC-3A35-4B6203DDEECF}"/>
              </a:ext>
            </a:extLst>
          </p:cNvPr>
          <p:cNvSpPr>
            <a:spLocks noGrp="1"/>
          </p:cNvSpPr>
          <p:nvPr>
            <p:ph sz="half" idx="1"/>
          </p:nvPr>
        </p:nvSpPr>
        <p:spPr>
          <a:xfrm>
            <a:off x="838200" y="2076261"/>
            <a:ext cx="5657850" cy="4785485"/>
          </a:xfrm>
        </p:spPr>
        <p:txBody>
          <a:bodyPr/>
          <a:lstStyle/>
          <a:p>
            <a:pPr algn="just"/>
            <a:r>
              <a:rPr lang="en-US" sz="2000" b="1" dirty="0">
                <a:latin typeface="Arial Nova Cond Light" panose="020B0306020202020204" pitchFamily="34" charset="0"/>
              </a:rPr>
              <a:t>Spoofing: </a:t>
            </a:r>
          </a:p>
          <a:p>
            <a:pPr lvl="1" algn="just"/>
            <a:r>
              <a:rPr lang="en-US" sz="1600" dirty="0">
                <a:latin typeface="Arial Nova Cond Light" panose="020B0306020202020204" pitchFamily="34" charset="0"/>
              </a:rPr>
              <a:t>Practice of placing orders with no intention to execute</a:t>
            </a:r>
          </a:p>
          <a:p>
            <a:pPr lvl="1" algn="just"/>
            <a:r>
              <a:rPr lang="en-US" sz="1600" dirty="0">
                <a:latin typeface="Arial Nova Cond Light" panose="020B0306020202020204" pitchFamily="34" charset="0"/>
              </a:rPr>
              <a:t>Designed to create false impressions of market activity and manipulate prices</a:t>
            </a:r>
          </a:p>
          <a:p>
            <a:pPr lvl="1" algn="just"/>
            <a:r>
              <a:rPr lang="en-US" sz="1600" dirty="0">
                <a:latin typeface="Arial Nova Cond Light" panose="020B0306020202020204" pitchFamily="34" charset="0"/>
              </a:rPr>
              <a:t>Involves placing and quickly canceling large orders on one side of the market to artificially move prices, then profiting from positions on the opposite side</a:t>
            </a:r>
          </a:p>
          <a:p>
            <a:pPr lvl="1" algn="just"/>
            <a:endParaRPr lang="en-US" sz="1600" dirty="0">
              <a:latin typeface="Arial Nova Cond Light" panose="020B0306020202020204" pitchFamily="34" charset="0"/>
            </a:endParaRPr>
          </a:p>
          <a:p>
            <a:pPr lvl="1" algn="just"/>
            <a:endParaRPr lang="en-US" sz="1200" dirty="0">
              <a:latin typeface="Arial Nova Cond Light" panose="020B0306020202020204" pitchFamily="34" charset="0"/>
            </a:endParaRPr>
          </a:p>
          <a:p>
            <a:pPr algn="just"/>
            <a:r>
              <a:rPr lang="en-US" sz="2000" b="1" dirty="0">
                <a:latin typeface="Arial Nova Cond Light" panose="020B0306020202020204" pitchFamily="34" charset="0"/>
              </a:rPr>
              <a:t>Market manipulation has existed for decades:</a:t>
            </a:r>
          </a:p>
          <a:p>
            <a:pPr lvl="1" algn="just"/>
            <a:r>
              <a:rPr lang="en-US" sz="1600" dirty="0">
                <a:latin typeface="Arial Nova Cond Light" panose="020B0306020202020204" pitchFamily="34" charset="0"/>
              </a:rPr>
              <a:t>Existed since the beginnings of organized markets</a:t>
            </a:r>
          </a:p>
          <a:p>
            <a:pPr lvl="1" algn="just"/>
            <a:r>
              <a:rPr lang="en-US" sz="1600" dirty="0">
                <a:latin typeface="Arial Nova Cond Light" panose="020B0306020202020204" pitchFamily="34" charset="0"/>
              </a:rPr>
              <a:t>Documented cases date back to the 1800s in commodity markets, where traders would coordinate to create artificial price movements in agricultural futures</a:t>
            </a:r>
            <a:endParaRPr lang="en-IN" sz="1600" dirty="0">
              <a:latin typeface="Arial Nova Cond Light" panose="020B0306020202020204" pitchFamily="34" charset="0"/>
            </a:endParaRPr>
          </a:p>
        </p:txBody>
      </p:sp>
      <p:pic>
        <p:nvPicPr>
          <p:cNvPr id="5" name="Picture 4">
            <a:extLst>
              <a:ext uri="{FF2B5EF4-FFF2-40B4-BE49-F238E27FC236}">
                <a16:creationId xmlns:a16="http://schemas.microsoft.com/office/drawing/2014/main" id="{2EB2B6CC-50D1-77D0-358D-A721E8B33F8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7367318" y="2076261"/>
            <a:ext cx="3858163" cy="2705478"/>
          </a:xfrm>
          <a:prstGeom prst="rect">
            <a:avLst/>
          </a:prstGeom>
        </p:spPr>
      </p:pic>
    </p:spTree>
    <p:extLst>
      <p:ext uri="{BB962C8B-B14F-4D97-AF65-F5344CB8AC3E}">
        <p14:creationId xmlns:p14="http://schemas.microsoft.com/office/powerpoint/2010/main" val="2826854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F9D6-BDA8-D50E-A588-EBEB1BB2A6F3}"/>
              </a:ext>
            </a:extLst>
          </p:cNvPr>
          <p:cNvSpPr>
            <a:spLocks noGrp="1"/>
          </p:cNvSpPr>
          <p:nvPr>
            <p:ph type="title"/>
          </p:nvPr>
        </p:nvSpPr>
        <p:spPr/>
        <p:txBody>
          <a:bodyPr/>
          <a:lstStyle/>
          <a:p>
            <a:r>
              <a:rPr lang="en-IN" dirty="0"/>
              <a:t>Trading Strategy – Base Vs Attack Results</a:t>
            </a:r>
          </a:p>
        </p:txBody>
      </p:sp>
      <p:graphicFrame>
        <p:nvGraphicFramePr>
          <p:cNvPr id="3" name="Chart 2">
            <a:extLst>
              <a:ext uri="{FF2B5EF4-FFF2-40B4-BE49-F238E27FC236}">
                <a16:creationId xmlns:a16="http://schemas.microsoft.com/office/drawing/2014/main" id="{0B1925F9-1AD8-445A-830D-EF13BA9C389B}"/>
              </a:ext>
            </a:extLst>
          </p:cNvPr>
          <p:cNvGraphicFramePr>
            <a:graphicFrameLocks/>
          </p:cNvGraphicFramePr>
          <p:nvPr>
            <p:extLst>
              <p:ext uri="{D42A27DB-BD31-4B8C-83A1-F6EECF244321}">
                <p14:modId xmlns:p14="http://schemas.microsoft.com/office/powerpoint/2010/main" val="1210314320"/>
              </p:ext>
            </p:extLst>
          </p:nvPr>
        </p:nvGraphicFramePr>
        <p:xfrm>
          <a:off x="905435" y="1391478"/>
          <a:ext cx="10448365" cy="4758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7979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0A8E4-3651-53DF-56F7-7980BEDA2D3B}"/>
              </a:ext>
            </a:extLst>
          </p:cNvPr>
          <p:cNvSpPr>
            <a:spLocks noGrp="1"/>
          </p:cNvSpPr>
          <p:nvPr>
            <p:ph type="title"/>
          </p:nvPr>
        </p:nvSpPr>
        <p:spPr/>
        <p:txBody>
          <a:bodyPr/>
          <a:lstStyle/>
          <a:p>
            <a:r>
              <a:rPr lang="en-IN" dirty="0"/>
              <a:t>Key Observation and Takeaways</a:t>
            </a:r>
          </a:p>
        </p:txBody>
      </p:sp>
      <p:sp>
        <p:nvSpPr>
          <p:cNvPr id="3" name="Content Placeholder 2">
            <a:extLst>
              <a:ext uri="{FF2B5EF4-FFF2-40B4-BE49-F238E27FC236}">
                <a16:creationId xmlns:a16="http://schemas.microsoft.com/office/drawing/2014/main" id="{3E9B1106-307F-5245-D827-6F8C5DE521BA}"/>
              </a:ext>
            </a:extLst>
          </p:cNvPr>
          <p:cNvSpPr>
            <a:spLocks noGrp="1"/>
          </p:cNvSpPr>
          <p:nvPr>
            <p:ph sz="half" idx="1"/>
          </p:nvPr>
        </p:nvSpPr>
        <p:spPr>
          <a:xfrm>
            <a:off x="636494" y="1391478"/>
            <a:ext cx="5719482" cy="4785485"/>
          </a:xfrm>
        </p:spPr>
        <p:txBody>
          <a:bodyPr/>
          <a:lstStyle/>
          <a:p>
            <a:pPr algn="just">
              <a:lnSpc>
                <a:spcPct val="100000"/>
              </a:lnSpc>
              <a:spcBef>
                <a:spcPts val="0"/>
              </a:spcBef>
            </a:pPr>
            <a:r>
              <a:rPr lang="en-IN" sz="2000" b="1" dirty="0">
                <a:latin typeface="Arial Nova Cond Light" panose="020B0306020202020204" pitchFamily="34" charset="0"/>
              </a:rPr>
              <a:t>Observations</a:t>
            </a:r>
          </a:p>
          <a:p>
            <a:pPr lvl="1" algn="just">
              <a:lnSpc>
                <a:spcPct val="100000"/>
              </a:lnSpc>
              <a:spcBef>
                <a:spcPts val="0"/>
              </a:spcBef>
            </a:pPr>
            <a:r>
              <a:rPr lang="en-US" sz="1600" dirty="0">
                <a:latin typeface="Arial Nova Cond Light" panose="020B0306020202020204" pitchFamily="34" charset="0"/>
              </a:rPr>
              <a:t>CNN-2 outperforms more complex DeepLOB in profits with better attack resilience</a:t>
            </a:r>
          </a:p>
          <a:p>
            <a:pPr lvl="1" algn="just">
              <a:lnSpc>
                <a:spcPct val="100000"/>
              </a:lnSpc>
              <a:spcBef>
                <a:spcPts val="0"/>
              </a:spcBef>
            </a:pPr>
            <a:r>
              <a:rPr lang="en-US" sz="1600" dirty="0">
                <a:latin typeface="Arial Nova Cond Light" panose="020B0306020202020204" pitchFamily="34" charset="0"/>
              </a:rPr>
              <a:t>Sometimes the perturbations may act as a form of beneficial regularization </a:t>
            </a:r>
          </a:p>
          <a:p>
            <a:pPr lvl="1" algn="just">
              <a:lnSpc>
                <a:spcPct val="100000"/>
              </a:lnSpc>
              <a:spcBef>
                <a:spcPts val="0"/>
              </a:spcBef>
            </a:pPr>
            <a:r>
              <a:rPr lang="en-US" sz="1600" dirty="0">
                <a:latin typeface="Arial Nova Cond Light" panose="020B0306020202020204" pitchFamily="34" charset="0"/>
              </a:rPr>
              <a:t>LSTM-2 and CNN-1’s simpler architecture creates "incidental robustness"</a:t>
            </a:r>
            <a:endParaRPr lang="en-IN" sz="1600" dirty="0">
              <a:latin typeface="Arial Nova Cond Light" panose="020B0306020202020204" pitchFamily="34" charset="0"/>
            </a:endParaRPr>
          </a:p>
          <a:p>
            <a:pPr marL="457200" lvl="1" indent="0" algn="just">
              <a:lnSpc>
                <a:spcPct val="100000"/>
              </a:lnSpc>
              <a:spcBef>
                <a:spcPts val="0"/>
              </a:spcBef>
              <a:buNone/>
            </a:pPr>
            <a:endParaRPr lang="en-IN" sz="1600" dirty="0">
              <a:latin typeface="Arial Nova Cond Light" panose="020B0306020202020204" pitchFamily="34" charset="0"/>
            </a:endParaRPr>
          </a:p>
          <a:p>
            <a:pPr algn="just">
              <a:lnSpc>
                <a:spcPct val="100000"/>
              </a:lnSpc>
              <a:spcBef>
                <a:spcPts val="0"/>
              </a:spcBef>
            </a:pPr>
            <a:r>
              <a:rPr lang="en-IN" sz="2000" b="1" dirty="0">
                <a:latin typeface="Arial Nova Cond Light" panose="020B0306020202020204" pitchFamily="34" charset="0"/>
              </a:rPr>
              <a:t>Practical Implications &amp; Recommendations</a:t>
            </a:r>
          </a:p>
          <a:p>
            <a:pPr lvl="1" algn="just">
              <a:lnSpc>
                <a:spcPct val="100000"/>
              </a:lnSpc>
              <a:spcBef>
                <a:spcPts val="0"/>
              </a:spcBef>
            </a:pPr>
            <a:r>
              <a:rPr lang="en-US" sz="1600" dirty="0">
                <a:latin typeface="Arial Nova Cond Light" panose="020B0306020202020204" pitchFamily="34" charset="0"/>
              </a:rPr>
              <a:t>Trade-off exists: highest-performing models (CNN-2, DeepLOB) are most vulnerable to attacks.</a:t>
            </a:r>
          </a:p>
          <a:p>
            <a:pPr lvl="1" algn="just">
              <a:lnSpc>
                <a:spcPct val="100000"/>
              </a:lnSpc>
              <a:spcBef>
                <a:spcPts val="0"/>
              </a:spcBef>
            </a:pPr>
            <a:r>
              <a:rPr lang="en-US" sz="1600" dirty="0">
                <a:latin typeface="Arial Nova Cond Light" panose="020B0306020202020204" pitchFamily="34" charset="0"/>
              </a:rPr>
              <a:t>Balanced metrics matter: LSTM-1's consistent profitability under attacks offer safer deployment.</a:t>
            </a:r>
          </a:p>
          <a:p>
            <a:pPr lvl="1" algn="just">
              <a:lnSpc>
                <a:spcPct val="100000"/>
              </a:lnSpc>
              <a:spcBef>
                <a:spcPts val="0"/>
              </a:spcBef>
            </a:pPr>
            <a:r>
              <a:rPr lang="en-US" sz="1600" dirty="0">
                <a:latin typeface="Arial Nova Cond Light" panose="020B0306020202020204" pitchFamily="34" charset="0"/>
              </a:rPr>
              <a:t>Attack type sensitivity: PGD generated worse profitable trading signals in CNN-2 and </a:t>
            </a:r>
            <a:r>
              <a:rPr lang="en-US" sz="1600" dirty="0" err="1">
                <a:latin typeface="Arial Nova Cond Light" panose="020B0306020202020204" pitchFamily="34" charset="0"/>
              </a:rPr>
              <a:t>DeepLOB</a:t>
            </a:r>
            <a:r>
              <a:rPr lang="en-US" sz="1600" dirty="0">
                <a:latin typeface="Arial Nova Cond Light" panose="020B0306020202020204" pitchFamily="34" charset="0"/>
              </a:rPr>
              <a:t> and FGSM did the same for LSTM</a:t>
            </a:r>
          </a:p>
        </p:txBody>
      </p:sp>
      <p:pic>
        <p:nvPicPr>
          <p:cNvPr id="5" name="Picture 4">
            <a:extLst>
              <a:ext uri="{FF2B5EF4-FFF2-40B4-BE49-F238E27FC236}">
                <a16:creationId xmlns:a16="http://schemas.microsoft.com/office/drawing/2014/main" id="{DF44D54D-E2A8-AA69-CC8B-0697C847BD2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6569999" y="1986214"/>
            <a:ext cx="5469495" cy="2885571"/>
          </a:xfrm>
          <a:prstGeom prst="rect">
            <a:avLst/>
          </a:prstGeom>
        </p:spPr>
      </p:pic>
    </p:spTree>
    <p:extLst>
      <p:ext uri="{BB962C8B-B14F-4D97-AF65-F5344CB8AC3E}">
        <p14:creationId xmlns:p14="http://schemas.microsoft.com/office/powerpoint/2010/main" val="2391678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5045A-C301-8AFF-D1D7-054461F63DCE}"/>
              </a:ext>
            </a:extLst>
          </p:cNvPr>
          <p:cNvSpPr>
            <a:spLocks noGrp="1"/>
          </p:cNvSpPr>
          <p:nvPr>
            <p:ph type="title"/>
          </p:nvPr>
        </p:nvSpPr>
        <p:spPr/>
        <p:txBody>
          <a:bodyPr/>
          <a:lstStyle/>
          <a:p>
            <a:r>
              <a:rPr lang="en-IN" dirty="0"/>
              <a:t>Future Research Direction</a:t>
            </a:r>
          </a:p>
        </p:txBody>
      </p:sp>
      <p:sp>
        <p:nvSpPr>
          <p:cNvPr id="3" name="Content Placeholder 2">
            <a:extLst>
              <a:ext uri="{FF2B5EF4-FFF2-40B4-BE49-F238E27FC236}">
                <a16:creationId xmlns:a16="http://schemas.microsoft.com/office/drawing/2014/main" id="{42205D93-DD57-AACE-A11F-C01FB6D90441}"/>
              </a:ext>
            </a:extLst>
          </p:cNvPr>
          <p:cNvSpPr>
            <a:spLocks noGrp="1"/>
          </p:cNvSpPr>
          <p:nvPr>
            <p:ph sz="half" idx="1"/>
          </p:nvPr>
        </p:nvSpPr>
        <p:spPr>
          <a:xfrm>
            <a:off x="838200" y="1391478"/>
            <a:ext cx="4684059" cy="4785485"/>
          </a:xfrm>
        </p:spPr>
        <p:txBody>
          <a:bodyPr/>
          <a:lstStyle/>
          <a:p>
            <a:pPr algn="just"/>
            <a:r>
              <a:rPr lang="en-US" sz="1600" dirty="0">
                <a:latin typeface="Arial Nova Cond Light" panose="020B0306020202020204" pitchFamily="34" charset="0"/>
              </a:rPr>
              <a:t>Investigate why simpler architectures (CNN-2) outperform more complex ones (DeepLOB with LSTM layer) in both profitability and attack resilience</a:t>
            </a:r>
          </a:p>
          <a:p>
            <a:pPr algn="just"/>
            <a:endParaRPr lang="en-US" sz="1600" dirty="0">
              <a:latin typeface="Arial Nova Cond Light" panose="020B0306020202020204" pitchFamily="34" charset="0"/>
            </a:endParaRPr>
          </a:p>
          <a:p>
            <a:pPr algn="just"/>
            <a:r>
              <a:rPr lang="en-US" sz="1600" dirty="0">
                <a:latin typeface="Arial Nova Cond Light" panose="020B0306020202020204" pitchFamily="34" charset="0"/>
              </a:rPr>
              <a:t>Develop defense strategies combining adversarial training with model-specific optimizations to preserve profitability while enhancing security</a:t>
            </a:r>
          </a:p>
          <a:p>
            <a:pPr algn="just"/>
            <a:endParaRPr lang="en-US" sz="1600" dirty="0">
              <a:latin typeface="Arial Nova Cond Light" panose="020B0306020202020204" pitchFamily="34" charset="0"/>
            </a:endParaRPr>
          </a:p>
          <a:p>
            <a:pPr algn="just"/>
            <a:r>
              <a:rPr lang="en-US" sz="1600" dirty="0">
                <a:latin typeface="Arial Nova Cond Light" panose="020B0306020202020204" pitchFamily="34" charset="0"/>
              </a:rPr>
              <a:t>Explore the effectiveness of ensemble approaches combining high-performing models (CNN-2) with highly stable ones (CNN-1) to balance profit and robustness</a:t>
            </a:r>
          </a:p>
          <a:p>
            <a:endParaRPr lang="en-US" sz="1600" dirty="0">
              <a:latin typeface="Arial Nova Cond Light" panose="020B0306020202020204" pitchFamily="34" charset="0"/>
            </a:endParaRPr>
          </a:p>
          <a:p>
            <a:endParaRPr lang="en-US" sz="1600" dirty="0">
              <a:latin typeface="Arial Nova Cond Light" panose="020B0306020202020204" pitchFamily="34" charset="0"/>
            </a:endParaRPr>
          </a:p>
          <a:p>
            <a:endParaRPr lang="en-US" sz="1600" dirty="0">
              <a:latin typeface="Arial Nova Cond Light" panose="020B0306020202020204" pitchFamily="34" charset="0"/>
            </a:endParaRPr>
          </a:p>
          <a:p>
            <a:endParaRPr lang="en-IN" sz="1600" dirty="0">
              <a:latin typeface="Arial Nova Cond Light" panose="020B0306020202020204" pitchFamily="34" charset="0"/>
            </a:endParaRPr>
          </a:p>
        </p:txBody>
      </p:sp>
      <p:pic>
        <p:nvPicPr>
          <p:cNvPr id="5" name="Picture 4">
            <a:extLst>
              <a:ext uri="{FF2B5EF4-FFF2-40B4-BE49-F238E27FC236}">
                <a16:creationId xmlns:a16="http://schemas.microsoft.com/office/drawing/2014/main" id="{A6A2E213-B887-4912-4B18-86A2CBA59C69}"/>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6283525" y="1795860"/>
            <a:ext cx="5258534" cy="2333951"/>
          </a:xfrm>
          <a:prstGeom prst="rect">
            <a:avLst/>
          </a:prstGeom>
        </p:spPr>
      </p:pic>
    </p:spTree>
    <p:extLst>
      <p:ext uri="{BB962C8B-B14F-4D97-AF65-F5344CB8AC3E}">
        <p14:creationId xmlns:p14="http://schemas.microsoft.com/office/powerpoint/2010/main" val="5131426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8246-5FEB-8F82-334D-20B2F8F7BCEB}"/>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C320AB74-46F5-C052-4D57-0416324AC042}"/>
              </a:ext>
            </a:extLst>
          </p:cNvPr>
          <p:cNvSpPr>
            <a:spLocks noGrp="1"/>
          </p:cNvSpPr>
          <p:nvPr>
            <p:ph sz="half" idx="1"/>
          </p:nvPr>
        </p:nvSpPr>
        <p:spPr/>
        <p:txBody>
          <a:bodyPr/>
          <a:lstStyle/>
          <a:p>
            <a:pPr marL="0" indent="0" algn="just">
              <a:buNone/>
            </a:pPr>
            <a:r>
              <a:rPr lang="en-IN" sz="1400" dirty="0">
                <a:latin typeface="Arial Nova Cond Light" panose="020B0306020202020204" pitchFamily="34" charset="0"/>
                <a:cs typeface="Times New Roman" panose="02020603050405020304" pitchFamily="18" charset="0"/>
              </a:rPr>
              <a:t>[1] Z. Zhang, S. </a:t>
            </a:r>
            <a:r>
              <a:rPr lang="en-IN" sz="1400" dirty="0" err="1">
                <a:latin typeface="Arial Nova Cond Light" panose="020B0306020202020204" pitchFamily="34" charset="0"/>
                <a:cs typeface="Times New Roman" panose="02020603050405020304" pitchFamily="18" charset="0"/>
              </a:rPr>
              <a:t>Zohren</a:t>
            </a:r>
            <a:r>
              <a:rPr lang="en-IN" sz="1400" dirty="0">
                <a:latin typeface="Arial Nova Cond Light" panose="020B0306020202020204" pitchFamily="34" charset="0"/>
                <a:cs typeface="Times New Roman" panose="02020603050405020304" pitchFamily="18" charset="0"/>
              </a:rPr>
              <a:t> and S. Roberts, "DeepLOB: Deep Convolutional Neural Networks for Limit Order Books," in IEEE Transactions on Signal Processing, vol. 67, no. 11, pp. 3001-3012, 1 June1, 2019, </a:t>
            </a:r>
            <a:r>
              <a:rPr lang="en-IN" sz="1400" dirty="0" err="1">
                <a:latin typeface="Arial Nova Cond Light" panose="020B0306020202020204" pitchFamily="34" charset="0"/>
                <a:cs typeface="Times New Roman" panose="02020603050405020304" pitchFamily="18" charset="0"/>
              </a:rPr>
              <a:t>doi</a:t>
            </a:r>
            <a:r>
              <a:rPr lang="en-IN" sz="1400" dirty="0">
                <a:latin typeface="Arial Nova Cond Light" panose="020B0306020202020204" pitchFamily="34" charset="0"/>
                <a:cs typeface="Times New Roman" panose="02020603050405020304" pitchFamily="18" charset="0"/>
              </a:rPr>
              <a:t>: 10.1109/TSP.2019.2907260.</a:t>
            </a:r>
          </a:p>
          <a:p>
            <a:pPr marL="0" indent="0" algn="just">
              <a:buNone/>
            </a:pPr>
            <a:r>
              <a:rPr lang="en-IN" sz="1400" dirty="0">
                <a:latin typeface="Arial Nova Cond Light" panose="020B0306020202020204" pitchFamily="34" charset="0"/>
                <a:cs typeface="Times New Roman" panose="02020603050405020304" pitchFamily="18" charset="0"/>
              </a:rPr>
              <a:t>[2] A. </a:t>
            </a:r>
            <a:r>
              <a:rPr lang="en-IN" sz="1400" dirty="0" err="1">
                <a:latin typeface="Arial Nova Cond Light" panose="020B0306020202020204" pitchFamily="34" charset="0"/>
                <a:cs typeface="Times New Roman" panose="02020603050405020304" pitchFamily="18" charset="0"/>
              </a:rPr>
              <a:t>Tsantekidis</a:t>
            </a:r>
            <a:r>
              <a:rPr lang="en-IN" sz="1400" dirty="0">
                <a:latin typeface="Arial Nova Cond Light" panose="020B0306020202020204" pitchFamily="34" charset="0"/>
                <a:cs typeface="Times New Roman" panose="02020603050405020304" pitchFamily="18" charset="0"/>
              </a:rPr>
              <a:t>, N. </a:t>
            </a:r>
            <a:r>
              <a:rPr lang="en-IN" sz="1400" dirty="0" err="1">
                <a:latin typeface="Arial Nova Cond Light" panose="020B0306020202020204" pitchFamily="34" charset="0"/>
                <a:cs typeface="Times New Roman" panose="02020603050405020304" pitchFamily="18" charset="0"/>
              </a:rPr>
              <a:t>Passalis</a:t>
            </a:r>
            <a:r>
              <a:rPr lang="en-IN" sz="1400" dirty="0">
                <a:latin typeface="Arial Nova Cond Light" panose="020B0306020202020204" pitchFamily="34" charset="0"/>
                <a:cs typeface="Times New Roman" panose="02020603050405020304" pitchFamily="18" charset="0"/>
              </a:rPr>
              <a:t>, A. </a:t>
            </a:r>
            <a:r>
              <a:rPr lang="en-IN" sz="1400" dirty="0" err="1">
                <a:latin typeface="Arial Nova Cond Light" panose="020B0306020202020204" pitchFamily="34" charset="0"/>
                <a:cs typeface="Times New Roman" panose="02020603050405020304" pitchFamily="18" charset="0"/>
              </a:rPr>
              <a:t>Tefas</a:t>
            </a:r>
            <a:r>
              <a:rPr lang="en-IN" sz="1400" dirty="0">
                <a:latin typeface="Arial Nova Cond Light" panose="020B0306020202020204" pitchFamily="34" charset="0"/>
                <a:cs typeface="Times New Roman" panose="02020603050405020304" pitchFamily="18" charset="0"/>
              </a:rPr>
              <a:t>, J. </a:t>
            </a:r>
            <a:r>
              <a:rPr lang="en-IN" sz="1400" dirty="0" err="1">
                <a:latin typeface="Arial Nova Cond Light" panose="020B0306020202020204" pitchFamily="34" charset="0"/>
                <a:cs typeface="Times New Roman" panose="02020603050405020304" pitchFamily="18" charset="0"/>
              </a:rPr>
              <a:t>Kanniainen</a:t>
            </a:r>
            <a:r>
              <a:rPr lang="en-IN" sz="1400" dirty="0">
                <a:latin typeface="Arial Nova Cond Light" panose="020B0306020202020204" pitchFamily="34" charset="0"/>
                <a:cs typeface="Times New Roman" panose="02020603050405020304" pitchFamily="18" charset="0"/>
              </a:rPr>
              <a:t>, M. </a:t>
            </a:r>
            <a:r>
              <a:rPr lang="en-IN" sz="1400" dirty="0" err="1">
                <a:latin typeface="Arial Nova Cond Light" panose="020B0306020202020204" pitchFamily="34" charset="0"/>
                <a:cs typeface="Times New Roman" panose="02020603050405020304" pitchFamily="18" charset="0"/>
              </a:rPr>
              <a:t>Gabbouj</a:t>
            </a:r>
            <a:r>
              <a:rPr lang="en-IN" sz="1400" dirty="0">
                <a:latin typeface="Arial Nova Cond Light" panose="020B0306020202020204" pitchFamily="34" charset="0"/>
                <a:cs typeface="Times New Roman" panose="02020603050405020304" pitchFamily="18" charset="0"/>
              </a:rPr>
              <a:t> and A. </a:t>
            </a:r>
            <a:r>
              <a:rPr lang="en-IN" sz="1400" dirty="0" err="1">
                <a:latin typeface="Arial Nova Cond Light" panose="020B0306020202020204" pitchFamily="34" charset="0"/>
                <a:cs typeface="Times New Roman" panose="02020603050405020304" pitchFamily="18" charset="0"/>
              </a:rPr>
              <a:t>Iosifidis</a:t>
            </a:r>
            <a:r>
              <a:rPr lang="en-IN" sz="1400" dirty="0">
                <a:latin typeface="Arial Nova Cond Light" panose="020B0306020202020204" pitchFamily="34" charset="0"/>
                <a:cs typeface="Times New Roman" panose="02020603050405020304" pitchFamily="18" charset="0"/>
              </a:rPr>
              <a:t>, "Forecasting Stock Prices from the Limit Order Book Using Convolutional Neural Networks," 2017 IEEE 19th Conference on Business Informatics (CBI), Thessaloniki, Greece, 2017, pp. 7-12, </a:t>
            </a:r>
            <a:r>
              <a:rPr lang="en-IN" sz="1400" dirty="0" err="1">
                <a:latin typeface="Arial Nova Cond Light" panose="020B0306020202020204" pitchFamily="34" charset="0"/>
                <a:cs typeface="Times New Roman" panose="02020603050405020304" pitchFamily="18" charset="0"/>
              </a:rPr>
              <a:t>doi</a:t>
            </a:r>
            <a:r>
              <a:rPr lang="en-IN" sz="1400" dirty="0">
                <a:latin typeface="Arial Nova Cond Light" panose="020B0306020202020204" pitchFamily="34" charset="0"/>
                <a:cs typeface="Times New Roman" panose="02020603050405020304" pitchFamily="18" charset="0"/>
              </a:rPr>
              <a:t>: 10.1109/CBI.2017.23.</a:t>
            </a:r>
          </a:p>
          <a:p>
            <a:pPr marL="0" indent="0" algn="just">
              <a:buNone/>
            </a:pPr>
            <a:r>
              <a:rPr lang="en-IN" sz="1400" dirty="0">
                <a:latin typeface="Arial Nova Cond Light" panose="020B0306020202020204" pitchFamily="34" charset="0"/>
                <a:cs typeface="Times New Roman" panose="02020603050405020304" pitchFamily="18" charset="0"/>
              </a:rPr>
              <a:t>[3] Paul </a:t>
            </a:r>
            <a:r>
              <a:rPr lang="en-IN" sz="1400" dirty="0" err="1">
                <a:latin typeface="Arial Nova Cond Light" panose="020B0306020202020204" pitchFamily="34" charset="0"/>
                <a:cs typeface="Times New Roman" panose="02020603050405020304" pitchFamily="18" charset="0"/>
              </a:rPr>
              <a:t>Bilokon</a:t>
            </a:r>
            <a:r>
              <a:rPr lang="en-IN" sz="1400" dirty="0">
                <a:latin typeface="Arial Nova Cond Light" panose="020B0306020202020204" pitchFamily="34" charset="0"/>
                <a:cs typeface="Times New Roman" panose="02020603050405020304" pitchFamily="18" charset="0"/>
              </a:rPr>
              <a:t> &amp; </a:t>
            </a:r>
            <a:r>
              <a:rPr lang="en-IN" sz="1400" dirty="0" err="1">
                <a:latin typeface="Arial Nova Cond Light" panose="020B0306020202020204" pitchFamily="34" charset="0"/>
                <a:cs typeface="Times New Roman" panose="02020603050405020304" pitchFamily="18" charset="0"/>
              </a:rPr>
              <a:t>Yitao</a:t>
            </a:r>
            <a:r>
              <a:rPr lang="en-IN" sz="1400" dirty="0">
                <a:latin typeface="Arial Nova Cond Light" panose="020B0306020202020204" pitchFamily="34" charset="0"/>
                <a:cs typeface="Times New Roman" panose="02020603050405020304" pitchFamily="18" charset="0"/>
              </a:rPr>
              <a:t> Qiu, 2023. "Transformers versus LSTMs for electronic trading," Papers 2309.11400, arXiv.org.</a:t>
            </a:r>
          </a:p>
          <a:p>
            <a:pPr marL="0" indent="0" algn="just">
              <a:buNone/>
            </a:pPr>
            <a:r>
              <a:rPr lang="en-IN" sz="1400" dirty="0">
                <a:latin typeface="Arial Nova Cond Light" panose="020B0306020202020204" pitchFamily="34" charset="0"/>
                <a:cs typeface="Times New Roman" panose="02020603050405020304" pitchFamily="18" charset="0"/>
              </a:rPr>
              <a:t>[4] </a:t>
            </a:r>
            <a:r>
              <a:rPr lang="en-US" sz="1400" dirty="0" err="1">
                <a:latin typeface="Arial Nova Cond Light" panose="020B0306020202020204" pitchFamily="34" charset="0"/>
                <a:cs typeface="Times New Roman" panose="02020603050405020304" pitchFamily="18" charset="0"/>
              </a:rPr>
              <a:t>Lv</a:t>
            </a:r>
            <a:r>
              <a:rPr lang="en-US" sz="1400" dirty="0">
                <a:latin typeface="Arial Nova Cond Light" panose="020B0306020202020204" pitchFamily="34" charset="0"/>
                <a:cs typeface="Times New Roman" panose="02020603050405020304" pitchFamily="18" charset="0"/>
              </a:rPr>
              <a:t>, X., Zhang, L. (2021). Feature Fusion Learning Based on LSTM and CNN Networks for Trend Analysis of Limit Order Books. In: </a:t>
            </a:r>
            <a:r>
              <a:rPr lang="en-US" sz="1400" dirty="0" err="1">
                <a:latin typeface="Arial Nova Cond Light" panose="020B0306020202020204" pitchFamily="34" charset="0"/>
                <a:cs typeface="Times New Roman" panose="02020603050405020304" pitchFamily="18" charset="0"/>
              </a:rPr>
              <a:t>Mantoro</a:t>
            </a:r>
            <a:r>
              <a:rPr lang="en-US" sz="1400" dirty="0">
                <a:latin typeface="Arial Nova Cond Light" panose="020B0306020202020204" pitchFamily="34" charset="0"/>
                <a:cs typeface="Times New Roman" panose="02020603050405020304" pitchFamily="18" charset="0"/>
              </a:rPr>
              <a:t>, T., Lee, M., Ayu, M.A., Wong, K.W., </a:t>
            </a:r>
            <a:r>
              <a:rPr lang="en-US" sz="1400" dirty="0" err="1">
                <a:latin typeface="Arial Nova Cond Light" panose="020B0306020202020204" pitchFamily="34" charset="0"/>
                <a:cs typeface="Times New Roman" panose="02020603050405020304" pitchFamily="18" charset="0"/>
              </a:rPr>
              <a:t>Hidayanto</a:t>
            </a:r>
            <a:r>
              <a:rPr lang="en-US" sz="1400" dirty="0">
                <a:latin typeface="Arial Nova Cond Light" panose="020B0306020202020204" pitchFamily="34" charset="0"/>
                <a:cs typeface="Times New Roman" panose="02020603050405020304" pitchFamily="18" charset="0"/>
              </a:rPr>
              <a:t>, A.N. (eds) Neural Information Processing. ICONIP 2021. Lecture Notes in Computer Science(), vol 13111. Springer, Cham. https://doi.org/10.1007/978-3-030-92273-3_11</a:t>
            </a:r>
            <a:r>
              <a:rPr lang="en-IN" sz="1400" dirty="0">
                <a:latin typeface="Arial Nova Cond Light" panose="020B0306020202020204" pitchFamily="34" charset="0"/>
                <a:cs typeface="Times New Roman" panose="02020603050405020304" pitchFamily="18" charset="0"/>
              </a:rPr>
              <a:t>[5] Gautam Raj Mode, Khaza </a:t>
            </a:r>
            <a:r>
              <a:rPr lang="en-IN" sz="1400" dirty="0" err="1">
                <a:latin typeface="Arial Nova Cond Light" panose="020B0306020202020204" pitchFamily="34" charset="0"/>
                <a:cs typeface="Times New Roman" panose="02020603050405020304" pitchFamily="18" charset="0"/>
              </a:rPr>
              <a:t>Anuarul</a:t>
            </a:r>
            <a:r>
              <a:rPr lang="en-IN" sz="1400" dirty="0">
                <a:latin typeface="Arial Nova Cond Light" panose="020B0306020202020204" pitchFamily="34" charset="0"/>
                <a:cs typeface="Times New Roman" panose="02020603050405020304" pitchFamily="18" charset="0"/>
              </a:rPr>
              <a:t> Hoque, Adversarial Examples in Deep Learning for Multivariate Time Series Regression, Accepted for publication in the 49th Annual IEEE Applied Imagery Pattern Recognition (AIPR) Workshop 2020</a:t>
            </a:r>
          </a:p>
          <a:p>
            <a:pPr marL="0" indent="0" algn="just">
              <a:buNone/>
            </a:pPr>
            <a:r>
              <a:rPr lang="en-IN" sz="1400" dirty="0">
                <a:latin typeface="Arial Nova Cond Light" panose="020B0306020202020204" pitchFamily="34" charset="0"/>
                <a:cs typeface="Times New Roman" panose="02020603050405020304" pitchFamily="18" charset="0"/>
              </a:rPr>
              <a:t>[5] F. Karim, S. Majumdar and H. Darabi, "Adversarial Attacks on Time Series," in IEEE Transactions on Pattern Analysis and Machine Intelligence, vol. 43, no. 10, pp. 3309-3320, 1 Oct. 2021, </a:t>
            </a:r>
            <a:r>
              <a:rPr lang="en-IN" sz="1400" dirty="0" err="1">
                <a:latin typeface="Arial Nova Cond Light" panose="020B0306020202020204" pitchFamily="34" charset="0"/>
                <a:cs typeface="Times New Roman" panose="02020603050405020304" pitchFamily="18" charset="0"/>
              </a:rPr>
              <a:t>doi</a:t>
            </a:r>
            <a:r>
              <a:rPr lang="en-IN" sz="1400" dirty="0">
                <a:latin typeface="Arial Nova Cond Light" panose="020B0306020202020204" pitchFamily="34" charset="0"/>
                <a:cs typeface="Times New Roman" panose="02020603050405020304" pitchFamily="18" charset="0"/>
              </a:rPr>
              <a:t>: 10.1109/TPAMI.2020.2986319.</a:t>
            </a:r>
          </a:p>
          <a:p>
            <a:pPr marL="0" indent="0" algn="just">
              <a:buNone/>
            </a:pPr>
            <a:r>
              <a:rPr lang="en-IN" sz="1400" dirty="0">
                <a:latin typeface="Arial Nova Cond Light" panose="020B0306020202020204" pitchFamily="34" charset="0"/>
                <a:cs typeface="Times New Roman" panose="02020603050405020304" pitchFamily="18" charset="0"/>
              </a:rPr>
              <a:t>[6] </a:t>
            </a:r>
            <a:r>
              <a:rPr lang="en-US" sz="1400" dirty="0">
                <a:latin typeface="Arial Nova Cond Light" panose="020B0306020202020204" pitchFamily="34" charset="0"/>
                <a:cs typeface="Times New Roman" panose="02020603050405020304" pitchFamily="18" charset="0"/>
              </a:rPr>
              <a:t>X. Yuan, P. He, Q. Zhu and X. Li, “Adversarial Examples: Attacks and Defenses for Deep Learning,” in IEEE Transactions on Neural Networks and Learning Systems, vol. 30, no. 9, pp. 2805-2824, Sept. 2019, </a:t>
            </a:r>
            <a:r>
              <a:rPr lang="en-US" sz="1400" dirty="0" err="1">
                <a:latin typeface="Arial Nova Cond Light" panose="020B0306020202020204" pitchFamily="34" charset="0"/>
                <a:cs typeface="Times New Roman" panose="02020603050405020304" pitchFamily="18" charset="0"/>
              </a:rPr>
              <a:t>doi</a:t>
            </a:r>
            <a:r>
              <a:rPr lang="en-US" sz="1400" dirty="0">
                <a:latin typeface="Arial Nova Cond Light" panose="020B0306020202020204" pitchFamily="34" charset="0"/>
                <a:cs typeface="Times New Roman" panose="02020603050405020304" pitchFamily="18" charset="0"/>
              </a:rPr>
              <a:t>: 10.1109/TNNLS.2018.2886017.</a:t>
            </a:r>
            <a:endParaRPr lang="en-IN" sz="1400" dirty="0">
              <a:latin typeface="Arial Nova Cond Light" panose="020B0306020202020204" pitchFamily="34" charset="0"/>
              <a:cs typeface="Times New Roman" panose="02020603050405020304" pitchFamily="18" charset="0"/>
            </a:endParaRPr>
          </a:p>
          <a:p>
            <a:pPr marL="0" indent="0" algn="just">
              <a:buNone/>
            </a:pPr>
            <a:r>
              <a:rPr lang="en-IN" sz="1400" dirty="0">
                <a:latin typeface="Arial Nova Cond Light" panose="020B0306020202020204" pitchFamily="34" charset="0"/>
                <a:cs typeface="Times New Roman" panose="02020603050405020304" pitchFamily="18" charset="0"/>
              </a:rPr>
              <a:t>[7] </a:t>
            </a:r>
            <a:r>
              <a:rPr lang="en-US" sz="1400" dirty="0">
                <a:latin typeface="Arial Nova Cond Light" panose="020B0306020202020204" pitchFamily="34" charset="0"/>
                <a:cs typeface="Times New Roman" panose="02020603050405020304" pitchFamily="18" charset="0"/>
              </a:rPr>
              <a:t>A Review of Adversarial Attack and Defense for Classification Methods Yao Li, </a:t>
            </a:r>
            <a:r>
              <a:rPr lang="en-US" sz="1400" dirty="0" err="1">
                <a:latin typeface="Arial Nova Cond Light" panose="020B0306020202020204" pitchFamily="34" charset="0"/>
                <a:cs typeface="Times New Roman" panose="02020603050405020304" pitchFamily="18" charset="0"/>
              </a:rPr>
              <a:t>Minhao</a:t>
            </a:r>
            <a:r>
              <a:rPr lang="en-US" sz="1400" dirty="0">
                <a:latin typeface="Arial Nova Cond Light" panose="020B0306020202020204" pitchFamily="34" charset="0"/>
                <a:cs typeface="Times New Roman" panose="02020603050405020304" pitchFamily="18" charset="0"/>
              </a:rPr>
              <a:t> Cheng, Cho-Jui Hsieh, Thomas C. M. Lee August 18, 2021; revised: November 5, 2021</a:t>
            </a:r>
            <a:endParaRPr lang="en-IN" sz="1400" dirty="0">
              <a:latin typeface="Arial Nova Cond Light" panose="020B0306020202020204" pitchFamily="34" charset="0"/>
              <a:cs typeface="Times New Roman" panose="02020603050405020304" pitchFamily="18" charset="0"/>
            </a:endParaRPr>
          </a:p>
          <a:p>
            <a:pPr marL="0" indent="0" algn="just">
              <a:buNone/>
            </a:pPr>
            <a:r>
              <a:rPr lang="en-IN" sz="1400" dirty="0">
                <a:latin typeface="Arial Nova Cond Light" panose="020B0306020202020204" pitchFamily="34" charset="0"/>
                <a:cs typeface="Times New Roman" panose="02020603050405020304" pitchFamily="18" charset="0"/>
              </a:rPr>
              <a:t>[8] </a:t>
            </a:r>
            <a:r>
              <a:rPr lang="en-US" sz="1400" dirty="0">
                <a:latin typeface="Arial Nova Cond Light" panose="020B0306020202020204" pitchFamily="34" charset="0"/>
                <a:cs typeface="Times New Roman" panose="02020603050405020304" pitchFamily="18" charset="0"/>
              </a:rPr>
              <a:t>Ding, D., Zhang, M., Feng, F., Huang, Y., Jiang, E., &amp; Yang, M. (2023). Black-Box Adversarial Attack on Time Series Classification. Proceedings of the AAAI Conference on Artificial Intelligence, 37(6), 7358-7368. https://doi.org/10.1609/aaai.v37i6.25896</a:t>
            </a:r>
            <a:endParaRPr lang="en-IN" sz="1400" dirty="0">
              <a:latin typeface="Arial Nova Cond Light" panose="020B0306020202020204" pitchFamily="34" charset="0"/>
              <a:cs typeface="Times New Roman" panose="02020603050405020304" pitchFamily="18" charset="0"/>
            </a:endParaRPr>
          </a:p>
          <a:p>
            <a:pPr marL="0" indent="0" algn="just">
              <a:buNone/>
            </a:pPr>
            <a:r>
              <a:rPr lang="en-IN" sz="1400" dirty="0">
                <a:latin typeface="Arial Nova Cond Light" panose="020B0306020202020204" pitchFamily="34" charset="0"/>
                <a:cs typeface="Times New Roman" panose="02020603050405020304" pitchFamily="18" charset="0"/>
              </a:rPr>
              <a:t>[9] A. </a:t>
            </a:r>
            <a:r>
              <a:rPr lang="en-IN" sz="1400" dirty="0" err="1">
                <a:latin typeface="Arial Nova Cond Light" panose="020B0306020202020204" pitchFamily="34" charset="0"/>
                <a:cs typeface="Times New Roman" panose="02020603050405020304" pitchFamily="18" charset="0"/>
              </a:rPr>
              <a:t>Ntakaris</a:t>
            </a:r>
            <a:r>
              <a:rPr lang="en-IN" sz="1400" dirty="0">
                <a:latin typeface="Arial Nova Cond Light" panose="020B0306020202020204" pitchFamily="34" charset="0"/>
                <a:cs typeface="Times New Roman" panose="02020603050405020304" pitchFamily="18" charset="0"/>
              </a:rPr>
              <a:t>, M. </a:t>
            </a:r>
            <a:r>
              <a:rPr lang="en-IN" sz="1400" dirty="0" err="1">
                <a:latin typeface="Arial Nova Cond Light" panose="020B0306020202020204" pitchFamily="34" charset="0"/>
                <a:cs typeface="Times New Roman" panose="02020603050405020304" pitchFamily="18" charset="0"/>
              </a:rPr>
              <a:t>Magris</a:t>
            </a:r>
            <a:r>
              <a:rPr lang="en-IN" sz="1400" dirty="0">
                <a:latin typeface="Arial Nova Cond Light" panose="020B0306020202020204" pitchFamily="34" charset="0"/>
                <a:cs typeface="Times New Roman" panose="02020603050405020304" pitchFamily="18" charset="0"/>
              </a:rPr>
              <a:t>, J. </a:t>
            </a:r>
            <a:r>
              <a:rPr lang="en-IN" sz="1400" dirty="0" err="1">
                <a:latin typeface="Arial Nova Cond Light" panose="020B0306020202020204" pitchFamily="34" charset="0"/>
                <a:cs typeface="Times New Roman" panose="02020603050405020304" pitchFamily="18" charset="0"/>
              </a:rPr>
              <a:t>Kanniainen</a:t>
            </a:r>
            <a:r>
              <a:rPr lang="en-IN" sz="1400" dirty="0">
                <a:latin typeface="Arial Nova Cond Light" panose="020B0306020202020204" pitchFamily="34" charset="0"/>
                <a:cs typeface="Times New Roman" panose="02020603050405020304" pitchFamily="18" charset="0"/>
              </a:rPr>
              <a:t>, M. </a:t>
            </a:r>
            <a:r>
              <a:rPr lang="en-IN" sz="1400" dirty="0" err="1">
                <a:latin typeface="Arial Nova Cond Light" panose="020B0306020202020204" pitchFamily="34" charset="0"/>
                <a:cs typeface="Times New Roman" panose="02020603050405020304" pitchFamily="18" charset="0"/>
              </a:rPr>
              <a:t>Gabbouj</a:t>
            </a:r>
            <a:r>
              <a:rPr lang="en-IN" sz="1400" dirty="0">
                <a:latin typeface="Arial Nova Cond Light" panose="020B0306020202020204" pitchFamily="34" charset="0"/>
                <a:cs typeface="Times New Roman" panose="02020603050405020304" pitchFamily="18" charset="0"/>
              </a:rPr>
              <a:t>, and A. </a:t>
            </a:r>
            <a:r>
              <a:rPr lang="en-IN" sz="1400" dirty="0" err="1">
                <a:latin typeface="Arial Nova Cond Light" panose="020B0306020202020204" pitchFamily="34" charset="0"/>
                <a:cs typeface="Times New Roman" panose="02020603050405020304" pitchFamily="18" charset="0"/>
              </a:rPr>
              <a:t>Iosifidis</a:t>
            </a:r>
            <a:r>
              <a:rPr lang="en-IN" sz="1400" dirty="0">
                <a:latin typeface="Arial Nova Cond Light" panose="020B0306020202020204" pitchFamily="34" charset="0"/>
                <a:cs typeface="Times New Roman" panose="02020603050405020304" pitchFamily="18" charset="0"/>
              </a:rPr>
              <a:t>, “Benchmark dataset for mid-price prediction of limit order book data with machine learning methods,” J. Forecasting, vol. 37, no. 8, 852–866, 2018.</a:t>
            </a:r>
          </a:p>
        </p:txBody>
      </p:sp>
    </p:spTree>
    <p:extLst>
      <p:ext uri="{BB962C8B-B14F-4D97-AF65-F5344CB8AC3E}">
        <p14:creationId xmlns:p14="http://schemas.microsoft.com/office/powerpoint/2010/main" val="256727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45E54-5C95-E31C-20C2-ABFD0C912062}"/>
              </a:ext>
            </a:extLst>
          </p:cNvPr>
          <p:cNvSpPr>
            <a:spLocks noGrp="1"/>
          </p:cNvSpPr>
          <p:nvPr>
            <p:ph type="title"/>
          </p:nvPr>
        </p:nvSpPr>
        <p:spPr/>
        <p:txBody>
          <a:bodyPr/>
          <a:lstStyle/>
          <a:p>
            <a:r>
              <a:rPr lang="en-IN"/>
              <a:t>Question(s)</a:t>
            </a:r>
          </a:p>
        </p:txBody>
      </p:sp>
    </p:spTree>
    <p:extLst>
      <p:ext uri="{BB962C8B-B14F-4D97-AF65-F5344CB8AC3E}">
        <p14:creationId xmlns:p14="http://schemas.microsoft.com/office/powerpoint/2010/main" val="33892219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F45E54-5C95-E31C-20C2-ABFD0C912062}"/>
              </a:ext>
            </a:extLst>
          </p:cNvPr>
          <p:cNvSpPr>
            <a:spLocks noGrp="1"/>
          </p:cNvSpPr>
          <p:nvPr>
            <p:ph type="title"/>
          </p:nvPr>
        </p:nvSpPr>
        <p:spPr/>
        <p:txBody>
          <a:bodyPr lIns="91440" tIns="45720" rIns="91440" bIns="45720" anchor="b"/>
          <a:lstStyle/>
          <a:p>
            <a:r>
              <a:rPr lang="en-IN">
                <a:latin typeface="Franklin Gothic Medium"/>
              </a:rPr>
              <a:t>Thank you everyone</a:t>
            </a:r>
            <a:endParaRPr lang="en-US"/>
          </a:p>
        </p:txBody>
      </p:sp>
    </p:spTree>
    <p:extLst>
      <p:ext uri="{BB962C8B-B14F-4D97-AF65-F5344CB8AC3E}">
        <p14:creationId xmlns:p14="http://schemas.microsoft.com/office/powerpoint/2010/main" val="4148964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705BA-9045-DD7C-C549-2973C58067CD}"/>
              </a:ext>
            </a:extLst>
          </p:cNvPr>
          <p:cNvSpPr>
            <a:spLocks noGrp="1"/>
          </p:cNvSpPr>
          <p:nvPr>
            <p:ph type="title"/>
          </p:nvPr>
        </p:nvSpPr>
        <p:spPr/>
        <p:txBody>
          <a:bodyPr/>
          <a:lstStyle/>
          <a:p>
            <a:r>
              <a:rPr lang="en-US" dirty="0"/>
              <a:t>Why did you use this dataset?</a:t>
            </a:r>
            <a:endParaRPr lang="en-IN" dirty="0"/>
          </a:p>
        </p:txBody>
      </p:sp>
      <p:sp>
        <p:nvSpPr>
          <p:cNvPr id="3" name="Content Placeholder 2">
            <a:extLst>
              <a:ext uri="{FF2B5EF4-FFF2-40B4-BE49-F238E27FC236}">
                <a16:creationId xmlns:a16="http://schemas.microsoft.com/office/drawing/2014/main" id="{834DED1F-413A-5C63-2F6F-F92B1A56B26F}"/>
              </a:ext>
            </a:extLst>
          </p:cNvPr>
          <p:cNvSpPr>
            <a:spLocks noGrp="1"/>
          </p:cNvSpPr>
          <p:nvPr>
            <p:ph sz="half" idx="1"/>
          </p:nvPr>
        </p:nvSpPr>
        <p:spPr>
          <a:xfrm>
            <a:off x="838200" y="1543878"/>
            <a:ext cx="6952130" cy="4785485"/>
          </a:xfrm>
        </p:spPr>
        <p:txBody>
          <a:bodyPr/>
          <a:lstStyle/>
          <a:p>
            <a:r>
              <a:rPr lang="en-US" sz="2000" b="1" dirty="0">
                <a:latin typeface="Arial Nova Cond Light" panose="020B0306020202020204" pitchFamily="34" charset="0"/>
              </a:rPr>
              <a:t>Citation Impact: </a:t>
            </a:r>
          </a:p>
          <a:p>
            <a:pPr lvl="1"/>
            <a:r>
              <a:rPr lang="en-US" sz="1600" dirty="0">
                <a:latin typeface="Arial Nova Cond Light" panose="020B0306020202020204" pitchFamily="34" charset="0"/>
              </a:rPr>
              <a:t>The original paper introducing the dataset has been cited over 200 times in academic literature, demonstrating its widespread adoption in the research community</a:t>
            </a:r>
          </a:p>
          <a:p>
            <a:pPr lvl="1"/>
            <a:endParaRPr lang="en-US" sz="1600" dirty="0">
              <a:latin typeface="Arial Nova Cond Light" panose="020B0306020202020204" pitchFamily="34" charset="0"/>
            </a:endParaRPr>
          </a:p>
          <a:p>
            <a:r>
              <a:rPr lang="en-US" sz="2000" b="1" dirty="0">
                <a:latin typeface="Arial Nova Cond Light" panose="020B0306020202020204" pitchFamily="34" charset="0"/>
              </a:rPr>
              <a:t>Algorithmic Diversity: </a:t>
            </a:r>
          </a:p>
          <a:p>
            <a:pPr lvl="1"/>
            <a:r>
              <a:rPr lang="en-US" sz="1600" dirty="0">
                <a:latin typeface="Arial Nova Cond Light" panose="020B0306020202020204" pitchFamily="34" charset="0"/>
              </a:rPr>
              <a:t>It has been used to benchmark numerous machine learning approaches including CNNs, LSTMs, transformers, and reinforcement learning models for price movement prediction and order book modelling</a:t>
            </a:r>
          </a:p>
          <a:p>
            <a:pPr lvl="1"/>
            <a:endParaRPr lang="en-US" sz="1600" dirty="0">
              <a:latin typeface="Arial Nova Cond Light" panose="020B0306020202020204" pitchFamily="34" charset="0"/>
            </a:endParaRPr>
          </a:p>
          <a:p>
            <a:r>
              <a:rPr lang="en-US" sz="2000" b="1" dirty="0">
                <a:latin typeface="Arial Nova Cond Light" panose="020B0306020202020204" pitchFamily="34" charset="0"/>
              </a:rPr>
              <a:t>Structured nature and clear documentation:</a:t>
            </a:r>
          </a:p>
          <a:p>
            <a:pPr lvl="1"/>
            <a:r>
              <a:rPr lang="en-US" sz="1600" dirty="0">
                <a:latin typeface="Arial Nova Cond Light" panose="020B0306020202020204" pitchFamily="34" charset="0"/>
              </a:rPr>
              <a:t>The dataset's structured nature and clear documentation have made it particularly valuable for reproducible research in financial machine learning, which is why it continues to be referenced in current academic publications despite being released in 2010</a:t>
            </a:r>
          </a:p>
          <a:p>
            <a:endParaRPr lang="en-IN" sz="2000" b="1" dirty="0">
              <a:latin typeface="Arial Nova Cond Light" panose="020B0306020202020204" pitchFamily="34" charset="0"/>
            </a:endParaRPr>
          </a:p>
        </p:txBody>
      </p:sp>
    </p:spTree>
    <p:extLst>
      <p:ext uri="{BB962C8B-B14F-4D97-AF65-F5344CB8AC3E}">
        <p14:creationId xmlns:p14="http://schemas.microsoft.com/office/powerpoint/2010/main" val="22738385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D8A637E-F395-A3A7-28F0-42AACBB184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5AD22-06AF-277C-E885-85228B370051}"/>
              </a:ext>
            </a:extLst>
          </p:cNvPr>
          <p:cNvSpPr>
            <a:spLocks noGrp="1"/>
          </p:cNvSpPr>
          <p:nvPr>
            <p:ph type="title"/>
          </p:nvPr>
        </p:nvSpPr>
        <p:spPr/>
        <p:txBody>
          <a:bodyPr/>
          <a:lstStyle/>
          <a:p>
            <a:r>
              <a:rPr lang="en-US" dirty="0"/>
              <a:t>Advantages of the trading strategy used</a:t>
            </a:r>
            <a:endParaRPr lang="en-IN" dirty="0"/>
          </a:p>
        </p:txBody>
      </p:sp>
      <p:sp>
        <p:nvSpPr>
          <p:cNvPr id="3" name="Content Placeholder 2">
            <a:extLst>
              <a:ext uri="{FF2B5EF4-FFF2-40B4-BE49-F238E27FC236}">
                <a16:creationId xmlns:a16="http://schemas.microsoft.com/office/drawing/2014/main" id="{45FFBA16-2B33-CF34-2E9A-5E2DE3B4661D}"/>
              </a:ext>
            </a:extLst>
          </p:cNvPr>
          <p:cNvSpPr>
            <a:spLocks noGrp="1"/>
          </p:cNvSpPr>
          <p:nvPr>
            <p:ph sz="half" idx="1"/>
          </p:nvPr>
        </p:nvSpPr>
        <p:spPr>
          <a:xfrm>
            <a:off x="838200" y="1592331"/>
            <a:ext cx="6029325" cy="4785485"/>
          </a:xfrm>
        </p:spPr>
        <p:txBody>
          <a:bodyPr/>
          <a:lstStyle/>
          <a:p>
            <a:pPr algn="just"/>
            <a:r>
              <a:rPr lang="en-US" sz="1600" b="1" dirty="0">
                <a:latin typeface="Arial Nova Cond Light" panose="020B0306020202020204" pitchFamily="34" charset="0"/>
              </a:rPr>
              <a:t>Probability-Based Execution: </a:t>
            </a:r>
            <a:r>
              <a:rPr lang="en-US" sz="1600" dirty="0">
                <a:latin typeface="Arial Nova Cond Light" panose="020B0306020202020204" pitchFamily="34" charset="0"/>
              </a:rPr>
              <a:t>Uses confidence thresholds (0.85-0.99) to filter for high-conviction trades</a:t>
            </a:r>
          </a:p>
          <a:p>
            <a:pPr algn="just"/>
            <a:r>
              <a:rPr lang="en-US" sz="1600" b="1" dirty="0">
                <a:latin typeface="Arial Nova Cond Light" panose="020B0306020202020204" pitchFamily="34" charset="0"/>
              </a:rPr>
              <a:t>Directional Flexibility:</a:t>
            </a:r>
            <a:r>
              <a:rPr lang="en-US" sz="1600" dirty="0">
                <a:latin typeface="Arial Nova Cond Light" panose="020B0306020202020204" pitchFamily="34" charset="0"/>
              </a:rPr>
              <a:t> Implements both long and short positions based on predicted price movements</a:t>
            </a:r>
          </a:p>
          <a:p>
            <a:pPr algn="just"/>
            <a:r>
              <a:rPr lang="en-US" sz="1600" b="1" dirty="0">
                <a:latin typeface="Arial Nova Cond Light" panose="020B0306020202020204" pitchFamily="34" charset="0"/>
              </a:rPr>
              <a:t>Performance Optimization:</a:t>
            </a:r>
            <a:r>
              <a:rPr lang="en-US" sz="1600" dirty="0">
                <a:latin typeface="Arial Nova Cond Light" panose="020B0306020202020204" pitchFamily="34" charset="0"/>
              </a:rPr>
              <a:t> Allows tuning of probability thresholds to balance trade frequency and accuracy</a:t>
            </a:r>
          </a:p>
          <a:p>
            <a:pPr algn="just"/>
            <a:r>
              <a:rPr lang="en-US" sz="1600" b="1" dirty="0">
                <a:latin typeface="Arial Nova Cond Light" panose="020B0306020202020204" pitchFamily="34" charset="0"/>
              </a:rPr>
              <a:t>Risk Management: </a:t>
            </a:r>
            <a:r>
              <a:rPr lang="en-US" sz="1600" dirty="0">
                <a:latin typeface="Arial Nova Cond Light" panose="020B0306020202020204" pitchFamily="34" charset="0"/>
              </a:rPr>
              <a:t>Allocates fixed budget per trade (e.g., $100) to control position sizing</a:t>
            </a:r>
          </a:p>
          <a:p>
            <a:pPr algn="just"/>
            <a:r>
              <a:rPr lang="en-US" sz="1600" b="1" dirty="0">
                <a:latin typeface="Arial Nova Cond Light" panose="020B0306020202020204" pitchFamily="34" charset="0"/>
              </a:rPr>
              <a:t>Short-Term Focus: </a:t>
            </a:r>
            <a:r>
              <a:rPr lang="en-US" sz="1600" dirty="0">
                <a:latin typeface="Arial Nova Cond Light" panose="020B0306020202020204" pitchFamily="34" charset="0"/>
              </a:rPr>
              <a:t>Uses a defined prediction horizon (k=4) ideal for high-frequency trading</a:t>
            </a:r>
          </a:p>
          <a:p>
            <a:pPr algn="just"/>
            <a:r>
              <a:rPr lang="en-US" sz="1600" b="1" dirty="0">
                <a:latin typeface="Arial Nova Cond Light" panose="020B0306020202020204" pitchFamily="34" charset="0"/>
              </a:rPr>
              <a:t>Directional Simplicity:</a:t>
            </a:r>
            <a:r>
              <a:rPr lang="en-US" sz="1600" dirty="0">
                <a:latin typeface="Arial Nova Cond Light" panose="020B0306020202020204" pitchFamily="34" charset="0"/>
              </a:rPr>
              <a:t> Reduces complexity by classifying movements into three states (up/stable/down)</a:t>
            </a:r>
          </a:p>
          <a:p>
            <a:pPr algn="just"/>
            <a:r>
              <a:rPr lang="en-US" sz="1600" b="1" dirty="0">
                <a:latin typeface="Arial Nova Cond Light" panose="020B0306020202020204" pitchFamily="34" charset="0"/>
              </a:rPr>
              <a:t>Metric-Driven: </a:t>
            </a:r>
            <a:r>
              <a:rPr lang="en-US" sz="1600" dirty="0">
                <a:latin typeface="Arial Nova Cond Light" panose="020B0306020202020204" pitchFamily="34" charset="0"/>
              </a:rPr>
              <a:t>Provides comprehensive performance metrics including win rate and profit per trade</a:t>
            </a:r>
          </a:p>
          <a:p>
            <a:endParaRPr lang="en-US" sz="1600" dirty="0">
              <a:latin typeface="Arial Nova Cond Light" panose="020B0306020202020204" pitchFamily="34" charset="0"/>
            </a:endParaRPr>
          </a:p>
          <a:p>
            <a:endParaRPr lang="en-US" sz="1600" dirty="0">
              <a:latin typeface="Arial Nova Cond Light" panose="020B0306020202020204" pitchFamily="34" charset="0"/>
            </a:endParaRPr>
          </a:p>
          <a:p>
            <a:endParaRPr lang="en-IN" sz="1600" dirty="0">
              <a:latin typeface="Arial Nova Cond Light" panose="020B0306020202020204" pitchFamily="34" charset="0"/>
            </a:endParaRPr>
          </a:p>
        </p:txBody>
      </p:sp>
    </p:spTree>
    <p:extLst>
      <p:ext uri="{BB962C8B-B14F-4D97-AF65-F5344CB8AC3E}">
        <p14:creationId xmlns:p14="http://schemas.microsoft.com/office/powerpoint/2010/main" val="4112505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B7D2-59ED-D4E0-84D5-9A545CF1EF0F}"/>
              </a:ext>
            </a:extLst>
          </p:cNvPr>
          <p:cNvSpPr>
            <a:spLocks noGrp="1"/>
          </p:cNvSpPr>
          <p:nvPr>
            <p:ph type="title"/>
          </p:nvPr>
        </p:nvSpPr>
        <p:spPr/>
        <p:txBody>
          <a:bodyPr/>
          <a:lstStyle/>
          <a:p>
            <a:r>
              <a:rPr lang="en-IN" dirty="0"/>
              <a:t>FI-2010 Z-Score Normalisation</a:t>
            </a:r>
          </a:p>
        </p:txBody>
      </p:sp>
      <p:sp>
        <p:nvSpPr>
          <p:cNvPr id="3" name="Content Placeholder 2">
            <a:extLst>
              <a:ext uri="{FF2B5EF4-FFF2-40B4-BE49-F238E27FC236}">
                <a16:creationId xmlns:a16="http://schemas.microsoft.com/office/drawing/2014/main" id="{5E80E2E1-2F39-4BCD-705B-C06D301338F0}"/>
              </a:ext>
            </a:extLst>
          </p:cNvPr>
          <p:cNvSpPr>
            <a:spLocks noGrp="1"/>
          </p:cNvSpPr>
          <p:nvPr>
            <p:ph sz="half" idx="1"/>
          </p:nvPr>
        </p:nvSpPr>
        <p:spPr/>
        <p:txBody>
          <a:bodyPr/>
          <a:lstStyle/>
          <a:p>
            <a:r>
              <a:rPr lang="en-US" sz="1600" b="1" dirty="0">
                <a:latin typeface="Arial Nova Cond Light" panose="020B0306020202020204" pitchFamily="34" charset="0"/>
              </a:rPr>
              <a:t>Z-Score Normalization: </a:t>
            </a:r>
            <a:r>
              <a:rPr lang="en-US" sz="1600" dirty="0">
                <a:latin typeface="Arial Nova Cond Light" panose="020B0306020202020204" pitchFamily="34" charset="0"/>
              </a:rPr>
              <a:t>EXCELLENT for preserving relative importance of price jumps in LOB data  </a:t>
            </a:r>
          </a:p>
          <a:p>
            <a:r>
              <a:rPr lang="en-US" sz="1600" b="1" dirty="0">
                <a:latin typeface="Arial Nova Cond Light" panose="020B0306020202020204" pitchFamily="34" charset="0"/>
              </a:rPr>
              <a:t>Min-Max Normalization: </a:t>
            </a:r>
            <a:r>
              <a:rPr lang="en-US" sz="1600" dirty="0">
                <a:latin typeface="Arial Nova Cond Light" panose="020B0306020202020204" pitchFamily="34" charset="0"/>
              </a:rPr>
              <a:t>Scales features to [0,1] range - Beneficial when bounded outputs are required</a:t>
            </a:r>
          </a:p>
          <a:p>
            <a:r>
              <a:rPr lang="en-US" sz="1600" b="1" dirty="0">
                <a:latin typeface="Arial Nova Cond Light" panose="020B0306020202020204" pitchFamily="34" charset="0"/>
              </a:rPr>
              <a:t>Decimal Scaling: </a:t>
            </a:r>
            <a:r>
              <a:rPr lang="en-US" sz="1600" dirty="0">
                <a:latin typeface="Arial Nova Cond Light" panose="020B0306020202020204" pitchFamily="34" charset="0"/>
              </a:rPr>
              <a:t>Divides by powers of 10 - Simple but less effective for handling LOB volume variations</a:t>
            </a:r>
          </a:p>
          <a:p>
            <a:r>
              <a:rPr lang="en-US" sz="1600" b="1" dirty="0">
                <a:latin typeface="Arial Nova Cond Light" panose="020B0306020202020204" pitchFamily="34" charset="0"/>
              </a:rPr>
              <a:t>Robust Scaling: </a:t>
            </a:r>
            <a:r>
              <a:rPr lang="en-US" sz="1600" dirty="0">
                <a:latin typeface="Arial Nova Cond Light" panose="020B0306020202020204" pitchFamily="34" charset="0"/>
              </a:rPr>
              <a:t>Uses median and IQR - Well-suited for highly skewed LOB distributions</a:t>
            </a:r>
          </a:p>
          <a:p>
            <a:r>
              <a:rPr lang="en-US" sz="1600" b="1" dirty="0">
                <a:latin typeface="Arial Nova Cond Light" panose="020B0306020202020204" pitchFamily="34" charset="0"/>
              </a:rPr>
              <a:t>Log Transformation: </a:t>
            </a:r>
            <a:r>
              <a:rPr lang="en-US" sz="1600" dirty="0">
                <a:latin typeface="Arial Nova Cond Light" panose="020B0306020202020204" pitchFamily="34" charset="0"/>
              </a:rPr>
              <a:t>Ideal for volume imbalance features with large ranges</a:t>
            </a:r>
          </a:p>
          <a:p>
            <a:r>
              <a:rPr lang="en-US" sz="1600" b="1" dirty="0">
                <a:latin typeface="Arial Nova Cond Light" panose="020B0306020202020204" pitchFamily="34" charset="0"/>
              </a:rPr>
              <a:t>Quantile Normalization: </a:t>
            </a:r>
            <a:r>
              <a:rPr lang="en-US" sz="1600" dirty="0">
                <a:latin typeface="Arial Nova Cond Light" panose="020B0306020202020204" pitchFamily="34" charset="0"/>
              </a:rPr>
              <a:t>Maps values to target distribution - Useful but sacrifices magnitude information</a:t>
            </a:r>
          </a:p>
          <a:p>
            <a:r>
              <a:rPr lang="en-US" sz="1600" b="1" dirty="0">
                <a:latin typeface="Arial Nova Cond Light" panose="020B0306020202020204" pitchFamily="34" charset="0"/>
              </a:rPr>
              <a:t>Relative Normalization: </a:t>
            </a:r>
            <a:r>
              <a:rPr lang="en-US" sz="1600" dirty="0">
                <a:latin typeface="Arial Nova Cond Light" panose="020B0306020202020204" pitchFamily="34" charset="0"/>
              </a:rPr>
              <a:t>Effective for analyzing price movements and trends</a:t>
            </a:r>
          </a:p>
          <a:p>
            <a:pPr marL="0" indent="0">
              <a:buNone/>
            </a:pPr>
            <a:endParaRPr lang="en-US" sz="1100" dirty="0">
              <a:latin typeface="Arial Nova Cond Light" panose="020B0306020202020204" pitchFamily="34" charset="0"/>
            </a:endParaRPr>
          </a:p>
          <a:p>
            <a:pPr marL="0" indent="0">
              <a:buNone/>
            </a:pPr>
            <a:endParaRPr lang="en-US" sz="1100" dirty="0">
              <a:latin typeface="Arial Nova Cond Light" panose="020B0306020202020204" pitchFamily="34" charset="0"/>
            </a:endParaRPr>
          </a:p>
          <a:p>
            <a:pPr marL="0" indent="0" algn="ctr">
              <a:buNone/>
            </a:pPr>
            <a:r>
              <a:rPr lang="en-US" sz="2000" b="1" dirty="0">
                <a:latin typeface="Arial Nova Cond Light" panose="020B0306020202020204" pitchFamily="34" charset="0"/>
              </a:rPr>
              <a:t>Z-Score normalization is optimal for LOB data as it preserves the statistical significance of order flow patterns while effectively standardizing across different price scales</a:t>
            </a:r>
            <a:endParaRPr lang="en-IN" sz="2000" b="1" dirty="0">
              <a:latin typeface="Arial Nova Cond Light" panose="020B0306020202020204" pitchFamily="34" charset="0"/>
            </a:endParaRPr>
          </a:p>
        </p:txBody>
      </p:sp>
    </p:spTree>
    <p:extLst>
      <p:ext uri="{BB962C8B-B14F-4D97-AF65-F5344CB8AC3E}">
        <p14:creationId xmlns:p14="http://schemas.microsoft.com/office/powerpoint/2010/main" val="2923416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49446-D75C-8276-BFB2-CC560DC53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A1668-2491-638A-4B17-75A7E03675B7}"/>
              </a:ext>
            </a:extLst>
          </p:cNvPr>
          <p:cNvSpPr>
            <a:spLocks noGrp="1"/>
          </p:cNvSpPr>
          <p:nvPr>
            <p:ph type="title"/>
          </p:nvPr>
        </p:nvSpPr>
        <p:spPr/>
        <p:txBody>
          <a:bodyPr/>
          <a:lstStyle/>
          <a:p>
            <a:r>
              <a:rPr lang="en-IN" sz="4000" dirty="0"/>
              <a:t>Introduction: Notable Spoofing Cases</a:t>
            </a:r>
          </a:p>
        </p:txBody>
      </p:sp>
      <p:sp>
        <p:nvSpPr>
          <p:cNvPr id="3" name="Content Placeholder 2">
            <a:extLst>
              <a:ext uri="{FF2B5EF4-FFF2-40B4-BE49-F238E27FC236}">
                <a16:creationId xmlns:a16="http://schemas.microsoft.com/office/drawing/2014/main" id="{F2987968-102B-E7CD-9727-AFEA60C09F91}"/>
              </a:ext>
            </a:extLst>
          </p:cNvPr>
          <p:cNvSpPr>
            <a:spLocks noGrp="1"/>
          </p:cNvSpPr>
          <p:nvPr>
            <p:ph sz="half" idx="1"/>
          </p:nvPr>
        </p:nvSpPr>
        <p:spPr>
          <a:xfrm>
            <a:off x="838200" y="1391478"/>
            <a:ext cx="5657850" cy="4785485"/>
          </a:xfrm>
        </p:spPr>
        <p:txBody>
          <a:bodyPr/>
          <a:lstStyle/>
          <a:p>
            <a:pPr algn="just"/>
            <a:r>
              <a:rPr lang="en-US" sz="2000" b="1" dirty="0">
                <a:latin typeface="Arial Nova Cond Light" panose="020B0306020202020204" pitchFamily="34" charset="0"/>
              </a:rPr>
              <a:t>JP Morgan (2020):</a:t>
            </a:r>
          </a:p>
          <a:p>
            <a:pPr lvl="1" algn="just"/>
            <a:r>
              <a:rPr lang="en-US" sz="1600" dirty="0">
                <a:latin typeface="Arial Nova Cond Light" panose="020B0306020202020204" pitchFamily="34" charset="0"/>
              </a:rPr>
              <a:t>Paid $920M settlement for eight years of manipulation</a:t>
            </a:r>
          </a:p>
          <a:p>
            <a:pPr lvl="1" algn="just"/>
            <a:r>
              <a:rPr lang="en-US" sz="1600" dirty="0">
                <a:latin typeface="Arial Nova Cond Light" panose="020B0306020202020204" pitchFamily="34" charset="0"/>
              </a:rPr>
              <a:t>Traders placed thousands of fake orders across precious metals and Treasury markets</a:t>
            </a:r>
          </a:p>
          <a:p>
            <a:pPr lvl="1" algn="just"/>
            <a:r>
              <a:rPr lang="en-US" sz="1600" dirty="0">
                <a:latin typeface="Arial Nova Cond Light" panose="020B0306020202020204" pitchFamily="34" charset="0"/>
              </a:rPr>
              <a:t>Largest spoofing settlement in financial history</a:t>
            </a:r>
            <a:endParaRPr lang="en-US" sz="2000" b="1" dirty="0">
              <a:latin typeface="Arial Nova Cond Light" panose="020B0306020202020204" pitchFamily="34" charset="0"/>
            </a:endParaRPr>
          </a:p>
          <a:p>
            <a:pPr algn="just"/>
            <a:r>
              <a:rPr lang="en-US" sz="2000" b="1" dirty="0">
                <a:latin typeface="Arial Nova Cond Light" panose="020B0306020202020204" pitchFamily="34" charset="0"/>
              </a:rPr>
              <a:t>Tower Research Capital (2019):</a:t>
            </a:r>
          </a:p>
          <a:p>
            <a:pPr lvl="1" algn="just"/>
            <a:r>
              <a:rPr lang="en-US" sz="1600" dirty="0">
                <a:latin typeface="Arial Nova Cond Light" panose="020B0306020202020204" pitchFamily="34" charset="0"/>
              </a:rPr>
              <a:t>$67.4M settlement for spoofing in futures markets</a:t>
            </a:r>
          </a:p>
          <a:p>
            <a:pPr lvl="1" algn="just"/>
            <a:r>
              <a:rPr lang="en-US" sz="1600" dirty="0">
                <a:latin typeface="Arial Nova Cond Light" panose="020B0306020202020204" pitchFamily="34" charset="0"/>
              </a:rPr>
              <a:t>Demonstrated how quantitative trading firms could leverage algorithms for market manipulation</a:t>
            </a:r>
            <a:endParaRPr lang="en-US" sz="2000" dirty="0">
              <a:latin typeface="Arial Nova Cond Light" panose="020B0306020202020204" pitchFamily="34" charset="0"/>
            </a:endParaRPr>
          </a:p>
          <a:p>
            <a:pPr algn="just"/>
            <a:r>
              <a:rPr lang="en-US" sz="2000" b="1" dirty="0">
                <a:latin typeface="Arial Nova Cond Light" panose="020B0306020202020204" pitchFamily="34" charset="0"/>
              </a:rPr>
              <a:t>Flash Crash (2010):</a:t>
            </a:r>
          </a:p>
          <a:p>
            <a:pPr lvl="1" algn="just"/>
            <a:r>
              <a:rPr lang="en-US" sz="1600" dirty="0">
                <a:latin typeface="Arial Nova Cond Light" panose="020B0306020202020204" pitchFamily="34" charset="0"/>
              </a:rPr>
              <a:t>Market plunged ~1,000 points (9%) in minutes before recovering</a:t>
            </a:r>
          </a:p>
          <a:p>
            <a:pPr lvl="1" algn="just"/>
            <a:r>
              <a:rPr lang="en-US" sz="1600" dirty="0">
                <a:latin typeface="Arial Nova Cond Light" panose="020B0306020202020204" pitchFamily="34" charset="0"/>
              </a:rPr>
              <a:t>Navinder Singh Sarao's spoofing activities contributed to market instability</a:t>
            </a:r>
          </a:p>
          <a:p>
            <a:pPr lvl="1" algn="just"/>
            <a:r>
              <a:rPr lang="en-US" sz="1600">
                <a:latin typeface="Arial Nova Cond Light" panose="020B0306020202020204" pitchFamily="34" charset="0"/>
              </a:rPr>
              <a:t>Resulted </a:t>
            </a:r>
            <a:r>
              <a:rPr lang="en-US" sz="1600" dirty="0">
                <a:latin typeface="Arial Nova Cond Light" panose="020B0306020202020204" pitchFamily="34" charset="0"/>
              </a:rPr>
              <a:t>in $40M in profits, eventual criminal charges</a:t>
            </a:r>
          </a:p>
          <a:p>
            <a:pPr algn="just"/>
            <a:endParaRPr lang="en-US" sz="2000" dirty="0">
              <a:latin typeface="Arial Nova Cond Light" panose="020B0306020202020204" pitchFamily="34" charset="0"/>
            </a:endParaRPr>
          </a:p>
        </p:txBody>
      </p:sp>
    </p:spTree>
    <p:extLst>
      <p:ext uri="{BB962C8B-B14F-4D97-AF65-F5344CB8AC3E}">
        <p14:creationId xmlns:p14="http://schemas.microsoft.com/office/powerpoint/2010/main" val="109902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3AB33-C5F9-89CF-CF06-4C6575696B8C}"/>
              </a:ext>
            </a:extLst>
          </p:cNvPr>
          <p:cNvSpPr>
            <a:spLocks noGrp="1"/>
          </p:cNvSpPr>
          <p:nvPr>
            <p:ph type="title"/>
          </p:nvPr>
        </p:nvSpPr>
        <p:spPr/>
        <p:txBody>
          <a:bodyPr/>
          <a:lstStyle/>
          <a:p>
            <a:r>
              <a:rPr lang="en-IN" sz="3600" dirty="0"/>
              <a:t>Introduction: </a:t>
            </a:r>
            <a:r>
              <a:rPr lang="en-US" sz="3600" dirty="0"/>
              <a:t>From rigid rules to adaptive systems</a:t>
            </a:r>
            <a:endParaRPr lang="en-IN" sz="3600" dirty="0"/>
          </a:p>
        </p:txBody>
      </p:sp>
      <p:sp>
        <p:nvSpPr>
          <p:cNvPr id="3" name="Content Placeholder 2">
            <a:extLst>
              <a:ext uri="{FF2B5EF4-FFF2-40B4-BE49-F238E27FC236}">
                <a16:creationId xmlns:a16="http://schemas.microsoft.com/office/drawing/2014/main" id="{5754CFFB-FD92-59F2-02E3-60288042E9BC}"/>
              </a:ext>
            </a:extLst>
          </p:cNvPr>
          <p:cNvSpPr>
            <a:spLocks noGrp="1"/>
          </p:cNvSpPr>
          <p:nvPr>
            <p:ph sz="half" idx="1"/>
          </p:nvPr>
        </p:nvSpPr>
        <p:spPr>
          <a:xfrm>
            <a:off x="838200" y="1575783"/>
            <a:ext cx="4944035" cy="4785485"/>
          </a:xfrm>
        </p:spPr>
        <p:txBody>
          <a:bodyPr/>
          <a:lstStyle/>
          <a:p>
            <a:pPr algn="just"/>
            <a:r>
              <a:rPr lang="en-IN" sz="2000" b="1" dirty="0">
                <a:latin typeface="Arial Nova Cond Light" panose="020B0306020202020204" pitchFamily="34" charset="0"/>
              </a:rPr>
              <a:t>Evolution of predictive models:</a:t>
            </a:r>
          </a:p>
          <a:p>
            <a:pPr lvl="1" algn="just"/>
            <a:r>
              <a:rPr lang="en-US" sz="1600" dirty="0">
                <a:latin typeface="Arial Nova Cond Light" panose="020B0306020202020204" pitchFamily="34" charset="0"/>
              </a:rPr>
              <a:t>From statistical methods (VAR, ARIMA) to neural networks</a:t>
            </a:r>
          </a:p>
          <a:p>
            <a:pPr lvl="1" algn="just"/>
            <a:r>
              <a:rPr lang="en-US" sz="1600" dirty="0">
                <a:latin typeface="Arial Nova Cond Light" panose="020B0306020202020204" pitchFamily="34" charset="0"/>
              </a:rPr>
              <a:t>Superior predictive accuracy on benchmark datasets</a:t>
            </a:r>
          </a:p>
          <a:p>
            <a:pPr lvl="1" algn="just"/>
            <a:endParaRPr lang="en-US" dirty="0"/>
          </a:p>
          <a:p>
            <a:pPr lvl="1" algn="just"/>
            <a:endParaRPr lang="en-US" dirty="0"/>
          </a:p>
          <a:p>
            <a:pPr lvl="1" algn="just"/>
            <a:endParaRPr lang="en-US" dirty="0"/>
          </a:p>
          <a:p>
            <a:pPr algn="just"/>
            <a:r>
              <a:rPr lang="en-US" sz="2000" b="1" dirty="0">
                <a:latin typeface="Arial Nova Cond Light" panose="020B0306020202020204" pitchFamily="34" charset="0"/>
              </a:rPr>
              <a:t>Key Advantage:</a:t>
            </a:r>
          </a:p>
          <a:p>
            <a:pPr lvl="1" algn="just"/>
            <a:r>
              <a:rPr lang="en-US" sz="1600" dirty="0">
                <a:latin typeface="Arial Nova Cond Light" panose="020B0306020202020204" pitchFamily="34" charset="0"/>
              </a:rPr>
              <a:t>Automatic identification of complex patterns driving short-term price movements</a:t>
            </a:r>
          </a:p>
          <a:p>
            <a:pPr lvl="1" algn="just"/>
            <a:r>
              <a:rPr lang="en-US" sz="1600" dirty="0">
                <a:latin typeface="Arial Nova Cond Light" panose="020B0306020202020204" pitchFamily="34" charset="0"/>
              </a:rPr>
              <a:t>Improved forecasting of mid-price movements at various time horizons</a:t>
            </a:r>
            <a:endParaRPr lang="en-IN" sz="1600" dirty="0">
              <a:latin typeface="Arial Nova Cond Light" panose="020B0306020202020204" pitchFamily="34" charset="0"/>
            </a:endParaRPr>
          </a:p>
        </p:txBody>
      </p:sp>
      <p:pic>
        <p:nvPicPr>
          <p:cNvPr id="6" name="Picture 5">
            <a:extLst>
              <a:ext uri="{FF2B5EF4-FFF2-40B4-BE49-F238E27FC236}">
                <a16:creationId xmlns:a16="http://schemas.microsoft.com/office/drawing/2014/main" id="{D53297DD-97D0-B264-EE13-476396BC4CA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6583206" y="1677763"/>
            <a:ext cx="4875862" cy="3502473"/>
          </a:xfrm>
          <a:prstGeom prst="rect">
            <a:avLst/>
          </a:prstGeom>
        </p:spPr>
      </p:pic>
    </p:spTree>
    <p:extLst>
      <p:ext uri="{BB962C8B-B14F-4D97-AF65-F5344CB8AC3E}">
        <p14:creationId xmlns:p14="http://schemas.microsoft.com/office/powerpoint/2010/main" val="994127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F2ADB-65B5-17AA-B64C-9F26DA7F9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AD132B-593D-C871-E91E-3BE49C3CA64F}"/>
              </a:ext>
            </a:extLst>
          </p:cNvPr>
          <p:cNvSpPr>
            <a:spLocks noGrp="1"/>
          </p:cNvSpPr>
          <p:nvPr>
            <p:ph type="title"/>
          </p:nvPr>
        </p:nvSpPr>
        <p:spPr/>
        <p:txBody>
          <a:bodyPr/>
          <a:lstStyle/>
          <a:p>
            <a:r>
              <a:rPr lang="en-US" dirty="0"/>
              <a:t>Introduction: Can machines be fooled? </a:t>
            </a:r>
            <a:endParaRPr lang="en-IN" dirty="0"/>
          </a:p>
        </p:txBody>
      </p:sp>
      <p:sp>
        <p:nvSpPr>
          <p:cNvPr id="3" name="Content Placeholder 2">
            <a:extLst>
              <a:ext uri="{FF2B5EF4-FFF2-40B4-BE49-F238E27FC236}">
                <a16:creationId xmlns:a16="http://schemas.microsoft.com/office/drawing/2014/main" id="{9B538DB4-9706-C7FF-8DBB-3E750EF7B9B8}"/>
              </a:ext>
            </a:extLst>
          </p:cNvPr>
          <p:cNvSpPr>
            <a:spLocks noGrp="1"/>
          </p:cNvSpPr>
          <p:nvPr>
            <p:ph sz="half" idx="1"/>
          </p:nvPr>
        </p:nvSpPr>
        <p:spPr>
          <a:xfrm>
            <a:off x="838200" y="1829628"/>
            <a:ext cx="6762750" cy="4785485"/>
          </a:xfrm>
        </p:spPr>
        <p:txBody>
          <a:bodyPr/>
          <a:lstStyle/>
          <a:p>
            <a:pPr algn="just"/>
            <a:r>
              <a:rPr lang="en-US" sz="2000" b="1" dirty="0">
                <a:latin typeface="Arial Nova Cond Light" panose="020B0306020202020204" pitchFamily="34" charset="0"/>
              </a:rPr>
              <a:t>ML models are not perfect—they can be fooled with tiny modifications</a:t>
            </a:r>
          </a:p>
          <a:p>
            <a:pPr algn="just"/>
            <a:r>
              <a:rPr lang="en-US" sz="2000" b="1" dirty="0">
                <a:latin typeface="Arial Nova Cond Light" panose="020B0306020202020204" pitchFamily="34" charset="0"/>
              </a:rPr>
              <a:t>Adversarial Attacks:</a:t>
            </a:r>
          </a:p>
          <a:p>
            <a:pPr lvl="1" algn="just"/>
            <a:r>
              <a:rPr lang="en-US" sz="1600" dirty="0">
                <a:latin typeface="Arial Nova Cond Light" panose="020B0306020202020204" pitchFamily="34" charset="0"/>
              </a:rPr>
              <a:t>Can exploit the gradient or decision boundaries of machine learning models</a:t>
            </a:r>
          </a:p>
          <a:p>
            <a:pPr lvl="1" algn="just"/>
            <a:r>
              <a:rPr lang="en-US" sz="1600" dirty="0">
                <a:latin typeface="Arial Nova Cond Light" panose="020B0306020202020204" pitchFamily="34" charset="0"/>
              </a:rPr>
              <a:t>Target areas where the model has high confidence but low robustness</a:t>
            </a:r>
          </a:p>
          <a:p>
            <a:pPr lvl="1" algn="just"/>
            <a:r>
              <a:rPr lang="en-US" sz="1600" dirty="0">
                <a:latin typeface="Arial Nova Cond Light" panose="020B0306020202020204" pitchFamily="34" charset="0"/>
              </a:rPr>
              <a:t>Require minimal changes to achieve maximum impact</a:t>
            </a:r>
          </a:p>
          <a:p>
            <a:pPr algn="just"/>
            <a:r>
              <a:rPr lang="en-US" sz="2000" b="1" dirty="0">
                <a:latin typeface="Arial Nova Cond Light" panose="020B0306020202020204" pitchFamily="34" charset="0"/>
              </a:rPr>
              <a:t>Example:</a:t>
            </a:r>
          </a:p>
          <a:p>
            <a:pPr lvl="1" algn="just"/>
            <a:r>
              <a:rPr lang="en-US" sz="1600" dirty="0">
                <a:latin typeface="Arial Nova Cond Light" panose="020B0306020202020204" pitchFamily="34" charset="0"/>
              </a:rPr>
              <a:t>Image Classification: Changing a few pixels can make a panda look like a gibbon</a:t>
            </a:r>
          </a:p>
          <a:p>
            <a:pPr lvl="1" algn="just"/>
            <a:r>
              <a:rPr lang="en-US" sz="1600" dirty="0">
                <a:latin typeface="Arial Nova Cond Light" panose="020B0306020202020204" pitchFamily="34" charset="0"/>
              </a:rPr>
              <a:t>Autonomous Vehicles: Small stickers on road signs trick self-driving cars</a:t>
            </a:r>
          </a:p>
          <a:p>
            <a:pPr lvl="1" algn="just"/>
            <a:endParaRPr lang="en-IN" sz="1600" dirty="0">
              <a:latin typeface="Arial Nova Cond Light" panose="020B0306020202020204" pitchFamily="34" charset="0"/>
            </a:endParaRPr>
          </a:p>
        </p:txBody>
      </p:sp>
      <p:pic>
        <p:nvPicPr>
          <p:cNvPr id="5" name="Picture 4">
            <a:extLst>
              <a:ext uri="{FF2B5EF4-FFF2-40B4-BE49-F238E27FC236}">
                <a16:creationId xmlns:a16="http://schemas.microsoft.com/office/drawing/2014/main" id="{8E7A99C4-6690-2C76-0F73-4856B272695A}"/>
              </a:ext>
            </a:extLst>
          </p:cNvPr>
          <p:cNvPicPr>
            <a:picLocks noChangeAspect="1"/>
          </p:cNvPicPr>
          <p:nvPr/>
        </p:nvPicPr>
        <p:blipFill>
          <a:blip r:embed="rId3"/>
          <a:stretch>
            <a:fillRect/>
          </a:stretch>
        </p:blipFill>
        <p:spPr>
          <a:xfrm>
            <a:off x="7989420" y="2524125"/>
            <a:ext cx="3521923" cy="1481297"/>
          </a:xfrm>
          <a:prstGeom prst="rect">
            <a:avLst/>
          </a:prstGeom>
        </p:spPr>
      </p:pic>
    </p:spTree>
    <p:extLst>
      <p:ext uri="{BB962C8B-B14F-4D97-AF65-F5344CB8AC3E}">
        <p14:creationId xmlns:p14="http://schemas.microsoft.com/office/powerpoint/2010/main" val="4177387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026E-85A1-7648-39E0-38740328574A}"/>
              </a:ext>
            </a:extLst>
          </p:cNvPr>
          <p:cNvSpPr>
            <a:spLocks noGrp="1"/>
          </p:cNvSpPr>
          <p:nvPr>
            <p:ph type="title"/>
          </p:nvPr>
        </p:nvSpPr>
        <p:spPr/>
        <p:txBody>
          <a:bodyPr/>
          <a:lstStyle/>
          <a:p>
            <a:r>
              <a:rPr lang="en-IN" dirty="0"/>
              <a:t>Introduction: Limit Order Books (LOB)</a:t>
            </a:r>
          </a:p>
        </p:txBody>
      </p:sp>
      <p:sp>
        <p:nvSpPr>
          <p:cNvPr id="3" name="Content Placeholder 2">
            <a:extLst>
              <a:ext uri="{FF2B5EF4-FFF2-40B4-BE49-F238E27FC236}">
                <a16:creationId xmlns:a16="http://schemas.microsoft.com/office/drawing/2014/main" id="{8EAFEA49-74F3-9CBA-1937-0915CAF375DE}"/>
              </a:ext>
            </a:extLst>
          </p:cNvPr>
          <p:cNvSpPr>
            <a:spLocks noGrp="1"/>
          </p:cNvSpPr>
          <p:nvPr>
            <p:ph sz="half" idx="1"/>
          </p:nvPr>
        </p:nvSpPr>
        <p:spPr>
          <a:xfrm>
            <a:off x="838200" y="2192604"/>
            <a:ext cx="4710953" cy="4785485"/>
          </a:xfrm>
        </p:spPr>
        <p:txBody>
          <a:bodyPr/>
          <a:lstStyle/>
          <a:p>
            <a:pPr algn="just"/>
            <a:r>
              <a:rPr lang="en-IN" sz="2000" b="1" dirty="0">
                <a:latin typeface="Arial Nova Cond Light" panose="020B0306020202020204" pitchFamily="34" charset="0"/>
              </a:rPr>
              <a:t>Primary information source for HFT Systems</a:t>
            </a:r>
          </a:p>
          <a:p>
            <a:pPr lvl="1" algn="just"/>
            <a:r>
              <a:rPr lang="en-US" sz="1600" dirty="0">
                <a:latin typeface="Arial Nova Cond Light" panose="020B0306020202020204" pitchFamily="34" charset="0"/>
              </a:rPr>
              <a:t>Show real-time, detailed lists of all pending buy (bid) and sell (ask) orders for a specific security</a:t>
            </a:r>
          </a:p>
          <a:p>
            <a:pPr lvl="1" algn="just"/>
            <a:r>
              <a:rPr lang="en-US" sz="1600" dirty="0">
                <a:latin typeface="Arial Nova Cond Light" panose="020B0306020202020204" pitchFamily="34" charset="0"/>
              </a:rPr>
              <a:t>Display the exact price and quantity of each order</a:t>
            </a:r>
          </a:p>
          <a:p>
            <a:pPr lvl="1" algn="just"/>
            <a:r>
              <a:rPr lang="en-US" sz="1600" dirty="0">
                <a:latin typeface="Arial Nova Cond Light" panose="020B0306020202020204" pitchFamily="34" charset="0"/>
              </a:rPr>
              <a:t>Allow traders to see market depth (all pending orders at various price levels)</a:t>
            </a:r>
          </a:p>
          <a:p>
            <a:pPr lvl="1" algn="just"/>
            <a:r>
              <a:rPr lang="en-US" sz="1600" dirty="0">
                <a:latin typeface="Arial Nova Cond Light" panose="020B0306020202020204" pitchFamily="34" charset="0"/>
              </a:rPr>
              <a:t>Provide a complete view of supply and demand at each price point</a:t>
            </a:r>
          </a:p>
          <a:p>
            <a:pPr lvl="1" algn="just"/>
            <a:r>
              <a:rPr lang="en-US" sz="1600" dirty="0">
                <a:latin typeface="Arial Nova Cond Light" panose="020B0306020202020204" pitchFamily="34" charset="0"/>
              </a:rPr>
              <a:t>Used in more than half of today's electronic markets</a:t>
            </a:r>
          </a:p>
          <a:p>
            <a:pPr lvl="1" algn="just"/>
            <a:r>
              <a:rPr lang="en-US" sz="1600" dirty="0">
                <a:latin typeface="Arial Nova Cond Light" panose="020B0306020202020204" pitchFamily="34" charset="0"/>
              </a:rPr>
              <a:t>Multi-dimensional structure organizing orders by price levels</a:t>
            </a:r>
          </a:p>
          <a:p>
            <a:pPr lvl="1" algn="just"/>
            <a:endParaRPr lang="en-US" sz="1600" dirty="0">
              <a:latin typeface="Arial Nova Cond Light" panose="020B0306020202020204" pitchFamily="34" charset="0"/>
            </a:endParaRPr>
          </a:p>
          <a:p>
            <a:pPr lvl="1" algn="just"/>
            <a:endParaRPr lang="en-IN" sz="1600" b="1" dirty="0">
              <a:latin typeface="Arial Nova Cond Light" panose="020B0306020202020204" pitchFamily="34" charset="0"/>
            </a:endParaRPr>
          </a:p>
          <a:p>
            <a:pPr marL="457200" lvl="1" indent="0" algn="just">
              <a:buNone/>
            </a:pPr>
            <a:endParaRPr lang="en-IN" sz="1600" b="1" dirty="0">
              <a:latin typeface="Arial Nova Cond Light" panose="020B0306020202020204" pitchFamily="34" charset="0"/>
            </a:endParaRPr>
          </a:p>
          <a:p>
            <a:pPr marL="457200" lvl="1" indent="0" algn="just">
              <a:buNone/>
            </a:pPr>
            <a:endParaRPr lang="en-IN" sz="1600" b="1" dirty="0">
              <a:latin typeface="Arial Nova Cond Light" panose="020B0306020202020204" pitchFamily="34" charset="0"/>
            </a:endParaRPr>
          </a:p>
        </p:txBody>
      </p:sp>
      <p:pic>
        <p:nvPicPr>
          <p:cNvPr id="5" name="Picture 4">
            <a:extLst>
              <a:ext uri="{FF2B5EF4-FFF2-40B4-BE49-F238E27FC236}">
                <a16:creationId xmlns:a16="http://schemas.microsoft.com/office/drawing/2014/main" id="{02EDA200-A833-AA7D-1EEA-5F1B38743DBD}"/>
              </a:ext>
            </a:extLst>
          </p:cNvPr>
          <p:cNvPicPr>
            <a:picLocks noChangeAspect="1"/>
          </p:cNvPicPr>
          <p:nvPr/>
        </p:nvPicPr>
        <p:blipFill>
          <a:blip r:embed="rId3"/>
          <a:stretch>
            <a:fillRect/>
          </a:stretch>
        </p:blipFill>
        <p:spPr>
          <a:xfrm>
            <a:off x="6499414" y="1712259"/>
            <a:ext cx="5307338" cy="3580098"/>
          </a:xfrm>
          <a:prstGeom prst="rect">
            <a:avLst/>
          </a:prstGeom>
        </p:spPr>
      </p:pic>
    </p:spTree>
    <p:extLst>
      <p:ext uri="{BB962C8B-B14F-4D97-AF65-F5344CB8AC3E}">
        <p14:creationId xmlns:p14="http://schemas.microsoft.com/office/powerpoint/2010/main" val="3434813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ABB2B-0DF2-9EE5-04BA-DE0EA83F3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FDEEFD-B183-0BED-9CDD-B10E43356AEC}"/>
              </a:ext>
            </a:extLst>
          </p:cNvPr>
          <p:cNvSpPr>
            <a:spLocks noGrp="1"/>
          </p:cNvSpPr>
          <p:nvPr>
            <p:ph type="title"/>
          </p:nvPr>
        </p:nvSpPr>
        <p:spPr>
          <a:xfrm>
            <a:off x="838200" y="539290"/>
            <a:ext cx="10515600" cy="1026353"/>
          </a:xfrm>
        </p:spPr>
        <p:txBody>
          <a:bodyPr/>
          <a:lstStyle/>
          <a:p>
            <a:r>
              <a:rPr lang="en-IN" dirty="0"/>
              <a:t>Introduction: How Adversarial Attack Can Manipulate a Trading Model</a:t>
            </a:r>
          </a:p>
        </p:txBody>
      </p:sp>
      <p:sp>
        <p:nvSpPr>
          <p:cNvPr id="3" name="Content Placeholder 2">
            <a:extLst>
              <a:ext uri="{FF2B5EF4-FFF2-40B4-BE49-F238E27FC236}">
                <a16:creationId xmlns:a16="http://schemas.microsoft.com/office/drawing/2014/main" id="{D4E25EA9-9F88-DA1C-70AC-A9DF372370C0}"/>
              </a:ext>
            </a:extLst>
          </p:cNvPr>
          <p:cNvSpPr>
            <a:spLocks noGrp="1"/>
          </p:cNvSpPr>
          <p:nvPr>
            <p:ph sz="half" idx="1"/>
          </p:nvPr>
        </p:nvSpPr>
        <p:spPr>
          <a:xfrm>
            <a:off x="838200" y="1977265"/>
            <a:ext cx="4762499" cy="3975860"/>
          </a:xfrm>
        </p:spPr>
        <p:txBody>
          <a:bodyPr/>
          <a:lstStyle/>
          <a:p>
            <a:pPr algn="just"/>
            <a:r>
              <a:rPr lang="en-US" sz="2000" dirty="0">
                <a:latin typeface="Arial Nova Cond Light" panose="020B0306020202020204" pitchFamily="34" charset="0"/>
              </a:rPr>
              <a:t>Spoofer places large buy orders at prices slightly below the current market</a:t>
            </a:r>
          </a:p>
          <a:p>
            <a:pPr algn="just"/>
            <a:r>
              <a:rPr lang="en-US" sz="2000" dirty="0">
                <a:latin typeface="Arial Nova Cond Light" panose="020B0306020202020204" pitchFamily="34" charset="0"/>
              </a:rPr>
              <a:t>Other traders see this apparent support and become confident to buy</a:t>
            </a:r>
          </a:p>
          <a:p>
            <a:pPr algn="just"/>
            <a:r>
              <a:rPr lang="en-US" sz="2000" dirty="0">
                <a:latin typeface="Arial Nova Cond Light" panose="020B0306020202020204" pitchFamily="34" charset="0"/>
              </a:rPr>
              <a:t>Once enough genuine buyers enter the market, the spoofer quickly cancels their buy orders and instead places large sell orders</a:t>
            </a:r>
          </a:p>
          <a:p>
            <a:pPr algn="just"/>
            <a:r>
              <a:rPr lang="en-US" sz="2000" dirty="0">
                <a:latin typeface="Arial Nova Cond Light" panose="020B0306020202020204" pitchFamily="34" charset="0"/>
              </a:rPr>
              <a:t>This sudden reversal in apparent market sentiment can trigger a price drop</a:t>
            </a:r>
          </a:p>
        </p:txBody>
      </p:sp>
      <p:pic>
        <p:nvPicPr>
          <p:cNvPr id="5" name="Picture 4">
            <a:extLst>
              <a:ext uri="{FF2B5EF4-FFF2-40B4-BE49-F238E27FC236}">
                <a16:creationId xmlns:a16="http://schemas.microsoft.com/office/drawing/2014/main" id="{BEDBDA66-1255-0D75-F7D7-A411986CD80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0000"/>
                    </a14:imgEffect>
                  </a14:imgLayer>
                </a14:imgProps>
              </a:ext>
            </a:extLst>
          </a:blip>
          <a:stretch>
            <a:fillRect/>
          </a:stretch>
        </p:blipFill>
        <p:spPr>
          <a:xfrm>
            <a:off x="5991224" y="2754875"/>
            <a:ext cx="5722395" cy="1210320"/>
          </a:xfrm>
          <a:prstGeom prst="rect">
            <a:avLst/>
          </a:prstGeom>
        </p:spPr>
      </p:pic>
    </p:spTree>
    <p:extLst>
      <p:ext uri="{BB962C8B-B14F-4D97-AF65-F5344CB8AC3E}">
        <p14:creationId xmlns:p14="http://schemas.microsoft.com/office/powerpoint/2010/main" val="2549562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3567EE95B1B349BE452B7CB9211E07" ma:contentTypeVersion="6" ma:contentTypeDescription="Create a new document." ma:contentTypeScope="" ma:versionID="a998587c8100385998859ff549d1cd9b">
  <xsd:schema xmlns:xsd="http://www.w3.org/2001/XMLSchema" xmlns:xs="http://www.w3.org/2001/XMLSchema" xmlns:p="http://schemas.microsoft.com/office/2006/metadata/properties" xmlns:ns3="5c5f2c1c-bfe0-431e-b65c-35b80becb68b" xmlns:ns4="7d9aba15-e66d-4eab-a9d4-3bc192615f37" targetNamespace="http://schemas.microsoft.com/office/2006/metadata/properties" ma:root="true" ma:fieldsID="7aef94aabcbd473b1f9a7997b281f808" ns3:_="" ns4:_="">
    <xsd:import namespace="5c5f2c1c-bfe0-431e-b65c-35b80becb68b"/>
    <xsd:import namespace="7d9aba15-e66d-4eab-a9d4-3bc192615f3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5f2c1c-bfe0-431e-b65c-35b80becb6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9aba15-e66d-4eab-a9d4-3bc192615f3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7d9aba15-e66d-4eab-a9d4-3bc192615f37" xsi:nil="true"/>
  </documentManagement>
</p:properties>
</file>

<file path=customXml/itemProps1.xml><?xml version="1.0" encoding="utf-8"?>
<ds:datastoreItem xmlns:ds="http://schemas.openxmlformats.org/officeDocument/2006/customXml" ds:itemID="{8FC5BBFB-3060-4846-ACAE-ECD4F7AE527A}">
  <ds:schemaRefs>
    <ds:schemaRef ds:uri="5c5f2c1c-bfe0-431e-b65c-35b80becb68b"/>
    <ds:schemaRef ds:uri="7d9aba15-e66d-4eab-a9d4-3bc192615f3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BF24240-86B2-4A93-9B76-174F196C9424}">
  <ds:schemaRefs>
    <ds:schemaRef ds:uri="http://schemas.microsoft.com/sharepoint/v3/contenttype/forms"/>
  </ds:schemaRefs>
</ds:datastoreItem>
</file>

<file path=customXml/itemProps3.xml><?xml version="1.0" encoding="utf-8"?>
<ds:datastoreItem xmlns:ds="http://schemas.openxmlformats.org/officeDocument/2006/customXml" ds:itemID="{076EDF31-937D-45F5-ADFC-71F803B25935}">
  <ds:schemaRefs>
    <ds:schemaRef ds:uri="http://schemas.microsoft.com/office/2006/metadata/properties"/>
    <ds:schemaRef ds:uri="http://purl.org/dc/dcmitype/"/>
    <ds:schemaRef ds:uri="http://schemas.microsoft.com/office/2006/documentManagement/types"/>
    <ds:schemaRef ds:uri="5c5f2c1c-bfe0-431e-b65c-35b80becb68b"/>
    <ds:schemaRef ds:uri="http://purl.org/dc/terms/"/>
    <ds:schemaRef ds:uri="http://www.w3.org/XML/1998/namespace"/>
    <ds:schemaRef ds:uri="http://purl.org/dc/elements/1.1/"/>
    <ds:schemaRef ds:uri="http://schemas.openxmlformats.org/package/2006/metadata/core-properties"/>
    <ds:schemaRef ds:uri="http://schemas.microsoft.com/office/infopath/2007/PartnerControls"/>
    <ds:schemaRef ds:uri="7d9aba15-e66d-4eab-a9d4-3bc192615f37"/>
  </ds:schemaRefs>
</ds:datastoreItem>
</file>

<file path=docProps/app.xml><?xml version="1.0" encoding="utf-8"?>
<Properties xmlns="http://schemas.openxmlformats.org/officeDocument/2006/extended-properties" xmlns:vt="http://schemas.openxmlformats.org/officeDocument/2006/docPropsVTypes">
  <Template>Office Theme</Template>
  <TotalTime>2027</TotalTime>
  <Words>5022</Words>
  <Application>Microsoft Office PowerPoint</Application>
  <PresentationFormat>Widescreen</PresentationFormat>
  <Paragraphs>609</Paragraphs>
  <Slides>48</Slides>
  <Notes>20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Arial Nova Cond Light</vt:lpstr>
      <vt:lpstr>Calibri</vt:lpstr>
      <vt:lpstr>Cambria Math</vt:lpstr>
      <vt:lpstr>Franklin Gothic Book</vt:lpstr>
      <vt:lpstr>Franklin Gothic Medium</vt:lpstr>
      <vt:lpstr>Office Theme</vt:lpstr>
      <vt:lpstr>When Milliseconds Matter: Evaluating the Vulnerability of High-Frequency Trading Models to Adversarial Manipulation</vt:lpstr>
      <vt:lpstr>Presentation Flow</vt:lpstr>
      <vt:lpstr>Introduction: The ML Revolution in Finance</vt:lpstr>
      <vt:lpstr>Introduction: Market Manipulation - A Long Standing Issue</vt:lpstr>
      <vt:lpstr>Introduction: Notable Spoofing Cases</vt:lpstr>
      <vt:lpstr>Introduction: From rigid rules to adaptive systems</vt:lpstr>
      <vt:lpstr>Introduction: Can machines be fooled? </vt:lpstr>
      <vt:lpstr>Introduction: Limit Order Books (LOB)</vt:lpstr>
      <vt:lpstr>Introduction: How Adversarial Attack Can Manipulate a Trading Model</vt:lpstr>
      <vt:lpstr>Introduction: Regulation vs. Technology</vt:lpstr>
      <vt:lpstr>Introduction: Why this Research Matters?</vt:lpstr>
      <vt:lpstr>Problem understanding – Deep Learning Models on LOB Dataset</vt:lpstr>
      <vt:lpstr>Problem understanding – Adversarial Attacks</vt:lpstr>
      <vt:lpstr>Research Questions and Framework</vt:lpstr>
      <vt:lpstr>Methodology – Overview </vt:lpstr>
      <vt:lpstr>Data Acquisition</vt:lpstr>
      <vt:lpstr>Data Preprocessing</vt:lpstr>
      <vt:lpstr>Data Preprocessing</vt:lpstr>
      <vt:lpstr>Model Development: DeepL0B</vt:lpstr>
      <vt:lpstr>Model Development: CNN-1</vt:lpstr>
      <vt:lpstr>Model Development: CNN-2</vt:lpstr>
      <vt:lpstr>Model Development: LSTM-1</vt:lpstr>
      <vt:lpstr>Model Development: LSTM-2</vt:lpstr>
      <vt:lpstr>Baseline Performance</vt:lpstr>
      <vt:lpstr>Baseline Performance</vt:lpstr>
      <vt:lpstr>Baseline Performance - Observations</vt:lpstr>
      <vt:lpstr>Adversarial Attacks: FGSM</vt:lpstr>
      <vt:lpstr>Adversarial Attacks: PGD</vt:lpstr>
      <vt:lpstr>Adversarial Attacks: Constraints for HFT</vt:lpstr>
      <vt:lpstr>FGSM – Performance Evaluation</vt:lpstr>
      <vt:lpstr>PGD - Performance Evaluation </vt:lpstr>
      <vt:lpstr>Adversarial Attacks - Key Observations</vt:lpstr>
      <vt:lpstr>Base Vs Attacked – Insights</vt:lpstr>
      <vt:lpstr>Base Vs Attack –Observations</vt:lpstr>
      <vt:lpstr>Trading Strategy</vt:lpstr>
      <vt:lpstr>Trading Strategy – Base Models Results</vt:lpstr>
      <vt:lpstr>Trading Strategy – CNN Models Results</vt:lpstr>
      <vt:lpstr>Trading Strategy – LSTM Models Results</vt:lpstr>
      <vt:lpstr>Trading Strategy – DeepLOB Model Results</vt:lpstr>
      <vt:lpstr>Trading Strategy – Base Vs Attack Results</vt:lpstr>
      <vt:lpstr>Key Observation and Takeaways</vt:lpstr>
      <vt:lpstr>Future Research Direction</vt:lpstr>
      <vt:lpstr>Reference</vt:lpstr>
      <vt:lpstr>Question(s)</vt:lpstr>
      <vt:lpstr>Thank you everyone</vt:lpstr>
      <vt:lpstr>Why did you use this dataset?</vt:lpstr>
      <vt:lpstr>Advantages of the trading strategy used</vt:lpstr>
      <vt:lpstr>FI-2010 Z-Score Normalisation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Chakraborty, Karmabir</cp:lastModifiedBy>
  <cp:revision>37</cp:revision>
  <dcterms:created xsi:type="dcterms:W3CDTF">2018-11-27T04:22:11Z</dcterms:created>
  <dcterms:modified xsi:type="dcterms:W3CDTF">2025-03-11T01:23:34Z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0x010100FE3567EE95B1B349BE452B7CB9211E07</vt:lpwstr>
  </property>
</Properties>
</file>