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4" r:id="rId4"/>
    <p:sldId id="263" r:id="rId5"/>
    <p:sldId id="272" r:id="rId6"/>
    <p:sldId id="261" r:id="rId7"/>
    <p:sldId id="268" r:id="rId8"/>
    <p:sldId id="265" r:id="rId9"/>
    <p:sldId id="266" r:id="rId10"/>
    <p:sldId id="267" r:id="rId11"/>
    <p:sldId id="259" r:id="rId12"/>
    <p:sldId id="269" r:id="rId13"/>
    <p:sldId id="258" r:id="rId14"/>
    <p:sldId id="271" r:id="rId15"/>
    <p:sldId id="270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06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B14BD-B4F1-2042-9E6A-5FBAB8E86166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ECC9D-7602-574E-8697-BE4A0033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29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GBR trees --</a:t>
            </a:r>
            <a:r>
              <a:rPr lang="en-US" baseline="0" dirty="0" smtClean="0"/>
              <a:t> trees learn from the errors of its predecessors.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CC9D-7602-574E-8697-BE4A00334B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01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Budget and Domestic</a:t>
            </a:r>
            <a:r>
              <a:rPr lang="en-US" baseline="0" dirty="0" smtClean="0"/>
              <a:t> gross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CC9D-7602-574E-8697-BE4A00334B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3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9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4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1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1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4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5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1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0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E991D-ABB7-9E49-B5D1-88972874BED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C6B96-647D-D64C-BD62-6878F76A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1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007" y="2150240"/>
            <a:ext cx="83434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Avenir Black"/>
                <a:cs typeface="Avenir Black"/>
              </a:rPr>
              <a:t>PROJECT LUTHER</a:t>
            </a:r>
          </a:p>
          <a:p>
            <a:endParaRPr lang="en-US" sz="3600" dirty="0">
              <a:latin typeface="Avenir Black"/>
              <a:cs typeface="Avenir Black"/>
            </a:endParaRPr>
          </a:p>
          <a:p>
            <a:endParaRPr lang="en-US" sz="3600" dirty="0" smtClean="0">
              <a:latin typeface="Avenir Book"/>
              <a:cs typeface="Avenir Book"/>
            </a:endParaRPr>
          </a:p>
          <a:p>
            <a:pPr algn="r"/>
            <a:endParaRPr lang="en-US" sz="3600" i="1" dirty="0" smtClean="0">
              <a:latin typeface="Avenir Book"/>
              <a:cs typeface="Avenir Book"/>
            </a:endParaRPr>
          </a:p>
          <a:p>
            <a:pPr algn="r"/>
            <a:r>
              <a:rPr lang="en-US" sz="3600" dirty="0" smtClean="0">
                <a:latin typeface="Avenir Book"/>
                <a:cs typeface="Avenir Book"/>
              </a:rPr>
              <a:t>Laura Colón-Meléndez</a:t>
            </a:r>
          </a:p>
          <a:p>
            <a:pPr algn="r"/>
            <a:r>
              <a:rPr lang="en-US" sz="3600" dirty="0" smtClean="0">
                <a:latin typeface="Avenir Book"/>
                <a:cs typeface="Avenir Book"/>
              </a:rPr>
              <a:t>October 7, 2016</a:t>
            </a:r>
            <a:endParaRPr lang="en-US" sz="36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52149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pRb1awAZtneBfwMeCrH+G7grjpzDKGUosVPCG1E0gjgAts35+sPAnfm5BZCOEKxjRlCe9kKjJf0DOnjEUsj0YVw9GJlF0IIofTinF0IIYTSi2QXQgih9CLZhRBCKL1IdiGEEEovkl0IIYTS+x8Dl2i+GOB4gwAAAABJRU5ErkJggg==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723" y="1051401"/>
            <a:ext cx="5626100" cy="541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0418" y="273091"/>
            <a:ext cx="708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venir Black"/>
                <a:cs typeface="Avenir Black"/>
              </a:rPr>
              <a:t>AVG DOMESTIC GROSS</a:t>
            </a:r>
            <a:endParaRPr lang="en-US" sz="360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229004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0418" y="273091"/>
            <a:ext cx="3645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venir Black"/>
                <a:cs typeface="Avenir Black"/>
              </a:rPr>
              <a:t>Genre: DRAMA</a:t>
            </a:r>
            <a:endParaRPr lang="en-US" sz="3600" dirty="0">
              <a:latin typeface="Avenir Black"/>
              <a:cs typeface="Avenir Black"/>
            </a:endParaRPr>
          </a:p>
        </p:txBody>
      </p:sp>
      <p:pic>
        <p:nvPicPr>
          <p:cNvPr id="6" name="Picture 5" descr="5vP+91syGII3PeVUk8BnW7HBX4CNCulngd+hbGGt7qIXVb+BqNH3FMY07d7LO8XhHmLtPgRYk+u4eZarfVduS70T2D0JNtWZ9MEQagRInZC7FFK9QH3YDQKTQB3aq1vqdJnPY4xRWqSwPDIvuVsDCsIQu0QsRMEQRBij6zZCYIgCLFHxE4QBEGIPSJ2giAIQuwRsRMEQRBij4idIAiCEHv+A2MLD4z5mz7sAAAAAElFTkSuQm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6" y="1052061"/>
            <a:ext cx="56261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0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DjeuCbAAAAABJRU5ErkJggg==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13" y="269218"/>
            <a:ext cx="6630377" cy="64931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4996" y="400317"/>
            <a:ext cx="23304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venir Black"/>
                <a:cs typeface="Avenir Black"/>
              </a:rPr>
              <a:t>RUNTIME</a:t>
            </a:r>
            <a:endParaRPr lang="en-US" sz="360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1789074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AAAABJRU5ErkJggg==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97" y="642423"/>
            <a:ext cx="56261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0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T6iP9iDoAAAAASUVORK5CYII=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03" y="831429"/>
            <a:ext cx="55245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7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WfaIMDXb2xdAAAAAElFTkSuQm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657" y="805619"/>
            <a:ext cx="50292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86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hCFVBKXQH8XGv9rFJqE0aQyOZG2yUIgoF4doJQHbYD9+T21+LApQ22RxAEE+LZCYIgCKFHAlQEQRCE0CNiJwiCIIQeETtBEAQh9IjYCYIgCKFHxE4QBEEIPf8fQsGq12z0r9gAAAAASUVORK5CYII=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349" y="1119674"/>
            <a:ext cx="5626100" cy="541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898" y="273091"/>
            <a:ext cx="353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venir Black"/>
                <a:cs typeface="Avenir Black"/>
              </a:rPr>
              <a:t>PG13 RATING</a:t>
            </a:r>
            <a:endParaRPr lang="en-US" sz="360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304561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otre-etoile-type-hollywood-boulevard-a-votre-no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691" y="1171856"/>
            <a:ext cx="3800309" cy="38003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9871" y="5237510"/>
            <a:ext cx="7797235" cy="1200329"/>
          </a:xfrm>
          <a:prstGeom prst="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latin typeface="Avenir Black"/>
                <a:cs typeface="Avenir Black"/>
              </a:rPr>
              <a:t>How do you increase your </a:t>
            </a:r>
          </a:p>
          <a:p>
            <a:pPr algn="ctr"/>
            <a:r>
              <a:rPr lang="en-US" sz="3600" dirty="0" smtClean="0">
                <a:latin typeface="Avenir Black"/>
                <a:cs typeface="Avenir Black"/>
              </a:rPr>
              <a:t>average </a:t>
            </a:r>
            <a:r>
              <a:rPr lang="en-US" sz="3600" dirty="0" smtClean="0">
                <a:solidFill>
                  <a:srgbClr val="FF6600"/>
                </a:solidFill>
                <a:latin typeface="Avenir Black"/>
                <a:cs typeface="Avenir Black"/>
              </a:rPr>
              <a:t>widest (theater) release</a:t>
            </a:r>
            <a:r>
              <a:rPr lang="en-US" sz="3600" dirty="0" smtClean="0">
                <a:latin typeface="Avenir Black"/>
                <a:cs typeface="Avenir Black"/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7988" y="1676600"/>
            <a:ext cx="5161742" cy="2862322"/>
          </a:xfrm>
          <a:prstGeom prst="rect">
            <a:avLst/>
          </a:prstGeom>
          <a:noFill/>
          <a:ln w="63500" cap="rnd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latin typeface="Avenir Book"/>
                <a:cs typeface="Avenir Book"/>
              </a:rPr>
              <a:t>You are an actor</a:t>
            </a:r>
            <a:r>
              <a:rPr lang="mr-IN" sz="3600" dirty="0" smtClean="0">
                <a:latin typeface="Avenir Book"/>
                <a:cs typeface="Avenir Book"/>
              </a:rPr>
              <a:t>…</a:t>
            </a:r>
            <a:r>
              <a:rPr lang="en-US" sz="3600" dirty="0" smtClean="0">
                <a:latin typeface="Avenir Book"/>
                <a:cs typeface="Avenir Book"/>
              </a:rPr>
              <a:t> </a:t>
            </a:r>
          </a:p>
          <a:p>
            <a:pPr algn="ctr"/>
            <a:endParaRPr lang="en-US" sz="3600" dirty="0" smtClean="0">
              <a:latin typeface="Avenir Book"/>
              <a:cs typeface="Avenir Book"/>
            </a:endParaRPr>
          </a:p>
          <a:p>
            <a:pPr algn="ctr"/>
            <a:r>
              <a:rPr lang="en-US" sz="3600" dirty="0" smtClean="0">
                <a:latin typeface="Avenir Book"/>
                <a:cs typeface="Avenir Book"/>
              </a:rPr>
              <a:t>You want to know how to get more people to get to know you.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13844" y="28856"/>
            <a:ext cx="8229600" cy="1143000"/>
          </a:xfrm>
        </p:spPr>
        <p:txBody>
          <a:bodyPr/>
          <a:lstStyle/>
          <a:p>
            <a:pPr algn="l"/>
            <a:r>
              <a:rPr lang="en-US" i="1" u="sng" dirty="0" smtClean="0">
                <a:latin typeface="Avenir Heavy"/>
                <a:cs typeface="Avenir Heavy"/>
              </a:rPr>
              <a:t>Problem Statement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0221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44" y="28856"/>
            <a:ext cx="8229600" cy="1143000"/>
          </a:xfrm>
        </p:spPr>
        <p:txBody>
          <a:bodyPr/>
          <a:lstStyle/>
          <a:p>
            <a:pPr algn="l"/>
            <a:r>
              <a:rPr lang="en-US" i="1" u="sng" dirty="0" smtClean="0">
                <a:latin typeface="Avenir Heavy"/>
                <a:cs typeface="Avenir Heavy"/>
              </a:rPr>
              <a:t>Data &amp; Modeling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44" y="1499563"/>
            <a:ext cx="8229600" cy="808057"/>
          </a:xfrm>
        </p:spPr>
        <p:txBody>
          <a:bodyPr>
            <a:normAutofit fontScale="25000" lnSpcReduction="20000"/>
          </a:bodyPr>
          <a:lstStyle/>
          <a:p>
            <a:pPr>
              <a:buFontTx/>
              <a:buChar char="•"/>
            </a:pPr>
            <a:r>
              <a:rPr lang="en-US" sz="12000" dirty="0" smtClean="0">
                <a:latin typeface="Avenir Black"/>
                <a:cs typeface="Avenir Black"/>
              </a:rPr>
              <a:t>Obtained movie data from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bom_log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87" y="1386041"/>
            <a:ext cx="3111500" cy="7112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805672" y="2866547"/>
            <a:ext cx="7537772" cy="1939857"/>
            <a:chOff x="805672" y="2866547"/>
            <a:chExt cx="7537772" cy="1939857"/>
          </a:xfrm>
        </p:grpSpPr>
        <p:sp>
          <p:nvSpPr>
            <p:cNvPr id="7" name="Rounded Rectangle 6"/>
            <p:cNvSpPr/>
            <p:nvPr/>
          </p:nvSpPr>
          <p:spPr>
            <a:xfrm>
              <a:off x="805672" y="3892004"/>
              <a:ext cx="3550406" cy="9144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venir Black"/>
                  <a:cs typeface="Avenir Black"/>
                </a:rPr>
                <a:t>AVERAGE DOMESTIC GROSS</a:t>
              </a:r>
              <a:endParaRPr lang="en-US" sz="2400" b="1" dirty="0">
                <a:solidFill>
                  <a:schemeClr val="tx1"/>
                </a:solidFill>
                <a:latin typeface="Avenir Black"/>
                <a:cs typeface="Avenir Black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93038" y="3892004"/>
              <a:ext cx="3550406" cy="9144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Avenir Black"/>
                  <a:cs typeface="Avenir Black"/>
                </a:rPr>
                <a:t>RELEASE SEASON</a:t>
              </a:r>
              <a:endParaRPr lang="en-US" sz="2400" b="1" dirty="0">
                <a:solidFill>
                  <a:srgbClr val="000000"/>
                </a:solidFill>
                <a:latin typeface="Avenir Black"/>
                <a:cs typeface="Avenir Black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05672" y="2866547"/>
              <a:ext cx="3550406" cy="9144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venir Black"/>
                  <a:cs typeface="Avenir Black"/>
                </a:rPr>
                <a:t>FILM GENRES</a:t>
              </a:r>
              <a:endParaRPr lang="en-US" sz="2400" b="1" dirty="0">
                <a:solidFill>
                  <a:schemeClr val="tx1"/>
                </a:solidFill>
                <a:latin typeface="Avenir Black"/>
                <a:cs typeface="Avenir Black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793038" y="2866547"/>
              <a:ext cx="3550406" cy="9144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Avenir Black"/>
                  <a:cs typeface="Avenir Black"/>
                </a:rPr>
                <a:t>FILM RATINGS</a:t>
              </a:r>
              <a:endParaRPr lang="en-US" sz="2400" b="1" dirty="0">
                <a:solidFill>
                  <a:schemeClr val="tx1"/>
                </a:solidFill>
                <a:latin typeface="Avenir Black"/>
                <a:cs typeface="Avenir Black"/>
              </a:endParaRPr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471075" y="5479222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660066"/>
                </a:solidFill>
                <a:latin typeface="Avenir Black"/>
                <a:cs typeface="Avenir Black"/>
              </a:rPr>
              <a:t>Gradient-Boosted </a:t>
            </a:r>
            <a:r>
              <a:rPr lang="en-US" sz="3200" dirty="0" smtClean="0">
                <a:solidFill>
                  <a:srgbClr val="660066"/>
                </a:solidFill>
                <a:latin typeface="Avenir Black"/>
                <a:cs typeface="Avenir Black"/>
              </a:rPr>
              <a:t>Regression </a:t>
            </a:r>
            <a:r>
              <a:rPr lang="en-US" sz="3200" dirty="0" smtClean="0">
                <a:solidFill>
                  <a:srgbClr val="660066"/>
                </a:solidFill>
                <a:latin typeface="Avenir Black"/>
                <a:cs typeface="Avenir Black"/>
              </a:rPr>
              <a:t>Trees </a:t>
            </a:r>
            <a:r>
              <a:rPr lang="en-US" sz="3200" dirty="0" smtClean="0">
                <a:solidFill>
                  <a:srgbClr val="660066"/>
                </a:solidFill>
                <a:latin typeface="Avenir Black"/>
                <a:cs typeface="Avenir Black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34421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59" y="76664"/>
            <a:ext cx="8229600" cy="1143000"/>
          </a:xfrm>
        </p:spPr>
        <p:txBody>
          <a:bodyPr/>
          <a:lstStyle/>
          <a:p>
            <a:pPr algn="l"/>
            <a:r>
              <a:rPr lang="en-US" i="1" u="sng" dirty="0" smtClean="0">
                <a:latin typeface="Avenir Heavy"/>
                <a:cs typeface="Avenir Heavy"/>
              </a:rPr>
              <a:t>Actionable Insights</a:t>
            </a:r>
            <a:endParaRPr lang="en-US" i="1" u="sng" dirty="0">
              <a:latin typeface="Avenir Heavy"/>
              <a:cs typeface="Avenir Heav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6" y="2679706"/>
            <a:ext cx="4057618" cy="1276700"/>
          </a:xfrm>
          <a:ln w="63500">
            <a:solidFill>
              <a:srgbClr val="FF0000"/>
            </a:solidFill>
          </a:ln>
        </p:spPr>
        <p:txBody>
          <a:bodyPr anchor="ctr">
            <a:no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3600" dirty="0" smtClean="0">
                <a:latin typeface="Avenir Heavy"/>
                <a:cs typeface="Avenir Heavy"/>
              </a:rPr>
              <a:t>Look for parts in PG-13 movies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49859" y="3318056"/>
            <a:ext cx="4057618" cy="2990347"/>
          </a:xfrm>
          <a:prstGeom prst="rect">
            <a:avLst/>
          </a:prstGeom>
          <a:ln w="63500">
            <a:solidFill>
              <a:srgbClr val="FF66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sz="3600" dirty="0" smtClean="0">
                <a:latin typeface="Avenir Heavy"/>
                <a:cs typeface="Avenir Heavy"/>
              </a:rPr>
              <a:t>Avoid drama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sz="3600" dirty="0" smtClean="0">
              <a:latin typeface="Avenir Heavy"/>
              <a:cs typeface="Avenir Heavy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3600" dirty="0" smtClean="0">
                <a:latin typeface="Avenir Heavy"/>
                <a:cs typeface="Avenir Heavy"/>
              </a:rPr>
              <a:t>Avoid movies with long runtimes</a:t>
            </a:r>
            <a:endParaRPr lang="en-US" sz="3600" dirty="0">
              <a:latin typeface="Avenir Heavy"/>
              <a:cs typeface="Avenir Heavy"/>
            </a:endParaRPr>
          </a:p>
        </p:txBody>
      </p:sp>
      <p:pic>
        <p:nvPicPr>
          <p:cNvPr id="6" name="Picture 5" descr="votre-etoile-type-hollywood-boulevard-a-votre-no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436" y="75117"/>
            <a:ext cx="2685041" cy="26850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5500" y="5962154"/>
            <a:ext cx="3377474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latin typeface="Avenir Heavy"/>
                <a:cs typeface="Avenir Heavy"/>
              </a:rPr>
              <a:t>*Increase your average gross!</a:t>
            </a:r>
          </a:p>
        </p:txBody>
      </p:sp>
    </p:spTree>
    <p:extLst>
      <p:ext uri="{BB962C8B-B14F-4D97-AF65-F5344CB8AC3E}">
        <p14:creationId xmlns:p14="http://schemas.microsoft.com/office/powerpoint/2010/main" val="1961406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354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3222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venir Black"/>
                <a:cs typeface="Avenir Black"/>
              </a:rPr>
              <a:t>DATA</a:t>
            </a:r>
            <a:endParaRPr lang="en-US" b="1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4142937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3369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Mean: 1639 theaters</a:t>
            </a:r>
            <a:br>
              <a:rPr lang="en-US" sz="2800" dirty="0" smtClean="0"/>
            </a:br>
            <a:r>
              <a:rPr lang="en-US" sz="2800" dirty="0" smtClean="0"/>
              <a:t>Median: 1680 theaters</a:t>
            </a:r>
            <a:endParaRPr lang="en-US" sz="2800" dirty="0"/>
          </a:p>
        </p:txBody>
      </p:sp>
      <p:pic>
        <p:nvPicPr>
          <p:cNvPr id="4" name="Picture 3" descr="AWRHJcpTfOuqAAAAAElFTkSuQm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73" y="329256"/>
            <a:ext cx="6844282" cy="499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3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JcbNe2mSrRUAAAAASUVORK5CYII=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45363"/>
            <a:ext cx="8311444" cy="58054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79239" y="196943"/>
            <a:ext cx="4915945" cy="92333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Lots of budget information was missing, so I used domestic gross instead, since these tend to be positively correlated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2688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5etoW1AmQp3TnA0vzNT0g6T7SQ1KHRsRjpAB7iqSX+rgWY1yCzRjTOvLTvJ2SLmq1FmPq4JGpMcYYUxOPTI0xxpiaeGRqjDHG1MTB1BhjjKmJg6kxxhhTEwdTY4wxpiYOpsYYY0xNHEyNMcaYmvwf5K9z51moQsYAAAAASUVORK5CYII=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5" y="154367"/>
            <a:ext cx="8936682" cy="51476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6784" y="633232"/>
            <a:ext cx="1594555" cy="59266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3970" y="5260742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660066"/>
                </a:solidFill>
                <a:latin typeface="Avenir Black"/>
                <a:cs typeface="Avenir Black"/>
              </a:rPr>
              <a:t>Gradient Boosted Regression Tree model</a:t>
            </a:r>
          </a:p>
          <a:p>
            <a:r>
              <a:rPr lang="en-US" sz="2000" dirty="0" smtClean="0">
                <a:solidFill>
                  <a:srgbClr val="660066"/>
                </a:solidFill>
                <a:latin typeface="Avenir Black"/>
                <a:cs typeface="Avenir Black"/>
              </a:rPr>
              <a:t>Score: ~0.87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7807" y="6403742"/>
            <a:ext cx="77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venir Book"/>
                <a:cs typeface="Avenir Book"/>
              </a:rPr>
              <a:t>Selected features that did better than random noise!</a:t>
            </a:r>
            <a:endParaRPr lang="en-US" sz="2400" dirty="0">
              <a:latin typeface="Avenir Book"/>
              <a:cs typeface="Avenir Book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902286" y="928499"/>
            <a:ext cx="737392" cy="4765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161</Words>
  <Application>Microsoft Macintosh PowerPoint</Application>
  <PresentationFormat>On-screen Show (4:3)</PresentationFormat>
  <Paragraphs>45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Problem Statement</vt:lpstr>
      <vt:lpstr>Data &amp; Modeling</vt:lpstr>
      <vt:lpstr>Actionable Insights</vt:lpstr>
      <vt:lpstr>PowerPoint Presentation</vt:lpstr>
      <vt:lpstr>DATA</vt:lpstr>
      <vt:lpstr>Mean: 1639 theaters Median: 1680 theaters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Colón-Meléndez</dc:creator>
  <cp:lastModifiedBy>Laura Colón-Meléndez</cp:lastModifiedBy>
  <cp:revision>18</cp:revision>
  <dcterms:created xsi:type="dcterms:W3CDTF">2016-10-06T18:42:18Z</dcterms:created>
  <dcterms:modified xsi:type="dcterms:W3CDTF">2016-10-07T04:42:50Z</dcterms:modified>
</cp:coreProperties>
</file>