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4" r:id="rId4"/>
    <p:sldId id="263" r:id="rId5"/>
    <p:sldId id="272" r:id="rId6"/>
    <p:sldId id="261" r:id="rId7"/>
    <p:sldId id="265" r:id="rId8"/>
    <p:sldId id="266" r:id="rId9"/>
    <p:sldId id="267" r:id="rId10"/>
    <p:sldId id="268" r:id="rId11"/>
    <p:sldId id="259" r:id="rId12"/>
    <p:sldId id="274" r:id="rId13"/>
    <p:sldId id="273" r:id="rId14"/>
    <p:sldId id="269" r:id="rId15"/>
    <p:sldId id="258" r:id="rId16"/>
    <p:sldId id="271" r:id="rId17"/>
    <p:sldId id="270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6" autoAdjust="0"/>
    <p:restoredTop sz="84354" autoAdjust="0"/>
  </p:normalViewPr>
  <p:slideViewPr>
    <p:cSldViewPr snapToGrid="0" snapToObjects="1">
      <p:cViewPr varScale="1">
        <p:scale>
          <a:sx n="87" d="100"/>
          <a:sy n="87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B14BD-B4F1-2042-9E6A-5FBAB8E86166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CC9D-7602-574E-8697-BE4A0033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GBR trees --</a:t>
            </a:r>
            <a:r>
              <a:rPr lang="en-US" baseline="0" dirty="0" smtClean="0"/>
              <a:t> trees learn from the errors of its predecessors.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0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future work:</a:t>
            </a:r>
            <a:r>
              <a:rPr lang="en-US" baseline="0" dirty="0" smtClean="0"/>
              <a:t> it might be useful to ignore actors with less than a given number of movies and run the model again without considering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domestic gross.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 and Domestic</a:t>
            </a:r>
            <a:r>
              <a:rPr lang="en-US" baseline="0" dirty="0" smtClean="0"/>
              <a:t> gross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>
                <a:latin typeface="Avenir Black"/>
                <a:cs typeface="Avenir Black"/>
              </a:rPr>
              <a:t>SIZE</a:t>
            </a:r>
            <a:r>
              <a:rPr lang="en-US" sz="4000" baseline="0" dirty="0" smtClean="0">
                <a:latin typeface="Avenir Black"/>
                <a:cs typeface="Avenir Black"/>
              </a:rPr>
              <a:t> OF DOTS </a:t>
            </a:r>
            <a:r>
              <a:rPr lang="mr-IN" sz="4000" baseline="0" dirty="0" smtClean="0">
                <a:latin typeface="Avenir Black"/>
                <a:cs typeface="Avenir Black"/>
              </a:rPr>
              <a:t>–</a:t>
            </a:r>
            <a:r>
              <a:rPr lang="en-US" sz="4000" baseline="0" dirty="0" smtClean="0">
                <a:latin typeface="Avenir Black"/>
                <a:cs typeface="Avenir Black"/>
              </a:rPr>
              <a:t> MOVIE COUNTS?</a:t>
            </a:r>
            <a:endParaRPr lang="en-US" sz="4000" dirty="0">
              <a:latin typeface="Avenir Black"/>
              <a:cs typeface="Avenir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991D-ABB7-9E49-B5D1-88972874BEDE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007" y="2150240"/>
            <a:ext cx="83434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Avenir Black"/>
                <a:cs typeface="Avenir Black"/>
              </a:rPr>
              <a:t>PROJECT LUTHER</a:t>
            </a:r>
          </a:p>
          <a:p>
            <a:endParaRPr lang="en-US" sz="3600" dirty="0">
              <a:latin typeface="Avenir Black"/>
              <a:cs typeface="Avenir Black"/>
            </a:endParaRPr>
          </a:p>
          <a:p>
            <a:endParaRPr lang="en-US" sz="3600" dirty="0" smtClean="0">
              <a:latin typeface="Avenir Book"/>
              <a:cs typeface="Avenir Book"/>
            </a:endParaRPr>
          </a:p>
          <a:p>
            <a:pPr algn="r"/>
            <a:endParaRPr lang="en-US" sz="3600" i="1" dirty="0" smtClean="0">
              <a:latin typeface="Avenir Book"/>
              <a:cs typeface="Avenir Book"/>
            </a:endParaRPr>
          </a:p>
          <a:p>
            <a:pPr algn="r"/>
            <a:r>
              <a:rPr lang="en-US" sz="3600" dirty="0" smtClean="0">
                <a:latin typeface="Avenir Book"/>
                <a:cs typeface="Avenir Book"/>
              </a:rPr>
              <a:t>Laura Colón-Meléndez</a:t>
            </a:r>
          </a:p>
          <a:p>
            <a:pPr algn="r"/>
            <a:r>
              <a:rPr lang="en-US" sz="3600" dirty="0" smtClean="0">
                <a:latin typeface="Avenir Book"/>
                <a:cs typeface="Avenir Book"/>
              </a:rPr>
              <a:t>October 7, 2016</a:t>
            </a:r>
            <a:endParaRPr lang="en-US" sz="3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2149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336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Mean: 1639 theaters</a:t>
            </a:r>
            <a:br>
              <a:rPr lang="en-US" sz="2800" dirty="0" smtClean="0"/>
            </a:br>
            <a:r>
              <a:rPr lang="en-US" sz="2800" dirty="0" smtClean="0"/>
              <a:t>Median: 1680 theaters</a:t>
            </a:r>
            <a:endParaRPr lang="en-US" sz="2800" dirty="0"/>
          </a:p>
        </p:txBody>
      </p:sp>
      <p:pic>
        <p:nvPicPr>
          <p:cNvPr id="4" name="Picture 3" descr="AWRHJcpTfOuq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73" y="329256"/>
            <a:ext cx="6844282" cy="49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91965" y="2253001"/>
            <a:ext cx="3645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Genre: </a:t>
            </a:r>
            <a:endParaRPr lang="en-US" sz="3600" dirty="0" smtClean="0">
              <a:latin typeface="Avenir Black"/>
              <a:cs typeface="Avenir Black"/>
            </a:endParaRP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DRAMA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525" y="5931817"/>
            <a:ext cx="867118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Data could be filtered by rejecting actors who have made less than a given number of films </a:t>
            </a:r>
            <a:endParaRPr lang="en-US" dirty="0">
              <a:latin typeface="Avenir Black"/>
              <a:cs typeface="Avenir Black"/>
            </a:endParaRPr>
          </a:p>
        </p:txBody>
      </p:sp>
      <p:pic>
        <p:nvPicPr>
          <p:cNvPr id="3" name="Picture 2" descr="widest-release_dra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05" y="74455"/>
            <a:ext cx="5776201" cy="57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dest-release_movie-cou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02" y="263031"/>
            <a:ext cx="6436566" cy="6436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47382" y="1635117"/>
            <a:ext cx="321162" cy="41023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652" y="306829"/>
            <a:ext cx="213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MOVIE COUNTS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0743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dest-release_PG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54" y="804419"/>
            <a:ext cx="5486400" cy="548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4996" y="400317"/>
            <a:ext cx="2330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RUNTIME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14371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DjeuCbA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06" y="269218"/>
            <a:ext cx="6630377" cy="64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7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97" y="642423"/>
            <a:ext cx="562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0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6iP9iDo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03" y="831429"/>
            <a:ext cx="5524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WfaIMDXb2xd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57" y="805619"/>
            <a:ext cx="5029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dest-release_PG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73" y="275821"/>
            <a:ext cx="6130001" cy="6130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898" y="273091"/>
            <a:ext cx="35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PG13 RATING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04561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otre-etoile-type-hollywood-boulevard-a-votre-n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91" y="1171856"/>
            <a:ext cx="3800309" cy="38003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9871" y="5237510"/>
            <a:ext cx="7797235" cy="1200329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do you increase your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average </a:t>
            </a:r>
            <a:r>
              <a:rPr lang="en-US" sz="3600" dirty="0" smtClean="0">
                <a:solidFill>
                  <a:srgbClr val="FF6600"/>
                </a:solidFill>
                <a:latin typeface="Avenir Black"/>
                <a:cs typeface="Avenir Black"/>
              </a:rPr>
              <a:t>widest (theater) release</a:t>
            </a:r>
            <a:r>
              <a:rPr lang="en-US" sz="3600" dirty="0" smtClean="0">
                <a:latin typeface="Avenir Black"/>
                <a:cs typeface="Avenir Black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9245" y="2530063"/>
            <a:ext cx="3561870" cy="1200329"/>
          </a:xfrm>
          <a:prstGeom prst="rect">
            <a:avLst/>
          </a:prstGeom>
          <a:noFill/>
          <a:ln w="63500" cap="rnd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Avenir Book"/>
                <a:cs typeface="Avenir Book"/>
              </a:rPr>
              <a:t>You are an </a:t>
            </a:r>
            <a:endParaRPr lang="en-US" sz="3600" dirty="0" smtClean="0">
              <a:latin typeface="Avenir Book"/>
              <a:cs typeface="Avenir Book"/>
            </a:endParaRPr>
          </a:p>
          <a:p>
            <a:pPr algn="ctr"/>
            <a:r>
              <a:rPr lang="en-US" sz="3600" dirty="0" smtClean="0">
                <a:latin typeface="Avenir Book"/>
                <a:cs typeface="Avenir Book"/>
              </a:rPr>
              <a:t>actor or actress</a:t>
            </a:r>
            <a:endParaRPr lang="en-US" sz="3600" dirty="0" smtClean="0">
              <a:latin typeface="Avenir Book"/>
              <a:cs typeface="Avenir Book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3844" y="28856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Problem Statement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0221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44" y="28856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Data &amp; Modeling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44" y="1499563"/>
            <a:ext cx="8229600" cy="808057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Char char="•"/>
            </a:pPr>
            <a:r>
              <a:rPr lang="en-US" sz="12000" dirty="0" smtClean="0">
                <a:latin typeface="Avenir Black"/>
                <a:cs typeface="Avenir Black"/>
              </a:rPr>
              <a:t>Obtained movie data from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bom_log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7" y="1386041"/>
            <a:ext cx="3111500" cy="7112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05672" y="2545369"/>
            <a:ext cx="7537772" cy="1939857"/>
            <a:chOff x="805672" y="2866547"/>
            <a:chExt cx="7537772" cy="1939857"/>
          </a:xfrm>
        </p:grpSpPr>
        <p:sp>
          <p:nvSpPr>
            <p:cNvPr id="7" name="Rounded Rectangle 6"/>
            <p:cNvSpPr/>
            <p:nvPr/>
          </p:nvSpPr>
          <p:spPr>
            <a:xfrm>
              <a:off x="805672" y="3892004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AVERAGE DOMESTIC GROSS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3038" y="3892004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Avenir Black"/>
                  <a:cs typeface="Avenir Black"/>
                </a:rPr>
                <a:t>RELEASE SEASON</a:t>
              </a:r>
              <a:endParaRPr lang="en-US" sz="2400" b="1" dirty="0">
                <a:solidFill>
                  <a:srgbClr val="000000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5672" y="2866547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FILM GENRES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793038" y="2866547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FILM RATINGS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4846627" y="5766706"/>
            <a:ext cx="4043821" cy="855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Gradient</a:t>
            </a:r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-Boosted Regression Trees model</a:t>
            </a:r>
          </a:p>
        </p:txBody>
      </p:sp>
      <p:pic>
        <p:nvPicPr>
          <p:cNvPr id="5" name="Picture 4" descr="scikit-learn-logo-no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49" y="4648972"/>
            <a:ext cx="2064083" cy="1117734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1" y="5138939"/>
            <a:ext cx="4675007" cy="9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1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59" y="76664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Actionable Insights</a:t>
            </a:r>
            <a:endParaRPr lang="en-US" i="1" u="sng" dirty="0">
              <a:latin typeface="Avenir Heavy"/>
              <a:cs typeface="Avenir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6" y="1928705"/>
            <a:ext cx="4057618" cy="1276700"/>
          </a:xfrm>
          <a:ln w="63500">
            <a:solidFill>
              <a:srgbClr val="FF0000"/>
            </a:solidFill>
          </a:ln>
        </p:spPr>
        <p:txBody>
          <a:bodyPr anchor="ctr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Look for parts in PG-13 </a:t>
            </a:r>
            <a:r>
              <a:rPr lang="en-US" sz="3600" dirty="0" smtClean="0">
                <a:latin typeface="Avenir Heavy"/>
                <a:cs typeface="Avenir Heavy"/>
              </a:rPr>
              <a:t>movies</a:t>
            </a:r>
            <a:endParaRPr lang="en-US" sz="3600" dirty="0" smtClean="0">
              <a:latin typeface="Avenir Heavy"/>
              <a:cs typeface="Avenir Heavy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859" y="3318056"/>
            <a:ext cx="4057618" cy="2990347"/>
          </a:xfrm>
          <a:prstGeom prst="rect">
            <a:avLst/>
          </a:prstGeom>
          <a:ln w="63500">
            <a:solidFill>
              <a:srgbClr val="FF6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Avoid </a:t>
            </a:r>
            <a:r>
              <a:rPr lang="en-US" sz="3600" dirty="0" smtClean="0">
                <a:latin typeface="Avenir Heavy"/>
                <a:cs typeface="Avenir Heavy"/>
              </a:rPr>
              <a:t>drama</a:t>
            </a:r>
            <a:endParaRPr lang="en-US" sz="3600" dirty="0" smtClean="0">
              <a:latin typeface="Avenir Heavy"/>
              <a:cs typeface="Avenir Heavy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en-US" sz="3600" dirty="0" smtClean="0">
              <a:latin typeface="Avenir Heavy"/>
              <a:cs typeface="Avenir Heavy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Avoid movies with long runtimes</a:t>
            </a:r>
            <a:endParaRPr lang="en-US" sz="3600" dirty="0">
              <a:latin typeface="Avenir Heavy"/>
              <a:cs typeface="Avenir Heavy"/>
            </a:endParaRPr>
          </a:p>
        </p:txBody>
      </p:sp>
      <p:pic>
        <p:nvPicPr>
          <p:cNvPr id="6" name="Picture 5" descr="votre-etoile-type-hollywood-boulevard-a-votre-no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36" y="75117"/>
            <a:ext cx="2685041" cy="2685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456" y="3736462"/>
            <a:ext cx="4057618" cy="763286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latin typeface="Avenir Heavy"/>
                <a:cs typeface="Avenir Heavy"/>
              </a:rPr>
              <a:t>(Increase </a:t>
            </a:r>
            <a:r>
              <a:rPr lang="en-US" sz="2400" dirty="0" smtClean="0">
                <a:latin typeface="Avenir Heavy"/>
                <a:cs typeface="Avenir Heavy"/>
              </a:rPr>
              <a:t>your average </a:t>
            </a:r>
            <a:r>
              <a:rPr lang="en-US" sz="2400" dirty="0" smtClean="0">
                <a:latin typeface="Avenir Heavy"/>
                <a:cs typeface="Avenir Heavy"/>
              </a:rPr>
              <a:t>domestic gross!)</a:t>
            </a:r>
            <a:endParaRPr lang="en-US" sz="2400" dirty="0" smtClean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96140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322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>
                <a:latin typeface="Avenir Black"/>
                <a:cs typeface="Avenir Black"/>
              </a:rPr>
              <a:t>Questions?</a:t>
            </a:r>
            <a:br>
              <a:rPr lang="en-US" sz="6000" b="1" dirty="0" smtClean="0">
                <a:latin typeface="Avenir Black"/>
                <a:cs typeface="Avenir Black"/>
              </a:rPr>
            </a:br>
            <a:r>
              <a:rPr lang="en-US" sz="6000" b="1" dirty="0">
                <a:latin typeface="Avenir Black"/>
                <a:cs typeface="Avenir Black"/>
              </a:rPr>
              <a:t/>
            </a:r>
            <a:br>
              <a:rPr lang="en-US" sz="6000" b="1" dirty="0">
                <a:latin typeface="Avenir Black"/>
                <a:cs typeface="Avenir Black"/>
              </a:rPr>
            </a:br>
            <a:r>
              <a:rPr lang="en-US" sz="6000" b="1" dirty="0" smtClean="0">
                <a:latin typeface="Avenir Black"/>
                <a:cs typeface="Avenir Black"/>
              </a:rPr>
              <a:t/>
            </a:r>
            <a:br>
              <a:rPr lang="en-US" sz="6000" b="1" dirty="0" smtClean="0">
                <a:latin typeface="Avenir Black"/>
                <a:cs typeface="Avenir Black"/>
              </a:rPr>
            </a:br>
            <a:r>
              <a:rPr lang="en-US" sz="3600" b="1" dirty="0" smtClean="0">
                <a:latin typeface="Avenir Book"/>
                <a:cs typeface="Avenir Book"/>
              </a:rPr>
              <a:t>Laura Col</a:t>
            </a:r>
            <a:r>
              <a:rPr lang="en-US" sz="3600" b="1" dirty="0" smtClean="0">
                <a:latin typeface="Avenir Book"/>
                <a:cs typeface="Avenir Book"/>
              </a:rPr>
              <a:t>ón-Meléndez</a:t>
            </a:r>
            <a:r>
              <a:rPr lang="en-US" sz="3600" b="1" dirty="0" smtClean="0">
                <a:latin typeface="Avenir Book"/>
                <a:cs typeface="Avenir Book"/>
              </a:rPr>
              <a:t/>
            </a:r>
            <a:br>
              <a:rPr lang="en-US" sz="3600" b="1" dirty="0" smtClean="0">
                <a:latin typeface="Avenir Book"/>
                <a:cs typeface="Avenir Book"/>
              </a:rPr>
            </a:br>
            <a:r>
              <a:rPr lang="en-US" sz="3600" b="1" dirty="0" err="1" smtClean="0">
                <a:latin typeface="Avenir Book"/>
                <a:cs typeface="Avenir Book"/>
              </a:rPr>
              <a:t>lauradelmar@gmail.com</a:t>
            </a:r>
            <a:endParaRPr lang="en-US" sz="3600" b="1" dirty="0">
              <a:latin typeface="Avenir Book"/>
              <a:cs typeface="Avenir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8459" y="32410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5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3222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venir Black"/>
                <a:cs typeface="Avenir Black"/>
              </a:rPr>
              <a:t>PLOTS</a:t>
            </a:r>
            <a:endParaRPr lang="en-US" sz="6000" b="1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414293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cbNe2mSrRUAAAAASUVORK5CYII=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0" y="930764"/>
            <a:ext cx="8311444" cy="58054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530" y="196943"/>
            <a:ext cx="8093913" cy="6463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Lots of budget information was missing, so I used domestic gross </a:t>
            </a:r>
            <a:r>
              <a:rPr lang="en-US" dirty="0" smtClean="0">
                <a:latin typeface="Avenir Book"/>
                <a:cs typeface="Avenir Book"/>
              </a:rPr>
              <a:t>instead; measured an actor’s average movie domestic gross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2688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5etoW1AmQp3TnA0vzNT0g6T7SQ1KHRsRjpAB7iqSX+rgWY1yCzRjTOvLTvJ2SLmq1FmPq4JGpMcYYUxOPTI0xxpiaeGRqjDHG1MTB1BhjjKmJg6kxxhhTEwdTY4wxpiYOpsYYY0xNHEyNMcaYmvwf5K9z51moQsY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5" y="154367"/>
            <a:ext cx="8936682" cy="5147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6784" y="633232"/>
            <a:ext cx="1594555" cy="59266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3970" y="5260742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Gradient Boosted Regression Tree model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Avenir Black"/>
                <a:cs typeface="Avenir Black"/>
              </a:rPr>
              <a:t>Score: ~0.87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7807" y="6403742"/>
            <a:ext cx="77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Selected features that did better than random noise!</a:t>
            </a:r>
            <a:endParaRPr lang="en-US" sz="2400" dirty="0">
              <a:latin typeface="Avenir Book"/>
              <a:cs typeface="Avenir Book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02286" y="928499"/>
            <a:ext cx="737392" cy="4765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418" y="273091"/>
            <a:ext cx="70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AVG DOMESTIC GROSS</a:t>
            </a:r>
            <a:endParaRPr lang="en-US" sz="3600" dirty="0">
              <a:latin typeface="Avenir Black"/>
              <a:cs typeface="Avenir Black"/>
            </a:endParaRPr>
          </a:p>
        </p:txBody>
      </p:sp>
      <p:pic>
        <p:nvPicPr>
          <p:cNvPr id="2" name="Picture 1" descr="widest-release_domestic-gr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48" y="979615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209</Words>
  <Application>Microsoft Macintosh PowerPoint</Application>
  <PresentationFormat>On-screen Show (4:3)</PresentationFormat>
  <Paragraphs>52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Problem Statement</vt:lpstr>
      <vt:lpstr>Data &amp; Modeling</vt:lpstr>
      <vt:lpstr>Actionable Insights</vt:lpstr>
      <vt:lpstr>Questions?   Laura Colón-Meléndez lauradelmar@gmail.com</vt:lpstr>
      <vt:lpstr>PLOTS</vt:lpstr>
      <vt:lpstr>PowerPoint Presentation</vt:lpstr>
      <vt:lpstr>PowerPoint Presentation</vt:lpstr>
      <vt:lpstr>PowerPoint Presentation</vt:lpstr>
      <vt:lpstr>Mean: 1639 theaters Median: 1680 theaters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Colón-Meléndez</dc:creator>
  <cp:lastModifiedBy>Laura Colón-Meléndez</cp:lastModifiedBy>
  <cp:revision>23</cp:revision>
  <dcterms:created xsi:type="dcterms:W3CDTF">2016-10-06T18:42:18Z</dcterms:created>
  <dcterms:modified xsi:type="dcterms:W3CDTF">2016-10-07T13:25:15Z</dcterms:modified>
</cp:coreProperties>
</file>