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4" r:id="rId4"/>
    <p:sldId id="267" r:id="rId5"/>
    <p:sldId id="259" r:id="rId6"/>
    <p:sldId id="273" r:id="rId7"/>
    <p:sldId id="269" r:id="rId8"/>
    <p:sldId id="263" r:id="rId9"/>
    <p:sldId id="275" r:id="rId10"/>
    <p:sldId id="272" r:id="rId11"/>
    <p:sldId id="261" r:id="rId12"/>
    <p:sldId id="265" r:id="rId13"/>
    <p:sldId id="266" r:id="rId14"/>
    <p:sldId id="268" r:id="rId15"/>
    <p:sldId id="274" r:id="rId16"/>
    <p:sldId id="25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8" autoAdjust="0"/>
    <p:restoredTop sz="88567" autoAdjust="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14BD-B4F1-2042-9E6A-5FBAB8E86166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CC9D-7602-574E-8697-BE4A0033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venir Black"/>
                <a:cs typeface="Avenir Black"/>
              </a:rPr>
              <a:t>What kinds of actors have high widest theater release #s?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venir Black"/>
              <a:cs typeface="Avenir Black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venir Black"/>
                <a:cs typeface="Avenir Black"/>
              </a:rPr>
              <a:t>What predicts</a:t>
            </a:r>
            <a:r>
              <a:rPr lang="en-US" sz="1200" baseline="0" dirty="0" smtClean="0">
                <a:latin typeface="Avenir Black"/>
                <a:cs typeface="Avenir Black"/>
              </a:rPr>
              <a:t> an actor’s </a:t>
            </a:r>
            <a:r>
              <a:rPr lang="en-US" sz="1200" baseline="0" dirty="0" err="1" smtClean="0">
                <a:latin typeface="Avenir Black"/>
                <a:cs typeface="Avenir Black"/>
              </a:rPr>
              <a:t>avg</a:t>
            </a:r>
            <a:r>
              <a:rPr lang="en-US" sz="1200" baseline="0" dirty="0" smtClean="0">
                <a:latin typeface="Avenir Black"/>
                <a:cs typeface="Avenir Black"/>
              </a:rPr>
              <a:t> widest release?</a:t>
            </a:r>
            <a:endParaRPr lang="en-US" sz="1200" dirty="0" smtClean="0">
              <a:latin typeface="Avenir Black"/>
              <a:cs typeface="Avenir Blac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films onwards</a:t>
            </a:r>
          </a:p>
          <a:p>
            <a:endParaRPr lang="en-US" dirty="0" smtClean="0"/>
          </a:p>
          <a:p>
            <a:r>
              <a:rPr lang="en-US" dirty="0" smtClean="0"/>
              <a:t>Roughly 2500 actors</a:t>
            </a:r>
          </a:p>
          <a:p>
            <a:endParaRPr lang="en-US" dirty="0" smtClean="0"/>
          </a:p>
          <a:p>
            <a:r>
              <a:rPr lang="en-US" dirty="0" smtClean="0"/>
              <a:t>Dropped actors whose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runtime was &gt; 200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For future work:</a:t>
            </a:r>
            <a:r>
              <a:rPr lang="en-US" sz="2000" baseline="0" dirty="0" smtClean="0"/>
              <a:t> it might be useful to ignore actors with less than a given number of movies and run the model again without considering </a:t>
            </a:r>
            <a:r>
              <a:rPr lang="en-US" sz="2000" baseline="0" dirty="0" err="1" smtClean="0"/>
              <a:t>avg</a:t>
            </a:r>
            <a:r>
              <a:rPr lang="en-US" sz="2000" baseline="0" dirty="0" smtClean="0"/>
              <a:t> domestic gross.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and Domestic</a:t>
            </a:r>
            <a:r>
              <a:rPr lang="en-US" baseline="0" dirty="0" smtClean="0"/>
              <a:t> gross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karmacelina/Luther_v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794" y="1259686"/>
            <a:ext cx="834345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venir Black"/>
                <a:cs typeface="Avenir Black"/>
              </a:rPr>
              <a:t>Project Luther</a:t>
            </a:r>
            <a:endParaRPr lang="en-US" sz="4400" dirty="0">
              <a:latin typeface="Avenir Black"/>
              <a:cs typeface="Avenir Black"/>
            </a:endParaRPr>
          </a:p>
          <a:p>
            <a:pPr algn="ctr"/>
            <a:endParaRPr lang="en-US" sz="3600" dirty="0" smtClean="0">
              <a:latin typeface="Avenir Book"/>
              <a:cs typeface="Avenir Book"/>
            </a:endParaRPr>
          </a:p>
          <a:p>
            <a:pPr algn="ctr"/>
            <a:endParaRPr lang="en-US" sz="3600" i="1" dirty="0" smtClean="0">
              <a:latin typeface="Avenir Book"/>
              <a:cs typeface="Avenir Book"/>
            </a:endParaRPr>
          </a:p>
          <a:p>
            <a:pPr algn="ctr"/>
            <a:endParaRPr lang="en-US" sz="3600" i="1" dirty="0">
              <a:latin typeface="Avenir Book"/>
              <a:cs typeface="Avenir Book"/>
            </a:endParaRPr>
          </a:p>
          <a:p>
            <a:pPr algn="ctr"/>
            <a:endParaRPr lang="en-US" sz="3600" i="1" dirty="0" smtClean="0">
              <a:latin typeface="Avenir Book"/>
              <a:cs typeface="Avenir Book"/>
            </a:endParaRPr>
          </a:p>
          <a:p>
            <a:pPr algn="ctr"/>
            <a:endParaRPr lang="en-US" sz="3600" i="1" dirty="0" smtClean="0">
              <a:latin typeface="Avenir Book"/>
              <a:cs typeface="Avenir Book"/>
            </a:endParaRP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Laura Colón-Meléndez</a:t>
            </a:r>
          </a:p>
          <a:p>
            <a:pPr algn="ctr"/>
            <a:r>
              <a:rPr lang="en-US" sz="2800" dirty="0" smtClean="0">
                <a:latin typeface="Avenir Book"/>
                <a:cs typeface="Avenir Book"/>
              </a:rPr>
              <a:t>Metis NYC DS9</a:t>
            </a:r>
          </a:p>
          <a:p>
            <a:pPr algn="ctr"/>
            <a:r>
              <a:rPr lang="en-US" sz="2800" dirty="0" smtClean="0">
                <a:latin typeface="Avenir Book"/>
                <a:cs typeface="Avenir Book"/>
              </a:rPr>
              <a:t>October 7, 2016</a:t>
            </a:r>
            <a:endParaRPr lang="en-US" sz="2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>
                <a:latin typeface="Avenir Black"/>
                <a:cs typeface="Avenir Black"/>
              </a:rPr>
              <a:t>Questions?</a:t>
            </a:r>
            <a:br>
              <a:rPr lang="en-US" sz="6000" b="1" dirty="0" smtClean="0">
                <a:latin typeface="Avenir Black"/>
                <a:cs typeface="Avenir Black"/>
              </a:rPr>
            </a:br>
            <a:r>
              <a:rPr lang="en-US" sz="6000" b="1" dirty="0">
                <a:latin typeface="Avenir Black"/>
                <a:cs typeface="Avenir Black"/>
              </a:rPr>
              <a:t/>
            </a:r>
            <a:br>
              <a:rPr lang="en-US" sz="6000" b="1" dirty="0">
                <a:latin typeface="Avenir Black"/>
                <a:cs typeface="Avenir Black"/>
              </a:rPr>
            </a:br>
            <a:r>
              <a:rPr lang="en-US" sz="6000" b="1" dirty="0" smtClean="0">
                <a:latin typeface="Avenir Black"/>
                <a:cs typeface="Avenir Black"/>
              </a:rPr>
              <a:t/>
            </a:r>
            <a:br>
              <a:rPr lang="en-US" sz="6000" b="1" dirty="0" smtClean="0">
                <a:latin typeface="Avenir Black"/>
                <a:cs typeface="Avenir Black"/>
              </a:rPr>
            </a:br>
            <a:r>
              <a:rPr lang="en-US" sz="6000" b="1" dirty="0" smtClean="0">
                <a:latin typeface="Avenir Black"/>
                <a:cs typeface="Avenir Black"/>
              </a:rPr>
              <a:t/>
            </a:r>
            <a:br>
              <a:rPr lang="en-US" sz="6000" b="1" dirty="0" smtClean="0">
                <a:latin typeface="Avenir Black"/>
                <a:cs typeface="Avenir Black"/>
              </a:rPr>
            </a:br>
            <a:r>
              <a:rPr lang="en-US" sz="3600" b="1" dirty="0" smtClean="0">
                <a:latin typeface="Avenir Book"/>
                <a:cs typeface="Avenir Book"/>
              </a:rPr>
              <a:t>Laura Colón-Meléndez</a:t>
            </a:r>
            <a:br>
              <a:rPr lang="en-US" sz="3600" b="1" dirty="0" smtClean="0">
                <a:latin typeface="Avenir Book"/>
                <a:cs typeface="Avenir Book"/>
              </a:rPr>
            </a:br>
            <a:r>
              <a:rPr lang="en-US" sz="3600" b="1" dirty="0" err="1" smtClean="0">
                <a:latin typeface="Avenir Book"/>
                <a:cs typeface="Avenir Book"/>
              </a:rPr>
              <a:t>lauradelmar@gmail.com</a:t>
            </a:r>
            <a:endParaRPr lang="en-US" sz="3600" b="1" dirty="0">
              <a:latin typeface="Avenir Book"/>
              <a:cs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8459" y="32410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87" y="3795035"/>
            <a:ext cx="1605813" cy="84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1279" y="4131589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venir Black"/>
                <a:cs typeface="Avenir Black"/>
                <a:hlinkClick r:id="rId3"/>
              </a:rPr>
              <a:t>karmacelina</a:t>
            </a:r>
            <a:endParaRPr lang="en-US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0835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venir Black"/>
                <a:cs typeface="Avenir Black"/>
              </a:rPr>
              <a:t>PLOTS</a:t>
            </a:r>
            <a:endParaRPr lang="en-US" sz="6000" b="1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2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cbNe2mSrRU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0" y="284433"/>
            <a:ext cx="8311444" cy="5805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530" y="6089914"/>
            <a:ext cx="8093913" cy="6463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Lots of budget information was missing, so I used domestic gross </a:t>
            </a:r>
            <a:r>
              <a:rPr lang="en-US" dirty="0" smtClean="0">
                <a:latin typeface="Avenir Book"/>
                <a:cs typeface="Avenir Book"/>
              </a:rPr>
              <a:t>instead</a:t>
            </a:r>
            <a:r>
              <a:rPr lang="en-US" dirty="0" smtClean="0">
                <a:latin typeface="Avenir Book"/>
                <a:cs typeface="Avenir Book"/>
              </a:rPr>
              <a:t>. </a:t>
            </a:r>
            <a:r>
              <a:rPr lang="en-US" dirty="0">
                <a:latin typeface="Avenir Book"/>
                <a:cs typeface="Avenir Book"/>
              </a:rPr>
              <a:t>M</a:t>
            </a:r>
            <a:r>
              <a:rPr lang="en-US" dirty="0" smtClean="0">
                <a:latin typeface="Avenir Book"/>
                <a:cs typeface="Avenir Book"/>
              </a:rPr>
              <a:t>easured </a:t>
            </a:r>
            <a:r>
              <a:rPr lang="en-US" dirty="0" smtClean="0">
                <a:latin typeface="Avenir Book"/>
                <a:cs typeface="Avenir Book"/>
              </a:rPr>
              <a:t>an actor’s average movie domestic gross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68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5etoW1AmQp3TnA0vzNT0g6T7SQ1KHRsRjpAB7iqSX+rgWY1yCzRjTOvLTvJ2SLmq1FmPq4JGpMcYYUxOPTI0xxpiaeGRqjDHG1MTB1BhjjKmJg6kxxhhTEwdTY4wxpiYOpsYYY0xNHEyNMcaYmvwf5K9z51moQsY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5" y="154367"/>
            <a:ext cx="8936682" cy="5147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784" y="633232"/>
            <a:ext cx="1594555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970" y="526074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Avenir Black"/>
                <a:cs typeface="Avenir Black"/>
              </a:rPr>
              <a:t>Score: ~0.87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807" y="6403742"/>
            <a:ext cx="77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Selected features that did better than random noise!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02286" y="928499"/>
            <a:ext cx="737392" cy="4765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336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Mean: 1639 theaters</a:t>
            </a:r>
            <a:br>
              <a:rPr lang="en-US" sz="2800" dirty="0" smtClean="0"/>
            </a:br>
            <a:r>
              <a:rPr lang="en-US" sz="2800" dirty="0" smtClean="0"/>
              <a:t>Median: 1680 theaters</a:t>
            </a:r>
            <a:endParaRPr lang="en-US" sz="2800" dirty="0"/>
          </a:p>
        </p:txBody>
      </p:sp>
      <p:pic>
        <p:nvPicPr>
          <p:cNvPr id="4" name="Picture 3" descr="AWRHJcpTfOuq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" y="329256"/>
            <a:ext cx="6844282" cy="4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st-release_movie-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02" y="263031"/>
            <a:ext cx="6436566" cy="6436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7382" y="1635117"/>
            <a:ext cx="321162" cy="41023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652" y="306829"/>
            <a:ext cx="213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MOVIE COUNTS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4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642423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dest-release_PG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73" y="275821"/>
            <a:ext cx="6130001" cy="613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98" y="273091"/>
            <a:ext cx="35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PG13 RATING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56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otre-etoile-type-hollywood-boulevard-a-votre-n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1" y="354297"/>
            <a:ext cx="3800309" cy="38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640" y="4870501"/>
            <a:ext cx="7797235" cy="1200329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do you increase your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average </a:t>
            </a:r>
            <a:r>
              <a:rPr lang="en-US" sz="3600" dirty="0" smtClean="0">
                <a:solidFill>
                  <a:srgbClr val="FF6600"/>
                </a:solidFill>
                <a:latin typeface="Avenir Black"/>
                <a:cs typeface="Avenir Black"/>
              </a:rPr>
              <a:t>widest (theater) release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315" y="2208879"/>
            <a:ext cx="3561870" cy="1200329"/>
          </a:xfrm>
          <a:prstGeom prst="rect">
            <a:avLst/>
          </a:prstGeom>
          <a:noFill/>
          <a:ln w="63500" cap="rnd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You are an </a:t>
            </a: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actor or actress*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385" y="43455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>
                <a:latin typeface="Avenir Heavy"/>
                <a:cs typeface="Avenir Heavy"/>
              </a:rPr>
              <a:t>Problem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2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u="sng" dirty="0">
                <a:latin typeface="Avenir Heavy"/>
                <a:cs typeface="Avenir Heavy"/>
              </a:rPr>
              <a:t>Data &amp; Modeling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4" y="1644784"/>
            <a:ext cx="8229600" cy="808057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sz="12000" dirty="0" smtClean="0">
                <a:latin typeface="Avenir Black"/>
                <a:cs typeface="Avenir Black"/>
              </a:rPr>
              <a:t>Obtained movie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om_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23" y="1542589"/>
            <a:ext cx="3111500" cy="7112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846627" y="5766706"/>
            <a:ext cx="4043821" cy="855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Gradient-Boosted Regression Trees model</a:t>
            </a:r>
          </a:p>
        </p:txBody>
      </p:sp>
      <p:pic>
        <p:nvPicPr>
          <p:cNvPr id="5" name="Picture 4" descr="scikit-learn-logo-no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49" y="4648972"/>
            <a:ext cx="2064083" cy="1117734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1" y="5138939"/>
            <a:ext cx="4675007" cy="973960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79" y="43457"/>
            <a:ext cx="1104432" cy="13142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92011" y="476555"/>
            <a:ext cx="173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latin typeface="Avenir Heavy"/>
                <a:cs typeface="Avenir Heavy"/>
              </a:rPr>
              <a:t>BeautifulSoup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-481026" y="3135515"/>
            <a:ext cx="2112514" cy="914400"/>
          </a:xfrm>
          <a:prstGeom prst="roundRect">
            <a:avLst/>
          </a:prstGeom>
          <a:solidFill>
            <a:srgbClr val="FFFF00">
              <a:alpha val="49000"/>
            </a:srgbClr>
          </a:solidFill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venir Black"/>
                <a:cs typeface="Avenir Black"/>
              </a:rPr>
              <a:t>ACTOR</a:t>
            </a:r>
            <a:endParaRPr lang="en-US" sz="2400" b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9607" y="3201220"/>
            <a:ext cx="3550406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venir Black"/>
                <a:cs typeface="Avenir Black"/>
              </a:rPr>
              <a:t>Average widest release #  </a:t>
            </a:r>
            <a:endParaRPr lang="en-US" sz="2400" b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34421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dest-release_domestic-gr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2" y="437974"/>
            <a:ext cx="6373895" cy="6373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032" y="10304"/>
            <a:ext cx="88435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venir Black"/>
                <a:cs typeface="Avenir Black"/>
              </a:rPr>
              <a:t>ACTOR’S AVERAGE DOMESTIC GROSS</a:t>
            </a:r>
            <a:endParaRPr lang="en-US" sz="3200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9809" y="2394278"/>
            <a:ext cx="1970768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Having a high average domestic gross is correlated with having a high average widest theater release #</a:t>
            </a:r>
            <a:endParaRPr lang="en-US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00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91965" y="851472"/>
            <a:ext cx="364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Genre: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DRAMA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525" y="5931817"/>
            <a:ext cx="86711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Data could be filtered by rejecting actors who have made less than a given number of films 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3" name="Picture 2" descr="widest-release_dra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05" y="74455"/>
            <a:ext cx="5776201" cy="57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st-release_PG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0" y="576487"/>
            <a:ext cx="5956561" cy="59565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88" y="164745"/>
            <a:ext cx="4442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MPAA Rating PG13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14371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dest-release_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3" y="0"/>
            <a:ext cx="6772327" cy="6772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996" y="400317"/>
            <a:ext cx="233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RUNTIME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7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Actionable Insights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6" y="1928705"/>
            <a:ext cx="4057618" cy="1276700"/>
          </a:xfrm>
          <a:ln w="63500"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Look for parts in PG-13 movies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859" y="3318056"/>
            <a:ext cx="4057618" cy="2990347"/>
          </a:xfrm>
          <a:prstGeom prst="rect">
            <a:avLst/>
          </a:prstGeom>
          <a:ln w="63500">
            <a:solidFill>
              <a:srgbClr val="FF6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drama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movies with long runtimes*</a:t>
            </a:r>
            <a:endParaRPr lang="en-US" sz="3600" dirty="0">
              <a:latin typeface="Avenir Heavy"/>
              <a:cs typeface="Avenir Heavy"/>
            </a:endParaRPr>
          </a:p>
        </p:txBody>
      </p:sp>
      <p:pic>
        <p:nvPicPr>
          <p:cNvPr id="6" name="Picture 5" descr="votre-etoile-type-hollywood-boulevard-a-votre-n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6" y="75117"/>
            <a:ext cx="2685041" cy="2685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456" y="3736462"/>
            <a:ext cx="4057618" cy="763286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Avenir Heavy"/>
                <a:cs typeface="Avenir Heavy"/>
              </a:rPr>
              <a:t>High average 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Avenir Heavy"/>
                <a:cs typeface="Avenir Heavy"/>
              </a:rPr>
              <a:t>domestic gross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456" y="1416128"/>
            <a:ext cx="45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What’s next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158" y="1591318"/>
            <a:ext cx="7353601" cy="3868803"/>
          </a:xfrm>
          <a:prstGeom prst="rect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sz="3600" dirty="0" smtClean="0">
                <a:latin typeface="Avenir Heavy"/>
                <a:cs typeface="Avenir Heavy"/>
              </a:rPr>
              <a:t>Clean the data further!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Avenir Heavy"/>
                <a:cs typeface="Avenir Heavy"/>
              </a:rPr>
              <a:t>Get rid of actors with few movies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Avenir Heavy"/>
                <a:cs typeface="Avenir Heavy"/>
              </a:rPr>
              <a:t>Consider directors and distributors</a:t>
            </a:r>
            <a:br>
              <a:rPr lang="en-US" dirty="0" smtClean="0">
                <a:latin typeface="Avenir Heavy"/>
                <a:cs typeface="Avenir Heavy"/>
              </a:rPr>
            </a:br>
            <a:endParaRPr lang="en-US" dirty="0" smtClean="0">
              <a:latin typeface="Avenir Heavy"/>
              <a:cs typeface="Avenir Heavy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Avenir Heavy"/>
                <a:cs typeface="Avenir Heavy"/>
              </a:rPr>
              <a:t>Find additional 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421687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263</Words>
  <Application>Microsoft Macintosh PowerPoint</Application>
  <PresentationFormat>On-screen Show (4:3)</PresentationFormat>
  <Paragraphs>71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Problem Statement</vt:lpstr>
      <vt:lpstr>Data &amp; Modeling</vt:lpstr>
      <vt:lpstr>PowerPoint Presentation</vt:lpstr>
      <vt:lpstr>PowerPoint Presentation</vt:lpstr>
      <vt:lpstr>PowerPoint Presentation</vt:lpstr>
      <vt:lpstr>PowerPoint Presentation</vt:lpstr>
      <vt:lpstr>Actionable Insights</vt:lpstr>
      <vt:lpstr>What’s next</vt:lpstr>
      <vt:lpstr>Questions?    Laura Colón-Meléndez lauradelmar@gmail.com</vt:lpstr>
      <vt:lpstr>PLOTS</vt:lpstr>
      <vt:lpstr>PowerPoint Presentation</vt:lpstr>
      <vt:lpstr>PowerPoint Presentation</vt:lpstr>
      <vt:lpstr>Mean: 1639 theaters Median: 1680 theaters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Colón-Meléndez</dc:creator>
  <cp:lastModifiedBy>Laura Colón-Meléndez</cp:lastModifiedBy>
  <cp:revision>49</cp:revision>
  <dcterms:created xsi:type="dcterms:W3CDTF">2016-10-06T18:42:18Z</dcterms:created>
  <dcterms:modified xsi:type="dcterms:W3CDTF">2016-10-07T18:10:09Z</dcterms:modified>
</cp:coreProperties>
</file>