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3"/>
    <p:restoredTop sz="94702"/>
  </p:normalViewPr>
  <p:slideViewPr>
    <p:cSldViewPr snapToGrid="0">
      <p:cViewPr varScale="1">
        <p:scale>
          <a:sx n="147" d="100"/>
          <a:sy n="147" d="100"/>
        </p:scale>
        <p:origin x="1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7475-B771-635D-5286-2F5959AAA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808DD-F4B4-8D39-2810-012A86CF1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B8581-8D0C-F7C1-88B7-B2AF8576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3E93-DEDA-59A5-2A33-E4F216BB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B0DD-2762-F8AD-992F-B6CC58A1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1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92A6-0E2D-D4A0-CFFF-CAF952D0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A19B2-1D28-5958-32D8-91044DB4D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B293-4C61-0EFE-8A32-5E32BB3D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4238C-A577-FDA7-309B-A17AFFF7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9BB7B-3102-53B7-6970-42371961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63A54-CBC9-8A0D-4E45-C3A2FB0A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531AB-450A-2207-5520-CCE6EFDB7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3E72-0C31-D326-6259-82440CA9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B001A-73D9-32EF-CE85-6F18538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4055D-2158-01A4-A86F-6E31FC74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A98C-BE54-FF8E-90AC-38081CF0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9596-BE4C-297D-B1C5-290F869D6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06031-E9AE-9D7E-0F4A-F36E339A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B999E-1DC0-3527-30B3-A88E9DCF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860F5-2E6C-C420-049F-FD71AA12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7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B025-CA86-18C1-FB3E-9446C2F5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F1DAD-3D5E-7658-216F-F36ACD8C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AF81D-47E8-5F22-1165-57C78073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9F17-4B32-1861-1C83-3D320FC2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1448-E3F2-3605-C3D9-22F02643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7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0A9C-E712-AC8F-E397-90136BCA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2BA38-CEDE-50F0-077E-64966B77F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EBA9A-F583-7FDB-F4C5-BE2CC13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2EBBA-DF09-883A-D9A1-7396FF74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54BFD-0048-DB1A-3BFB-57C0AE50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6C97A-884F-A100-D44E-5C5E75D8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130D-C652-A103-91A3-0C194C87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63B29-0636-8A4A-14DB-49405D73C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E66E9-99C1-0B3C-67DA-2714EE58B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0A6D0-66E9-8DB9-6251-5BE6C4C3D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4D062-5DBB-57E6-D853-F92EB89A4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B9442-1CFE-A026-6742-0E474DB9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A157D-8A00-00A2-B49E-5C744B10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B2920-A62E-5649-7EA9-CAF17010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0CCD-5498-8F8C-5C15-C0C63A90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6186A-6C0C-B6A6-7DFC-4389DE7E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9AE6F-9D6D-620D-4411-426C0B33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67134-0FD4-3B22-43A5-D78C4AE0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0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42F2B-B9C0-FAEB-8AE4-20C28B85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C0D39-E831-D6C2-3214-C68A1984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DC0CC-F988-DF6D-5B63-4BA0DDE8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1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882F-082D-2386-6210-D232E192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FBAB7-4F45-05B3-262C-CC7FCA87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ED9B4-6B55-D3B5-591A-199D0FB5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330F3-7BBE-6F0F-91A1-6B8FA2C3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7F531-4713-3631-9F54-E9937C14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86B3-EDA0-B906-FE3A-4DAAAFBE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1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1216-FBA0-FB1C-E904-9EE2C81F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12C4C-1E9D-FC1A-F6D5-91134A72F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A0B4A-2AF6-E989-D86C-AABE568A9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A22DF-EA35-7047-EF83-09BB7D10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49424-9C49-1F1E-52B8-D67A9DB1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BA8AE-4C0E-C131-2069-221466AF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66587-5DD9-5742-069D-F5CD5CAF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2E75E-710A-774A-4866-1CA35AD61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ACDE-6C72-17E7-9948-6DD3810C0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B2E578-360E-F24C-A56A-297F42E198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0914-A8C7-E46D-2726-2E29DAF47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BB561-0A9A-AEC0-6CD4-BAA28996D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6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DA2FB4-8916-0B50-3030-CCF19F95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25841"/>
              </p:ext>
            </p:extLst>
          </p:nvPr>
        </p:nvGraphicFramePr>
        <p:xfrm>
          <a:off x="6986173" y="3980114"/>
          <a:ext cx="179977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6">
                  <a:extLst>
                    <a:ext uri="{9D8B030D-6E8A-4147-A177-3AD203B41FA5}">
                      <a16:colId xmlns:a16="http://schemas.microsoft.com/office/drawing/2014/main" val="1261005274"/>
                    </a:ext>
                  </a:extLst>
                </a:gridCol>
                <a:gridCol w="899886">
                  <a:extLst>
                    <a:ext uri="{9D8B030D-6E8A-4147-A177-3AD203B41FA5}">
                      <a16:colId xmlns:a16="http://schemas.microsoft.com/office/drawing/2014/main" val="136140926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Employees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72967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 err="1"/>
                        <a:t>emp_no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8432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 err="1"/>
                        <a:t>emp_title_id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823050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 err="1"/>
                        <a:t>birth_date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290290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 err="1"/>
                        <a:t>first_name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68993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 err="1"/>
                        <a:t>last_name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04064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41754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 err="1"/>
                        <a:t>hire_date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837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C02AD2-74A6-BF5B-D9F8-A66DD405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37054"/>
              </p:ext>
            </p:extLst>
          </p:nvPr>
        </p:nvGraphicFramePr>
        <p:xfrm>
          <a:off x="6986173" y="389632"/>
          <a:ext cx="1799772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6">
                  <a:extLst>
                    <a:ext uri="{9D8B030D-6E8A-4147-A177-3AD203B41FA5}">
                      <a16:colId xmlns:a16="http://schemas.microsoft.com/office/drawing/2014/main" val="1261005274"/>
                    </a:ext>
                  </a:extLst>
                </a:gridCol>
                <a:gridCol w="899886">
                  <a:extLst>
                    <a:ext uri="{9D8B030D-6E8A-4147-A177-3AD203B41FA5}">
                      <a16:colId xmlns:a16="http://schemas.microsoft.com/office/drawing/2014/main" val="1361409266"/>
                    </a:ext>
                  </a:extLst>
                </a:gridCol>
              </a:tblGrid>
              <a:tr h="240968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Departments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72967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 err="1"/>
                        <a:t>dept_no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8432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 err="1"/>
                        <a:t>dept_name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8230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7C477D-EC73-249C-5D59-5A0B8BDD8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98111"/>
              </p:ext>
            </p:extLst>
          </p:nvPr>
        </p:nvGraphicFramePr>
        <p:xfrm>
          <a:off x="5287291" y="2335951"/>
          <a:ext cx="1799772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6">
                  <a:extLst>
                    <a:ext uri="{9D8B030D-6E8A-4147-A177-3AD203B41FA5}">
                      <a16:colId xmlns:a16="http://schemas.microsoft.com/office/drawing/2014/main" val="1261005274"/>
                    </a:ext>
                  </a:extLst>
                </a:gridCol>
                <a:gridCol w="899886">
                  <a:extLst>
                    <a:ext uri="{9D8B030D-6E8A-4147-A177-3AD203B41FA5}">
                      <a16:colId xmlns:a16="http://schemas.microsoft.com/office/drawing/2014/main" val="1361409266"/>
                    </a:ext>
                  </a:extLst>
                </a:gridCol>
              </a:tblGrid>
              <a:tr h="240968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Department Employee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72967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 err="1"/>
                        <a:t>emp_no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8432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 err="1"/>
                        <a:t>dept_no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8230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619F6A-8E19-AEB5-E8EB-7D466E655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1903"/>
              </p:ext>
            </p:extLst>
          </p:nvPr>
        </p:nvGraphicFramePr>
        <p:xfrm>
          <a:off x="8600306" y="2335951"/>
          <a:ext cx="1799772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6">
                  <a:extLst>
                    <a:ext uri="{9D8B030D-6E8A-4147-A177-3AD203B41FA5}">
                      <a16:colId xmlns:a16="http://schemas.microsoft.com/office/drawing/2014/main" val="1261005274"/>
                    </a:ext>
                  </a:extLst>
                </a:gridCol>
                <a:gridCol w="899886">
                  <a:extLst>
                    <a:ext uri="{9D8B030D-6E8A-4147-A177-3AD203B41FA5}">
                      <a16:colId xmlns:a16="http://schemas.microsoft.com/office/drawing/2014/main" val="1361409266"/>
                    </a:ext>
                  </a:extLst>
                </a:gridCol>
              </a:tblGrid>
              <a:tr h="240968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Department Manager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72967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 err="1"/>
                        <a:t>emp_no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8432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 err="1"/>
                        <a:t>dept_no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8230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AB8713-FC4F-F635-7B7E-979D1914C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388495"/>
              </p:ext>
            </p:extLst>
          </p:nvPr>
        </p:nvGraphicFramePr>
        <p:xfrm>
          <a:off x="10341926" y="4726275"/>
          <a:ext cx="1799772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6">
                  <a:extLst>
                    <a:ext uri="{9D8B030D-6E8A-4147-A177-3AD203B41FA5}">
                      <a16:colId xmlns:a16="http://schemas.microsoft.com/office/drawing/2014/main" val="1261005274"/>
                    </a:ext>
                  </a:extLst>
                </a:gridCol>
                <a:gridCol w="899886">
                  <a:extLst>
                    <a:ext uri="{9D8B030D-6E8A-4147-A177-3AD203B41FA5}">
                      <a16:colId xmlns:a16="http://schemas.microsoft.com/office/drawing/2014/main" val="1361409266"/>
                    </a:ext>
                  </a:extLst>
                </a:gridCol>
              </a:tblGrid>
              <a:tr h="240968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Salaries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72967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 err="1"/>
                        <a:t>emp_no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8432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8230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11C0F02-6E74-D900-8BBC-3D4DD5923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800883"/>
              </p:ext>
            </p:extLst>
          </p:nvPr>
        </p:nvGraphicFramePr>
        <p:xfrm>
          <a:off x="3622583" y="4716259"/>
          <a:ext cx="1799772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6">
                  <a:extLst>
                    <a:ext uri="{9D8B030D-6E8A-4147-A177-3AD203B41FA5}">
                      <a16:colId xmlns:a16="http://schemas.microsoft.com/office/drawing/2014/main" val="1261005274"/>
                    </a:ext>
                  </a:extLst>
                </a:gridCol>
                <a:gridCol w="899886">
                  <a:extLst>
                    <a:ext uri="{9D8B030D-6E8A-4147-A177-3AD203B41FA5}">
                      <a16:colId xmlns:a16="http://schemas.microsoft.com/office/drawing/2014/main" val="1361409266"/>
                    </a:ext>
                  </a:extLst>
                </a:gridCol>
              </a:tblGrid>
              <a:tr h="240968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Titles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72967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 err="1"/>
                        <a:t>title_id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8432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823050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787A6E-3E1C-1C56-0BB5-4F6C503D18F6}"/>
              </a:ext>
            </a:extLst>
          </p:cNvPr>
          <p:cNvCxnSpPr>
            <a:endCxn id="9" idx="1"/>
          </p:cNvCxnSpPr>
          <p:nvPr/>
        </p:nvCxnSpPr>
        <p:spPr>
          <a:xfrm>
            <a:off x="8793782" y="5103465"/>
            <a:ext cx="1548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9E50717-9A01-9C0D-F1B2-2F70FB4473CD}"/>
              </a:ext>
            </a:extLst>
          </p:cNvPr>
          <p:cNvCxnSpPr/>
          <p:nvPr/>
        </p:nvCxnSpPr>
        <p:spPr>
          <a:xfrm flipV="1">
            <a:off x="10105972" y="4918271"/>
            <a:ext cx="235954" cy="185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EA8C9A9-163A-9F7E-F8FA-AEF23612A5B4}"/>
              </a:ext>
            </a:extLst>
          </p:cNvPr>
          <p:cNvCxnSpPr/>
          <p:nvPr/>
        </p:nvCxnSpPr>
        <p:spPr>
          <a:xfrm>
            <a:off x="10105972" y="5103465"/>
            <a:ext cx="235954" cy="125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8A5F559-88F0-AE55-39AB-D869019C3B37}"/>
              </a:ext>
            </a:extLst>
          </p:cNvPr>
          <p:cNvCxnSpPr>
            <a:endCxn id="10" idx="3"/>
          </p:cNvCxnSpPr>
          <p:nvPr/>
        </p:nvCxnSpPr>
        <p:spPr>
          <a:xfrm flipH="1">
            <a:off x="5422355" y="5093449"/>
            <a:ext cx="15559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499209-668C-0CEE-CEF6-205FBBF86B59}"/>
              </a:ext>
            </a:extLst>
          </p:cNvPr>
          <p:cNvCxnSpPr/>
          <p:nvPr/>
        </p:nvCxnSpPr>
        <p:spPr>
          <a:xfrm flipH="1" flipV="1">
            <a:off x="5422355" y="4967956"/>
            <a:ext cx="158881" cy="125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9F40F3-477A-DE02-0EBA-363440F6D630}"/>
              </a:ext>
            </a:extLst>
          </p:cNvPr>
          <p:cNvCxnSpPr/>
          <p:nvPr/>
        </p:nvCxnSpPr>
        <p:spPr>
          <a:xfrm flipH="1">
            <a:off x="5422355" y="5093449"/>
            <a:ext cx="158881" cy="166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46DD94-2A4D-EBD9-DFE8-885F3C64B45A}"/>
              </a:ext>
            </a:extLst>
          </p:cNvPr>
          <p:cNvCxnSpPr>
            <a:endCxn id="7" idx="1"/>
          </p:cNvCxnSpPr>
          <p:nvPr/>
        </p:nvCxnSpPr>
        <p:spPr>
          <a:xfrm>
            <a:off x="7087063" y="2713141"/>
            <a:ext cx="1513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3DF0005-EBA5-3BFD-14AD-2615A1144361}"/>
              </a:ext>
            </a:extLst>
          </p:cNvPr>
          <p:cNvCxnSpPr/>
          <p:nvPr/>
        </p:nvCxnSpPr>
        <p:spPr>
          <a:xfrm>
            <a:off x="8393914" y="2713141"/>
            <a:ext cx="206392" cy="129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11C097-9DD6-3BFD-95EC-458DDE73D8B9}"/>
              </a:ext>
            </a:extLst>
          </p:cNvPr>
          <p:cNvCxnSpPr/>
          <p:nvPr/>
        </p:nvCxnSpPr>
        <p:spPr>
          <a:xfrm flipV="1">
            <a:off x="8393914" y="2571291"/>
            <a:ext cx="206392" cy="141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86CCAFE-264C-DF13-111E-70CFC0E9D2A3}"/>
              </a:ext>
            </a:extLst>
          </p:cNvPr>
          <p:cNvCxnSpPr/>
          <p:nvPr/>
        </p:nvCxnSpPr>
        <p:spPr>
          <a:xfrm flipH="1">
            <a:off x="7087063" y="2713141"/>
            <a:ext cx="222768" cy="129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BB4F3F-3499-9695-EBA4-CEDA9CFC4452}"/>
              </a:ext>
            </a:extLst>
          </p:cNvPr>
          <p:cNvCxnSpPr/>
          <p:nvPr/>
        </p:nvCxnSpPr>
        <p:spPr>
          <a:xfrm flipH="1" flipV="1">
            <a:off x="7087063" y="2571291"/>
            <a:ext cx="222768" cy="141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FCE934-1584-2B62-DC4B-B629545F1F18}"/>
              </a:ext>
            </a:extLst>
          </p:cNvPr>
          <p:cNvCxnSpPr>
            <a:cxnSpLocks/>
          </p:cNvCxnSpPr>
          <p:nvPr/>
        </p:nvCxnSpPr>
        <p:spPr>
          <a:xfrm flipH="1" flipV="1">
            <a:off x="8261045" y="1144012"/>
            <a:ext cx="1235676" cy="1191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340215-7417-5340-ECD3-7F339752734E}"/>
              </a:ext>
            </a:extLst>
          </p:cNvPr>
          <p:cNvCxnSpPr/>
          <p:nvPr/>
        </p:nvCxnSpPr>
        <p:spPr>
          <a:xfrm flipV="1">
            <a:off x="6172753" y="1144012"/>
            <a:ext cx="1297460" cy="1191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0DA0E60-A783-70C0-C7CC-0AFFA62EFAD9}"/>
              </a:ext>
            </a:extLst>
          </p:cNvPr>
          <p:cNvCxnSpPr/>
          <p:nvPr/>
        </p:nvCxnSpPr>
        <p:spPr>
          <a:xfrm flipV="1">
            <a:off x="7309831" y="1144012"/>
            <a:ext cx="0" cy="135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CA11E39-BA4F-431A-49C4-B22043E6FBBE}"/>
              </a:ext>
            </a:extLst>
          </p:cNvPr>
          <p:cNvCxnSpPr/>
          <p:nvPr/>
        </p:nvCxnSpPr>
        <p:spPr>
          <a:xfrm flipV="1">
            <a:off x="7309831" y="1144012"/>
            <a:ext cx="411636" cy="135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65F88F6-CC4F-1366-4DFE-999DFA3BC2E5}"/>
              </a:ext>
            </a:extLst>
          </p:cNvPr>
          <p:cNvCxnSpPr/>
          <p:nvPr/>
        </p:nvCxnSpPr>
        <p:spPr>
          <a:xfrm flipV="1">
            <a:off x="8393914" y="1144012"/>
            <a:ext cx="0" cy="135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B6E0B047-9E39-0C79-1220-BA3E0227176B}"/>
              </a:ext>
            </a:extLst>
          </p:cNvPr>
          <p:cNvCxnSpPr/>
          <p:nvPr/>
        </p:nvCxnSpPr>
        <p:spPr>
          <a:xfrm flipH="1" flipV="1">
            <a:off x="8112764" y="1144012"/>
            <a:ext cx="281150" cy="135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ADDA0268-A73E-61A9-8999-A5237AC6AB98}"/>
              </a:ext>
            </a:extLst>
          </p:cNvPr>
          <p:cNvCxnSpPr>
            <a:cxnSpLocks/>
          </p:cNvCxnSpPr>
          <p:nvPr/>
        </p:nvCxnSpPr>
        <p:spPr>
          <a:xfrm flipH="1">
            <a:off x="5919897" y="2169538"/>
            <a:ext cx="413494" cy="154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29019365-5A33-2F26-A768-2FE986AA121C}"/>
              </a:ext>
            </a:extLst>
          </p:cNvPr>
          <p:cNvCxnSpPr/>
          <p:nvPr/>
        </p:nvCxnSpPr>
        <p:spPr>
          <a:xfrm>
            <a:off x="6333391" y="2169538"/>
            <a:ext cx="0" cy="166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8F3036B0-2705-C9D1-AC46-67D62D947ED1}"/>
              </a:ext>
            </a:extLst>
          </p:cNvPr>
          <p:cNvCxnSpPr/>
          <p:nvPr/>
        </p:nvCxnSpPr>
        <p:spPr>
          <a:xfrm>
            <a:off x="9336083" y="2169538"/>
            <a:ext cx="0" cy="166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AEDEB5A9-5B4C-FB3F-0FF7-CF77A2A68712}"/>
              </a:ext>
            </a:extLst>
          </p:cNvPr>
          <p:cNvCxnSpPr/>
          <p:nvPr/>
        </p:nvCxnSpPr>
        <p:spPr>
          <a:xfrm>
            <a:off x="9360797" y="2169538"/>
            <a:ext cx="333632" cy="166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C65D3C90-02EB-34D6-6D1E-926CA16CBABE}"/>
              </a:ext>
            </a:extLst>
          </p:cNvPr>
          <p:cNvCxnSpPr>
            <a:endCxn id="7" idx="2"/>
          </p:cNvCxnSpPr>
          <p:nvPr/>
        </p:nvCxnSpPr>
        <p:spPr>
          <a:xfrm flipV="1">
            <a:off x="7915056" y="3090331"/>
            <a:ext cx="1585136" cy="8897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1C1AD96D-EBD7-00ED-4BF5-6347B0A4CC16}"/>
              </a:ext>
            </a:extLst>
          </p:cNvPr>
          <p:cNvCxnSpPr>
            <a:endCxn id="6" idx="2"/>
          </p:cNvCxnSpPr>
          <p:nvPr/>
        </p:nvCxnSpPr>
        <p:spPr>
          <a:xfrm flipH="1" flipV="1">
            <a:off x="6187177" y="3090331"/>
            <a:ext cx="1727880" cy="889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B83FFAA2-B7D1-A579-396B-0ED088F90BCD}"/>
              </a:ext>
            </a:extLst>
          </p:cNvPr>
          <p:cNvCxnSpPr/>
          <p:nvPr/>
        </p:nvCxnSpPr>
        <p:spPr>
          <a:xfrm>
            <a:off x="6333391" y="3090331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564A69DE-7B26-BBAD-3A70-2C2D29B9137C}"/>
              </a:ext>
            </a:extLst>
          </p:cNvPr>
          <p:cNvCxnSpPr>
            <a:cxnSpLocks/>
          </p:cNvCxnSpPr>
          <p:nvPr/>
        </p:nvCxnSpPr>
        <p:spPr>
          <a:xfrm flipH="1" flipV="1">
            <a:off x="5919897" y="3090331"/>
            <a:ext cx="512348" cy="125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1629F61E-0EEC-06FD-34A3-8A4B6FDAE167}"/>
              </a:ext>
            </a:extLst>
          </p:cNvPr>
          <p:cNvCxnSpPr/>
          <p:nvPr/>
        </p:nvCxnSpPr>
        <p:spPr>
          <a:xfrm flipH="1" flipV="1">
            <a:off x="6333391" y="3090331"/>
            <a:ext cx="98854" cy="125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AAAF3C93-DE9A-D098-3398-FBF11586ABBA}"/>
              </a:ext>
            </a:extLst>
          </p:cNvPr>
          <p:cNvCxnSpPr/>
          <p:nvPr/>
        </p:nvCxnSpPr>
        <p:spPr>
          <a:xfrm flipV="1">
            <a:off x="9336083" y="3090331"/>
            <a:ext cx="0" cy="125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37438E9F-EA9A-8696-BF25-B5DB8986D136}"/>
              </a:ext>
            </a:extLst>
          </p:cNvPr>
          <p:cNvCxnSpPr/>
          <p:nvPr/>
        </p:nvCxnSpPr>
        <p:spPr>
          <a:xfrm flipV="1">
            <a:off x="9360797" y="3090331"/>
            <a:ext cx="444843" cy="125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8ECD760F-40A3-8AD2-1098-CD2C946C8238}"/>
              </a:ext>
            </a:extLst>
          </p:cNvPr>
          <p:cNvSpPr txBox="1"/>
          <p:nvPr/>
        </p:nvSpPr>
        <p:spPr>
          <a:xfrm>
            <a:off x="4168493" y="1043732"/>
            <a:ext cx="2457772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/>
              <a:t>Departments to Department Employee</a:t>
            </a:r>
            <a:r>
              <a:rPr lang="en-US" sz="1000" dirty="0"/>
              <a:t>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Relationship: many-to-many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Bi-directional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PKs: Dept (Dept. #)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FKs: Dept </a:t>
            </a:r>
            <a:r>
              <a:rPr lang="en-US" sz="1000" dirty="0" err="1"/>
              <a:t>Mgr</a:t>
            </a:r>
            <a:r>
              <a:rPr lang="en-US" sz="1000" dirty="0"/>
              <a:t> (</a:t>
            </a:r>
            <a:r>
              <a:rPr lang="en-US" sz="1000" dirty="0" err="1"/>
              <a:t>dept_no</a:t>
            </a:r>
            <a:r>
              <a:rPr lang="en-US" sz="1000" dirty="0"/>
              <a:t> – ties to Departments table, </a:t>
            </a:r>
            <a:r>
              <a:rPr lang="en-US" sz="1000" dirty="0" err="1"/>
              <a:t>emp_no</a:t>
            </a:r>
            <a:r>
              <a:rPr lang="en-US" sz="1000" dirty="0"/>
              <a:t> – ties to Employees central table)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05D1CAAA-B8D0-E4B2-76B6-11DF1D73F12F}"/>
              </a:ext>
            </a:extLst>
          </p:cNvPr>
          <p:cNvSpPr txBox="1"/>
          <p:nvPr/>
        </p:nvSpPr>
        <p:spPr>
          <a:xfrm>
            <a:off x="9360796" y="1038206"/>
            <a:ext cx="2492885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/>
              <a:t>Departments to Department Manager: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Relationship: many-to-many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Bi-directional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PKs: Dept (Dept. #)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FKs: Dept </a:t>
            </a:r>
            <a:r>
              <a:rPr lang="en-US" sz="1000" dirty="0" err="1"/>
              <a:t>Mgr</a:t>
            </a:r>
            <a:r>
              <a:rPr lang="en-US" sz="1000" dirty="0"/>
              <a:t> (</a:t>
            </a:r>
            <a:r>
              <a:rPr lang="en-US" sz="1000" dirty="0" err="1"/>
              <a:t>dept_no</a:t>
            </a:r>
            <a:r>
              <a:rPr lang="en-US" sz="1000" dirty="0"/>
              <a:t> – ties to Departments table, </a:t>
            </a:r>
            <a:r>
              <a:rPr lang="en-US" sz="1000" dirty="0" err="1"/>
              <a:t>emp_no</a:t>
            </a:r>
            <a:r>
              <a:rPr lang="en-US" sz="1000" dirty="0"/>
              <a:t> – ties to Employees central table)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5C095DA1-4AAE-8CA9-CD99-0496E7F08A2D}"/>
              </a:ext>
            </a:extLst>
          </p:cNvPr>
          <p:cNvSpPr txBox="1"/>
          <p:nvPr/>
        </p:nvSpPr>
        <p:spPr>
          <a:xfrm>
            <a:off x="9048380" y="3487639"/>
            <a:ext cx="2587091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/>
              <a:t>Department Manager to Employees: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Relationship: one-to-many / many-to-one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Bi-directional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PKs: Dept. (Dept. #)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FKs: Dept </a:t>
            </a:r>
            <a:r>
              <a:rPr lang="en-US" sz="1000" dirty="0" err="1"/>
              <a:t>Mgr</a:t>
            </a:r>
            <a:r>
              <a:rPr lang="en-US" sz="1000" dirty="0"/>
              <a:t> (</a:t>
            </a:r>
            <a:r>
              <a:rPr lang="en-US" sz="1000" dirty="0" err="1"/>
              <a:t>dept_no</a:t>
            </a:r>
            <a:r>
              <a:rPr lang="en-US" sz="1000" dirty="0"/>
              <a:t> – ties to Departments table, </a:t>
            </a:r>
            <a:r>
              <a:rPr lang="en-US" sz="1000" dirty="0" err="1"/>
              <a:t>emp_no</a:t>
            </a:r>
            <a:r>
              <a:rPr lang="en-US" sz="1000" dirty="0"/>
              <a:t> – ties to Employees central table)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8E6D0F05-B3EE-46B6-27F9-D7E5A10BB5AB}"/>
              </a:ext>
            </a:extLst>
          </p:cNvPr>
          <p:cNvSpPr txBox="1"/>
          <p:nvPr/>
        </p:nvSpPr>
        <p:spPr>
          <a:xfrm>
            <a:off x="4285166" y="3485152"/>
            <a:ext cx="270884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/>
              <a:t>Department Employee to Employees: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Relationship: one-to-many / many to one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Bi-directional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 err="1"/>
              <a:t>PKs:Emp</a:t>
            </a:r>
            <a:r>
              <a:rPr lang="en-US" sz="1000" dirty="0"/>
              <a:t> ( Emp #)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FKs: FKs: Dept </a:t>
            </a:r>
            <a:r>
              <a:rPr lang="en-US" sz="1000" dirty="0" err="1"/>
              <a:t>Mgr</a:t>
            </a:r>
            <a:r>
              <a:rPr lang="en-US" sz="1000" dirty="0"/>
              <a:t> (</a:t>
            </a:r>
            <a:r>
              <a:rPr lang="en-US" sz="1000" dirty="0" err="1"/>
              <a:t>dept_no</a:t>
            </a:r>
            <a:r>
              <a:rPr lang="en-US" sz="1000" dirty="0"/>
              <a:t> – ties to Departments table, </a:t>
            </a:r>
            <a:r>
              <a:rPr lang="en-US" sz="1000" dirty="0" err="1"/>
              <a:t>emp_no</a:t>
            </a:r>
            <a:r>
              <a:rPr lang="en-US" sz="1000" dirty="0"/>
              <a:t> – ties to Employees central table)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9AB3E0CD-AF21-01FD-FDB7-E00B9A051C7A}"/>
              </a:ext>
            </a:extLst>
          </p:cNvPr>
          <p:cNvSpPr txBox="1"/>
          <p:nvPr/>
        </p:nvSpPr>
        <p:spPr>
          <a:xfrm>
            <a:off x="4628104" y="5722766"/>
            <a:ext cx="245895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/>
              <a:t>Employees to Titles: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Relationship: one-to-many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Uni-directional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PKs: Employees (Emp. No.), Titles (Title ID)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FKs: Employees (Emp . Title ID)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CA405C91-2207-A66B-EEC9-BC6398F8F3F5}"/>
              </a:ext>
            </a:extLst>
          </p:cNvPr>
          <p:cNvSpPr txBox="1"/>
          <p:nvPr/>
        </p:nvSpPr>
        <p:spPr>
          <a:xfrm>
            <a:off x="9027992" y="5721469"/>
            <a:ext cx="245896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/>
              <a:t>Employees to Salaries: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Relationship: one-to-many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Uni-directional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PKs:  Salaries (Emp. No.)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FKs: None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3293944C-8182-FAE0-26B0-D119AD96D3BA}"/>
              </a:ext>
            </a:extLst>
          </p:cNvPr>
          <p:cNvSpPr txBox="1"/>
          <p:nvPr/>
        </p:nvSpPr>
        <p:spPr>
          <a:xfrm>
            <a:off x="257310" y="156353"/>
            <a:ext cx="3495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RELATIONSHIP DIAGRAM</a:t>
            </a:r>
          </a:p>
          <a:p>
            <a:r>
              <a:rPr lang="en-US" dirty="0"/>
              <a:t>Challenge #9, Data Bootcamp</a:t>
            </a:r>
          </a:p>
          <a:p>
            <a:r>
              <a:rPr lang="en-US" dirty="0"/>
              <a:t>Chris Kilkes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2D21C-EB84-2E9F-D1FD-7E775D73B678}"/>
              </a:ext>
            </a:extLst>
          </p:cNvPr>
          <p:cNvSpPr txBox="1"/>
          <p:nvPr/>
        </p:nvSpPr>
        <p:spPr>
          <a:xfrm>
            <a:off x="259633" y="1458763"/>
            <a:ext cx="32063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Overall data flow: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Employees</a:t>
            </a:r>
            <a:r>
              <a:rPr lang="en-US" sz="1400" dirty="0"/>
              <a:t> table sits as the central data table in this analysis (listing detailed employee data such as first/last name, gender, hire date,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Connects directly to </a:t>
            </a:r>
            <a:r>
              <a:rPr lang="en-US" sz="1400" b="1" dirty="0"/>
              <a:t>Department Employee</a:t>
            </a:r>
            <a:r>
              <a:rPr lang="en-US" sz="1400" dirty="0"/>
              <a:t> table (listing employees by department) and </a:t>
            </a:r>
            <a:r>
              <a:rPr lang="en-US" sz="1400" b="1" dirty="0"/>
              <a:t>Department Manager </a:t>
            </a:r>
            <a:r>
              <a:rPr lang="en-US" sz="1400" dirty="0"/>
              <a:t>table (listing each department’s manager)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Connects indirectly through the two above tables to </a:t>
            </a:r>
            <a:r>
              <a:rPr lang="en-US" sz="1400" b="1" dirty="0"/>
              <a:t>Departments</a:t>
            </a:r>
            <a:r>
              <a:rPr lang="en-US" sz="1400" dirty="0"/>
              <a:t> table (listing department names, IDs)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Connects directly </a:t>
            </a:r>
            <a:r>
              <a:rPr lang="en-US" sz="1400" b="1" dirty="0"/>
              <a:t>Titles</a:t>
            </a:r>
            <a:r>
              <a:rPr lang="en-US" sz="1400" dirty="0"/>
              <a:t> table (listing job titles) and </a:t>
            </a:r>
            <a:r>
              <a:rPr lang="en-US" sz="1400" b="1" dirty="0"/>
              <a:t>Salaries</a:t>
            </a:r>
            <a:r>
              <a:rPr lang="en-US" sz="1400" dirty="0"/>
              <a:t> table (listing employee salaries)</a:t>
            </a:r>
          </a:p>
          <a:p>
            <a:endParaRPr lang="en-US" sz="1400" dirty="0"/>
          </a:p>
          <a:p>
            <a:r>
              <a:rPr lang="en-US" sz="1400" dirty="0"/>
              <a:t>Tables built in SQL to enable proper implementation of Primary and Foreign Keys 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365211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415</Words>
  <Application>Microsoft Macintosh PowerPoint</Application>
  <PresentationFormat>Widescreen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Kilkes</dc:creator>
  <cp:lastModifiedBy>Chris Kilkes</cp:lastModifiedBy>
  <cp:revision>13</cp:revision>
  <dcterms:created xsi:type="dcterms:W3CDTF">2024-04-04T21:49:18Z</dcterms:created>
  <dcterms:modified xsi:type="dcterms:W3CDTF">2024-04-09T00:31:18Z</dcterms:modified>
</cp:coreProperties>
</file>