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5" r:id="rId3"/>
    <p:sldId id="266" r:id="rId4"/>
    <p:sldId id="271" r:id="rId5"/>
    <p:sldId id="258" r:id="rId6"/>
    <p:sldId id="267" r:id="rId7"/>
    <p:sldId id="270" r:id="rId8"/>
    <p:sldId id="268" r:id="rId9"/>
    <p:sldId id="269" r:id="rId10"/>
    <p:sldId id="259" r:id="rId11"/>
    <p:sldId id="274" r:id="rId12"/>
    <p:sldId id="273" r:id="rId13"/>
    <p:sldId id="260" r:id="rId14"/>
    <p:sldId id="261" r:id="rId15"/>
    <p:sldId id="262" r:id="rId16"/>
    <p:sldId id="263" r:id="rId17"/>
    <p:sldId id="264"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87654"/>
  </p:normalViewPr>
  <p:slideViewPr>
    <p:cSldViewPr snapToGrid="0" snapToObjects="1">
      <p:cViewPr varScale="1">
        <p:scale>
          <a:sx n="97" d="100"/>
          <a:sy n="97" d="100"/>
        </p:scale>
        <p:origin x="92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E9CF9-F439-144F-9B77-5E4933EFAB00}" type="datetimeFigureOut">
              <a:rPr lang="en-US" smtClean="0"/>
              <a:t>10/25/16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B7C8A-714A-A741-80FF-7AC546695E29}" type="slidenum">
              <a:rPr lang="en-US" smtClean="0"/>
              <a:t>‹#›</a:t>
            </a:fld>
            <a:endParaRPr lang="en-US"/>
          </a:p>
        </p:txBody>
      </p:sp>
    </p:spTree>
    <p:extLst>
      <p:ext uri="{BB962C8B-B14F-4D97-AF65-F5344CB8AC3E}">
        <p14:creationId xmlns:p14="http://schemas.microsoft.com/office/powerpoint/2010/main" val="76923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affiliations</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1</a:t>
            </a:fld>
            <a:endParaRPr lang="en-US"/>
          </a:p>
        </p:txBody>
      </p:sp>
    </p:spTree>
    <p:extLst>
      <p:ext uri="{BB962C8B-B14F-4D97-AF65-F5344CB8AC3E}">
        <p14:creationId xmlns:p14="http://schemas.microsoft.com/office/powerpoint/2010/main" val="183157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sure to clarify that a feature is implicit or explicit in context of a given sentence</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2</a:t>
            </a:fld>
            <a:endParaRPr lang="en-US"/>
          </a:p>
        </p:txBody>
      </p:sp>
    </p:spTree>
    <p:extLst>
      <p:ext uri="{BB962C8B-B14F-4D97-AF65-F5344CB8AC3E}">
        <p14:creationId xmlns:p14="http://schemas.microsoft.com/office/powerpoint/2010/main" val="3478623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 actually first give examples of what the previous methods are. You can actually avoid discussing previous approaches in this slide. And move</a:t>
            </a:r>
            <a:r>
              <a:rPr lang="en-US" baseline="0" dirty="0" smtClean="0"/>
              <a:t> this discussion to the experiments where you explain what the baselines are.</a:t>
            </a:r>
          </a:p>
          <a:p>
            <a:r>
              <a:rPr lang="en-US" baseline="0" dirty="0" smtClean="0"/>
              <a:t>Here you want to give better insights into the problem itself.</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3</a:t>
            </a:fld>
            <a:endParaRPr lang="en-US"/>
          </a:p>
        </p:txBody>
      </p:sp>
    </p:spTree>
    <p:extLst>
      <p:ext uri="{BB962C8B-B14F-4D97-AF65-F5344CB8AC3E}">
        <p14:creationId xmlns:p14="http://schemas.microsoft.com/office/powerpoint/2010/main" val="69695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this to after describing</a:t>
            </a:r>
            <a:r>
              <a:rPr lang="en-US" baseline="0" dirty="0" smtClean="0"/>
              <a:t> your method. It’ll be hard for people to make sense out of these without actually understanding what your method is.</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4</a:t>
            </a:fld>
            <a:endParaRPr lang="en-US"/>
          </a:p>
        </p:txBody>
      </p:sp>
    </p:spTree>
    <p:extLst>
      <p:ext uri="{BB962C8B-B14F-4D97-AF65-F5344CB8AC3E}">
        <p14:creationId xmlns:p14="http://schemas.microsoft.com/office/powerpoint/2010/main" val="316921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getting into the model,</a:t>
            </a:r>
            <a:r>
              <a:rPr lang="en-US" baseline="0" dirty="0" smtClean="0"/>
              <a:t> you want to explain with examples the key ideas behind your method. Most people will not understand the detailed math, but they will want to understand the key intuitions. This also gives you a way to compare yourself against the baselines that you describe later.</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5</a:t>
            </a:fld>
            <a:endParaRPr lang="en-US"/>
          </a:p>
        </p:txBody>
      </p:sp>
    </p:spTree>
    <p:extLst>
      <p:ext uri="{BB962C8B-B14F-4D97-AF65-F5344CB8AC3E}">
        <p14:creationId xmlns:p14="http://schemas.microsoft.com/office/powerpoint/2010/main" val="451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want to break this into two slides and take sometime explaining how you created the two datasets. This is important especially since no standardized datasets exist.</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10</a:t>
            </a:fld>
            <a:endParaRPr lang="en-US"/>
          </a:p>
        </p:txBody>
      </p:sp>
    </p:spTree>
    <p:extLst>
      <p:ext uri="{BB962C8B-B14F-4D97-AF65-F5344CB8AC3E}">
        <p14:creationId xmlns:p14="http://schemas.microsoft.com/office/powerpoint/2010/main" val="112417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want to break this into two slides and take sometime explaining how you created the two datasets. This is important especially since no standardized datasets exist.</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11</a:t>
            </a:fld>
            <a:endParaRPr lang="en-US"/>
          </a:p>
        </p:txBody>
      </p:sp>
    </p:spTree>
    <p:extLst>
      <p:ext uri="{BB962C8B-B14F-4D97-AF65-F5344CB8AC3E}">
        <p14:creationId xmlns:p14="http://schemas.microsoft.com/office/powerpoint/2010/main" val="829065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before this slide, you want to bring up the discussion on existing approaches. This is where you describe the baselines</a:t>
            </a:r>
            <a:r>
              <a:rPr lang="en-US" baseline="0" dirty="0" smtClean="0"/>
              <a:t> in detail. As you explain the results you can just highlight why the baselines are limited in their ability to model the data compared to your method. At this point since you already have better results for the problem, you don’t need to work too hard to highlight the advantages of your method. They become obvious, since your results are better anyway.</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13</a:t>
            </a:fld>
            <a:endParaRPr lang="en-US"/>
          </a:p>
        </p:txBody>
      </p:sp>
    </p:spTree>
    <p:extLst>
      <p:ext uri="{BB962C8B-B14F-4D97-AF65-F5344CB8AC3E}">
        <p14:creationId xmlns:p14="http://schemas.microsoft.com/office/powerpoint/2010/main" val="654719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contributions, claim that</a:t>
            </a:r>
            <a:r>
              <a:rPr lang="en-US" baseline="0" dirty="0" smtClean="0"/>
              <a:t> you built a standardized </a:t>
            </a:r>
            <a:r>
              <a:rPr lang="en-US" dirty="0" smtClean="0"/>
              <a:t>dataset for </a:t>
            </a:r>
            <a:r>
              <a:rPr lang="en-US" smtClean="0"/>
              <a:t>the task.</a:t>
            </a:r>
            <a:endParaRPr lang="en-US" dirty="0"/>
          </a:p>
        </p:txBody>
      </p:sp>
      <p:sp>
        <p:nvSpPr>
          <p:cNvPr id="4" name="Slide Number Placeholder 3"/>
          <p:cNvSpPr>
            <a:spLocks noGrp="1"/>
          </p:cNvSpPr>
          <p:nvPr>
            <p:ph type="sldNum" sz="quarter" idx="10"/>
          </p:nvPr>
        </p:nvSpPr>
        <p:spPr/>
        <p:txBody>
          <a:bodyPr/>
          <a:lstStyle/>
          <a:p>
            <a:fld id="{7E7B7C8A-714A-A741-80FF-7AC546695E29}" type="slidenum">
              <a:rPr lang="en-US" smtClean="0"/>
              <a:t>17</a:t>
            </a:fld>
            <a:endParaRPr lang="en-US"/>
          </a:p>
        </p:txBody>
      </p:sp>
    </p:spTree>
    <p:extLst>
      <p:ext uri="{BB962C8B-B14F-4D97-AF65-F5344CB8AC3E}">
        <p14:creationId xmlns:p14="http://schemas.microsoft.com/office/powerpoint/2010/main" val="153245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10/25/16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t>Generative Feature Language Models for Mining Implicit Features from Customer Reviews </a:t>
            </a:r>
            <a:endParaRPr lang="en-US" sz="3200" dirty="0"/>
          </a:p>
        </p:txBody>
      </p:sp>
      <p:sp>
        <p:nvSpPr>
          <p:cNvPr id="3" name="Subtitle 2"/>
          <p:cNvSpPr>
            <a:spLocks noGrp="1"/>
          </p:cNvSpPr>
          <p:nvPr>
            <p:ph type="subTitle" idx="1"/>
          </p:nvPr>
        </p:nvSpPr>
        <p:spPr/>
        <p:txBody>
          <a:bodyPr>
            <a:normAutofit fontScale="85000" lnSpcReduction="10000"/>
          </a:bodyPr>
          <a:lstStyle/>
          <a:p>
            <a:pPr>
              <a:lnSpc>
                <a:spcPct val="110000"/>
              </a:lnSpc>
            </a:pPr>
            <a:r>
              <a:rPr lang="en-US" dirty="0"/>
              <a:t>Shubhra Kanti Karmaker </a:t>
            </a:r>
            <a:r>
              <a:rPr lang="en-US" dirty="0" smtClean="0"/>
              <a:t>Santu (University of Illinois Urbana Champaign)</a:t>
            </a:r>
            <a:endParaRPr lang="en-US" dirty="0" smtClean="0"/>
          </a:p>
          <a:p>
            <a:pPr>
              <a:lnSpc>
                <a:spcPct val="110000"/>
              </a:lnSpc>
            </a:pPr>
            <a:r>
              <a:rPr lang="en-US" dirty="0" err="1"/>
              <a:t>Parikshit</a:t>
            </a:r>
            <a:r>
              <a:rPr lang="en-US" dirty="0"/>
              <a:t> </a:t>
            </a:r>
            <a:r>
              <a:rPr lang="en-US" dirty="0" err="1"/>
              <a:t>Sondhi</a:t>
            </a:r>
            <a:r>
              <a:rPr lang="en-US" dirty="0"/>
              <a:t> </a:t>
            </a:r>
            <a:r>
              <a:rPr lang="en-US" dirty="0" smtClean="0"/>
              <a:t>(Walmart Labs)</a:t>
            </a:r>
            <a:endParaRPr lang="en-US" dirty="0"/>
          </a:p>
          <a:p>
            <a:pPr>
              <a:lnSpc>
                <a:spcPct val="110000"/>
              </a:lnSpc>
            </a:pPr>
            <a:r>
              <a:rPr lang="en-US" dirty="0" err="1"/>
              <a:t>ChengXiang</a:t>
            </a:r>
            <a:r>
              <a:rPr lang="en-US" dirty="0"/>
              <a:t> </a:t>
            </a:r>
            <a:r>
              <a:rPr lang="en-US" dirty="0" err="1"/>
              <a:t>Zhai</a:t>
            </a:r>
            <a:r>
              <a:rPr lang="en-US" dirty="0"/>
              <a:t> </a:t>
            </a:r>
            <a:r>
              <a:rPr lang="en-US" dirty="0"/>
              <a:t>(</a:t>
            </a:r>
            <a:r>
              <a:rPr lang="en-US" dirty="0" smtClean="0"/>
              <a:t>University </a:t>
            </a:r>
            <a:r>
              <a:rPr lang="en-US" dirty="0"/>
              <a:t>of Illinois Urbana </a:t>
            </a:r>
            <a:r>
              <a:rPr lang="en-US" dirty="0" smtClean="0"/>
              <a:t>Champaign)</a:t>
            </a:r>
            <a:endParaRPr lang="en-US" dirty="0"/>
          </a:p>
          <a:p>
            <a:pPr>
              <a:lnSpc>
                <a:spcPct val="110000"/>
              </a:lnSpc>
            </a:pPr>
            <a:endParaRPr lang="en-US" dirty="0"/>
          </a:p>
          <a:p>
            <a:pPr>
              <a:lnSpc>
                <a:spcPct val="110000"/>
              </a:lnSpc>
            </a:pPr>
            <a:endParaRPr lang="en-US" dirty="0"/>
          </a:p>
        </p:txBody>
      </p:sp>
    </p:spTree>
    <p:extLst>
      <p:ext uri="{BB962C8B-B14F-4D97-AF65-F5344CB8AC3E}">
        <p14:creationId xmlns:p14="http://schemas.microsoft.com/office/powerpoint/2010/main" val="1223408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Data </a:t>
            </a:r>
            <a:r>
              <a:rPr lang="en-US" dirty="0" smtClean="0"/>
              <a:t>Sets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982" y="3815824"/>
            <a:ext cx="9190036" cy="1757342"/>
          </a:xfrm>
          <a:prstGeom prst="rect">
            <a:avLst/>
          </a:prstGeom>
        </p:spPr>
      </p:pic>
      <p:sp>
        <p:nvSpPr>
          <p:cNvPr id="6" name="TextBox 5"/>
          <p:cNvSpPr txBox="1"/>
          <p:nvPr/>
        </p:nvSpPr>
        <p:spPr>
          <a:xfrm>
            <a:off x="3280164" y="3008885"/>
            <a:ext cx="5631671" cy="646331"/>
          </a:xfrm>
          <a:prstGeom prst="rect">
            <a:avLst/>
          </a:prstGeom>
          <a:noFill/>
        </p:spPr>
        <p:txBody>
          <a:bodyPr wrap="none" rtlCol="0">
            <a:spAutoFit/>
          </a:bodyPr>
          <a:lstStyle/>
          <a:p>
            <a:pPr algn="ctr"/>
            <a:r>
              <a:rPr lang="en-US" b="1" dirty="0" smtClean="0"/>
              <a:t>Human Annotated </a:t>
            </a:r>
            <a:r>
              <a:rPr lang="en-US" b="1" dirty="0"/>
              <a:t>Dataset [</a:t>
            </a:r>
            <a:r>
              <a:rPr lang="en-US" dirty="0"/>
              <a:t>M. Hu </a:t>
            </a:r>
            <a:r>
              <a:rPr lang="en-US" dirty="0" err="1"/>
              <a:t>et.al</a:t>
            </a:r>
            <a:r>
              <a:rPr lang="en-US" dirty="0"/>
              <a:t>. SIGKDD 2004</a:t>
            </a:r>
            <a:r>
              <a:rPr lang="en-US" b="1" dirty="0" smtClean="0"/>
              <a:t>] </a:t>
            </a:r>
          </a:p>
          <a:p>
            <a:pPr algn="ctr"/>
            <a:r>
              <a:rPr lang="en-US" b="1" dirty="0" smtClean="0"/>
              <a:t>(Thanks to Prof. Bing Liu)</a:t>
            </a:r>
            <a:endParaRPr lang="en-US" b="1" dirty="0"/>
          </a:p>
        </p:txBody>
      </p:sp>
    </p:spTree>
    <p:extLst>
      <p:ext uri="{BB962C8B-B14F-4D97-AF65-F5344CB8AC3E}">
        <p14:creationId xmlns:p14="http://schemas.microsoft.com/office/powerpoint/2010/main" val="131708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 Data </a:t>
            </a:r>
            <a:r>
              <a:rPr lang="en-US" dirty="0" smtClean="0"/>
              <a:t>Sets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9" y="3869120"/>
            <a:ext cx="10058400" cy="1487308"/>
          </a:xfrm>
          <a:prstGeom prst="rect">
            <a:avLst/>
          </a:prstGeom>
        </p:spPr>
      </p:pic>
      <p:sp>
        <p:nvSpPr>
          <p:cNvPr id="7" name="TextBox 6"/>
          <p:cNvSpPr txBox="1"/>
          <p:nvPr/>
        </p:nvSpPr>
        <p:spPr>
          <a:xfrm>
            <a:off x="2691605" y="2820654"/>
            <a:ext cx="6808787" cy="646331"/>
          </a:xfrm>
          <a:prstGeom prst="rect">
            <a:avLst/>
          </a:prstGeom>
          <a:noFill/>
        </p:spPr>
        <p:txBody>
          <a:bodyPr wrap="none" rtlCol="0">
            <a:spAutoFit/>
          </a:bodyPr>
          <a:lstStyle/>
          <a:p>
            <a:pPr algn="ctr"/>
            <a:r>
              <a:rPr lang="en-US" b="1" dirty="0" smtClean="0"/>
              <a:t>Automatically Annotated </a:t>
            </a:r>
            <a:r>
              <a:rPr lang="en-US" b="1" dirty="0"/>
              <a:t>Dataset </a:t>
            </a:r>
            <a:r>
              <a:rPr lang="en-US" b="1" dirty="0" smtClean="0"/>
              <a:t>[ </a:t>
            </a:r>
            <a:r>
              <a:rPr lang="en-US" dirty="0"/>
              <a:t>J. </a:t>
            </a:r>
            <a:r>
              <a:rPr lang="en-US" dirty="0" err="1"/>
              <a:t>McAuley</a:t>
            </a:r>
            <a:r>
              <a:rPr lang="en-US" dirty="0"/>
              <a:t> </a:t>
            </a:r>
            <a:r>
              <a:rPr lang="en-US" dirty="0" err="1"/>
              <a:t>et.al</a:t>
            </a:r>
            <a:r>
              <a:rPr lang="en-US" dirty="0"/>
              <a:t>. SIGKDD 2015</a:t>
            </a:r>
            <a:r>
              <a:rPr lang="en-US" b="1" dirty="0"/>
              <a:t>] </a:t>
            </a:r>
            <a:r>
              <a:rPr lang="en-US" b="1" dirty="0" smtClean="0"/>
              <a:t> </a:t>
            </a:r>
          </a:p>
          <a:p>
            <a:pPr algn="ctr"/>
            <a:r>
              <a:rPr lang="en-US" b="1" dirty="0" smtClean="0"/>
              <a:t>(Thanks to Prof. J</a:t>
            </a:r>
            <a:r>
              <a:rPr lang="en-US" b="1" dirty="0"/>
              <a:t>. </a:t>
            </a:r>
            <a:r>
              <a:rPr lang="en-US" b="1" dirty="0" err="1" smtClean="0"/>
              <a:t>McAuley</a:t>
            </a:r>
            <a:r>
              <a:rPr lang="en-US" b="1" dirty="0" smtClean="0"/>
              <a:t>)</a:t>
            </a:r>
            <a:endParaRPr lang="en-US" b="1" dirty="0"/>
          </a:p>
        </p:txBody>
      </p:sp>
    </p:spTree>
    <p:extLst>
      <p:ext uri="{BB962C8B-B14F-4D97-AF65-F5344CB8AC3E}">
        <p14:creationId xmlns:p14="http://schemas.microsoft.com/office/powerpoint/2010/main" val="144516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Approaches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Previous </a:t>
            </a:r>
            <a:r>
              <a:rPr lang="en-US" dirty="0" smtClean="0"/>
              <a:t>approaches :</a:t>
            </a:r>
          </a:p>
          <a:p>
            <a:pPr lvl="1"/>
            <a:r>
              <a:rPr lang="en-US" i="1" dirty="0"/>
              <a:t>Naive Bayes Classifier Based Ranking </a:t>
            </a:r>
            <a:endParaRPr lang="en-US" dirty="0"/>
          </a:p>
          <a:p>
            <a:pPr lvl="1"/>
            <a:r>
              <a:rPr lang="en-US" i="1" dirty="0"/>
              <a:t>Correlation Based Ranking </a:t>
            </a:r>
            <a:r>
              <a:rPr lang="en-US" i="1" dirty="0" smtClean="0"/>
              <a:t> </a:t>
            </a:r>
            <a:r>
              <a:rPr lang="en-US" i="1" dirty="0" smtClean="0">
                <a:solidFill>
                  <a:srgbClr val="00B0F0"/>
                </a:solidFill>
              </a:rPr>
              <a:t>[</a:t>
            </a:r>
            <a:r>
              <a:rPr lang="en-US" dirty="0">
                <a:solidFill>
                  <a:srgbClr val="00B0F0"/>
                </a:solidFill>
              </a:rPr>
              <a:t>Y. Zhang </a:t>
            </a:r>
            <a:r>
              <a:rPr lang="en-US" dirty="0" err="1" smtClean="0">
                <a:solidFill>
                  <a:srgbClr val="00B0F0"/>
                </a:solidFill>
              </a:rPr>
              <a:t>et.al</a:t>
            </a:r>
            <a:r>
              <a:rPr lang="en-US" dirty="0" smtClean="0">
                <a:solidFill>
                  <a:srgbClr val="00B0F0"/>
                </a:solidFill>
              </a:rPr>
              <a:t>., WWW 2013</a:t>
            </a:r>
            <a:r>
              <a:rPr lang="en-US" i="1" dirty="0" smtClean="0">
                <a:solidFill>
                  <a:srgbClr val="00B0F0"/>
                </a:solidFill>
              </a:rPr>
              <a:t>]</a:t>
            </a:r>
            <a:endParaRPr lang="en-US" dirty="0">
              <a:solidFill>
                <a:srgbClr val="00B0F0"/>
              </a:solidFill>
            </a:endParaRPr>
          </a:p>
          <a:p>
            <a:r>
              <a:rPr lang="en-US" dirty="0" smtClean="0"/>
              <a:t>Limitations</a:t>
            </a:r>
            <a:endParaRPr lang="en-US" dirty="0"/>
          </a:p>
          <a:p>
            <a:pPr lvl="1"/>
            <a:r>
              <a:rPr lang="en-US" dirty="0"/>
              <a:t>Heuristics: lacks theoretical grounds </a:t>
            </a:r>
          </a:p>
          <a:p>
            <a:pPr lvl="1"/>
            <a:r>
              <a:rPr lang="en-US" dirty="0" smtClean="0"/>
              <a:t>Pre-selected factual and sentiment words as seeds</a:t>
            </a:r>
          </a:p>
          <a:p>
            <a:pPr lvl="1"/>
            <a:r>
              <a:rPr lang="en-US" dirty="0" smtClean="0"/>
              <a:t>Many </a:t>
            </a:r>
            <a:r>
              <a:rPr lang="en-US" dirty="0"/>
              <a:t>decision choices (parameters, thresholds)</a:t>
            </a:r>
          </a:p>
          <a:p>
            <a:pPr lvl="1"/>
            <a:r>
              <a:rPr lang="en-US" dirty="0"/>
              <a:t>hardly generalize over different datasets</a:t>
            </a:r>
          </a:p>
          <a:p>
            <a:pPr lvl="1"/>
            <a:r>
              <a:rPr lang="en-US" dirty="0"/>
              <a:t>Supervised classifiers</a:t>
            </a:r>
          </a:p>
          <a:p>
            <a:endParaRPr lang="en-US" dirty="0"/>
          </a:p>
        </p:txBody>
      </p:sp>
    </p:spTree>
    <p:extLst>
      <p:ext uri="{BB962C8B-B14F-4D97-AF65-F5344CB8AC3E}">
        <p14:creationId xmlns:p14="http://schemas.microsoft.com/office/powerpoint/2010/main" val="175303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Comparative Analysis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9289" y="3007109"/>
            <a:ext cx="10773421" cy="2750753"/>
          </a:xfrm>
        </p:spPr>
      </p:pic>
      <p:sp>
        <p:nvSpPr>
          <p:cNvPr id="5" name="TextBox 4"/>
          <p:cNvSpPr txBox="1"/>
          <p:nvPr/>
        </p:nvSpPr>
        <p:spPr>
          <a:xfrm>
            <a:off x="3631542" y="2637777"/>
            <a:ext cx="4928913" cy="369332"/>
          </a:xfrm>
          <a:prstGeom prst="rect">
            <a:avLst/>
          </a:prstGeom>
          <a:noFill/>
        </p:spPr>
        <p:txBody>
          <a:bodyPr wrap="none" rtlCol="0">
            <a:spAutoFit/>
          </a:bodyPr>
          <a:lstStyle/>
          <a:p>
            <a:r>
              <a:rPr lang="en-US" b="1" dirty="0" smtClean="0"/>
              <a:t>Comparison of GFLM with </a:t>
            </a:r>
            <a:r>
              <a:rPr lang="en-US" b="1" smtClean="0"/>
              <a:t>baseline approaches</a:t>
            </a:r>
            <a:endParaRPr lang="en-US" b="1" dirty="0"/>
          </a:p>
        </p:txBody>
      </p:sp>
    </p:spTree>
    <p:extLst>
      <p:ext uri="{BB962C8B-B14F-4D97-AF65-F5344CB8AC3E}">
        <p14:creationId xmlns:p14="http://schemas.microsoft.com/office/powerpoint/2010/main" val="167440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smtClean="0"/>
              <a:t>Thresholding Parameter </a:t>
            </a:r>
            <a:r>
              <a:rPr lang="en-US" dirty="0"/>
              <a:t>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939" y="3037305"/>
            <a:ext cx="10559142" cy="2593473"/>
          </a:xfrm>
        </p:spPr>
      </p:pic>
    </p:spTree>
    <p:extLst>
      <p:ext uri="{BB962C8B-B14F-4D97-AF65-F5344CB8AC3E}">
        <p14:creationId xmlns:p14="http://schemas.microsoft.com/office/powerpoint/2010/main" val="170765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smtClean="0"/>
              <a:t>Feature Level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2"/>
            <a:ext cx="9601196" cy="3445909"/>
          </a:xfrm>
        </p:spPr>
      </p:pic>
    </p:spTree>
    <p:extLst>
      <p:ext uri="{BB962C8B-B14F-4D97-AF65-F5344CB8AC3E}">
        <p14:creationId xmlns:p14="http://schemas.microsoft.com/office/powerpoint/2010/main" val="1130772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Feature Level Analysis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1432" y="2557463"/>
            <a:ext cx="8896834" cy="3414712"/>
          </a:xfrm>
        </p:spPr>
      </p:pic>
    </p:spTree>
    <p:extLst>
      <p:ext uri="{BB962C8B-B14F-4D97-AF65-F5344CB8AC3E}">
        <p14:creationId xmlns:p14="http://schemas.microsoft.com/office/powerpoint/2010/main" val="181728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Directions</a:t>
            </a:r>
            <a:endParaRPr lang="en-US" dirty="0"/>
          </a:p>
        </p:txBody>
      </p:sp>
      <p:sp>
        <p:nvSpPr>
          <p:cNvPr id="5" name="Content Placeholder 4"/>
          <p:cNvSpPr>
            <a:spLocks noGrp="1"/>
          </p:cNvSpPr>
          <p:nvPr>
            <p:ph idx="1"/>
          </p:nvPr>
        </p:nvSpPr>
        <p:spPr>
          <a:xfrm>
            <a:off x="1295401" y="2556931"/>
            <a:ext cx="9601196" cy="3600981"/>
          </a:xfrm>
        </p:spPr>
        <p:txBody>
          <a:bodyPr>
            <a:normAutofit lnSpcReduction="10000"/>
          </a:bodyPr>
          <a:lstStyle/>
          <a:p>
            <a:r>
              <a:rPr lang="en-US" dirty="0" smtClean="0"/>
              <a:t>Contributions</a:t>
            </a:r>
          </a:p>
          <a:p>
            <a:pPr lvl="1"/>
            <a:r>
              <a:rPr lang="en-US" dirty="0" smtClean="0"/>
              <a:t>A new generative </a:t>
            </a:r>
            <a:r>
              <a:rPr lang="en-US" dirty="0"/>
              <a:t>feature language </a:t>
            </a:r>
            <a:r>
              <a:rPr lang="en-US" dirty="0" smtClean="0"/>
              <a:t>model</a:t>
            </a:r>
          </a:p>
          <a:p>
            <a:pPr lvl="1"/>
            <a:r>
              <a:rPr lang="en-US" dirty="0" smtClean="0"/>
              <a:t>Unsupervised way </a:t>
            </a:r>
            <a:r>
              <a:rPr lang="en-US" dirty="0"/>
              <a:t>to mine implicit </a:t>
            </a:r>
            <a:r>
              <a:rPr lang="en-US" dirty="0" smtClean="0"/>
              <a:t>features</a:t>
            </a:r>
          </a:p>
          <a:p>
            <a:pPr lvl="1"/>
            <a:r>
              <a:rPr lang="en-US" dirty="0" smtClean="0"/>
              <a:t>Filter </a:t>
            </a:r>
            <a:r>
              <a:rPr lang="en-US" dirty="0"/>
              <a:t>noisy words by using a background language </a:t>
            </a:r>
            <a:r>
              <a:rPr lang="en-US" dirty="0" smtClean="0"/>
              <a:t>model</a:t>
            </a:r>
          </a:p>
          <a:p>
            <a:pPr lvl="1"/>
            <a:r>
              <a:rPr lang="en-US" dirty="0" smtClean="0"/>
              <a:t>Eight </a:t>
            </a:r>
            <a:r>
              <a:rPr lang="en-US" dirty="0"/>
              <a:t>new English </a:t>
            </a:r>
            <a:r>
              <a:rPr lang="en-US" dirty="0" smtClean="0"/>
              <a:t>datasets</a:t>
            </a:r>
          </a:p>
          <a:p>
            <a:r>
              <a:rPr lang="en-US" dirty="0"/>
              <a:t>Future </a:t>
            </a:r>
            <a:r>
              <a:rPr lang="en-US" dirty="0" smtClean="0"/>
              <a:t>Directions</a:t>
            </a:r>
          </a:p>
          <a:p>
            <a:pPr lvl="1"/>
            <a:r>
              <a:rPr lang="en-US" dirty="0" smtClean="0"/>
              <a:t>How to leverage implicit features to improve the summary product reviews?</a:t>
            </a:r>
          </a:p>
          <a:p>
            <a:pPr lvl="1"/>
            <a:r>
              <a:rPr lang="en-US" dirty="0" smtClean="0"/>
              <a:t>Try this approach on different languages?</a:t>
            </a:r>
            <a:endParaRPr lang="en-US" dirty="0"/>
          </a:p>
          <a:p>
            <a:pPr lvl="1"/>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588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9538" y="2557463"/>
            <a:ext cx="3832924" cy="3317875"/>
          </a:xfrm>
        </p:spPr>
      </p:pic>
    </p:spTree>
    <p:extLst>
      <p:ext uri="{BB962C8B-B14F-4D97-AF65-F5344CB8AC3E}">
        <p14:creationId xmlns:p14="http://schemas.microsoft.com/office/powerpoint/2010/main" val="72652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Implicit Feature?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85" y="2657474"/>
            <a:ext cx="3257549" cy="3257549"/>
          </a:xfrm>
          <a:prstGeom prst="rect">
            <a:avLst/>
          </a:prstGeom>
        </p:spPr>
      </p:pic>
      <p:sp>
        <p:nvSpPr>
          <p:cNvPr id="6" name="TextBox 5"/>
          <p:cNvSpPr txBox="1"/>
          <p:nvPr/>
        </p:nvSpPr>
        <p:spPr>
          <a:xfrm>
            <a:off x="6243637" y="3028947"/>
            <a:ext cx="4300921" cy="369332"/>
          </a:xfrm>
          <a:prstGeom prst="rect">
            <a:avLst/>
          </a:prstGeom>
          <a:noFill/>
        </p:spPr>
        <p:txBody>
          <a:bodyPr wrap="none" rtlCol="0">
            <a:spAutoFit/>
          </a:bodyPr>
          <a:lstStyle/>
          <a:p>
            <a:r>
              <a:rPr lang="en-US" dirty="0"/>
              <a:t>“I like the size of the phone, it’s really </a:t>
            </a:r>
            <a:r>
              <a:rPr lang="en-US" dirty="0" smtClean="0"/>
              <a:t>small” </a:t>
            </a:r>
            <a:endParaRPr lang="en-US" dirty="0"/>
          </a:p>
        </p:txBody>
      </p:sp>
      <p:sp>
        <p:nvSpPr>
          <p:cNvPr id="7" name="TextBox 6"/>
          <p:cNvSpPr txBox="1"/>
          <p:nvPr/>
        </p:nvSpPr>
        <p:spPr>
          <a:xfrm>
            <a:off x="5639113" y="3557583"/>
            <a:ext cx="5509970" cy="369332"/>
          </a:xfrm>
          <a:prstGeom prst="rect">
            <a:avLst/>
          </a:prstGeom>
          <a:noFill/>
        </p:spPr>
        <p:txBody>
          <a:bodyPr wrap="none" rtlCol="0">
            <a:spAutoFit/>
          </a:bodyPr>
          <a:lstStyle/>
          <a:p>
            <a:r>
              <a:rPr lang="en-US" dirty="0" smtClean="0"/>
              <a:t>“The </a:t>
            </a:r>
            <a:r>
              <a:rPr lang="en-US" dirty="0"/>
              <a:t>phone fits nicely into any pocket without falling </a:t>
            </a:r>
            <a:r>
              <a:rPr lang="en-US" dirty="0" smtClean="0"/>
              <a:t>out” </a:t>
            </a:r>
            <a:endParaRPr lang="en-US" dirty="0"/>
          </a:p>
        </p:txBody>
      </p:sp>
      <p:sp>
        <p:nvSpPr>
          <p:cNvPr id="8" name="TextBox 7"/>
          <p:cNvSpPr txBox="1"/>
          <p:nvPr/>
        </p:nvSpPr>
        <p:spPr>
          <a:xfrm>
            <a:off x="3300415" y="5915023"/>
            <a:ext cx="1045479" cy="369332"/>
          </a:xfrm>
          <a:prstGeom prst="rect">
            <a:avLst/>
          </a:prstGeom>
          <a:noFill/>
        </p:spPr>
        <p:txBody>
          <a:bodyPr wrap="none" rtlCol="0">
            <a:spAutoFit/>
          </a:bodyPr>
          <a:lstStyle/>
          <a:p>
            <a:r>
              <a:rPr lang="en-US" b="1" dirty="0" smtClean="0"/>
              <a:t>iPhone 4</a:t>
            </a:r>
            <a:endParaRPr lang="en-US" b="1" dirty="0"/>
          </a:p>
        </p:txBody>
      </p:sp>
      <p:sp>
        <p:nvSpPr>
          <p:cNvPr id="9" name="TextBox 8"/>
          <p:cNvSpPr txBox="1"/>
          <p:nvPr/>
        </p:nvSpPr>
        <p:spPr>
          <a:xfrm>
            <a:off x="6969860" y="4724863"/>
            <a:ext cx="2848472" cy="369332"/>
          </a:xfrm>
          <a:prstGeom prst="rect">
            <a:avLst/>
          </a:prstGeom>
          <a:noFill/>
        </p:spPr>
        <p:txBody>
          <a:bodyPr wrap="none" rtlCol="0">
            <a:spAutoFit/>
          </a:bodyPr>
          <a:lstStyle/>
          <a:p>
            <a:r>
              <a:rPr lang="en-US" dirty="0" smtClean="0"/>
              <a:t>“The battery life is excellent” </a:t>
            </a:r>
            <a:endParaRPr lang="en-US" dirty="0"/>
          </a:p>
        </p:txBody>
      </p:sp>
      <p:sp>
        <p:nvSpPr>
          <p:cNvPr id="10" name="TextBox 9"/>
          <p:cNvSpPr txBox="1"/>
          <p:nvPr/>
        </p:nvSpPr>
        <p:spPr>
          <a:xfrm>
            <a:off x="5845610" y="5198499"/>
            <a:ext cx="5096973" cy="369332"/>
          </a:xfrm>
          <a:prstGeom prst="rect">
            <a:avLst/>
          </a:prstGeom>
          <a:noFill/>
        </p:spPr>
        <p:txBody>
          <a:bodyPr wrap="none" rtlCol="0">
            <a:spAutoFit/>
          </a:bodyPr>
          <a:lstStyle/>
          <a:p>
            <a:r>
              <a:rPr lang="en-US" dirty="0" smtClean="0"/>
              <a:t>“You don</a:t>
            </a:r>
            <a:r>
              <a:rPr lang="uk-UA" dirty="0" smtClean="0"/>
              <a:t>’</a:t>
            </a:r>
            <a:r>
              <a:rPr lang="en-US" dirty="0" smtClean="0"/>
              <a:t>t need to carry a charger with you anymore.” </a:t>
            </a:r>
            <a:endParaRPr lang="en-US" dirty="0"/>
          </a:p>
        </p:txBody>
      </p:sp>
    </p:spTree>
    <p:extLst>
      <p:ext uri="{BB962C8B-B14F-4D97-AF65-F5344CB8AC3E}">
        <p14:creationId xmlns:p14="http://schemas.microsoft.com/office/powerpoint/2010/main" val="1521601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implicit feature mining</a:t>
            </a:r>
            <a:endParaRPr lang="en-US" dirty="0"/>
          </a:p>
        </p:txBody>
      </p:sp>
      <p:sp>
        <p:nvSpPr>
          <p:cNvPr id="16" name="Content Placeholder 15"/>
          <p:cNvSpPr>
            <a:spLocks noGrp="1"/>
          </p:cNvSpPr>
          <p:nvPr>
            <p:ph idx="1"/>
          </p:nvPr>
        </p:nvSpPr>
        <p:spPr>
          <a:xfrm>
            <a:off x="1295401" y="2556932"/>
            <a:ext cx="9601196" cy="3629556"/>
          </a:xfrm>
        </p:spPr>
        <p:txBody>
          <a:bodyPr>
            <a:normAutofit/>
          </a:bodyPr>
          <a:lstStyle/>
          <a:p>
            <a:r>
              <a:rPr lang="en-US" dirty="0" smtClean="0"/>
              <a:t>Properties of Review text:</a:t>
            </a:r>
          </a:p>
          <a:p>
            <a:pPr lvl="1"/>
            <a:r>
              <a:rPr lang="en-US" dirty="0" smtClean="0"/>
              <a:t>Noisy</a:t>
            </a:r>
          </a:p>
          <a:p>
            <a:pPr lvl="1"/>
            <a:r>
              <a:rPr lang="en-US" dirty="0" smtClean="0"/>
              <a:t>Informal language</a:t>
            </a:r>
          </a:p>
          <a:p>
            <a:pPr lvl="1"/>
            <a:r>
              <a:rPr lang="en-US" dirty="0" smtClean="0"/>
              <a:t>Humors</a:t>
            </a:r>
          </a:p>
          <a:p>
            <a:r>
              <a:rPr lang="en-US" dirty="0" smtClean="0"/>
              <a:t>No Ground Truth Datasets in English yet</a:t>
            </a:r>
            <a:endParaRPr lang="en-US" dirty="0"/>
          </a:p>
          <a:p>
            <a:pPr lvl="1"/>
            <a:endParaRPr lang="en-US" dirty="0" smtClean="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519" y="2556932"/>
            <a:ext cx="5221691" cy="3368040"/>
          </a:xfrm>
          <a:prstGeom prst="rect">
            <a:avLst/>
          </a:prstGeom>
        </p:spPr>
      </p:pic>
    </p:spTree>
    <p:extLst>
      <p:ext uri="{BB962C8B-B14F-4D97-AF65-F5344CB8AC3E}">
        <p14:creationId xmlns:p14="http://schemas.microsoft.com/office/powerpoint/2010/main" val="340828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Generative Feature Language Model</a:t>
            </a:r>
          </a:p>
          <a:p>
            <a:r>
              <a:rPr lang="en-US" dirty="0" smtClean="0"/>
              <a:t>Unsupervised approach</a:t>
            </a:r>
          </a:p>
          <a:p>
            <a:r>
              <a:rPr lang="en-US" dirty="0" smtClean="0"/>
              <a:t>Exploits </a:t>
            </a:r>
            <a:r>
              <a:rPr lang="en-US" dirty="0"/>
              <a:t>statistical </a:t>
            </a:r>
            <a:r>
              <a:rPr lang="en-US" dirty="0" smtClean="0"/>
              <a:t>modeling: Principled </a:t>
            </a:r>
            <a:r>
              <a:rPr lang="en-US" dirty="0"/>
              <a:t>optimization </a:t>
            </a:r>
            <a:r>
              <a:rPr lang="en-US" dirty="0" smtClean="0"/>
              <a:t>problem</a:t>
            </a:r>
          </a:p>
          <a:p>
            <a:pPr lvl="1"/>
            <a:r>
              <a:rPr lang="en-US" dirty="0" smtClean="0"/>
              <a:t>sound mathematical basis</a:t>
            </a:r>
          </a:p>
          <a:p>
            <a:r>
              <a:rPr lang="en-US" dirty="0" smtClean="0"/>
              <a:t>Naturally handles the noisy text</a:t>
            </a:r>
          </a:p>
          <a:p>
            <a:r>
              <a:rPr lang="en-US" dirty="0" smtClean="0"/>
              <a:t>Parameters are learnt automatically</a:t>
            </a:r>
          </a:p>
          <a:p>
            <a:pPr lvl="1"/>
            <a:r>
              <a:rPr lang="en-US" dirty="0" smtClean="0"/>
              <a:t>No heuristic tuning</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8376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Generative Feature Language Model (GFLM)</a:t>
            </a:r>
            <a:endParaRPr lang="en-US" dirty="0"/>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5808" y="2467116"/>
            <a:ext cx="5786438" cy="3774350"/>
          </a:xfrm>
        </p:spPr>
      </p:pic>
      <p:pic>
        <p:nvPicPr>
          <p:cNvPr id="7" name="Content Placeholder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378" y="3082924"/>
            <a:ext cx="4799922" cy="68868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5112" y="4068761"/>
            <a:ext cx="4789487" cy="126258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7130" y="5550754"/>
            <a:ext cx="2974183" cy="662136"/>
          </a:xfrm>
          <a:prstGeom prst="rect">
            <a:avLst/>
          </a:prstGeom>
        </p:spPr>
      </p:pic>
    </p:spTree>
    <p:extLst>
      <p:ext uri="{BB962C8B-B14F-4D97-AF65-F5344CB8AC3E}">
        <p14:creationId xmlns:p14="http://schemas.microsoft.com/office/powerpoint/2010/main" val="95030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Estimation of the parameters</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7653" y="2737069"/>
            <a:ext cx="5587998" cy="659255"/>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653" y="3847394"/>
            <a:ext cx="5587998" cy="88683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7653" y="4859023"/>
            <a:ext cx="7996235" cy="897860"/>
          </a:xfrm>
          <a:prstGeom prst="rect">
            <a:avLst/>
          </a:prstGeom>
        </p:spPr>
      </p:pic>
      <p:sp>
        <p:nvSpPr>
          <p:cNvPr id="14" name="TextBox 13"/>
          <p:cNvSpPr txBox="1"/>
          <p:nvPr/>
        </p:nvSpPr>
        <p:spPr>
          <a:xfrm>
            <a:off x="1321553" y="2846007"/>
            <a:ext cx="2146100" cy="369332"/>
          </a:xfrm>
          <a:prstGeom prst="rect">
            <a:avLst/>
          </a:prstGeom>
          <a:noFill/>
        </p:spPr>
        <p:txBody>
          <a:bodyPr wrap="none" rtlCol="0">
            <a:spAutoFit/>
          </a:bodyPr>
          <a:lstStyle/>
          <a:p>
            <a:r>
              <a:rPr lang="en-US" b="1" dirty="0" smtClean="0"/>
              <a:t>Background Model:</a:t>
            </a:r>
            <a:endParaRPr lang="en-US" b="1" dirty="0"/>
          </a:p>
        </p:txBody>
      </p:sp>
      <p:sp>
        <p:nvSpPr>
          <p:cNvPr id="15" name="TextBox 14"/>
          <p:cNvSpPr txBox="1"/>
          <p:nvPr/>
        </p:nvSpPr>
        <p:spPr>
          <a:xfrm>
            <a:off x="1171575" y="3847394"/>
            <a:ext cx="2296078" cy="369332"/>
          </a:xfrm>
          <a:prstGeom prst="rect">
            <a:avLst/>
          </a:prstGeom>
          <a:noFill/>
        </p:spPr>
        <p:txBody>
          <a:bodyPr wrap="none" rtlCol="0">
            <a:spAutoFit/>
          </a:bodyPr>
          <a:lstStyle/>
          <a:p>
            <a:r>
              <a:rPr lang="en-US" b="1" dirty="0" smtClean="0"/>
              <a:t>Feature Topic Model:</a:t>
            </a:r>
            <a:endParaRPr lang="en-US" b="1" dirty="0"/>
          </a:p>
        </p:txBody>
      </p:sp>
    </p:spTree>
    <p:extLst>
      <p:ext uri="{BB962C8B-B14F-4D97-AF65-F5344CB8AC3E}">
        <p14:creationId xmlns:p14="http://schemas.microsoft.com/office/powerpoint/2010/main" val="210358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Hidden Variables</a:t>
            </a:r>
            <a:endParaRPr lang="en-US" dirty="0"/>
          </a:p>
        </p:txBody>
      </p:sp>
      <p:sp>
        <p:nvSpPr>
          <p:cNvPr id="3" name="Content Placeholder 2"/>
          <p:cNvSpPr>
            <a:spLocks noGrp="1"/>
          </p:cNvSpPr>
          <p:nvPr>
            <p:ph idx="1"/>
          </p:nvPr>
        </p:nvSpPr>
        <p:spPr>
          <a:xfrm>
            <a:off x="1295401" y="2556931"/>
            <a:ext cx="5791199" cy="2472269"/>
          </a:xfrm>
        </p:spPr>
        <p:txBody>
          <a:bodyPr/>
          <a:lstStyle/>
          <a:p>
            <a:r>
              <a:rPr lang="en-US" dirty="0" smtClean="0"/>
              <a:t>How to estimate the          ?</a:t>
            </a:r>
          </a:p>
          <a:p>
            <a:r>
              <a:rPr lang="en-US" dirty="0" smtClean="0"/>
              <a:t>Solution: Introduce hidden variables Z</a:t>
            </a:r>
          </a:p>
          <a:p>
            <a:r>
              <a:rPr lang="en-US" dirty="0" err="1" smtClean="0"/>
              <a:t>Z</a:t>
            </a:r>
            <a:r>
              <a:rPr lang="en-US" baseline="-25000" dirty="0" err="1" smtClean="0"/>
              <a:t>S,w</a:t>
            </a:r>
            <a:r>
              <a:rPr lang="en-US" baseline="-25000" dirty="0" smtClean="0"/>
              <a:t> </a:t>
            </a:r>
            <a:r>
              <a:rPr lang="en-US" dirty="0" smtClean="0"/>
              <a:t>represents the </a:t>
            </a:r>
            <a:r>
              <a:rPr lang="en-US" dirty="0"/>
              <a:t>identity of each </a:t>
            </a:r>
            <a:r>
              <a:rPr lang="en-US" dirty="0" smtClean="0"/>
              <a:t>word</a:t>
            </a:r>
          </a:p>
          <a:p>
            <a:pPr lvl="1"/>
            <a:r>
              <a:rPr lang="en-US" dirty="0" smtClean="0"/>
              <a:t>Distribution of feature topics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263" y="2635249"/>
            <a:ext cx="571500" cy="330200"/>
          </a:xfrm>
          <a:prstGeom prst="rect">
            <a:avLst/>
          </a:prstGeom>
        </p:spPr>
      </p:pic>
      <p:sp>
        <p:nvSpPr>
          <p:cNvPr id="6" name="TextBox 5"/>
          <p:cNvSpPr txBox="1"/>
          <p:nvPr/>
        </p:nvSpPr>
        <p:spPr>
          <a:xfrm>
            <a:off x="992459" y="4913125"/>
            <a:ext cx="6747873" cy="461665"/>
          </a:xfrm>
          <a:prstGeom prst="rect">
            <a:avLst/>
          </a:prstGeom>
          <a:noFill/>
        </p:spPr>
        <p:txBody>
          <a:bodyPr wrap="none" rtlCol="0">
            <a:spAutoFit/>
          </a:bodyPr>
          <a:lstStyle/>
          <a:p>
            <a:r>
              <a:rPr lang="en-US" sz="2400" b="1" dirty="0" smtClean="0">
                <a:solidFill>
                  <a:srgbClr val="00B0F0"/>
                </a:solidFill>
              </a:rPr>
              <a:t>“Its very </a:t>
            </a:r>
            <a:r>
              <a:rPr lang="en-US" sz="2400" b="1" dirty="0" smtClean="0">
                <a:solidFill>
                  <a:srgbClr val="FF0000"/>
                </a:solidFill>
              </a:rPr>
              <a:t>light</a:t>
            </a:r>
            <a:r>
              <a:rPr lang="en-US" sz="2400" b="1" dirty="0" smtClean="0">
                <a:solidFill>
                  <a:srgbClr val="00B0F0"/>
                </a:solidFill>
              </a:rPr>
              <a:t> and holds </a:t>
            </a:r>
            <a:r>
              <a:rPr lang="en-US" sz="2400" b="1" dirty="0" smtClean="0">
                <a:solidFill>
                  <a:srgbClr val="FF0000"/>
                </a:solidFill>
              </a:rPr>
              <a:t>charge</a:t>
            </a:r>
            <a:r>
              <a:rPr lang="en-US" sz="2400" b="1" dirty="0" smtClean="0">
                <a:solidFill>
                  <a:srgbClr val="00B0F0"/>
                </a:solidFill>
              </a:rPr>
              <a:t> for the whole day”</a:t>
            </a:r>
            <a:endParaRPr lang="en-US" sz="2400" b="1" dirty="0">
              <a:solidFill>
                <a:srgbClr val="00B0F0"/>
              </a:solidFill>
            </a:endParaRPr>
          </a:p>
        </p:txBody>
      </p:sp>
      <p:sp>
        <p:nvSpPr>
          <p:cNvPr id="16" name="TextBox 15"/>
          <p:cNvSpPr txBox="1"/>
          <p:nvPr/>
        </p:nvSpPr>
        <p:spPr>
          <a:xfrm>
            <a:off x="8250426" y="5802338"/>
            <a:ext cx="577402" cy="369332"/>
          </a:xfrm>
          <a:prstGeom prst="rect">
            <a:avLst/>
          </a:prstGeom>
          <a:noFill/>
        </p:spPr>
        <p:txBody>
          <a:bodyPr wrap="none" rtlCol="0">
            <a:spAutoFit/>
          </a:bodyPr>
          <a:lstStyle/>
          <a:p>
            <a:r>
              <a:rPr lang="en-US"/>
              <a:t>light</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332" y="2497153"/>
            <a:ext cx="2986299" cy="1794956"/>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1296" y="4386259"/>
            <a:ext cx="2995335" cy="1800387"/>
          </a:xfrm>
          <a:prstGeom prst="rect">
            <a:avLst/>
          </a:prstGeom>
        </p:spPr>
      </p:pic>
    </p:spTree>
    <p:extLst>
      <p:ext uri="{BB962C8B-B14F-4D97-AF65-F5344CB8AC3E}">
        <p14:creationId xmlns:p14="http://schemas.microsoft.com/office/powerpoint/2010/main" val="109904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Parameter Estimation: EM framework</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990" y="2657478"/>
            <a:ext cx="5496086" cy="3317875"/>
          </a:xfrm>
        </p:spPr>
      </p:pic>
      <p:sp>
        <p:nvSpPr>
          <p:cNvPr id="10" name="TextBox 9"/>
          <p:cNvSpPr txBox="1"/>
          <p:nvPr/>
        </p:nvSpPr>
        <p:spPr>
          <a:xfrm>
            <a:off x="6443663" y="2657478"/>
            <a:ext cx="4876656" cy="2862322"/>
          </a:xfrm>
          <a:prstGeom prst="rect">
            <a:avLst/>
          </a:prstGeom>
          <a:noFill/>
        </p:spPr>
        <p:txBody>
          <a:bodyPr wrap="none" rtlCol="0">
            <a:spAutoFit/>
          </a:bodyPr>
          <a:lstStyle/>
          <a:p>
            <a:r>
              <a:rPr lang="en-US" b="1" dirty="0" smtClean="0"/>
              <a:t>E-Step:</a:t>
            </a:r>
          </a:p>
          <a:p>
            <a:pPr marL="342900" indent="-342900">
              <a:buFont typeface="Arial" charset="0"/>
              <a:buChar char="•"/>
            </a:pPr>
            <a:r>
              <a:rPr lang="en-US" dirty="0" smtClean="0"/>
              <a:t>Estimate </a:t>
            </a:r>
            <a:r>
              <a:rPr lang="en-US" dirty="0"/>
              <a:t>the distribution of the hidden </a:t>
            </a:r>
            <a:r>
              <a:rPr lang="en-US" dirty="0" smtClean="0"/>
              <a:t>variables</a:t>
            </a:r>
          </a:p>
          <a:p>
            <a:pPr marL="342900" indent="-342900">
              <a:buFont typeface="Arial" charset="0"/>
              <a:buChar char="•"/>
            </a:pPr>
            <a:r>
              <a:rPr lang="en-US" dirty="0" smtClean="0"/>
              <a:t>Estimate </a:t>
            </a:r>
            <a:r>
              <a:rPr lang="en-US" dirty="0"/>
              <a:t>the identity of each </a:t>
            </a:r>
            <a:r>
              <a:rPr lang="en-US" dirty="0" smtClean="0"/>
              <a:t>word</a:t>
            </a:r>
          </a:p>
          <a:p>
            <a:pPr marL="342900" indent="-342900">
              <a:buFont typeface="Arial" charset="0"/>
              <a:buChar char="•"/>
            </a:pPr>
            <a:r>
              <a:rPr lang="en-US" dirty="0"/>
              <a:t>E</a:t>
            </a:r>
            <a:r>
              <a:rPr lang="en-US" dirty="0" smtClean="0"/>
              <a:t>ach </a:t>
            </a:r>
            <a:r>
              <a:rPr lang="en-US" dirty="0"/>
              <a:t>word </a:t>
            </a:r>
            <a:r>
              <a:rPr lang="en-US" dirty="0" smtClean="0"/>
              <a:t>is </a:t>
            </a:r>
            <a:r>
              <a:rPr lang="en-US" dirty="0"/>
              <a:t>divided into </a:t>
            </a:r>
            <a:r>
              <a:rPr lang="en-US" dirty="0" smtClean="0"/>
              <a:t>fractions</a:t>
            </a:r>
          </a:p>
          <a:p>
            <a:pPr marL="342900" indent="-342900">
              <a:buFont typeface="Arial" charset="0"/>
              <a:buChar char="•"/>
            </a:pPr>
            <a:r>
              <a:rPr lang="en-US" dirty="0" smtClean="0"/>
              <a:t>The </a:t>
            </a:r>
            <a:r>
              <a:rPr lang="en-US" dirty="0"/>
              <a:t>fractions </a:t>
            </a:r>
            <a:r>
              <a:rPr lang="en-US" dirty="0" smtClean="0"/>
              <a:t>are </a:t>
            </a:r>
            <a:r>
              <a:rPr lang="en-US" dirty="0"/>
              <a:t>generated from </a:t>
            </a:r>
            <a:r>
              <a:rPr lang="en-US" dirty="0" smtClean="0"/>
              <a:t>feature topics</a:t>
            </a:r>
          </a:p>
          <a:p>
            <a:pPr marL="342900" indent="-342900">
              <a:buFont typeface="Arial" charset="0"/>
              <a:buChar char="•"/>
            </a:pPr>
            <a:endParaRPr lang="en-US" dirty="0" smtClean="0"/>
          </a:p>
          <a:p>
            <a:r>
              <a:rPr lang="en-US" b="1" dirty="0" smtClean="0"/>
              <a:t>M-Step</a:t>
            </a:r>
            <a:r>
              <a:rPr lang="en-US" b="1" dirty="0"/>
              <a:t>:</a:t>
            </a:r>
          </a:p>
          <a:p>
            <a:pPr marL="285750" indent="-285750">
              <a:buFont typeface="Arial" charset="0"/>
              <a:buChar char="•"/>
            </a:pPr>
            <a:r>
              <a:rPr lang="en-US" dirty="0" smtClean="0"/>
              <a:t>Aggregate fractions </a:t>
            </a:r>
            <a:r>
              <a:rPr lang="en-US" dirty="0"/>
              <a:t>to </a:t>
            </a:r>
            <a:r>
              <a:rPr lang="en-US" dirty="0" smtClean="0"/>
              <a:t>estimate the </a:t>
            </a:r>
            <a:r>
              <a:rPr lang="en-US" dirty="0"/>
              <a:t>new </a:t>
            </a:r>
            <a:r>
              <a:rPr lang="en-US" dirty="0" err="1" smtClean="0"/>
              <a:t>Λ</a:t>
            </a:r>
            <a:endParaRPr lang="en-US" dirty="0" smtClean="0"/>
          </a:p>
          <a:p>
            <a:pPr marL="285750" indent="-285750">
              <a:buFont typeface="Arial" charset="0"/>
              <a:buChar char="•"/>
            </a:pPr>
            <a:r>
              <a:rPr lang="en-US" dirty="0" smtClean="0"/>
              <a:t>The new </a:t>
            </a:r>
            <a:r>
              <a:rPr lang="en-US" dirty="0" err="1" smtClean="0"/>
              <a:t>Λ</a:t>
            </a:r>
            <a:r>
              <a:rPr lang="en-US" dirty="0" smtClean="0"/>
              <a:t> increase the log likelihood of the data</a:t>
            </a:r>
            <a:endParaRPr lang="en-US" dirty="0"/>
          </a:p>
          <a:p>
            <a:pPr marL="285750" indent="-285750">
              <a:buFont typeface="Arial" charset="0"/>
              <a:buChar char="•"/>
            </a:pPr>
            <a:endParaRPr lang="en-US" dirty="0"/>
          </a:p>
        </p:txBody>
      </p:sp>
      <p:sp>
        <p:nvSpPr>
          <p:cNvPr id="11" name="TextBox 10"/>
          <p:cNvSpPr txBox="1"/>
          <p:nvPr/>
        </p:nvSpPr>
        <p:spPr>
          <a:xfrm>
            <a:off x="6443663" y="5429614"/>
            <a:ext cx="5289910" cy="646331"/>
          </a:xfrm>
          <a:prstGeom prst="rect">
            <a:avLst/>
          </a:prstGeom>
          <a:noFill/>
        </p:spPr>
        <p:txBody>
          <a:bodyPr wrap="none" rtlCol="0">
            <a:spAutoFit/>
          </a:bodyPr>
          <a:lstStyle/>
          <a:p>
            <a:r>
              <a:rPr lang="en-US" b="1" dirty="0" smtClean="0"/>
              <a:t>Example:</a:t>
            </a:r>
          </a:p>
          <a:p>
            <a:r>
              <a:rPr lang="en-US" dirty="0" smtClean="0"/>
              <a:t>“There </a:t>
            </a:r>
            <a:r>
              <a:rPr lang="en-US" dirty="0"/>
              <a:t>were scratches on the display. Its very annoying.” </a:t>
            </a:r>
          </a:p>
        </p:txBody>
      </p:sp>
    </p:spTree>
    <p:extLst>
      <p:ext uri="{BB962C8B-B14F-4D97-AF65-F5344CB8AC3E}">
        <p14:creationId xmlns:p14="http://schemas.microsoft.com/office/powerpoint/2010/main" val="78157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Implicit Feature </a:t>
            </a:r>
            <a:r>
              <a:rPr lang="en-US" dirty="0" smtClean="0"/>
              <a:t>Prediction</a:t>
            </a:r>
            <a:endParaRPr lang="en-US" dirty="0"/>
          </a:p>
        </p:txBody>
      </p:sp>
      <p:sp>
        <p:nvSpPr>
          <p:cNvPr id="3" name="Content Placeholder 2"/>
          <p:cNvSpPr>
            <a:spLocks noGrp="1"/>
          </p:cNvSpPr>
          <p:nvPr>
            <p:ph idx="1"/>
          </p:nvPr>
        </p:nvSpPr>
        <p:spPr/>
        <p:txBody>
          <a:bodyPr/>
          <a:lstStyle/>
          <a:p>
            <a:r>
              <a:rPr lang="en-US" dirty="0" smtClean="0"/>
              <a:t>Two different ways of prediction:</a:t>
            </a:r>
          </a:p>
          <a:p>
            <a:pPr lvl="1"/>
            <a:r>
              <a:rPr lang="en-US" b="1" dirty="0" smtClean="0"/>
              <a:t>GFLM-Word (FM-W):</a:t>
            </a:r>
            <a:r>
              <a:rPr lang="en-US" dirty="0" smtClean="0"/>
              <a:t> look at feature topic distribution at the word level</a:t>
            </a:r>
          </a:p>
          <a:p>
            <a:pPr lvl="1"/>
            <a:r>
              <a:rPr lang="en-US" b="1" dirty="0" smtClean="0"/>
              <a:t>GFLM-Sentence (FM-S):</a:t>
            </a:r>
            <a:r>
              <a:rPr lang="en-US" dirty="0" smtClean="0"/>
              <a:t> </a:t>
            </a:r>
            <a:r>
              <a:rPr lang="en-US" dirty="0"/>
              <a:t>look at feature topic distribution at the </a:t>
            </a:r>
            <a:r>
              <a:rPr lang="en-US" dirty="0" smtClean="0"/>
              <a:t>sentence level</a:t>
            </a:r>
            <a:endParaRPr lang="en-US" dirty="0"/>
          </a:p>
          <a:p>
            <a:pPr lvl="1"/>
            <a:endParaRPr lang="en-US" dirty="0"/>
          </a:p>
          <a:p>
            <a:pPr lvl="1"/>
            <a:endParaRPr lang="en-US" dirty="0"/>
          </a:p>
        </p:txBody>
      </p:sp>
    </p:spTree>
    <p:extLst>
      <p:ext uri="{BB962C8B-B14F-4D97-AF65-F5344CB8AC3E}">
        <p14:creationId xmlns:p14="http://schemas.microsoft.com/office/powerpoint/2010/main" val="370198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237</TotalTime>
  <Words>803</Words>
  <Application>Microsoft Macintosh PowerPoint</Application>
  <PresentationFormat>Widescreen</PresentationFormat>
  <Paragraphs>104</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Garamond</vt:lpstr>
      <vt:lpstr>Arial</vt:lpstr>
      <vt:lpstr>Organic</vt:lpstr>
      <vt:lpstr>Generative Feature Language Models for Mining Implicit Features from Customer Reviews </vt:lpstr>
      <vt:lpstr>What is Implicit Feature?</vt:lpstr>
      <vt:lpstr>Challenges of implicit feature mining</vt:lpstr>
      <vt:lpstr>Our approach</vt:lpstr>
      <vt:lpstr>Generative Feature Language Model (GFLM)</vt:lpstr>
      <vt:lpstr>Estimation of the parameters</vt:lpstr>
      <vt:lpstr>Introduction of Hidden Variables</vt:lpstr>
      <vt:lpstr>Parameter Estimation: EM framework</vt:lpstr>
      <vt:lpstr>Implicit Feature Prediction</vt:lpstr>
      <vt:lpstr>Experimental Design: Data Sets</vt:lpstr>
      <vt:lpstr>Experimental Design: Data Sets</vt:lpstr>
      <vt:lpstr>Baseline Approaches</vt:lpstr>
      <vt:lpstr>Results: Comparative Analysis</vt:lpstr>
      <vt:lpstr>Results: Thresholding Parameter Analysis</vt:lpstr>
      <vt:lpstr>Results: Feature Level Analysis</vt:lpstr>
      <vt:lpstr>Results: Feature Level Analysis</vt:lpstr>
      <vt:lpstr>Conclusion and Future Directions</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Karmaker Santu, Shubhra Kanti</dc:creator>
  <cp:lastModifiedBy>Karmaker Santu, Shubhra Kanti</cp:lastModifiedBy>
  <cp:revision>84</cp:revision>
  <dcterms:created xsi:type="dcterms:W3CDTF">2016-10-25T03:40:09Z</dcterms:created>
  <dcterms:modified xsi:type="dcterms:W3CDTF">2016-10-26T01:48:36Z</dcterms:modified>
</cp:coreProperties>
</file>