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8" r:id="rId15"/>
    <p:sldId id="260" r:id="rId16"/>
    <p:sldId id="259" r:id="rId17"/>
    <p:sldId id="261" r:id="rId18"/>
    <p:sldId id="263" r:id="rId19"/>
    <p:sldId id="264" r:id="rId20"/>
    <p:sldId id="265" r:id="rId21"/>
    <p:sldId id="278" r:id="rId22"/>
    <p:sldId id="262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178" y="632321"/>
            <a:ext cx="7808976" cy="108813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Modeling the Influence of Popular Trending Events on </a:t>
            </a:r>
            <a:r>
              <a:rPr lang="en-US" sz="3200" dirty="0" smtClean="0"/>
              <a:t>User Search </a:t>
            </a:r>
            <a:r>
              <a:rPr lang="en-US" sz="3200" dirty="0"/>
              <a:t>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495" y="2710890"/>
            <a:ext cx="5598573" cy="294573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Shubhra Kanti Karmaker Santu – UIUC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Liangda</a:t>
            </a:r>
            <a:r>
              <a:rPr lang="en-US" sz="2400" dirty="0" smtClean="0">
                <a:solidFill>
                  <a:schemeClr val="tx1"/>
                </a:solidFill>
              </a:rPr>
              <a:t> Li – Yahoo Research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DaeHoon</a:t>
            </a:r>
            <a:r>
              <a:rPr lang="en-US" sz="2400" dirty="0" smtClean="0">
                <a:solidFill>
                  <a:schemeClr val="tx1"/>
                </a:solidFill>
              </a:rPr>
              <a:t> Park – Yahoo Research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Yi Chang – Yahoo Research</a:t>
            </a:r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ChengXiang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Zhai</a:t>
            </a:r>
            <a:r>
              <a:rPr lang="en-US" sz="2400" dirty="0" smtClean="0">
                <a:solidFill>
                  <a:schemeClr val="tx1"/>
                </a:solidFill>
              </a:rPr>
              <a:t> - UIUC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Clicked-Content Textual Similarity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6" y="3323975"/>
            <a:ext cx="8405958" cy="2293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3" y="2294516"/>
            <a:ext cx="8266752" cy="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Modeling the Trend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93156"/>
            <a:ext cx="8574087" cy="3992563"/>
          </a:xfrm>
        </p:spPr>
        <p:txBody>
          <a:bodyPr/>
          <a:lstStyle/>
          <a:p>
            <a:r>
              <a:rPr lang="en-US" dirty="0" smtClean="0"/>
              <a:t>Motivation: Hawkes Process – self exciting point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09" y="2315039"/>
            <a:ext cx="7664462" cy="1344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6" y="3813877"/>
            <a:ext cx="7664462" cy="1590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08" y="5560201"/>
            <a:ext cx="7664463" cy="12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9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rendi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750" y="2825278"/>
            <a:ext cx="5184928" cy="4032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Modeling the Trend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93156"/>
            <a:ext cx="8574087" cy="3992563"/>
          </a:xfrm>
        </p:spPr>
        <p:txBody>
          <a:bodyPr/>
          <a:lstStyle/>
          <a:p>
            <a:r>
              <a:rPr lang="en-US" dirty="0" smtClean="0"/>
              <a:t>The model of Trendiness: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95" y="2233706"/>
            <a:ext cx="7711926" cy="9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0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Modeling the Trend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93156"/>
            <a:ext cx="8574087" cy="3992563"/>
          </a:xfrm>
        </p:spPr>
        <p:txBody>
          <a:bodyPr/>
          <a:lstStyle/>
          <a:p>
            <a:r>
              <a:rPr lang="en-US" dirty="0" smtClean="0"/>
              <a:t>The model of Trendiness: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71" y="2233706"/>
            <a:ext cx="6428786" cy="754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27" y="3093353"/>
            <a:ext cx="7188197" cy="769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071" y="4246512"/>
            <a:ext cx="6219303" cy="1297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759" y="5838095"/>
            <a:ext cx="4617360" cy="8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8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Estimating Trend Parameters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2 different data sets</a:t>
            </a:r>
          </a:p>
          <a:p>
            <a:pPr lvl="1"/>
            <a:r>
              <a:rPr lang="en-US" dirty="0" smtClean="0"/>
              <a:t>Trending event Data set</a:t>
            </a:r>
          </a:p>
          <a:p>
            <a:pPr lvl="1"/>
            <a:r>
              <a:rPr lang="en-US" dirty="0" smtClean="0"/>
              <a:t>User Query Log Data set </a:t>
            </a:r>
          </a:p>
        </p:txBody>
      </p:sp>
    </p:spTree>
    <p:extLst>
      <p:ext uri="{BB962C8B-B14F-4D97-AF65-F5344CB8AC3E}">
        <p14:creationId xmlns:p14="http://schemas.microsoft.com/office/powerpoint/2010/main" val="19724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sets – Trending Events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63378"/>
            <a:ext cx="8574087" cy="3992563"/>
          </a:xfrm>
        </p:spPr>
        <p:txBody>
          <a:bodyPr/>
          <a:lstStyle/>
          <a:p>
            <a:r>
              <a:rPr lang="en-US" dirty="0" smtClean="0"/>
              <a:t>Trending news articles from </a:t>
            </a:r>
            <a:r>
              <a:rPr lang="en-US" dirty="0" err="1" smtClean="0"/>
              <a:t>Nytimes.com</a:t>
            </a:r>
            <a:r>
              <a:rPr lang="en-US" dirty="0" smtClean="0"/>
              <a:t> (April and May, 2016)</a:t>
            </a:r>
          </a:p>
          <a:p>
            <a:pPr lvl="1"/>
            <a:r>
              <a:rPr lang="en-US" dirty="0" smtClean="0"/>
              <a:t>Most read</a:t>
            </a:r>
          </a:p>
          <a:p>
            <a:pPr lvl="1"/>
            <a:r>
              <a:rPr lang="en-US" dirty="0" smtClean="0"/>
              <a:t>Most shared</a:t>
            </a:r>
          </a:p>
          <a:p>
            <a:pPr lvl="1"/>
            <a:r>
              <a:rPr lang="en-US" dirty="0" smtClean="0"/>
              <a:t>Most emailed</a:t>
            </a:r>
          </a:p>
          <a:p>
            <a:r>
              <a:rPr lang="en-US" dirty="0"/>
              <a:t>&lt;title-text, body</a:t>
            </a:r>
            <a:r>
              <a:rPr lang="en-US" dirty="0" smtClean="0"/>
              <a:t>-text</a:t>
            </a:r>
            <a:r>
              <a:rPr lang="en-US" dirty="0"/>
              <a:t>, timestamp&gt;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57" y="4516653"/>
            <a:ext cx="7829765" cy="23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3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sets – Search Query Log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Two months query log from </a:t>
            </a:r>
            <a:r>
              <a:rPr lang="en-US" dirty="0" err="1" smtClean="0"/>
              <a:t>search.yahoo.com</a:t>
            </a:r>
            <a:endParaRPr lang="en-US" dirty="0" smtClean="0"/>
          </a:p>
          <a:p>
            <a:pPr lvl="1"/>
            <a:r>
              <a:rPr lang="en-US" dirty="0" smtClean="0"/>
              <a:t>105,925,732 </a:t>
            </a:r>
            <a:r>
              <a:rPr lang="en-US" dirty="0"/>
              <a:t>query </a:t>
            </a:r>
            <a:r>
              <a:rPr lang="en-US" dirty="0" smtClean="0"/>
              <a:t>submissions</a:t>
            </a:r>
          </a:p>
          <a:p>
            <a:pPr lvl="1"/>
            <a:r>
              <a:rPr lang="en-US" dirty="0"/>
              <a:t>top 500 unique </a:t>
            </a:r>
            <a:r>
              <a:rPr lang="en-US" dirty="0" smtClean="0"/>
              <a:t>queries for each event</a:t>
            </a:r>
          </a:p>
          <a:p>
            <a:pPr lvl="1"/>
            <a:r>
              <a:rPr lang="en-US" dirty="0" smtClean="0"/>
              <a:t>Keep all queries with textual similarity greater than 1.5</a:t>
            </a:r>
            <a:endParaRPr lang="en-US" dirty="0"/>
          </a:p>
          <a:p>
            <a:r>
              <a:rPr lang="en-US" dirty="0" smtClean="0"/>
              <a:t>&lt;Query-text</a:t>
            </a:r>
            <a:r>
              <a:rPr lang="en-US" dirty="0"/>
              <a:t>, timestamp, </a:t>
            </a:r>
            <a:r>
              <a:rPr lang="en-US" dirty="0" err="1"/>
              <a:t>clickedURL</a:t>
            </a:r>
            <a:r>
              <a:rPr lang="en-US" dirty="0"/>
              <a:t>&gt;.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5" y="4556784"/>
            <a:ext cx="7671608" cy="22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Qualitative Evaluation – Influential events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53" y="1902333"/>
            <a:ext cx="7543800" cy="203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01" y="4177936"/>
            <a:ext cx="7450852" cy="20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Qualitative Evaluation – queries Influenced by events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52" y="2597409"/>
            <a:ext cx="8353698" cy="26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Qualitative Evaluation– interpreting learnt parameters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53" y="3982469"/>
            <a:ext cx="7739627" cy="2183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53" y="2411909"/>
            <a:ext cx="7872933" cy="9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pic>
        <p:nvPicPr>
          <p:cNvPr id="4" name="Picture 3" descr="pulse-orlando-shooting-001_custom-afcf8cd831a4547d9b4465462bcea412bd660ffd-s900-c8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7" y="2357471"/>
            <a:ext cx="2733845" cy="1819526"/>
          </a:xfrm>
          <a:prstGeom prst="rect">
            <a:avLst/>
          </a:prstGeom>
        </p:spPr>
      </p:pic>
      <p:pic>
        <p:nvPicPr>
          <p:cNvPr id="5" name="Picture 4" descr="panamapap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33" y="2363153"/>
            <a:ext cx="3464440" cy="1813843"/>
          </a:xfrm>
          <a:prstGeom prst="rect">
            <a:avLst/>
          </a:prstGeom>
        </p:spPr>
      </p:pic>
      <p:pic>
        <p:nvPicPr>
          <p:cNvPr id="6" name="Picture 5" descr="texas-flood-2-8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76" y="2360737"/>
            <a:ext cx="2421680" cy="18162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767" y="4176996"/>
            <a:ext cx="18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Orlando shooting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1637" y="417928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Panama Papers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95478" y="4181571"/>
            <a:ext cx="128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Texas Flood</a:t>
            </a:r>
            <a:endParaRPr lang="en-US" dirty="0"/>
          </a:p>
        </p:txBody>
      </p:sp>
      <p:pic>
        <p:nvPicPr>
          <p:cNvPr id="10" name="Picture 9" descr="9688370-Man-using-a-computer-to-do-online-search--Stock-Phot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39" y="4619761"/>
            <a:ext cx="2689196" cy="2238239"/>
          </a:xfrm>
          <a:prstGeom prst="rect">
            <a:avLst/>
          </a:prstGeom>
        </p:spPr>
      </p:pic>
      <p:pic>
        <p:nvPicPr>
          <p:cNvPr id="11" name="Picture 10" descr="Search-Engine-Marketing-SE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36" y="4619761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Qualitative Evaluation– Capturing Trend</a:t>
            </a:r>
            <a:endParaRPr lang="en-US" sz="3200" dirty="0"/>
          </a:p>
        </p:txBody>
      </p:sp>
      <p:pic>
        <p:nvPicPr>
          <p:cNvPr id="3" name="Picture 2" descr="CaptainAmeri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6" y="1958946"/>
            <a:ext cx="4422697" cy="3317022"/>
          </a:xfrm>
          <a:prstGeom prst="rect">
            <a:avLst/>
          </a:prstGeom>
        </p:spPr>
      </p:pic>
      <p:pic>
        <p:nvPicPr>
          <p:cNvPr id="6" name="Picture 5" descr="Trend_sim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325" y="1976420"/>
            <a:ext cx="4399397" cy="32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Quantitative </a:t>
            </a:r>
            <a:r>
              <a:rPr lang="en-US" sz="3200" dirty="0" smtClean="0"/>
              <a:t>Evaluation – Experimental Setup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Define a new prediction task:</a:t>
            </a:r>
          </a:p>
          <a:p>
            <a:pPr lvl="1"/>
            <a:r>
              <a:rPr lang="en-US" dirty="0" smtClean="0"/>
              <a:t>Given a new query and an event, can we predict whether the query was triggered by the event </a:t>
            </a:r>
            <a:r>
              <a:rPr lang="en-US" dirty="0" smtClean="0">
                <a:solidFill>
                  <a:srgbClr val="FF0000"/>
                </a:solidFill>
              </a:rPr>
              <a:t>without looking at the click-through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The gold standard is the one </a:t>
            </a:r>
            <a:r>
              <a:rPr lang="en-US" dirty="0" smtClean="0">
                <a:solidFill>
                  <a:srgbClr val="FF0000"/>
                </a:solidFill>
              </a:rPr>
              <a:t>that looks at the </a:t>
            </a:r>
            <a:r>
              <a:rPr lang="en-US" dirty="0">
                <a:solidFill>
                  <a:srgbClr val="FF0000"/>
                </a:solidFill>
              </a:rPr>
              <a:t>click-</a:t>
            </a:r>
            <a:r>
              <a:rPr lang="en-US" dirty="0" smtClean="0">
                <a:solidFill>
                  <a:srgbClr val="FF0000"/>
                </a:solidFill>
              </a:rPr>
              <a:t>through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What can we use in the absence of click-through?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Trendiness??  </a:t>
            </a:r>
            <a:r>
              <a:rPr lang="en-US" dirty="0" smtClean="0">
                <a:solidFill>
                  <a:srgbClr val="FF0000"/>
                </a:solidFill>
              </a:rPr>
              <a:t>Exactly!!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0" y="5515787"/>
            <a:ext cx="7890796" cy="3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77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Quantitative Evaluation -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797196"/>
            <a:ext cx="4713384" cy="1141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5" y="2939098"/>
            <a:ext cx="7952874" cy="37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ask-question-1-ff9bc6fa5eaa0d7667ae7a5a4c61330c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8" b="12688"/>
          <a:stretch>
            <a:fillRect/>
          </a:stretch>
        </p:blipFill>
        <p:spPr>
          <a:xfrm>
            <a:off x="1009002" y="2133600"/>
            <a:ext cx="7076747" cy="3992563"/>
          </a:xfrm>
        </p:spPr>
      </p:pic>
    </p:spTree>
    <p:extLst>
      <p:ext uri="{BB962C8B-B14F-4D97-AF65-F5344CB8AC3E}">
        <p14:creationId xmlns:p14="http://schemas.microsoft.com/office/powerpoint/2010/main" val="40680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Research Questions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/>
              <a:t>How can we computationally model </a:t>
            </a:r>
            <a:r>
              <a:rPr lang="en-US" dirty="0" smtClean="0"/>
              <a:t>the influence </a:t>
            </a:r>
            <a:r>
              <a:rPr lang="en-US" dirty="0"/>
              <a:t>of </a:t>
            </a:r>
            <a:r>
              <a:rPr lang="en-US" dirty="0" smtClean="0"/>
              <a:t>trending </a:t>
            </a:r>
            <a:r>
              <a:rPr lang="en-US" dirty="0"/>
              <a:t>events on user search behavior? </a:t>
            </a:r>
            <a:endParaRPr lang="en-US" dirty="0" smtClean="0"/>
          </a:p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kind </a:t>
            </a:r>
            <a:r>
              <a:rPr lang="en-US" dirty="0"/>
              <a:t>of queries are triggered by what kind of events? </a:t>
            </a:r>
            <a:endParaRPr lang="en-US" dirty="0" smtClean="0"/>
          </a:p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kind </a:t>
            </a:r>
            <a:r>
              <a:rPr lang="en-US" dirty="0"/>
              <a:t>of events tend to be most </a:t>
            </a:r>
            <a:r>
              <a:rPr lang="en-US" dirty="0" smtClean="0"/>
              <a:t>influential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long </a:t>
            </a:r>
            <a:r>
              <a:rPr lang="en-US" dirty="0" smtClean="0"/>
              <a:t>does the influence </a:t>
            </a:r>
            <a:r>
              <a:rPr lang="en-US" dirty="0"/>
              <a:t>last?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we predict whether a user's </a:t>
            </a:r>
            <a:r>
              <a:rPr lang="en-US" dirty="0" smtClean="0"/>
              <a:t>query was </a:t>
            </a:r>
            <a:r>
              <a:rPr lang="en-US" dirty="0"/>
              <a:t>triggered by a particular event?</a:t>
            </a:r>
          </a:p>
        </p:txBody>
      </p:sp>
    </p:spTree>
    <p:extLst>
      <p:ext uri="{BB962C8B-B14F-4D97-AF65-F5344CB8AC3E}">
        <p14:creationId xmlns:p14="http://schemas.microsoft.com/office/powerpoint/2010/main" val="59131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Influence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Number </a:t>
            </a:r>
            <a:r>
              <a:rPr lang="en-US" dirty="0"/>
              <a:t>of queries triggered by </a:t>
            </a:r>
            <a:r>
              <a:rPr lang="en-US" dirty="0" smtClean="0"/>
              <a:t>an event.</a:t>
            </a:r>
          </a:p>
          <a:p>
            <a:r>
              <a:rPr lang="en-US" dirty="0" smtClean="0"/>
              <a:t>Two important things to consider:</a:t>
            </a:r>
          </a:p>
          <a:p>
            <a:pPr lvl="1"/>
            <a:r>
              <a:rPr lang="en-US" dirty="0" smtClean="0"/>
              <a:t>Textual influence</a:t>
            </a:r>
          </a:p>
          <a:p>
            <a:pPr lvl="1"/>
            <a:r>
              <a:rPr lang="en-US" dirty="0" smtClean="0"/>
              <a:t>Temporal influence</a:t>
            </a:r>
          </a:p>
          <a:p>
            <a:r>
              <a:rPr lang="en-US" dirty="0"/>
              <a:t>Which event influenced the following query?</a:t>
            </a:r>
          </a:p>
          <a:p>
            <a:pPr marL="0" indent="0">
              <a:buNone/>
            </a:pPr>
            <a:r>
              <a:rPr lang="en-US" dirty="0"/>
              <a:t>			“US election”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Influence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/>
              <a:t>Which event influenced the following query?</a:t>
            </a:r>
          </a:p>
          <a:p>
            <a:pPr marL="0" indent="0">
              <a:buNone/>
            </a:pPr>
            <a:r>
              <a:rPr lang="en-US" dirty="0"/>
              <a:t>			“US election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 election 2016?  US election 2012?</a:t>
            </a:r>
            <a:endParaRPr lang="en-US" dirty="0"/>
          </a:p>
          <a:p>
            <a:r>
              <a:rPr lang="en-US" dirty="0" smtClean="0"/>
              <a:t>Need more information?</a:t>
            </a:r>
          </a:p>
          <a:p>
            <a:pPr lvl="1"/>
            <a:r>
              <a:rPr lang="en-US" dirty="0" smtClean="0"/>
              <a:t>Timestamp of the query</a:t>
            </a:r>
          </a:p>
          <a:p>
            <a:pPr lvl="1"/>
            <a:r>
              <a:rPr lang="en-US" dirty="0" smtClean="0"/>
              <a:t>Was this event trending then?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Three Basic Tasks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Find Influential Events</a:t>
            </a:r>
          </a:p>
          <a:p>
            <a:r>
              <a:rPr lang="en-US" dirty="0" smtClean="0"/>
              <a:t>Find queries triggered by influential events</a:t>
            </a:r>
          </a:p>
          <a:p>
            <a:r>
              <a:rPr lang="en-US" dirty="0" smtClean="0"/>
              <a:t>Model the trend of influence by trending events on user </a:t>
            </a:r>
            <a:r>
              <a:rPr lang="en-US" dirty="0" err="1" smtClean="0"/>
              <a:t>searhc</a:t>
            </a:r>
            <a:r>
              <a:rPr lang="en-US" dirty="0" smtClean="0"/>
              <a:t>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Three Assumptions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Query q=&lt;</a:t>
            </a:r>
            <a:r>
              <a:rPr lang="en-US" dirty="0" err="1" smtClean="0"/>
              <a:t>W</a:t>
            </a:r>
            <a:r>
              <a:rPr lang="en-US" baseline="-25000" dirty="0" err="1" smtClean="0"/>
              <a:t>q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q</a:t>
            </a:r>
            <a:r>
              <a:rPr lang="en-US" dirty="0" smtClean="0"/>
              <a:t>, W</a:t>
            </a:r>
            <a:r>
              <a:rPr lang="en-US" baseline="-25000" dirty="0" smtClean="0"/>
              <a:t>U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Event E=&lt;</a:t>
            </a:r>
            <a:r>
              <a:rPr lang="en-US" dirty="0" err="1" smtClean="0"/>
              <a:t>W</a:t>
            </a:r>
            <a:r>
              <a:rPr lang="en-US" baseline="-25000" dirty="0" err="1" smtClean="0"/>
              <a:t>E</a:t>
            </a:r>
            <a:r>
              <a:rPr lang="en-US" dirty="0" err="1" smtClean="0"/>
              <a:t>,t</a:t>
            </a:r>
            <a:r>
              <a:rPr lang="en-US" baseline="-25000" dirty="0" err="1" smtClean="0"/>
              <a:t>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 query q is influenced by event E, if: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 is textually similar to E</a:t>
            </a:r>
          </a:p>
          <a:p>
            <a:pPr lvl="1"/>
            <a:r>
              <a:rPr lang="en-US" dirty="0" smtClean="0"/>
              <a:t>q is temporally similar to E</a:t>
            </a:r>
          </a:p>
          <a:p>
            <a:pPr lvl="1"/>
            <a:r>
              <a:rPr lang="en-US" dirty="0" err="1" smtClean="0"/>
              <a:t>ClickedURL</a:t>
            </a:r>
            <a:r>
              <a:rPr lang="en-US" dirty="0" smtClean="0"/>
              <a:t> (q) is textually similar to 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3" y="5306960"/>
            <a:ext cx="8266752" cy="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Query Textual Similarity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0" y="3623825"/>
            <a:ext cx="8480812" cy="124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453" y="4847108"/>
            <a:ext cx="3755426" cy="1042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93" y="2294516"/>
            <a:ext cx="8266752" cy="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Query Temporal Similarity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45" y="3692516"/>
            <a:ext cx="6509018" cy="783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3" y="2294516"/>
            <a:ext cx="8266752" cy="3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197</TotalTime>
  <Words>420</Words>
  <Application>Microsoft Macintosh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Corbel</vt:lpstr>
      <vt:lpstr>Wingdings</vt:lpstr>
      <vt:lpstr>Spectrum</vt:lpstr>
      <vt:lpstr>Modeling the Influence of Popular Trending Events on User Search Behavior</vt:lpstr>
      <vt:lpstr>Motivation</vt:lpstr>
      <vt:lpstr>Research Questions</vt:lpstr>
      <vt:lpstr>Influence</vt:lpstr>
      <vt:lpstr>Influence</vt:lpstr>
      <vt:lpstr>Three Basic Tasks</vt:lpstr>
      <vt:lpstr>Three Assumptions</vt:lpstr>
      <vt:lpstr>Query Textual Similarity</vt:lpstr>
      <vt:lpstr>Query Temporal Similarity</vt:lpstr>
      <vt:lpstr>Clicked-Content Textual Similarity</vt:lpstr>
      <vt:lpstr>Modeling the Trend</vt:lpstr>
      <vt:lpstr>Modeling the Trend</vt:lpstr>
      <vt:lpstr>Modeling the Trend</vt:lpstr>
      <vt:lpstr>Estimating Trend Parameters</vt:lpstr>
      <vt:lpstr>Data sets – Trending Events</vt:lpstr>
      <vt:lpstr>Data sets – Search Query Log</vt:lpstr>
      <vt:lpstr>Qualitative Evaluation – Influential events</vt:lpstr>
      <vt:lpstr>Qualitative Evaluation – queries Influenced by events</vt:lpstr>
      <vt:lpstr>Qualitative Evaluation– interpreting learnt parameters</vt:lpstr>
      <vt:lpstr>Qualitative Evaluation– Capturing Trend</vt:lpstr>
      <vt:lpstr>Quantitative Evaluation – Experimental Setup </vt:lpstr>
      <vt:lpstr>Quantitative Evaluation - Results</vt:lpstr>
      <vt:lpstr>Questions?</vt:lpstr>
    </vt:vector>
  </TitlesOfParts>
  <Company>Yahoo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Shubhra Kanti Karmaker Santu</dc:creator>
  <cp:lastModifiedBy>Karmaker Santu, Shubhra Kanti</cp:lastModifiedBy>
  <cp:revision>39</cp:revision>
  <dcterms:created xsi:type="dcterms:W3CDTF">2016-08-17T19:31:27Z</dcterms:created>
  <dcterms:modified xsi:type="dcterms:W3CDTF">2017-03-28T21:56:59Z</dcterms:modified>
</cp:coreProperties>
</file>