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7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1"/>
    <p:restoredTop sz="94628"/>
  </p:normalViewPr>
  <p:slideViewPr>
    <p:cSldViewPr snapToGrid="0" snapToObjects="1">
      <p:cViewPr varScale="1">
        <p:scale>
          <a:sx n="98" d="100"/>
          <a:sy n="98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ED638-CC4D-E447-AC1F-18719C5EC62D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9C0F1-D59A-914C-A178-6096244E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9C0F1-D59A-914C-A178-6096244EE7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3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98A0-8CF4-1544-A5DE-100A9E446EC6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41BF-ACFC-FC4B-8C13-A80245D330F8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2C2F-9A16-0641-8BD7-958CB0593D04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E8DC-405A-D346-901A-9441EC5E735D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2C0-6E42-F24B-A87C-87B6B7CD3EE7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E67E-AAA4-DB48-BD6B-00F255E9F92D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80CC-AEBB-5B40-8702-BB31EF3A0D71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8DC0-8715-324B-93AE-C30442859EC7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defRPr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0C0E8674-9D5D-7446-B646-35B2880F3807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6059-14FE-D74D-BDEB-C05CD9658776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5E16-A58F-AF40-92E0-5FCAAE6D74C2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97AB-2D90-5245-94DE-BD74075DDBD0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8034-A40E-EC4A-820D-80EF79638530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EDD3-CA33-BD42-AFAE-BE7BD5B4679C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364A-197B-F44E-8A2F-22A2A309FC03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1A2F-9437-D044-B757-0E7EBD1A9EF8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235E-8721-3A40-8BE4-8A8FB655AC88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5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101" r:id="rId14"/>
    <p:sldLayoutId id="2147484102" r:id="rId15"/>
    <p:sldLayoutId id="21474841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10.jp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9.jpg"/><Relationship Id="rId6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4149" y="1033154"/>
            <a:ext cx="8915399" cy="192587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NRF: A 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Naive </a:t>
            </a:r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Re-identification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9118" y="3235277"/>
            <a:ext cx="5905460" cy="1710795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Shubhra Kanti Karmaker “Santu”  (UIUC)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Vincent </a:t>
            </a:r>
            <a:r>
              <a:rPr lang="en-US" sz="20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Bindschadler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(UIUC)</a:t>
            </a:r>
            <a:endParaRPr lang="en-US" sz="20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ChengXiang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Zhai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(UIUC)</a:t>
            </a:r>
            <a:endParaRPr lang="en-US" sz="20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Carl A. </a:t>
            </a: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Gunter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UIUC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20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D664-752B-5A4A-A837-3D6AFCAA8F4B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312"/>
    </mc:Choice>
    <mc:Fallback>
      <p:transition spd="slow" advTm="5431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Knowledge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50070" y="4838939"/>
            <a:ext cx="7397396" cy="1452283"/>
          </a:xfrm>
        </p:spPr>
        <p:txBody>
          <a:bodyPr>
            <a:normAutofit/>
          </a:bodyPr>
          <a:lstStyle/>
          <a:p>
            <a:r>
              <a:rPr lang="en-US" dirty="0" smtClean="0"/>
              <a:t>key/value pair</a:t>
            </a:r>
          </a:p>
          <a:p>
            <a:pPr lvl="1"/>
            <a:r>
              <a:rPr lang="en-US" dirty="0" smtClean="0"/>
              <a:t>Key: </a:t>
            </a:r>
            <a:r>
              <a:rPr lang="en-US" dirty="0"/>
              <a:t>a distinct subset of all </a:t>
            </a:r>
            <a:r>
              <a:rPr lang="en-US" dirty="0" smtClean="0"/>
              <a:t>attribute set X</a:t>
            </a:r>
          </a:p>
          <a:p>
            <a:pPr lvl="1"/>
            <a:r>
              <a:rPr lang="en-US" dirty="0" smtClean="0"/>
              <a:t>Value: its Disclosure Likelihood and E-Uniqueness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81" y="1665735"/>
            <a:ext cx="3205878" cy="2757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065" y="1671672"/>
            <a:ext cx="2745179" cy="27451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072" y="1668703"/>
            <a:ext cx="3162527" cy="27511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CED1-FFEF-4941-8B53-A71A7E319BC0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34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109"/>
    </mc:Choice>
    <mc:Fallback>
      <p:transition spd="slow" advTm="711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887" y="2447103"/>
            <a:ext cx="11029615" cy="13477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Defines the risk</a:t>
            </a:r>
          </a:p>
          <a:p>
            <a:r>
              <a:rPr lang="en-US" dirty="0" smtClean="0"/>
              <a:t>Combines </a:t>
            </a:r>
          </a:p>
          <a:p>
            <a:pPr lvl="1"/>
            <a:r>
              <a:rPr lang="en-US" dirty="0" smtClean="0"/>
              <a:t>Data Set Model</a:t>
            </a:r>
          </a:p>
          <a:p>
            <a:pPr lvl="1"/>
            <a:r>
              <a:rPr lang="en-US" dirty="0" smtClean="0"/>
              <a:t>External Knowledge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98" y="2295621"/>
            <a:ext cx="7381784" cy="1326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37" y="5303040"/>
            <a:ext cx="6767433" cy="1106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97768" y="4760776"/>
            <a:ext cx="291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Overall Re-identification Risk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65499" y="1687150"/>
            <a:ext cx="31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Individual Re-identification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AE42-04F3-044B-A03D-0F0FD4DAFDFA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00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698"/>
    </mc:Choice>
    <mc:Fallback>
      <p:transition spd="slow" advTm="2169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NRF: NAIVE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RE-IDENTIFICATION FRAMEWORK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779" y="4571759"/>
            <a:ext cx="5562600" cy="120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14862" y="5784198"/>
            <a:ext cx="2572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latin typeface="Times New Roman" charset="0"/>
                <a:ea typeface="Times New Roman" charset="0"/>
                <a:cs typeface="Times New Roman" charset="0"/>
              </a:rPr>
              <a:t>u</a:t>
            </a:r>
            <a:r>
              <a:rPr lang="pt-BR" baseline="-25000" dirty="0" err="1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pt-BR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D-uniqueness</a:t>
            </a:r>
          </a:p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z</a:t>
            </a:r>
            <a:r>
              <a:rPr lang="en-US" baseline="-25000" dirty="0" err="1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: Disclosure-Likelihood</a:t>
            </a:r>
          </a:p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n-US" baseline="-25000" dirty="0" err="1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E-uniqueness</a:t>
            </a:r>
            <a:r>
              <a:rPr lang="pt-BR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17" y="1905000"/>
            <a:ext cx="2822948" cy="24277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02" y="1909518"/>
            <a:ext cx="2417278" cy="24172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52758" y="2195537"/>
            <a:ext cx="1881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"/>
              </a:rPr>
              <a:t>Disclosure </a:t>
            </a:r>
            <a:r>
              <a:rPr lang="en-US" b="1" dirty="0" err="1" smtClean="0">
                <a:latin typeface=""/>
              </a:rPr>
              <a:t>Uniqeness</a:t>
            </a:r>
            <a:r>
              <a:rPr lang="en-US" b="1" dirty="0" smtClean="0">
                <a:latin typeface=""/>
              </a:rPr>
              <a:t> </a:t>
            </a:r>
            <a:r>
              <a:rPr lang="en-US" b="1" dirty="0">
                <a:latin typeface=""/>
              </a:rPr>
              <a:t>Independence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866E-8E9A-6F4D-B658-57BECE82C82D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35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351"/>
    </mc:Choice>
    <mc:Fallback>
      <p:transition spd="slow" advTm="4235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NRF: NAIVE </a:t>
            </a:r>
            <a:r>
              <a:rPr lang="en-US" dirty="0"/>
              <a:t>RE-IDENTIFICATION FRAMEWORK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388" y="4649887"/>
            <a:ext cx="3445217" cy="5775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388" y="5571851"/>
            <a:ext cx="3445217" cy="539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023" y="2063576"/>
            <a:ext cx="2822948" cy="24277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6095996" y="2254345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 rot="20700192" flipH="1">
            <a:off x="7230290" y="2908111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Fever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 rot="717997" flipH="1">
            <a:off x="7226880" y="3558629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053445" y="2077807"/>
            <a:ext cx="0" cy="134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053445" y="3092777"/>
            <a:ext cx="1530319" cy="33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53445" y="3424011"/>
            <a:ext cx="1530319" cy="33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52080" y="2169447"/>
            <a:ext cx="1486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Independent </a:t>
            </a:r>
            <a:endParaRPr lang="en-US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Disclosure</a:t>
            </a:r>
          </a:p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Assumption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CFCE-6CC4-D04A-BA12-31B834B09968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92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302"/>
    </mc:Choice>
    <mc:Fallback>
      <p:transition spd="slow" advTm="3230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NRF: NAIVE </a:t>
            </a:r>
            <a:r>
              <a:rPr lang="en-US" dirty="0"/>
              <a:t>RE-IDENTIFICATION FRAMEWORK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2700020"/>
            <a:ext cx="5041900" cy="3378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800C-8075-C54E-ADAE-3AC70C7FEE21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73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538"/>
    </mc:Choice>
    <mc:Fallback>
      <p:transition spd="slow" advTm="5653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Data Set</a:t>
            </a:r>
          </a:p>
          <a:p>
            <a:pPr lvl="1"/>
            <a:r>
              <a:rPr lang="en-US" sz="2000" dirty="0"/>
              <a:t>HCUP </a:t>
            </a:r>
            <a:r>
              <a:rPr lang="en-US" sz="2000" dirty="0" smtClean="0"/>
              <a:t>National (Nationwide</a:t>
            </a:r>
            <a:r>
              <a:rPr lang="en-US" sz="2000" dirty="0"/>
              <a:t>) Inpatient Sample (NIS</a:t>
            </a:r>
            <a:r>
              <a:rPr lang="en-US" sz="2000" dirty="0" smtClean="0"/>
              <a:t>)</a:t>
            </a:r>
          </a:p>
          <a:p>
            <a:pPr lvl="2"/>
            <a:r>
              <a:rPr lang="en-US" sz="1800" dirty="0" smtClean="0"/>
              <a:t>8 million </a:t>
            </a:r>
            <a:r>
              <a:rPr lang="en-US" sz="1800" dirty="0"/>
              <a:t>de-identified </a:t>
            </a:r>
            <a:r>
              <a:rPr lang="en-US" sz="1800" dirty="0" smtClean="0"/>
              <a:t>inpatient</a:t>
            </a:r>
          </a:p>
          <a:p>
            <a:pPr lvl="2"/>
            <a:r>
              <a:rPr lang="en-US" sz="1800" dirty="0"/>
              <a:t>135 </a:t>
            </a:r>
            <a:r>
              <a:rPr lang="en-US" sz="1800" dirty="0" smtClean="0"/>
              <a:t>different attributes</a:t>
            </a:r>
          </a:p>
          <a:p>
            <a:pPr lvl="2"/>
            <a:r>
              <a:rPr lang="en-US" sz="1800" dirty="0"/>
              <a:t>ICD-9 codes for </a:t>
            </a:r>
            <a:r>
              <a:rPr lang="en-US" sz="1800" dirty="0" smtClean="0"/>
              <a:t>diagnosis and procedures</a:t>
            </a:r>
          </a:p>
          <a:p>
            <a:pPr lvl="2"/>
            <a:r>
              <a:rPr lang="en-US" sz="1800" dirty="0"/>
              <a:t>cost related </a:t>
            </a:r>
            <a:r>
              <a:rPr lang="en-US" sz="1800" dirty="0" smtClean="0"/>
              <a:t>attributes</a:t>
            </a:r>
          </a:p>
          <a:p>
            <a:pPr lvl="1"/>
            <a:r>
              <a:rPr lang="en-US" sz="2000" dirty="0"/>
              <a:t>Twitter </a:t>
            </a:r>
            <a:r>
              <a:rPr lang="en-US" sz="2000" dirty="0" smtClean="0"/>
              <a:t>posts</a:t>
            </a:r>
          </a:p>
          <a:p>
            <a:pPr lvl="2"/>
            <a:r>
              <a:rPr lang="en-US" sz="1800" dirty="0"/>
              <a:t>310 millions random </a:t>
            </a:r>
            <a:r>
              <a:rPr lang="en-US" sz="1800" dirty="0" smtClean="0"/>
              <a:t>tweets</a:t>
            </a:r>
          </a:p>
          <a:p>
            <a:pPr lvl="2"/>
            <a:r>
              <a:rPr lang="en-US" sz="1800" dirty="0" smtClean="0"/>
              <a:t>Between </a:t>
            </a:r>
            <a:r>
              <a:rPr lang="en-US" sz="1800" dirty="0"/>
              <a:t>February and October </a:t>
            </a:r>
            <a:r>
              <a:rPr lang="en-US" sz="1800" dirty="0" smtClean="0"/>
              <a:t>2015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CA74-E0E1-9148-8962-46CB615E08D1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3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335"/>
    </mc:Choice>
    <mc:Fallback>
      <p:transition spd="slow" advTm="36335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of the parameters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968" y="1877313"/>
            <a:ext cx="2894863" cy="12688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70" y="5289541"/>
            <a:ext cx="3215261" cy="1586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976" y="2010885"/>
            <a:ext cx="3545131" cy="237532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07" y="3481153"/>
            <a:ext cx="2096587" cy="1772689"/>
          </a:xfrm>
          <a:prstGeom prst="rect">
            <a:avLst/>
          </a:prstGeom>
        </p:spPr>
      </p:pic>
      <p:cxnSp>
        <p:nvCxnSpPr>
          <p:cNvPr id="73" name="Elbow Connector 72"/>
          <p:cNvCxnSpPr>
            <a:stCxn id="6" idx="3"/>
            <a:endCxn id="85" idx="0"/>
          </p:cNvCxnSpPr>
          <p:nvPr/>
        </p:nvCxnSpPr>
        <p:spPr>
          <a:xfrm>
            <a:off x="7591107" y="3198549"/>
            <a:ext cx="1946471" cy="248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85" idx="1"/>
          </p:cNvCxnSpPr>
          <p:nvPr/>
        </p:nvCxnSpPr>
        <p:spPr>
          <a:xfrm>
            <a:off x="7591107" y="3667553"/>
            <a:ext cx="1136211" cy="597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85" idx="3"/>
            <a:endCxn id="4" idx="2"/>
          </p:cNvCxnSpPr>
          <p:nvPr/>
        </p:nvCxnSpPr>
        <p:spPr>
          <a:xfrm flipH="1" flipV="1">
            <a:off x="10139400" y="3146207"/>
            <a:ext cx="208438" cy="1119271"/>
          </a:xfrm>
          <a:prstGeom prst="bentConnector4">
            <a:avLst>
              <a:gd name="adj1" fmla="val -109673"/>
              <a:gd name="adj2" fmla="val 86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318" y="3447099"/>
            <a:ext cx="1620520" cy="1636758"/>
          </a:xfrm>
          <a:prstGeom prst="rect">
            <a:avLst/>
          </a:prstGeom>
        </p:spPr>
      </p:pic>
      <p:cxnSp>
        <p:nvCxnSpPr>
          <p:cNvPr id="88" name="Elbow Connector 87"/>
          <p:cNvCxnSpPr>
            <a:stCxn id="85" idx="3"/>
            <a:endCxn id="5" idx="0"/>
          </p:cNvCxnSpPr>
          <p:nvPr/>
        </p:nvCxnSpPr>
        <p:spPr>
          <a:xfrm flipH="1">
            <a:off x="9979201" y="4265478"/>
            <a:ext cx="368637" cy="1024063"/>
          </a:xfrm>
          <a:prstGeom prst="bentConnector4">
            <a:avLst>
              <a:gd name="adj1" fmla="val -62012"/>
              <a:gd name="adj2" fmla="val 89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70" idx="0"/>
          </p:cNvCxnSpPr>
          <p:nvPr/>
        </p:nvCxnSpPr>
        <p:spPr>
          <a:xfrm rot="10800000" flipV="1">
            <a:off x="2550302" y="2739859"/>
            <a:ext cx="1495675" cy="74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70" idx="1"/>
          </p:cNvCxnSpPr>
          <p:nvPr/>
        </p:nvCxnSpPr>
        <p:spPr>
          <a:xfrm rot="10800000" flipV="1">
            <a:off x="1502007" y="2457250"/>
            <a:ext cx="2622896" cy="1910247"/>
          </a:xfrm>
          <a:prstGeom prst="bentConnector3">
            <a:avLst>
              <a:gd name="adj1" fmla="val 1087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6" idx="2"/>
            <a:endCxn id="70" idx="2"/>
          </p:cNvCxnSpPr>
          <p:nvPr/>
        </p:nvCxnSpPr>
        <p:spPr>
          <a:xfrm rot="5400000">
            <a:off x="3750607" y="3185907"/>
            <a:ext cx="867630" cy="3268241"/>
          </a:xfrm>
          <a:prstGeom prst="bentConnector3">
            <a:avLst>
              <a:gd name="adj1" fmla="val 126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6" idx="2"/>
          </p:cNvCxnSpPr>
          <p:nvPr/>
        </p:nvCxnSpPr>
        <p:spPr>
          <a:xfrm rot="16200000" flipH="1">
            <a:off x="7062469" y="3142285"/>
            <a:ext cx="433815" cy="2921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72DE-005F-A54D-BE95-4BC348F4B082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62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498"/>
    </mc:Choice>
    <mc:Fallback>
      <p:transition spd="slow" advTm="4649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357" y="1655124"/>
            <a:ext cx="4788278" cy="279812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73" y="1655124"/>
            <a:ext cx="4896715" cy="279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3D96-F8A5-6C43-B5DA-6038928C2376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7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155"/>
    </mc:Choice>
    <mc:Fallback>
      <p:transition spd="slow" advTm="36155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89" y="1905000"/>
            <a:ext cx="5905500" cy="39243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4876-909C-A345-A336-9AC69FBF6E08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79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874"/>
    </mc:Choice>
    <mc:Fallback>
      <p:transition spd="slow" advTm="26874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32" y="1817518"/>
            <a:ext cx="4136039" cy="3146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58" y="1817518"/>
            <a:ext cx="4367566" cy="45069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CABF-22A5-1A43-A70B-D76CFE6D282D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6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264"/>
    </mc:Choice>
    <mc:Fallback>
      <p:transition spd="slow" advTm="5926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Risk of re-identification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36" y="1550578"/>
            <a:ext cx="6435768" cy="453940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E9BF-E143-814A-B4E7-8076FE020F88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654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183"/>
    </mc:Choice>
    <mc:Fallback>
      <p:transition spd="slow" advTm="1071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0735" y="3080087"/>
            <a:ext cx="5415265" cy="1200329"/>
          </a:xfrm>
          <a:prstGeom prst="rect">
            <a:avLst/>
          </a:prstGeom>
          <a:solidFill>
            <a:srgbClr val="003F18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introduced three to quantify risk of re-identification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D-Uniqueness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E-Uniqueness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Disclosure </a:t>
            </a:r>
            <a:r>
              <a:rPr lang="en-US" dirty="0" smtClean="0">
                <a:solidFill>
                  <a:schemeClr val="bg1"/>
                </a:solidFill>
              </a:rPr>
              <a:t>Likelihood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235" y="3080089"/>
            <a:ext cx="4887571" cy="646331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Social media plays a significant role in a successful </a:t>
            </a:r>
            <a:r>
              <a:rPr lang="en-US" dirty="0" smtClean="0">
                <a:solidFill>
                  <a:schemeClr val="bg1"/>
                </a:solidFill>
              </a:rPr>
              <a:t>re-identification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3235" y="4237126"/>
            <a:ext cx="4887571" cy="369332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Demographic attributes pose the greatest </a:t>
            </a:r>
            <a:r>
              <a:rPr lang="en-US" dirty="0" smtClean="0">
                <a:solidFill>
                  <a:schemeClr val="bg1"/>
                </a:solidFill>
              </a:rPr>
              <a:t>risk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733" y="4742081"/>
            <a:ext cx="5415265" cy="369332"/>
          </a:xfrm>
          <a:prstGeom prst="rect">
            <a:avLst/>
          </a:prstGeom>
          <a:solidFill>
            <a:srgbClr val="003F1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Introduced a General re-identification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732" y="5573078"/>
            <a:ext cx="5415265" cy="646331"/>
          </a:xfrm>
          <a:prstGeom prst="rect">
            <a:avLst/>
          </a:prstGeom>
          <a:solidFill>
            <a:srgbClr val="003F1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Introduced NRF: a naive re-identification framework by introducing several simplification assumptions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3235" y="4955834"/>
            <a:ext cx="4887571" cy="646331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Combining multiple social media dramatically increases the risk of re-identification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8800" y="2444188"/>
            <a:ext cx="1499128" cy="369332"/>
          </a:xfrm>
          <a:prstGeom prst="rect">
            <a:avLst/>
          </a:prstGeom>
          <a:solidFill>
            <a:srgbClr val="003F18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Contributions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86165" y="2444188"/>
            <a:ext cx="1893064" cy="369332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Observations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4B0-9153-0B42-BAA0-9A683BAE35B5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585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414"/>
    </mc:Choice>
    <mc:Fallback>
      <p:transition spd="slow" advTm="53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is very hard</a:t>
            </a:r>
          </a:p>
          <a:p>
            <a:r>
              <a:rPr lang="en-US" dirty="0" smtClean="0"/>
              <a:t>Data Sparseness is a big issue</a:t>
            </a:r>
          </a:p>
          <a:p>
            <a:r>
              <a:rPr lang="en-US" dirty="0"/>
              <a:t>Estimation involves a lot of assumptions</a:t>
            </a:r>
          </a:p>
          <a:p>
            <a:r>
              <a:rPr lang="en-US" dirty="0" smtClean="0"/>
              <a:t>Evaluation is a big challenge</a:t>
            </a:r>
          </a:p>
          <a:p>
            <a:r>
              <a:rPr lang="en-US" dirty="0" smtClean="0"/>
              <a:t>Terms and conditions of HCUP data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0A88-5530-3A4C-BF47-97300276E664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35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913"/>
    </mc:Choice>
    <mc:Fallback>
      <p:transition spd="slow" advTm="2591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How severe is the problem?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359990"/>
            <a:ext cx="1934308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2359990"/>
            <a:ext cx="3557991" cy="2095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7802" y="1990658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Patient Records</a:t>
            </a:r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9762" y="199065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Movie Ratings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7387" y="199065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Search Logs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802" y="4491380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Sweeney, 1997</a:t>
            </a:r>
          </a:p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Loukides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, 2010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91185" y="449138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Narayanan et al., 2008</a:t>
            </a:r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1" y="2359990"/>
            <a:ext cx="3635208" cy="2095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82672" y="4455490"/>
            <a:ext cx="202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Barbaro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et al., 2008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9165" y="5416778"/>
            <a:ext cx="34034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Emam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et. al. 2011 reports that: </a:t>
            </a:r>
          </a:p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Re-identification: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26%</a:t>
            </a:r>
          </a:p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For medical dataset: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34%  </a:t>
            </a:r>
            <a:endParaRPr lang="en-US" sz="2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28A-05EC-B345-8307-3143CEC9363F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25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745"/>
    </mc:Choice>
    <mc:Fallback>
      <p:transition spd="slow" advTm="557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Existing techniques to protect privacy	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80496"/>
            <a:ext cx="9017882" cy="44489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Syntactic Metrics </a:t>
            </a:r>
          </a:p>
          <a:p>
            <a:pPr lvl="1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k-anonymity [Sweeny, 2002]</a:t>
            </a:r>
          </a:p>
          <a:p>
            <a:pPr lvl="1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l-diversity [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Machanavajjhala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et.al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. 2007]</a:t>
            </a:r>
          </a:p>
          <a:p>
            <a:pPr lvl="1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T-closeness [Li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et.al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. 2007]</a:t>
            </a:r>
          </a:p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Differential Privacy</a:t>
            </a:r>
          </a:p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HIPAA privacy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rule</a:t>
            </a:r>
          </a:p>
          <a:p>
            <a:pPr lvl="1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Replicability</a:t>
            </a:r>
          </a:p>
          <a:p>
            <a:pPr lvl="1"/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Knowability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Distinguishability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49CA-8A4E-7647-BD48-25604E8E8844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199"/>
    </mc:Choice>
    <mc:Fallback>
      <p:transition spd="slow" advTm="3319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Existing techniques to protect privacy	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9968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Syntactic Metrics 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Ignore the </a:t>
            </a:r>
            <a:r>
              <a:rPr lang="en-US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attacker’s external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knowledge</a:t>
            </a:r>
          </a:p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Differential Privacy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Independent of </a:t>
            </a:r>
            <a:r>
              <a:rPr lang="en-US" sz="2000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attacker’s external 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knowledge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Mostly applied in a query-response fashion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How much noise we have to use?</a:t>
            </a:r>
            <a:endParaRPr lang="en-US" sz="2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Not a Quantification Metric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HIPAA privacy rule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Not a Quantification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Metric</a:t>
            </a:r>
            <a:endParaRPr lang="en-US" sz="2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C2D-2D15-A143-B1E3-4D3C7AAD8DCF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99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826"/>
    </mc:Choice>
    <mc:Fallback>
      <p:transition spd="slow" advTm="6582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09688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research Question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3647" y="5487931"/>
            <a:ext cx="908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How to </a:t>
            </a:r>
            <a:r>
              <a:rPr lang="en-US" sz="32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formally </a:t>
            </a:r>
            <a:r>
              <a:rPr lang="en-US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quantify </a:t>
            </a:r>
            <a:r>
              <a:rPr lang="en-US" sz="32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risk of re-identification?</a:t>
            </a:r>
            <a:endParaRPr lang="en-US" sz="32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072" y="1733798"/>
            <a:ext cx="5356393" cy="3364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3" y="1733798"/>
            <a:ext cx="2060857" cy="2419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73963" y="2535354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???</a:t>
            </a:r>
            <a:endParaRPr lang="en-US" sz="40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1BBA-525A-7B4A-AD5B-4D6AAF2CADA1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60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793"/>
    </mc:Choice>
    <mc:Fallback>
      <p:transition spd="slow" advTm="537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toy example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30442"/>
              </p:ext>
            </p:extLst>
          </p:nvPr>
        </p:nvGraphicFramePr>
        <p:xfrm>
          <a:off x="2032000" y="2457026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Patient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x</a:t>
                      </a:r>
                      <a:r>
                        <a:rPr lang="en-US" sz="2400" baseline="-25000" dirty="0" err="1" smtClean="0"/>
                        <a:t>a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y</a:t>
                      </a:r>
                      <a:r>
                        <a:rPr lang="en-US" sz="2400" baseline="-25000" dirty="0" err="1" smtClean="0"/>
                        <a:t>a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z</a:t>
                      </a:r>
                      <a:r>
                        <a:rPr lang="en-US" sz="2400" baseline="-25000" dirty="0" err="1" smtClean="0"/>
                        <a:t>a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x</a:t>
                      </a:r>
                      <a:r>
                        <a:rPr lang="en-US" sz="2400" baseline="-25000" dirty="0" err="1" smtClean="0"/>
                        <a:t>b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y</a:t>
                      </a:r>
                      <a:r>
                        <a:rPr lang="en-US" sz="2400" baseline="-25000" dirty="0" err="1" smtClean="0"/>
                        <a:t>b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z</a:t>
                      </a:r>
                      <a:r>
                        <a:rPr lang="en-US" sz="2400" baseline="-25000" dirty="0" err="1" smtClean="0"/>
                        <a:t>b</a:t>
                      </a:r>
                      <a:endParaRPr lang="en-US" sz="2400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60766" y="1913890"/>
            <a:ext cx="1900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Non-sensitive</a:t>
            </a:r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8561166" y="1913890"/>
            <a:ext cx="125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Sensitive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77250"/>
              </p:ext>
            </p:extLst>
          </p:nvPr>
        </p:nvGraphicFramePr>
        <p:xfrm>
          <a:off x="581192" y="4569696"/>
          <a:ext cx="531668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29"/>
                <a:gridCol w="1772229"/>
                <a:gridCol w="17722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Patient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x</a:t>
                      </a:r>
                      <a:r>
                        <a:rPr lang="en-US" sz="2400" baseline="-25000" dirty="0" err="1" smtClean="0"/>
                        <a:t>a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x</a:t>
                      </a:r>
                      <a:r>
                        <a:rPr lang="en-US" sz="2400" baseline="-25000" dirty="0" err="1" smtClean="0"/>
                        <a:t>b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ADAM</a:t>
                      </a:r>
                      <a:endParaRPr lang="en-US" sz="2400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52125" y="4740967"/>
            <a:ext cx="3707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Complicated case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------------------------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Disclosure Uncertainty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Attribute Uniqueness Uncertainty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5F78-2908-664A-8072-FBD5DB35EDC1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0941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515"/>
    </mc:Choice>
    <mc:Fallback>
      <p:transition spd="slow" advTm="1515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GENERAL </a:t>
            </a:r>
            <a:r>
              <a:rPr lang="en-US" dirty="0" smtClean="0"/>
              <a:t>RE-IDENTIFICATION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 Model</a:t>
            </a:r>
          </a:p>
          <a:p>
            <a:pPr lvl="1"/>
            <a:r>
              <a:rPr lang="en-US" dirty="0" smtClean="0"/>
              <a:t>How unique are the records of the Data set</a:t>
            </a:r>
          </a:p>
          <a:p>
            <a:r>
              <a:rPr lang="en-US" dirty="0"/>
              <a:t>External Knowledge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How likely the attacker may know attribute values</a:t>
            </a:r>
          </a:p>
          <a:p>
            <a:r>
              <a:rPr lang="en-US" dirty="0" smtClean="0"/>
              <a:t>Risk Model</a:t>
            </a:r>
          </a:p>
          <a:p>
            <a:pPr lvl="1"/>
            <a:r>
              <a:rPr lang="en-US" dirty="0" smtClean="0"/>
              <a:t>Combine </a:t>
            </a:r>
            <a:r>
              <a:rPr lang="en-US" dirty="0"/>
              <a:t>Data Set </a:t>
            </a:r>
            <a:r>
              <a:rPr lang="en-US" dirty="0" smtClean="0"/>
              <a:t>Model and </a:t>
            </a:r>
            <a:r>
              <a:rPr lang="en-US" dirty="0"/>
              <a:t>External Knowledge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Quantify the risk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1CE-5389-474B-AFD7-CCCCAB6FD5E6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04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637"/>
    </mc:Choice>
    <mc:Fallback>
      <p:transition spd="slow" advTm="6063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0150" y="5009964"/>
            <a:ext cx="7397396" cy="1452283"/>
          </a:xfrm>
        </p:spPr>
        <p:txBody>
          <a:bodyPr>
            <a:normAutofit/>
          </a:bodyPr>
          <a:lstStyle/>
          <a:p>
            <a:r>
              <a:rPr lang="en-US" dirty="0" smtClean="0"/>
              <a:t>key/value pair</a:t>
            </a:r>
          </a:p>
          <a:p>
            <a:pPr lvl="1"/>
            <a:r>
              <a:rPr lang="en-US" dirty="0" smtClean="0"/>
              <a:t>Key: </a:t>
            </a:r>
            <a:r>
              <a:rPr lang="en-US" dirty="0"/>
              <a:t>a distinct subset of all </a:t>
            </a:r>
            <a:r>
              <a:rPr lang="en-US" dirty="0" smtClean="0"/>
              <a:t>attribute set X</a:t>
            </a:r>
          </a:p>
          <a:p>
            <a:pPr lvl="1"/>
            <a:r>
              <a:rPr lang="en-US" dirty="0" smtClean="0"/>
              <a:t>Value: its </a:t>
            </a:r>
            <a:r>
              <a:rPr lang="en-US" dirty="0"/>
              <a:t>D-Uniqueness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3" y="1800604"/>
            <a:ext cx="2745179" cy="2745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58" y="1800604"/>
            <a:ext cx="4823441" cy="275900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F092-9CD0-0543-ABAC-A415CE830F82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https://sites.google.com/site/kantishubhra006/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15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808"/>
    </mc:Choice>
    <mc:Fallback>
      <p:transition spd="slow" advTm="508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11|11.1|1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21.5|15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52.1|38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1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9.1|5.5|1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|9.6|3.6|13.4|1.8|3.2|6.9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349</TotalTime>
  <Words>603</Words>
  <Application>Microsoft Macintosh PowerPoint</Application>
  <PresentationFormat>Widescreen</PresentationFormat>
  <Paragraphs>200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Century Gothic</vt:lpstr>
      <vt:lpstr>Times New Roman</vt:lpstr>
      <vt:lpstr>Wingdings 3</vt:lpstr>
      <vt:lpstr>Arial</vt:lpstr>
      <vt:lpstr>Wisp</vt:lpstr>
      <vt:lpstr>NRF: A Naive  Re-identification Framework</vt:lpstr>
      <vt:lpstr>Risk of re-identification</vt:lpstr>
      <vt:lpstr>How severe is the problem?</vt:lpstr>
      <vt:lpstr>Existing techniques to protect privacy </vt:lpstr>
      <vt:lpstr>Existing techniques to protect privacy </vt:lpstr>
      <vt:lpstr>The research Question</vt:lpstr>
      <vt:lpstr>A toy example</vt:lpstr>
      <vt:lpstr>A GENERAL RE-IDENTIFICATION FRAMEWORK</vt:lpstr>
      <vt:lpstr>Data set model</vt:lpstr>
      <vt:lpstr>External Knowledge Model</vt:lpstr>
      <vt:lpstr>RISK Model</vt:lpstr>
      <vt:lpstr>NRF: NAIVE RE-IDENTIFICATION FRAMEWORK</vt:lpstr>
      <vt:lpstr>NRF: NAIVE RE-IDENTIFICATION FRAMEWORK</vt:lpstr>
      <vt:lpstr>NRF: NAIVE RE-IDENTIFICATION FRAMEWORK</vt:lpstr>
      <vt:lpstr>Case Study</vt:lpstr>
      <vt:lpstr>Estimation of the parameters</vt:lpstr>
      <vt:lpstr>Results</vt:lpstr>
      <vt:lpstr>Results</vt:lpstr>
      <vt:lpstr>Results</vt:lpstr>
      <vt:lpstr>Conclusions</vt:lpstr>
      <vt:lpstr>Limitations AND FUTURE WORK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Karmaker Santu, Shubhra Kanti</dc:creator>
  <cp:lastModifiedBy>Karmaker Santu, Shubhra Kanti</cp:lastModifiedBy>
  <cp:revision>135</cp:revision>
  <dcterms:created xsi:type="dcterms:W3CDTF">2018-10-10T20:38:15Z</dcterms:created>
  <dcterms:modified xsi:type="dcterms:W3CDTF">2018-10-15T20:20:02Z</dcterms:modified>
</cp:coreProperties>
</file>