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29"/>
  </p:notesMasterIdLst>
  <p:sldIdLst>
    <p:sldId id="256" r:id="rId2"/>
    <p:sldId id="288" r:id="rId3"/>
    <p:sldId id="289" r:id="rId4"/>
    <p:sldId id="259" r:id="rId5"/>
    <p:sldId id="260" r:id="rId6"/>
    <p:sldId id="261" r:id="rId7"/>
    <p:sldId id="290" r:id="rId8"/>
    <p:sldId id="266" r:id="rId9"/>
    <p:sldId id="267" r:id="rId10"/>
    <p:sldId id="269" r:id="rId11"/>
    <p:sldId id="268" r:id="rId12"/>
    <p:sldId id="262" r:id="rId13"/>
    <p:sldId id="270" r:id="rId14"/>
    <p:sldId id="263" r:id="rId15"/>
    <p:sldId id="271" r:id="rId16"/>
    <p:sldId id="272" r:id="rId17"/>
    <p:sldId id="273" r:id="rId18"/>
    <p:sldId id="281" r:id="rId19"/>
    <p:sldId id="278" r:id="rId20"/>
    <p:sldId id="283" r:id="rId21"/>
    <p:sldId id="285" r:id="rId22"/>
    <p:sldId id="280" r:id="rId23"/>
    <p:sldId id="277" r:id="rId24"/>
    <p:sldId id="275" r:id="rId25"/>
    <p:sldId id="286" r:id="rId26"/>
    <p:sldId id="27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3"/>
    <p:restoredTop sz="94561"/>
  </p:normalViewPr>
  <p:slideViewPr>
    <p:cSldViewPr snapToGrid="0" snapToObjects="1">
      <p:cViewPr varScale="1">
        <p:scale>
          <a:sx n="84" d="100"/>
          <a:sy n="84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225D-B0D8-0F40-A7D7-B12053F84AB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54E7D-680F-6741-8179-6701668D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54E7D-680F-6741-8179-6701668D27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54E7D-680F-6741-8179-6701668D27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54E7D-680F-6741-8179-6701668D27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B369-9D24-024F-9524-3B142AAB7F0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95A3A0-9C97-3E42-9CEF-9254DC5C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966" y="350520"/>
            <a:ext cx="8603827" cy="271998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JIM: Joint Influence Modeling for Collective Search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920" y="3573420"/>
            <a:ext cx="9265921" cy="23244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Shubhra Kanti Karmaker “Santu” (UIUC)</a:t>
            </a:r>
          </a:p>
          <a:p>
            <a:pPr algn="ctr"/>
            <a:r>
              <a:rPr lang="en-US" sz="2400" b="1" dirty="0" err="1"/>
              <a:t>Liangda</a:t>
            </a:r>
            <a:r>
              <a:rPr lang="en-US" sz="2400" b="1" dirty="0"/>
              <a:t> </a:t>
            </a:r>
            <a:r>
              <a:rPr lang="en-US" sz="2400" b="1" dirty="0" smtClean="0"/>
              <a:t>Li (Yahoo Research)</a:t>
            </a:r>
          </a:p>
          <a:p>
            <a:pPr algn="ctr"/>
            <a:r>
              <a:rPr lang="en-US" sz="2400" b="1" dirty="0"/>
              <a:t>Yi </a:t>
            </a:r>
            <a:r>
              <a:rPr lang="en-US" sz="2400" b="1" dirty="0" smtClean="0"/>
              <a:t>Chang </a:t>
            </a:r>
            <a:r>
              <a:rPr lang="en-US" sz="2400" b="1" dirty="0"/>
              <a:t> </a:t>
            </a:r>
            <a:r>
              <a:rPr lang="en-US" sz="2400" b="1" dirty="0" smtClean="0"/>
              <a:t>(College </a:t>
            </a:r>
            <a:r>
              <a:rPr lang="en-US" sz="2400" b="1" dirty="0"/>
              <a:t>of Artificial </a:t>
            </a:r>
            <a:r>
              <a:rPr lang="en-US" sz="2400" b="1" dirty="0" smtClean="0"/>
              <a:t>Intelligence, Jilin University) 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ChengXiang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Zhai</a:t>
            </a:r>
            <a:r>
              <a:rPr lang="en-US" sz="2400" b="1" dirty="0" smtClean="0"/>
              <a:t> </a:t>
            </a:r>
            <a:r>
              <a:rPr lang="en-US" sz="2400" b="1" dirty="0"/>
              <a:t>(UIUC</a:t>
            </a:r>
            <a:r>
              <a:rPr lang="en-US" sz="2400" b="1" dirty="0" smtClean="0"/>
              <a:t>)</a:t>
            </a:r>
            <a:endParaRPr lang="en-US" b="1" dirty="0" smtClean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85" y="414332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Intent-Match </a:t>
            </a:r>
            <a:r>
              <a:rPr lang="en-US" sz="4800" b="1" dirty="0">
                <a:solidFill>
                  <a:schemeClr val="tx2"/>
                </a:solidFill>
              </a:rPr>
              <a:t>Distribution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85" y="2159898"/>
            <a:ext cx="5120640" cy="4005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35" y="3205075"/>
            <a:ext cx="2362537" cy="916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27" y="1605791"/>
            <a:ext cx="4322052" cy="13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57996" y="2533406"/>
            <a:ext cx="7746124" cy="4141714"/>
            <a:chOff x="2357996" y="2533406"/>
            <a:chExt cx="5977312" cy="349774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879388" y="5401769"/>
              <a:ext cx="5455920" cy="1524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879388" y="2533406"/>
              <a:ext cx="0" cy="286836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15633" y="553131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time</a:t>
              </a:r>
              <a:endParaRPr lang="en-US" b="1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943780" y="378292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Influence</a:t>
              </a:r>
              <a:endParaRPr lang="en-US" b="1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2879388" y="2906949"/>
              <a:ext cx="2590800" cy="2156584"/>
            </a:xfrm>
            <a:custGeom>
              <a:avLst/>
              <a:gdLst>
                <a:gd name="connsiteX0" fmla="*/ 0 w 2590800"/>
                <a:gd name="connsiteY0" fmla="*/ 0 h 2156584"/>
                <a:gd name="connsiteX1" fmla="*/ 548640 w 2590800"/>
                <a:gd name="connsiteY1" fmla="*/ 1661160 h 2156584"/>
                <a:gd name="connsiteX2" fmla="*/ 1950720 w 2590800"/>
                <a:gd name="connsiteY2" fmla="*/ 2103120 h 2156584"/>
                <a:gd name="connsiteX3" fmla="*/ 2590800 w 2590800"/>
                <a:gd name="connsiteY3" fmla="*/ 2148840 h 215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0800" h="2156584">
                  <a:moveTo>
                    <a:pt x="0" y="0"/>
                  </a:moveTo>
                  <a:cubicBezTo>
                    <a:pt x="111760" y="655320"/>
                    <a:pt x="223520" y="1310640"/>
                    <a:pt x="548640" y="1661160"/>
                  </a:cubicBezTo>
                  <a:cubicBezTo>
                    <a:pt x="873760" y="2011680"/>
                    <a:pt x="1610360" y="2021840"/>
                    <a:pt x="1950720" y="2103120"/>
                  </a:cubicBezTo>
                  <a:cubicBezTo>
                    <a:pt x="2291080" y="2184400"/>
                    <a:pt x="2590800" y="2148840"/>
                    <a:pt x="2590800" y="21488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470188" y="4346319"/>
              <a:ext cx="0" cy="708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5470188" y="4354749"/>
              <a:ext cx="1615440" cy="975485"/>
            </a:xfrm>
            <a:custGeom>
              <a:avLst/>
              <a:gdLst>
                <a:gd name="connsiteX0" fmla="*/ 0 w 1615440"/>
                <a:gd name="connsiteY0" fmla="*/ 0 h 975485"/>
                <a:gd name="connsiteX1" fmla="*/ 381000 w 1615440"/>
                <a:gd name="connsiteY1" fmla="*/ 822960 h 975485"/>
                <a:gd name="connsiteX2" fmla="*/ 1615440 w 1615440"/>
                <a:gd name="connsiteY2" fmla="*/ 975360 h 97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5440" h="975485">
                  <a:moveTo>
                    <a:pt x="0" y="0"/>
                  </a:moveTo>
                  <a:cubicBezTo>
                    <a:pt x="55880" y="330200"/>
                    <a:pt x="111760" y="660400"/>
                    <a:pt x="381000" y="822960"/>
                  </a:cubicBezTo>
                  <a:cubicBezTo>
                    <a:pt x="650240" y="985520"/>
                    <a:pt x="1615440" y="975360"/>
                    <a:pt x="1615440" y="9753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16201" y="5531313"/>
              <a:ext cx="507974" cy="4998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150965" y="521222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Influence Growth Function</a:t>
            </a:r>
            <a:endParaRPr lang="en-US" sz="4800" b="1" dirty="0">
              <a:solidFill>
                <a:schemeClr val="tx2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74" y="1700785"/>
            <a:ext cx="8623160" cy="1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045" y="257986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Self Exciting Point Process</a:t>
            </a:r>
            <a:endParaRPr lang="en-US" sz="4800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31" y="1248173"/>
            <a:ext cx="7016690" cy="5457427"/>
          </a:xfrm>
        </p:spPr>
      </p:pic>
    </p:spTree>
    <p:extLst>
      <p:ext uri="{BB962C8B-B14F-4D97-AF65-F5344CB8AC3E}">
        <p14:creationId xmlns:p14="http://schemas.microsoft.com/office/powerpoint/2010/main" val="11049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Mutual-Influence </a:t>
            </a:r>
            <a:r>
              <a:rPr lang="en-US" sz="4800" b="1" dirty="0">
                <a:solidFill>
                  <a:schemeClr val="tx2"/>
                </a:solidFill>
              </a:rPr>
              <a:t>Coefficients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75" y="2296430"/>
            <a:ext cx="9589386" cy="36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245" y="23500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JIM:  Joint Influence Model</a:t>
            </a:r>
            <a:endParaRPr lang="en-US" sz="48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40" y="1260122"/>
            <a:ext cx="5910794" cy="52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79" y="300560"/>
            <a:ext cx="9240562" cy="174146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JIM:  Joint Influence Model</a:t>
            </a:r>
            <a:endParaRPr lang="en-US" sz="4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00023" y="5065074"/>
            <a:ext cx="5630755" cy="1446544"/>
            <a:chOff x="7185285" y="3902751"/>
            <a:chExt cx="4700347" cy="10639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285" y="3910050"/>
              <a:ext cx="4700347" cy="105666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85285" y="3902751"/>
              <a:ext cx="849762" cy="26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31735" y="4438777"/>
            <a:ext cx="26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Numerical Version</a:t>
            </a:r>
            <a:endParaRPr lang="en-US" b="1"/>
          </a:p>
        </p:txBody>
      </p:sp>
      <p:grpSp>
        <p:nvGrpSpPr>
          <p:cNvPr id="24" name="Group 23"/>
          <p:cNvGrpSpPr/>
          <p:nvPr/>
        </p:nvGrpSpPr>
        <p:grpSpPr>
          <a:xfrm>
            <a:off x="980678" y="1312882"/>
            <a:ext cx="9748282" cy="2471042"/>
            <a:chOff x="1529318" y="1720334"/>
            <a:chExt cx="8137507" cy="18175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925" y="2445642"/>
              <a:ext cx="7073900" cy="1092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9318" y="175264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Influence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6902" y="175264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Decay Function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04282" y="1720334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Impact Function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39754" y="1752641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Mutual Influence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9" idx="2"/>
            </p:cNvCxnSpPr>
            <p:nvPr/>
          </p:nvCxnSpPr>
          <p:spPr>
            <a:xfrm>
              <a:off x="2384681" y="2121973"/>
              <a:ext cx="1288057" cy="660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</p:cNvCxnSpPr>
            <p:nvPr/>
          </p:nvCxnSpPr>
          <p:spPr>
            <a:xfrm>
              <a:off x="4478473" y="2121973"/>
              <a:ext cx="346446" cy="660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</p:cNvCxnSpPr>
            <p:nvPr/>
          </p:nvCxnSpPr>
          <p:spPr>
            <a:xfrm>
              <a:off x="6610737" y="2121973"/>
              <a:ext cx="410698" cy="660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</p:cNvCxnSpPr>
            <p:nvPr/>
          </p:nvCxnSpPr>
          <p:spPr>
            <a:xfrm flipH="1">
              <a:off x="7804282" y="2089666"/>
              <a:ext cx="913071" cy="64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773" y="423974"/>
            <a:ext cx="9540277" cy="128089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Estimation of Optimal Parameters</a:t>
            </a:r>
            <a:endParaRPr lang="en-US" sz="48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74" y="3457853"/>
            <a:ext cx="4181534" cy="126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74" y="5234335"/>
            <a:ext cx="4181533" cy="978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47" y="3457853"/>
            <a:ext cx="4394335" cy="2308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47" y="5899204"/>
            <a:ext cx="4394337" cy="628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47" y="1519070"/>
            <a:ext cx="5962931" cy="10997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8513" y="298935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06663" y="2853656"/>
            <a:ext cx="205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774" y="478106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Experiments – Datasets</a:t>
            </a:r>
            <a:endParaRPr lang="en-US" sz="4800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75" y="3629952"/>
            <a:ext cx="8220528" cy="30988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44" y="1513006"/>
            <a:ext cx="1316580" cy="1316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52" y="1513005"/>
            <a:ext cx="1316580" cy="131658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16200000">
            <a:off x="5048147" y="1820768"/>
            <a:ext cx="766035" cy="2783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8156742" y="2829585"/>
            <a:ext cx="0" cy="7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062" y="159674"/>
            <a:ext cx="9966018" cy="1768386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chemeClr val="tx2"/>
                </a:solidFill>
              </a:rPr>
              <a:t>Does Joint Model Work Better </a:t>
            </a:r>
            <a:r>
              <a:rPr lang="en-US" sz="5300" b="1" dirty="0">
                <a:solidFill>
                  <a:schemeClr val="tx2"/>
                </a:solidFill>
              </a:rPr>
              <a:t>than </a:t>
            </a:r>
            <a:r>
              <a:rPr lang="en-US" sz="5300" b="1" dirty="0">
                <a:solidFill>
                  <a:schemeClr val="tx2"/>
                </a:solidFill>
              </a:rPr>
              <a:t>I</a:t>
            </a:r>
            <a:r>
              <a:rPr lang="en-US" sz="5300" b="1" dirty="0" smtClean="0">
                <a:solidFill>
                  <a:schemeClr val="tx2"/>
                </a:solidFill>
              </a:rPr>
              <a:t>ndependent Model?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23937" y="2031753"/>
            <a:ext cx="8145052" cy="2924314"/>
            <a:chOff x="3130960" y="1765166"/>
            <a:chExt cx="8145052" cy="29243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960" y="2377624"/>
              <a:ext cx="2311856" cy="23118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892" y="2288386"/>
              <a:ext cx="2308120" cy="230812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>
              <a:off x="5442816" y="3533552"/>
              <a:ext cx="3766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5722840" y="2988521"/>
              <a:ext cx="2965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FF0000"/>
                  </a:solidFill>
                </a:rPr>
                <a:t>Influence</a:t>
              </a:r>
              <a:r>
                <a:rPr lang="en-US" sz="2400" dirty="0" smtClean="0">
                  <a:solidFill>
                    <a:srgbClr val="FF0000"/>
                  </a:solidFill>
                </a:rPr>
                <a:t>???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8593" y="1765166"/>
              <a:ext cx="73752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NO Ground Truth !!! </a:t>
              </a:r>
              <a:r>
                <a:rPr lang="en-US" sz="28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 Indirect </a:t>
              </a:r>
              <a:r>
                <a:rPr lang="en-US" sz="28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Evaluation</a:t>
              </a:r>
              <a:endPara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23062" y="5579244"/>
            <a:ext cx="10131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Evaluate on some other </a:t>
            </a:r>
            <a:r>
              <a:rPr lang="en-US" sz="4000" b="1" smtClean="0">
                <a:solidFill>
                  <a:srgbClr val="00B050"/>
                </a:solidFill>
              </a:rPr>
              <a:t>application task </a:t>
            </a:r>
            <a:endParaRPr lang="en-US" sz="4000" b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17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03217"/>
            <a:ext cx="10347959" cy="128089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Applications </a:t>
            </a:r>
            <a:r>
              <a:rPr lang="en-US" sz="5400" b="1" dirty="0" smtClean="0">
                <a:solidFill>
                  <a:schemeClr val="tx2"/>
                </a:solidFill>
              </a:rPr>
              <a:t>&amp; Baseline </a:t>
            </a:r>
            <a:r>
              <a:rPr lang="en-US" sz="5400" b="1" dirty="0">
                <a:solidFill>
                  <a:schemeClr val="tx2"/>
                </a:solidFill>
              </a:rPr>
              <a:t>Methods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952845" y="1381779"/>
            <a:ext cx="8656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Forecast </a:t>
            </a:r>
            <a:r>
              <a:rPr lang="en-US" sz="2400" dirty="0" smtClean="0"/>
              <a:t>the next most influential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Rank events </a:t>
            </a:r>
            <a:r>
              <a:rPr lang="en-US" sz="2400" dirty="0" smtClean="0"/>
              <a:t>based on future </a:t>
            </a:r>
            <a:r>
              <a:rPr lang="en-US" sz="2400" dirty="0" smtClean="0"/>
              <a:t>influence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Forecast </a:t>
            </a:r>
            <a:r>
              <a:rPr lang="en-US" sz="2400" dirty="0"/>
              <a:t>the next most influenced </a:t>
            </a:r>
            <a:r>
              <a:rPr lang="en-US" sz="2400" dirty="0" smtClean="0"/>
              <a:t>query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Rank </a:t>
            </a:r>
            <a:r>
              <a:rPr lang="en-US" sz="2400" dirty="0"/>
              <a:t>queries based on future </a:t>
            </a:r>
            <a:r>
              <a:rPr lang="en-US" sz="2400" dirty="0" smtClean="0"/>
              <a:t>influence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</a:t>
            </a:r>
            <a:r>
              <a:rPr lang="en-US" sz="2400" dirty="0" smtClean="0"/>
              <a:t>uery auto-completion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92" y="3527718"/>
            <a:ext cx="6813426" cy="31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1" y="166910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User Behavior Modeling</a:t>
            </a: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93" y="3239294"/>
            <a:ext cx="5554980" cy="3432853"/>
          </a:xfrm>
        </p:spPr>
      </p:pic>
      <p:sp>
        <p:nvSpPr>
          <p:cNvPr id="3" name="Can 2"/>
          <p:cNvSpPr/>
          <p:nvPr/>
        </p:nvSpPr>
        <p:spPr>
          <a:xfrm>
            <a:off x="2644141" y="2657119"/>
            <a:ext cx="1783080" cy="1780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Search Log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7879883" y="1139108"/>
            <a:ext cx="1935480" cy="1249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Behavior Model</a:t>
            </a:r>
            <a:endParaRPr lang="en-US" sz="2400" dirty="0"/>
          </a:p>
        </p:txBody>
      </p:sp>
      <p:cxnSp>
        <p:nvCxnSpPr>
          <p:cNvPr id="49" name="Elbow Connector 48"/>
          <p:cNvCxnSpPr>
            <a:stCxn id="4" idx="1"/>
            <a:endCxn id="3" idx="3"/>
          </p:cNvCxnSpPr>
          <p:nvPr/>
        </p:nvCxnSpPr>
        <p:spPr>
          <a:xfrm rot="10800000">
            <a:off x="3535681" y="4437151"/>
            <a:ext cx="1566712" cy="51857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1"/>
            <a:endCxn id="42" idx="1"/>
          </p:cNvCxnSpPr>
          <p:nvPr/>
        </p:nvCxnSpPr>
        <p:spPr>
          <a:xfrm rot="5400000" flipH="1" flipV="1">
            <a:off x="5261197" y="38433"/>
            <a:ext cx="893171" cy="434420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523" y="5380832"/>
            <a:ext cx="5347771" cy="136186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Joint Modeling significantly outperforms independent modeling 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882541" y="1793074"/>
            <a:ext cx="414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forecast </a:t>
            </a:r>
            <a:r>
              <a:rPr lang="en-US" sz="2000" b="1" dirty="0" smtClean="0">
                <a:solidFill>
                  <a:srgbClr val="FF0000"/>
                </a:solidFill>
              </a:rPr>
              <a:t>the next most influential event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7359332" y="1793074"/>
            <a:ext cx="414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Rank </a:t>
            </a:r>
            <a:r>
              <a:rPr lang="en-US" sz="2000" b="1" dirty="0" smtClean="0">
                <a:solidFill>
                  <a:srgbClr val="FF0000"/>
                </a:solidFill>
              </a:rPr>
              <a:t>events based on future </a:t>
            </a:r>
            <a:r>
              <a:rPr lang="en-US" sz="2000" b="1" dirty="0" smtClean="0">
                <a:solidFill>
                  <a:srgbClr val="FF0000"/>
                </a:solidFill>
              </a:rPr>
              <a:t>influence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66" y="2812245"/>
            <a:ext cx="5170404" cy="21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19" y="2812245"/>
            <a:ext cx="4825706" cy="358091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" idx="0"/>
          </p:cNvCxnSpPr>
          <p:nvPr/>
        </p:nvCxnSpPr>
        <p:spPr>
          <a:xfrm flipH="1" flipV="1">
            <a:off x="3733800" y="4602701"/>
            <a:ext cx="363609" cy="7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</p:cNvCxnSpPr>
          <p:nvPr/>
        </p:nvCxnSpPr>
        <p:spPr>
          <a:xfrm flipV="1">
            <a:off x="6771294" y="4389120"/>
            <a:ext cx="2067906" cy="167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655797" y="419482"/>
            <a:ext cx="1018902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 smtClean="0">
                <a:solidFill>
                  <a:schemeClr val="tx2"/>
                </a:solidFill>
              </a:rPr>
              <a:t>JIM-G </a:t>
            </a:r>
            <a:r>
              <a:rPr lang="en-US" sz="4400" b="1" dirty="0" smtClean="0">
                <a:solidFill>
                  <a:schemeClr val="tx2"/>
                </a:solidFill>
              </a:rPr>
              <a:t>&gt; </a:t>
            </a:r>
            <a:r>
              <a:rPr lang="en-US" sz="4400" b="1" dirty="0" smtClean="0">
                <a:solidFill>
                  <a:schemeClr val="tx2"/>
                </a:solidFill>
              </a:rPr>
              <a:t>JIM </a:t>
            </a:r>
            <a:r>
              <a:rPr lang="en-US" sz="4400" b="1" dirty="0" smtClean="0">
                <a:solidFill>
                  <a:schemeClr val="tx2"/>
                </a:solidFill>
              </a:rPr>
              <a:t>&gt; IIM  (Event Analysis)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2" y="466346"/>
            <a:ext cx="10003638" cy="128089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JIM-G &gt; JIM &gt; IIM  </a:t>
            </a:r>
            <a:r>
              <a:rPr lang="en-US" sz="4400" b="1" dirty="0" smtClean="0">
                <a:solidFill>
                  <a:schemeClr val="tx2"/>
                </a:solidFill>
              </a:rPr>
              <a:t>(Query Analysis</a:t>
            </a:r>
            <a:r>
              <a:rPr lang="en-US" sz="4400" b="1" dirty="0">
                <a:solidFill>
                  <a:schemeClr val="tx2"/>
                </a:solidFill>
              </a:rPr>
              <a:t>)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856360" y="1978837"/>
            <a:ext cx="414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Forecast the </a:t>
            </a:r>
            <a:r>
              <a:rPr lang="en-US" sz="2000" b="1" dirty="0">
                <a:solidFill>
                  <a:srgbClr val="FF0000"/>
                </a:solidFill>
              </a:rPr>
              <a:t>next most influenced </a:t>
            </a:r>
            <a:r>
              <a:rPr lang="en-US" sz="2000" b="1" dirty="0" smtClean="0">
                <a:solidFill>
                  <a:srgbClr val="FF0000"/>
                </a:solidFill>
              </a:rPr>
              <a:t>query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048768" y="1995323"/>
            <a:ext cx="414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Rank queries </a:t>
            </a:r>
            <a:r>
              <a:rPr lang="en-US" sz="2000" b="1" dirty="0">
                <a:solidFill>
                  <a:srgbClr val="FF0000"/>
                </a:solidFill>
              </a:rPr>
              <a:t>based on future influence?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5" y="2918325"/>
            <a:ext cx="5750331" cy="2461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13" y="2686723"/>
            <a:ext cx="5227097" cy="371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Query Auto-Completion</a:t>
            </a:r>
            <a:endParaRPr lang="en-US" sz="44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131946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5" y="449705"/>
            <a:ext cx="9781955" cy="128089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How well the Model fits the </a:t>
            </a:r>
            <a:r>
              <a:rPr lang="en-US" sz="4000" b="1" dirty="0">
                <a:solidFill>
                  <a:schemeClr val="tx2"/>
                </a:solidFill>
              </a:rPr>
              <a:t>O</a:t>
            </a:r>
            <a:r>
              <a:rPr lang="en-US" sz="4000" b="1" dirty="0" smtClean="0">
                <a:solidFill>
                  <a:schemeClr val="tx2"/>
                </a:solidFill>
              </a:rPr>
              <a:t>riginal Data?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05" y="1619041"/>
            <a:ext cx="6490115" cy="48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257" y="436659"/>
            <a:ext cx="10305143" cy="128089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A New Data Mining </a:t>
            </a:r>
            <a:r>
              <a:rPr lang="en-US" sz="4400" b="1" dirty="0">
                <a:solidFill>
                  <a:schemeClr val="tx2"/>
                </a:solidFill>
              </a:rPr>
              <a:t>T</a:t>
            </a:r>
            <a:r>
              <a:rPr lang="en-US" sz="4400" b="1" dirty="0" smtClean="0">
                <a:solidFill>
                  <a:schemeClr val="tx2"/>
                </a:solidFill>
              </a:rPr>
              <a:t>ool </a:t>
            </a:r>
            <a:endParaRPr lang="en-US" sz="4400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36"/>
          <a:stretch/>
        </p:blipFill>
        <p:spPr>
          <a:xfrm>
            <a:off x="2151017" y="1290464"/>
            <a:ext cx="7988124" cy="2360358"/>
          </a:xfr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1" r="-1"/>
          <a:stretch/>
        </p:blipFill>
        <p:spPr>
          <a:xfrm>
            <a:off x="2151017" y="4072727"/>
            <a:ext cx="7988124" cy="25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257" y="436659"/>
            <a:ext cx="10305143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A New </a:t>
            </a:r>
            <a:r>
              <a:rPr lang="en-US" sz="4800" b="1" dirty="0" smtClean="0">
                <a:solidFill>
                  <a:schemeClr val="tx2"/>
                </a:solidFill>
              </a:rPr>
              <a:t>Data </a:t>
            </a:r>
            <a:r>
              <a:rPr lang="en-US" sz="4800" b="1" dirty="0">
                <a:solidFill>
                  <a:schemeClr val="tx2"/>
                </a:solidFill>
              </a:rPr>
              <a:t>Mining Tool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150668" y="1402603"/>
            <a:ext cx="1035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68" y="2368917"/>
            <a:ext cx="9204030" cy="28208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72965" y="1928157"/>
            <a:ext cx="104547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84039" y="1901199"/>
            <a:ext cx="124585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Decay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67983" y="1933145"/>
            <a:ext cx="452933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Growth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82942" y="5414451"/>
            <a:ext cx="521091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Movies &amp; World are  more sustaining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5588000" y="4484914"/>
            <a:ext cx="1600399" cy="92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0127" y="6100846"/>
            <a:ext cx="61077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Sports &amp; US are more </a:t>
            </a:r>
            <a:r>
              <a:rPr lang="en-US" sz="2400" dirty="0" smtClean="0"/>
              <a:t>influential in general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V="1">
            <a:off x="3360127" y="3779319"/>
            <a:ext cx="251753" cy="255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69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A New Data Mining Tool </a:t>
            </a:r>
            <a:endParaRPr lang="en-US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87" y="2240280"/>
            <a:ext cx="9237450" cy="265176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23" y="5582920"/>
            <a:ext cx="2882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560" y="490597"/>
            <a:ext cx="7603390" cy="85668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Summary of Contributions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4766" y="1697792"/>
            <a:ext cx="4505996" cy="1450726"/>
          </a:xfrm>
          <a:prstGeom prst="rect">
            <a:avLst/>
          </a:prstGeom>
          <a:solidFill>
            <a:srgbClr val="004D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First Study of Joint Influence of External Events on User Search Behavior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74766" y="3499033"/>
            <a:ext cx="4505996" cy="1450726"/>
          </a:xfrm>
          <a:prstGeom prst="rect">
            <a:avLst/>
          </a:prstGeom>
          <a:solidFill>
            <a:srgbClr val="004D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Introduced Mutual Influence Coefficient Matrix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74766" y="5300274"/>
            <a:ext cx="4505996" cy="1450726"/>
          </a:xfrm>
          <a:prstGeom prst="rect">
            <a:avLst/>
          </a:prstGeom>
          <a:solidFill>
            <a:srgbClr val="004D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Modeled Decay and Growth of Influence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031513" y="1688704"/>
            <a:ext cx="4505996" cy="1450726"/>
          </a:xfrm>
          <a:prstGeom prst="rect">
            <a:avLst/>
          </a:prstGeom>
          <a:solidFill>
            <a:srgbClr val="004D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Created Event–Search </a:t>
            </a:r>
          </a:p>
          <a:p>
            <a:pPr algn="ctr"/>
            <a:r>
              <a:rPr lang="en-US" sz="2400" dirty="0" smtClean="0"/>
              <a:t>Joint Dataset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031513" y="3499033"/>
            <a:ext cx="4505996" cy="1450726"/>
          </a:xfrm>
          <a:prstGeom prst="rect">
            <a:avLst/>
          </a:prstGeom>
          <a:solidFill>
            <a:srgbClr val="004D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JIM Enhances Prediction </a:t>
            </a:r>
            <a:r>
              <a:rPr lang="en-US" sz="2400" smtClean="0"/>
              <a:t>and  query Auto-completion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163952" y="5300274"/>
            <a:ext cx="4505996" cy="1450726"/>
          </a:xfrm>
          <a:prstGeom prst="rect">
            <a:avLst/>
          </a:prstGeom>
          <a:solidFill>
            <a:srgbClr val="004D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new Data Mining Tool for Influence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6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1" y="166910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</a:rPr>
              <a:t>External Influence</a:t>
            </a:r>
            <a:endParaRPr lang="en-US" sz="6000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63" y="4094508"/>
            <a:ext cx="3909059" cy="2415711"/>
          </a:xfrm>
        </p:spPr>
      </p:pic>
      <p:sp>
        <p:nvSpPr>
          <p:cNvPr id="3" name="Can 2"/>
          <p:cNvSpPr/>
          <p:nvPr/>
        </p:nvSpPr>
        <p:spPr>
          <a:xfrm>
            <a:off x="3258353" y="1569355"/>
            <a:ext cx="1783080" cy="1780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Search Log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3" idx="4"/>
            <a:endCxn id="7" idx="1"/>
          </p:cNvCxnSpPr>
          <p:nvPr/>
        </p:nvCxnSpPr>
        <p:spPr>
          <a:xfrm>
            <a:off x="5041433" y="2459371"/>
            <a:ext cx="166416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05600" y="1834531"/>
            <a:ext cx="1935480" cy="1249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Behavior Model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4" idx="0"/>
            <a:endCxn id="3" idx="3"/>
          </p:cNvCxnSpPr>
          <p:nvPr/>
        </p:nvCxnSpPr>
        <p:spPr>
          <a:xfrm flipV="1">
            <a:off x="4149893" y="3349387"/>
            <a:ext cx="0" cy="7451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9" y="1607899"/>
            <a:ext cx="2255289" cy="11471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9" y="3029126"/>
            <a:ext cx="2255289" cy="10653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9" y="4337767"/>
            <a:ext cx="2255289" cy="1072434"/>
          </a:xfrm>
          <a:prstGeom prst="rect">
            <a:avLst/>
          </a:prstGeom>
        </p:spPr>
      </p:pic>
      <p:cxnSp>
        <p:nvCxnSpPr>
          <p:cNvPr id="31" name="Elbow Connector 30"/>
          <p:cNvCxnSpPr>
            <a:stCxn id="19" idx="0"/>
            <a:endCxn id="7" idx="0"/>
          </p:cNvCxnSpPr>
          <p:nvPr/>
        </p:nvCxnSpPr>
        <p:spPr>
          <a:xfrm rot="16200000" flipH="1" flipV="1">
            <a:off x="9105711" y="175528"/>
            <a:ext cx="226632" cy="3091374"/>
          </a:xfrm>
          <a:prstGeom prst="bentConnector3">
            <a:avLst>
              <a:gd name="adj1" fmla="val -10086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1"/>
            <a:endCxn id="7" idx="3"/>
          </p:cNvCxnSpPr>
          <p:nvPr/>
        </p:nvCxnSpPr>
        <p:spPr>
          <a:xfrm rot="10800000">
            <a:off x="8641081" y="2459371"/>
            <a:ext cx="995989" cy="110244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1"/>
            <a:endCxn id="7" idx="2"/>
          </p:cNvCxnSpPr>
          <p:nvPr/>
        </p:nvCxnSpPr>
        <p:spPr>
          <a:xfrm rot="10800000">
            <a:off x="7673341" y="3084212"/>
            <a:ext cx="1963729" cy="178977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165" y="163325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Previous Work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280" y="1310640"/>
            <a:ext cx="8580121" cy="1920240"/>
          </a:xfrm>
        </p:spPr>
        <p:txBody>
          <a:bodyPr/>
          <a:lstStyle/>
          <a:p>
            <a:r>
              <a:rPr lang="en-US" dirty="0"/>
              <a:t>Karmaker Santu, Shubhra Kanti, </a:t>
            </a:r>
            <a:r>
              <a:rPr lang="en-US" dirty="0" err="1"/>
              <a:t>Liangda</a:t>
            </a:r>
            <a:r>
              <a:rPr lang="en-US" dirty="0"/>
              <a:t> Li, </a:t>
            </a:r>
            <a:r>
              <a:rPr lang="en-US" dirty="0" err="1"/>
              <a:t>Dae</a:t>
            </a:r>
            <a:r>
              <a:rPr lang="en-US" dirty="0"/>
              <a:t> </a:t>
            </a:r>
            <a:r>
              <a:rPr lang="en-US" dirty="0" err="1"/>
              <a:t>Hoon</a:t>
            </a:r>
            <a:r>
              <a:rPr lang="en-US" dirty="0"/>
              <a:t> Park, Yi Chang, and </a:t>
            </a:r>
            <a:r>
              <a:rPr lang="en-US" dirty="0" err="1"/>
              <a:t>ChengXiang</a:t>
            </a:r>
            <a:r>
              <a:rPr lang="en-US" dirty="0"/>
              <a:t> </a:t>
            </a:r>
            <a:r>
              <a:rPr lang="en-US" dirty="0" err="1"/>
              <a:t>Zhai</a:t>
            </a:r>
            <a:r>
              <a:rPr lang="en-US" dirty="0"/>
              <a:t>. "Modeling the influence of popular trending events on user search behavior." In </a:t>
            </a:r>
            <a:r>
              <a:rPr lang="en-US" i="1" dirty="0"/>
              <a:t>Proceedings of the 26th International Conference on World Wide Web Companion</a:t>
            </a:r>
            <a:r>
              <a:rPr lang="en-US" dirty="0"/>
              <a:t>, pp. </a:t>
            </a:r>
            <a:r>
              <a:rPr lang="en-US" dirty="0" smtClean="0"/>
              <a:t>535-544, </a:t>
            </a:r>
            <a:r>
              <a:rPr lang="en-US" dirty="0"/>
              <a:t>2017.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31" y="2826343"/>
            <a:ext cx="5016493" cy="3762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44" y="2826342"/>
            <a:ext cx="2756315" cy="37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630" y="22069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Limitations </a:t>
            </a:r>
            <a:r>
              <a:rPr lang="en-US" sz="4800" b="1" dirty="0" smtClean="0">
                <a:solidFill>
                  <a:schemeClr val="tx2"/>
                </a:solidFill>
              </a:rPr>
              <a:t>of Previous Work</a:t>
            </a:r>
            <a:endParaRPr lang="en-US" sz="4800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99" y="701040"/>
            <a:ext cx="6678814" cy="6018509"/>
          </a:xfrm>
        </p:spPr>
      </p:pic>
      <p:sp>
        <p:nvSpPr>
          <p:cNvPr id="5" name="TextBox 4"/>
          <p:cNvSpPr txBox="1"/>
          <p:nvPr/>
        </p:nvSpPr>
        <p:spPr>
          <a:xfrm>
            <a:off x="1063780" y="1342894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+mj-lt"/>
              </a:rPr>
              <a:t>Missing ???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117821" y="1727615"/>
            <a:ext cx="1246878" cy="974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27358" y="2112335"/>
            <a:ext cx="4236872" cy="5037033"/>
            <a:chOff x="1227358" y="2112335"/>
            <a:chExt cx="4236872" cy="503703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407463" y="4784631"/>
              <a:ext cx="3056767" cy="956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2339706" y="2112335"/>
              <a:ext cx="59955" cy="267229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227358" y="4784631"/>
              <a:ext cx="1180106" cy="149110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07463" y="3593870"/>
              <a:ext cx="27434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Donald Trump Wins the Indiana Primaries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8399298">
              <a:off x="1203657" y="5295670"/>
              <a:ext cx="2507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Hillary Clinton mocks Donald Trump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624534" y="3294795"/>
              <a:ext cx="2520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Panama Papers Leaked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8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125" y="334550"/>
            <a:ext cx="9538115" cy="169237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How to Model the Mutual Influence Among </a:t>
            </a:r>
            <a:r>
              <a:rPr lang="en-US" sz="4800" b="1" dirty="0" smtClean="0">
                <a:solidFill>
                  <a:schemeClr val="tx2"/>
                </a:solidFill>
              </a:rPr>
              <a:t>Events?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3412" y="239268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How to define/model influence of an </a:t>
            </a:r>
            <a:r>
              <a:rPr lang="en-US" sz="2800" dirty="0" smtClean="0"/>
              <a:t>event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Constant Influence: Weather?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Decay of Influence</a:t>
            </a:r>
            <a:endParaRPr lang="en-US" sz="2400" dirty="0"/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Growth of Influence</a:t>
            </a:r>
            <a:endParaRPr lang="en-US" sz="2400" dirty="0"/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How to correlate queries with influence?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How to model Influence dependencies</a:t>
            </a:r>
            <a:r>
              <a:rPr lang="en-US" sz="2400" dirty="0" smtClean="0"/>
              <a:t>?</a:t>
            </a:r>
            <a:endParaRPr lang="en-US" sz="2400" dirty="0"/>
          </a:p>
          <a:p>
            <a:pPr lvl="1">
              <a:buFont typeface="Arial" charset="0"/>
              <a:buChar char="•"/>
            </a:pPr>
            <a:r>
              <a:rPr lang="en-US" sz="2400" dirty="0"/>
              <a:t>How to distinguish between Direct and Indirect Influence?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1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3412" y="213360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Our Approach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3412" y="1494250"/>
            <a:ext cx="10105708" cy="522659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600" dirty="0" smtClean="0"/>
              <a:t>Constant Influence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Base Influence Function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Decay of Influence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Influence Decay Function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600" dirty="0" smtClean="0"/>
              <a:t>Growth of Influence: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Influence Growth Function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600" dirty="0" smtClean="0"/>
              <a:t>How to correlate queries with influence?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Query Intent Matching</a:t>
            </a:r>
            <a:endParaRPr lang="en-US" sz="2400" dirty="0" smtClean="0"/>
          </a:p>
          <a:p>
            <a:pPr>
              <a:buFont typeface="Arial" charset="0"/>
              <a:buChar char="•"/>
            </a:pPr>
            <a:r>
              <a:rPr lang="en-US" sz="2600" dirty="0"/>
              <a:t>How to model Influence dependencies</a:t>
            </a:r>
            <a:r>
              <a:rPr lang="en-US" sz="2600" dirty="0" smtClean="0"/>
              <a:t>?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Mutual Influence Coefficient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600" dirty="0"/>
              <a:t>How to distinguish between Direct and Indirect Influence</a:t>
            </a:r>
            <a:r>
              <a:rPr lang="en-US" sz="2600" dirty="0" smtClean="0"/>
              <a:t>?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Mutual </a:t>
            </a:r>
            <a:r>
              <a:rPr lang="en-US" sz="2400" dirty="0">
                <a:solidFill>
                  <a:srgbClr val="FF0000"/>
                </a:solidFill>
              </a:rPr>
              <a:t>Influence Coefficient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5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4800" b="1" dirty="0" smtClean="0"/>
              <a:t>Base Influence Function</a:t>
            </a:r>
            <a:endParaRPr lang="en-US" sz="4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57600" y="5771420"/>
            <a:ext cx="5455920" cy="152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2903057"/>
            <a:ext cx="0" cy="286836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0" y="4480560"/>
            <a:ext cx="492252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7845" y="590387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</a:t>
            </a:r>
            <a:endParaRPr lang="en-US" b="1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414216" y="415257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Base Influence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1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657600" y="5771420"/>
            <a:ext cx="5455920" cy="152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2941967"/>
            <a:ext cx="0" cy="286836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7845" y="590387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</a:t>
            </a:r>
            <a:endParaRPr lang="en-US" b="1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721992" y="415257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Influence</a:t>
            </a:r>
            <a:endParaRPr lang="en-US" b="1" dirty="0"/>
          </a:p>
        </p:txBody>
      </p:sp>
      <p:sp>
        <p:nvSpPr>
          <p:cNvPr id="20" name="Freeform 19"/>
          <p:cNvSpPr/>
          <p:nvPr/>
        </p:nvSpPr>
        <p:spPr>
          <a:xfrm>
            <a:off x="3633930" y="3627120"/>
            <a:ext cx="4907280" cy="1965960"/>
          </a:xfrm>
          <a:custGeom>
            <a:avLst/>
            <a:gdLst>
              <a:gd name="connsiteX0" fmla="*/ 0 w 4907280"/>
              <a:gd name="connsiteY0" fmla="*/ 0 h 1965960"/>
              <a:gd name="connsiteX1" fmla="*/ 1295400 w 4907280"/>
              <a:gd name="connsiteY1" fmla="*/ 1508760 h 1965960"/>
              <a:gd name="connsiteX2" fmla="*/ 3307080 w 4907280"/>
              <a:gd name="connsiteY2" fmla="*/ 1889760 h 1965960"/>
              <a:gd name="connsiteX3" fmla="*/ 4907280 w 4907280"/>
              <a:gd name="connsiteY3" fmla="*/ 196596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7280" h="1965960">
                <a:moveTo>
                  <a:pt x="0" y="0"/>
                </a:moveTo>
                <a:cubicBezTo>
                  <a:pt x="372110" y="596900"/>
                  <a:pt x="744220" y="1193800"/>
                  <a:pt x="1295400" y="1508760"/>
                </a:cubicBezTo>
                <a:cubicBezTo>
                  <a:pt x="1846580" y="1823720"/>
                  <a:pt x="2705100" y="1813560"/>
                  <a:pt x="3307080" y="1889760"/>
                </a:cubicBezTo>
                <a:cubicBezTo>
                  <a:pt x="3909060" y="1965960"/>
                  <a:pt x="4907280" y="1965960"/>
                  <a:pt x="4907280" y="1965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45" y="2083340"/>
            <a:ext cx="6210300" cy="11049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440525" y="52543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buFont typeface="Arial" charset="0"/>
              <a:buNone/>
            </a:pPr>
            <a:r>
              <a:rPr lang="en-US" sz="4800" b="1" kern="0" dirty="0" smtClean="0"/>
              <a:t>Influence Decay Function</a:t>
            </a:r>
            <a:endParaRPr lang="en-US" sz="4800" b="1" kern="0" dirty="0"/>
          </a:p>
        </p:txBody>
      </p:sp>
    </p:spTree>
    <p:extLst>
      <p:ext uri="{BB962C8B-B14F-4D97-AF65-F5344CB8AC3E}">
        <p14:creationId xmlns:p14="http://schemas.microsoft.com/office/powerpoint/2010/main" val="2088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483</TotalTime>
  <Words>459</Words>
  <Application>Microsoft Macintosh PowerPoint</Application>
  <PresentationFormat>Widescreen</PresentationFormat>
  <Paragraphs>100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Times New Roman</vt:lpstr>
      <vt:lpstr>Wingdings</vt:lpstr>
      <vt:lpstr>Wingdings 3</vt:lpstr>
      <vt:lpstr>Arial</vt:lpstr>
      <vt:lpstr>Wisp</vt:lpstr>
      <vt:lpstr>JIM: Joint Influence Modeling for Collective Search Behavior</vt:lpstr>
      <vt:lpstr>User Behavior Modeling</vt:lpstr>
      <vt:lpstr>External Influence</vt:lpstr>
      <vt:lpstr>Previous Work</vt:lpstr>
      <vt:lpstr>Limitations of Previous Work</vt:lpstr>
      <vt:lpstr>How to Model the Mutual Influence Among Events?</vt:lpstr>
      <vt:lpstr>Our Approach</vt:lpstr>
      <vt:lpstr>Base Influence Function</vt:lpstr>
      <vt:lpstr>PowerPoint Presentation</vt:lpstr>
      <vt:lpstr>Intent-Match Distribution</vt:lpstr>
      <vt:lpstr>Influence Growth Function</vt:lpstr>
      <vt:lpstr>Self Exciting Point Process</vt:lpstr>
      <vt:lpstr>Mutual-Influence Coefficients</vt:lpstr>
      <vt:lpstr>JIM:  Joint Influence Model</vt:lpstr>
      <vt:lpstr>JIM:  Joint Influence Model</vt:lpstr>
      <vt:lpstr>Estimation of Optimal Parameters</vt:lpstr>
      <vt:lpstr>Experiments – Datasets</vt:lpstr>
      <vt:lpstr>Does Joint Model Work Better than Independent Model?   </vt:lpstr>
      <vt:lpstr>Applications &amp; Baseline Methods</vt:lpstr>
      <vt:lpstr>Joint Modeling significantly outperforms independent modeling </vt:lpstr>
      <vt:lpstr>JIM-G &gt; JIM &gt; IIM  (Query Analysis)</vt:lpstr>
      <vt:lpstr>Query Auto-Completion</vt:lpstr>
      <vt:lpstr>How well the Model fits the Original Data?</vt:lpstr>
      <vt:lpstr>A New Data Mining Tool </vt:lpstr>
      <vt:lpstr>A New Data Mining Tool </vt:lpstr>
      <vt:lpstr>A New Data Mining Tool </vt:lpstr>
      <vt:lpstr>Summary of Contributions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Karmaker Santu, Shubhra Kanti</dc:creator>
  <cp:lastModifiedBy>Karmaker Santu, Shubhra Kanti</cp:lastModifiedBy>
  <cp:revision>505</cp:revision>
  <dcterms:created xsi:type="dcterms:W3CDTF">2017-04-24T19:48:12Z</dcterms:created>
  <dcterms:modified xsi:type="dcterms:W3CDTF">2018-10-24T05:53:24Z</dcterms:modified>
</cp:coreProperties>
</file>