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62" r:id="rId3"/>
    <p:sldId id="373" r:id="rId4"/>
    <p:sldId id="374" r:id="rId5"/>
    <p:sldId id="375" r:id="rId6"/>
    <p:sldId id="376" r:id="rId7"/>
    <p:sldId id="377" r:id="rId8"/>
    <p:sldId id="363" r:id="rId9"/>
    <p:sldId id="364" r:id="rId10"/>
    <p:sldId id="379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80" r:id="rId19"/>
    <p:sldId id="381" r:id="rId20"/>
    <p:sldId id="372" r:id="rId21"/>
    <p:sldId id="3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9639" autoAdjust="0"/>
  </p:normalViewPr>
  <p:slideViewPr>
    <p:cSldViewPr snapToGrid="0">
      <p:cViewPr varScale="1">
        <p:scale>
          <a:sx n="110" d="100"/>
          <a:sy n="110" d="100"/>
        </p:scale>
        <p:origin x="389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0FAFB-10EA-4A43-A305-D51BB8FDE5A5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67BE0-9D86-4CC1-B9C3-759BA39A6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7200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65419" y="5517232"/>
            <a:ext cx="6008712" cy="36004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소속을 입력하십시오</a:t>
            </a: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5419" y="5805264"/>
            <a:ext cx="6008712" cy="360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이름을 입력하십시오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72511" y="5508765"/>
            <a:ext cx="36004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5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감사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4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Tx/>
              <a:buBlip>
                <a:blip r:embed="rId2"/>
              </a:buBlip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 marL="897750" indent="-285750">
              <a:buFont typeface="Arial" panose="020B0604020202020204" pitchFamily="34" charset="0"/>
              <a:buChar char="•"/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E1C5-BCC8-4365-BF84-A9F171BA59ED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(바탕그림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EF19-FDC9-416D-B121-653C05D6BDF3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글상자흰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3624" y="1340768"/>
            <a:ext cx="8172000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4"/>
            <a:ext cx="8291264" cy="5184575"/>
          </a:xfrm>
        </p:spPr>
        <p:txBody>
          <a:bodyPr/>
          <a:lstStyle>
            <a:lvl2pPr>
              <a:lnSpc>
                <a:spcPct val="2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D84F-01DA-471A-B597-65EA0354F751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395536" y="2780928"/>
            <a:ext cx="820919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54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3218" y="1340768"/>
            <a:ext cx="8237566" cy="4757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목차를 입력하는 페이지입니다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A8E3-4D99-4E59-8157-EBB17E1D06A8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29476" y="5301210"/>
            <a:ext cx="732904" cy="694831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841912" y="1777830"/>
            <a:ext cx="7402497" cy="4027434"/>
          </a:xfrm>
        </p:spPr>
        <p:txBody>
          <a:bodyPr/>
          <a:lstStyle>
            <a:lvl1pPr marL="271463" indent="-271463">
              <a:buFontTx/>
              <a:buBlip>
                <a:blip r:embed="rId3"/>
              </a:buBlip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303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932-D4FB-4D31-BFAA-62B6529D162B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8291264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다섯째 수준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fld id="{1814B992-3963-4C5B-94FA-B4B756B787A1}" type="datetime1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188640"/>
            <a:ext cx="5144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04850162-2B50-44CE-91D7-956359BE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i="0" kern="1200" baseline="0">
          <a:solidFill>
            <a:schemeClr val="tx2"/>
          </a:solidFill>
          <a:latin typeface="맑은고딕"/>
          <a:ea typeface="맑은 고딕" panose="020B0503020000020004" pitchFamily="50" charset="-127"/>
          <a:cs typeface="+mj-cs"/>
        </a:defRPr>
      </a:lvl1pPr>
    </p:titleStyle>
    <p:bodyStyle>
      <a:lvl1pPr marL="180000" indent="-180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10"/>
        </a:buBlip>
        <a:defRPr sz="1800" b="1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252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11"/>
        </a:buBlip>
        <a:defRPr sz="1600" b="1" i="0" kern="1200" baseline="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97750" indent="-28575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80000" indent="-180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b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40000" indent="-216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(Python)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활용한 언어 분석 심화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err="1" smtClean="0"/>
              <a:t>워드임베딩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부산대학교 전기전자컴퓨터공학과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김민호</a:t>
            </a:r>
            <a:r>
              <a:rPr lang="en-US" altLang="ko-KR" dirty="0" smtClean="0"/>
              <a:t>(karma@pusan.ac.kr)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2019 </a:t>
            </a:r>
            <a:r>
              <a:rPr lang="ko-KR" altLang="en-US" dirty="0" err="1" smtClean="0"/>
              <a:t>한국언어과학회</a:t>
            </a:r>
            <a:r>
              <a:rPr lang="ko-KR" altLang="en-US" dirty="0" smtClean="0"/>
              <a:t> </a:t>
            </a:r>
            <a:r>
              <a:rPr lang="ko-KR" altLang="en-US" dirty="0"/>
              <a:t>산하 코퍼스언어학연구회 </a:t>
            </a:r>
            <a:r>
              <a:rPr lang="ko-KR" altLang="en-US" dirty="0" smtClean="0"/>
              <a:t>겨울워크숍</a:t>
            </a:r>
            <a:endParaRPr lang="en-US" altLang="ko-KR" dirty="0" smtClean="0"/>
          </a:p>
          <a:p>
            <a:r>
              <a:rPr lang="en-US" altLang="ko-KR" dirty="0" smtClean="0"/>
              <a:t>2019. 1. 11 - 12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2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워드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i="1" dirty="0"/>
              <a:t>CBOW</a:t>
            </a:r>
            <a:r>
              <a:rPr lang="en-US" altLang="ko-KR" dirty="0"/>
              <a:t>(Continuous Bag-of-Words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err="1" smtClean="0"/>
              <a:t>전방향</a:t>
            </a:r>
            <a:r>
              <a:rPr lang="ko-KR" altLang="en-US" dirty="0" smtClean="0"/>
              <a:t> </a:t>
            </a:r>
            <a:r>
              <a:rPr lang="ko-KR" altLang="en-US" dirty="0" err="1"/>
              <a:t>인공신경망</a:t>
            </a:r>
            <a:r>
              <a:rPr lang="ko-KR" altLang="en-US" dirty="0"/>
              <a:t> </a:t>
            </a:r>
            <a:r>
              <a:rPr lang="ko-KR" altLang="en-US" dirty="0" err="1"/>
              <a:t>언어모형</a:t>
            </a:r>
            <a:r>
              <a:rPr lang="en-US" altLang="ko-KR" dirty="0"/>
              <a:t>(feedforward Neural Network Language Model; NNLM)</a:t>
            </a:r>
            <a:r>
              <a:rPr lang="ko-KR" altLang="en-US" dirty="0"/>
              <a:t>과 유사하나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이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C00000"/>
                </a:solidFill>
              </a:rPr>
              <a:t>문맥 </a:t>
            </a:r>
            <a:r>
              <a:rPr lang="ko-KR" altLang="en-US" dirty="0">
                <a:solidFill>
                  <a:srgbClr val="C00000"/>
                </a:solidFill>
              </a:rPr>
              <a:t>단어로부터 단어를 예측</a:t>
            </a:r>
            <a:r>
              <a:rPr lang="ko-KR" altLang="en-US" dirty="0"/>
              <a:t>하는 방법이며</a:t>
            </a:r>
            <a:r>
              <a:rPr lang="en-US" altLang="ko-KR" dirty="0"/>
              <a:t>, </a:t>
            </a:r>
            <a:r>
              <a:rPr lang="ko-KR" altLang="en-US" dirty="0"/>
              <a:t>소규모 데이터에 대하여 성능이 </a:t>
            </a:r>
            <a:endParaRPr lang="en-US" altLang="ko-KR" dirty="0"/>
          </a:p>
          <a:p>
            <a:pPr fontAlgn="base"/>
            <a:r>
              <a:rPr lang="en-US" altLang="ko-KR" i="1" dirty="0" smtClean="0"/>
              <a:t>Skip-gram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CBOW</a:t>
            </a:r>
            <a:r>
              <a:rPr lang="ko-KR" altLang="en-US" dirty="0" smtClean="0"/>
              <a:t>와 달리 </a:t>
            </a:r>
            <a:r>
              <a:rPr lang="ko-KR" altLang="en-US" dirty="0" smtClean="0">
                <a:solidFill>
                  <a:srgbClr val="C00000"/>
                </a:solidFill>
              </a:rPr>
              <a:t>단어로부터 문맥 단어를 예측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학습 속도가 빨라 대규모 데이터에 기반을 둔 워드 </a:t>
            </a:r>
            <a:r>
              <a:rPr lang="ko-KR" altLang="en-US" dirty="0" err="1" smtClean="0"/>
              <a:t>임베딩에</a:t>
            </a:r>
            <a:r>
              <a:rPr lang="ko-KR" altLang="en-US" dirty="0" smtClean="0"/>
              <a:t> 주로 이용</a:t>
            </a:r>
          </a:p>
          <a:p>
            <a:pPr fontAlgn="base"/>
            <a:r>
              <a:rPr lang="en-US" altLang="ko-KR" i="1" dirty="0" err="1" smtClean="0"/>
              <a:t>GloVe</a:t>
            </a:r>
            <a:r>
              <a:rPr lang="en-US" altLang="ko-KR" dirty="0" smtClean="0"/>
              <a:t>(Global </a:t>
            </a:r>
            <a:r>
              <a:rPr lang="en-US" altLang="ko-KR" dirty="0"/>
              <a:t>Vectors for Word Representation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err="1" smtClean="0">
                <a:solidFill>
                  <a:srgbClr val="C00000"/>
                </a:solidFill>
              </a:rPr>
              <a:t>전역단어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문맥 행렬</a:t>
            </a:r>
            <a:r>
              <a:rPr lang="en-US" altLang="ko-KR" dirty="0"/>
              <a:t>(global co-occurrences matrix)</a:t>
            </a:r>
            <a:r>
              <a:rPr lang="ko-KR" altLang="en-US" dirty="0"/>
              <a:t>의 각행을 단어 벡터로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fontAlgn="base"/>
            <a:r>
              <a:rPr lang="en-US" altLang="ko-KR" i="1" dirty="0" err="1" smtClean="0"/>
              <a:t>fastText</a:t>
            </a:r>
            <a:endParaRPr lang="en-US" altLang="ko-KR" i="1" dirty="0" smtClean="0"/>
          </a:p>
          <a:p>
            <a:pPr lvl="1" fontAlgn="base"/>
            <a:r>
              <a:rPr lang="en-US" altLang="ko-KR" i="1" dirty="0" smtClean="0"/>
              <a:t>skip-gram</a:t>
            </a:r>
            <a:r>
              <a:rPr lang="ko-KR" altLang="en-US" dirty="0"/>
              <a:t>을 변형한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C00000"/>
                </a:solidFill>
              </a:rPr>
              <a:t>단어의 </a:t>
            </a:r>
            <a:r>
              <a:rPr lang="ko-KR" altLang="en-US" dirty="0">
                <a:solidFill>
                  <a:srgbClr val="C00000"/>
                </a:solidFill>
              </a:rPr>
              <a:t>형태론적 특성을 반영</a:t>
            </a:r>
            <a:r>
              <a:rPr lang="ko-KR" altLang="en-US" dirty="0"/>
              <a:t>하고자 </a:t>
            </a:r>
            <a:r>
              <a:rPr lang="en-US" altLang="ko-KR" dirty="0"/>
              <a:t>n-gram</a:t>
            </a:r>
            <a:r>
              <a:rPr lang="ko-KR" altLang="en-US" dirty="0"/>
              <a:t>에 의한 </a:t>
            </a:r>
            <a:r>
              <a:rPr lang="ko-KR" altLang="en-US" dirty="0" err="1"/>
              <a:t>부분단어를</a:t>
            </a:r>
            <a:r>
              <a:rPr lang="ko-KR" altLang="en-US" dirty="0"/>
              <a:t> 생성하여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r>
              <a:rPr lang="en-US" altLang="ko-KR" i="1" dirty="0" err="1"/>
              <a:t>ELMo</a:t>
            </a:r>
            <a:r>
              <a:rPr lang="en-US" altLang="ko-KR" dirty="0"/>
              <a:t>(Embedding from Language </a:t>
            </a:r>
            <a:r>
              <a:rPr lang="en-US" altLang="ko-KR" dirty="0" err="1"/>
              <a:t>MOdel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단어를 </a:t>
            </a:r>
            <a:r>
              <a:rPr lang="ko-KR" altLang="en-US" dirty="0"/>
              <a:t>항상 같은 벡터로 표현되도록 학습하는 것이 아니라 </a:t>
            </a:r>
            <a:r>
              <a:rPr lang="ko-KR" altLang="en-US" dirty="0">
                <a:solidFill>
                  <a:srgbClr val="C00000"/>
                </a:solidFill>
              </a:rPr>
              <a:t>문맥에 따라서 다른 단어 벡터로 표현</a:t>
            </a:r>
            <a:r>
              <a:rPr lang="ko-KR" altLang="en-US" dirty="0"/>
              <a:t>되도록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96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단어문맥행렬</a:t>
            </a:r>
            <a:r>
              <a:rPr lang="en-US" altLang="ko-KR" dirty="0" smtClean="0"/>
              <a:t>(co-occurrence matrix)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89630"/>
            <a:ext cx="2214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1" dirty="0" smtClean="0"/>
              <a:t>나는 공부를 좋아한다</a:t>
            </a:r>
            <a:r>
              <a:rPr lang="en-US" altLang="ko-KR" sz="1400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1" dirty="0" smtClean="0"/>
              <a:t>나는 공부를 잘한다</a:t>
            </a:r>
            <a:r>
              <a:rPr lang="en-US" altLang="ko-KR" sz="1400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1" dirty="0" smtClean="0"/>
              <a:t>나는 밥을 먹는다</a:t>
            </a:r>
            <a:r>
              <a:rPr lang="en-US" altLang="ko-KR" sz="1400" i="1" dirty="0" smtClean="0"/>
              <a:t>.</a:t>
            </a:r>
            <a:endParaRPr lang="en-US" altLang="ko-KR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43695" y="1098401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V</a:t>
            </a:r>
            <a:r>
              <a:rPr lang="en-US" altLang="ko-KR" dirty="0" smtClean="0"/>
              <a:t> = {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먹다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5255" y="2062705"/>
          <a:ext cx="7196049" cy="22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07">
                  <a:extLst>
                    <a:ext uri="{9D8B030D-6E8A-4147-A177-3AD203B41FA5}">
                      <a16:colId xmlns:a16="http://schemas.microsoft.com/office/drawing/2014/main" val="3768894509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2611398565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2032123471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1386623550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1526242932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404846993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3230614650"/>
                    </a:ext>
                  </a:extLst>
                </a:gridCol>
              </a:tblGrid>
              <a:tr h="336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좋아하다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잘하다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먹다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846918"/>
                  </a:ext>
                </a:extLst>
              </a:tr>
              <a:tr h="24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037311"/>
                  </a:ext>
                </a:extLst>
              </a:tr>
              <a:tr h="24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716733"/>
                  </a:ext>
                </a:extLst>
              </a:tr>
              <a:tr h="24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988924"/>
                  </a:ext>
                </a:extLst>
              </a:tr>
              <a:tr h="33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좋아하다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64166"/>
                  </a:ext>
                </a:extLst>
              </a:tr>
              <a:tr h="24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잘하다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461736"/>
                  </a:ext>
                </a:extLst>
              </a:tr>
              <a:tr h="33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먹다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0798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7898" y="1693373"/>
            <a:ext cx="514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문맥창</a:t>
            </a:r>
            <a:r>
              <a:rPr lang="en-US" altLang="ko-KR" dirty="0" smtClean="0"/>
              <a:t>(window size)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하였을 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7" name="오른쪽 대괄호 6"/>
          <p:cNvSpPr/>
          <p:nvPr/>
        </p:nvSpPr>
        <p:spPr>
          <a:xfrm>
            <a:off x="8198662" y="2062705"/>
            <a:ext cx="156774" cy="222961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5400000">
            <a:off x="4405865" y="811712"/>
            <a:ext cx="234828" cy="71960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7049" y="290114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|</a:t>
            </a:r>
            <a:r>
              <a:rPr lang="en-US" altLang="ko-KR" i="1" dirty="0"/>
              <a:t>V</a:t>
            </a:r>
            <a:r>
              <a:rPr lang="en-US" altLang="ko-KR" i="1" dirty="0" smtClean="0"/>
              <a:t>|</a:t>
            </a:r>
            <a:endParaRPr lang="ko-KR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59424" y="457050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|</a:t>
            </a:r>
            <a:r>
              <a:rPr lang="en-US" altLang="ko-KR" i="1" dirty="0"/>
              <a:t>V</a:t>
            </a:r>
            <a:r>
              <a:rPr lang="en-US" altLang="ko-KR" i="1" dirty="0" smtClean="0"/>
              <a:t>|</a:t>
            </a:r>
            <a:endParaRPr lang="ko-KR" altLang="en-US" i="1" dirty="0"/>
          </a:p>
        </p:txBody>
      </p:sp>
      <p:sp>
        <p:nvSpPr>
          <p:cNvPr id="12" name="직사각형 11"/>
          <p:cNvSpPr/>
          <p:nvPr/>
        </p:nvSpPr>
        <p:spPr>
          <a:xfrm>
            <a:off x="789709" y="2601885"/>
            <a:ext cx="7408953" cy="4839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7898" y="457050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공부 </a:t>
            </a:r>
            <a:r>
              <a:rPr lang="en-US" altLang="ko-KR" dirty="0" smtClean="0"/>
              <a:t>= [2, 0, 0, 1, 1, 0]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2" idx="1"/>
            <a:endCxn id="15" idx="1"/>
          </p:cNvCxnSpPr>
          <p:nvPr/>
        </p:nvCxnSpPr>
        <p:spPr>
          <a:xfrm rot="10800000" flipH="1" flipV="1">
            <a:off x="789708" y="2843848"/>
            <a:ext cx="58189" cy="1911320"/>
          </a:xfrm>
          <a:prstGeom prst="bentConnector3">
            <a:avLst>
              <a:gd name="adj1" fmla="val -392858"/>
            </a:avLst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395536" y="5110828"/>
            <a:ext cx="8291264" cy="11290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단어문맥행렬을 이용한 가장 간단한 </a:t>
            </a:r>
            <a:r>
              <a:rPr lang="ko-KR" altLang="en-US" dirty="0" err="1" smtClean="0"/>
              <a:t>워드임베딩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단어문맥행렬에서 각행을 </a:t>
            </a:r>
            <a:r>
              <a:rPr lang="ko-KR" altLang="en-US" dirty="0" err="1" smtClean="0"/>
              <a:t>단어벡터로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단어가 많아질수록 벡터의 차원이 증가함 → </a:t>
            </a:r>
            <a:r>
              <a:rPr lang="ko-KR" altLang="en-US" dirty="0" err="1" smtClean="0"/>
              <a:t>특이치분해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저빈도</a:t>
            </a:r>
            <a:r>
              <a:rPr lang="ko-KR" altLang="en-US" dirty="0" smtClean="0"/>
              <a:t> 단어 제거 등</a:t>
            </a:r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0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[</a:t>
            </a:r>
            <a:r>
              <a:rPr lang="en-US" altLang="ko-KR" dirty="0" err="1" smtClean="0"/>
              <a:t>Mikolov</a:t>
            </a:r>
            <a:r>
              <a:rPr lang="en-US" altLang="ko-KR" dirty="0"/>
              <a:t> </a:t>
            </a:r>
            <a:r>
              <a:rPr lang="en-US" altLang="ko-KR" dirty="0" smtClean="0"/>
              <a:t>2013]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4234653" cy="5289451"/>
          </a:xfrm>
        </p:spPr>
        <p:txBody>
          <a:bodyPr/>
          <a:lstStyle/>
          <a:p>
            <a:r>
              <a:rPr lang="en-US" altLang="ko-KR" dirty="0" smtClean="0"/>
              <a:t>COBW (Continuous</a:t>
            </a:r>
            <a:r>
              <a:rPr lang="ko-KR" altLang="en-US" dirty="0" smtClean="0"/>
              <a:t> </a:t>
            </a:r>
            <a:r>
              <a:rPr lang="en-US" altLang="ko-KR" dirty="0" smtClean="0"/>
              <a:t>Bag-of-Words)</a:t>
            </a:r>
          </a:p>
          <a:p>
            <a:pPr lvl="1"/>
            <a:r>
              <a:rPr lang="ko-KR" altLang="en-US" dirty="0" err="1" smtClean="0"/>
              <a:t>문맥으로부터</a:t>
            </a:r>
            <a:r>
              <a:rPr lang="ko-KR" altLang="en-US" dirty="0" smtClean="0"/>
              <a:t> 단어를 예측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소규모 데이터에 대하여 성능이 좋음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30189" y="836712"/>
            <a:ext cx="4026835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1800" b="1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0000" indent="-252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1600" b="1" i="0" kern="12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97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40000" indent="-216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Skip-gram</a:t>
            </a:r>
          </a:p>
          <a:p>
            <a:pPr lvl="1"/>
            <a:r>
              <a:rPr lang="ko-KR" altLang="en-US" dirty="0" smtClean="0"/>
              <a:t>단어로부터 문맥을 예측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880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대규모 데이터에 주로 사용됨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CBOW </a:t>
            </a:r>
            <a:r>
              <a:rPr lang="ko-KR" altLang="en-US" dirty="0" smtClean="0"/>
              <a:t>보다 성능이 좋고 빠름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8879" y="1795728"/>
            <a:ext cx="2513729" cy="3371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672" y="1717116"/>
            <a:ext cx="2451908" cy="345003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2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</a:t>
            </a:r>
            <a:r>
              <a:rPr lang="ko-KR" altLang="en-US" dirty="0"/>
              <a:t>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입력단어와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출력단어의</a:t>
            </a:r>
            <a:r>
              <a:rPr lang="ko-KR" altLang="en-US" dirty="0" smtClean="0"/>
              <a:t> 쌍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출력단어는</a:t>
            </a:r>
            <a:r>
              <a:rPr lang="ko-KR" altLang="en-US" dirty="0" smtClean="0"/>
              <a:t> 문맥의 크기</a:t>
            </a:r>
            <a:r>
              <a:rPr lang="en-US" altLang="ko-KR" dirty="0" smtClean="0"/>
              <a:t>(windows size or context size)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그림은 문맥의 크기를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설정한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72" y="2030751"/>
            <a:ext cx="6640995" cy="396510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25059" y="2706120"/>
            <a:ext cx="423950" cy="44236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62233" y="2398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입력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31601" y="2706120"/>
            <a:ext cx="423950" cy="44236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8775" y="2398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출력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5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 Architecture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891942"/>
            <a:ext cx="8291512" cy="5178892"/>
          </a:xfrm>
        </p:spPr>
      </p:pic>
      <p:sp>
        <p:nvSpPr>
          <p:cNvPr id="5" name="타원 4"/>
          <p:cNvSpPr/>
          <p:nvPr/>
        </p:nvSpPr>
        <p:spPr>
          <a:xfrm>
            <a:off x="1546167" y="4813069"/>
            <a:ext cx="626791" cy="52997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1964" y="5399160"/>
            <a:ext cx="141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C00000"/>
                </a:solidFill>
              </a:rPr>
              <a:t>Vocabulary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크기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66974" y="4995366"/>
            <a:ext cx="695417" cy="55768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07085" y="5601436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C00000"/>
                </a:solidFill>
              </a:rPr>
              <a:t>단어벡터의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차원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0" y="6070834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[http://mccormickml.com/]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09113" y="1496291"/>
            <a:ext cx="440574" cy="405675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51554" y="3850222"/>
            <a:ext cx="219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Softmax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 출력은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0 ~ 1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 실수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출력의 합은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 됨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따라서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Softmax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 출력을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확률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”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로 해석할 수 있음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2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 – </a:t>
            </a:r>
            <a:r>
              <a:rPr lang="ko-KR" altLang="en-US" dirty="0" err="1" smtClean="0"/>
              <a:t>은닉층</a:t>
            </a:r>
            <a:r>
              <a:rPr lang="en-US" altLang="ko-KR" dirty="0" smtClean="0"/>
              <a:t>(Hidden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은닉층의</a:t>
            </a:r>
            <a:r>
              <a:rPr lang="ko-KR" altLang="en-US" dirty="0" smtClean="0"/>
              <a:t> 가중치 행렬</a:t>
            </a:r>
            <a:r>
              <a:rPr lang="en-US" altLang="ko-KR" dirty="0" smtClean="0"/>
              <a:t>(weight matrix)</a:t>
            </a:r>
          </a:p>
          <a:p>
            <a:pPr lvl="1"/>
            <a:r>
              <a:rPr lang="ko-KR" altLang="en-US" dirty="0" smtClean="0"/>
              <a:t>학습된 가중치 행렬에서 각 행이 </a:t>
            </a:r>
            <a:r>
              <a:rPr lang="ko-KR" altLang="en-US" dirty="0" err="1" smtClean="0"/>
              <a:t>단어벡터</a:t>
            </a:r>
            <a:r>
              <a:rPr lang="en-US" altLang="ko-KR" dirty="0" smtClean="0"/>
              <a:t>(word vector)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7172" name="Picture 4" descr="word2vec_weight_matrix_lookup_table.png (782×67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64" y="2016476"/>
            <a:ext cx="4557208" cy="39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9360" y="6070834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[http://mccormickml.com/]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6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 -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목적 함수</a:t>
                </a:r>
                <a:r>
                  <a:rPr lang="en-US" altLang="ko-KR" dirty="0" smtClean="0"/>
                  <a:t>(objective function)</a:t>
                </a:r>
              </a:p>
              <a:p>
                <a:pPr lvl="1"/>
                <a:r>
                  <a:rPr lang="ko-KR" altLang="en-US" dirty="0"/>
                  <a:t>기계학습에서 모형이 학습데이터를 얼마나 잘 처리하는지를 나타내는 </a:t>
                </a:r>
                <a:r>
                  <a:rPr lang="ko-KR" altLang="en-US" dirty="0" smtClean="0"/>
                  <a:t>지표로서 목적  함수의 최댓값이나 최솟값을 구하는 것이 학습 과정임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손실 함수</a:t>
                </a:r>
                <a:r>
                  <a:rPr lang="en-US" altLang="ko-KR" dirty="0" smtClean="0"/>
                  <a:t>(loss function)</a:t>
                </a:r>
                <a:r>
                  <a:rPr lang="ko-KR" altLang="en-US" dirty="0" smtClean="0"/>
                  <a:t>인 평균 </a:t>
                </a:r>
                <a:r>
                  <a:rPr lang="ko-KR" altLang="en-US" dirty="0"/>
                  <a:t>제곱 오차</a:t>
                </a:r>
                <a:r>
                  <a:rPr lang="en-US" altLang="ko-KR" dirty="0"/>
                  <a:t>(mean squared error, </a:t>
                </a:r>
                <a:r>
                  <a:rPr lang="en-US" altLang="ko-KR" dirty="0" smtClean="0"/>
                  <a:t>MES)</a:t>
                </a:r>
                <a:r>
                  <a:rPr lang="ko-KR" altLang="en-US" dirty="0" smtClean="0"/>
                  <a:t>나 교차 엔트로피 오차</a:t>
                </a:r>
                <a:r>
                  <a:rPr lang="en-US" altLang="ko-KR" dirty="0" smtClean="0"/>
                  <a:t>(cross entropy error, CEE)</a:t>
                </a:r>
                <a:r>
                  <a:rPr lang="ko-KR" altLang="en-US" dirty="0" smtClean="0"/>
                  <a:t>를 주로 사용함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Skip-gram</a:t>
                </a:r>
                <a:r>
                  <a:rPr lang="ko-KR" altLang="en-US" dirty="0" smtClean="0"/>
                  <a:t>의 목적 함수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학습데이터에서 입력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대응하는 출력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높은 확률을 부여하면 최대가 </a:t>
                </a:r>
                <a:r>
                  <a:rPr lang="ko-KR" altLang="en-US" dirty="0"/>
                  <a:t>됨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 smtClean="0"/>
                  <a:t>이때</a:t>
                </a:r>
                <a:r>
                  <a:rPr lang="en-US" altLang="ko-KR" dirty="0" smtClean="0"/>
                  <a:t>, </a:t>
                </a:r>
                <a:r>
                  <a:rPr lang="en-US" altLang="ko-KR" i="1" dirty="0" smtClean="0"/>
                  <a:t>T </a:t>
                </a:r>
                <a:r>
                  <a:rPr lang="ko-KR" altLang="en-US" dirty="0" smtClean="0"/>
                  <a:t>는 학습데이터의 샘플 수</a:t>
                </a:r>
                <a:r>
                  <a:rPr lang="en-US" altLang="ko-KR" dirty="0" smtClean="0"/>
                  <a:t>, </a:t>
                </a:r>
                <a:r>
                  <a:rPr lang="en-US" altLang="ko-KR" i="1" dirty="0" smtClean="0"/>
                  <a:t>n </a:t>
                </a:r>
                <a:r>
                  <a:rPr lang="ko-KR" altLang="en-US" dirty="0" smtClean="0"/>
                  <a:t>은 출력 단어를 위한 문맥의 크기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5" r="-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8302" y="3769215"/>
            <a:ext cx="5343525" cy="13811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임베딩의</a:t>
            </a:r>
            <a:r>
              <a:rPr lang="ko-KR" altLang="en-US" dirty="0" smtClean="0"/>
              <a:t> 품질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Analog Reasoning Task</a:t>
            </a:r>
          </a:p>
          <a:p>
            <a:pPr lvl="1"/>
            <a:r>
              <a:rPr lang="ko-KR" altLang="en-US" dirty="0" smtClean="0"/>
              <a:t>단어 간의 의미관계를 얼마나 잘 예측하는지를 평가하는 방법</a:t>
            </a:r>
            <a:endParaRPr lang="en-US" altLang="ko-KR" dirty="0" smtClean="0"/>
          </a:p>
          <a:p>
            <a:pPr marL="288000" lvl="1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: ?</a:t>
            </a:r>
          </a:p>
          <a:p>
            <a:pPr marL="288000" lvl="1" indent="0">
              <a:buNone/>
            </a:pPr>
            <a:endParaRPr lang="en-US" altLang="ko-KR" dirty="0"/>
          </a:p>
          <a:p>
            <a:pPr lvl="0"/>
            <a:r>
              <a:rPr lang="en-US" altLang="ko-KR" dirty="0" smtClean="0"/>
              <a:t>Word </a:t>
            </a:r>
            <a:r>
              <a:rPr lang="en-US" altLang="ko-KR" dirty="0"/>
              <a:t>Similarity </a:t>
            </a:r>
            <a:r>
              <a:rPr lang="en-US" altLang="ko-KR" dirty="0" smtClean="0"/>
              <a:t>Task</a:t>
            </a:r>
          </a:p>
          <a:p>
            <a:pPr lvl="1"/>
            <a:r>
              <a:rPr lang="ko-KR" altLang="en-US" dirty="0" smtClean="0"/>
              <a:t>사람이 평가한 단어의 의미적 유사성과 관련성을 얼마나 잘 반영 하였는지를 측정하여 평가하는 방법</a:t>
            </a:r>
            <a:endParaRPr lang="en-US" altLang="ko-KR" dirty="0"/>
          </a:p>
          <a:p>
            <a:pPr lvl="1"/>
            <a:r>
              <a:rPr lang="ko-KR" altLang="en-US" dirty="0" smtClean="0"/>
              <a:t>잘 알려진 평가 데이터</a:t>
            </a:r>
            <a:r>
              <a:rPr lang="en-US" altLang="ko-KR" dirty="0" smtClean="0"/>
              <a:t>: WordSim-353 dataset</a:t>
            </a:r>
          </a:p>
          <a:p>
            <a:pPr lvl="2"/>
            <a:r>
              <a:rPr lang="en-US" altLang="ko-KR" dirty="0" smtClean="0"/>
              <a:t>13~16</a:t>
            </a:r>
            <a:r>
              <a:rPr lang="ko-KR" altLang="en-US" dirty="0" smtClean="0"/>
              <a:t>명의 사람이 </a:t>
            </a:r>
            <a:r>
              <a:rPr lang="en-US" altLang="ko-KR" dirty="0" smtClean="0"/>
              <a:t>353</a:t>
            </a:r>
            <a:r>
              <a:rPr lang="ko-KR" altLang="en-US" dirty="0" smtClean="0"/>
              <a:t>개의 명사 쌍에 대하여 의미적 유사성과 관련성에 따라 </a:t>
            </a:r>
            <a:r>
              <a:rPr lang="en-US" altLang="ko-KR" dirty="0" smtClean="0"/>
              <a:t>0 ~ 10</a:t>
            </a:r>
            <a:r>
              <a:rPr lang="ko-KR" altLang="en-US" dirty="0" smtClean="0"/>
              <a:t>점을 부여하고 이 점수의 평균을 구함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0"/>
            <a:r>
              <a:rPr lang="en-US" altLang="ko-KR" dirty="0"/>
              <a:t>Sentence Completion </a:t>
            </a:r>
            <a:r>
              <a:rPr lang="en-US" altLang="ko-KR" dirty="0" smtClean="0"/>
              <a:t>Task</a:t>
            </a:r>
          </a:p>
          <a:p>
            <a:pPr lvl="1"/>
            <a:r>
              <a:rPr lang="ko-KR" altLang="en-US" dirty="0" smtClean="0"/>
              <a:t>주어진 문장에서 한 단어가 빠져있을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문맥에 어울리는 단어를 얼마나 잘 제시하는지를 측정하여 평가하는 방법</a:t>
            </a:r>
            <a:endParaRPr lang="en-US" altLang="ko-KR" dirty="0"/>
          </a:p>
          <a:p>
            <a:pPr lvl="1"/>
            <a:r>
              <a:rPr lang="ko-KR" altLang="en-US" dirty="0" smtClean="0"/>
              <a:t>잘 알려진 평가 데이터</a:t>
            </a:r>
            <a:r>
              <a:rPr lang="en-US" altLang="ko-KR" dirty="0"/>
              <a:t>: Microsoft Sentence Completion </a:t>
            </a:r>
            <a:r>
              <a:rPr lang="en-US" altLang="ko-KR" dirty="0" smtClean="0"/>
              <a:t>Challenge dataset</a:t>
            </a:r>
          </a:p>
          <a:p>
            <a:pPr lvl="2"/>
            <a:r>
              <a:rPr lang="en-US" altLang="ko-KR" dirty="0" smtClean="0"/>
              <a:t>1,040</a:t>
            </a:r>
            <a:r>
              <a:rPr lang="ko-KR" altLang="en-US" dirty="0" smtClean="0"/>
              <a:t>개의 문장으로 이루어져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 Sentence Completion Challenge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정답 후보를 제시하도록 되어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4F81BD">
                  <a:lumMod val="75000"/>
                </a:srgbClr>
              </a:solidFill>
            </a:endParaRPr>
          </a:p>
          <a:p>
            <a:pPr marL="288000" lvl="1" indent="0">
              <a:buNone/>
            </a:pPr>
            <a:endParaRPr lang="en-US" altLang="ko-KR" dirty="0" smtClean="0"/>
          </a:p>
          <a:p>
            <a:pPr marL="2880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1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Gensim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965608"/>
            <a:ext cx="8291512" cy="449123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162-2B50-44CE-91D7-956359BE566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9" y="5063005"/>
            <a:ext cx="8291512" cy="1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</a:t>
            </a:r>
            <a:r>
              <a:rPr lang="ko-KR" altLang="en-US" dirty="0" smtClean="0"/>
              <a:t>모델 따라하기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162-2B50-44CE-91D7-956359BE566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975939"/>
            <a:ext cx="8291512" cy="17966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78" y="2845088"/>
            <a:ext cx="6251030" cy="35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언어모형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워드임베딩</a:t>
            </a:r>
            <a:r>
              <a:rPr lang="en-US" altLang="ko-KR" dirty="0" smtClean="0"/>
              <a:t>(word embedding)</a:t>
            </a:r>
          </a:p>
          <a:p>
            <a:endParaRPr lang="en-US" altLang="ko-KR" dirty="0"/>
          </a:p>
          <a:p>
            <a:r>
              <a:rPr lang="en-US" altLang="ko-KR" dirty="0" smtClean="0"/>
              <a:t>Word2vec</a:t>
            </a:r>
          </a:p>
          <a:p>
            <a:endParaRPr lang="en-US" altLang="ko-KR" dirty="0"/>
          </a:p>
          <a:p>
            <a:r>
              <a:rPr lang="ko-KR" altLang="en-US" dirty="0" smtClean="0"/>
              <a:t>단어 벡터의 품질 평가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162-2B50-44CE-91D7-956359BE56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6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자료부족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역시 자료 부족 문제에서 자유로울 수 없음</a:t>
            </a:r>
            <a:endParaRPr lang="en-US" altLang="ko-KR" dirty="0" smtClean="0"/>
          </a:p>
          <a:p>
            <a:pPr marL="2880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→ </a:t>
            </a:r>
            <a:r>
              <a:rPr lang="ko-KR" altLang="en-US" dirty="0"/>
              <a:t>모든 기계학습에서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문제</a:t>
            </a:r>
            <a:endParaRPr lang="en-US" altLang="ko-KR" dirty="0" smtClean="0"/>
          </a:p>
          <a:p>
            <a:pPr marL="288000" lvl="1" indent="0">
              <a:buNone/>
            </a:pPr>
            <a:r>
              <a:rPr lang="en-US" altLang="ko-KR" dirty="0" smtClean="0"/>
              <a:t>  → </a:t>
            </a:r>
            <a:r>
              <a:rPr lang="ko-KR" altLang="en-US" dirty="0" smtClean="0"/>
              <a:t>학습데이터의 크기를 늘릴 수록 성능은 좋아짐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학습데이터에 나타나지 않은 단어</a:t>
            </a:r>
            <a:r>
              <a:rPr lang="en-US" altLang="ko-KR" dirty="0" smtClean="0"/>
              <a:t>(unknown word)</a:t>
            </a:r>
            <a:r>
              <a:rPr lang="ko-KR" altLang="en-US" dirty="0" smtClean="0"/>
              <a:t>의 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최근 경향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최근에는 </a:t>
            </a:r>
            <a:r>
              <a:rPr lang="en-US" altLang="ko-KR" dirty="0" smtClean="0"/>
              <a:t>WordNet</a:t>
            </a:r>
            <a:r>
              <a:rPr lang="ko-KR" altLang="en-US" dirty="0" smtClean="0"/>
              <a:t>과 같은 지식베이스와의 결합을 통해 워드 </a:t>
            </a:r>
            <a:r>
              <a:rPr lang="ko-KR" altLang="en-US" dirty="0" err="1" smtClean="0"/>
              <a:t>임베딩의</a:t>
            </a:r>
            <a:r>
              <a:rPr lang="ko-KR" altLang="en-US" dirty="0" smtClean="0"/>
              <a:t> 품질을 향상하는 연구가 활발히 이루어지고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_x488528008" descr="EMB000035c09de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4159015"/>
            <a:ext cx="2909781" cy="21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82" y="3966979"/>
            <a:ext cx="3303885" cy="236970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1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29650" y="188913"/>
            <a:ext cx="514350" cy="503237"/>
          </a:xfrm>
        </p:spPr>
        <p:txBody>
          <a:bodyPr/>
          <a:lstStyle/>
          <a:p>
            <a:fld id="{04850162-2B50-44CE-91D7-956359BE56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언어모형</a:t>
            </a:r>
            <a:r>
              <a:rPr lang="en-US" altLang="ko-KR" dirty="0" smtClean="0"/>
              <a:t>(Language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언어모형이란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자연언어의 생성이나 이해를 위해 사용하는 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통계적 자연언어처리에서 </a:t>
            </a:r>
            <a:r>
              <a:rPr lang="ko-KR" altLang="en-US" dirty="0" err="1" smtClean="0"/>
              <a:t>단어열의</a:t>
            </a:r>
            <a:r>
              <a:rPr lang="ko-KR" altLang="en-US" dirty="0" smtClean="0"/>
              <a:t> 확률을 예측할 때 사용함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통계적 </a:t>
            </a:r>
            <a:r>
              <a:rPr lang="ko-KR" altLang="en-US" dirty="0" err="1" smtClean="0"/>
              <a:t>언어모형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err="1" smtClean="0"/>
              <a:t>단어열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에 대한 확률분포 </a:t>
            </a:r>
            <a:r>
              <a:rPr lang="en-US" altLang="ko-KR" i="1" dirty="0" smtClean="0"/>
              <a:t>p(W)</a:t>
            </a:r>
            <a:r>
              <a:rPr lang="ko-KR" altLang="en-US" dirty="0" smtClean="0"/>
              <a:t>로 나타낼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통계적 </a:t>
            </a:r>
            <a:r>
              <a:rPr lang="ko-KR" altLang="en-US" dirty="0" err="1" smtClean="0"/>
              <a:t>언어모형의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2"/>
            <a:r>
              <a:rPr lang="en-US" altLang="ko-KR" dirty="0"/>
              <a:t>Maximum entropy Language </a:t>
            </a:r>
            <a:r>
              <a:rPr lang="en-US" altLang="ko-KR" dirty="0" smtClean="0"/>
              <a:t>Model</a:t>
            </a:r>
          </a:p>
          <a:p>
            <a:pPr lvl="2"/>
            <a:r>
              <a:rPr lang="en-US" altLang="ko-KR" dirty="0"/>
              <a:t>Syntactic/grammar-structured Language Model</a:t>
            </a:r>
          </a:p>
          <a:p>
            <a:pPr lvl="2"/>
            <a:r>
              <a:rPr lang="en-US" altLang="ko-KR" dirty="0"/>
              <a:t>N-gram Language Model</a:t>
            </a:r>
          </a:p>
          <a:p>
            <a:pPr lvl="2"/>
            <a:r>
              <a:rPr lang="en-US" altLang="ko-KR" dirty="0" smtClean="0"/>
              <a:t>Neural </a:t>
            </a:r>
            <a:r>
              <a:rPr lang="en-US" altLang="ko-KR" dirty="0"/>
              <a:t>network Language </a:t>
            </a:r>
            <a:r>
              <a:rPr lang="en-US" altLang="ko-KR" dirty="0" smtClean="0"/>
              <a:t>Model</a:t>
            </a:r>
          </a:p>
          <a:p>
            <a:pPr lvl="2"/>
            <a:endParaRPr lang="en-US" altLang="ko-KR" dirty="0"/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통계적 </a:t>
            </a:r>
            <a:r>
              <a:rPr lang="ko-KR" altLang="en-US" dirty="0" err="1" smtClean="0">
                <a:solidFill>
                  <a:prstClr val="black"/>
                </a:solidFill>
              </a:rPr>
              <a:t>언어모형의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활용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12000" lvl="2" indent="0">
              <a:buNone/>
            </a:pPr>
            <a:endParaRPr lang="en-US" altLang="ko-KR" dirty="0"/>
          </a:p>
          <a:p>
            <a:pPr marL="612000" lvl="2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 descr="speech recogniti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6" r="55931"/>
          <a:stretch/>
        </p:blipFill>
        <p:spPr bwMode="auto">
          <a:xfrm>
            <a:off x="506782" y="5010312"/>
            <a:ext cx="1255071" cy="86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116" y="52590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Speech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1023" y="4874871"/>
            <a:ext cx="1673452" cy="334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1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베개를 베다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471023" y="5276290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2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베개를 배다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467082" y="5669398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3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베개를 뵈다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 flipV="1">
            <a:off x="1761853" y="5042346"/>
            <a:ext cx="709170" cy="40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9" idx="1"/>
          </p:cNvCxnSpPr>
          <p:nvPr/>
        </p:nvCxnSpPr>
        <p:spPr>
          <a:xfrm>
            <a:off x="1761853" y="5443764"/>
            <a:ext cx="709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0" idx="1"/>
          </p:cNvCxnSpPr>
          <p:nvPr/>
        </p:nvCxnSpPr>
        <p:spPr>
          <a:xfrm>
            <a:off x="1761853" y="5443765"/>
            <a:ext cx="705229" cy="39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931" y="6151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음성인식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31596" y="6172328"/>
                <a:ext cx="2344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6" y="6172328"/>
                <a:ext cx="2344423" cy="276999"/>
              </a:xfrm>
              <a:prstGeom prst="rect">
                <a:avLst/>
              </a:prstGeom>
              <a:blipFill>
                <a:blip r:embed="rId3"/>
                <a:stretch>
                  <a:fillRect l="-2083" t="-4444" r="-338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84827" y="6127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기계번역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202763" y="4490044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1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모자를 입다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202763" y="4891463"/>
            <a:ext cx="1673452" cy="334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2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모자를 쓰다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198822" y="5284571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3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모자를 끼다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stCxn id="37" idx="3"/>
            <a:endCxn id="31" idx="1"/>
          </p:cNvCxnSpPr>
          <p:nvPr/>
        </p:nvCxnSpPr>
        <p:spPr>
          <a:xfrm flipV="1">
            <a:off x="6585286" y="4657519"/>
            <a:ext cx="617477" cy="66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7" idx="3"/>
            <a:endCxn id="32" idx="1"/>
          </p:cNvCxnSpPr>
          <p:nvPr/>
        </p:nvCxnSpPr>
        <p:spPr>
          <a:xfrm flipV="1">
            <a:off x="6585286" y="5058938"/>
            <a:ext cx="617477" cy="26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7" idx="3"/>
            <a:endCxn id="33" idx="1"/>
          </p:cNvCxnSpPr>
          <p:nvPr/>
        </p:nvCxnSpPr>
        <p:spPr>
          <a:xfrm>
            <a:off x="6585286" y="5327417"/>
            <a:ext cx="613536" cy="12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11834" y="5159942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put on hat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7198822" y="5659865"/>
            <a:ext cx="1673452" cy="33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W</a:t>
            </a:r>
            <a:r>
              <a:rPr lang="en-US" altLang="ko-KR" sz="1400" i="1" baseline="-25000" dirty="0" smtClean="0"/>
              <a:t>4</a:t>
            </a:r>
            <a:r>
              <a:rPr lang="en-US" altLang="ko-KR" sz="1400" baseline="-25000" dirty="0" smtClean="0"/>
              <a:t> </a:t>
            </a:r>
            <a:r>
              <a:rPr lang="ko-KR" altLang="en-US" sz="1400" dirty="0" smtClean="0"/>
              <a:t>모자를 신다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>
            <a:stCxn id="37" idx="3"/>
            <a:endCxn id="47" idx="1"/>
          </p:cNvCxnSpPr>
          <p:nvPr/>
        </p:nvCxnSpPr>
        <p:spPr>
          <a:xfrm>
            <a:off x="6585286" y="5327417"/>
            <a:ext cx="613536" cy="49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996689" y="6147982"/>
                <a:ext cx="3073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89" y="6147982"/>
                <a:ext cx="3073342" cy="276999"/>
              </a:xfrm>
              <a:prstGeom prst="rect">
                <a:avLst/>
              </a:prstGeom>
              <a:blipFill>
                <a:blip r:embed="rId4"/>
                <a:stretch>
                  <a:fillRect l="-992" t="-4444" r="-198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확률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연쇄 법칙</a:t>
            </a:r>
            <a:r>
              <a:rPr lang="en-US" altLang="ko-KR" dirty="0" smtClean="0"/>
              <a:t>(Chain Rule)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연쇄 법칙을 적용한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조건부 확률의 계산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문장의 길이가 길수록 </a:t>
            </a:r>
            <a:r>
              <a:rPr lang="en-US" altLang="ko-KR" dirty="0" smtClean="0"/>
              <a:t>zero probability</a:t>
            </a:r>
            <a:r>
              <a:rPr lang="ko-KR" altLang="en-US" dirty="0" smtClean="0"/>
              <a:t>가 많아짐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8598" y="1891820"/>
                <a:ext cx="777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98" y="1891820"/>
                <a:ext cx="7772400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7736" y="2340135"/>
                <a:ext cx="5031599" cy="278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6" y="2340135"/>
                <a:ext cx="5031599" cy="278025"/>
              </a:xfrm>
              <a:prstGeom prst="rect">
                <a:avLst/>
              </a:prstGeom>
              <a:blipFill>
                <a:blip r:embed="rId3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23950" y="1380870"/>
                <a:ext cx="2767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50" y="1380870"/>
                <a:ext cx="276704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2466" y="3253625"/>
                <a:ext cx="8424334" cy="717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다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모자를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철수는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썼다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철수는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" y="3253625"/>
                <a:ext cx="8424334" cy="717632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44092" y="4742740"/>
                <a:ext cx="4884671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다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92" y="4742740"/>
                <a:ext cx="4884671" cy="626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2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 </a:t>
            </a:r>
            <a:r>
              <a:rPr lang="ko-KR" altLang="en-US" dirty="0" err="1" smtClean="0"/>
              <a:t>언어모형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단어의 출현은 문맥에 나타난 이전 몇 개의 단어에만 영향을 받는다고 가정한 </a:t>
            </a:r>
            <a:r>
              <a:rPr lang="ko-KR" altLang="en-US" dirty="0" err="1" smtClean="0"/>
              <a:t>언어모형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N-gram </a:t>
            </a:r>
            <a:r>
              <a:rPr lang="ko-KR" altLang="en-US" dirty="0" err="1" smtClean="0"/>
              <a:t>언어모형은</a:t>
            </a:r>
            <a:r>
              <a:rPr lang="ko-KR" altLang="en-US" dirty="0" smtClean="0"/>
              <a:t> 확률 예측을 위해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단어만 사용함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Uni</a:t>
            </a:r>
            <a:r>
              <a:rPr lang="en-US" altLang="ko-KR" dirty="0" smtClean="0"/>
              <a:t>(1)gram: </a:t>
            </a:r>
            <a:r>
              <a:rPr lang="en-US" altLang="ko-KR" i="1" dirty="0" smtClean="0"/>
              <a:t>p(</a:t>
            </a:r>
            <a:r>
              <a:rPr lang="ko-KR" altLang="en-US" i="1" dirty="0" smtClean="0"/>
              <a:t>철수는 모자를 썼다</a:t>
            </a:r>
            <a:r>
              <a:rPr lang="en-US" altLang="ko-KR" i="1" dirty="0" smtClean="0"/>
              <a:t>) = p(</a:t>
            </a:r>
            <a:r>
              <a:rPr lang="ko-KR" altLang="en-US" i="1" dirty="0" smtClean="0"/>
              <a:t>철수는</a:t>
            </a:r>
            <a:r>
              <a:rPr lang="en-US" altLang="ko-KR" i="1" dirty="0" smtClean="0"/>
              <a:t>) * p(</a:t>
            </a:r>
            <a:r>
              <a:rPr lang="ko-KR" altLang="en-US" i="1" dirty="0" smtClean="0"/>
              <a:t>모자를</a:t>
            </a:r>
            <a:r>
              <a:rPr lang="en-US" altLang="ko-KR" i="1" dirty="0" smtClean="0"/>
              <a:t>) * p(</a:t>
            </a:r>
            <a:r>
              <a:rPr lang="ko-KR" altLang="en-US" i="1" dirty="0" smtClean="0"/>
              <a:t>썼다</a:t>
            </a:r>
            <a:r>
              <a:rPr lang="en-US" altLang="ko-KR" i="1" dirty="0" smtClean="0"/>
              <a:t>)</a:t>
            </a:r>
          </a:p>
          <a:p>
            <a:pPr lvl="1"/>
            <a:r>
              <a:rPr lang="en-US" altLang="ko-KR" dirty="0" smtClean="0"/>
              <a:t>Bi(2)gram: </a:t>
            </a:r>
            <a:r>
              <a:rPr lang="en-US" altLang="ko-KR" i="1" dirty="0" smtClean="0"/>
              <a:t>p(</a:t>
            </a:r>
            <a:r>
              <a:rPr lang="ko-KR" altLang="en-US" i="1" dirty="0" smtClean="0"/>
              <a:t>철수는</a:t>
            </a:r>
            <a:r>
              <a:rPr lang="en-US" altLang="ko-KR" i="1" dirty="0" smtClean="0"/>
              <a:t>) * p(</a:t>
            </a:r>
            <a:r>
              <a:rPr lang="ko-KR" altLang="en-US" i="1" dirty="0" smtClean="0"/>
              <a:t>모자를</a:t>
            </a:r>
            <a:r>
              <a:rPr lang="en-US" altLang="ko-KR" i="1" dirty="0" smtClean="0"/>
              <a:t>|</a:t>
            </a:r>
            <a:r>
              <a:rPr lang="ko-KR" altLang="en-US" i="1" dirty="0" smtClean="0"/>
              <a:t>철수는</a:t>
            </a:r>
            <a:r>
              <a:rPr lang="en-US" altLang="ko-KR" i="1" dirty="0" smtClean="0"/>
              <a:t>) * p(</a:t>
            </a:r>
            <a:r>
              <a:rPr lang="ko-KR" altLang="en-US" i="1" dirty="0" smtClean="0"/>
              <a:t>썼다</a:t>
            </a:r>
            <a:r>
              <a:rPr lang="en-US" altLang="ko-KR" i="1" dirty="0" smtClean="0"/>
              <a:t>|</a:t>
            </a:r>
            <a:r>
              <a:rPr lang="ko-KR" altLang="en-US" i="1" dirty="0" smtClean="0"/>
              <a:t>모자를</a:t>
            </a:r>
            <a:r>
              <a:rPr lang="en-US" altLang="ko-KR" i="1" dirty="0" smtClean="0"/>
              <a:t>)</a:t>
            </a:r>
          </a:p>
          <a:p>
            <a:pPr lvl="1"/>
            <a:r>
              <a:rPr lang="en-US" altLang="ko-KR" dirty="0" smtClean="0"/>
              <a:t>Tri(3)gram : </a:t>
            </a:r>
            <a:r>
              <a:rPr lang="en-US" altLang="ko-KR" i="1" dirty="0" smtClean="0"/>
              <a:t>p(</a:t>
            </a:r>
            <a:r>
              <a:rPr lang="ko-KR" altLang="en-US" i="1" dirty="0" smtClean="0"/>
              <a:t>철수는</a:t>
            </a:r>
            <a:r>
              <a:rPr lang="en-US" altLang="ko-KR" i="1" dirty="0" smtClean="0"/>
              <a:t>) </a:t>
            </a:r>
            <a:r>
              <a:rPr lang="en-US" altLang="ko-KR" i="1" dirty="0"/>
              <a:t>* </a:t>
            </a:r>
            <a:r>
              <a:rPr lang="en-US" altLang="ko-KR" i="1" dirty="0" smtClean="0"/>
              <a:t>p(</a:t>
            </a:r>
            <a:r>
              <a:rPr lang="ko-KR" altLang="en-US" i="1" dirty="0" smtClean="0"/>
              <a:t>모자를</a:t>
            </a:r>
            <a:r>
              <a:rPr lang="en-US" altLang="ko-KR" i="1" dirty="0" smtClean="0"/>
              <a:t>|</a:t>
            </a:r>
            <a:r>
              <a:rPr lang="ko-KR" altLang="en-US" i="1" dirty="0" smtClean="0"/>
              <a:t>철수는</a:t>
            </a:r>
            <a:r>
              <a:rPr lang="en-US" altLang="ko-KR" i="1" dirty="0" smtClean="0"/>
              <a:t>)</a:t>
            </a:r>
            <a:r>
              <a:rPr lang="en-US" altLang="ko-KR" i="1" dirty="0"/>
              <a:t> * </a:t>
            </a:r>
            <a:r>
              <a:rPr lang="en-US" altLang="ko-KR" i="1" dirty="0" smtClean="0"/>
              <a:t>P(</a:t>
            </a:r>
            <a:r>
              <a:rPr lang="ko-KR" altLang="en-US" i="1" dirty="0" smtClean="0"/>
              <a:t>썼다</a:t>
            </a:r>
            <a:r>
              <a:rPr lang="en-US" altLang="ko-KR" i="1" dirty="0" smtClean="0"/>
              <a:t>|</a:t>
            </a:r>
            <a:r>
              <a:rPr lang="ko-KR" altLang="en-US" i="1" dirty="0" smtClean="0"/>
              <a:t>철수는 모자를</a:t>
            </a:r>
            <a:r>
              <a:rPr lang="en-US" altLang="ko-KR" i="1" dirty="0" smtClean="0"/>
              <a:t>)</a:t>
            </a:r>
            <a:endParaRPr lang="en-US" altLang="ko-KR" i="1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N-gram </a:t>
            </a:r>
            <a:r>
              <a:rPr lang="ko-KR" altLang="en-US" dirty="0" err="1" smtClean="0"/>
              <a:t>언어모형</a:t>
            </a:r>
            <a:r>
              <a:rPr lang="ko-KR" altLang="en-US" dirty="0" smtClean="0"/>
              <a:t> 수식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Bigram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N-gram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2880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944067" y="4398212"/>
          <a:ext cx="27638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67" y="4398212"/>
                        <a:ext cx="27638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944067" y="5571163"/>
          <a:ext cx="30241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1625600" imgH="431800" progId="Equation.3">
                  <p:embed/>
                </p:oleObj>
              </mc:Choice>
              <mc:Fallback>
                <p:oleObj name="Equation" r:id="rId5" imgW="1625600" imgH="4318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67" y="5571163"/>
                        <a:ext cx="30241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4963819" y="4518862"/>
          <a:ext cx="19145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수식" r:id="rId7" imgW="863280" imgH="253800" progId="Equation.3">
                  <p:embed/>
                </p:oleObj>
              </mc:Choice>
              <mc:Fallback>
                <p:oleObj name="수식" r:id="rId7" imgW="863280" imgH="2538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19" y="4518862"/>
                        <a:ext cx="19145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6656" y="4662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단어열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4" y="4193809"/>
            <a:ext cx="3113989" cy="2580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어절 </a:t>
            </a:r>
            <a:r>
              <a:rPr lang="en-US" altLang="ko-KR" dirty="0" smtClean="0"/>
              <a:t>N-gram </a:t>
            </a:r>
            <a:r>
              <a:rPr lang="ko-KR" altLang="en-US" dirty="0" err="1" smtClean="0"/>
              <a:t>언어모형</a:t>
            </a:r>
            <a:r>
              <a:rPr lang="ko-KR" altLang="en-US" dirty="0" smtClean="0"/>
              <a:t>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사용 말뭉치</a:t>
            </a:r>
            <a:r>
              <a:rPr lang="en-US" altLang="ko-KR" sz="1600" dirty="0" smtClean="0"/>
              <a:t>(corpus)</a:t>
            </a:r>
            <a:endParaRPr lang="en-US" altLang="ko-KR" sz="1600" dirty="0"/>
          </a:p>
          <a:p>
            <a:pPr lvl="1"/>
            <a:r>
              <a:rPr lang="ko-KR" altLang="en-US" sz="1400" dirty="0" smtClean="0"/>
              <a:t>세종 </a:t>
            </a:r>
            <a:r>
              <a:rPr lang="ko-KR" altLang="en-US" sz="1400" dirty="0" err="1" smtClean="0"/>
              <a:t>원시말뭉치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신문기사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약 </a:t>
            </a:r>
            <a:r>
              <a:rPr lang="en-US" altLang="ko-KR" sz="1400" dirty="0" smtClean="0"/>
              <a:t>2,738</a:t>
            </a:r>
            <a:r>
              <a:rPr lang="ko-KR" altLang="en-US" sz="1400" dirty="0" smtClean="0"/>
              <a:t>만 단어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230MB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 smtClean="0"/>
              <a:t>N-gram </a:t>
            </a:r>
            <a:r>
              <a:rPr lang="ko-KR" altLang="en-US" sz="1600" dirty="0" smtClean="0"/>
              <a:t>데이터 크기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N-gram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모형 </a:t>
            </a:r>
            <a:r>
              <a:rPr lang="ko-KR" altLang="en-US" sz="1600" dirty="0" err="1" smtClean="0"/>
              <a:t>학습결과</a:t>
            </a:r>
            <a:r>
              <a:rPr lang="en-US" altLang="ko-KR" sz="1600" dirty="0" smtClean="0"/>
              <a:t>(ARPA format)</a:t>
            </a:r>
          </a:p>
          <a:p>
            <a:pPr marL="288000" lvl="1" indent="0">
              <a:buNone/>
            </a:pP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9904" y="2523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591273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3159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416532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752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Trigram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1,750,045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8,744,532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10,239,166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0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826MB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0938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98022" y="5114697"/>
            <a:ext cx="1305098" cy="124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67804" y="4981693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6.178686	!	-1.25515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3"/>
            <a:endCxn id="9" idx="1"/>
          </p:cNvCxnSpPr>
          <p:nvPr/>
        </p:nvCxnSpPr>
        <p:spPr>
          <a:xfrm flipV="1">
            <a:off x="2103120" y="5166359"/>
            <a:ext cx="2264684" cy="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 설명선 13"/>
          <p:cNvSpPr/>
          <p:nvPr/>
        </p:nvSpPr>
        <p:spPr>
          <a:xfrm>
            <a:off x="4729942" y="4092113"/>
            <a:ext cx="1670858" cy="696018"/>
          </a:xfrm>
          <a:prstGeom prst="wedgeRectCallout">
            <a:avLst>
              <a:gd name="adj1" fmla="val -31778"/>
              <a:gd name="adj2" fmla="val 83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probability</a:t>
            </a:r>
          </a:p>
          <a:p>
            <a:pPr algn="ctr"/>
            <a:r>
              <a:rPr lang="en-US" altLang="ko-KR" dirty="0" smtClean="0"/>
              <a:t>(Base 10)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6658538" y="4067173"/>
            <a:ext cx="1670858" cy="696018"/>
          </a:xfrm>
          <a:prstGeom prst="wedgeRectCallout">
            <a:avLst>
              <a:gd name="adj1" fmla="val 8023"/>
              <a:gd name="adj2" fmla="val 947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of </a:t>
            </a:r>
            <a:r>
              <a:rPr lang="en-US" altLang="ko-KR" dirty="0" err="1" smtClean="0"/>
              <a:t>backoff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weight(Base 10)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38261" y="5640758"/>
                <a:ext cx="4904099" cy="833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(!)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383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993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=−6.207047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61" y="5640758"/>
                <a:ext cx="4904099" cy="833883"/>
              </a:xfrm>
              <a:prstGeom prst="rect">
                <a:avLst/>
              </a:prstGeom>
              <a:blipFill>
                <a:blip r:embed="rId3"/>
                <a:stretch>
                  <a:fillRect b="-2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N-gram </a:t>
            </a:r>
            <a:r>
              <a:rPr lang="ko-KR" altLang="en-US" dirty="0" err="1" smtClean="0"/>
              <a:t>언어모형의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자료부족 문제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일반적으로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을 증가시키면 </a:t>
                </a:r>
                <a:r>
                  <a:rPr lang="ko-KR" altLang="en-US" dirty="0" err="1" smtClean="0"/>
                  <a:t>언어모형의</a:t>
                </a:r>
                <a:r>
                  <a:rPr lang="ko-KR" altLang="en-US" dirty="0" smtClean="0"/>
                  <a:t> 성능은 좋아짐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그러나 단어가 가질 수 있는 조합이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지수적으로 커짐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스무딩</a:t>
                </a:r>
                <a:r>
                  <a:rPr lang="en-US" altLang="ko-KR" dirty="0" smtClean="0"/>
                  <a:t>(Smoothing)</a:t>
                </a:r>
                <a:r>
                  <a:rPr lang="ko-KR" altLang="en-US" dirty="0" smtClean="0"/>
                  <a:t>을 사용하여도 완전히 해결할 수는 없음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일반화 능력의 부족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의미적 유사성을 반영하지 못함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N-gram</a:t>
                </a:r>
                <a:r>
                  <a:rPr lang="ko-KR" altLang="en-US" dirty="0" smtClean="0"/>
                  <a:t>에서 단어를 이산 원자 기호</a:t>
                </a:r>
                <a:r>
                  <a:rPr lang="en-US" altLang="ko-KR" dirty="0" smtClean="0"/>
                  <a:t>(discrete atomic symbol)</a:t>
                </a:r>
                <a:r>
                  <a:rPr lang="ko-KR" altLang="en-US" dirty="0" smtClean="0"/>
                  <a:t>로 표현함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남자 </a:t>
                </a:r>
                <a:r>
                  <a:rPr lang="en-US" altLang="ko-KR" dirty="0" smtClean="0"/>
                  <a:t>= 1, </a:t>
                </a:r>
                <a:r>
                  <a:rPr lang="ko-KR" altLang="en-US" dirty="0" smtClean="0"/>
                  <a:t>여자 </a:t>
                </a:r>
                <a:r>
                  <a:rPr lang="en-US" altLang="ko-KR" dirty="0" smtClean="0"/>
                  <a:t>= </a:t>
                </a:r>
                <a:r>
                  <a:rPr lang="en-US" altLang="ko-KR" dirty="0"/>
                  <a:t>2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남성 </a:t>
                </a:r>
                <a:r>
                  <a:rPr lang="en-US" altLang="ko-KR" dirty="0" smtClean="0"/>
                  <a:t>= 3, </a:t>
                </a:r>
                <a:r>
                  <a:rPr lang="ko-KR" altLang="en-US" dirty="0" smtClean="0"/>
                  <a:t>여성 </a:t>
                </a:r>
                <a:r>
                  <a:rPr lang="en-US" altLang="ko-KR" dirty="0" smtClean="0"/>
                  <a:t>= 4</a:t>
                </a:r>
              </a:p>
              <a:p>
                <a:pPr lvl="1"/>
                <a:r>
                  <a:rPr lang="en-US" altLang="ko-KR" dirty="0" smtClean="0"/>
                  <a:t>One-hot representation or One-hot vector</a:t>
                </a:r>
              </a:p>
              <a:p>
                <a:pPr lvl="2"/>
                <a:r>
                  <a:rPr lang="en-US" altLang="ko-KR" dirty="0"/>
                  <a:t>4</a:t>
                </a:r>
                <a:r>
                  <a:rPr lang="ko-KR" altLang="en-US" dirty="0" smtClean="0"/>
                  <a:t>차원의 벡터로 표현하면 남자</a:t>
                </a:r>
                <a:r>
                  <a:rPr lang="en-US" altLang="ko-KR" dirty="0" smtClean="0"/>
                  <a:t>= [1, 0, 0, 0], </a:t>
                </a:r>
                <a:r>
                  <a:rPr lang="ko-KR" altLang="en-US" dirty="0" smtClean="0"/>
                  <a:t>여자 </a:t>
                </a:r>
                <a:r>
                  <a:rPr lang="en-US" altLang="ko-KR" dirty="0" smtClean="0"/>
                  <a:t>= [0, 1, 0, 0], </a:t>
                </a:r>
                <a:r>
                  <a:rPr lang="ko-KR" altLang="en-US" dirty="0" smtClean="0"/>
                  <a:t>남성 </a:t>
                </a:r>
                <a:r>
                  <a:rPr lang="en-US" altLang="ko-KR" dirty="0" smtClean="0"/>
                  <a:t>= [0, 0, 1, 0]</a:t>
                </a:r>
              </a:p>
              <a:p>
                <a:pPr lvl="1"/>
                <a:r>
                  <a:rPr lang="ko-KR" altLang="en-US" dirty="0" smtClean="0"/>
                  <a:t>의미적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유사성을 반영하지 못하기 때문에 아래와 같은 확률이 나올 수 있음</a:t>
                </a:r>
                <a:endParaRPr lang="en-US" altLang="ko-KR" dirty="0" smtClean="0"/>
              </a:p>
              <a:p>
                <a:pPr lvl="2"/>
                <a:r>
                  <a:rPr lang="en-US" altLang="ko-KR" i="1" dirty="0" smtClean="0"/>
                  <a:t>p(</a:t>
                </a:r>
                <a:r>
                  <a:rPr lang="ko-KR" altLang="en-US" i="1" dirty="0" smtClean="0"/>
                  <a:t>남자는 여자를 좋아한다</a:t>
                </a:r>
                <a:r>
                  <a:rPr lang="en-US" altLang="ko-KR" i="1" dirty="0" smtClean="0"/>
                  <a:t>)</a:t>
                </a:r>
                <a:r>
                  <a:rPr lang="en-US" altLang="ko-KR" dirty="0" smtClean="0"/>
                  <a:t> = 0.5, </a:t>
                </a:r>
                <a:r>
                  <a:rPr lang="en-US" altLang="ko-KR" i="1" dirty="0"/>
                  <a:t>p</a:t>
                </a:r>
                <a:r>
                  <a:rPr lang="en-US" altLang="ko-KR" i="1" dirty="0" smtClean="0"/>
                  <a:t>(</a:t>
                </a:r>
                <a:r>
                  <a:rPr lang="ko-KR" altLang="en-US" i="1" dirty="0" smtClean="0"/>
                  <a:t>남성은 여성을 좋아한다</a:t>
                </a:r>
                <a:r>
                  <a:rPr lang="en-US" altLang="ko-KR" i="1" dirty="0" smtClean="0"/>
                  <a:t>)</a:t>
                </a:r>
                <a:r>
                  <a:rPr lang="en-US" altLang="ko-KR" dirty="0" smtClean="0"/>
                  <a:t> = 0</a:t>
                </a:r>
              </a:p>
              <a:p>
                <a:pPr lvl="1"/>
                <a:r>
                  <a:rPr lang="ko-KR" altLang="en-US" dirty="0" smtClean="0">
                    <a:solidFill>
                      <a:srgbClr val="C00000"/>
                    </a:solidFill>
                  </a:rPr>
                  <a:t>대안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: 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워드 </a:t>
                </a:r>
                <a:r>
                  <a:rPr lang="ko-KR" altLang="en-US" dirty="0" err="1" smtClean="0">
                    <a:solidFill>
                      <a:srgbClr val="C00000"/>
                    </a:solidFill>
                  </a:rPr>
                  <a:t>임베딩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(word embedding)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을 이용한 분산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(distributed) 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표현의 활용</a:t>
                </a:r>
                <a:endParaRPr lang="en-US" altLang="ko-KR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ko-KR" dirty="0">
                  <a:solidFill>
                    <a:srgbClr val="C00000"/>
                  </a:solidFill>
                </a:endParaRPr>
              </a:p>
              <a:p>
                <a:r>
                  <a:rPr lang="ko-KR" altLang="en-US" dirty="0" smtClean="0"/>
                  <a:t>멀리 떨어진 단어 간의 연관성을 파악하지 못함</a:t>
                </a:r>
                <a:r>
                  <a:rPr lang="en-US" altLang="ko-KR" dirty="0" smtClean="0"/>
                  <a:t>(= long distance problem)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나는 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학생</a:t>
                </a:r>
                <a:r>
                  <a:rPr lang="ko-KR" altLang="en-US" dirty="0" smtClean="0"/>
                  <a:t>이라서 매일 아침 일찍 일어나 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학교</a:t>
                </a:r>
                <a:r>
                  <a:rPr lang="ko-KR" altLang="en-US" dirty="0" smtClean="0"/>
                  <a:t>에 갑니다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>
                    <a:solidFill>
                      <a:srgbClr val="C00000"/>
                    </a:solidFill>
                  </a:rPr>
                  <a:t>대안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: </a:t>
                </a:r>
                <a:r>
                  <a:rPr lang="ko-KR" altLang="en-US" dirty="0" err="1" smtClean="0">
                    <a:solidFill>
                      <a:srgbClr val="C00000"/>
                    </a:solidFill>
                  </a:rPr>
                  <a:t>순환신경</a:t>
                </a:r>
                <a:r>
                  <a:rPr lang="ko-KR" altLang="en-US" dirty="0" err="1">
                    <a:solidFill>
                      <a:srgbClr val="C00000"/>
                    </a:solidFill>
                  </a:rPr>
                  <a:t>망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(RNN)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에 기반을 둔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Neural Network </a:t>
                </a:r>
                <a:r>
                  <a:rPr lang="ko-KR" altLang="en-US" dirty="0" err="1" smtClean="0">
                    <a:solidFill>
                      <a:srgbClr val="C00000"/>
                    </a:solidFill>
                  </a:rPr>
                  <a:t>언어모형의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 활용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258589" y="3204883"/>
            <a:ext cx="432263" cy="44236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분산표현</a:t>
            </a:r>
            <a:r>
              <a:rPr lang="en-US" altLang="ko-KR" dirty="0" smtClean="0"/>
              <a:t>(Distributed Representation)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분산표현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제프리</a:t>
            </a:r>
            <a:r>
              <a:rPr lang="ko-KR" altLang="en-US" dirty="0" smtClean="0"/>
              <a:t> 힌튼</a:t>
            </a:r>
            <a:r>
              <a:rPr lang="en-US" altLang="ko-KR" dirty="0" smtClean="0"/>
              <a:t>(Geoffrey Hinton)</a:t>
            </a:r>
            <a:r>
              <a:rPr lang="ko-KR" altLang="en-US" dirty="0" smtClean="0"/>
              <a:t>이 뉴런</a:t>
            </a:r>
            <a:r>
              <a:rPr lang="en-US" altLang="ko-KR" dirty="0" smtClean="0"/>
              <a:t>(neuron)</a:t>
            </a:r>
            <a:r>
              <a:rPr lang="ko-KR" altLang="en-US" dirty="0" smtClean="0"/>
              <a:t>이 어떻게 개념을 표현하지를 설명하고자 제안함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뉴런이 특징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의 조합을 통해 개념을 표현함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단어의 </a:t>
            </a:r>
            <a:r>
              <a:rPr lang="ko-KR" altLang="en-US" dirty="0" err="1" smtClean="0"/>
              <a:t>분산표현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 자체가 가지는 의미를 다차원 공간에서 벡터로 표현함</a:t>
            </a:r>
            <a:r>
              <a:rPr lang="en-US" altLang="ko-KR" dirty="0" smtClean="0"/>
              <a:t>(vector representation)</a:t>
            </a:r>
          </a:p>
          <a:p>
            <a:pPr marL="288000" lvl="1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임베딩</a:t>
            </a:r>
            <a:r>
              <a:rPr lang="en-US" altLang="ko-KR" dirty="0" smtClean="0">
                <a:solidFill>
                  <a:srgbClr val="C00000"/>
                </a:solidFill>
              </a:rPr>
              <a:t>(word embedding)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 descr="사과의 성분이 산성 성분이라 위에 안 좋다고 하는데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8" y="2313883"/>
            <a:ext cx="879601" cy="820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3491" y="2539224"/>
            <a:ext cx="643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1∙</a:t>
            </a:r>
            <a:r>
              <a:rPr lang="ko-KR" altLang="en-US" dirty="0" smtClean="0"/>
              <a:t>과일 </a:t>
            </a:r>
            <a:r>
              <a:rPr lang="en-US" altLang="ko-KR" dirty="0" smtClean="0"/>
              <a:t>+ 1∙</a:t>
            </a:r>
            <a:r>
              <a:rPr lang="ko-KR" altLang="en-US" dirty="0" smtClean="0"/>
              <a:t>식량 </a:t>
            </a:r>
            <a:r>
              <a:rPr lang="en-US" altLang="ko-KR" dirty="0" smtClean="0"/>
              <a:t>+ 1∙</a:t>
            </a:r>
            <a:r>
              <a:rPr lang="ko-KR" altLang="en-US" dirty="0" smtClean="0"/>
              <a:t>빨간색 </a:t>
            </a:r>
            <a:r>
              <a:rPr lang="en-US" altLang="ko-KR" dirty="0" smtClean="0"/>
              <a:t>+ 0∙</a:t>
            </a:r>
            <a:r>
              <a:rPr lang="ko-KR" altLang="en-US" dirty="0" smtClean="0"/>
              <a:t>초록색 </a:t>
            </a:r>
            <a:r>
              <a:rPr lang="en-US" altLang="ko-KR" dirty="0" smtClean="0"/>
              <a:t>+ 0∙</a:t>
            </a:r>
            <a:r>
              <a:rPr lang="ko-KR" altLang="en-US" dirty="0" smtClean="0"/>
              <a:t>검정색 </a:t>
            </a:r>
            <a:r>
              <a:rPr lang="en-US" altLang="ko-KR" dirty="0"/>
              <a:t>+ 0</a:t>
            </a:r>
            <a:r>
              <a:rPr lang="en-US" altLang="ko-KR" dirty="0" smtClean="0"/>
              <a:t>∙</a:t>
            </a:r>
            <a:r>
              <a:rPr lang="ko-KR" altLang="en-US" dirty="0" err="1" smtClean="0"/>
              <a:t>놀이도구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6301" y="3277913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1∙</a:t>
            </a:r>
            <a:r>
              <a:rPr lang="ko-KR" altLang="en-US" dirty="0" smtClean="0"/>
              <a:t>과일 </a:t>
            </a:r>
            <a:r>
              <a:rPr lang="en-US" altLang="ko-KR" dirty="0" smtClean="0"/>
              <a:t>+ 1∙</a:t>
            </a:r>
            <a:r>
              <a:rPr lang="ko-KR" altLang="en-US" dirty="0" smtClean="0"/>
              <a:t>식량 </a:t>
            </a:r>
            <a:r>
              <a:rPr lang="en-US" altLang="ko-KR" dirty="0" smtClean="0"/>
              <a:t>+ 0.5∙</a:t>
            </a:r>
            <a:r>
              <a:rPr lang="ko-KR" altLang="en-US" dirty="0" smtClean="0"/>
              <a:t>빨간색 </a:t>
            </a:r>
            <a:r>
              <a:rPr lang="en-US" altLang="ko-KR" dirty="0" smtClean="0"/>
              <a:t>+ 0.5</a:t>
            </a:r>
            <a:r>
              <a:rPr lang="ko-KR" altLang="en-US" dirty="0" smtClean="0"/>
              <a:t>초록색 </a:t>
            </a:r>
            <a:r>
              <a:rPr lang="en-US" altLang="ko-KR" dirty="0" smtClean="0"/>
              <a:t>+ 0∙2</a:t>
            </a:r>
            <a:r>
              <a:rPr lang="ko-KR" altLang="en-US" dirty="0" smtClean="0"/>
              <a:t>검정색 </a:t>
            </a:r>
            <a:r>
              <a:rPr lang="en-US" altLang="ko-KR" dirty="0"/>
              <a:t>+ 0</a:t>
            </a:r>
            <a:r>
              <a:rPr lang="en-US" altLang="ko-KR" dirty="0" smtClean="0"/>
              <a:t>∙2</a:t>
            </a:r>
            <a:r>
              <a:rPr lang="ko-KR" altLang="en-US" dirty="0" err="1" smtClean="0"/>
              <a:t>놀이도구</a:t>
            </a:r>
            <a:endParaRPr lang="ko-KR" altLang="en-US" dirty="0"/>
          </a:p>
        </p:txBody>
      </p:sp>
      <p:pic>
        <p:nvPicPr>
          <p:cNvPr id="11" name="그림 10" descr="... &lt;strong&gt;수박&lt;/strong&gt; 효능, &lt;strong&gt;수박&lt;/strong&gt; 칼로리, &lt;strong&gt;수박&lt;/strong&gt; 보관 방법 알아보려면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78" y="3123941"/>
            <a:ext cx="779597" cy="67727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115664" y="3221509"/>
            <a:ext cx="423950" cy="44236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7410" y="35663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특징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3014" y="35663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계수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1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(Word Embedding)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분포가설</a:t>
            </a:r>
            <a:r>
              <a:rPr lang="en-US" altLang="ko-KR" dirty="0"/>
              <a:t>(Distributional </a:t>
            </a:r>
            <a:r>
              <a:rPr lang="en-US" altLang="ko-KR" dirty="0" smtClean="0"/>
              <a:t>Hypothesis)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i="1" dirty="0" smtClean="0"/>
              <a:t>You shall know a word by the company it keeps” – J. R. Firth(1957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비슷한 문맥을 가진 단어는 비슷한 의미를 갖는다는 가정</a:t>
            </a:r>
            <a:endParaRPr lang="en-US" altLang="ko-KR" dirty="0" smtClean="0"/>
          </a:p>
          <a:p>
            <a:pPr marL="2880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→ </a:t>
            </a:r>
            <a:r>
              <a:rPr lang="ko-KR" altLang="en-US" dirty="0" smtClean="0"/>
              <a:t>현대의 통계적 자연어처리의 핵심 기반</a:t>
            </a:r>
            <a:endParaRPr lang="en-US" altLang="ko-KR" dirty="0" smtClean="0"/>
          </a:p>
          <a:p>
            <a:pPr marL="2880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분포가설에</a:t>
            </a:r>
            <a:r>
              <a:rPr lang="ko-KR" altLang="en-US" dirty="0" smtClean="0"/>
              <a:t> 기반을 둔 워드 </a:t>
            </a: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Count-based methods</a:t>
            </a:r>
          </a:p>
          <a:p>
            <a:pPr lvl="2"/>
            <a:r>
              <a:rPr lang="ko-KR" altLang="en-US" dirty="0" smtClean="0"/>
              <a:t>어떤 단어가 문맥에 나타난 단어와 같이 등장한 빈도를 이용하는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단어문맥행렬</a:t>
            </a:r>
            <a:r>
              <a:rPr lang="en-US" altLang="ko-KR" dirty="0" smtClean="0"/>
              <a:t>(co-occurrence matrix), Latent </a:t>
            </a:r>
            <a:r>
              <a:rPr lang="en-US" altLang="ko-KR" dirty="0"/>
              <a:t>Semantic </a:t>
            </a:r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Predictive methods</a:t>
            </a:r>
          </a:p>
          <a:p>
            <a:pPr lvl="2"/>
            <a:r>
              <a:rPr lang="ko-KR" altLang="en-US" dirty="0" smtClean="0"/>
              <a:t>벡터로 표현된 문맥 단어를 이용해서 직접적으로 단어를 예측하는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word2vec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288000" lvl="1" indent="0">
              <a:buNone/>
            </a:pPr>
            <a:endParaRPr lang="en-US" altLang="ko-KR" dirty="0" smtClean="0"/>
          </a:p>
          <a:p>
            <a:pPr marL="288000" lvl="1" indent="0">
              <a:buNone/>
            </a:pPr>
            <a:endParaRPr lang="en-US" altLang="ko-KR" dirty="0"/>
          </a:p>
          <a:p>
            <a:pPr marL="288000" lvl="1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402"/>
      </p:ext>
    </p:extLst>
  </p:cSld>
  <p:clrMapOvr>
    <a:masterClrMapping/>
  </p:clrMapOvr>
</p:sld>
</file>

<file path=ppt/theme/theme1.xml><?xml version="1.0" encoding="utf-8"?>
<a:theme xmlns:a="http://schemas.openxmlformats.org/drawingml/2006/main" name="인공지능연구실_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20170204_한국어_문장_분석_시스템</Template>
  <TotalTime>5699</TotalTime>
  <Words>1145</Words>
  <Application>Microsoft Office PowerPoint</Application>
  <PresentationFormat>화면 슬라이드 쇼(4:3)</PresentationFormat>
  <Paragraphs>362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(한글 글꼴 사용)</vt:lpstr>
      <vt:lpstr>KoPub돋움체 Bold</vt:lpstr>
      <vt:lpstr>맑은 고딕</vt:lpstr>
      <vt:lpstr>맑은고딕</vt:lpstr>
      <vt:lpstr>Arial</vt:lpstr>
      <vt:lpstr>Calibri</vt:lpstr>
      <vt:lpstr>Cambria Math</vt:lpstr>
      <vt:lpstr>인공지능연구실_템플릿</vt:lpstr>
      <vt:lpstr>Equation</vt:lpstr>
      <vt:lpstr>수식</vt:lpstr>
      <vt:lpstr>파이썬(Python)을 활용한 언어 분석 심화 : 워드임베딩</vt:lpstr>
      <vt:lpstr>목차</vt:lpstr>
      <vt:lpstr>언어모형(Language Model)</vt:lpstr>
      <vt:lpstr>문자열의 확률 계산</vt:lpstr>
      <vt:lpstr>N-gram 언어모형</vt:lpstr>
      <vt:lpstr>어절 N-gram 언어모형 구축</vt:lpstr>
      <vt:lpstr>전통적인 N-gram 언어모형의 한계</vt:lpstr>
      <vt:lpstr>분산표현(Distributed Representation)</vt:lpstr>
      <vt:lpstr>워드 임베딩(Word Embedding)</vt:lpstr>
      <vt:lpstr>대표적인 워드 임베딩 아키텍처</vt:lpstr>
      <vt:lpstr>단어문맥행렬(co-occurrence matrix)</vt:lpstr>
      <vt:lpstr>word2vec [Mikolov 2013]</vt:lpstr>
      <vt:lpstr>Skip-gram 학습데이터 구성</vt:lpstr>
      <vt:lpstr>Skip-gram Architecture </vt:lpstr>
      <vt:lpstr>Skip-gram – 은닉층(Hidden Layer)</vt:lpstr>
      <vt:lpstr>Skip-gram - 학습</vt:lpstr>
      <vt:lpstr>워드 임베딩의 품질 평가</vt:lpstr>
      <vt:lpstr>Gensim 설치</vt:lpstr>
      <vt:lpstr>Word2vec 모델 따라하기</vt:lpstr>
      <vt:lpstr>워드 임베딩의 한계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김민호</dc:creator>
  <cp:lastModifiedBy>김민호</cp:lastModifiedBy>
  <cp:revision>109</cp:revision>
  <dcterms:created xsi:type="dcterms:W3CDTF">2018-02-10T08:24:35Z</dcterms:created>
  <dcterms:modified xsi:type="dcterms:W3CDTF">2019-01-10T02:26:21Z</dcterms:modified>
</cp:coreProperties>
</file>