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14" r:id="rId2"/>
    <p:sldId id="435" r:id="rId3"/>
    <p:sldId id="450" r:id="rId4"/>
    <p:sldId id="479" r:id="rId5"/>
    <p:sldId id="365" r:id="rId6"/>
    <p:sldId id="510" r:id="rId7"/>
    <p:sldId id="378" r:id="rId8"/>
    <p:sldId id="408" r:id="rId9"/>
    <p:sldId id="379" r:id="rId10"/>
    <p:sldId id="531" r:id="rId11"/>
    <p:sldId id="532" r:id="rId12"/>
    <p:sldId id="533" r:id="rId13"/>
    <p:sldId id="540" r:id="rId14"/>
    <p:sldId id="516" r:id="rId15"/>
    <p:sldId id="380" r:id="rId16"/>
    <p:sldId id="548" r:id="rId17"/>
    <p:sldId id="549" r:id="rId18"/>
    <p:sldId id="550" r:id="rId19"/>
    <p:sldId id="551" r:id="rId20"/>
    <p:sldId id="552" r:id="rId21"/>
    <p:sldId id="553" r:id="rId22"/>
    <p:sldId id="554" r:id="rId23"/>
    <p:sldId id="558" r:id="rId24"/>
  </p:sldIdLst>
  <p:sldSz cx="9144000" cy="6858000" type="screen4x3"/>
  <p:notesSz cx="7099300" cy="10234613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F8155"/>
    <a:srgbClr val="1F412A"/>
    <a:srgbClr val="0BEB20"/>
    <a:srgbClr val="87F992"/>
    <a:srgbClr val="FFEEB9"/>
    <a:srgbClr val="AFDC7E"/>
    <a:srgbClr val="FFD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73"/>
    <p:restoredTop sz="94987" autoAdjust="0"/>
  </p:normalViewPr>
  <p:slideViewPr>
    <p:cSldViewPr snapToGrid="0">
      <p:cViewPr varScale="1">
        <p:scale>
          <a:sx n="92" d="100"/>
          <a:sy n="92" d="100"/>
        </p:scale>
        <p:origin x="184" y="1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099" cy="511175"/>
          </a:xfrm>
          <a:prstGeom prst="rect">
            <a:avLst/>
          </a:prstGeom>
        </p:spPr>
        <p:txBody>
          <a:bodyPr vert="horz" lIns="91424" tIns="45713" rIns="91424" bIns="45713" rtlCol="0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615" y="1"/>
            <a:ext cx="3076098" cy="511175"/>
          </a:xfrm>
          <a:prstGeom prst="rect">
            <a:avLst/>
          </a:prstGeom>
        </p:spPr>
        <p:txBody>
          <a:bodyPr vert="horz" lIns="91424" tIns="45713" rIns="91424" bIns="45713" rtlCol="0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851"/>
            <a:ext cx="3076099" cy="511175"/>
          </a:xfrm>
          <a:prstGeom prst="rect">
            <a:avLst/>
          </a:prstGeom>
        </p:spPr>
        <p:txBody>
          <a:bodyPr vert="horz" lIns="91424" tIns="45713" rIns="91424" bIns="45713" rtlCol="0" anchor="b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/>
              <a:t>충북대 인공지능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615" y="9721851"/>
            <a:ext cx="3076098" cy="511175"/>
          </a:xfrm>
          <a:prstGeom prst="rect">
            <a:avLst/>
          </a:prstGeom>
        </p:spPr>
        <p:txBody>
          <a:bodyPr vert="horz" lIns="91424" tIns="45713" rIns="91424" bIns="45713" rtlCol="0" anchor="b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72C309-A46A-49FE-B761-9F9B03FCF4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390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099" cy="511175"/>
          </a:xfrm>
          <a:prstGeom prst="rect">
            <a:avLst/>
          </a:prstGeom>
        </p:spPr>
        <p:txBody>
          <a:bodyPr vert="horz" lIns="99031" tIns="49515" rIns="99031" bIns="49515" rtlCol="0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615" y="1"/>
            <a:ext cx="3076098" cy="511175"/>
          </a:xfrm>
          <a:prstGeom prst="rect">
            <a:avLst/>
          </a:prstGeom>
        </p:spPr>
        <p:txBody>
          <a:bodyPr vert="horz" lIns="99031" tIns="49515" rIns="99031" bIns="49515" rtlCol="0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1" tIns="49515" rIns="99031" bIns="4951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723" y="4860925"/>
            <a:ext cx="5679440" cy="4605338"/>
          </a:xfrm>
          <a:prstGeom prst="rect">
            <a:avLst/>
          </a:prstGeom>
        </p:spPr>
        <p:txBody>
          <a:bodyPr vert="horz" lIns="99031" tIns="49515" rIns="99031" bIns="49515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851"/>
            <a:ext cx="3076099" cy="511175"/>
          </a:xfrm>
          <a:prstGeom prst="rect">
            <a:avLst/>
          </a:prstGeom>
        </p:spPr>
        <p:txBody>
          <a:bodyPr vert="horz" lIns="99031" tIns="49515" rIns="99031" bIns="49515" rtlCol="0" anchor="b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/>
              <a:t>충북대 인공지능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615" y="9721851"/>
            <a:ext cx="3076098" cy="511175"/>
          </a:xfrm>
          <a:prstGeom prst="rect">
            <a:avLst/>
          </a:prstGeom>
        </p:spPr>
        <p:txBody>
          <a:bodyPr vert="horz" lIns="99031" tIns="49515" rIns="99031" bIns="49515" rtlCol="0" anchor="b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10DA64A-DB91-4A4A-B9A6-3B256695C6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6878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2016-08-04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충북대 인공지능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2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96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199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DFC4617-2412-4498-AF15-4B2582918F9B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충북대 인공지능</a:t>
            </a:r>
          </a:p>
        </p:txBody>
      </p:sp>
    </p:spTree>
    <p:extLst>
      <p:ext uri="{BB962C8B-B14F-4D97-AF65-F5344CB8AC3E}">
        <p14:creationId xmlns:p14="http://schemas.microsoft.com/office/powerpoint/2010/main" val="2262374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07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>
                <a:ea typeface="맑은 고딕" pitchFamily="50" charset="-127"/>
              </a:rPr>
              <a:t>Parallel distributed processing </a:t>
            </a:r>
          </a:p>
        </p:txBody>
      </p:sp>
      <p:sp>
        <p:nvSpPr>
          <p:cNvPr id="2007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AF74F6-3D3F-4E68-94FF-19ED7A1C4B57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충북대 인공지능</a:t>
            </a:r>
          </a:p>
        </p:txBody>
      </p:sp>
    </p:spTree>
    <p:extLst>
      <p:ext uri="{BB962C8B-B14F-4D97-AF65-F5344CB8AC3E}">
        <p14:creationId xmlns:p14="http://schemas.microsoft.com/office/powerpoint/2010/main" val="2353227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충북대 인공지능</a:t>
            </a:r>
          </a:p>
        </p:txBody>
      </p:sp>
    </p:spTree>
    <p:extLst>
      <p:ext uri="{BB962C8B-B14F-4D97-AF65-F5344CB8AC3E}">
        <p14:creationId xmlns:p14="http://schemas.microsoft.com/office/powerpoint/2010/main" val="3824000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균등분포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(uniform distribution)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따라 무작위로 값을 선택</a:t>
            </a: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충북대 인공지능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225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충북대 인공지능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66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147D7-25D8-4A32-B73C-787CB08FBC62}" type="datetimeFigureOut">
              <a:rPr lang="ko-KR" altLang="en-US"/>
              <a:pPr>
                <a:defRPr/>
              </a:pPr>
              <a:t>2020. 7. 27.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0D953-1184-4279-9ECA-4B65151800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1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11643-DC1E-4182-9663-6BD5B680E116}" type="datetimeFigureOut">
              <a:rPr lang="ko-KR" altLang="en-US"/>
              <a:pPr>
                <a:defRPr/>
              </a:pPr>
              <a:t>2020. 7. 27.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4DD2D-8319-4358-A67F-124A585E3DA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3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55263-93CD-4821-B7B4-E94DDDFD2A35}" type="datetimeFigureOut">
              <a:rPr lang="ko-KR" altLang="en-US"/>
              <a:pPr>
                <a:defRPr/>
              </a:pPr>
              <a:t>2020. 7. 27.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3B9C2-341F-4E8E-81EA-4C7A262911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0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>
              <a:defRPr sz="3200" b="1"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v"/>
              <a:defRPr sz="2000"/>
            </a:lvl1pPr>
            <a:lvl2pPr>
              <a:buFont typeface="Wingdings" pitchFamily="2" charset="2"/>
              <a:buChar char="§"/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8679D-1827-4CEB-B47F-50B03C8446B2}" type="datetimeFigureOut">
              <a:rPr lang="ko-KR" altLang="en-US"/>
              <a:pPr>
                <a:defRPr/>
              </a:pPr>
              <a:t>2020. 7. 27.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ECA4B-68BF-44C0-8B58-213A36B3C9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1723B-E318-443A-936B-F5113964516D}" type="datetimeFigureOut">
              <a:rPr lang="ko-KR" altLang="en-US"/>
              <a:pPr>
                <a:defRPr/>
              </a:pPr>
              <a:t>2020. 7. 27.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9CF26-D412-4605-AC4F-FF3204AD02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6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33D13-7E02-4DB3-8C48-9A4D198E9E15}" type="datetimeFigureOut">
              <a:rPr lang="ko-KR" altLang="en-US"/>
              <a:pPr>
                <a:defRPr/>
              </a:pPr>
              <a:t>2020. 7. 27.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93C4C-67CC-42E4-850B-D525676BEF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9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A254D-11FD-45F5-B54C-9BCE6653859D}" type="datetimeFigureOut">
              <a:rPr lang="ko-KR" altLang="en-US"/>
              <a:pPr>
                <a:defRPr/>
              </a:pPr>
              <a:t>2020. 7. 27.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7D92D-0247-4553-92AB-C6B5E508CD1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31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1F075-EC53-4B42-BA14-E1C10A07DE49}" type="datetimeFigureOut">
              <a:rPr lang="ko-KR" altLang="en-US"/>
              <a:pPr>
                <a:defRPr/>
              </a:pPr>
              <a:t>2020. 7. 27.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05699-6E36-48E7-B79C-51C59CA862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92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A8066-0E87-40A6-891A-53B3B1588B8B}" type="datetimeFigureOut">
              <a:rPr lang="ko-KR" altLang="en-US"/>
              <a:pPr>
                <a:defRPr/>
              </a:pPr>
              <a:t>2020. 7. 27.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C3814-B29F-4390-82C0-7AA607D83A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88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C3BB9-D077-49F9-BBA6-DEC90A17419B}" type="datetimeFigureOut">
              <a:rPr lang="ko-KR" altLang="en-US"/>
              <a:pPr>
                <a:defRPr/>
              </a:pPr>
              <a:t>2020. 7. 27.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2DCB1-88AA-44EA-B994-69D19F5E77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4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E1565-317C-443E-BFD8-088C73ECAF51}" type="datetimeFigureOut">
              <a:rPr lang="ko-KR" altLang="en-US"/>
              <a:pPr>
                <a:defRPr/>
              </a:pPr>
              <a:t>2020. 7. 27.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42FA9-391A-4563-B2B6-A2B9FC5000A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3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6C85D00-C2BE-43D4-8ED5-B7B7A4AA4C57}" type="datetimeFigureOut">
              <a:rPr lang="ko-KR" altLang="en-US"/>
              <a:pPr>
                <a:defRPr/>
              </a:pPr>
              <a:t>2020. 7. 27.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 latinLnBrk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3602801-3949-4E17-BA6E-0F24299F0F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9.png"/><Relationship Id="rId7" Type="http://schemas.openxmlformats.org/officeDocument/2006/relationships/image" Target="../media/image6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290.png"/><Relationship Id="rId5" Type="http://schemas.openxmlformats.org/officeDocument/2006/relationships/image" Target="../media/image69.png"/><Relationship Id="rId10" Type="http://schemas.openxmlformats.org/officeDocument/2006/relationships/image" Target="../media/image280.png"/><Relationship Id="rId4" Type="http://schemas.openxmlformats.org/officeDocument/2006/relationships/image" Target="../media/image68.png"/><Relationship Id="rId9" Type="http://schemas.openxmlformats.org/officeDocument/2006/relationships/image" Target="../media/image2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9.png"/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12" Type="http://schemas.openxmlformats.org/officeDocument/2006/relationships/image" Target="../media/image3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atin typeface="Comic Sans MS" pitchFamily="66" charset="0"/>
                <a:ea typeface="HY견고딕" pitchFamily="18" charset="-127"/>
              </a:rPr>
              <a:t>딥러닝</a:t>
            </a:r>
            <a:r>
              <a:rPr lang="ko-KR" altLang="en-US" dirty="0">
                <a:latin typeface="Comic Sans MS" pitchFamily="66" charset="0"/>
                <a:ea typeface="HY견고딕" pitchFamily="18" charset="-127"/>
              </a:rPr>
              <a:t> </a:t>
            </a: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Part I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omic Sans MS" pitchFamily="66" charset="0"/>
              <a:ea typeface="HY견고딕" pitchFamily="18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371599" y="1772816"/>
            <a:ext cx="6400800" cy="47890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2020</a:t>
            </a:r>
            <a:r>
              <a:rPr lang="ko-KR" altLang="en-US" sz="2400" dirty="0"/>
              <a:t>년 </a:t>
            </a:r>
            <a:r>
              <a:rPr lang="en-US" altLang="ko-KR" sz="2400" dirty="0"/>
              <a:t>SW</a:t>
            </a:r>
            <a:r>
              <a:rPr lang="ko-KR" altLang="en-US" sz="2400" dirty="0"/>
              <a:t>교육 교원 전문성 역량 강화 </a:t>
            </a:r>
            <a:r>
              <a:rPr lang="en-US" altLang="ko-KR" sz="2400" dirty="0"/>
              <a:t>– 4</a:t>
            </a:r>
            <a:r>
              <a:rPr lang="ko-KR" altLang="en-US" sz="2400" dirty="0"/>
              <a:t>기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707546" y="3940587"/>
            <a:ext cx="3728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부산가톨릭대학교 소프트웨어학과</a:t>
            </a:r>
            <a:endParaRPr lang="en-US" altLang="ko-KR" dirty="0"/>
          </a:p>
          <a:p>
            <a:pPr algn="ctr"/>
            <a:r>
              <a:rPr lang="ko-KR" altLang="en-US" dirty="0"/>
              <a:t>김민호 </a:t>
            </a:r>
            <a:r>
              <a:rPr lang="en-US" altLang="ko-KR" dirty="0"/>
              <a:t>(minho@cup.ac.kr)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76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소프트맥스 층 </a:t>
            </a:r>
            <a:r>
              <a:rPr lang="en-US" altLang="ko-KR" dirty="0"/>
              <a:t>(</a:t>
            </a:r>
            <a:r>
              <a:rPr lang="en-US" dirty="0" err="1"/>
              <a:t>softmax</a:t>
            </a:r>
            <a:r>
              <a:rPr lang="en-US" dirty="0"/>
              <a:t> </a:t>
            </a:r>
            <a:r>
              <a:rPr lang="en-US" altLang="ko-KR" dirty="0"/>
              <a:t>layer)</a:t>
            </a:r>
            <a:r>
              <a:rPr 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최종 출력을 </a:t>
            </a:r>
            <a:r>
              <a:rPr lang="ko-KR" altLang="en-US" b="1" dirty="0"/>
              <a:t>분류 확률</a:t>
            </a:r>
            <a:r>
              <a:rPr lang="en-US" altLang="ko-KR" dirty="0"/>
              <a:t>(classification probability)</a:t>
            </a:r>
            <a:r>
              <a:rPr lang="ko-KR" altLang="en-US" dirty="0"/>
              <a:t>로 변환하는 층</a:t>
            </a:r>
            <a:endParaRPr lang="en-US" altLang="ko-KR" dirty="0"/>
          </a:p>
          <a:p>
            <a:pPr lvl="2"/>
            <a:r>
              <a:rPr lang="ko-KR" altLang="en-US" dirty="0"/>
              <a:t>출력의 합 </a:t>
            </a:r>
            <a:r>
              <a:rPr lang="en-US" altLang="ko-KR" dirty="0"/>
              <a:t>= 1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b="1" dirty="0"/>
          </a:p>
        </p:txBody>
      </p:sp>
      <p:cxnSp>
        <p:nvCxnSpPr>
          <p:cNvPr id="4" name="직선 화살표 연결선 3"/>
          <p:cNvCxnSpPr>
            <a:stCxn id="7" idx="6"/>
            <a:endCxn id="12" idx="2"/>
          </p:cNvCxnSpPr>
          <p:nvPr/>
        </p:nvCxnSpPr>
        <p:spPr>
          <a:xfrm flipV="1">
            <a:off x="2302800" y="3305472"/>
            <a:ext cx="682908" cy="39727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2157990" y="2549862"/>
            <a:ext cx="144016" cy="144016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64201" y="3065550"/>
            <a:ext cx="144016" cy="144016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58784" y="3630740"/>
            <a:ext cx="144016" cy="144016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화살표 연결선 7"/>
          <p:cNvCxnSpPr>
            <a:stCxn id="6" idx="6"/>
            <a:endCxn id="10" idx="2"/>
          </p:cNvCxnSpPr>
          <p:nvPr/>
        </p:nvCxnSpPr>
        <p:spPr>
          <a:xfrm flipV="1">
            <a:off x="2308217" y="2830547"/>
            <a:ext cx="677491" cy="30701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7" idx="6"/>
            <a:endCxn id="10" idx="2"/>
          </p:cNvCxnSpPr>
          <p:nvPr/>
        </p:nvCxnSpPr>
        <p:spPr>
          <a:xfrm flipV="1">
            <a:off x="2302800" y="2830547"/>
            <a:ext cx="682908" cy="87220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2985708" y="2758539"/>
            <a:ext cx="144016" cy="14401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1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화살표 연결선 10"/>
          <p:cNvCxnSpPr>
            <a:stCxn id="5" idx="6"/>
            <a:endCxn id="10" idx="2"/>
          </p:cNvCxnSpPr>
          <p:nvPr/>
        </p:nvCxnSpPr>
        <p:spPr>
          <a:xfrm>
            <a:off x="2302006" y="2621870"/>
            <a:ext cx="683702" cy="208677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985708" y="3233464"/>
            <a:ext cx="144016" cy="14401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1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/>
          <p:cNvCxnSpPr>
            <a:stCxn id="6" idx="6"/>
            <a:endCxn id="12" idx="2"/>
          </p:cNvCxnSpPr>
          <p:nvPr/>
        </p:nvCxnSpPr>
        <p:spPr>
          <a:xfrm>
            <a:off x="2308217" y="3137558"/>
            <a:ext cx="677491" cy="167914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6"/>
            <a:endCxn id="12" idx="2"/>
          </p:cNvCxnSpPr>
          <p:nvPr/>
        </p:nvCxnSpPr>
        <p:spPr>
          <a:xfrm>
            <a:off x="2302006" y="2621870"/>
            <a:ext cx="683702" cy="683602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2157990" y="4213490"/>
            <a:ext cx="144016" cy="144016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22249" y="3213905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dirty="0"/>
              <a:t>︙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22249" y="3862563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dirty="0"/>
              <a:t>︙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985708" y="4008104"/>
            <a:ext cx="144016" cy="14401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ko-KR" altLang="en-US" sz="11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직선 화살표 연결선 18"/>
          <p:cNvCxnSpPr>
            <a:stCxn id="15" idx="6"/>
            <a:endCxn id="18" idx="2"/>
          </p:cNvCxnSpPr>
          <p:nvPr/>
        </p:nvCxnSpPr>
        <p:spPr>
          <a:xfrm flipV="1">
            <a:off x="2302006" y="4080112"/>
            <a:ext cx="683702" cy="20538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6"/>
            <a:endCxn id="18" idx="2"/>
          </p:cNvCxnSpPr>
          <p:nvPr/>
        </p:nvCxnSpPr>
        <p:spPr>
          <a:xfrm>
            <a:off x="2302800" y="3702748"/>
            <a:ext cx="682908" cy="377364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6"/>
            <a:endCxn id="18" idx="2"/>
          </p:cNvCxnSpPr>
          <p:nvPr/>
        </p:nvCxnSpPr>
        <p:spPr>
          <a:xfrm>
            <a:off x="2308217" y="3137558"/>
            <a:ext cx="677491" cy="942554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6"/>
            <a:endCxn id="18" idx="2"/>
          </p:cNvCxnSpPr>
          <p:nvPr/>
        </p:nvCxnSpPr>
        <p:spPr>
          <a:xfrm>
            <a:off x="2302006" y="2621870"/>
            <a:ext cx="683702" cy="1458242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5" idx="6"/>
            <a:endCxn id="12" idx="2"/>
          </p:cNvCxnSpPr>
          <p:nvPr/>
        </p:nvCxnSpPr>
        <p:spPr>
          <a:xfrm flipV="1">
            <a:off x="2302006" y="3305472"/>
            <a:ext cx="683702" cy="98002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6"/>
            <a:endCxn id="10" idx="2"/>
          </p:cNvCxnSpPr>
          <p:nvPr/>
        </p:nvCxnSpPr>
        <p:spPr>
          <a:xfrm flipV="1">
            <a:off x="2302006" y="2830547"/>
            <a:ext cx="683702" cy="145495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60481" y="3529187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dirty="0"/>
              <a:t>︙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10535" y="2659079"/>
                <a:ext cx="17243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𝑝</m:t>
                    </m:r>
                    <m:r>
                      <a:rPr lang="en-US" sz="1600" b="0" i="1" smtClean="0">
                        <a:latin typeface="Cambria Math"/>
                      </a:rPr>
                      <m:t>(</m:t>
                    </m:r>
                    <m:r>
                      <a:rPr lang="en-US" sz="1600" b="0" i="1" smtClean="0">
                        <a:latin typeface="Cambria Math"/>
                      </a:rPr>
                      <m:t>𝑌</m:t>
                    </m:r>
                    <m:r>
                      <a:rPr lang="en-US" sz="1600" b="0" i="1" smtClean="0">
                        <a:latin typeface="Cambria Math"/>
                      </a:rPr>
                      <m:t>=1|</m:t>
                    </m:r>
                    <m:r>
                      <a:rPr lang="en-US" sz="1600" b="0" i="1" smtClean="0">
                        <a:latin typeface="Cambria Math"/>
                      </a:rPr>
                      <m:t>𝑋</m:t>
                    </m:r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35" y="2659079"/>
                <a:ext cx="1724383" cy="338554"/>
              </a:xfrm>
              <a:prstGeom prst="rect">
                <a:avLst/>
              </a:prstGeom>
              <a:blipFill rotWithShape="1"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210535" y="3101991"/>
                <a:ext cx="17243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𝑝</m:t>
                    </m:r>
                    <m:r>
                      <a:rPr lang="en-US" sz="1600" b="0" i="1" smtClean="0">
                        <a:latin typeface="Cambria Math"/>
                      </a:rPr>
                      <m:t>(</m:t>
                    </m:r>
                    <m:r>
                      <a:rPr lang="en-US" sz="1600" b="0" i="1" smtClean="0">
                        <a:latin typeface="Cambria Math"/>
                      </a:rPr>
                      <m:t>𝑌</m:t>
                    </m:r>
                    <m:r>
                      <a:rPr lang="en-US" sz="1600" b="0" i="1" smtClean="0">
                        <a:latin typeface="Cambria Math"/>
                      </a:rPr>
                      <m:t>=2|</m:t>
                    </m:r>
                    <m:r>
                      <a:rPr lang="en-US" sz="1600" b="0" i="1" smtClean="0">
                        <a:latin typeface="Cambria Math"/>
                      </a:rPr>
                      <m:t>𝑋</m:t>
                    </m:r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35" y="3101991"/>
                <a:ext cx="1724383" cy="338554"/>
              </a:xfrm>
              <a:prstGeom prst="rect">
                <a:avLst/>
              </a:prstGeom>
              <a:blipFill rotWithShape="1">
                <a:blip r:embed="rId4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253398" y="3864000"/>
                <a:ext cx="17895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𝑝</m:t>
                    </m:r>
                    <m:r>
                      <a:rPr lang="en-US" sz="1600" b="0" i="1" smtClean="0">
                        <a:latin typeface="Cambria Math"/>
                      </a:rPr>
                      <m:t>(</m:t>
                    </m:r>
                    <m:r>
                      <a:rPr lang="en-US" sz="1600" b="0" i="1" smtClean="0">
                        <a:latin typeface="Cambria Math"/>
                      </a:rPr>
                      <m:t>𝑌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latin typeface="Cambria Math"/>
                      </a:rPr>
                      <m:t>|</m:t>
                    </m:r>
                    <m:r>
                      <a:rPr lang="en-US" sz="1600" b="0" i="1" smtClean="0">
                        <a:latin typeface="Cambria Math"/>
                      </a:rPr>
                      <m:t>𝑋</m:t>
                    </m:r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398" y="3864000"/>
                <a:ext cx="1789592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411388" y="4184031"/>
                <a:ext cx="477630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388" y="4184031"/>
                <a:ext cx="477630" cy="325089"/>
              </a:xfrm>
              <a:prstGeom prst="rect">
                <a:avLst/>
              </a:prstGeom>
              <a:blipFill rotWithShape="1">
                <a:blip r:embed="rId6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71308" y="2439051"/>
                <a:ext cx="4202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308" y="2439051"/>
                <a:ext cx="420243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763688" y="2949591"/>
                <a:ext cx="4244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949591"/>
                <a:ext cx="424412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78928" y="3521091"/>
                <a:ext cx="4000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928" y="3521091"/>
                <a:ext cx="400046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778928" y="4062111"/>
                <a:ext cx="473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928" y="4062111"/>
                <a:ext cx="473143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52120" y="2924944"/>
                <a:ext cx="2316660" cy="839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924944"/>
                <a:ext cx="2316660" cy="8399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15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196752"/>
                <a:ext cx="8451669" cy="5328592"/>
              </a:xfrm>
            </p:spPr>
            <p:txBody>
              <a:bodyPr/>
              <a:lstStyle/>
              <a:p>
                <a:r>
                  <a:rPr lang="ko-KR" altLang="en-US" b="1" dirty="0"/>
                  <a:t>학습</a:t>
                </a:r>
                <a:r>
                  <a:rPr lang="en-US" altLang="ko-KR" b="1" dirty="0"/>
                  <a:t> </a:t>
                </a:r>
                <a:r>
                  <a:rPr lang="ko-KR" altLang="en-US" b="1"/>
                  <a:t>데이터 </a:t>
                </a:r>
                <a:endParaRPr lang="en-US" altLang="ko-KR" b="1" dirty="0"/>
              </a:p>
              <a:p>
                <a:endParaRPr lang="en-US" altLang="ko-KR" b="1" dirty="0"/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/>
                  <a:t>번째 데이터의 입력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/>
                  <a:t>번째 데이터의 입력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𝑖𝐾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i="0" dirty="0">
                    <a:latin typeface="+mj-lt"/>
                    <a:ea typeface="Cambria Math" panose="02040503050406030204" pitchFamily="18" charset="0"/>
                  </a:rPr>
                  <a:t>∈</a:t>
                </a:r>
                <a:r>
                  <a:rPr lang="en-US" altLang="ko-KR" dirty="0"/>
                  <a:t> {0, 1},  </a:t>
                </a:r>
                <a:br>
                  <a:rPr lang="en-US" altLang="ko-KR" dirty="0"/>
                </a:br>
                <a:r>
                  <a:rPr lang="en-US" altLang="ko-KR" dirty="0"/>
                  <a:t>  one-hot </a:t>
                </a:r>
                <a:r>
                  <a:rPr lang="ko-KR" altLang="en-US"/>
                  <a:t>벡터 표현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b="1" dirty="0"/>
                  <a:t>학습 데이터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1"/>
                  <a:t>의 조건부 확률</a:t>
                </a:r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sz="2800" dirty="0"/>
              </a:p>
              <a:p>
                <a:r>
                  <a:rPr lang="ko-KR" altLang="en-US" b="1" dirty="0"/>
                  <a:t>전체 데이터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ko-KR" altLang="en-US" b="1"/>
                  <a:t>에 대한 가능도</a:t>
                </a:r>
                <a:r>
                  <a:rPr lang="en-US" altLang="ko-KR" dirty="0"/>
                  <a:t>(likelihood) </a:t>
                </a:r>
                <a:r>
                  <a:rPr lang="ko-KR" altLang="en-US"/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196752"/>
                <a:ext cx="8451669" cy="5328592"/>
              </a:xfrm>
              <a:blipFill rotWithShape="0">
                <a:blip r:embed="rId2"/>
                <a:stretch>
                  <a:fillRect l="-649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03" y="1756208"/>
            <a:ext cx="4099935" cy="351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712" y="2497852"/>
            <a:ext cx="863918" cy="5316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428" y="4048532"/>
            <a:ext cx="3438210" cy="7934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76949" y="4192094"/>
                <a:ext cx="318035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ko-KR" dirty="0"/>
                  <a:t> : </a:t>
                </a:r>
                <a:r>
                  <a:rPr lang="ko-KR" altLang="en-US"/>
                  <a:t>신경망의 동작을 결정하는 </a:t>
                </a:r>
                <a:br>
                  <a:rPr lang="en-US" altLang="ko-KR" dirty="0"/>
                </a:br>
                <a:r>
                  <a:rPr lang="en-US" altLang="ko-KR" dirty="0"/>
                  <a:t>       </a:t>
                </a:r>
                <a:r>
                  <a:rPr lang="ko-KR" altLang="en-US"/>
                  <a:t>전체 가중치 벡터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49" y="4192094"/>
                <a:ext cx="3180358" cy="553998"/>
              </a:xfrm>
              <a:prstGeom prst="rect">
                <a:avLst/>
              </a:prstGeom>
              <a:blipFill rotWithShape="0">
                <a:blip r:embed="rId6"/>
                <a:stretch>
                  <a:fillRect l="-1916" t="-14286" r="-1341" b="-24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6428" y="5649044"/>
            <a:ext cx="39719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52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/>
                  <a:t>최대 가능도 추정</a:t>
                </a:r>
                <a:r>
                  <a:rPr lang="en-US" altLang="ko-KR" dirty="0"/>
                  <a:t>(maximum likelihood estimation, MLE)</a:t>
                </a:r>
              </a:p>
              <a:p>
                <a:pPr lvl="1"/>
                <a:r>
                  <a:rPr lang="ko-KR" altLang="en-US" dirty="0"/>
                  <a:t>데이터의 </a:t>
                </a:r>
                <a:r>
                  <a:rPr lang="ko-KR" altLang="en-US" dirty="0" err="1"/>
                  <a:t>가능도를</a:t>
                </a:r>
                <a:r>
                  <a:rPr lang="ko-KR" altLang="en-US" dirty="0"/>
                  <a:t> 최대로 하는 </a:t>
                </a:r>
                <a:r>
                  <a:rPr lang="ko-KR" altLang="en-US" dirty="0" err="1"/>
                  <a:t>파라미터를</a:t>
                </a:r>
                <a:r>
                  <a:rPr lang="ko-KR" altLang="en-US" dirty="0"/>
                  <a:t> 추정하는 것 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오차함수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: </a:t>
                </a:r>
                <a:r>
                  <a:rPr lang="ko-KR" altLang="en-US"/>
                  <a:t>음의 로그 가능도로 정의 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오차함수 </a:t>
                </a:r>
                <a:r>
                  <a:rPr lang="en-US" altLang="ko-KR" dirty="0"/>
                  <a:t>=                                                    </a:t>
                </a:r>
                <a:r>
                  <a:rPr lang="ko-KR" altLang="en-US"/>
                  <a:t>교차 엔트로피 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737" y="2015148"/>
            <a:ext cx="1903551" cy="772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48371" y="2167377"/>
                <a:ext cx="12883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371" y="2167377"/>
                <a:ext cx="128836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791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927" y="3605731"/>
            <a:ext cx="5868145" cy="6512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4929" y="4862841"/>
            <a:ext cx="4064897" cy="3895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8371" y="5444452"/>
            <a:ext cx="3281943" cy="78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9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1196752"/>
            <a:ext cx="7543800" cy="532859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400" b="1" dirty="0">
                <a:latin typeface="+mn-ea"/>
              </a:rPr>
              <a:t>5.1.1 </a:t>
            </a:r>
            <a:r>
              <a:rPr lang="ko-KR" altLang="en-US" sz="2400" b="1" dirty="0">
                <a:latin typeface="+mn-ea"/>
              </a:rPr>
              <a:t>기울기 소멸 문제</a:t>
            </a:r>
            <a:endParaRPr lang="en-US" altLang="ko-KR" sz="2400" b="1" dirty="0">
              <a:latin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b="1" dirty="0">
                <a:latin typeface="+mn-ea"/>
              </a:rPr>
              <a:t>5.1.2 </a:t>
            </a:r>
            <a:r>
              <a:rPr lang="ko-KR" altLang="en-US" sz="2400" b="1" dirty="0" err="1">
                <a:latin typeface="+mn-ea"/>
              </a:rPr>
              <a:t>기중치</a:t>
            </a:r>
            <a:r>
              <a:rPr lang="ko-KR" altLang="en-US" sz="2400" b="1" dirty="0">
                <a:latin typeface="+mn-ea"/>
              </a:rPr>
              <a:t> 초기화</a:t>
            </a:r>
            <a:endParaRPr lang="en-US" altLang="ko-KR" sz="2400" b="1" dirty="0">
              <a:latin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b="1" dirty="0">
                <a:latin typeface="+mn-ea"/>
              </a:rPr>
              <a:t>5.1.3 </a:t>
            </a:r>
            <a:r>
              <a:rPr lang="ko-KR" altLang="en-US" sz="2400" b="1" dirty="0">
                <a:latin typeface="+mn-ea"/>
              </a:rPr>
              <a:t>과적합 문제 </a:t>
            </a:r>
          </a:p>
        </p:txBody>
      </p:sp>
    </p:spTree>
    <p:extLst>
      <p:ext uri="{BB962C8B-B14F-4D97-AF65-F5344CB8AC3E}">
        <p14:creationId xmlns:p14="http://schemas.microsoft.com/office/powerpoint/2010/main" val="26389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indico.io/blog/wp-content/uploads/2015/08/google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797425"/>
            <a:ext cx="7354888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5.1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rgbClr val="0000FF"/>
                </a:solidFill>
              </a:rPr>
              <a:t>딥러닝</a:t>
            </a:r>
            <a:r>
              <a:rPr lang="en-US" altLang="ko-KR" dirty="0"/>
              <a:t>(deep learning, </a:t>
            </a:r>
            <a:r>
              <a:rPr lang="ko-KR" altLang="en-US" b="1" dirty="0">
                <a:solidFill>
                  <a:srgbClr val="0000FF"/>
                </a:solidFill>
              </a:rPr>
              <a:t>심층학습</a:t>
            </a:r>
            <a:r>
              <a:rPr lang="en-US" altLang="ko-KR" b="1" dirty="0"/>
              <a:t>,</a:t>
            </a:r>
            <a:r>
              <a:rPr lang="ko-KR" altLang="en-US" b="1" dirty="0"/>
              <a:t> 깊은 학습</a:t>
            </a:r>
            <a:r>
              <a:rPr lang="en-US" altLang="ko-KR" b="1" dirty="0"/>
              <a:t>, </a:t>
            </a:r>
            <a:r>
              <a:rPr lang="ko-KR" altLang="en-US" b="1" dirty="0"/>
              <a:t>심화학습</a:t>
            </a:r>
            <a:r>
              <a:rPr lang="en-US" altLang="ko-KR" dirty="0"/>
              <a:t>)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b="1" dirty="0"/>
              <a:t>일반 신경망 </a:t>
            </a:r>
            <a:endParaRPr lang="en-US" altLang="ko-KR" b="1" dirty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b="1" dirty="0"/>
              <a:t>소수의 </a:t>
            </a:r>
            <a:r>
              <a:rPr lang="ko-KR" altLang="en-US" b="1" dirty="0" err="1"/>
              <a:t>은닉층</a:t>
            </a:r>
            <a:r>
              <a:rPr lang="ko-KR" altLang="en-US" b="1" dirty="0"/>
              <a:t> 포함 </a:t>
            </a:r>
            <a:endParaRPr lang="en-US" altLang="ko-KR" b="1" dirty="0"/>
          </a:p>
          <a:p>
            <a:pPr lvl="2" fontAlgn="auto">
              <a:spcAft>
                <a:spcPts val="0"/>
              </a:spcAft>
              <a:defRPr/>
            </a:pPr>
            <a:endParaRPr lang="en-US" altLang="ko-KR" b="1" dirty="0"/>
          </a:p>
          <a:p>
            <a:pPr lvl="2" fontAlgn="auto">
              <a:spcAft>
                <a:spcPts val="0"/>
              </a:spcAft>
              <a:defRPr/>
            </a:pPr>
            <a:endParaRPr lang="en-US" altLang="ko-KR" b="1" dirty="0"/>
          </a:p>
          <a:p>
            <a:pPr marL="914400" lvl="2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ko-KR" b="1" dirty="0"/>
          </a:p>
          <a:p>
            <a:pPr marL="914400" lvl="2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ko-KR" altLang="en-US" b="1" dirty="0"/>
              <a:t> </a:t>
            </a:r>
            <a:r>
              <a:rPr lang="en-US" altLang="ko-KR" b="1" dirty="0"/>
              <a:t> </a:t>
            </a:r>
          </a:p>
          <a:p>
            <a:pPr marL="914400" lvl="2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ko-KR" dirty="0"/>
          </a:p>
          <a:p>
            <a:pPr marL="914400" lvl="2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ko-KR" dirty="0"/>
          </a:p>
          <a:p>
            <a:pPr lvl="1" fontAlgn="auto">
              <a:spcAft>
                <a:spcPts val="0"/>
              </a:spcAft>
              <a:defRPr/>
            </a:pPr>
            <a:endParaRPr lang="en-US" altLang="ko-KR" b="1" dirty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b="1" dirty="0" err="1"/>
              <a:t>딥러닝</a:t>
            </a:r>
            <a:r>
              <a:rPr lang="ko-KR" altLang="en-US" b="1" dirty="0"/>
              <a:t> 신경망 </a:t>
            </a:r>
            <a:r>
              <a:rPr lang="en-US" altLang="ko-KR" b="1" dirty="0"/>
              <a:t>(</a:t>
            </a:r>
            <a:r>
              <a:rPr lang="ko-KR" altLang="en-US" b="1" dirty="0"/>
              <a:t>심층 신경망</a:t>
            </a:r>
            <a:r>
              <a:rPr lang="en-US" altLang="ko-KR" b="1" dirty="0"/>
              <a:t>, deep neural network)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b="1" dirty="0"/>
              <a:t>다수의 </a:t>
            </a:r>
            <a:r>
              <a:rPr lang="ko-KR" altLang="en-US" b="1" dirty="0" err="1"/>
              <a:t>은닉층</a:t>
            </a:r>
            <a:r>
              <a:rPr lang="ko-KR" altLang="en-US" b="1" dirty="0"/>
              <a:t> 포함</a:t>
            </a:r>
            <a:endParaRPr lang="en-US" altLang="ko-KR" b="1" dirty="0"/>
          </a:p>
          <a:p>
            <a:pPr marL="914400" lvl="2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105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10598" name="TextBox 6"/>
          <p:cNvSpPr txBox="1">
            <a:spLocks noChangeArrowheads="1"/>
          </p:cNvSpPr>
          <p:nvPr/>
        </p:nvSpPr>
        <p:spPr bwMode="auto">
          <a:xfrm>
            <a:off x="7380288" y="6565900"/>
            <a:ext cx="16557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ko-KR" altLang="en-US" sz="1000"/>
              <a:t>출전</a:t>
            </a:r>
            <a:r>
              <a:rPr lang="en-US" altLang="ko-KR" sz="1000"/>
              <a:t>: googLeNet (google)</a:t>
            </a:r>
            <a:endParaRPr lang="en-US" altLang="en-US" sz="1000"/>
          </a:p>
        </p:txBody>
      </p:sp>
      <p:pic>
        <p:nvPicPr>
          <p:cNvPr id="110599" name="_x202375296" descr="EMB000013f864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349500"/>
            <a:ext cx="273685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 dirty="0"/>
              <a:t>일반 신경망과 </a:t>
            </a:r>
            <a:r>
              <a:rPr lang="ko-KR" altLang="en-US" b="1" dirty="0" err="1"/>
              <a:t>딥러닝</a:t>
            </a:r>
            <a:r>
              <a:rPr lang="ko-KR" altLang="en-US" b="1" dirty="0"/>
              <a:t> 신경망</a:t>
            </a:r>
            <a:endParaRPr lang="en-US" altLang="ko-KR" dirty="0"/>
          </a:p>
          <a:p>
            <a:pPr lvl="1"/>
            <a:r>
              <a:rPr lang="ko-KR" altLang="en-US" b="1" dirty="0"/>
              <a:t>일반 신경망 모델  </a:t>
            </a:r>
            <a:endParaRPr lang="en-US" altLang="ko-KR" dirty="0"/>
          </a:p>
          <a:p>
            <a:pPr lvl="2"/>
            <a:r>
              <a:rPr lang="ko-KR" altLang="en-US" dirty="0"/>
              <a:t>원시 데이터</a:t>
            </a:r>
            <a:r>
              <a:rPr lang="en-US" altLang="ko-KR" dirty="0"/>
              <a:t>(original data)</a:t>
            </a:r>
            <a:r>
              <a:rPr lang="ko-KR" altLang="en-US" dirty="0"/>
              <a:t>에서 직접 특징</a:t>
            </a:r>
            <a:r>
              <a:rPr lang="en-US" altLang="ko-KR" dirty="0"/>
              <a:t>(</a:t>
            </a:r>
            <a:r>
              <a:rPr lang="en-US" altLang="ko-KR" b="1" dirty="0"/>
              <a:t>handcrafted feature</a:t>
            </a:r>
            <a:r>
              <a:rPr lang="en-US" altLang="ko-KR" dirty="0"/>
              <a:t>)</a:t>
            </a:r>
            <a:r>
              <a:rPr lang="ko-KR" altLang="en-US" dirty="0"/>
              <a:t>을 추출해서 만든 </a:t>
            </a:r>
            <a:r>
              <a:rPr lang="ko-KR" altLang="en-US" b="1" dirty="0"/>
              <a:t>특징 벡터</a:t>
            </a:r>
            <a:r>
              <a:rPr lang="en-US" altLang="ko-KR" dirty="0"/>
              <a:t>(feature vector)</a:t>
            </a:r>
            <a:r>
              <a:rPr lang="ko-KR" altLang="en-US" dirty="0"/>
              <a:t>를 입력으로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 </a:t>
            </a:r>
            <a:endParaRPr lang="ko-KR" altLang="en-US" dirty="0"/>
          </a:p>
          <a:p>
            <a:pPr lvl="2"/>
            <a:r>
              <a:rPr lang="ko-KR" altLang="en-US" dirty="0"/>
              <a:t>특징 벡터들의 품질에 영향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b="1" dirty="0" err="1"/>
              <a:t>딥러닝</a:t>
            </a:r>
            <a:r>
              <a:rPr lang="ko-KR" altLang="en-US" b="1" dirty="0"/>
              <a:t> 신경망 </a:t>
            </a:r>
            <a:endParaRPr lang="en-US" altLang="ko-KR" b="1" dirty="0"/>
          </a:p>
          <a:p>
            <a:pPr lvl="2"/>
            <a:r>
              <a:rPr lang="ko-KR" altLang="en-US" b="1" dirty="0" err="1"/>
              <a:t>특징추출</a:t>
            </a:r>
            <a:r>
              <a:rPr lang="ko-KR" altLang="en-US" dirty="0" err="1"/>
              <a:t>과</a:t>
            </a:r>
            <a:r>
              <a:rPr lang="ko-KR" altLang="en-US" b="1" dirty="0"/>
              <a:t> 학습</a:t>
            </a:r>
            <a:r>
              <a:rPr lang="ko-KR" altLang="en-US" dirty="0"/>
              <a:t>을 함께 수행 </a:t>
            </a:r>
            <a:endParaRPr lang="en-US" altLang="ko-KR" dirty="0"/>
          </a:p>
          <a:p>
            <a:pPr lvl="2"/>
            <a:r>
              <a:rPr lang="ko-KR" altLang="en-US" dirty="0"/>
              <a:t>데이터로부터 </a:t>
            </a:r>
            <a:r>
              <a:rPr lang="ko-KR" altLang="en-US" b="1" dirty="0"/>
              <a:t>효과적인 특징</a:t>
            </a:r>
            <a:r>
              <a:rPr lang="ko-KR" altLang="en-US" dirty="0"/>
              <a:t>을 학습을 통해 추출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ko-KR" altLang="en-US" dirty="0">
                <a:sym typeface="Wingdings" pitchFamily="2" charset="2"/>
              </a:rPr>
              <a:t>우수한 성능 </a:t>
            </a:r>
            <a:r>
              <a:rPr lang="ko-KR" altLang="en-US" dirty="0"/>
              <a:t>  </a:t>
            </a:r>
            <a:r>
              <a:rPr lang="en-US" altLang="ko-KR" dirty="0"/>
              <a:t>  </a:t>
            </a:r>
            <a:r>
              <a:rPr lang="en-US" altLang="ko-KR" b="1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1136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76600" y="3068638"/>
            <a:ext cx="1295400" cy="7921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>
                <a:solidFill>
                  <a:srgbClr val="FF0000"/>
                </a:solidFill>
              </a:rPr>
              <a:t>특징추출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특징벡터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48263" y="3068638"/>
            <a:ext cx="1295400" cy="7921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>
                <a:solidFill>
                  <a:srgbClr val="FF0000"/>
                </a:solidFill>
              </a:rPr>
              <a:t>신경망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643438" y="3321050"/>
            <a:ext cx="433387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오른쪽 화살표 10"/>
          <p:cNvSpPr/>
          <p:nvPr/>
        </p:nvSpPr>
        <p:spPr>
          <a:xfrm>
            <a:off x="6516688" y="3321050"/>
            <a:ext cx="431800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3673" name="TextBox 9"/>
          <p:cNvSpPr txBox="1">
            <a:spLocks noChangeArrowheads="1"/>
          </p:cNvSpPr>
          <p:nvPr/>
        </p:nvSpPr>
        <p:spPr bwMode="auto">
          <a:xfrm>
            <a:off x="7092950" y="3279775"/>
            <a:ext cx="543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>
                <a:solidFill>
                  <a:srgbClr val="0000FF"/>
                </a:solidFill>
              </a:rPr>
              <a:t>출력</a:t>
            </a:r>
            <a:endParaRPr lang="en-US" altLang="en-US" sz="1400">
              <a:solidFill>
                <a:srgbClr val="0000FF"/>
              </a:solidFill>
            </a:endParaRPr>
          </a:p>
        </p:txBody>
      </p:sp>
      <p:sp>
        <p:nvSpPr>
          <p:cNvPr id="113674" name="직사각형 11"/>
          <p:cNvSpPr>
            <a:spLocks noChangeArrowheads="1"/>
          </p:cNvSpPr>
          <p:nvPr/>
        </p:nvSpPr>
        <p:spPr bwMode="auto">
          <a:xfrm>
            <a:off x="1532101" y="3279775"/>
            <a:ext cx="10823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lang="ko-KR" altLang="en-US" sz="1400" b="1" dirty="0">
                <a:solidFill>
                  <a:srgbClr val="0000FF"/>
                </a:solidFill>
              </a:rPr>
              <a:t>원시데이터</a:t>
            </a:r>
            <a:endParaRPr lang="en-US" altLang="en-US" sz="1400" b="1" dirty="0">
              <a:solidFill>
                <a:srgbClr val="0000FF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2771775" y="3321050"/>
            <a:ext cx="431800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3232150" y="5445125"/>
            <a:ext cx="3168650" cy="7921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 err="1">
                <a:solidFill>
                  <a:srgbClr val="FF0000"/>
                </a:solidFill>
              </a:rPr>
              <a:t>딥러닝</a:t>
            </a:r>
            <a:r>
              <a:rPr lang="ko-KR" altLang="en-US" sz="1400" b="1" dirty="0">
                <a:solidFill>
                  <a:srgbClr val="FF0000"/>
                </a:solidFill>
              </a:rPr>
              <a:t> 신경망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(Deep Neural Network)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472238" y="5697538"/>
            <a:ext cx="431800" cy="287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048500" y="5656263"/>
            <a:ext cx="543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>
                <a:solidFill>
                  <a:srgbClr val="0000FF"/>
                </a:solidFill>
              </a:rPr>
              <a:t>출력</a:t>
            </a:r>
            <a:endParaRPr lang="en-US" altLang="en-US" sz="1400">
              <a:solidFill>
                <a:srgbClr val="0000FF"/>
              </a:solidFill>
            </a:endParaRPr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auto">
          <a:xfrm>
            <a:off x="1488445" y="5656263"/>
            <a:ext cx="10823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lang="ko-KR" altLang="en-US" sz="1400" b="1">
                <a:solidFill>
                  <a:srgbClr val="0000FF"/>
                </a:solidFill>
              </a:rPr>
              <a:t>원시데이터</a:t>
            </a:r>
            <a:endParaRPr lang="en-US" altLang="en-US" sz="1400" b="1">
              <a:solidFill>
                <a:srgbClr val="0000FF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2728913" y="5697538"/>
            <a:ext cx="431800" cy="287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/>
      <p:bldP spid="20" grpId="0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5.1.1 </a:t>
            </a:r>
            <a:r>
              <a:rPr lang="ko-KR" altLang="en-US" dirty="0"/>
              <a:t>기울기 소멸 문제</a:t>
            </a:r>
            <a:endParaRPr lang="en-US" dirty="0"/>
          </a:p>
        </p:txBody>
      </p:sp>
      <p:sp>
        <p:nvSpPr>
          <p:cNvPr id="111620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 dirty="0"/>
              <a:t>기울기 소멸 문제</a:t>
            </a:r>
            <a:r>
              <a:rPr lang="en-US" altLang="ko-KR" dirty="0"/>
              <a:t>(</a:t>
            </a:r>
            <a:r>
              <a:rPr lang="en-US" altLang="ko-KR" b="1" dirty="0"/>
              <a:t>Vanishing gradient problem) </a:t>
            </a:r>
          </a:p>
          <a:p>
            <a:pPr lvl="1"/>
            <a:r>
              <a:rPr lang="ko-KR" altLang="en-US" dirty="0" err="1"/>
              <a:t>은닉층이</a:t>
            </a:r>
            <a:r>
              <a:rPr lang="ko-KR" altLang="en-US" dirty="0"/>
              <a:t> 많은 다층 </a:t>
            </a:r>
            <a:r>
              <a:rPr lang="ko-KR" altLang="en-US" dirty="0" err="1"/>
              <a:t>퍼셉트론에서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출력층에서</a:t>
            </a:r>
            <a:r>
              <a:rPr lang="ko-KR" altLang="en-US" dirty="0"/>
              <a:t> 아래 층으로 갈 수록 </a:t>
            </a:r>
            <a:br>
              <a:rPr lang="en-US" altLang="ko-KR" dirty="0"/>
            </a:br>
            <a:r>
              <a:rPr lang="ko-KR" altLang="en-US" dirty="0"/>
              <a:t>전달되는 오차가 크게 줄어들어</a:t>
            </a:r>
            <a:r>
              <a:rPr lang="en-US" altLang="ko-KR" dirty="0"/>
              <a:t>,</a:t>
            </a:r>
            <a:r>
              <a:rPr lang="ko-KR" altLang="en-US" dirty="0"/>
              <a:t> 학습이 되지 않는 현상 </a:t>
            </a:r>
            <a:endParaRPr lang="en-US" altLang="en-US" dirty="0">
              <a:ea typeface="맑은 고딕" pitchFamily="50" charset="-127"/>
            </a:endParaRPr>
          </a:p>
          <a:p>
            <a:endParaRPr lang="en-US" altLang="en-US" dirty="0"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23902384" descr="EMB000006e05c3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14" y="2693247"/>
            <a:ext cx="4659907" cy="249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08461" y="3869422"/>
            <a:ext cx="4752975" cy="261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96" y="6120783"/>
            <a:ext cx="5271247" cy="5211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760" y="5378946"/>
            <a:ext cx="1866900" cy="56197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6173780" y="2940127"/>
            <a:ext cx="2674491" cy="1543140"/>
            <a:chOff x="6173780" y="2940127"/>
            <a:chExt cx="2674491" cy="154314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73780" y="2940127"/>
              <a:ext cx="2633175" cy="129286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007703" y="4175490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시그모이드</a:t>
              </a:r>
              <a:r>
                <a:rPr lang="en-US" altLang="ko-KR" sz="1400" dirty="0"/>
                <a:t>(sigmoid)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344155" y="5008970"/>
            <a:ext cx="2589261" cy="1737251"/>
            <a:chOff x="6344155" y="5008970"/>
            <a:chExt cx="2589261" cy="1737251"/>
          </a:xfrm>
        </p:grpSpPr>
        <p:pic>
          <p:nvPicPr>
            <p:cNvPr id="8" name="_x477438352" descr="EMB00000aac5bb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155" y="5008970"/>
              <a:ext cx="2589261" cy="1427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548866" y="6438444"/>
              <a:ext cx="2349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쌍곡</a:t>
              </a:r>
              <a:r>
                <a:rPr lang="ko-KR" altLang="en-US" sz="1400" dirty="0"/>
                <a:t> 탄젠트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hypertangent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958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기울기 소멸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5328592"/>
          </a:xfrm>
        </p:spPr>
        <p:txBody>
          <a:bodyPr/>
          <a:lstStyle/>
          <a:p>
            <a:r>
              <a:rPr lang="ko-KR" altLang="en-US" b="1" dirty="0"/>
              <a:t>기울기 소멸 문제 완화 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 err="1"/>
              <a:t>시그모이드나</a:t>
            </a:r>
            <a:r>
              <a:rPr lang="ko-KR" altLang="en-US" dirty="0"/>
              <a:t> </a:t>
            </a:r>
            <a:r>
              <a:rPr lang="ko-KR" altLang="en-US" dirty="0" err="1"/>
              <a:t>쌍곡</a:t>
            </a:r>
            <a:r>
              <a:rPr lang="ko-KR" altLang="en-US" dirty="0"/>
              <a:t> 탄젠트 대신</a:t>
            </a:r>
            <a:r>
              <a:rPr lang="ko-KR" altLang="en-US" b="1" dirty="0"/>
              <a:t> </a:t>
            </a:r>
            <a:r>
              <a:rPr lang="en-US" altLang="ko-KR" b="1" dirty="0" err="1"/>
              <a:t>ReLU</a:t>
            </a:r>
            <a:r>
              <a:rPr lang="en-US" altLang="ko-KR" b="1" dirty="0"/>
              <a:t>(Rectified Linear Unit) </a:t>
            </a:r>
            <a:r>
              <a:rPr lang="ko-KR" altLang="en-US" dirty="0"/>
              <a:t>함수 사용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798" y="3818036"/>
            <a:ext cx="5098729" cy="3039964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637906" y="2201952"/>
            <a:ext cx="6863862" cy="1299784"/>
            <a:chOff x="1384246" y="5475087"/>
            <a:chExt cx="6863862" cy="129978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7144" y="5540384"/>
              <a:ext cx="2630964" cy="123448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4246" y="5475087"/>
              <a:ext cx="2633175" cy="1292865"/>
            </a:xfrm>
            <a:prstGeom prst="rect">
              <a:avLst/>
            </a:prstGeom>
          </p:spPr>
        </p:pic>
        <p:sp>
          <p:nvSpPr>
            <p:cNvPr id="7" name="오른쪽 화살표 6"/>
            <p:cNvSpPr/>
            <p:nvPr/>
          </p:nvSpPr>
          <p:spPr>
            <a:xfrm>
              <a:off x="4830166" y="5993772"/>
              <a:ext cx="484094" cy="2554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812541" y="2043805"/>
            <a:ext cx="5790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err="1"/>
              <a:t>ReLU</a:t>
            </a:r>
            <a:r>
              <a:rPr lang="en-US" altLang="ko-KR" sz="1100" b="1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16437" y="5787736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/>
              <a:t>시그모이드</a:t>
            </a:r>
            <a:r>
              <a:rPr lang="ko-KR" altLang="en-US" sz="1600" b="1" dirty="0"/>
              <a:t> 사용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3756" y="4433454"/>
            <a:ext cx="1160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/>
              <a:t>ReLU</a:t>
            </a:r>
            <a:r>
              <a:rPr lang="ko-KR" altLang="en-US" sz="1600" b="1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389262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기울기 소멸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ReLU</a:t>
            </a:r>
            <a:r>
              <a:rPr lang="ko-KR" altLang="en-US" b="1" dirty="0"/>
              <a:t>와 변형된 형태 </a:t>
            </a:r>
            <a:r>
              <a:rPr lang="en-US" altLang="ko-KR" b="1" dirty="0"/>
              <a:t>  </a:t>
            </a:r>
          </a:p>
          <a:p>
            <a:pPr lvl="1"/>
            <a:r>
              <a:rPr lang="en-US" altLang="ko-KR" b="1" dirty="0" err="1"/>
              <a:t>ReLU</a:t>
            </a:r>
            <a:endParaRPr lang="en-US" altLang="ko-KR" b="1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b="1" dirty="0"/>
              <a:t>누수 </a:t>
            </a:r>
            <a:r>
              <a:rPr lang="en-US" altLang="ko-KR" b="1" dirty="0" err="1"/>
              <a:t>ReLU</a:t>
            </a:r>
            <a:r>
              <a:rPr lang="en-US" altLang="ko-KR" b="1" dirty="0"/>
              <a:t>(Leaky </a:t>
            </a:r>
            <a:r>
              <a:rPr lang="en-US" altLang="ko-KR" b="1" dirty="0" err="1"/>
              <a:t>ReLU</a:t>
            </a:r>
            <a:r>
              <a:rPr lang="en-US" altLang="ko-KR" b="1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ELU (exponential Linear Unit)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b="1" dirty="0" err="1"/>
              <a:t>Maxout</a:t>
            </a:r>
            <a:r>
              <a:rPr lang="en-US" altLang="ko-KR" b="1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 err="1"/>
              <a:t>PReLU</a:t>
            </a:r>
            <a:r>
              <a:rPr lang="en-US" altLang="ko-KR" dirty="0"/>
              <a:t> (</a:t>
            </a:r>
            <a:r>
              <a:rPr lang="en-US" altLang="ko-KR" dirty="0" err="1"/>
              <a:t>parameteric</a:t>
            </a:r>
            <a:r>
              <a:rPr lang="en-US" altLang="ko-KR" dirty="0"/>
              <a:t> 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417" y="3021682"/>
            <a:ext cx="1752600" cy="295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142" y="3999488"/>
            <a:ext cx="2781300" cy="457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072" y="4957399"/>
            <a:ext cx="2466975" cy="419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708" y="2376127"/>
            <a:ext cx="1532437" cy="9493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5632" y="3500346"/>
            <a:ext cx="1508996" cy="12277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2620" y="4821287"/>
            <a:ext cx="1129000" cy="9423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8114" y="1303794"/>
            <a:ext cx="1795696" cy="921387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1923628" y="6044943"/>
            <a:ext cx="1778689" cy="558636"/>
            <a:chOff x="1913237" y="6315106"/>
            <a:chExt cx="1778689" cy="558636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3237" y="6315106"/>
              <a:ext cx="1752600" cy="29527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981201" y="6596743"/>
              <a:ext cx="1710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ym typeface="Symbol" panose="05050102010706020507" pitchFamily="18" charset="2"/>
                </a:rPr>
                <a:t> </a:t>
              </a:r>
              <a:r>
                <a:rPr lang="en-US" altLang="ko-KR" sz="1200" dirty="0">
                  <a:sym typeface="Symbol" panose="05050102010706020507" pitchFamily="18" charset="2"/>
                </a:rPr>
                <a:t>: </a:t>
              </a:r>
              <a:r>
                <a:rPr lang="ko-KR" altLang="en-US" sz="1200" dirty="0">
                  <a:sym typeface="Symbol" panose="05050102010706020507" pitchFamily="18" charset="2"/>
                </a:rPr>
                <a:t>학습되는 </a:t>
              </a:r>
              <a:r>
                <a:rPr lang="ko-KR" altLang="en-US" sz="1200" dirty="0" err="1">
                  <a:sym typeface="Symbol" panose="05050102010706020507" pitchFamily="18" charset="2"/>
                </a:rPr>
                <a:t>파라미터</a:t>
              </a:r>
              <a:endParaRPr lang="ko-KR" altLang="en-US" sz="1200" dirty="0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062" y="5825523"/>
            <a:ext cx="1532437" cy="94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62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5.1.2 </a:t>
            </a:r>
            <a:r>
              <a:rPr lang="ko-KR" altLang="en-US" dirty="0"/>
              <a:t>가중치 초기화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b="1" dirty="0"/>
                  <a:t>가중치 최기화 </a:t>
                </a:r>
              </a:p>
              <a:p>
                <a:pPr lvl="1"/>
                <a:r>
                  <a:rPr lang="ko-KR" altLang="en-US" dirty="0"/>
                  <a:t>신경망의 성능에 큰 영향을 주는 요소 </a:t>
                </a:r>
                <a:r>
                  <a:rPr lang="en-US" altLang="ko-KR" dirty="0"/>
                  <a:t> </a:t>
                </a:r>
              </a:p>
              <a:p>
                <a:pPr lvl="1"/>
                <a:r>
                  <a:rPr lang="ko-KR" altLang="en-US" dirty="0"/>
                  <a:t>보통 가중치의 초기값으로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에 가까운 무작위 값 사용 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b="1" dirty="0"/>
                  <a:t>개선된 가중치 초기화 방법 </a:t>
                </a:r>
                <a:endParaRPr lang="en-US" altLang="ko-KR" b="1" dirty="0"/>
              </a:p>
              <a:p>
                <a:pPr lvl="1"/>
                <a:r>
                  <a:rPr lang="ko-KR" altLang="en-US" dirty="0"/>
                  <a:t>각 </a:t>
                </a:r>
                <a:r>
                  <a:rPr lang="ko-KR" altLang="en-US" dirty="0" err="1"/>
                  <a:t>노드의</a:t>
                </a:r>
                <a:r>
                  <a:rPr lang="ko-KR" altLang="en-US" dirty="0"/>
                  <a:t> 입력 </a:t>
                </a:r>
                <a:r>
                  <a:rPr lang="ko-KR" altLang="en-US" dirty="0" err="1"/>
                  <a:t>노드</a:t>
                </a:r>
                <a:r>
                  <a:rPr lang="ko-KR" altLang="en-US" dirty="0"/>
                  <a:t> 개수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와 출력 </a:t>
                </a:r>
                <a:r>
                  <a:rPr lang="ko-KR" altLang="en-US" dirty="0" err="1"/>
                  <a:t>노드의</a:t>
                </a:r>
                <a:r>
                  <a:rPr lang="ko-KR" altLang="en-US" dirty="0"/>
                  <a:t> 개수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dirty="0"/>
                  <a:t>를 사용하는 방법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ko-KR" altLang="en-US" dirty="0"/>
                  <a:t>균등 분포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sz="700" dirty="0"/>
              </a:p>
              <a:p>
                <a:pPr lvl="2"/>
                <a:r>
                  <a:rPr lang="ko-KR" altLang="en-US" dirty="0"/>
                  <a:t>제이비어</a:t>
                </a:r>
                <a:r>
                  <a:rPr lang="en-US" altLang="ko-KR" dirty="0"/>
                  <a:t>(Xavier) </a:t>
                </a:r>
                <a:r>
                  <a:rPr lang="ko-KR" altLang="en-US" dirty="0"/>
                  <a:t>초기화 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sz="1200" dirty="0"/>
              </a:p>
              <a:p>
                <a:pPr lvl="2"/>
                <a:r>
                  <a:rPr lang="ko-KR" altLang="en-US" dirty="0"/>
                  <a:t>허</a:t>
                </a:r>
                <a:r>
                  <a:rPr lang="en-US" altLang="ko-KR" dirty="0"/>
                  <a:t>(He) </a:t>
                </a:r>
                <a:r>
                  <a:rPr lang="ko-KR" altLang="en-US" dirty="0"/>
                  <a:t>초기화      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87" y="3477400"/>
            <a:ext cx="3464039" cy="7181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233" y="6030134"/>
            <a:ext cx="880222" cy="651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2384" y="4794135"/>
            <a:ext cx="858753" cy="7013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5766424" y="4917006"/>
                <a:ext cx="2488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(0,1) 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표준 정규분포</a:t>
                </a: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424" y="4917006"/>
                <a:ext cx="2488182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0000" r="-2206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/>
          <p:cNvGrpSpPr/>
          <p:nvPr/>
        </p:nvGrpSpPr>
        <p:grpSpPr>
          <a:xfrm>
            <a:off x="6465085" y="5777347"/>
            <a:ext cx="2308801" cy="976743"/>
            <a:chOff x="6215703" y="5486402"/>
            <a:chExt cx="2308801" cy="976743"/>
          </a:xfrm>
        </p:grpSpPr>
        <p:sp>
          <p:nvSpPr>
            <p:cNvPr id="7" name="타원 6"/>
            <p:cNvSpPr/>
            <p:nvPr/>
          </p:nvSpPr>
          <p:spPr>
            <a:xfrm>
              <a:off x="7055428" y="5756564"/>
              <a:ext cx="228600" cy="2182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stCxn id="7" idx="6"/>
            </p:cNvCxnSpPr>
            <p:nvPr/>
          </p:nvCxnSpPr>
          <p:spPr>
            <a:xfrm flipV="1">
              <a:off x="7284028" y="5486402"/>
              <a:ext cx="467590" cy="379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7" idx="6"/>
            </p:cNvCxnSpPr>
            <p:nvPr/>
          </p:nvCxnSpPr>
          <p:spPr>
            <a:xfrm flipV="1">
              <a:off x="7284028" y="5860473"/>
              <a:ext cx="529936" cy="5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7" idx="6"/>
            </p:cNvCxnSpPr>
            <p:nvPr/>
          </p:nvCxnSpPr>
          <p:spPr>
            <a:xfrm>
              <a:off x="7284028" y="5865669"/>
              <a:ext cx="477981" cy="524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7" idx="2"/>
            </p:cNvCxnSpPr>
            <p:nvPr/>
          </p:nvCxnSpPr>
          <p:spPr>
            <a:xfrm flipH="1" flipV="1">
              <a:off x="6567055" y="5579918"/>
              <a:ext cx="488373" cy="2857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7" idx="2"/>
            </p:cNvCxnSpPr>
            <p:nvPr/>
          </p:nvCxnSpPr>
          <p:spPr>
            <a:xfrm flipH="1">
              <a:off x="6587836" y="5865669"/>
              <a:ext cx="467592" cy="5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7" idx="2"/>
            </p:cNvCxnSpPr>
            <p:nvPr/>
          </p:nvCxnSpPr>
          <p:spPr>
            <a:xfrm flipH="1">
              <a:off x="6608618" y="5865669"/>
              <a:ext cx="446810" cy="597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직사각형 28"/>
                <p:cNvSpPr/>
                <p:nvPr/>
              </p:nvSpPr>
              <p:spPr>
                <a:xfrm>
                  <a:off x="6215703" y="5706979"/>
                  <a:ext cx="4741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직사각형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703" y="5706979"/>
                  <a:ext cx="47410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/>
                <p:cNvSpPr/>
                <p:nvPr/>
              </p:nvSpPr>
              <p:spPr>
                <a:xfrm>
                  <a:off x="7830788" y="5665416"/>
                  <a:ext cx="6937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0" name="직사각형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0788" y="5665416"/>
                  <a:ext cx="69371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629400" y="5995555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5995555"/>
                  <a:ext cx="153888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581900" y="5940137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900" y="5940137"/>
                  <a:ext cx="153888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직사각형 32"/>
          <p:cNvSpPr/>
          <p:nvPr/>
        </p:nvSpPr>
        <p:spPr>
          <a:xfrm>
            <a:off x="3214811" y="4948444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에서 무작위로 선택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128220" y="6150326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에서 무작위로 선택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297447" y="3625335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에서 무작위로 선택</a:t>
            </a:r>
          </a:p>
        </p:txBody>
      </p:sp>
    </p:spTree>
    <p:extLst>
      <p:ext uri="{BB962C8B-B14F-4D97-AF65-F5344CB8AC3E}">
        <p14:creationId xmlns:p14="http://schemas.microsoft.com/office/powerpoint/2010/main" val="416783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회귀</a:t>
            </a:r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 dirty="0"/>
              <a:t>회귀 </a:t>
            </a:r>
            <a:r>
              <a:rPr lang="en-US" altLang="ko-KR" dirty="0"/>
              <a:t>(regression) </a:t>
            </a:r>
          </a:p>
          <a:p>
            <a:pPr lvl="1"/>
            <a:r>
              <a:rPr lang="ko-KR" altLang="en-US" b="1" dirty="0"/>
              <a:t>학습 데이터에 부합</a:t>
            </a:r>
            <a:r>
              <a:rPr lang="ko-KR" altLang="en-US" dirty="0"/>
              <a:t>되는 </a:t>
            </a:r>
            <a:r>
              <a:rPr lang="ko-KR" altLang="en-US" b="1" dirty="0" err="1"/>
              <a:t>출력</a:t>
            </a:r>
            <a:r>
              <a:rPr lang="ko-KR" altLang="en-US" dirty="0" err="1"/>
              <a:t>값이</a:t>
            </a:r>
            <a:r>
              <a:rPr lang="ko-KR" altLang="en-US" dirty="0"/>
              <a:t> </a:t>
            </a:r>
            <a:r>
              <a:rPr lang="ko-KR" altLang="en-US" b="1" dirty="0"/>
              <a:t>실수</a:t>
            </a:r>
            <a:r>
              <a:rPr lang="ko-KR" altLang="en-US" dirty="0"/>
              <a:t>인 함수를 찾는 문제</a:t>
            </a: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252413" y="6683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22533" name="_x276203760" descr="EMB000013f863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 b="1154"/>
          <a:stretch>
            <a:fillRect/>
          </a:stretch>
        </p:blipFill>
        <p:spPr bwMode="auto">
          <a:xfrm>
            <a:off x="1979613" y="3429000"/>
            <a:ext cx="41211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67744" y="2420888"/>
            <a:ext cx="3847272" cy="397096"/>
          </a:xfrm>
          <a:prstGeom prst="rect">
            <a:avLst/>
          </a:prstGeom>
          <a:blipFill rotWithShape="1">
            <a:blip r:embed="rId3"/>
            <a:stretch>
              <a:fillRect l="-317" t="-109231" b="-16923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70757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5.1.3 </a:t>
            </a:r>
            <a:r>
              <a:rPr lang="ko-KR" altLang="en-US" dirty="0"/>
              <a:t>과적합 문제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/>
              <a:t>과적합</a:t>
            </a:r>
            <a:r>
              <a:rPr lang="en-US" altLang="ko-KR" b="1" dirty="0"/>
              <a:t>(Overfitting) </a:t>
            </a:r>
            <a:r>
              <a:rPr lang="ko-KR" altLang="en-US" b="1" dirty="0"/>
              <a:t>  </a:t>
            </a:r>
            <a:endParaRPr lang="en-US" altLang="ko-KR" b="1" dirty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dirty="0"/>
              <a:t>모델이 학습 데이터에 지나치게 맞추어진 상태 </a:t>
            </a:r>
            <a:r>
              <a:rPr lang="en-US" altLang="ko-KR" dirty="0"/>
              <a:t>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dirty="0"/>
              <a:t>데이터에는 잡음이나 오류가 포함</a:t>
            </a:r>
            <a:endParaRPr lang="en-US" altLang="ko-KR" dirty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dirty="0" err="1"/>
              <a:t>과적합된</a:t>
            </a:r>
            <a:r>
              <a:rPr lang="ko-KR" altLang="en-US" dirty="0"/>
              <a:t> 모델은 학습되지 않는 데이터에 대해 성능 저하</a:t>
            </a:r>
            <a:endParaRPr lang="en-US" altLang="ko-KR" dirty="0"/>
          </a:p>
          <a:p>
            <a:pPr lvl="2" fontAlgn="auto">
              <a:spcAft>
                <a:spcPts val="0"/>
              </a:spcAft>
              <a:defRPr/>
            </a:pPr>
            <a:endParaRPr lang="en-US" altLang="ko-KR" dirty="0"/>
          </a:p>
          <a:p>
            <a:pPr lvl="2" fontAlgn="auto">
              <a:spcAft>
                <a:spcPts val="0"/>
              </a:spcAft>
              <a:defRPr/>
            </a:pPr>
            <a:endParaRPr lang="en-US" altLang="ko-KR" dirty="0"/>
          </a:p>
          <a:p>
            <a:pPr lvl="2" fontAlgn="auto">
              <a:spcAft>
                <a:spcPts val="0"/>
              </a:spcAft>
              <a:defRPr/>
            </a:pPr>
            <a:endParaRPr lang="en-US" altLang="ko-KR" dirty="0"/>
          </a:p>
          <a:p>
            <a:pPr lvl="2" fontAlgn="auto">
              <a:spcAft>
                <a:spcPts val="0"/>
              </a:spcAft>
              <a:defRPr/>
            </a:pPr>
            <a:endParaRPr lang="en-US" altLang="ko-KR" dirty="0"/>
          </a:p>
          <a:p>
            <a:pPr lvl="2" fontAlgn="auto">
              <a:spcAft>
                <a:spcPts val="0"/>
              </a:spcAft>
              <a:defRPr/>
            </a:pPr>
            <a:endParaRPr lang="en-US" altLang="ko-KR" dirty="0"/>
          </a:p>
          <a:p>
            <a:pPr lvl="2" fontAlgn="auto">
              <a:spcAft>
                <a:spcPts val="0"/>
              </a:spcAft>
              <a:defRPr/>
            </a:pPr>
            <a:endParaRPr lang="en-US" altLang="ko-KR" dirty="0"/>
          </a:p>
          <a:p>
            <a:pPr lvl="2" fontAlgn="auto">
              <a:spcAft>
                <a:spcPts val="0"/>
              </a:spcAft>
              <a:defRPr/>
            </a:pPr>
            <a:endParaRPr lang="en-US" altLang="ko-KR" dirty="0"/>
          </a:p>
          <a:p>
            <a:pPr lvl="2" fontAlgn="auto">
              <a:spcAft>
                <a:spcPts val="0"/>
              </a:spcAft>
              <a:defRPr/>
            </a:pPr>
            <a:endParaRPr lang="en-US" altLang="ko-KR" dirty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b="1" dirty="0"/>
              <a:t>과적합 문제 완화 기법  </a:t>
            </a:r>
            <a:endParaRPr lang="en-US" altLang="ko-KR" b="1" dirty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dirty="0"/>
              <a:t>규제화 </a:t>
            </a:r>
            <a:r>
              <a:rPr lang="en-US" altLang="ko-KR" dirty="0"/>
              <a:t>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dirty="0" err="1"/>
              <a:t>드롭아웃</a:t>
            </a:r>
            <a:endParaRPr lang="en-US" altLang="ko-KR" dirty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dirty="0"/>
              <a:t>배치 정규화  </a:t>
            </a:r>
            <a:r>
              <a:rPr lang="en-US" altLang="ko-KR" dirty="0"/>
              <a:t> </a:t>
            </a:r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39" y="2689548"/>
            <a:ext cx="7571888" cy="21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54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과적합 문제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규제화</a:t>
            </a:r>
            <a:r>
              <a:rPr lang="en-US" altLang="ko-KR" b="1" dirty="0"/>
              <a:t>(Regularization) </a:t>
            </a:r>
            <a:r>
              <a:rPr lang="ko-KR" altLang="en-US" b="1" dirty="0"/>
              <a:t>기법 </a:t>
            </a:r>
            <a:r>
              <a:rPr lang="en-US" altLang="ko-KR" b="1" dirty="0"/>
              <a:t> </a:t>
            </a:r>
          </a:p>
          <a:p>
            <a:pPr lvl="1"/>
            <a:r>
              <a:rPr lang="ko-KR" altLang="en-US" dirty="0"/>
              <a:t>오차 함수를 오차</a:t>
            </a:r>
            <a:r>
              <a:rPr lang="en-US" altLang="ko-KR" dirty="0"/>
              <a:t>(error) </a:t>
            </a:r>
            <a:r>
              <a:rPr lang="ko-KR" altLang="en-US" dirty="0"/>
              <a:t>항과 모델 복잡도</a:t>
            </a:r>
            <a:r>
              <a:rPr lang="en-US" altLang="ko-KR" dirty="0"/>
              <a:t>(model</a:t>
            </a:r>
            <a:r>
              <a:rPr lang="ko-KR" altLang="en-US" dirty="0"/>
              <a:t> </a:t>
            </a:r>
            <a:r>
              <a:rPr lang="en-US" altLang="ko-KR" dirty="0"/>
              <a:t>complexity) </a:t>
            </a:r>
            <a:r>
              <a:rPr lang="ko-KR" altLang="en-US" dirty="0"/>
              <a:t>항으로 정의</a:t>
            </a:r>
            <a:endParaRPr lang="en-US" altLang="ko-KR" dirty="0"/>
          </a:p>
          <a:p>
            <a:pPr lvl="2"/>
            <a:r>
              <a:rPr lang="ko-KR" altLang="en-US" dirty="0"/>
              <a:t>모델이 복잡해 지면 </a:t>
            </a:r>
            <a:r>
              <a:rPr lang="ko-KR" altLang="en-US" dirty="0" err="1"/>
              <a:t>과적합이</a:t>
            </a:r>
            <a:r>
              <a:rPr lang="ko-KR" altLang="en-US" dirty="0"/>
              <a:t> 될 수 있으므로</a:t>
            </a:r>
            <a:r>
              <a:rPr lang="en-US" altLang="ko-KR" dirty="0"/>
              <a:t>, </a:t>
            </a:r>
            <a:r>
              <a:rPr lang="ko-KR" altLang="en-US" dirty="0"/>
              <a:t>모델 복잡도를 벌점</a:t>
            </a:r>
            <a:r>
              <a:rPr lang="en-US" altLang="ko-KR" dirty="0"/>
              <a:t>(penalty) </a:t>
            </a:r>
            <a:r>
              <a:rPr lang="ko-KR" altLang="en-US" dirty="0"/>
              <a:t>항으로 추가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b="1" dirty="0">
                <a:solidFill>
                  <a:srgbClr val="0000FF"/>
                </a:solidFill>
              </a:rPr>
              <a:t>   </a:t>
            </a:r>
            <a:r>
              <a:rPr lang="ko-KR" altLang="en-US" b="1" dirty="0">
                <a:solidFill>
                  <a:srgbClr val="0000FF"/>
                </a:solidFill>
              </a:rPr>
              <a:t>오차 함수</a:t>
            </a:r>
            <a:r>
              <a:rPr lang="en-US" altLang="ko-KR" b="1" dirty="0">
                <a:solidFill>
                  <a:srgbClr val="0000FF"/>
                </a:solidFill>
              </a:rPr>
              <a:t>= (</a:t>
            </a:r>
            <a:r>
              <a:rPr lang="ko-KR" altLang="en-US" b="1" dirty="0">
                <a:solidFill>
                  <a:srgbClr val="0000FF"/>
                </a:solidFill>
              </a:rPr>
              <a:t>오차 항</a:t>
            </a:r>
            <a:r>
              <a:rPr lang="en-US" altLang="ko-KR" b="1" dirty="0">
                <a:solidFill>
                  <a:srgbClr val="0000FF"/>
                </a:solidFill>
              </a:rPr>
              <a:t>) +</a:t>
            </a:r>
            <a:r>
              <a:rPr lang="en-US" altLang="ko-KR" b="1" dirty="0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US" altLang="ko-KR" b="1" dirty="0">
                <a:solidFill>
                  <a:srgbClr val="0000FF"/>
                </a:solidFill>
              </a:rPr>
              <a:t> (</a:t>
            </a:r>
            <a:r>
              <a:rPr lang="ko-KR" altLang="en-US" b="1" dirty="0">
                <a:solidFill>
                  <a:srgbClr val="0000FF"/>
                </a:solidFill>
              </a:rPr>
              <a:t>모델 복잡도 항</a:t>
            </a:r>
            <a:r>
              <a:rPr lang="en-US" altLang="ko-KR" b="1" dirty="0">
                <a:solidFill>
                  <a:srgbClr val="0000FF"/>
                </a:solidFill>
              </a:rPr>
              <a:t>) </a:t>
            </a:r>
          </a:p>
          <a:p>
            <a:pPr marL="457200" lvl="1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ym typeface="Symbol" panose="05050102010706020507" pitchFamily="18" charset="2"/>
              </a:rPr>
              <a:t> </a:t>
            </a:r>
            <a:r>
              <a:rPr lang="en-US" altLang="ko-KR" dirty="0"/>
              <a:t> : </a:t>
            </a:r>
            <a:r>
              <a:rPr lang="ko-KR" altLang="en-US" dirty="0"/>
              <a:t>상대적인 반영비율을 조정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b="1" dirty="0"/>
              <a:t>신경망 학습의 모델 복잡도 정의 </a:t>
            </a:r>
            <a:endParaRPr lang="en-US" altLang="ko-KR" b="1" dirty="0"/>
          </a:p>
          <a:p>
            <a:pPr lvl="2"/>
            <a:r>
              <a:rPr lang="ko-KR" altLang="en-US" dirty="0"/>
              <a:t>절대값이 큰 가중치에 벌점 부여 </a:t>
            </a:r>
            <a:r>
              <a:rPr lang="en-US" altLang="ko-KR" dirty="0"/>
              <a:t> </a:t>
            </a:r>
          </a:p>
          <a:p>
            <a:pPr lvl="2"/>
            <a:endParaRPr lang="en-US" altLang="ko-KR" sz="2400" dirty="0"/>
          </a:p>
          <a:p>
            <a:pPr lvl="2"/>
            <a:r>
              <a:rPr lang="ko-KR" altLang="en-US" dirty="0"/>
              <a:t>모델 복잡도 정의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885" y="4803822"/>
            <a:ext cx="2343150" cy="409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04140" y="5620974"/>
                <a:ext cx="2673745" cy="385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 또는 </a:t>
                </a:r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140" y="5620974"/>
                <a:ext cx="2673745" cy="385105"/>
              </a:xfrm>
              <a:prstGeom prst="rect">
                <a:avLst/>
              </a:prstGeom>
              <a:blipFill rotWithShape="0">
                <a:blip r:embed="rId4"/>
                <a:stretch>
                  <a:fillRect l="-12785" t="-111111" r="-2283" b="-1793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615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과적합 문제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드롭아웃</a:t>
            </a:r>
            <a:r>
              <a:rPr lang="en-US" altLang="ko-KR" b="1" dirty="0"/>
              <a:t>(Dropout) </a:t>
            </a:r>
            <a:r>
              <a:rPr lang="ko-KR" altLang="en-US" b="1" dirty="0"/>
              <a:t>기법  </a:t>
            </a:r>
            <a:endParaRPr lang="en-US" altLang="ko-KR" b="1" dirty="0"/>
          </a:p>
          <a:p>
            <a:pPr lvl="1"/>
            <a:r>
              <a:rPr lang="ko-KR" altLang="en-US" dirty="0"/>
              <a:t>일정 확률로 </a:t>
            </a:r>
            <a:r>
              <a:rPr lang="ko-KR" altLang="en-US" dirty="0" err="1"/>
              <a:t>노드들을</a:t>
            </a:r>
            <a:r>
              <a:rPr lang="ko-KR" altLang="en-US" dirty="0"/>
              <a:t> 무작위로 선택하여</a:t>
            </a:r>
            <a:r>
              <a:rPr lang="en-US" altLang="ko-KR" dirty="0"/>
              <a:t>, </a:t>
            </a:r>
            <a:r>
              <a:rPr lang="ko-KR" altLang="en-US" dirty="0"/>
              <a:t>선택된 </a:t>
            </a:r>
            <a:r>
              <a:rPr lang="ko-KR" altLang="en-US" dirty="0" err="1"/>
              <a:t>노드의</a:t>
            </a:r>
            <a:r>
              <a:rPr lang="ko-KR" altLang="en-US" dirty="0"/>
              <a:t> 앞뒤로 연결된 가중치 연결선은 없는 것으로 간주하고 학습 </a:t>
            </a:r>
            <a:endParaRPr lang="en-US" altLang="ko-KR" dirty="0"/>
          </a:p>
          <a:p>
            <a:pPr lvl="1"/>
            <a:r>
              <a:rPr lang="ko-KR" altLang="en-US" dirty="0"/>
              <a:t>미니배치</a:t>
            </a:r>
            <a:r>
              <a:rPr lang="en-US" altLang="ko-KR" dirty="0"/>
              <a:t>(mini-batch)</a:t>
            </a:r>
            <a:r>
              <a:rPr lang="ko-KR" altLang="en-US" dirty="0"/>
              <a:t>나 학습주기</a:t>
            </a:r>
            <a:r>
              <a:rPr lang="en-US" altLang="ko-KR" dirty="0"/>
              <a:t>(epoch) </a:t>
            </a:r>
            <a:r>
              <a:rPr lang="ko-KR" altLang="en-US" dirty="0"/>
              <a:t>마다 </a:t>
            </a:r>
            <a:r>
              <a:rPr lang="ko-KR" altLang="en-US" dirty="0" err="1"/>
              <a:t>드롭아웃할</a:t>
            </a:r>
            <a:r>
              <a:rPr lang="ko-KR" altLang="en-US" dirty="0"/>
              <a:t> 즉</a:t>
            </a:r>
            <a:r>
              <a:rPr lang="en-US" altLang="ko-KR" dirty="0"/>
              <a:t>, </a:t>
            </a:r>
            <a:r>
              <a:rPr lang="ko-KR" altLang="en-US" dirty="0"/>
              <a:t>없는 것으로 간주할 </a:t>
            </a:r>
            <a:r>
              <a:rPr lang="ko-KR" altLang="en-US" dirty="0" err="1"/>
              <a:t>노드들을</a:t>
            </a:r>
            <a:r>
              <a:rPr lang="ko-KR" altLang="en-US" dirty="0"/>
              <a:t> 새롭게 선택하여 학습</a:t>
            </a:r>
            <a:endParaRPr lang="en-US" altLang="ko-KR" dirty="0"/>
          </a:p>
          <a:p>
            <a:pPr lvl="1"/>
            <a:r>
              <a:rPr lang="ko-KR" altLang="en-US" dirty="0"/>
              <a:t>추론을 할 때는 </a:t>
            </a:r>
            <a:r>
              <a:rPr lang="ko-KR" altLang="en-US" dirty="0" err="1"/>
              <a:t>드롭아웃을</a:t>
            </a:r>
            <a:r>
              <a:rPr lang="ko-KR" altLang="en-US" dirty="0"/>
              <a:t> 하지 않고 전체 학습된 신경망을 사용하여 출력 계산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2049" name="_x474438696" descr="EMB000014c487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053" y="3534095"/>
            <a:ext cx="2032001" cy="229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474437976" descr="EMB000014c487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391" y="3463638"/>
            <a:ext cx="2135050" cy="233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4158095" y="4606225"/>
            <a:ext cx="495300" cy="334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0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과적합 문제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458200" cy="532859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미니</a:t>
            </a:r>
            <a:r>
              <a:rPr lang="en-US" altLang="ko-KR" b="1" dirty="0"/>
              <a:t> </a:t>
            </a:r>
            <a:r>
              <a:rPr lang="ko-KR" altLang="en-US" b="1" dirty="0"/>
              <a:t>배치</a:t>
            </a:r>
            <a:r>
              <a:rPr lang="en-US" altLang="ko-KR" b="1" dirty="0"/>
              <a:t>(</a:t>
            </a:r>
            <a:r>
              <a:rPr lang="en-US" altLang="ko-KR" b="1" dirty="0" err="1"/>
              <a:t>Minibatch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dirty="0"/>
              <a:t>전체 학습 데이터를 일정 크기로 나누어 놓은 것 </a:t>
            </a:r>
            <a:endParaRPr lang="en-US" altLang="ko-KR" dirty="0"/>
          </a:p>
          <a:p>
            <a:pPr lvl="1"/>
            <a:r>
              <a:rPr lang="ko-KR" altLang="en-US" dirty="0"/>
              <a:t>학습 데이터가 큰 경우에는 미니배치 단위로 학습 </a:t>
            </a:r>
            <a:endParaRPr lang="en-US" altLang="ko-KR" dirty="0"/>
          </a:p>
          <a:p>
            <a:pPr lvl="1"/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(gradient-descent method)</a:t>
            </a:r>
            <a:r>
              <a:rPr lang="ko-KR" altLang="en-US" dirty="0"/>
              <a:t> </a:t>
            </a:r>
            <a:r>
              <a:rPr lang="ko-KR" altLang="en-US" dirty="0" err="1"/>
              <a:t>적용시</a:t>
            </a:r>
            <a:r>
              <a:rPr lang="ko-KR" altLang="en-US" dirty="0"/>
              <a:t> </a:t>
            </a:r>
            <a:r>
              <a:rPr lang="ko-KR" altLang="en-US" b="1" dirty="0"/>
              <a:t>미니배치의 </a:t>
            </a:r>
            <a:r>
              <a:rPr lang="ko-KR" altLang="en-US" b="1" dirty="0" err="1"/>
              <a:t>그레디언트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lvl="2"/>
            <a:r>
              <a:rPr lang="ko-KR" altLang="en-US" dirty="0"/>
              <a:t>미니 배치에 속하는 각 데이터의 </a:t>
            </a:r>
            <a:r>
              <a:rPr lang="ko-KR" altLang="en-US" dirty="0" err="1"/>
              <a:t>그레디언트의</a:t>
            </a:r>
            <a:r>
              <a:rPr lang="ko-KR" altLang="en-US" dirty="0"/>
              <a:t> 평균 사용 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. 10</a:t>
            </a:r>
            <a:r>
              <a:rPr lang="ko-KR" altLang="en-US" dirty="0"/>
              <a:t>개 데이터로 구성된 미니배치의 </a:t>
            </a:r>
            <a:r>
              <a:rPr lang="ko-KR" altLang="en-US" dirty="0" err="1"/>
              <a:t>그레디언드</a:t>
            </a:r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lvl="1"/>
            <a:r>
              <a:rPr lang="ko-KR" altLang="en-US" dirty="0"/>
              <a:t>미니 배치를 사용하여 데이터에 포함된 오류에 대해 둔감한 학습 가능 </a:t>
            </a:r>
            <a:endParaRPr lang="en-US" altLang="ko-KR" dirty="0"/>
          </a:p>
          <a:p>
            <a:pPr lvl="2"/>
            <a:r>
              <a:rPr lang="ko-KR" altLang="en-US" dirty="0"/>
              <a:t>과적합 문제 완화에 도움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56" y="3317297"/>
            <a:ext cx="1901536" cy="73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4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회귀</a:t>
            </a:r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 dirty="0"/>
              <a:t>회귀 </a:t>
            </a:r>
            <a:r>
              <a:rPr lang="en-US" altLang="ko-KR" dirty="0"/>
              <a:t>(regression) – cont. </a:t>
            </a:r>
          </a:p>
          <a:p>
            <a:pPr lvl="1"/>
            <a:r>
              <a:rPr lang="ko-KR" altLang="en-US" b="1" dirty="0"/>
              <a:t>성능 </a:t>
            </a:r>
            <a:endParaRPr lang="ko-KR" altLang="en-US" dirty="0"/>
          </a:p>
          <a:p>
            <a:pPr lvl="2"/>
            <a:r>
              <a:rPr lang="ko-KR" altLang="en-US" b="1" dirty="0"/>
              <a:t>오차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/>
              <a:t>예측값과 실제값의 차이 </a:t>
            </a:r>
            <a:endParaRPr lang="en-US" altLang="ko-KR" dirty="0"/>
          </a:p>
          <a:p>
            <a:pPr lvl="3"/>
            <a:r>
              <a:rPr lang="ko-KR" altLang="en-US" dirty="0"/>
              <a:t>테스트 데이터들에 대한</a:t>
            </a:r>
            <a:r>
              <a:rPr lang="en-US" altLang="ko-KR" dirty="0"/>
              <a:t> (</a:t>
            </a:r>
            <a:r>
              <a:rPr lang="ko-KR" altLang="en-US"/>
              <a:t>예측값 </a:t>
            </a:r>
            <a:r>
              <a:rPr lang="en-US" altLang="ko-KR" dirty="0"/>
              <a:t>– </a:t>
            </a:r>
            <a:r>
              <a:rPr lang="ko-KR" altLang="en-US"/>
              <a:t>실제값</a:t>
            </a:r>
            <a:r>
              <a:rPr lang="en-US" altLang="ko-KR" dirty="0"/>
              <a:t>)</a:t>
            </a:r>
            <a:r>
              <a:rPr lang="en-US" altLang="ko-KR" baseline="30000" dirty="0"/>
              <a:t>2</a:t>
            </a:r>
            <a:r>
              <a:rPr lang="ko-KR" altLang="en-US"/>
              <a:t>의 평균 또는 평균의 제곱근</a:t>
            </a:r>
            <a:endParaRPr lang="en-US" altLang="ko-KR" dirty="0"/>
          </a:p>
          <a:p>
            <a:pPr lvl="2"/>
            <a:endParaRPr lang="en-US" altLang="ko-KR" b="1" dirty="0"/>
          </a:p>
          <a:p>
            <a:pPr lvl="2"/>
            <a:endParaRPr lang="en-US" altLang="ko-KR" b="1" dirty="0"/>
          </a:p>
          <a:p>
            <a:pPr lvl="2"/>
            <a:endParaRPr lang="en-US" altLang="ko-KR" b="1" dirty="0"/>
          </a:p>
          <a:p>
            <a:pPr lvl="2"/>
            <a:r>
              <a:rPr lang="ko-KR" altLang="en-US" b="1" dirty="0"/>
              <a:t>모델</a:t>
            </a:r>
            <a:r>
              <a:rPr lang="ko-KR" altLang="en-US" dirty="0"/>
              <a:t>의 종류</a:t>
            </a:r>
            <a:r>
              <a:rPr lang="en-US" altLang="ko-KR" dirty="0"/>
              <a:t>(</a:t>
            </a:r>
            <a:r>
              <a:rPr lang="ko-KR" altLang="en-US" b="1"/>
              <a:t>함수의 종류</a:t>
            </a:r>
            <a:r>
              <a:rPr lang="en-US" altLang="ko-KR" dirty="0"/>
              <a:t>)</a:t>
            </a:r>
            <a:r>
              <a:rPr lang="ko-KR" altLang="en-US"/>
              <a:t>에 영향을 받음</a:t>
            </a: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252413" y="6683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95736" y="2780928"/>
            <a:ext cx="2683683" cy="484941"/>
          </a:xfrm>
          <a:prstGeom prst="rect">
            <a:avLst/>
          </a:prstGeom>
          <a:blipFill rotWithShape="1">
            <a:blip r:embed="rId2"/>
            <a:stretch>
              <a:fillRect t="-78750" b="-128750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221163"/>
            <a:ext cx="30765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292600"/>
            <a:ext cx="30670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45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b="1" dirty="0"/>
                  <a:t>로지스틱 회귀 </a:t>
                </a:r>
                <a:r>
                  <a:rPr lang="en-US" altLang="ko-KR" b="1" dirty="0"/>
                  <a:t>(logistic regression)</a:t>
                </a:r>
              </a:p>
              <a:p>
                <a:pPr lvl="1"/>
                <a:r>
                  <a:rPr lang="ko-KR" altLang="en-US" dirty="0"/>
                  <a:t>학습 데이터 </a:t>
                </a:r>
                <a:r>
                  <a:rPr lang="en-US" altLang="ko-KR" dirty="0"/>
                  <a:t>: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), …,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dirty="0"/>
                  <a:t>)}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 1}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:r>
                  <a:rPr lang="ko-KR" altLang="en-US" dirty="0" err="1"/>
                  <a:t>로지스틱</a:t>
                </a:r>
                <a:r>
                  <a:rPr lang="ko-KR" altLang="en-US" dirty="0"/>
                  <a:t> 함수를 이용하여 함수 근사 </a:t>
                </a:r>
                <a:r>
                  <a:rPr lang="en-US" altLang="ko-KR" dirty="0"/>
                  <a:t> 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b="1" dirty="0" err="1"/>
                  <a:t>학습시</a:t>
                </a:r>
                <a:r>
                  <a:rPr lang="ko-KR" altLang="en-US" b="1" dirty="0"/>
                  <a:t> 목적 함수</a:t>
                </a:r>
                <a:endParaRPr lang="en-US" altLang="ko-KR" b="1" dirty="0"/>
              </a:p>
              <a:p>
                <a:pPr lvl="1"/>
                <a:endParaRPr lang="en-US" altLang="ko-KR" b="1" dirty="0"/>
              </a:p>
              <a:p>
                <a:pPr lvl="1"/>
                <a:endParaRPr lang="en-US" altLang="ko-KR" sz="2800" b="1" dirty="0"/>
              </a:p>
              <a:p>
                <a:pPr lvl="2"/>
                <a:endParaRPr lang="en-US" altLang="ko-KR" b="1" dirty="0"/>
              </a:p>
              <a:p>
                <a:pPr lvl="2"/>
                <a:r>
                  <a:rPr lang="ko-KR" altLang="en-US" b="1" dirty="0"/>
                  <a:t>경사 </a:t>
                </a:r>
                <a:r>
                  <a:rPr lang="ko-KR" altLang="en-US" b="1" dirty="0" err="1"/>
                  <a:t>하강법</a:t>
                </a:r>
                <a:r>
                  <a:rPr lang="ko-KR" altLang="en-US" b="1" dirty="0"/>
                  <a:t> 사용 학습  </a:t>
                </a:r>
                <a:r>
                  <a:rPr lang="en-US" altLang="ko-KR" b="1" dirty="0"/>
                  <a:t> 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11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635" y="2975611"/>
            <a:ext cx="2201966" cy="7259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734" y="2356048"/>
            <a:ext cx="3180121" cy="21616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646" y="4902364"/>
            <a:ext cx="5722872" cy="68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2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638" y="1965325"/>
            <a:ext cx="2220912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101380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 dirty="0"/>
              <a:t>다층 </a:t>
            </a:r>
            <a:r>
              <a:rPr lang="ko-KR" altLang="en-US" b="1" dirty="0" err="1"/>
              <a:t>퍼셉트론</a:t>
            </a:r>
            <a:r>
              <a:rPr lang="en-US" altLang="ko-KR" dirty="0"/>
              <a:t>(multilayer Perceptron, </a:t>
            </a:r>
            <a:r>
              <a:rPr lang="en-US" altLang="ko-KR" b="1" dirty="0"/>
              <a:t>MLP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여러 개의 </a:t>
            </a:r>
            <a:r>
              <a:rPr lang="ko-KR" altLang="en-US" dirty="0" err="1"/>
              <a:t>퍼셉트론을</a:t>
            </a:r>
            <a:r>
              <a:rPr lang="ko-KR" altLang="en-US" dirty="0"/>
              <a:t> 층 구조로 구성한 신경망 모델</a:t>
            </a:r>
          </a:p>
          <a:p>
            <a:pPr lvl="1"/>
            <a:endParaRPr lang="en-US" altLang="ko-KR" b="1" dirty="0"/>
          </a:p>
          <a:p>
            <a:endParaRPr lang="en-US" altLang="ko-KR" dirty="0"/>
          </a:p>
          <a:p>
            <a:endParaRPr lang="ko-KR" altLang="en-US"/>
          </a:p>
        </p:txBody>
      </p:sp>
      <p:sp>
        <p:nvSpPr>
          <p:cNvPr id="1013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01382" name="Rectangle 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grpSp>
        <p:nvGrpSpPr>
          <p:cNvPr id="68619" name="그룹 68618"/>
          <p:cNvGrpSpPr>
            <a:grpSpLocks/>
          </p:cNvGrpSpPr>
          <p:nvPr/>
        </p:nvGrpSpPr>
        <p:grpSpPr bwMode="auto">
          <a:xfrm>
            <a:off x="2332038" y="2762250"/>
            <a:ext cx="1555750" cy="1223963"/>
            <a:chOff x="2332453" y="2762846"/>
            <a:chExt cx="1555113" cy="1224006"/>
          </a:xfrm>
        </p:grpSpPr>
        <p:cxnSp>
          <p:nvCxnSpPr>
            <p:cNvPr id="71" name="직선 연결선 70"/>
            <p:cNvCxnSpPr/>
            <p:nvPr/>
          </p:nvCxnSpPr>
          <p:spPr>
            <a:xfrm>
              <a:off x="2868808" y="2970816"/>
              <a:ext cx="1018758" cy="101603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413" name="TextBox 71"/>
            <p:cNvSpPr txBox="1">
              <a:spLocks noChangeArrowheads="1"/>
            </p:cNvSpPr>
            <p:nvPr/>
          </p:nvSpPr>
          <p:spPr bwMode="auto">
            <a:xfrm>
              <a:off x="2332453" y="2762846"/>
              <a:ext cx="55175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en-US" altLang="ko-KR" sz="1600" i="1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sz="1600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sz="16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sz="16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sz="160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414" name="TextBox 72"/>
            <p:cNvSpPr txBox="1">
              <a:spLocks noChangeArrowheads="1"/>
            </p:cNvSpPr>
            <p:nvPr/>
          </p:nvSpPr>
          <p:spPr bwMode="auto">
            <a:xfrm>
              <a:off x="3339415" y="3527994"/>
              <a:ext cx="296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en-US" altLang="ko-KR" sz="1600" b="1">
                  <a:solidFill>
                    <a:srgbClr val="C00000"/>
                  </a:solidFill>
                  <a:latin typeface="Symbol" pitchFamily="18" charset="2"/>
                </a:rPr>
                <a:t>-</a:t>
              </a:r>
              <a:endParaRPr lang="ko-KR" altLang="en-US" sz="1600" b="1">
                <a:solidFill>
                  <a:srgbClr val="C00000"/>
                </a:solidFill>
                <a:latin typeface="Symbol" pitchFamily="18" charset="2"/>
              </a:endParaRPr>
            </a:p>
          </p:txBody>
        </p:sp>
        <p:sp>
          <p:nvSpPr>
            <p:cNvPr id="101415" name="TextBox 73"/>
            <p:cNvSpPr txBox="1">
              <a:spLocks noChangeArrowheads="1"/>
            </p:cNvSpPr>
            <p:nvPr/>
          </p:nvSpPr>
          <p:spPr bwMode="auto">
            <a:xfrm>
              <a:off x="3551247" y="3540119"/>
              <a:ext cx="3321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en-US" altLang="ko-KR" sz="1600" b="1">
                  <a:solidFill>
                    <a:srgbClr val="C00000"/>
                  </a:solidFill>
                </a:rPr>
                <a:t>+</a:t>
              </a:r>
              <a:endParaRPr lang="ko-KR" altLang="en-US" sz="1600" b="1">
                <a:solidFill>
                  <a:srgbClr val="C00000"/>
                </a:solidFill>
              </a:endParaRPr>
            </a:p>
          </p:txBody>
        </p:sp>
      </p:grpSp>
      <p:grpSp>
        <p:nvGrpSpPr>
          <p:cNvPr id="68614" name="그룹 68613"/>
          <p:cNvGrpSpPr>
            <a:grpSpLocks/>
          </p:cNvGrpSpPr>
          <p:nvPr/>
        </p:nvGrpSpPr>
        <p:grpSpPr bwMode="auto">
          <a:xfrm>
            <a:off x="2447925" y="2251075"/>
            <a:ext cx="2195513" cy="1698625"/>
            <a:chOff x="2519501" y="2223221"/>
            <a:chExt cx="2196515" cy="1699084"/>
          </a:xfrm>
        </p:grpSpPr>
        <p:cxnSp>
          <p:nvCxnSpPr>
            <p:cNvPr id="75" name="직선 연결선 74"/>
            <p:cNvCxnSpPr/>
            <p:nvPr/>
          </p:nvCxnSpPr>
          <p:spPr>
            <a:xfrm>
              <a:off x="3040439" y="2405833"/>
              <a:ext cx="1446873" cy="14275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409" name="TextBox 75"/>
            <p:cNvSpPr txBox="1">
              <a:spLocks noChangeArrowheads="1"/>
            </p:cNvSpPr>
            <p:nvPr/>
          </p:nvSpPr>
          <p:spPr bwMode="auto">
            <a:xfrm>
              <a:off x="2519501" y="2223221"/>
              <a:ext cx="55175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en-US" altLang="ko-KR" sz="1600" i="1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sz="1600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sz="16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sz="16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sz="160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410" name="TextBox 76"/>
            <p:cNvSpPr txBox="1">
              <a:spLocks noChangeArrowheads="1"/>
            </p:cNvSpPr>
            <p:nvPr/>
          </p:nvSpPr>
          <p:spPr bwMode="auto">
            <a:xfrm>
              <a:off x="4139952" y="3583751"/>
              <a:ext cx="3289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en-US" altLang="ko-KR" sz="1600">
                  <a:solidFill>
                    <a:srgbClr val="C00000"/>
                  </a:solidFill>
                </a:rPr>
                <a:t>+</a:t>
              </a:r>
              <a:endParaRPr lang="ko-KR" altLang="en-US" sz="1600">
                <a:solidFill>
                  <a:srgbClr val="C00000"/>
                </a:solidFill>
              </a:endParaRPr>
            </a:p>
          </p:txBody>
        </p:sp>
        <p:sp>
          <p:nvSpPr>
            <p:cNvPr id="101411" name="TextBox 77"/>
            <p:cNvSpPr txBox="1">
              <a:spLocks noChangeArrowheads="1"/>
            </p:cNvSpPr>
            <p:nvPr/>
          </p:nvSpPr>
          <p:spPr bwMode="auto">
            <a:xfrm>
              <a:off x="4419140" y="3560594"/>
              <a:ext cx="296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en-US" altLang="ko-KR" sz="1600">
                  <a:solidFill>
                    <a:srgbClr val="C00000"/>
                  </a:solidFill>
                  <a:latin typeface="Symbol" pitchFamily="18" charset="2"/>
                </a:rPr>
                <a:t>-</a:t>
              </a:r>
              <a:endParaRPr lang="ko-KR" altLang="en-US" sz="1600">
                <a:solidFill>
                  <a:srgbClr val="C00000"/>
                </a:solidFill>
                <a:latin typeface="Symbol" pitchFamily="18" charset="2"/>
              </a:endParaRPr>
            </a:p>
          </p:txBody>
        </p:sp>
      </p:grpSp>
      <p:grpSp>
        <p:nvGrpSpPr>
          <p:cNvPr id="91" name="그룹 90"/>
          <p:cNvGrpSpPr>
            <a:grpSpLocks/>
          </p:cNvGrpSpPr>
          <p:nvPr/>
        </p:nvGrpSpPr>
        <p:grpSpPr bwMode="auto">
          <a:xfrm>
            <a:off x="6550025" y="4573588"/>
            <a:ext cx="1800225" cy="1625600"/>
            <a:chOff x="5076056" y="1177057"/>
            <a:chExt cx="1800200" cy="1624831"/>
          </a:xfrm>
        </p:grpSpPr>
        <p:cxnSp>
          <p:nvCxnSpPr>
            <p:cNvPr id="92" name="직선 화살표 연결선 91"/>
            <p:cNvCxnSpPr/>
            <p:nvPr/>
          </p:nvCxnSpPr>
          <p:spPr>
            <a:xfrm>
              <a:off x="5076056" y="2210030"/>
              <a:ext cx="1800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 flipV="1">
              <a:off x="5868208" y="1483299"/>
              <a:ext cx="0" cy="131858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402" name="TextBox 93"/>
            <p:cNvSpPr txBox="1">
              <a:spLocks noChangeArrowheads="1"/>
            </p:cNvSpPr>
            <p:nvPr/>
          </p:nvSpPr>
          <p:spPr bwMode="auto">
            <a:xfrm>
              <a:off x="5651578" y="1177057"/>
              <a:ext cx="433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en-US" altLang="ko-KR" sz="1400" b="1" i="1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sz="14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sz="1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ko-KR" sz="140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403" name="TextBox 94"/>
            <p:cNvSpPr txBox="1">
              <a:spLocks noChangeArrowheads="1"/>
            </p:cNvSpPr>
            <p:nvPr/>
          </p:nvSpPr>
          <p:spPr bwMode="auto">
            <a:xfrm>
              <a:off x="5637849" y="1756838"/>
              <a:ext cx="162439" cy="22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en-US" altLang="ko-KR" sz="12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sz="1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404" name="TextBox 95"/>
            <p:cNvSpPr txBox="1">
              <a:spLocks noChangeArrowheads="1"/>
            </p:cNvSpPr>
            <p:nvPr/>
          </p:nvSpPr>
          <p:spPr bwMode="auto">
            <a:xfrm>
              <a:off x="5859316" y="2364218"/>
              <a:ext cx="3465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en-US" altLang="ko-KR" sz="1200" b="1">
                  <a:latin typeface="Symbol" pitchFamily="18" charset="2"/>
                  <a:cs typeface="Times New Roman" pitchFamily="18" charset="0"/>
                </a:rPr>
                <a:t>-</a:t>
              </a:r>
              <a:r>
                <a:rPr lang="en-US" altLang="ko-KR" sz="12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sz="12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>
            <a:xfrm flipH="1">
              <a:off x="5358627" y="2206730"/>
              <a:ext cx="51434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flipH="1">
              <a:off x="5868208" y="1900615"/>
              <a:ext cx="51434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flipH="1" flipV="1">
              <a:off x="5868208" y="1900615"/>
              <a:ext cx="444" cy="3167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2555776" y="6453336"/>
            <a:ext cx="4293125" cy="299249"/>
            <a:chOff x="2555776" y="6453336"/>
            <a:chExt cx="4293125" cy="299249"/>
          </a:xfrm>
        </p:grpSpPr>
        <p:sp>
          <p:nvSpPr>
            <p:cNvPr id="70" name="TextBox 6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555776" y="6453336"/>
              <a:ext cx="4293125" cy="299249"/>
            </a:xfrm>
            <a:prstGeom prst="rect">
              <a:avLst/>
            </a:prstGeom>
            <a:blipFill rotWithShape="1">
              <a:blip r:embed="rId4"/>
              <a:stretch>
                <a:fillRect l="-1844" t="-159184" b="-242857"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8352" y="6479462"/>
              <a:ext cx="438676" cy="234847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380" y="4399061"/>
            <a:ext cx="33051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9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196752"/>
            <a:ext cx="8686800" cy="5328592"/>
          </a:xfrm>
          <a:blipFill rotWithShape="1">
            <a:blip r:embed="rId3"/>
            <a:stretch>
              <a:fillRect l="-561" t="-572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24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02406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grpSp>
        <p:nvGrpSpPr>
          <p:cNvPr id="7" name="그룹 6"/>
          <p:cNvGrpSpPr>
            <a:grpSpLocks/>
          </p:cNvGrpSpPr>
          <p:nvPr/>
        </p:nvGrpSpPr>
        <p:grpSpPr bwMode="auto">
          <a:xfrm>
            <a:off x="250825" y="3933825"/>
            <a:ext cx="2089150" cy="2232025"/>
            <a:chOff x="251520" y="4509120"/>
            <a:chExt cx="2088232" cy="2232248"/>
          </a:xfrm>
        </p:grpSpPr>
        <p:grpSp>
          <p:nvGrpSpPr>
            <p:cNvPr id="102414" name="그룹 13"/>
            <p:cNvGrpSpPr>
              <a:grpSpLocks/>
            </p:cNvGrpSpPr>
            <p:nvPr/>
          </p:nvGrpSpPr>
          <p:grpSpPr bwMode="auto">
            <a:xfrm>
              <a:off x="467325" y="4509120"/>
              <a:ext cx="1801022" cy="1624175"/>
              <a:chOff x="5075837" y="1177057"/>
              <a:chExt cx="1801022" cy="1624175"/>
            </a:xfrm>
          </p:grpSpPr>
          <p:cxnSp>
            <p:nvCxnSpPr>
              <p:cNvPr id="15" name="직선 화살표 연결선 14"/>
              <p:cNvCxnSpPr/>
              <p:nvPr/>
            </p:nvCxnSpPr>
            <p:spPr>
              <a:xfrm>
                <a:off x="5075837" y="2209035"/>
                <a:ext cx="1801022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V="1">
                <a:off x="5867652" y="1483476"/>
                <a:ext cx="0" cy="131775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418" name="TextBox 16"/>
              <p:cNvSpPr txBox="1">
                <a:spLocks noChangeArrowheads="1"/>
              </p:cNvSpPr>
              <p:nvPr/>
            </p:nvSpPr>
            <p:spPr bwMode="auto">
              <a:xfrm>
                <a:off x="5651578" y="1177057"/>
                <a:ext cx="43313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latinLnBrk="1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latinLnBrk="1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latinLnBrk="1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latinLnBrk="1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fontAlgn="base" latinLnBrk="1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fontAlgn="base" latinLnBrk="1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fontAlgn="base" latinLnBrk="1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fontAlgn="base" latinLnBrk="1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r>
                  <a:rPr lang="en-US" altLang="ko-KR" sz="1400" b="1" i="1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altLang="ko-KR" sz="140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sz="1400" b="1" i="1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ko-KR" sz="140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sz="1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419" name="TextBox 17"/>
              <p:cNvSpPr txBox="1">
                <a:spLocks noChangeArrowheads="1"/>
              </p:cNvSpPr>
              <p:nvPr/>
            </p:nvSpPr>
            <p:spPr bwMode="auto">
              <a:xfrm>
                <a:off x="5637849" y="1756838"/>
                <a:ext cx="162439" cy="22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latinLnBrk="1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latinLnBrk="1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latinLnBrk="1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latinLnBrk="1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fontAlgn="base" latinLnBrk="1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fontAlgn="base" latinLnBrk="1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fontAlgn="base" latinLnBrk="1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fontAlgn="base" latinLnBrk="1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r>
                  <a:rPr lang="en-US" altLang="ko-KR" sz="120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sz="12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420" name="TextBox 18"/>
              <p:cNvSpPr txBox="1">
                <a:spLocks noChangeArrowheads="1"/>
              </p:cNvSpPr>
              <p:nvPr/>
            </p:nvSpPr>
            <p:spPr bwMode="auto">
              <a:xfrm>
                <a:off x="5859316" y="2364218"/>
                <a:ext cx="34657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latinLnBrk="1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latinLnBrk="1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latinLnBrk="1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latinLnBrk="1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fontAlgn="base" latinLnBrk="1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fontAlgn="base" latinLnBrk="1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fontAlgn="base" latinLnBrk="1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fontAlgn="base" latinLnBrk="1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r>
                  <a:rPr lang="en-US" altLang="ko-KR" sz="1200" b="1">
                    <a:latin typeface="Symbol" pitchFamily="18" charset="2"/>
                    <a:cs typeface="Times New Roman" pitchFamily="18" charset="0"/>
                  </a:rPr>
                  <a:t>-</a:t>
                </a:r>
                <a:r>
                  <a:rPr lang="en-US" altLang="ko-KR" sz="120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sz="12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 flipH="1">
                <a:off x="5358288" y="2214877"/>
                <a:ext cx="515711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5867652" y="1901029"/>
                <a:ext cx="51571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V="1">
                <a:off x="5861495" y="1901030"/>
                <a:ext cx="6157" cy="3166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415" name="TextBox 22"/>
            <p:cNvSpPr txBox="1">
              <a:spLocks noChangeArrowheads="1"/>
            </p:cNvSpPr>
            <p:nvPr/>
          </p:nvSpPr>
          <p:spPr bwMode="auto">
            <a:xfrm>
              <a:off x="251520" y="6464369"/>
              <a:ext cx="20882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/>
              <a:r>
                <a:rPr lang="ko-KR" altLang="en-US" sz="1200" b="1"/>
                <a:t>계단 </a:t>
              </a:r>
              <a:r>
                <a:rPr lang="en-US" altLang="ko-KR" sz="1200" b="1"/>
                <a:t>(step) </a:t>
              </a:r>
              <a:r>
                <a:rPr lang="ko-KR" altLang="en-US" sz="1200" b="1"/>
                <a:t>함수</a:t>
              </a:r>
            </a:p>
          </p:txBody>
        </p:sp>
      </p:grpSp>
      <p:grpSp>
        <p:nvGrpSpPr>
          <p:cNvPr id="9" name="그룹 8"/>
          <p:cNvGrpSpPr>
            <a:grpSpLocks/>
          </p:cNvGrpSpPr>
          <p:nvPr/>
        </p:nvGrpSpPr>
        <p:grpSpPr bwMode="auto">
          <a:xfrm>
            <a:off x="2916238" y="4076700"/>
            <a:ext cx="2087562" cy="2149475"/>
            <a:chOff x="2915816" y="4005064"/>
            <a:chExt cx="2088232" cy="2149207"/>
          </a:xfrm>
        </p:grpSpPr>
        <p:sp>
          <p:nvSpPr>
            <p:cNvPr id="102412" name="TextBox 10"/>
            <p:cNvSpPr txBox="1">
              <a:spLocks noChangeArrowheads="1"/>
            </p:cNvSpPr>
            <p:nvPr/>
          </p:nvSpPr>
          <p:spPr bwMode="auto">
            <a:xfrm>
              <a:off x="2915816" y="5877272"/>
              <a:ext cx="20882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ko-KR" altLang="en-US" sz="1200" b="1"/>
                <a:t>시그모이드</a:t>
              </a:r>
              <a:r>
                <a:rPr lang="en-US" altLang="ko-KR" sz="1200" b="1"/>
                <a:t>(sigmoid) </a:t>
              </a:r>
              <a:r>
                <a:rPr lang="ko-KR" altLang="en-US" sz="1200" b="1"/>
                <a:t>함수</a:t>
              </a:r>
            </a:p>
          </p:txBody>
        </p:sp>
        <p:pic>
          <p:nvPicPr>
            <p:cNvPr id="10241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816" y="4005064"/>
              <a:ext cx="1974924" cy="1543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4125913"/>
            <a:ext cx="201612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5805488"/>
            <a:ext cx="129698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00" y="6327775"/>
            <a:ext cx="26733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92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104451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/>
              <a:t>다층 퍼셉트론 </a:t>
            </a:r>
            <a:r>
              <a:rPr lang="en-US" altLang="ko-KR" b="1"/>
              <a:t>MLP</a:t>
            </a:r>
            <a:r>
              <a:rPr lang="ko-KR" altLang="en-US" b="1"/>
              <a:t>의 동작 </a:t>
            </a:r>
            <a:endParaRPr lang="ko-KR" altLang="en-US"/>
          </a:p>
        </p:txBody>
      </p:sp>
      <p:sp>
        <p:nvSpPr>
          <p:cNvPr id="1044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104453" name="_x202375296" descr="EMB000013f864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916113"/>
            <a:ext cx="3960813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4" name="TextBox 4"/>
          <p:cNvSpPr txBox="1">
            <a:spLocks noChangeArrowheads="1"/>
          </p:cNvSpPr>
          <p:nvPr/>
        </p:nvSpPr>
        <p:spPr bwMode="auto">
          <a:xfrm>
            <a:off x="2665413" y="4502150"/>
            <a:ext cx="646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200" b="1"/>
              <a:t>입력층</a:t>
            </a:r>
          </a:p>
        </p:txBody>
      </p:sp>
      <p:sp>
        <p:nvSpPr>
          <p:cNvPr id="104455" name="TextBox 6"/>
          <p:cNvSpPr txBox="1">
            <a:spLocks noChangeArrowheads="1"/>
          </p:cNvSpPr>
          <p:nvPr/>
        </p:nvSpPr>
        <p:spPr bwMode="auto">
          <a:xfrm>
            <a:off x="3681413" y="4508500"/>
            <a:ext cx="1204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lang="ko-KR" altLang="en-US" sz="1200" b="1">
                <a:solidFill>
                  <a:srgbClr val="0000FF"/>
                </a:solidFill>
              </a:rPr>
              <a:t>은닉층</a:t>
            </a:r>
            <a:endParaRPr lang="en-US" altLang="ko-KR" sz="1200" b="1">
              <a:solidFill>
                <a:srgbClr val="0000FF"/>
              </a:solidFill>
            </a:endParaRPr>
          </a:p>
          <a:p>
            <a:pPr algn="ctr"/>
            <a:r>
              <a:rPr lang="en-US" altLang="ko-KR" sz="1200" b="1">
                <a:solidFill>
                  <a:srgbClr val="0000FF"/>
                </a:solidFill>
              </a:rPr>
              <a:t>(hidden layer)</a:t>
            </a:r>
            <a:endParaRPr lang="ko-KR" altLang="en-US" sz="1200" b="1">
              <a:solidFill>
                <a:srgbClr val="0000FF"/>
              </a:solidFill>
            </a:endParaRPr>
          </a:p>
        </p:txBody>
      </p:sp>
      <p:sp>
        <p:nvSpPr>
          <p:cNvPr id="104456" name="TextBox 7"/>
          <p:cNvSpPr txBox="1">
            <a:spLocks noChangeArrowheads="1"/>
          </p:cNvSpPr>
          <p:nvPr/>
        </p:nvSpPr>
        <p:spPr bwMode="auto">
          <a:xfrm>
            <a:off x="4802188" y="4516438"/>
            <a:ext cx="646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200" b="1">
                <a:solidFill>
                  <a:srgbClr val="FF0000"/>
                </a:solidFill>
              </a:rPr>
              <a:t>출력층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713" y="5218113"/>
            <a:ext cx="2941637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5641975"/>
            <a:ext cx="11874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6021388"/>
            <a:ext cx="3067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565400"/>
            <a:ext cx="14446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275" y="2944813"/>
            <a:ext cx="1460500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484438" y="5286375"/>
            <a:ext cx="1079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200" b="1">
                <a:solidFill>
                  <a:srgbClr val="0000FF"/>
                </a:solidFill>
              </a:rPr>
              <a:t>은닉층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490788" y="6092825"/>
            <a:ext cx="1081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200" b="1">
                <a:solidFill>
                  <a:srgbClr val="FF0000"/>
                </a:solidFill>
              </a:rPr>
              <a:t>출력층</a:t>
            </a:r>
          </a:p>
        </p:txBody>
      </p:sp>
      <p:pic>
        <p:nvPicPr>
          <p:cNvPr id="10446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300663"/>
            <a:ext cx="1511300" cy="118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18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en-US" dirty="0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593" t="-572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pic>
        <p:nvPicPr>
          <p:cNvPr id="1054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00213"/>
            <a:ext cx="28575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60032" y="2276872"/>
            <a:ext cx="1761060" cy="307777"/>
          </a:xfrm>
          <a:prstGeom prst="rect">
            <a:avLst/>
          </a:prstGeom>
          <a:blipFill rotWithShape="1">
            <a:blip r:embed="rId4"/>
            <a:stretch>
              <a:fillRect l="-692" t="-2000" b="-20000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60032" y="3140968"/>
            <a:ext cx="1349472" cy="307777"/>
          </a:xfrm>
          <a:prstGeom prst="rect">
            <a:avLst/>
          </a:prstGeom>
          <a:blipFill rotWithShape="1">
            <a:blip r:embed="rId5"/>
            <a:stretch>
              <a:fillRect l="-901" t="-1961" b="-17647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44792" y="2716540"/>
            <a:ext cx="1315809" cy="307777"/>
          </a:xfrm>
          <a:prstGeom prst="rect">
            <a:avLst/>
          </a:prstGeom>
          <a:blipFill rotWithShape="1">
            <a:blip r:embed="rId6"/>
            <a:stretch>
              <a:fillRect l="-1389" t="-2000" b="-20000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5516563"/>
            <a:ext cx="187166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725" y="6092825"/>
            <a:ext cx="17605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12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106499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/>
              <a:t>다층 퍼셉트론 </a:t>
            </a:r>
            <a:r>
              <a:rPr lang="en-US" altLang="ko-KR" b="1"/>
              <a:t>MLP</a:t>
            </a:r>
            <a:r>
              <a:rPr lang="ko-KR" altLang="en-US" b="1"/>
              <a:t>의 학습 </a:t>
            </a:r>
            <a:endParaRPr lang="ko-KR" altLang="en-US"/>
          </a:p>
          <a:p>
            <a:pPr lvl="1"/>
            <a:r>
              <a:rPr lang="ko-KR" altLang="en-US" sz="1600" b="1">
                <a:solidFill>
                  <a:srgbClr val="0000FF"/>
                </a:solidFill>
              </a:rPr>
              <a:t>오차 역전파 알고리즘</a:t>
            </a:r>
            <a:r>
              <a:rPr lang="en-US" altLang="ko-KR" sz="1600"/>
              <a:t>(Error back propagation algorithm, Backprop algorithm)</a:t>
            </a:r>
            <a:endParaRPr lang="ko-KR" altLang="en-US" sz="1600"/>
          </a:p>
        </p:txBody>
      </p:sp>
      <p:pic>
        <p:nvPicPr>
          <p:cNvPr id="1065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2060575"/>
            <a:ext cx="1446213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0" y="2441575"/>
            <a:ext cx="145891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429000"/>
            <a:ext cx="158432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>
            <a:grpSpLocks/>
          </p:cNvGrpSpPr>
          <p:nvPr/>
        </p:nvGrpSpPr>
        <p:grpSpPr bwMode="auto">
          <a:xfrm>
            <a:off x="4932363" y="2852738"/>
            <a:ext cx="2663825" cy="431800"/>
            <a:chOff x="5148064" y="3140968"/>
            <a:chExt cx="2664296" cy="432048"/>
          </a:xfrm>
        </p:grpSpPr>
        <p:pic>
          <p:nvPicPr>
            <p:cNvPr id="10651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140968"/>
              <a:ext cx="1577318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513" name="TextBox 4"/>
            <p:cNvSpPr txBox="1">
              <a:spLocks noChangeArrowheads="1"/>
            </p:cNvSpPr>
            <p:nvPr/>
          </p:nvSpPr>
          <p:spPr bwMode="auto">
            <a:xfrm>
              <a:off x="6804248" y="3170228"/>
              <a:ext cx="100811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ko-KR" altLang="en-US" sz="1400" b="1">
                  <a:solidFill>
                    <a:srgbClr val="FF0000"/>
                  </a:solidFill>
                </a:rPr>
                <a:t>오차함수</a:t>
              </a:r>
            </a:p>
          </p:txBody>
        </p:sp>
      </p:grpSp>
      <p:pic>
        <p:nvPicPr>
          <p:cNvPr id="10650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5805488"/>
            <a:ext cx="2941637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5" y="6229350"/>
            <a:ext cx="11874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4840288"/>
            <a:ext cx="3067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7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133600"/>
            <a:ext cx="3192462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4402138"/>
            <a:ext cx="37211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157788"/>
            <a:ext cx="335756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3" y="5759450"/>
            <a:ext cx="30257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663" y="6291263"/>
            <a:ext cx="17970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77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i-8 기계학습-최종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ai-8 기계학습-최종</Template>
  <TotalTime>15105</TotalTime>
  <Words>932</Words>
  <Application>Microsoft Macintosh PowerPoint</Application>
  <PresentationFormat>화면 슬라이드 쇼(4:3)</PresentationFormat>
  <Paragraphs>298</Paragraphs>
  <Slides>23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맑은 고딕</vt:lpstr>
      <vt:lpstr>Arial</vt:lpstr>
      <vt:lpstr>Cambria Math</vt:lpstr>
      <vt:lpstr>Comic Sans MS</vt:lpstr>
      <vt:lpstr>Symbol</vt:lpstr>
      <vt:lpstr>Times New Roman</vt:lpstr>
      <vt:lpstr>Wingdings</vt:lpstr>
      <vt:lpstr>ai-8 기계학습-최종</vt:lpstr>
      <vt:lpstr>딥러닝 Part I</vt:lpstr>
      <vt:lpstr>회귀</vt:lpstr>
      <vt:lpstr>회귀</vt:lpstr>
      <vt:lpstr>회귀 </vt:lpstr>
      <vt:lpstr>다층 퍼셉트론</vt:lpstr>
      <vt:lpstr>다층 퍼셉트론</vt:lpstr>
      <vt:lpstr>다층 퍼셉트론</vt:lpstr>
      <vt:lpstr>다층 퍼셉트론</vt:lpstr>
      <vt:lpstr>다층 퍼셉트론</vt:lpstr>
      <vt:lpstr>신경망</vt:lpstr>
      <vt:lpstr>신경망</vt:lpstr>
      <vt:lpstr>신경망</vt:lpstr>
      <vt:lpstr>5.1 딥러닝</vt:lpstr>
      <vt:lpstr>5.1 딥러닝</vt:lpstr>
      <vt:lpstr>딥러닝</vt:lpstr>
      <vt:lpstr>5.1.1 기울기 소멸 문제</vt:lpstr>
      <vt:lpstr>기울기 소멸 문제</vt:lpstr>
      <vt:lpstr>기울기 소멸 문제</vt:lpstr>
      <vt:lpstr>5.1.2 가중치 초기화</vt:lpstr>
      <vt:lpstr>5.1.3 과적합 문제 </vt:lpstr>
      <vt:lpstr>과적합 문제 </vt:lpstr>
      <vt:lpstr>과적합 문제 </vt:lpstr>
      <vt:lpstr>과적합 문제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 학습</dc:title>
  <dc:creator>kmlee</dc:creator>
  <cp:lastModifiedBy>김민호</cp:lastModifiedBy>
  <cp:revision>48</cp:revision>
  <cp:lastPrinted>2016-08-04T13:11:15Z</cp:lastPrinted>
  <dcterms:created xsi:type="dcterms:W3CDTF">2016-08-04T08:27:08Z</dcterms:created>
  <dcterms:modified xsi:type="dcterms:W3CDTF">2020-07-26T17:35:43Z</dcterms:modified>
</cp:coreProperties>
</file>