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135.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13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Lst>
  <p:sldSz cy="5143500" cx="9144000"/>
  <p:notesSz cx="6858000" cy="9144000"/>
  <p:embeddedFontLst>
    <p:embeddedFont>
      <p:font typeface="Montserrat"/>
      <p:regular r:id="rId143"/>
      <p:bold r:id="rId144"/>
      <p:italic r:id="rId145"/>
      <p:boldItalic r:id="rId146"/>
    </p:embeddedFont>
    <p:embeddedFont>
      <p:font typeface="Lato"/>
      <p:regular r:id="rId147"/>
      <p:bold r:id="rId148"/>
      <p:italic r:id="rId149"/>
      <p:boldItalic r:id="rId150"/>
    </p:embeddedFont>
    <p:embeddedFont>
      <p:font typeface="Varela Round"/>
      <p:regular r:id="rId151"/>
    </p:embeddedFont>
    <p:embeddedFont>
      <p:font typeface="Montserrat ExtraBold"/>
      <p:bold r:id="rId152"/>
      <p:boldItalic r:id="rId1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D4B498F-8D35-469E-B24C-E2186079A565}">
  <a:tblStyle styleId="{9D4B498F-8D35-469E-B24C-E2186079A565}"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slide" Target="slides/slide103.xml"/><Relationship Id="rId108" Type="http://schemas.openxmlformats.org/officeDocument/2006/relationships/slide" Target="slides/slide102.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29" Type="http://schemas.openxmlformats.org/officeDocument/2006/relationships/slide" Target="slides/slide123.xml"/><Relationship Id="rId128" Type="http://schemas.openxmlformats.org/officeDocument/2006/relationships/slide" Target="slides/slide122.xml"/><Relationship Id="rId127" Type="http://schemas.openxmlformats.org/officeDocument/2006/relationships/slide" Target="slides/slide121.xml"/><Relationship Id="rId126" Type="http://schemas.openxmlformats.org/officeDocument/2006/relationships/slide" Target="slides/slide120.xml"/><Relationship Id="rId26" Type="http://schemas.openxmlformats.org/officeDocument/2006/relationships/slide" Target="slides/slide20.xml"/><Relationship Id="rId121" Type="http://schemas.openxmlformats.org/officeDocument/2006/relationships/slide" Target="slides/slide115.xml"/><Relationship Id="rId25" Type="http://schemas.openxmlformats.org/officeDocument/2006/relationships/slide" Target="slides/slide19.xml"/><Relationship Id="rId120" Type="http://schemas.openxmlformats.org/officeDocument/2006/relationships/slide" Target="slides/slide114.xml"/><Relationship Id="rId28" Type="http://schemas.openxmlformats.org/officeDocument/2006/relationships/slide" Target="slides/slide22.xml"/><Relationship Id="rId27" Type="http://schemas.openxmlformats.org/officeDocument/2006/relationships/slide" Target="slides/slide21.xml"/><Relationship Id="rId125" Type="http://schemas.openxmlformats.org/officeDocument/2006/relationships/slide" Target="slides/slide119.xml"/><Relationship Id="rId29" Type="http://schemas.openxmlformats.org/officeDocument/2006/relationships/slide" Target="slides/slide23.xml"/><Relationship Id="rId124" Type="http://schemas.openxmlformats.org/officeDocument/2006/relationships/slide" Target="slides/slide118.xml"/><Relationship Id="rId123" Type="http://schemas.openxmlformats.org/officeDocument/2006/relationships/slide" Target="slides/slide117.xml"/><Relationship Id="rId122" Type="http://schemas.openxmlformats.org/officeDocument/2006/relationships/slide" Target="slides/slide116.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slide" Target="slides/slide112.xml"/><Relationship Id="rId117" Type="http://schemas.openxmlformats.org/officeDocument/2006/relationships/slide" Target="slides/slide111.xml"/><Relationship Id="rId116" Type="http://schemas.openxmlformats.org/officeDocument/2006/relationships/slide" Target="slides/slide110.xml"/><Relationship Id="rId115" Type="http://schemas.openxmlformats.org/officeDocument/2006/relationships/slide" Target="slides/slide109.xml"/><Relationship Id="rId119" Type="http://schemas.openxmlformats.org/officeDocument/2006/relationships/slide" Target="slides/slide113.xml"/><Relationship Id="rId15" Type="http://schemas.openxmlformats.org/officeDocument/2006/relationships/slide" Target="slides/slide9.xml"/><Relationship Id="rId110" Type="http://schemas.openxmlformats.org/officeDocument/2006/relationships/slide" Target="slides/slide104.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14" Type="http://schemas.openxmlformats.org/officeDocument/2006/relationships/slide" Target="slides/slide108.xml"/><Relationship Id="rId18" Type="http://schemas.openxmlformats.org/officeDocument/2006/relationships/slide" Target="slides/slide12.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150" Type="http://schemas.openxmlformats.org/officeDocument/2006/relationships/font" Target="fonts/Lato-boldItalic.fntdata"/><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149" Type="http://schemas.openxmlformats.org/officeDocument/2006/relationships/font" Target="fonts/Lato-italic.fntdata"/><Relationship Id="rId4" Type="http://schemas.openxmlformats.org/officeDocument/2006/relationships/tableStyles" Target="tableStyles.xml"/><Relationship Id="rId148" Type="http://schemas.openxmlformats.org/officeDocument/2006/relationships/font" Target="fonts/Lato-bold.fntdata"/><Relationship Id="rId9" Type="http://schemas.openxmlformats.org/officeDocument/2006/relationships/slide" Target="slides/slide3.xml"/><Relationship Id="rId143" Type="http://schemas.openxmlformats.org/officeDocument/2006/relationships/font" Target="fonts/Montserrat-regular.fntdata"/><Relationship Id="rId142" Type="http://schemas.openxmlformats.org/officeDocument/2006/relationships/slide" Target="slides/slide136.xml"/><Relationship Id="rId141" Type="http://schemas.openxmlformats.org/officeDocument/2006/relationships/slide" Target="slides/slide135.xml"/><Relationship Id="rId140" Type="http://schemas.openxmlformats.org/officeDocument/2006/relationships/slide" Target="slides/slide134.xml"/><Relationship Id="rId5" Type="http://schemas.openxmlformats.org/officeDocument/2006/relationships/slideMaster" Target="slideMasters/slideMaster1.xml"/><Relationship Id="rId147" Type="http://schemas.openxmlformats.org/officeDocument/2006/relationships/font" Target="fonts/Lato-regular.fntdata"/><Relationship Id="rId6" Type="http://schemas.openxmlformats.org/officeDocument/2006/relationships/notesMaster" Target="notesMasters/notesMaster1.xml"/><Relationship Id="rId146" Type="http://schemas.openxmlformats.org/officeDocument/2006/relationships/font" Target="fonts/Montserrat-boldItalic.fntdata"/><Relationship Id="rId7" Type="http://schemas.openxmlformats.org/officeDocument/2006/relationships/slide" Target="slides/slide1.xml"/><Relationship Id="rId145" Type="http://schemas.openxmlformats.org/officeDocument/2006/relationships/font" Target="fonts/Montserrat-italic.fntdata"/><Relationship Id="rId8" Type="http://schemas.openxmlformats.org/officeDocument/2006/relationships/slide" Target="slides/slide2.xml"/><Relationship Id="rId144" Type="http://schemas.openxmlformats.org/officeDocument/2006/relationships/font" Target="fonts/Montserrat-bold.fntdata"/><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139" Type="http://schemas.openxmlformats.org/officeDocument/2006/relationships/slide" Target="slides/slide133.xml"/><Relationship Id="rId138" Type="http://schemas.openxmlformats.org/officeDocument/2006/relationships/slide" Target="slides/slide132.xml"/><Relationship Id="rId137" Type="http://schemas.openxmlformats.org/officeDocument/2006/relationships/slide" Target="slides/slide131.xml"/><Relationship Id="rId132" Type="http://schemas.openxmlformats.org/officeDocument/2006/relationships/slide" Target="slides/slide126.xml"/><Relationship Id="rId131" Type="http://schemas.openxmlformats.org/officeDocument/2006/relationships/slide" Target="slides/slide125.xml"/><Relationship Id="rId130" Type="http://schemas.openxmlformats.org/officeDocument/2006/relationships/slide" Target="slides/slide124.xml"/><Relationship Id="rId136" Type="http://schemas.openxmlformats.org/officeDocument/2006/relationships/slide" Target="slides/slide130.xml"/><Relationship Id="rId135" Type="http://schemas.openxmlformats.org/officeDocument/2006/relationships/slide" Target="slides/slide129.xml"/><Relationship Id="rId134" Type="http://schemas.openxmlformats.org/officeDocument/2006/relationships/slide" Target="slides/slide128.xml"/><Relationship Id="rId133" Type="http://schemas.openxmlformats.org/officeDocument/2006/relationships/slide" Target="slides/slide127.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 Id="rId153" Type="http://schemas.openxmlformats.org/officeDocument/2006/relationships/font" Target="fonts/MontserratExtraBold-boldItalic.fntdata"/><Relationship Id="rId152" Type="http://schemas.openxmlformats.org/officeDocument/2006/relationships/font" Target="fonts/MontserratExtraBold-bold.fntdata"/><Relationship Id="rId151" Type="http://schemas.openxmlformats.org/officeDocument/2006/relationships/font" Target="fonts/VarelaRound-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b4732dab39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b4732dab39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bb338d5064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5" name="Google Shape;635;gbb338d5064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gbb338d5064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0" name="Google Shape;640;gbb338d5064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gbb338d5064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5" name="Google Shape;645;gbb338d506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bb338d5064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bb338d5064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gbb338d5064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5" name="Google Shape;655;gbb338d5064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gbb338d5064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0" name="Google Shape;660;gbb338d5064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gbb338d5064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5" name="Google Shape;665;gbb338d5064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gbb338d5064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0" name="Google Shape;670;gbb338d5064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gbb338d5064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5" name="Google Shape;675;gbb338d5064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gbb338d5064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0" name="Google Shape;680;gbb338d5064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b59327887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b59327887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gbb338d5064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5" name="Google Shape;685;gbb338d5064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gbb338d5064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0" name="Google Shape;690;gbb338d5064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gbe7681ccf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5" name="Google Shape;695;gbe7681ccf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gbe7681ccf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1" name="Google Shape;701;gbe7681ccf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gbe7681ccf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6" name="Google Shape;706;gbe7681ccf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gbe7681ccf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1" name="Google Shape;711;gbe7681ccf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gbe7681ccf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6" name="Google Shape;716;gbe7681ccf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gbe7681ccf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1" name="Google Shape;721;gbe7681ccf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4" name="Shape 724"/>
        <p:cNvGrpSpPr/>
        <p:nvPr/>
      </p:nvGrpSpPr>
      <p:grpSpPr>
        <a:xfrm>
          <a:off x="0" y="0"/>
          <a:ext cx="0" cy="0"/>
          <a:chOff x="0" y="0"/>
          <a:chExt cx="0" cy="0"/>
        </a:xfrm>
      </p:grpSpPr>
      <p:sp>
        <p:nvSpPr>
          <p:cNvPr id="725" name="Google Shape;725;gbb338d5064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6" name="Google Shape;726;gbb338d5064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9" name="Shape 729"/>
        <p:cNvGrpSpPr/>
        <p:nvPr/>
      </p:nvGrpSpPr>
      <p:grpSpPr>
        <a:xfrm>
          <a:off x="0" y="0"/>
          <a:ext cx="0" cy="0"/>
          <a:chOff x="0" y="0"/>
          <a:chExt cx="0" cy="0"/>
        </a:xfrm>
      </p:grpSpPr>
      <p:sp>
        <p:nvSpPr>
          <p:cNvPr id="730" name="Google Shape;730;gbb338d5064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1" name="Google Shape;731;gbb338d5064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b59327887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b59327887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gbb338d5064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6" name="Google Shape;736;gbb338d5064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gbd49618ba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1" name="Google Shape;741;gbd49618ba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4" name="Shape 744"/>
        <p:cNvGrpSpPr/>
        <p:nvPr/>
      </p:nvGrpSpPr>
      <p:grpSpPr>
        <a:xfrm>
          <a:off x="0" y="0"/>
          <a:ext cx="0" cy="0"/>
          <a:chOff x="0" y="0"/>
          <a:chExt cx="0" cy="0"/>
        </a:xfrm>
      </p:grpSpPr>
      <p:sp>
        <p:nvSpPr>
          <p:cNvPr id="745" name="Google Shape;745;gbd49618ba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6" name="Google Shape;746;gbd49618ba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gbd49618ba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1" name="Google Shape;751;gbd49618ba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gbd49618ba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6" name="Google Shape;756;gbd49618ba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gbd49618ba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1" name="Google Shape;761;gbd49618ba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4" name="Shape 764"/>
        <p:cNvGrpSpPr/>
        <p:nvPr/>
      </p:nvGrpSpPr>
      <p:grpSpPr>
        <a:xfrm>
          <a:off x="0" y="0"/>
          <a:ext cx="0" cy="0"/>
          <a:chOff x="0" y="0"/>
          <a:chExt cx="0" cy="0"/>
        </a:xfrm>
      </p:grpSpPr>
      <p:sp>
        <p:nvSpPr>
          <p:cNvPr id="765" name="Google Shape;765;gbd49618ba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6" name="Google Shape;766;gbd49618ba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9" name="Shape 769"/>
        <p:cNvGrpSpPr/>
        <p:nvPr/>
      </p:nvGrpSpPr>
      <p:grpSpPr>
        <a:xfrm>
          <a:off x="0" y="0"/>
          <a:ext cx="0" cy="0"/>
          <a:chOff x="0" y="0"/>
          <a:chExt cx="0" cy="0"/>
        </a:xfrm>
      </p:grpSpPr>
      <p:sp>
        <p:nvSpPr>
          <p:cNvPr id="770" name="Google Shape;770;gbd49618ba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1" name="Google Shape;771;gbd49618ba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4" name="Shape 774"/>
        <p:cNvGrpSpPr/>
        <p:nvPr/>
      </p:nvGrpSpPr>
      <p:grpSpPr>
        <a:xfrm>
          <a:off x="0" y="0"/>
          <a:ext cx="0" cy="0"/>
          <a:chOff x="0" y="0"/>
          <a:chExt cx="0" cy="0"/>
        </a:xfrm>
      </p:grpSpPr>
      <p:sp>
        <p:nvSpPr>
          <p:cNvPr id="775" name="Google Shape;775;gbd49618baf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6" name="Google Shape;776;gbd49618ba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9" name="Shape 779"/>
        <p:cNvGrpSpPr/>
        <p:nvPr/>
      </p:nvGrpSpPr>
      <p:grpSpPr>
        <a:xfrm>
          <a:off x="0" y="0"/>
          <a:ext cx="0" cy="0"/>
          <a:chOff x="0" y="0"/>
          <a:chExt cx="0" cy="0"/>
        </a:xfrm>
      </p:grpSpPr>
      <p:sp>
        <p:nvSpPr>
          <p:cNvPr id="780" name="Google Shape;780;gbd49618ba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1" name="Google Shape;781;gbd49618ba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b59327887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b59327887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4" name="Shape 784"/>
        <p:cNvGrpSpPr/>
        <p:nvPr/>
      </p:nvGrpSpPr>
      <p:grpSpPr>
        <a:xfrm>
          <a:off x="0" y="0"/>
          <a:ext cx="0" cy="0"/>
          <a:chOff x="0" y="0"/>
          <a:chExt cx="0" cy="0"/>
        </a:xfrm>
      </p:grpSpPr>
      <p:sp>
        <p:nvSpPr>
          <p:cNvPr id="785" name="Google Shape;785;gbd49618baf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6" name="Google Shape;786;gbd49618ba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9" name="Shape 789"/>
        <p:cNvGrpSpPr/>
        <p:nvPr/>
      </p:nvGrpSpPr>
      <p:grpSpPr>
        <a:xfrm>
          <a:off x="0" y="0"/>
          <a:ext cx="0" cy="0"/>
          <a:chOff x="0" y="0"/>
          <a:chExt cx="0" cy="0"/>
        </a:xfrm>
      </p:grpSpPr>
      <p:sp>
        <p:nvSpPr>
          <p:cNvPr id="790" name="Google Shape;790;gbd49618baf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1" name="Google Shape;791;gbd49618baf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5" name="Shape 795"/>
        <p:cNvGrpSpPr/>
        <p:nvPr/>
      </p:nvGrpSpPr>
      <p:grpSpPr>
        <a:xfrm>
          <a:off x="0" y="0"/>
          <a:ext cx="0" cy="0"/>
          <a:chOff x="0" y="0"/>
          <a:chExt cx="0" cy="0"/>
        </a:xfrm>
      </p:grpSpPr>
      <p:sp>
        <p:nvSpPr>
          <p:cNvPr id="796" name="Google Shape;796;gbd49618baf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7" name="Google Shape;797;gbd49618baf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gbd49618baf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2" name="Google Shape;802;gbd49618baf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5" name="Shape 805"/>
        <p:cNvGrpSpPr/>
        <p:nvPr/>
      </p:nvGrpSpPr>
      <p:grpSpPr>
        <a:xfrm>
          <a:off x="0" y="0"/>
          <a:ext cx="0" cy="0"/>
          <a:chOff x="0" y="0"/>
          <a:chExt cx="0" cy="0"/>
        </a:xfrm>
      </p:grpSpPr>
      <p:sp>
        <p:nvSpPr>
          <p:cNvPr id="806" name="Google Shape;806;gbd49618baf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7" name="Google Shape;807;gbd49618baf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0" name="Shape 810"/>
        <p:cNvGrpSpPr/>
        <p:nvPr/>
      </p:nvGrpSpPr>
      <p:grpSpPr>
        <a:xfrm>
          <a:off x="0" y="0"/>
          <a:ext cx="0" cy="0"/>
          <a:chOff x="0" y="0"/>
          <a:chExt cx="0" cy="0"/>
        </a:xfrm>
      </p:grpSpPr>
      <p:sp>
        <p:nvSpPr>
          <p:cNvPr id="811" name="Google Shape;811;gbd49618baf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2" name="Google Shape;812;gbd49618baf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5" name="Shape 815"/>
        <p:cNvGrpSpPr/>
        <p:nvPr/>
      </p:nvGrpSpPr>
      <p:grpSpPr>
        <a:xfrm>
          <a:off x="0" y="0"/>
          <a:ext cx="0" cy="0"/>
          <a:chOff x="0" y="0"/>
          <a:chExt cx="0" cy="0"/>
        </a:xfrm>
      </p:grpSpPr>
      <p:sp>
        <p:nvSpPr>
          <p:cNvPr id="816" name="Google Shape;816;gbd49618baf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7" name="Google Shape;817;gbd49618baf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b4732dab39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b4732dab39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b4732dab39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b4732dab39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b4732dab39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b4732dab39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b59327887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b59327887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b59327887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b59327887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b593278875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b593278875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b4732dab39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b4732dab39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b59327887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b59327887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b593278875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b593278875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b593278875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b593278875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b593278875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b593278875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b593278875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b593278875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b593278875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b593278875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b593278875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b593278875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b593278875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b593278875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b593278875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b593278875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b593278875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b593278875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b4732dab39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b4732dab39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b593278875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b593278875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b593278875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b593278875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b593278875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b593278875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b593278875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b593278875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b593278875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b593278875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b593278875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b593278875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b593278875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b593278875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b593278875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b593278875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b593278875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b593278875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b593278875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b593278875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b4732dab39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b4732dab39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b593278875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b593278875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b593278875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b593278875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b593278875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b593278875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b593278875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b593278875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b593278875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b593278875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b593278875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b593278875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b593278875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b593278875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b593278875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b593278875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b5ae55ba0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b5ae55ba0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b5ae55ba0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b5ae55ba0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b4732dab39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b4732dab39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b5ae55ba0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b5ae55ba0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bcea77a10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bcea77a10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bcea77a10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bcea77a10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bcea77a10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bcea77a10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bcea77a10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bcea77a10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bcea77a10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bcea77a10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bcea77a104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bcea77a104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bcea77a104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bcea77a104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bcea77a104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bcea77a104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bcea77a104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bcea77a104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b4732dab39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b4732dab39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b5ae55ba0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b5ae55ba0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b5ae55ba01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b5ae55ba0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b5ae55ba01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b5ae55ba0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b5ae55ba01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b5ae55ba01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b5ae55ba01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b5ae55ba01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b5ae55ba01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b5ae55ba01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b5ae55ba01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b5ae55ba01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b5ae55ba01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b5ae55ba01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be2a8f5ae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be2a8f5ae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b5ae55ba01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b5ae55ba01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b4732dab39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b4732dab39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be2a8f5ae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be2a8f5ae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be2a8f5ae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be2a8f5ae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b5ae55ba01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b5ae55ba01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b5ae55ba01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b5ae55ba01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b5ae55ba01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b5ae55ba01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b5ae55ba01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b5ae55ba01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b5ae55ba01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b5ae55ba01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b5ae55ba01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b5ae55ba01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b5ae55ba01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b5ae55ba01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b5ae55ba01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b5ae55ba01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b4732dab39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b4732dab39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b5ae55ba01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b5ae55ba01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b5ae55ba01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b5ae55ba01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b5ae55ba01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b5ae55ba01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bacec0190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bacec0190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bacec0190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bacec0190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bacec0190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bacec0190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bacec0190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bacec0190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bacec0190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bacec0190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bacec0190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bacec0190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bacec0190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7" name="Google Shape;577;gbacec0190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b4732dab39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b4732dab39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gbacec01905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2" name="Google Shape;582;gbacec01905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bacec0190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bacec0190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gbacec01905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2" name="Google Shape;592;gbacec01905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gbacec01905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0" name="Google Shape;600;gbacec01905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gbb338d5064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5" name="Google Shape;605;gbb338d5064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bb338d506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bb338d506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bb338d506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5" name="Google Shape;615;gbb338d506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bb338d506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bb338d506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gbb338d5064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5" name="Google Shape;625;gbb338d5064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gbb338d506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0" name="Google Shape;630;gbb338d506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 Id="rId3" Type="http://schemas.openxmlformats.org/officeDocument/2006/relationships/image" Target="../media/image10.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1.xml"/><Relationship Id="rId3" Type="http://schemas.openxmlformats.org/officeDocument/2006/relationships/image" Target="../media/image13.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7.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 Id="rId3" Type="http://schemas.openxmlformats.org/officeDocument/2006/relationships/image" Target="../media/image8.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 Id="rId3" Type="http://schemas.openxmlformats.org/officeDocument/2006/relationships/image" Target="../media/image9.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 Id="rId3" Type="http://schemas.openxmlformats.org/officeDocument/2006/relationships/image" Target="../media/image6.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 Id="rId3" Type="http://schemas.openxmlformats.org/officeDocument/2006/relationships/image" Target="../media/image16.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 Id="rId3" Type="http://schemas.openxmlformats.org/officeDocument/2006/relationships/image" Target="../media/image14.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 Id="rId3" Type="http://schemas.openxmlformats.org/officeDocument/2006/relationships/image" Target="../media/image15.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UNIT 2</a:t>
            </a:r>
            <a:endParaRPr/>
          </a:p>
        </p:txBody>
      </p:sp>
      <p:sp>
        <p:nvSpPr>
          <p:cNvPr id="135" name="Google Shape;135;p13"/>
          <p:cNvSpPr txBox="1"/>
          <p:nvPr>
            <p:ph idx="1" type="subTitle"/>
          </p:nvPr>
        </p:nvSpPr>
        <p:spPr>
          <a:xfrm>
            <a:off x="5008725" y="3633425"/>
            <a:ext cx="39711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700"/>
              <a:t>OOP USING PYTHON</a:t>
            </a:r>
            <a:endParaRPr b="1" sz="2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2"/>
          <p:cNvSpPr txBox="1"/>
          <p:nvPr>
            <p:ph type="title"/>
          </p:nvPr>
        </p:nvSpPr>
        <p:spPr>
          <a:xfrm>
            <a:off x="1297500" y="393750"/>
            <a:ext cx="7362900" cy="914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2800"/>
              <a:t>When you run this code, the output will be the following:</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rPr lang="en" sz="2800"/>
              <a:t>Traceback (most recent call last):</a:t>
            </a:r>
            <a:endParaRPr sz="2800"/>
          </a:p>
          <a:p>
            <a:pPr indent="0" lvl="0" marL="0" rtl="0" algn="just">
              <a:spcBef>
                <a:spcPts val="0"/>
              </a:spcBef>
              <a:spcAft>
                <a:spcPts val="0"/>
              </a:spcAft>
              <a:buNone/>
            </a:pPr>
            <a:r>
              <a:rPr lang="en" sz="2800"/>
              <a:t>  File "&lt;input&gt;", line 4, in &lt;module&gt;</a:t>
            </a:r>
            <a:endParaRPr sz="2800"/>
          </a:p>
          <a:p>
            <a:pPr indent="0" lvl="0" marL="0" rtl="0" algn="just">
              <a:spcBef>
                <a:spcPts val="0"/>
              </a:spcBef>
              <a:spcAft>
                <a:spcPts val="0"/>
              </a:spcAft>
              <a:buNone/>
            </a:pPr>
            <a:r>
              <a:rPr lang="en" sz="2800"/>
              <a:t>Exception: x should not exceed 5. The value of x was: 10</a:t>
            </a:r>
            <a:endParaRPr sz="2800"/>
          </a:p>
          <a:p>
            <a:pPr indent="0" lvl="0" marL="0" rtl="0" algn="just">
              <a:spcBef>
                <a:spcPts val="0"/>
              </a:spcBef>
              <a:spcAft>
                <a:spcPts val="0"/>
              </a:spcAft>
              <a:buNone/>
            </a:pPr>
            <a:r>
              <a:rPr lang="en" sz="2800"/>
              <a:t>The program comes to a halt and displays our exception to screen, offering clues about what went wrong.</a:t>
            </a:r>
            <a:endParaRPr sz="2800"/>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112"/>
          <p:cNvSpPr txBox="1"/>
          <p:nvPr>
            <p:ph type="title"/>
          </p:nvPr>
        </p:nvSpPr>
        <p:spPr>
          <a:xfrm>
            <a:off x="718850" y="393750"/>
            <a:ext cx="82668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960"/>
              <a:t>Bubble Sort Algorithm</a:t>
            </a:r>
            <a:endParaRPr sz="2960"/>
          </a:p>
          <a:p>
            <a:pPr indent="0" lvl="0" marL="0" rtl="0" algn="l">
              <a:spcBef>
                <a:spcPts val="0"/>
              </a:spcBef>
              <a:spcAft>
                <a:spcPts val="0"/>
              </a:spcAft>
              <a:buSzPts val="990"/>
              <a:buNone/>
            </a:pPr>
            <a:r>
              <a:t/>
            </a:r>
            <a:endParaRPr sz="2960"/>
          </a:p>
          <a:p>
            <a:pPr indent="0" lvl="0" marL="0" rtl="0" algn="l">
              <a:spcBef>
                <a:spcPts val="0"/>
              </a:spcBef>
              <a:spcAft>
                <a:spcPts val="0"/>
              </a:spcAft>
              <a:buSzPts val="990"/>
              <a:buNone/>
            </a:pPr>
            <a:r>
              <a:rPr lang="en" sz="2960"/>
              <a:t>bubbleSort(array)</a:t>
            </a:r>
            <a:endParaRPr sz="2960"/>
          </a:p>
          <a:p>
            <a:pPr indent="0" lvl="0" marL="0" rtl="0" algn="l">
              <a:spcBef>
                <a:spcPts val="0"/>
              </a:spcBef>
              <a:spcAft>
                <a:spcPts val="0"/>
              </a:spcAft>
              <a:buSzPts val="990"/>
              <a:buNone/>
            </a:pPr>
            <a:r>
              <a:rPr lang="en" sz="2960"/>
              <a:t>  for i &lt;- 1 to indexOfLastUnsortedElement-1</a:t>
            </a:r>
            <a:endParaRPr sz="2960"/>
          </a:p>
          <a:p>
            <a:pPr indent="0" lvl="0" marL="0" rtl="0" algn="l">
              <a:spcBef>
                <a:spcPts val="0"/>
              </a:spcBef>
              <a:spcAft>
                <a:spcPts val="0"/>
              </a:spcAft>
              <a:buSzPts val="990"/>
              <a:buNone/>
            </a:pPr>
            <a:r>
              <a:rPr lang="en" sz="2960"/>
              <a:t>    if leftElement &gt; rightElement</a:t>
            </a:r>
            <a:endParaRPr sz="2960"/>
          </a:p>
          <a:p>
            <a:pPr indent="0" lvl="0" marL="0" rtl="0" algn="l">
              <a:spcBef>
                <a:spcPts val="0"/>
              </a:spcBef>
              <a:spcAft>
                <a:spcPts val="0"/>
              </a:spcAft>
              <a:buSzPts val="990"/>
              <a:buNone/>
            </a:pPr>
            <a:r>
              <a:rPr lang="en" sz="2960"/>
              <a:t>      swap leftElement and rightElement</a:t>
            </a:r>
            <a:endParaRPr sz="2960"/>
          </a:p>
          <a:p>
            <a:pPr indent="0" lvl="0" marL="0" rtl="0" algn="l">
              <a:spcBef>
                <a:spcPts val="0"/>
              </a:spcBef>
              <a:spcAft>
                <a:spcPts val="0"/>
              </a:spcAft>
              <a:buSzPts val="990"/>
              <a:buNone/>
            </a:pPr>
            <a:r>
              <a:rPr lang="en" sz="2960"/>
              <a:t>end bubbleSort</a:t>
            </a:r>
            <a:endParaRPr sz="2960"/>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113"/>
          <p:cNvSpPr txBox="1"/>
          <p:nvPr>
            <p:ph type="title"/>
          </p:nvPr>
        </p:nvSpPr>
        <p:spPr>
          <a:xfrm>
            <a:off x="262150" y="1232650"/>
            <a:ext cx="89763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760"/>
              <a:t>def bubbleSort(array):</a:t>
            </a:r>
            <a:endParaRPr sz="2760"/>
          </a:p>
          <a:p>
            <a:pPr indent="0" lvl="0" marL="0" rtl="0" algn="l">
              <a:spcBef>
                <a:spcPts val="0"/>
              </a:spcBef>
              <a:spcAft>
                <a:spcPts val="0"/>
              </a:spcAft>
              <a:buSzPts val="990"/>
              <a:buNone/>
            </a:pPr>
            <a:r>
              <a:rPr lang="en" sz="2760"/>
              <a:t>    </a:t>
            </a:r>
            <a:endParaRPr sz="2760"/>
          </a:p>
          <a:p>
            <a:pPr indent="0" lvl="0" marL="0" rtl="0" algn="l">
              <a:spcBef>
                <a:spcPts val="0"/>
              </a:spcBef>
              <a:spcAft>
                <a:spcPts val="0"/>
              </a:spcAft>
              <a:buSzPts val="990"/>
              <a:buNone/>
            </a:pPr>
            <a:r>
              <a:rPr lang="en" sz="2760"/>
              <a:t>    # run loops two times: one for walking throught the array </a:t>
            </a:r>
            <a:endParaRPr sz="2760"/>
          </a:p>
          <a:p>
            <a:pPr indent="0" lvl="0" marL="0" rtl="0" algn="l">
              <a:spcBef>
                <a:spcPts val="0"/>
              </a:spcBef>
              <a:spcAft>
                <a:spcPts val="0"/>
              </a:spcAft>
              <a:buSzPts val="990"/>
              <a:buNone/>
            </a:pPr>
            <a:r>
              <a:rPr lang="en" sz="2760"/>
              <a:t>    # and the other for comparison</a:t>
            </a:r>
            <a:endParaRPr sz="2760"/>
          </a:p>
          <a:p>
            <a:pPr indent="0" lvl="0" marL="0" rtl="0" algn="l">
              <a:spcBef>
                <a:spcPts val="0"/>
              </a:spcBef>
              <a:spcAft>
                <a:spcPts val="0"/>
              </a:spcAft>
              <a:buSzPts val="990"/>
              <a:buNone/>
            </a:pPr>
            <a:r>
              <a:rPr lang="en" sz="2760"/>
              <a:t>    for i in range(len(array)):</a:t>
            </a:r>
            <a:endParaRPr sz="2760"/>
          </a:p>
          <a:p>
            <a:pPr indent="0" lvl="0" marL="0" rtl="0" algn="l">
              <a:spcBef>
                <a:spcPts val="0"/>
              </a:spcBef>
              <a:spcAft>
                <a:spcPts val="0"/>
              </a:spcAft>
              <a:buSzPts val="990"/>
              <a:buNone/>
            </a:pPr>
            <a:r>
              <a:rPr lang="en" sz="2760"/>
              <a:t>        for j in range(0, len(array) - i - 1):</a:t>
            </a:r>
            <a:endParaRPr sz="2760"/>
          </a:p>
          <a:p>
            <a:pPr indent="0" lvl="0" marL="0" rtl="0" algn="l">
              <a:spcBef>
                <a:spcPts val="0"/>
              </a:spcBef>
              <a:spcAft>
                <a:spcPts val="0"/>
              </a:spcAft>
              <a:buSzPts val="990"/>
              <a:buNone/>
            </a:pPr>
            <a:r>
              <a:t/>
            </a:r>
            <a:endParaRPr sz="2760"/>
          </a:p>
          <a:p>
            <a:pPr indent="0" lvl="0" marL="0" rtl="0" algn="l">
              <a:spcBef>
                <a:spcPts val="0"/>
              </a:spcBef>
              <a:spcAft>
                <a:spcPts val="0"/>
              </a:spcAft>
              <a:buSzPts val="990"/>
              <a:buNone/>
            </a:pPr>
            <a:r>
              <a:rPr lang="en" sz="2760"/>
              <a:t>            </a:t>
            </a:r>
            <a:endParaRPr sz="2760"/>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114"/>
          <p:cNvSpPr txBox="1"/>
          <p:nvPr>
            <p:ph type="title"/>
          </p:nvPr>
        </p:nvSpPr>
        <p:spPr>
          <a:xfrm>
            <a:off x="283125" y="79175"/>
            <a:ext cx="88608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460"/>
              <a:t># To sort in descending order, change &gt; to &lt; in this line.</a:t>
            </a:r>
            <a:endParaRPr sz="2460"/>
          </a:p>
          <a:p>
            <a:pPr indent="0" lvl="0" marL="0" rtl="0" algn="l">
              <a:spcBef>
                <a:spcPts val="0"/>
              </a:spcBef>
              <a:spcAft>
                <a:spcPts val="0"/>
              </a:spcAft>
              <a:buSzPts val="990"/>
              <a:buNone/>
            </a:pPr>
            <a:r>
              <a:rPr lang="en" sz="2460"/>
              <a:t>            if array[j] &gt; array[j + 1]:</a:t>
            </a:r>
            <a:endParaRPr sz="2460"/>
          </a:p>
          <a:p>
            <a:pPr indent="0" lvl="0" marL="0" rtl="0" algn="l">
              <a:spcBef>
                <a:spcPts val="0"/>
              </a:spcBef>
              <a:spcAft>
                <a:spcPts val="0"/>
              </a:spcAft>
              <a:buSzPts val="990"/>
              <a:buNone/>
            </a:pPr>
            <a:r>
              <a:rPr lang="en" sz="2460"/>
              <a:t>                </a:t>
            </a:r>
            <a:endParaRPr sz="2460"/>
          </a:p>
          <a:p>
            <a:pPr indent="0" lvl="0" marL="0" rtl="0" algn="l">
              <a:spcBef>
                <a:spcPts val="0"/>
              </a:spcBef>
              <a:spcAft>
                <a:spcPts val="0"/>
              </a:spcAft>
              <a:buSzPts val="990"/>
              <a:buNone/>
            </a:pPr>
            <a:r>
              <a:rPr lang="en" sz="2460"/>
              <a:t>                # swap if greater is at the rear position</a:t>
            </a:r>
            <a:endParaRPr sz="2460"/>
          </a:p>
          <a:p>
            <a:pPr indent="0" lvl="0" marL="0" rtl="0" algn="l">
              <a:spcBef>
                <a:spcPts val="0"/>
              </a:spcBef>
              <a:spcAft>
                <a:spcPts val="0"/>
              </a:spcAft>
              <a:buSzPts val="990"/>
              <a:buNone/>
            </a:pPr>
            <a:r>
              <a:rPr lang="en" sz="2460"/>
              <a:t>                (array[j], array[j + 1]) = (array[j + 1], array[j])</a:t>
            </a:r>
            <a:endParaRPr sz="2460"/>
          </a:p>
          <a:p>
            <a:pPr indent="0" lvl="0" marL="0" rtl="0" algn="l">
              <a:spcBef>
                <a:spcPts val="0"/>
              </a:spcBef>
              <a:spcAft>
                <a:spcPts val="0"/>
              </a:spcAft>
              <a:buSzPts val="990"/>
              <a:buNone/>
            </a:pPr>
            <a:r>
              <a:t/>
            </a:r>
            <a:endParaRPr sz="2460"/>
          </a:p>
          <a:p>
            <a:pPr indent="0" lvl="0" marL="0" rtl="0" algn="l">
              <a:spcBef>
                <a:spcPts val="0"/>
              </a:spcBef>
              <a:spcAft>
                <a:spcPts val="0"/>
              </a:spcAft>
              <a:buSzPts val="990"/>
              <a:buNone/>
            </a:pPr>
            <a:r>
              <a:t/>
            </a:r>
            <a:endParaRPr sz="2460"/>
          </a:p>
          <a:p>
            <a:pPr indent="0" lvl="0" marL="0" rtl="0" algn="l">
              <a:spcBef>
                <a:spcPts val="0"/>
              </a:spcBef>
              <a:spcAft>
                <a:spcPts val="0"/>
              </a:spcAft>
              <a:buSzPts val="990"/>
              <a:buNone/>
            </a:pPr>
            <a:r>
              <a:rPr lang="en" sz="2460"/>
              <a:t>data = [-2, 45, 0, 11, -9]</a:t>
            </a:r>
            <a:endParaRPr sz="2460"/>
          </a:p>
          <a:p>
            <a:pPr indent="0" lvl="0" marL="0" rtl="0" algn="l">
              <a:spcBef>
                <a:spcPts val="0"/>
              </a:spcBef>
              <a:spcAft>
                <a:spcPts val="0"/>
              </a:spcAft>
              <a:buSzPts val="990"/>
              <a:buNone/>
            </a:pPr>
            <a:r>
              <a:rPr lang="en" sz="2460"/>
              <a:t>bubbleSort(data)</a:t>
            </a:r>
            <a:endParaRPr sz="2460"/>
          </a:p>
          <a:p>
            <a:pPr indent="0" lvl="0" marL="0" rtl="0" algn="l">
              <a:spcBef>
                <a:spcPts val="0"/>
              </a:spcBef>
              <a:spcAft>
                <a:spcPts val="0"/>
              </a:spcAft>
              <a:buSzPts val="990"/>
              <a:buNone/>
            </a:pPr>
            <a:r>
              <a:rPr lang="en" sz="2460"/>
              <a:t>print('Sorted Array in Asc ending Order:')</a:t>
            </a:r>
            <a:endParaRPr sz="2460"/>
          </a:p>
          <a:p>
            <a:pPr indent="0" lvl="0" marL="0" rtl="0" algn="l">
              <a:spcBef>
                <a:spcPts val="0"/>
              </a:spcBef>
              <a:spcAft>
                <a:spcPts val="0"/>
              </a:spcAft>
              <a:buSzPts val="990"/>
              <a:buNone/>
            </a:pPr>
            <a:r>
              <a:rPr lang="en" sz="2460"/>
              <a:t>print(data)</a:t>
            </a:r>
            <a:endParaRPr sz="2460"/>
          </a:p>
          <a:p>
            <a:pPr indent="0" lvl="0" marL="0" rtl="0" algn="l">
              <a:spcBef>
                <a:spcPts val="0"/>
              </a:spcBef>
              <a:spcAft>
                <a:spcPts val="0"/>
              </a:spcAft>
              <a:buSzPts val="990"/>
              <a:buNone/>
            </a:pPr>
            <a:r>
              <a:t/>
            </a:r>
            <a:endParaRPr sz="2460"/>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115"/>
          <p:cNvSpPr txBox="1"/>
          <p:nvPr>
            <p:ph type="title"/>
          </p:nvPr>
        </p:nvSpPr>
        <p:spPr>
          <a:xfrm>
            <a:off x="534800" y="121100"/>
            <a:ext cx="8514900" cy="914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SzPts val="990"/>
              <a:buNone/>
            </a:pPr>
            <a:r>
              <a:rPr lang="en" sz="2260"/>
              <a:t>Optimization of Python Code Implementation</a:t>
            </a:r>
            <a:endParaRPr sz="2260"/>
          </a:p>
          <a:p>
            <a:pPr indent="0" lvl="0" marL="0" rtl="0" algn="just">
              <a:spcBef>
                <a:spcPts val="0"/>
              </a:spcBef>
              <a:spcAft>
                <a:spcPts val="0"/>
              </a:spcAft>
              <a:buSzPts val="990"/>
              <a:buNone/>
            </a:pPr>
            <a:r>
              <a:rPr lang="en" sz="2260"/>
              <a:t>We can optimize the above code using the two techniques. The swaps are not done; it means list is sorted. In the previous technique - The previous technique will evaluate the complete list though it doesn't seem necessary to do.</a:t>
            </a:r>
            <a:endParaRPr sz="2260"/>
          </a:p>
          <a:p>
            <a:pPr indent="0" lvl="0" marL="0" rtl="0" algn="just">
              <a:spcBef>
                <a:spcPts val="0"/>
              </a:spcBef>
              <a:spcAft>
                <a:spcPts val="0"/>
              </a:spcAft>
              <a:buSzPts val="990"/>
              <a:buNone/>
            </a:pPr>
            <a:r>
              <a:rPr lang="en" sz="2260"/>
              <a:t>We can prevent the unnecessary evaluation using the Boolean flag and checks if any swaps were made in the previous section.</a:t>
            </a:r>
            <a:endParaRPr sz="2260"/>
          </a:p>
          <a:p>
            <a:pPr indent="0" lvl="0" marL="0" rtl="0" algn="just">
              <a:spcBef>
                <a:spcPts val="0"/>
              </a:spcBef>
              <a:spcAft>
                <a:spcPts val="0"/>
              </a:spcAft>
              <a:buSzPts val="990"/>
              <a:buNone/>
            </a:pPr>
            <a:r>
              <a:rPr lang="en" sz="2260"/>
              <a:t>Example -</a:t>
            </a:r>
            <a:endParaRPr sz="2260"/>
          </a:p>
          <a:p>
            <a:pPr indent="0" lvl="0" marL="0" rtl="0" algn="just">
              <a:spcBef>
                <a:spcPts val="0"/>
              </a:spcBef>
              <a:spcAft>
                <a:spcPts val="0"/>
              </a:spcAft>
              <a:buSzPts val="990"/>
              <a:buNone/>
            </a:pPr>
            <a:r>
              <a:t/>
            </a:r>
            <a:endParaRPr sz="2260"/>
          </a:p>
          <a:p>
            <a:pPr indent="0" lvl="0" marL="0" rtl="0" algn="just">
              <a:spcBef>
                <a:spcPts val="0"/>
              </a:spcBef>
              <a:spcAft>
                <a:spcPts val="0"/>
              </a:spcAft>
              <a:buSzPts val="990"/>
              <a:buNone/>
            </a:pPr>
            <a:r>
              <a:rPr lang="en" sz="2260"/>
              <a:t>def bubble_sort(list1):  </a:t>
            </a:r>
            <a:endParaRPr sz="2260"/>
          </a:p>
          <a:p>
            <a:pPr indent="0" lvl="0" marL="0" rtl="0" algn="just">
              <a:spcBef>
                <a:spcPts val="0"/>
              </a:spcBef>
              <a:spcAft>
                <a:spcPts val="0"/>
              </a:spcAft>
              <a:buSzPts val="990"/>
              <a:buNone/>
            </a:pPr>
            <a:r>
              <a:rPr lang="en" sz="2260"/>
              <a:t>   # We can stop the iteration once the swap has done  </a:t>
            </a:r>
            <a:endParaRPr sz="2260"/>
          </a:p>
          <a:p>
            <a:pPr indent="0" lvl="0" marL="0" rtl="0" algn="just">
              <a:spcBef>
                <a:spcPts val="0"/>
              </a:spcBef>
              <a:spcAft>
                <a:spcPts val="0"/>
              </a:spcAft>
              <a:buSzPts val="990"/>
              <a:buNone/>
            </a:pPr>
            <a:r>
              <a:rPr lang="en" sz="2260"/>
              <a:t>    has_swapped = True  </a:t>
            </a:r>
            <a:endParaRPr sz="2260"/>
          </a:p>
          <a:p>
            <a:pPr indent="0" lvl="0" marL="0" rtl="0" algn="just">
              <a:spcBef>
                <a:spcPts val="0"/>
              </a:spcBef>
              <a:spcAft>
                <a:spcPts val="0"/>
              </a:spcAft>
              <a:buSzPts val="990"/>
              <a:buNone/>
            </a:pPr>
            <a:r>
              <a:rPr lang="en" sz="2260"/>
              <a:t> </a:t>
            </a:r>
            <a:endParaRPr sz="2260"/>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116"/>
          <p:cNvSpPr txBox="1"/>
          <p:nvPr>
            <p:ph type="title"/>
          </p:nvPr>
        </p:nvSpPr>
        <p:spPr>
          <a:xfrm>
            <a:off x="1297500" y="393750"/>
            <a:ext cx="74481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960"/>
              <a:t>while(has_swapped):  </a:t>
            </a:r>
            <a:endParaRPr sz="2960"/>
          </a:p>
          <a:p>
            <a:pPr indent="0" lvl="0" marL="0" rtl="0" algn="l">
              <a:spcBef>
                <a:spcPts val="0"/>
              </a:spcBef>
              <a:spcAft>
                <a:spcPts val="0"/>
              </a:spcAft>
              <a:buSzPts val="990"/>
              <a:buNone/>
            </a:pPr>
            <a:r>
              <a:rPr lang="en" sz="2960"/>
              <a:t>        has_swapped = False  </a:t>
            </a:r>
            <a:endParaRPr sz="2960"/>
          </a:p>
          <a:p>
            <a:pPr indent="0" lvl="0" marL="0" rtl="0" algn="l">
              <a:spcBef>
                <a:spcPts val="0"/>
              </a:spcBef>
              <a:spcAft>
                <a:spcPts val="0"/>
              </a:spcAft>
              <a:buSzPts val="990"/>
              <a:buNone/>
            </a:pPr>
            <a:r>
              <a:rPr lang="en" sz="2960"/>
              <a:t>        for i in range(len(list1) - 1):  </a:t>
            </a:r>
            <a:endParaRPr sz="2960"/>
          </a:p>
          <a:p>
            <a:pPr indent="0" lvl="0" marL="0" rtl="0" algn="l">
              <a:spcBef>
                <a:spcPts val="0"/>
              </a:spcBef>
              <a:spcAft>
                <a:spcPts val="0"/>
              </a:spcAft>
              <a:buSzPts val="990"/>
              <a:buNone/>
            </a:pPr>
            <a:r>
              <a:rPr lang="en" sz="2960"/>
              <a:t>            if list1[i] &gt; list1[i+1]:  </a:t>
            </a:r>
            <a:endParaRPr sz="2960"/>
          </a:p>
          <a:p>
            <a:pPr indent="0" lvl="0" marL="0" rtl="0" algn="l">
              <a:spcBef>
                <a:spcPts val="0"/>
              </a:spcBef>
              <a:spcAft>
                <a:spcPts val="0"/>
              </a:spcAft>
              <a:buSzPts val="990"/>
              <a:buNone/>
            </a:pPr>
            <a:r>
              <a:rPr lang="en" sz="2960"/>
              <a:t>                # Swap  </a:t>
            </a:r>
            <a:endParaRPr sz="2960"/>
          </a:p>
          <a:p>
            <a:pPr indent="0" lvl="0" marL="0" rtl="0" algn="l">
              <a:spcBef>
                <a:spcPts val="0"/>
              </a:spcBef>
              <a:spcAft>
                <a:spcPts val="0"/>
              </a:spcAft>
              <a:buSzPts val="990"/>
              <a:buNone/>
            </a:pPr>
            <a:r>
              <a:rPr lang="en" sz="2960"/>
              <a:t>                list1[i], list1[i+1] = list1[i+1], list1[i]  </a:t>
            </a:r>
            <a:endParaRPr sz="2960"/>
          </a:p>
          <a:p>
            <a:pPr indent="0" lvl="0" marL="0" rtl="0" algn="l">
              <a:spcBef>
                <a:spcPts val="0"/>
              </a:spcBef>
              <a:spcAft>
                <a:spcPts val="0"/>
              </a:spcAft>
              <a:buSzPts val="990"/>
              <a:buNone/>
            </a:pPr>
            <a:r>
              <a:rPr lang="en" sz="2960"/>
              <a:t>                has_swapped = True  </a:t>
            </a:r>
            <a:endParaRPr sz="2960"/>
          </a:p>
          <a:p>
            <a:pPr indent="0" lvl="0" marL="0" rtl="0" algn="l">
              <a:spcBef>
                <a:spcPts val="0"/>
              </a:spcBef>
              <a:spcAft>
                <a:spcPts val="0"/>
              </a:spcAft>
              <a:buSzPts val="990"/>
              <a:buNone/>
            </a:pPr>
            <a:r>
              <a:rPr lang="en" sz="2960"/>
              <a:t>    return list1  </a:t>
            </a:r>
            <a:endParaRPr sz="2960"/>
          </a:p>
          <a:p>
            <a:pPr indent="0" lvl="0" marL="0" rtl="0" algn="l">
              <a:spcBef>
                <a:spcPts val="0"/>
              </a:spcBef>
              <a:spcAft>
                <a:spcPts val="0"/>
              </a:spcAft>
              <a:buSzPts val="990"/>
              <a:buNone/>
            </a:pPr>
            <a:r>
              <a:rPr lang="en" sz="2960"/>
              <a:t> </a:t>
            </a:r>
            <a:endParaRPr sz="2960"/>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117"/>
          <p:cNvSpPr txBox="1"/>
          <p:nvPr>
            <p:ph type="title"/>
          </p:nvPr>
        </p:nvSpPr>
        <p:spPr>
          <a:xfrm>
            <a:off x="1297500" y="393750"/>
            <a:ext cx="78045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60"/>
              <a:t>list1 = [5, 3, 8, 6, 7, 2]  </a:t>
            </a:r>
            <a:endParaRPr sz="2560"/>
          </a:p>
          <a:p>
            <a:pPr indent="0" lvl="0" marL="0" rtl="0" algn="l">
              <a:spcBef>
                <a:spcPts val="0"/>
              </a:spcBef>
              <a:spcAft>
                <a:spcPts val="0"/>
              </a:spcAft>
              <a:buSzPts val="990"/>
              <a:buNone/>
            </a:pPr>
            <a:r>
              <a:rPr lang="en" sz="2560"/>
              <a:t>print("The unsorted list is: ", list1)  </a:t>
            </a:r>
            <a:endParaRPr sz="2560"/>
          </a:p>
          <a:p>
            <a:pPr indent="0" lvl="0" marL="0" rtl="0" algn="l">
              <a:spcBef>
                <a:spcPts val="0"/>
              </a:spcBef>
              <a:spcAft>
                <a:spcPts val="0"/>
              </a:spcAft>
              <a:buSzPts val="990"/>
              <a:buNone/>
            </a:pPr>
            <a:r>
              <a:rPr lang="en" sz="2560"/>
              <a:t># Calling the bubble sort function  </a:t>
            </a:r>
            <a:endParaRPr sz="2560"/>
          </a:p>
          <a:p>
            <a:pPr indent="0" lvl="0" marL="0" rtl="0" algn="l">
              <a:spcBef>
                <a:spcPts val="0"/>
              </a:spcBef>
              <a:spcAft>
                <a:spcPts val="0"/>
              </a:spcAft>
              <a:buSzPts val="990"/>
              <a:buNone/>
            </a:pPr>
            <a:r>
              <a:rPr lang="en" sz="2560"/>
              <a:t>print("The sorted list is: ", bubble_sort(list1))</a:t>
            </a:r>
            <a:endParaRPr sz="2560"/>
          </a:p>
          <a:p>
            <a:pPr indent="0" lvl="0" marL="0" rtl="0" algn="l">
              <a:spcBef>
                <a:spcPts val="0"/>
              </a:spcBef>
              <a:spcAft>
                <a:spcPts val="0"/>
              </a:spcAft>
              <a:buSzPts val="990"/>
              <a:buNone/>
            </a:pPr>
            <a:r>
              <a:t/>
            </a:r>
            <a:endParaRPr sz="2560"/>
          </a:p>
          <a:p>
            <a:pPr indent="0" lvl="0" marL="0" rtl="0" algn="l">
              <a:spcBef>
                <a:spcPts val="0"/>
              </a:spcBef>
              <a:spcAft>
                <a:spcPts val="0"/>
              </a:spcAft>
              <a:buSzPts val="990"/>
              <a:buNone/>
            </a:pPr>
            <a:r>
              <a:rPr lang="en" sz="2560"/>
              <a:t> Output:</a:t>
            </a:r>
            <a:endParaRPr sz="2560"/>
          </a:p>
          <a:p>
            <a:pPr indent="0" lvl="0" marL="0" rtl="0" algn="l">
              <a:spcBef>
                <a:spcPts val="0"/>
              </a:spcBef>
              <a:spcAft>
                <a:spcPts val="0"/>
              </a:spcAft>
              <a:buSzPts val="990"/>
              <a:buNone/>
            </a:pPr>
            <a:r>
              <a:t/>
            </a:r>
            <a:endParaRPr sz="2560"/>
          </a:p>
          <a:p>
            <a:pPr indent="0" lvl="0" marL="0" rtl="0" algn="l">
              <a:spcBef>
                <a:spcPts val="0"/>
              </a:spcBef>
              <a:spcAft>
                <a:spcPts val="0"/>
              </a:spcAft>
              <a:buSzPts val="990"/>
              <a:buNone/>
            </a:pPr>
            <a:r>
              <a:rPr lang="en" sz="2560"/>
              <a:t>The unsorted list is:  [5, 3, 8, 6, 7, 2]</a:t>
            </a:r>
            <a:endParaRPr sz="2560"/>
          </a:p>
          <a:p>
            <a:pPr indent="0" lvl="0" marL="0" rtl="0" algn="l">
              <a:spcBef>
                <a:spcPts val="0"/>
              </a:spcBef>
              <a:spcAft>
                <a:spcPts val="0"/>
              </a:spcAft>
              <a:buSzPts val="990"/>
              <a:buNone/>
            </a:pPr>
            <a:r>
              <a:rPr lang="en" sz="2560"/>
              <a:t>The sorted list is:  [2, 3, 5, 6, 7, 8]</a:t>
            </a:r>
            <a:endParaRPr sz="2560"/>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p118"/>
          <p:cNvSpPr txBox="1"/>
          <p:nvPr>
            <p:ph type="title"/>
          </p:nvPr>
        </p:nvSpPr>
        <p:spPr>
          <a:xfrm>
            <a:off x="1175250" y="168075"/>
            <a:ext cx="7038900" cy="914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SzPts val="990"/>
              <a:buNone/>
            </a:pPr>
            <a:r>
              <a:rPr lang="en" sz="2560"/>
              <a:t>Selection Sort :</a:t>
            </a:r>
            <a:endParaRPr sz="2560"/>
          </a:p>
          <a:p>
            <a:pPr indent="0" lvl="0" marL="0" rtl="0" algn="just">
              <a:spcBef>
                <a:spcPts val="0"/>
              </a:spcBef>
              <a:spcAft>
                <a:spcPts val="0"/>
              </a:spcAft>
              <a:buSzPts val="990"/>
              <a:buNone/>
            </a:pPr>
            <a:r>
              <a:rPr lang="en" sz="2560"/>
              <a:t>In selection sort we start by finding the minimum value in a given list and move it to a sorted list. Then we repeat the process for each of the remaining elements in the unsorted list. The next element entering the sorted list is compared with the existing elements and placed at its correct position. So at the end all the elements from the unsorted list are sorted.</a:t>
            </a:r>
            <a:endParaRPr sz="2560"/>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1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SzPts val="990"/>
              <a:buNone/>
            </a:pPr>
            <a:r>
              <a:rPr lang="en" sz="2760"/>
              <a:t>Selection sort is an algorithm that selects the smallest element from an unsorted list in each iteration and places that element at the beginning of the unsorted list.</a:t>
            </a:r>
            <a:endParaRPr sz="2760"/>
          </a:p>
          <a:p>
            <a:pPr indent="0" lvl="0" marL="0" rtl="0" algn="just">
              <a:spcBef>
                <a:spcPts val="0"/>
              </a:spcBef>
              <a:spcAft>
                <a:spcPts val="0"/>
              </a:spcAft>
              <a:buSzPts val="990"/>
              <a:buNone/>
            </a:pPr>
            <a:r>
              <a:t/>
            </a:r>
            <a:endParaRPr sz="2760"/>
          </a:p>
          <a:p>
            <a:pPr indent="0" lvl="0" marL="0" rtl="0" algn="just">
              <a:spcBef>
                <a:spcPts val="0"/>
              </a:spcBef>
              <a:spcAft>
                <a:spcPts val="0"/>
              </a:spcAft>
              <a:buSzPts val="990"/>
              <a:buNone/>
            </a:pPr>
            <a:r>
              <a:rPr lang="en" sz="2760"/>
              <a:t>How Selection Sort Works?</a:t>
            </a:r>
            <a:endParaRPr sz="2760"/>
          </a:p>
          <a:p>
            <a:pPr indent="-403860" lvl="0" marL="457200" rtl="0" algn="just">
              <a:spcBef>
                <a:spcPts val="0"/>
              </a:spcBef>
              <a:spcAft>
                <a:spcPts val="0"/>
              </a:spcAft>
              <a:buSzPts val="2760"/>
              <a:buChar char="➔"/>
            </a:pPr>
            <a:r>
              <a:rPr lang="en" sz="2760"/>
              <a:t>Set the first element as minimum.</a:t>
            </a:r>
            <a:endParaRPr sz="2760"/>
          </a:p>
          <a:p>
            <a:pPr indent="0" lvl="0" marL="0" rtl="0" algn="just">
              <a:spcBef>
                <a:spcPts val="0"/>
              </a:spcBef>
              <a:spcAft>
                <a:spcPts val="0"/>
              </a:spcAft>
              <a:buSzPts val="990"/>
              <a:buNone/>
            </a:pPr>
            <a:r>
              <a:t/>
            </a:r>
            <a:endParaRPr sz="2760"/>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1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SzPts val="990"/>
              <a:buNone/>
            </a:pPr>
            <a:r>
              <a:rPr lang="en" sz="2860"/>
              <a:t>Write a Python program to sort a list of elements using the selection sort algorithm.</a:t>
            </a:r>
            <a:endParaRPr sz="2860"/>
          </a:p>
          <a:p>
            <a:pPr indent="0" lvl="0" marL="0" rtl="0" algn="just">
              <a:spcBef>
                <a:spcPts val="0"/>
              </a:spcBef>
              <a:spcAft>
                <a:spcPts val="0"/>
              </a:spcAft>
              <a:buSzPts val="990"/>
              <a:buNone/>
            </a:pPr>
            <a:r>
              <a:t/>
            </a:r>
            <a:endParaRPr sz="2860"/>
          </a:p>
          <a:p>
            <a:pPr indent="0" lvl="0" marL="0" rtl="0" algn="just">
              <a:spcBef>
                <a:spcPts val="0"/>
              </a:spcBef>
              <a:spcAft>
                <a:spcPts val="0"/>
              </a:spcAft>
              <a:buSzPts val="990"/>
              <a:buNone/>
            </a:pPr>
            <a:r>
              <a:rPr lang="en" sz="2860"/>
              <a:t>Note : The selection sort improves on the bubble sort by making only one exchange for every pass through the list.</a:t>
            </a:r>
            <a:endParaRPr sz="2860"/>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pic>
        <p:nvPicPr>
          <p:cNvPr id="682" name="Google Shape;682;p121"/>
          <p:cNvPicPr preferRelativeResize="0"/>
          <p:nvPr/>
        </p:nvPicPr>
        <p:blipFill>
          <a:blip r:embed="rId3">
            <a:alphaModFix/>
          </a:blip>
          <a:stretch>
            <a:fillRect/>
          </a:stretch>
        </p:blipFill>
        <p:spPr>
          <a:xfrm>
            <a:off x="152400" y="152400"/>
            <a:ext cx="8696899" cy="4838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graphicFrame>
        <p:nvGraphicFramePr>
          <p:cNvPr id="187" name="Google Shape;187;p23"/>
          <p:cNvGraphicFramePr/>
          <p:nvPr/>
        </p:nvGraphicFramePr>
        <p:xfrm>
          <a:off x="152400" y="152400"/>
          <a:ext cx="3000000" cy="3000000"/>
        </p:xfrm>
        <a:graphic>
          <a:graphicData uri="http://schemas.openxmlformats.org/drawingml/2006/table">
            <a:tbl>
              <a:tblPr>
                <a:noFill/>
                <a:tableStyleId>{9D4B498F-8D35-469E-B24C-E2186079A565}</a:tableStyleId>
              </a:tblPr>
              <a:tblGrid>
                <a:gridCol w="931700"/>
                <a:gridCol w="7993550"/>
              </a:tblGrid>
              <a:tr h="371475">
                <a:tc>
                  <a:txBody>
                    <a:bodyPr/>
                    <a:lstStyle/>
                    <a:p>
                      <a:pPr indent="0" lvl="0" marL="0" rtl="0" algn="ctr">
                        <a:lnSpc>
                          <a:spcPct val="142857"/>
                        </a:lnSpc>
                        <a:spcBef>
                          <a:spcPts val="0"/>
                        </a:spcBef>
                        <a:spcAft>
                          <a:spcPts val="1500"/>
                        </a:spcAft>
                        <a:buNone/>
                      </a:pPr>
                      <a:r>
                        <a:rPr b="1" lang="en" sz="2000"/>
                        <a:t>Sr.No.</a:t>
                      </a:r>
                      <a:endParaRPr b="1" sz="2000"/>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EEEEEE"/>
                    </a:solidFill>
                  </a:tcPr>
                </a:tc>
                <a:tc>
                  <a:txBody>
                    <a:bodyPr/>
                    <a:lstStyle/>
                    <a:p>
                      <a:pPr indent="0" lvl="0" marL="0" rtl="0" algn="ctr">
                        <a:lnSpc>
                          <a:spcPct val="142857"/>
                        </a:lnSpc>
                        <a:spcBef>
                          <a:spcPts val="0"/>
                        </a:spcBef>
                        <a:spcAft>
                          <a:spcPts val="1500"/>
                        </a:spcAft>
                        <a:buNone/>
                      </a:pPr>
                      <a:r>
                        <a:rPr b="1" lang="en" sz="2000"/>
                        <a:t>Exception Name &amp; Description</a:t>
                      </a:r>
                      <a:endParaRPr b="1" sz="2000"/>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EEEEEE"/>
                    </a:solidFill>
                  </a:tcPr>
                </a:tc>
              </a:tr>
              <a:tr h="838200">
                <a:tc>
                  <a:txBody>
                    <a:bodyPr/>
                    <a:lstStyle/>
                    <a:p>
                      <a:pPr indent="0" lvl="0" marL="0" rtl="0" algn="l">
                        <a:lnSpc>
                          <a:spcPct val="142857"/>
                        </a:lnSpc>
                        <a:spcBef>
                          <a:spcPts val="0"/>
                        </a:spcBef>
                        <a:spcAft>
                          <a:spcPts val="1500"/>
                        </a:spcAft>
                        <a:buNone/>
                      </a:pPr>
                      <a:r>
                        <a:rPr lang="en" sz="2000">
                          <a:solidFill>
                            <a:srgbClr val="FFFFFF"/>
                          </a:solidFill>
                        </a:rPr>
                        <a:t>1</a:t>
                      </a:r>
                      <a:endParaRPr sz="2000">
                        <a:solidFill>
                          <a:srgbClr val="FFFFFF"/>
                        </a:solidFill>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25400" marR="25400" rtl="0" algn="just">
                        <a:lnSpc>
                          <a:spcPct val="142857"/>
                        </a:lnSpc>
                        <a:spcBef>
                          <a:spcPts val="600"/>
                        </a:spcBef>
                        <a:spcAft>
                          <a:spcPts val="0"/>
                        </a:spcAft>
                        <a:buNone/>
                      </a:pPr>
                      <a:r>
                        <a:rPr lang="en" sz="2000">
                          <a:solidFill>
                            <a:srgbClr val="FFFFFF"/>
                          </a:solidFill>
                        </a:rPr>
                        <a:t>Exception</a:t>
                      </a:r>
                      <a:endParaRPr sz="2000">
                        <a:solidFill>
                          <a:srgbClr val="FFFFFF"/>
                        </a:solidFill>
                      </a:endParaRPr>
                    </a:p>
                    <a:p>
                      <a:pPr indent="0" lvl="0" marL="25400" marR="25400" rtl="0" algn="just">
                        <a:lnSpc>
                          <a:spcPct val="142857"/>
                        </a:lnSpc>
                        <a:spcBef>
                          <a:spcPts val="700"/>
                        </a:spcBef>
                        <a:spcAft>
                          <a:spcPts val="700"/>
                        </a:spcAft>
                        <a:buNone/>
                      </a:pPr>
                      <a:r>
                        <a:rPr lang="en" sz="2000">
                          <a:solidFill>
                            <a:srgbClr val="FFFFFF"/>
                          </a:solidFill>
                        </a:rPr>
                        <a:t>Base class for all exceptions</a:t>
                      </a:r>
                      <a:endParaRPr sz="2000">
                        <a:solidFill>
                          <a:srgbClr val="FFFFFF"/>
                        </a:solidFill>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838200">
                <a:tc>
                  <a:txBody>
                    <a:bodyPr/>
                    <a:lstStyle/>
                    <a:p>
                      <a:pPr indent="0" lvl="0" marL="0" rtl="0" algn="l">
                        <a:lnSpc>
                          <a:spcPct val="142857"/>
                        </a:lnSpc>
                        <a:spcBef>
                          <a:spcPts val="0"/>
                        </a:spcBef>
                        <a:spcAft>
                          <a:spcPts val="1500"/>
                        </a:spcAft>
                        <a:buNone/>
                      </a:pPr>
                      <a:r>
                        <a:rPr lang="en" sz="2000">
                          <a:solidFill>
                            <a:srgbClr val="FFFFFF"/>
                          </a:solidFill>
                        </a:rPr>
                        <a:t>2</a:t>
                      </a:r>
                      <a:endParaRPr sz="2000">
                        <a:solidFill>
                          <a:srgbClr val="FFFFFF"/>
                        </a:solidFill>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25400" marR="25400" rtl="0" algn="just">
                        <a:lnSpc>
                          <a:spcPct val="142857"/>
                        </a:lnSpc>
                        <a:spcBef>
                          <a:spcPts val="600"/>
                        </a:spcBef>
                        <a:spcAft>
                          <a:spcPts val="0"/>
                        </a:spcAft>
                        <a:buNone/>
                      </a:pPr>
                      <a:r>
                        <a:rPr lang="en" sz="2000">
                          <a:solidFill>
                            <a:srgbClr val="FFFFFF"/>
                          </a:solidFill>
                        </a:rPr>
                        <a:t>StopIteration</a:t>
                      </a:r>
                      <a:endParaRPr sz="2000">
                        <a:solidFill>
                          <a:srgbClr val="FFFFFF"/>
                        </a:solidFill>
                      </a:endParaRPr>
                    </a:p>
                    <a:p>
                      <a:pPr indent="0" lvl="0" marL="25400" marR="25400" rtl="0" algn="just">
                        <a:lnSpc>
                          <a:spcPct val="142857"/>
                        </a:lnSpc>
                        <a:spcBef>
                          <a:spcPts val="700"/>
                        </a:spcBef>
                        <a:spcAft>
                          <a:spcPts val="700"/>
                        </a:spcAft>
                        <a:buNone/>
                      </a:pPr>
                      <a:r>
                        <a:rPr lang="en" sz="2000">
                          <a:solidFill>
                            <a:srgbClr val="FFFFFF"/>
                          </a:solidFill>
                        </a:rPr>
                        <a:t>Raised when the next() method of an iterator does not point to any object.</a:t>
                      </a:r>
                      <a:endParaRPr sz="2000">
                        <a:solidFill>
                          <a:srgbClr val="FFFFFF"/>
                        </a:solidFill>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838200">
                <a:tc>
                  <a:txBody>
                    <a:bodyPr/>
                    <a:lstStyle/>
                    <a:p>
                      <a:pPr indent="0" lvl="0" marL="0" rtl="0" algn="l">
                        <a:lnSpc>
                          <a:spcPct val="142857"/>
                        </a:lnSpc>
                        <a:spcBef>
                          <a:spcPts val="0"/>
                        </a:spcBef>
                        <a:spcAft>
                          <a:spcPts val="1500"/>
                        </a:spcAft>
                        <a:buNone/>
                      </a:pPr>
                      <a:r>
                        <a:rPr lang="en" sz="2000">
                          <a:solidFill>
                            <a:srgbClr val="FFFFFF"/>
                          </a:solidFill>
                        </a:rPr>
                        <a:t>3</a:t>
                      </a:r>
                      <a:endParaRPr sz="2000">
                        <a:solidFill>
                          <a:srgbClr val="FFFFFF"/>
                        </a:solidFill>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25400" marR="25400" rtl="0" algn="just">
                        <a:lnSpc>
                          <a:spcPct val="142857"/>
                        </a:lnSpc>
                        <a:spcBef>
                          <a:spcPts val="600"/>
                        </a:spcBef>
                        <a:spcAft>
                          <a:spcPts val="0"/>
                        </a:spcAft>
                        <a:buNone/>
                      </a:pPr>
                      <a:r>
                        <a:rPr lang="en" sz="2000">
                          <a:solidFill>
                            <a:srgbClr val="FFFFFF"/>
                          </a:solidFill>
                        </a:rPr>
                        <a:t>SystemExit</a:t>
                      </a:r>
                      <a:endParaRPr sz="2000">
                        <a:solidFill>
                          <a:srgbClr val="FFFFFF"/>
                        </a:solidFill>
                      </a:endParaRPr>
                    </a:p>
                    <a:p>
                      <a:pPr indent="0" lvl="0" marL="25400" marR="25400" rtl="0" algn="just">
                        <a:lnSpc>
                          <a:spcPct val="142857"/>
                        </a:lnSpc>
                        <a:spcBef>
                          <a:spcPts val="700"/>
                        </a:spcBef>
                        <a:spcAft>
                          <a:spcPts val="700"/>
                        </a:spcAft>
                        <a:buNone/>
                      </a:pPr>
                      <a:r>
                        <a:rPr lang="en" sz="2000">
                          <a:solidFill>
                            <a:srgbClr val="FFFFFF"/>
                          </a:solidFill>
                        </a:rPr>
                        <a:t>Raised by the sys.exit() function.</a:t>
                      </a:r>
                      <a:endParaRPr sz="2000">
                        <a:solidFill>
                          <a:srgbClr val="FFFFFF"/>
                        </a:solidFill>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bl>
          </a:graphicData>
        </a:graphic>
      </p:graphicFrame>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1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60"/>
              <a:t>Code:</a:t>
            </a:r>
            <a:endParaRPr sz="2660"/>
          </a:p>
          <a:p>
            <a:pPr indent="0" lvl="0" marL="0" rtl="0" algn="l">
              <a:spcBef>
                <a:spcPts val="0"/>
              </a:spcBef>
              <a:spcAft>
                <a:spcPts val="0"/>
              </a:spcAft>
              <a:buSzPts val="990"/>
              <a:buNone/>
            </a:pPr>
            <a:r>
              <a:rPr lang="en" sz="2660"/>
              <a:t>def selectionSort(nlist):</a:t>
            </a:r>
            <a:endParaRPr sz="2660"/>
          </a:p>
          <a:p>
            <a:pPr indent="0" lvl="0" marL="0" rtl="0" algn="l">
              <a:spcBef>
                <a:spcPts val="0"/>
              </a:spcBef>
              <a:spcAft>
                <a:spcPts val="0"/>
              </a:spcAft>
              <a:buSzPts val="990"/>
              <a:buNone/>
            </a:pPr>
            <a:r>
              <a:rPr lang="en" sz="2660"/>
              <a:t>   for fillslot in range(len(nlist)-1,0,-1):</a:t>
            </a:r>
            <a:endParaRPr sz="2660"/>
          </a:p>
          <a:p>
            <a:pPr indent="0" lvl="0" marL="0" rtl="0" algn="l">
              <a:spcBef>
                <a:spcPts val="0"/>
              </a:spcBef>
              <a:spcAft>
                <a:spcPts val="0"/>
              </a:spcAft>
              <a:buSzPts val="990"/>
              <a:buNone/>
            </a:pPr>
            <a:r>
              <a:rPr lang="en" sz="2660"/>
              <a:t>       maxpos=0</a:t>
            </a:r>
            <a:endParaRPr sz="2660"/>
          </a:p>
          <a:p>
            <a:pPr indent="0" lvl="0" marL="0" rtl="0" algn="l">
              <a:spcBef>
                <a:spcPts val="0"/>
              </a:spcBef>
              <a:spcAft>
                <a:spcPts val="0"/>
              </a:spcAft>
              <a:buSzPts val="990"/>
              <a:buNone/>
            </a:pPr>
            <a:r>
              <a:rPr lang="en" sz="2660"/>
              <a:t>       for location in range(1,fillslot+1):</a:t>
            </a:r>
            <a:endParaRPr sz="2660"/>
          </a:p>
          <a:p>
            <a:pPr indent="0" lvl="0" marL="0" rtl="0" algn="l">
              <a:spcBef>
                <a:spcPts val="0"/>
              </a:spcBef>
              <a:spcAft>
                <a:spcPts val="0"/>
              </a:spcAft>
              <a:buSzPts val="990"/>
              <a:buNone/>
            </a:pPr>
            <a:r>
              <a:rPr lang="en" sz="2660"/>
              <a:t>           if nlist[location]&gt;nlist[maxpos]:</a:t>
            </a:r>
            <a:endParaRPr sz="2660"/>
          </a:p>
          <a:p>
            <a:pPr indent="0" lvl="0" marL="0" rtl="0" algn="l">
              <a:spcBef>
                <a:spcPts val="0"/>
              </a:spcBef>
              <a:spcAft>
                <a:spcPts val="0"/>
              </a:spcAft>
              <a:buSzPts val="990"/>
              <a:buNone/>
            </a:pPr>
            <a:r>
              <a:rPr lang="en" sz="2660"/>
              <a:t>               maxpos = location</a:t>
            </a:r>
            <a:endParaRPr sz="2660"/>
          </a:p>
          <a:p>
            <a:pPr indent="0" lvl="0" marL="0" rtl="0" algn="l">
              <a:spcBef>
                <a:spcPts val="0"/>
              </a:spcBef>
              <a:spcAft>
                <a:spcPts val="0"/>
              </a:spcAft>
              <a:buSzPts val="990"/>
              <a:buNone/>
            </a:pPr>
            <a:r>
              <a:t/>
            </a:r>
            <a:endParaRPr sz="2660"/>
          </a:p>
          <a:p>
            <a:pPr indent="0" lvl="0" marL="0" rtl="0" algn="l">
              <a:spcBef>
                <a:spcPts val="0"/>
              </a:spcBef>
              <a:spcAft>
                <a:spcPts val="0"/>
              </a:spcAft>
              <a:buSzPts val="990"/>
              <a:buNone/>
            </a:pPr>
            <a:r>
              <a:rPr lang="en" sz="2660"/>
              <a:t>       temp = nlist[fillslot]</a:t>
            </a:r>
            <a:endParaRPr sz="2660"/>
          </a:p>
          <a:p>
            <a:pPr indent="0" lvl="0" marL="0" rtl="0" algn="l">
              <a:spcBef>
                <a:spcPts val="0"/>
              </a:spcBef>
              <a:spcAft>
                <a:spcPts val="0"/>
              </a:spcAft>
              <a:buSzPts val="990"/>
              <a:buNone/>
            </a:pPr>
            <a:r>
              <a:rPr lang="en" sz="2660"/>
              <a:t>       nlist[fillslot] = nlist[maxpos]</a:t>
            </a:r>
            <a:endParaRPr sz="2660"/>
          </a:p>
          <a:p>
            <a:pPr indent="0" lvl="0" marL="0" rtl="0" algn="l">
              <a:spcBef>
                <a:spcPts val="0"/>
              </a:spcBef>
              <a:spcAft>
                <a:spcPts val="0"/>
              </a:spcAft>
              <a:buSzPts val="990"/>
              <a:buNone/>
            </a:pPr>
            <a:r>
              <a:rPr lang="en" sz="2660"/>
              <a:t>       nlist[maxpos] = temp</a:t>
            </a:r>
            <a:endParaRPr sz="2660"/>
          </a:p>
          <a:p>
            <a:pPr indent="0" lvl="0" marL="0" rtl="0" algn="l">
              <a:spcBef>
                <a:spcPts val="0"/>
              </a:spcBef>
              <a:spcAft>
                <a:spcPts val="0"/>
              </a:spcAft>
              <a:buSzPts val="990"/>
              <a:buNone/>
            </a:pPr>
            <a:r>
              <a:t/>
            </a:r>
            <a:endParaRPr sz="2660"/>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sp>
        <p:nvSpPr>
          <p:cNvPr id="692" name="Google Shape;692;p123"/>
          <p:cNvSpPr txBox="1"/>
          <p:nvPr>
            <p:ph type="title"/>
          </p:nvPr>
        </p:nvSpPr>
        <p:spPr>
          <a:xfrm>
            <a:off x="1297500" y="207850"/>
            <a:ext cx="7038900" cy="435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t/>
            </a:r>
            <a:endParaRPr sz="2660"/>
          </a:p>
          <a:p>
            <a:pPr indent="0" lvl="0" marL="0" rtl="0" algn="l">
              <a:spcBef>
                <a:spcPts val="0"/>
              </a:spcBef>
              <a:spcAft>
                <a:spcPts val="0"/>
              </a:spcAft>
              <a:buSzPts val="990"/>
              <a:buNone/>
            </a:pPr>
            <a:r>
              <a:rPr lang="en" sz="2660"/>
              <a:t>nlist = [14,46,43,27,57,41,45,21,70]</a:t>
            </a:r>
            <a:endParaRPr sz="2660"/>
          </a:p>
          <a:p>
            <a:pPr indent="0" lvl="0" marL="0" rtl="0" algn="l">
              <a:spcBef>
                <a:spcPts val="0"/>
              </a:spcBef>
              <a:spcAft>
                <a:spcPts val="0"/>
              </a:spcAft>
              <a:buSzPts val="990"/>
              <a:buNone/>
            </a:pPr>
            <a:r>
              <a:rPr lang="en" sz="2660"/>
              <a:t>selectionSort(nlist)</a:t>
            </a:r>
            <a:endParaRPr sz="2660"/>
          </a:p>
          <a:p>
            <a:pPr indent="0" lvl="0" marL="0" rtl="0" algn="l">
              <a:spcBef>
                <a:spcPts val="0"/>
              </a:spcBef>
              <a:spcAft>
                <a:spcPts val="0"/>
              </a:spcAft>
              <a:buSzPts val="990"/>
              <a:buNone/>
            </a:pPr>
            <a:r>
              <a:rPr lang="en" sz="2660"/>
              <a:t>print(nlist)</a:t>
            </a:r>
            <a:endParaRPr sz="2660"/>
          </a:p>
          <a:p>
            <a:pPr indent="0" lvl="0" marL="0" rtl="0" algn="l">
              <a:spcBef>
                <a:spcPts val="0"/>
              </a:spcBef>
              <a:spcAft>
                <a:spcPts val="0"/>
              </a:spcAft>
              <a:buSzPts val="990"/>
              <a:buNone/>
            </a:pPr>
            <a:r>
              <a:t/>
            </a:r>
            <a:endParaRPr sz="2660"/>
          </a:p>
          <a:p>
            <a:pPr indent="0" lvl="0" marL="0" rtl="0" algn="l">
              <a:spcBef>
                <a:spcPts val="0"/>
              </a:spcBef>
              <a:spcAft>
                <a:spcPts val="0"/>
              </a:spcAft>
              <a:buSzPts val="990"/>
              <a:buNone/>
            </a:pPr>
            <a:r>
              <a:rPr lang="en" sz="2660"/>
              <a:t>Output:</a:t>
            </a:r>
            <a:endParaRPr sz="2660"/>
          </a:p>
          <a:p>
            <a:pPr indent="0" lvl="0" marL="0" rtl="0" algn="l">
              <a:spcBef>
                <a:spcPts val="0"/>
              </a:spcBef>
              <a:spcAft>
                <a:spcPts val="0"/>
              </a:spcAft>
              <a:buSzPts val="990"/>
              <a:buNone/>
            </a:pPr>
            <a:r>
              <a:t/>
            </a:r>
            <a:endParaRPr sz="2660"/>
          </a:p>
          <a:p>
            <a:pPr indent="0" lvl="0" marL="0" rtl="0" algn="l">
              <a:spcBef>
                <a:spcPts val="0"/>
              </a:spcBef>
              <a:spcAft>
                <a:spcPts val="0"/>
              </a:spcAft>
              <a:buSzPts val="990"/>
              <a:buNone/>
            </a:pPr>
            <a:r>
              <a:rPr lang="en" sz="2660"/>
              <a:t>[14, 21, 27, 41, 43, 45, 46, 57, 70]</a:t>
            </a:r>
            <a:endParaRPr sz="2660"/>
          </a:p>
          <a:p>
            <a:pPr indent="0" lvl="0" marL="0" rtl="0" algn="l">
              <a:spcBef>
                <a:spcPts val="0"/>
              </a:spcBef>
              <a:spcAft>
                <a:spcPts val="0"/>
              </a:spcAft>
              <a:buSzPts val="990"/>
              <a:buNone/>
            </a:pPr>
            <a:r>
              <a:t/>
            </a:r>
            <a:endParaRPr sz="2660"/>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124"/>
          <p:cNvSpPr txBox="1"/>
          <p:nvPr>
            <p:ph type="title"/>
          </p:nvPr>
        </p:nvSpPr>
        <p:spPr>
          <a:xfrm>
            <a:off x="1052550" y="96300"/>
            <a:ext cx="7038900" cy="47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800"/>
              <a:t>Insertion Sort</a:t>
            </a:r>
            <a:endParaRPr sz="2800"/>
          </a:p>
        </p:txBody>
      </p:sp>
      <p:sp>
        <p:nvSpPr>
          <p:cNvPr id="698" name="Google Shape;698;p124"/>
          <p:cNvSpPr txBox="1"/>
          <p:nvPr>
            <p:ph idx="1" type="body"/>
          </p:nvPr>
        </p:nvSpPr>
        <p:spPr>
          <a:xfrm>
            <a:off x="1114525" y="830275"/>
            <a:ext cx="7038900" cy="2911200"/>
          </a:xfrm>
          <a:prstGeom prst="rect">
            <a:avLst/>
          </a:prstGeom>
        </p:spPr>
        <p:txBody>
          <a:bodyPr anchorCtr="0" anchor="t" bIns="91425" lIns="91425" spcFirstLastPara="1" rIns="91425" wrap="square" tIns="91425">
            <a:noAutofit/>
          </a:bodyPr>
          <a:lstStyle/>
          <a:p>
            <a:pPr indent="0" lvl="0" marL="0" rtl="0" algn="just">
              <a:spcBef>
                <a:spcPts val="0"/>
              </a:spcBef>
              <a:spcAft>
                <a:spcPts val="1200"/>
              </a:spcAft>
              <a:buNone/>
            </a:pPr>
            <a:r>
              <a:rPr lang="en" sz="2800"/>
              <a:t>Insertion sort is a simple sorting algorithm that works similar to the way you sort playing cards in your hands. The array is virtually split into a sorted and an unsorted part. Values from the unsorted part are picked and placed at the correct position in the sorted part.</a:t>
            </a:r>
            <a:endParaRPr sz="2800"/>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2" name="Shape 702"/>
        <p:cNvGrpSpPr/>
        <p:nvPr/>
      </p:nvGrpSpPr>
      <p:grpSpPr>
        <a:xfrm>
          <a:off x="0" y="0"/>
          <a:ext cx="0" cy="0"/>
          <a:chOff x="0" y="0"/>
          <a:chExt cx="0" cy="0"/>
        </a:xfrm>
      </p:grpSpPr>
      <p:sp>
        <p:nvSpPr>
          <p:cNvPr id="703" name="Google Shape;703;p125"/>
          <p:cNvSpPr txBox="1"/>
          <p:nvPr>
            <p:ph idx="1" type="body"/>
          </p:nvPr>
        </p:nvSpPr>
        <p:spPr>
          <a:xfrm>
            <a:off x="777525" y="0"/>
            <a:ext cx="8034600" cy="2911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2600"/>
              <a:t>Algorithm</a:t>
            </a:r>
            <a:endParaRPr sz="2600"/>
          </a:p>
          <a:p>
            <a:pPr indent="0" lvl="0" marL="0" rtl="0" algn="just">
              <a:spcBef>
                <a:spcPts val="1200"/>
              </a:spcBef>
              <a:spcAft>
                <a:spcPts val="0"/>
              </a:spcAft>
              <a:buNone/>
            </a:pPr>
            <a:r>
              <a:rPr lang="en" sz="2600"/>
              <a:t>To sort an array of size n in ascending order:</a:t>
            </a:r>
            <a:endParaRPr sz="2600"/>
          </a:p>
          <a:p>
            <a:pPr indent="0" lvl="0" marL="0" rtl="0" algn="just">
              <a:spcBef>
                <a:spcPts val="1200"/>
              </a:spcBef>
              <a:spcAft>
                <a:spcPts val="0"/>
              </a:spcAft>
              <a:buNone/>
            </a:pPr>
            <a:r>
              <a:rPr lang="en" sz="2600"/>
              <a:t>1: Iterate from arr[1] to arr[n] over the array.</a:t>
            </a:r>
            <a:endParaRPr sz="2600"/>
          </a:p>
          <a:p>
            <a:pPr indent="0" lvl="0" marL="0" rtl="0" algn="just">
              <a:spcBef>
                <a:spcPts val="1200"/>
              </a:spcBef>
              <a:spcAft>
                <a:spcPts val="0"/>
              </a:spcAft>
              <a:buNone/>
            </a:pPr>
            <a:r>
              <a:rPr lang="en" sz="2600"/>
              <a:t>2: Compare the current element (key) to its predecessor.</a:t>
            </a:r>
            <a:endParaRPr sz="2600"/>
          </a:p>
          <a:p>
            <a:pPr indent="0" lvl="0" marL="0" rtl="0" algn="just">
              <a:spcBef>
                <a:spcPts val="1200"/>
              </a:spcBef>
              <a:spcAft>
                <a:spcPts val="0"/>
              </a:spcAft>
              <a:buNone/>
            </a:pPr>
            <a:r>
              <a:rPr lang="en" sz="2600"/>
              <a:t>3: If the key element is smaller than its predecessor, compare it to the elements before. </a:t>
            </a:r>
            <a:endParaRPr sz="2600"/>
          </a:p>
          <a:p>
            <a:pPr indent="0" lvl="0" marL="0" rtl="0" algn="just">
              <a:spcBef>
                <a:spcPts val="1200"/>
              </a:spcBef>
              <a:spcAft>
                <a:spcPts val="1200"/>
              </a:spcAft>
              <a:buNone/>
            </a:pPr>
            <a:r>
              <a:rPr lang="en" sz="2600"/>
              <a:t>Move the greater elements one position up to make space for the swapped element.</a:t>
            </a:r>
            <a:endParaRPr sz="2600"/>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7" name="Shape 707"/>
        <p:cNvGrpSpPr/>
        <p:nvPr/>
      </p:nvGrpSpPr>
      <p:grpSpPr>
        <a:xfrm>
          <a:off x="0" y="0"/>
          <a:ext cx="0" cy="0"/>
          <a:chOff x="0" y="0"/>
          <a:chExt cx="0" cy="0"/>
        </a:xfrm>
      </p:grpSpPr>
      <p:pic>
        <p:nvPicPr>
          <p:cNvPr id="708" name="Google Shape;708;p126"/>
          <p:cNvPicPr preferRelativeResize="0"/>
          <p:nvPr/>
        </p:nvPicPr>
        <p:blipFill>
          <a:blip r:embed="rId3">
            <a:alphaModFix/>
          </a:blip>
          <a:stretch>
            <a:fillRect/>
          </a:stretch>
        </p:blipFill>
        <p:spPr>
          <a:xfrm>
            <a:off x="152400" y="152400"/>
            <a:ext cx="6193324" cy="4838701"/>
          </a:xfrm>
          <a:prstGeom prst="rect">
            <a:avLst/>
          </a:prstGeom>
          <a:noFill/>
          <a:ln>
            <a:noFill/>
          </a:ln>
        </p:spPr>
      </p:pic>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2" name="Shape 712"/>
        <p:cNvGrpSpPr/>
        <p:nvPr/>
      </p:nvGrpSpPr>
      <p:grpSpPr>
        <a:xfrm>
          <a:off x="0" y="0"/>
          <a:ext cx="0" cy="0"/>
          <a:chOff x="0" y="0"/>
          <a:chExt cx="0" cy="0"/>
        </a:xfrm>
      </p:grpSpPr>
      <p:sp>
        <p:nvSpPr>
          <p:cNvPr id="713" name="Google Shape;713;p127"/>
          <p:cNvSpPr txBox="1"/>
          <p:nvPr>
            <p:ph type="title"/>
          </p:nvPr>
        </p:nvSpPr>
        <p:spPr>
          <a:xfrm>
            <a:off x="1306900" y="6462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060"/>
              <a:t>def insertionSort(arr): </a:t>
            </a:r>
            <a:endParaRPr sz="2060"/>
          </a:p>
          <a:p>
            <a:pPr indent="0" lvl="0" marL="0" rtl="0" algn="l">
              <a:spcBef>
                <a:spcPts val="0"/>
              </a:spcBef>
              <a:spcAft>
                <a:spcPts val="0"/>
              </a:spcAft>
              <a:buSzPts val="990"/>
              <a:buNone/>
            </a:pPr>
            <a:r>
              <a:rPr lang="en" sz="2060"/>
              <a:t>  </a:t>
            </a:r>
            <a:endParaRPr sz="2060"/>
          </a:p>
          <a:p>
            <a:pPr indent="0" lvl="0" marL="0" rtl="0" algn="l">
              <a:spcBef>
                <a:spcPts val="0"/>
              </a:spcBef>
              <a:spcAft>
                <a:spcPts val="0"/>
              </a:spcAft>
              <a:buSzPts val="990"/>
              <a:buNone/>
            </a:pPr>
            <a:r>
              <a:rPr lang="en" sz="2060"/>
              <a:t>    # Traverse through 1 to len(arr) </a:t>
            </a:r>
            <a:endParaRPr sz="2060"/>
          </a:p>
          <a:p>
            <a:pPr indent="0" lvl="0" marL="0" rtl="0" algn="l">
              <a:spcBef>
                <a:spcPts val="0"/>
              </a:spcBef>
              <a:spcAft>
                <a:spcPts val="0"/>
              </a:spcAft>
              <a:buSzPts val="990"/>
              <a:buNone/>
            </a:pPr>
            <a:r>
              <a:rPr lang="en" sz="2060"/>
              <a:t>    for i in range(1, len(arr)): </a:t>
            </a:r>
            <a:endParaRPr sz="2060"/>
          </a:p>
          <a:p>
            <a:pPr indent="0" lvl="0" marL="0" rtl="0" algn="l">
              <a:spcBef>
                <a:spcPts val="0"/>
              </a:spcBef>
              <a:spcAft>
                <a:spcPts val="0"/>
              </a:spcAft>
              <a:buSzPts val="990"/>
              <a:buNone/>
            </a:pPr>
            <a:r>
              <a:rPr lang="en" sz="2060"/>
              <a:t>  </a:t>
            </a:r>
            <a:endParaRPr sz="2060"/>
          </a:p>
          <a:p>
            <a:pPr indent="0" lvl="0" marL="0" rtl="0" algn="l">
              <a:spcBef>
                <a:spcPts val="0"/>
              </a:spcBef>
              <a:spcAft>
                <a:spcPts val="0"/>
              </a:spcAft>
              <a:buSzPts val="990"/>
              <a:buNone/>
            </a:pPr>
            <a:r>
              <a:rPr lang="en" sz="2060"/>
              <a:t>        key = arr[i] </a:t>
            </a:r>
            <a:endParaRPr sz="2060"/>
          </a:p>
          <a:p>
            <a:pPr indent="0" lvl="0" marL="0" rtl="0" algn="l">
              <a:spcBef>
                <a:spcPts val="0"/>
              </a:spcBef>
              <a:spcAft>
                <a:spcPts val="0"/>
              </a:spcAft>
              <a:buSzPts val="990"/>
              <a:buNone/>
            </a:pPr>
            <a:r>
              <a:rPr lang="en" sz="2060"/>
              <a:t>  </a:t>
            </a:r>
            <a:endParaRPr sz="2060"/>
          </a:p>
          <a:p>
            <a:pPr indent="0" lvl="0" marL="0" rtl="0" algn="l">
              <a:spcBef>
                <a:spcPts val="0"/>
              </a:spcBef>
              <a:spcAft>
                <a:spcPts val="0"/>
              </a:spcAft>
              <a:buSzPts val="990"/>
              <a:buNone/>
            </a:pPr>
            <a:r>
              <a:rPr lang="en" sz="2060"/>
              <a:t>        # Move elements of arr[0..i-1], that are </a:t>
            </a:r>
            <a:endParaRPr sz="2060"/>
          </a:p>
          <a:p>
            <a:pPr indent="0" lvl="0" marL="0" rtl="0" algn="l">
              <a:spcBef>
                <a:spcPts val="0"/>
              </a:spcBef>
              <a:spcAft>
                <a:spcPts val="0"/>
              </a:spcAft>
              <a:buSzPts val="990"/>
              <a:buNone/>
            </a:pPr>
            <a:r>
              <a:rPr lang="en" sz="2060"/>
              <a:t>        # greater than key, to one position ahead </a:t>
            </a:r>
            <a:endParaRPr sz="2060"/>
          </a:p>
          <a:p>
            <a:pPr indent="0" lvl="0" marL="0" rtl="0" algn="l">
              <a:spcBef>
                <a:spcPts val="0"/>
              </a:spcBef>
              <a:spcAft>
                <a:spcPts val="0"/>
              </a:spcAft>
              <a:buSzPts val="990"/>
              <a:buNone/>
            </a:pPr>
            <a:r>
              <a:rPr lang="en" sz="2060"/>
              <a:t>        # of their current position </a:t>
            </a:r>
            <a:endParaRPr sz="2060"/>
          </a:p>
          <a:p>
            <a:pPr indent="0" lvl="0" marL="0" rtl="0" algn="l">
              <a:spcBef>
                <a:spcPts val="0"/>
              </a:spcBef>
              <a:spcAft>
                <a:spcPts val="0"/>
              </a:spcAft>
              <a:buSzPts val="990"/>
              <a:buNone/>
            </a:pPr>
            <a:r>
              <a:rPr lang="en" sz="2060"/>
              <a:t>        j = i-1</a:t>
            </a:r>
            <a:endParaRPr sz="2060"/>
          </a:p>
          <a:p>
            <a:pPr indent="0" lvl="0" marL="0" rtl="0" algn="l">
              <a:spcBef>
                <a:spcPts val="0"/>
              </a:spcBef>
              <a:spcAft>
                <a:spcPts val="0"/>
              </a:spcAft>
              <a:buSzPts val="990"/>
              <a:buNone/>
            </a:pPr>
            <a:r>
              <a:rPr lang="en" sz="2060"/>
              <a:t>        while j &gt;=0 and key &lt; arr[j] : </a:t>
            </a:r>
            <a:endParaRPr sz="2060"/>
          </a:p>
          <a:p>
            <a:pPr indent="0" lvl="0" marL="0" rtl="0" algn="l">
              <a:spcBef>
                <a:spcPts val="0"/>
              </a:spcBef>
              <a:spcAft>
                <a:spcPts val="0"/>
              </a:spcAft>
              <a:buSzPts val="990"/>
              <a:buNone/>
            </a:pPr>
            <a:r>
              <a:rPr lang="en" sz="2060"/>
              <a:t>                arr[j+1] = arr[j] </a:t>
            </a:r>
            <a:endParaRPr sz="2060"/>
          </a:p>
          <a:p>
            <a:pPr indent="0" lvl="0" marL="0" rtl="0" algn="l">
              <a:spcBef>
                <a:spcPts val="0"/>
              </a:spcBef>
              <a:spcAft>
                <a:spcPts val="0"/>
              </a:spcAft>
              <a:buSzPts val="990"/>
              <a:buNone/>
            </a:pPr>
            <a:r>
              <a:rPr lang="en" sz="2060"/>
              <a:t>                j -= 1</a:t>
            </a:r>
            <a:endParaRPr sz="2060"/>
          </a:p>
          <a:p>
            <a:pPr indent="0" lvl="0" marL="0" rtl="0" algn="l">
              <a:spcBef>
                <a:spcPts val="0"/>
              </a:spcBef>
              <a:spcAft>
                <a:spcPts val="0"/>
              </a:spcAft>
              <a:buSzPts val="990"/>
              <a:buNone/>
            </a:pPr>
            <a:r>
              <a:rPr lang="en" sz="2060"/>
              <a:t>        arr[j+1] = key </a:t>
            </a:r>
            <a:endParaRPr sz="2060"/>
          </a:p>
          <a:p>
            <a:pPr indent="0" lvl="0" marL="0" rtl="0" algn="l">
              <a:spcBef>
                <a:spcPts val="0"/>
              </a:spcBef>
              <a:spcAft>
                <a:spcPts val="0"/>
              </a:spcAft>
              <a:buSzPts val="990"/>
              <a:buNone/>
            </a:pPr>
            <a:r>
              <a:rPr lang="en" sz="2060"/>
              <a:t>  </a:t>
            </a:r>
            <a:endParaRPr sz="2060"/>
          </a:p>
          <a:p>
            <a:pPr indent="0" lvl="0" marL="0" rtl="0" algn="l">
              <a:spcBef>
                <a:spcPts val="0"/>
              </a:spcBef>
              <a:spcAft>
                <a:spcPts val="0"/>
              </a:spcAft>
              <a:buSzPts val="990"/>
              <a:buNone/>
            </a:pPr>
            <a:r>
              <a:rPr lang="en" sz="2060"/>
              <a:t>  </a:t>
            </a:r>
            <a:endParaRPr sz="2060"/>
          </a:p>
          <a:p>
            <a:pPr indent="0" lvl="0" marL="0" rtl="0" algn="l">
              <a:spcBef>
                <a:spcPts val="0"/>
              </a:spcBef>
              <a:spcAft>
                <a:spcPts val="0"/>
              </a:spcAft>
              <a:buSzPts val="990"/>
              <a:buNone/>
            </a:pPr>
            <a:r>
              <a:t/>
            </a:r>
            <a:endParaRPr sz="2060"/>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sp>
        <p:nvSpPr>
          <p:cNvPr id="718" name="Google Shape;718;p12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260"/>
              <a:t>arr = [12, 11, 13, 5, 6] </a:t>
            </a:r>
            <a:endParaRPr sz="2260"/>
          </a:p>
          <a:p>
            <a:pPr indent="0" lvl="0" marL="0" rtl="0" algn="l">
              <a:spcBef>
                <a:spcPts val="0"/>
              </a:spcBef>
              <a:spcAft>
                <a:spcPts val="0"/>
              </a:spcAft>
              <a:buSzPts val="990"/>
              <a:buNone/>
            </a:pPr>
            <a:r>
              <a:rPr lang="en" sz="2260"/>
              <a:t>insertionSort(arr) </a:t>
            </a:r>
            <a:endParaRPr sz="2260"/>
          </a:p>
          <a:p>
            <a:pPr indent="0" lvl="0" marL="0" rtl="0" algn="l">
              <a:spcBef>
                <a:spcPts val="0"/>
              </a:spcBef>
              <a:spcAft>
                <a:spcPts val="0"/>
              </a:spcAft>
              <a:buSzPts val="990"/>
              <a:buNone/>
            </a:pPr>
            <a:r>
              <a:rPr lang="en" sz="2260"/>
              <a:t>print ("Sorted array is:") </a:t>
            </a:r>
            <a:endParaRPr sz="2260"/>
          </a:p>
          <a:p>
            <a:pPr indent="0" lvl="0" marL="0" rtl="0" algn="l">
              <a:spcBef>
                <a:spcPts val="0"/>
              </a:spcBef>
              <a:spcAft>
                <a:spcPts val="0"/>
              </a:spcAft>
              <a:buSzPts val="990"/>
              <a:buNone/>
            </a:pPr>
            <a:r>
              <a:rPr lang="en" sz="2260"/>
              <a:t>for i in range(len(arr)): </a:t>
            </a:r>
            <a:endParaRPr sz="2260"/>
          </a:p>
          <a:p>
            <a:pPr indent="0" lvl="0" marL="0" rtl="0" algn="l">
              <a:spcBef>
                <a:spcPts val="0"/>
              </a:spcBef>
              <a:spcAft>
                <a:spcPts val="0"/>
              </a:spcAft>
              <a:buSzPts val="990"/>
              <a:buNone/>
            </a:pPr>
            <a:r>
              <a:rPr lang="en" sz="2260"/>
              <a:t>    print ("%d" %arr[i])</a:t>
            </a:r>
            <a:endParaRPr sz="2260"/>
          </a:p>
          <a:p>
            <a:pPr indent="0" lvl="0" marL="0" rtl="0" algn="l">
              <a:spcBef>
                <a:spcPts val="0"/>
              </a:spcBef>
              <a:spcAft>
                <a:spcPts val="0"/>
              </a:spcAft>
              <a:buSzPts val="990"/>
              <a:buNone/>
            </a:pPr>
            <a:r>
              <a:t/>
            </a:r>
            <a:endParaRPr sz="2260"/>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2" name="Shape 722"/>
        <p:cNvGrpSpPr/>
        <p:nvPr/>
      </p:nvGrpSpPr>
      <p:grpSpPr>
        <a:xfrm>
          <a:off x="0" y="0"/>
          <a:ext cx="0" cy="0"/>
          <a:chOff x="0" y="0"/>
          <a:chExt cx="0" cy="0"/>
        </a:xfrm>
      </p:grpSpPr>
      <p:sp>
        <p:nvSpPr>
          <p:cNvPr id="723" name="Google Shape;723;p129"/>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Output: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Sorted array is:</a:t>
            </a:r>
            <a:endParaRPr/>
          </a:p>
          <a:p>
            <a:pPr indent="0" lvl="0" marL="0" rtl="0" algn="l">
              <a:spcBef>
                <a:spcPts val="0"/>
              </a:spcBef>
              <a:spcAft>
                <a:spcPts val="0"/>
              </a:spcAft>
              <a:buNone/>
            </a:pPr>
            <a:r>
              <a:rPr lang="en"/>
              <a:t>5</a:t>
            </a:r>
            <a:endParaRPr/>
          </a:p>
          <a:p>
            <a:pPr indent="0" lvl="0" marL="0" rtl="0" algn="l">
              <a:spcBef>
                <a:spcPts val="0"/>
              </a:spcBef>
              <a:spcAft>
                <a:spcPts val="0"/>
              </a:spcAft>
              <a:buNone/>
            </a:pPr>
            <a:r>
              <a:rPr lang="en"/>
              <a:t>6</a:t>
            </a:r>
            <a:endParaRPr/>
          </a:p>
          <a:p>
            <a:pPr indent="0" lvl="0" marL="0" rtl="0" algn="l">
              <a:spcBef>
                <a:spcPts val="0"/>
              </a:spcBef>
              <a:spcAft>
                <a:spcPts val="0"/>
              </a:spcAft>
              <a:buNone/>
            </a:pPr>
            <a:r>
              <a:rPr lang="en"/>
              <a:t>11</a:t>
            </a:r>
            <a:endParaRPr/>
          </a:p>
          <a:p>
            <a:pPr indent="0" lvl="0" marL="0" rtl="0" algn="l">
              <a:spcBef>
                <a:spcPts val="0"/>
              </a:spcBef>
              <a:spcAft>
                <a:spcPts val="0"/>
              </a:spcAft>
              <a:buNone/>
            </a:pPr>
            <a:r>
              <a:rPr lang="en"/>
              <a:t>12</a:t>
            </a:r>
            <a:endParaRPr/>
          </a:p>
          <a:p>
            <a:pPr indent="0" lvl="0" marL="0" rtl="0" algn="l">
              <a:spcBef>
                <a:spcPts val="0"/>
              </a:spcBef>
              <a:spcAft>
                <a:spcPts val="0"/>
              </a:spcAft>
              <a:buNone/>
            </a:pPr>
            <a:r>
              <a:rPr lang="en"/>
              <a:t>13</a:t>
            </a:r>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7" name="Shape 727"/>
        <p:cNvGrpSpPr/>
        <p:nvPr/>
      </p:nvGrpSpPr>
      <p:grpSpPr>
        <a:xfrm>
          <a:off x="0" y="0"/>
          <a:ext cx="0" cy="0"/>
          <a:chOff x="0" y="0"/>
          <a:chExt cx="0" cy="0"/>
        </a:xfrm>
      </p:grpSpPr>
      <p:sp>
        <p:nvSpPr>
          <p:cNvPr id="728" name="Google Shape;728;p130"/>
          <p:cNvSpPr txBox="1"/>
          <p:nvPr>
            <p:ph type="title"/>
          </p:nvPr>
        </p:nvSpPr>
        <p:spPr>
          <a:xfrm>
            <a:off x="1177425" y="393750"/>
            <a:ext cx="7609800" cy="3894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2800"/>
              <a:t>Hash Table</a:t>
            </a:r>
            <a:endParaRPr b="1" sz="2800"/>
          </a:p>
          <a:p>
            <a:pPr indent="0" lvl="0" marL="0" rtl="0" algn="just">
              <a:spcBef>
                <a:spcPts val="0"/>
              </a:spcBef>
              <a:spcAft>
                <a:spcPts val="0"/>
              </a:spcAft>
              <a:buNone/>
            </a:pPr>
            <a:r>
              <a:t/>
            </a:r>
            <a:endParaRPr sz="2800"/>
          </a:p>
          <a:p>
            <a:pPr indent="0" lvl="0" marL="0" rtl="0" algn="just">
              <a:spcBef>
                <a:spcPts val="0"/>
              </a:spcBef>
              <a:spcAft>
                <a:spcPts val="0"/>
              </a:spcAft>
              <a:buNone/>
            </a:pPr>
            <a:r>
              <a:rPr lang="en" sz="2800"/>
              <a:t>Data requires a number of ways in which it can be stored and accessed. One of the most important implementations includes Hash Tables. In Python, these Hash tables are implemented through the built-in data type i.e, dictionary.</a:t>
            </a:r>
            <a:endParaRPr sz="2800"/>
          </a:p>
          <a:p>
            <a:pPr indent="0" lvl="0" marL="0" rtl="0" algn="just">
              <a:spcBef>
                <a:spcPts val="0"/>
              </a:spcBef>
              <a:spcAft>
                <a:spcPts val="0"/>
              </a:spcAft>
              <a:buNone/>
            </a:pPr>
            <a:r>
              <a:t/>
            </a:r>
            <a:endParaRPr sz="2800"/>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2" name="Shape 732"/>
        <p:cNvGrpSpPr/>
        <p:nvPr/>
      </p:nvGrpSpPr>
      <p:grpSpPr>
        <a:xfrm>
          <a:off x="0" y="0"/>
          <a:ext cx="0" cy="0"/>
          <a:chOff x="0" y="0"/>
          <a:chExt cx="0" cy="0"/>
        </a:xfrm>
      </p:grpSpPr>
      <p:sp>
        <p:nvSpPr>
          <p:cNvPr id="733" name="Google Shape;733;p13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SzPts val="990"/>
              <a:buNone/>
            </a:pPr>
            <a:r>
              <a:rPr lang="en" sz="2760"/>
              <a:t>Hash tables are a type of data structure in which the address or the index value of the data element is generated from a hash function. That makes accessing the data faster as the index value behaves as a key for the data value. In other words Hash table stores key-value pairs but the key is generated through a hashing function.</a:t>
            </a:r>
            <a:endParaRPr sz="276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graphicFrame>
        <p:nvGraphicFramePr>
          <p:cNvPr id="192" name="Google Shape;192;p24"/>
          <p:cNvGraphicFramePr/>
          <p:nvPr/>
        </p:nvGraphicFramePr>
        <p:xfrm>
          <a:off x="218750" y="1488575"/>
          <a:ext cx="3000000" cy="3000000"/>
        </p:xfrm>
        <a:graphic>
          <a:graphicData uri="http://schemas.openxmlformats.org/drawingml/2006/table">
            <a:tbl>
              <a:tblPr>
                <a:noFill/>
                <a:tableStyleId>{9D4B498F-8D35-469E-B24C-E2186079A565}</a:tableStyleId>
              </a:tblPr>
              <a:tblGrid>
                <a:gridCol w="931700"/>
                <a:gridCol w="7993550"/>
              </a:tblGrid>
              <a:tr h="838200">
                <a:tc>
                  <a:txBody>
                    <a:bodyPr/>
                    <a:lstStyle/>
                    <a:p>
                      <a:pPr indent="0" lvl="0" marL="0" rtl="0" algn="l">
                        <a:lnSpc>
                          <a:spcPct val="142857"/>
                        </a:lnSpc>
                        <a:spcBef>
                          <a:spcPts val="0"/>
                        </a:spcBef>
                        <a:spcAft>
                          <a:spcPts val="1500"/>
                        </a:spcAft>
                        <a:buNone/>
                      </a:pPr>
                      <a:r>
                        <a:rPr lang="en" sz="2000">
                          <a:solidFill>
                            <a:srgbClr val="FFFFFF"/>
                          </a:solidFill>
                        </a:rPr>
                        <a:t>4</a:t>
                      </a:r>
                      <a:endParaRPr sz="2000">
                        <a:solidFill>
                          <a:srgbClr val="FFFFFF"/>
                        </a:solidFill>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25400" marR="25400" rtl="0" algn="just">
                        <a:lnSpc>
                          <a:spcPct val="142857"/>
                        </a:lnSpc>
                        <a:spcBef>
                          <a:spcPts val="600"/>
                        </a:spcBef>
                        <a:spcAft>
                          <a:spcPts val="0"/>
                        </a:spcAft>
                        <a:buNone/>
                      </a:pPr>
                      <a:r>
                        <a:rPr lang="en" sz="2000">
                          <a:solidFill>
                            <a:srgbClr val="FFFFFF"/>
                          </a:solidFill>
                        </a:rPr>
                        <a:t>StandardError</a:t>
                      </a:r>
                      <a:endParaRPr sz="2000">
                        <a:solidFill>
                          <a:srgbClr val="FFFFFF"/>
                        </a:solidFill>
                      </a:endParaRPr>
                    </a:p>
                    <a:p>
                      <a:pPr indent="0" lvl="0" marL="25400" marR="25400" rtl="0" algn="just">
                        <a:lnSpc>
                          <a:spcPct val="142857"/>
                        </a:lnSpc>
                        <a:spcBef>
                          <a:spcPts val="700"/>
                        </a:spcBef>
                        <a:spcAft>
                          <a:spcPts val="700"/>
                        </a:spcAft>
                        <a:buNone/>
                      </a:pPr>
                      <a:r>
                        <a:rPr lang="en" sz="2000">
                          <a:solidFill>
                            <a:srgbClr val="FFFFFF"/>
                          </a:solidFill>
                        </a:rPr>
                        <a:t>Base class for all built-in exceptions except StopIteration and SystemExit.</a:t>
                      </a:r>
                      <a:endParaRPr sz="2000">
                        <a:solidFill>
                          <a:srgbClr val="FFFFFF"/>
                        </a:solidFill>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838200">
                <a:tc>
                  <a:txBody>
                    <a:bodyPr/>
                    <a:lstStyle/>
                    <a:p>
                      <a:pPr indent="0" lvl="0" marL="0" rtl="0" algn="l">
                        <a:lnSpc>
                          <a:spcPct val="142857"/>
                        </a:lnSpc>
                        <a:spcBef>
                          <a:spcPts val="0"/>
                        </a:spcBef>
                        <a:spcAft>
                          <a:spcPts val="1500"/>
                        </a:spcAft>
                        <a:buNone/>
                      </a:pPr>
                      <a:r>
                        <a:rPr lang="en" sz="2000">
                          <a:solidFill>
                            <a:srgbClr val="FFFFFF"/>
                          </a:solidFill>
                        </a:rPr>
                        <a:t>5</a:t>
                      </a:r>
                      <a:endParaRPr sz="2000">
                        <a:solidFill>
                          <a:srgbClr val="FFFFFF"/>
                        </a:solidFill>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25400" marR="25400" rtl="0" algn="just">
                        <a:lnSpc>
                          <a:spcPct val="142857"/>
                        </a:lnSpc>
                        <a:spcBef>
                          <a:spcPts val="600"/>
                        </a:spcBef>
                        <a:spcAft>
                          <a:spcPts val="0"/>
                        </a:spcAft>
                        <a:buNone/>
                      </a:pPr>
                      <a:r>
                        <a:rPr lang="en" sz="2000">
                          <a:solidFill>
                            <a:srgbClr val="FFFFFF"/>
                          </a:solidFill>
                        </a:rPr>
                        <a:t>ArithmeticError</a:t>
                      </a:r>
                      <a:endParaRPr sz="2000">
                        <a:solidFill>
                          <a:srgbClr val="FFFFFF"/>
                        </a:solidFill>
                      </a:endParaRPr>
                    </a:p>
                    <a:p>
                      <a:pPr indent="0" lvl="0" marL="25400" marR="25400" rtl="0" algn="just">
                        <a:lnSpc>
                          <a:spcPct val="142857"/>
                        </a:lnSpc>
                        <a:spcBef>
                          <a:spcPts val="700"/>
                        </a:spcBef>
                        <a:spcAft>
                          <a:spcPts val="700"/>
                        </a:spcAft>
                        <a:buNone/>
                      </a:pPr>
                      <a:r>
                        <a:rPr lang="en" sz="2000">
                          <a:solidFill>
                            <a:srgbClr val="FFFFFF"/>
                          </a:solidFill>
                        </a:rPr>
                        <a:t>Base class for all errors that occur for numeric calculation.</a:t>
                      </a:r>
                      <a:endParaRPr sz="2000">
                        <a:solidFill>
                          <a:srgbClr val="FFFFFF"/>
                        </a:solidFill>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bl>
          </a:graphicData>
        </a:graphic>
      </p:graphicFrame>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sp>
        <p:nvSpPr>
          <p:cNvPr id="738" name="Google Shape;738;p13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SzPts val="990"/>
              <a:buNone/>
            </a:pPr>
            <a:r>
              <a:rPr lang="en" sz="2860"/>
              <a:t>Hash tables or has maps in Python are implemented through the built-in dictionary data type. The keys of a dictionary in Python are generated by a hashing function. The elements of a dictionary are not ordered and they can be changed.</a:t>
            </a:r>
            <a:endParaRPr sz="2860"/>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sp>
        <p:nvSpPr>
          <p:cNvPr id="743" name="Google Shape;743;p133"/>
          <p:cNvSpPr txBox="1"/>
          <p:nvPr>
            <p:ph type="title"/>
          </p:nvPr>
        </p:nvSpPr>
        <p:spPr>
          <a:xfrm>
            <a:off x="1297500" y="393750"/>
            <a:ext cx="7626300" cy="914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SzPts val="990"/>
              <a:buNone/>
            </a:pPr>
            <a:r>
              <a:rPr lang="en" sz="2460"/>
              <a:t>In Python, the Dictionary data types represent the implementation of hash tables. The Keys in the dictionary satisfy the following requirements.</a:t>
            </a:r>
            <a:endParaRPr sz="2460"/>
          </a:p>
          <a:p>
            <a:pPr indent="0" lvl="0" marL="0" rtl="0" algn="just">
              <a:spcBef>
                <a:spcPts val="0"/>
              </a:spcBef>
              <a:spcAft>
                <a:spcPts val="0"/>
              </a:spcAft>
              <a:buSzPts val="990"/>
              <a:buNone/>
            </a:pPr>
            <a:r>
              <a:t/>
            </a:r>
            <a:endParaRPr sz="2460"/>
          </a:p>
          <a:p>
            <a:pPr indent="-384810" lvl="0" marL="457200" rtl="0" algn="just">
              <a:spcBef>
                <a:spcPts val="0"/>
              </a:spcBef>
              <a:spcAft>
                <a:spcPts val="0"/>
              </a:spcAft>
              <a:buSzPts val="2460"/>
              <a:buChar char="➔"/>
            </a:pPr>
            <a:r>
              <a:rPr lang="en" sz="2460"/>
              <a:t>The keys of the dictionary are hashable i.e. the are generated by hashing function which generates unique result for each unique value supplied to the hash function.</a:t>
            </a:r>
            <a:endParaRPr sz="2460"/>
          </a:p>
          <a:p>
            <a:pPr indent="-384810" lvl="0" marL="457200" rtl="0" algn="just">
              <a:spcBef>
                <a:spcPts val="0"/>
              </a:spcBef>
              <a:spcAft>
                <a:spcPts val="0"/>
              </a:spcAft>
              <a:buSzPts val="2460"/>
              <a:buChar char="➔"/>
            </a:pPr>
            <a:r>
              <a:rPr lang="en" sz="2460"/>
              <a:t>The order of data elements in a dictionary is not fixed.</a:t>
            </a:r>
            <a:endParaRPr sz="2460"/>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7" name="Shape 747"/>
        <p:cNvGrpSpPr/>
        <p:nvPr/>
      </p:nvGrpSpPr>
      <p:grpSpPr>
        <a:xfrm>
          <a:off x="0" y="0"/>
          <a:ext cx="0" cy="0"/>
          <a:chOff x="0" y="0"/>
          <a:chExt cx="0" cy="0"/>
        </a:xfrm>
      </p:grpSpPr>
      <p:sp>
        <p:nvSpPr>
          <p:cNvPr id="748" name="Google Shape;748;p134"/>
          <p:cNvSpPr txBox="1"/>
          <p:nvPr>
            <p:ph type="title"/>
          </p:nvPr>
        </p:nvSpPr>
        <p:spPr>
          <a:xfrm>
            <a:off x="1297500" y="393750"/>
            <a:ext cx="7589100" cy="914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SzPts val="990"/>
              <a:buNone/>
            </a:pPr>
            <a:r>
              <a:rPr lang="en" sz="2460"/>
              <a:t>Accessing Values in Dictionary</a:t>
            </a:r>
            <a:endParaRPr sz="2460"/>
          </a:p>
          <a:p>
            <a:pPr indent="0" lvl="0" marL="0" rtl="0" algn="just">
              <a:spcBef>
                <a:spcPts val="0"/>
              </a:spcBef>
              <a:spcAft>
                <a:spcPts val="0"/>
              </a:spcAft>
              <a:buSzPts val="990"/>
              <a:buNone/>
            </a:pPr>
            <a:r>
              <a:rPr lang="en" sz="2460"/>
              <a:t>To access dictionary elements, you can use the familiar square brackets along with the key to obtain its value.</a:t>
            </a:r>
            <a:endParaRPr sz="2460"/>
          </a:p>
          <a:p>
            <a:pPr indent="0" lvl="0" marL="0" rtl="0" algn="just">
              <a:spcBef>
                <a:spcPts val="0"/>
              </a:spcBef>
              <a:spcAft>
                <a:spcPts val="0"/>
              </a:spcAft>
              <a:buSzPts val="990"/>
              <a:buNone/>
            </a:pPr>
            <a:r>
              <a:t/>
            </a:r>
            <a:endParaRPr sz="2460"/>
          </a:p>
          <a:p>
            <a:pPr indent="0" lvl="0" marL="0" rtl="0" algn="just">
              <a:spcBef>
                <a:spcPts val="0"/>
              </a:spcBef>
              <a:spcAft>
                <a:spcPts val="0"/>
              </a:spcAft>
              <a:buSzPts val="990"/>
              <a:buNone/>
            </a:pPr>
            <a:r>
              <a:rPr lang="en" sz="2460"/>
              <a:t># Declare a dictionary </a:t>
            </a:r>
            <a:endParaRPr sz="2460"/>
          </a:p>
          <a:p>
            <a:pPr indent="0" lvl="0" marL="0" rtl="0" algn="just">
              <a:spcBef>
                <a:spcPts val="0"/>
              </a:spcBef>
              <a:spcAft>
                <a:spcPts val="0"/>
              </a:spcAft>
              <a:buSzPts val="990"/>
              <a:buNone/>
            </a:pPr>
            <a:r>
              <a:rPr lang="en" sz="2460"/>
              <a:t>dict = {'Name': 'Zara', 'Age': 7, 'Class': 'First'}</a:t>
            </a:r>
            <a:endParaRPr sz="2460"/>
          </a:p>
          <a:p>
            <a:pPr indent="0" lvl="0" marL="0" rtl="0" algn="just">
              <a:spcBef>
                <a:spcPts val="0"/>
              </a:spcBef>
              <a:spcAft>
                <a:spcPts val="0"/>
              </a:spcAft>
              <a:buSzPts val="990"/>
              <a:buNone/>
            </a:pPr>
            <a:r>
              <a:t/>
            </a:r>
            <a:endParaRPr sz="2460"/>
          </a:p>
          <a:p>
            <a:pPr indent="0" lvl="0" marL="0" rtl="0" algn="just">
              <a:spcBef>
                <a:spcPts val="0"/>
              </a:spcBef>
              <a:spcAft>
                <a:spcPts val="0"/>
              </a:spcAft>
              <a:buSzPts val="990"/>
              <a:buNone/>
            </a:pPr>
            <a:r>
              <a:rPr lang="en" sz="2460"/>
              <a:t># Accessing the dictionary with its key</a:t>
            </a:r>
            <a:endParaRPr sz="2460"/>
          </a:p>
          <a:p>
            <a:pPr indent="0" lvl="0" marL="0" rtl="0" algn="just">
              <a:spcBef>
                <a:spcPts val="0"/>
              </a:spcBef>
              <a:spcAft>
                <a:spcPts val="0"/>
              </a:spcAft>
              <a:buSzPts val="990"/>
              <a:buNone/>
            </a:pPr>
            <a:r>
              <a:rPr lang="en" sz="2460"/>
              <a:t>print "dict['Name']: ", dict['Name']</a:t>
            </a:r>
            <a:endParaRPr sz="2460"/>
          </a:p>
          <a:p>
            <a:pPr indent="0" lvl="0" marL="0" rtl="0" algn="just">
              <a:spcBef>
                <a:spcPts val="0"/>
              </a:spcBef>
              <a:spcAft>
                <a:spcPts val="0"/>
              </a:spcAft>
              <a:buSzPts val="990"/>
              <a:buNone/>
            </a:pPr>
            <a:r>
              <a:rPr lang="en" sz="2460"/>
              <a:t>print "dict['Age']: ", dict['Age']</a:t>
            </a:r>
            <a:endParaRPr sz="2460"/>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2" name="Shape 752"/>
        <p:cNvGrpSpPr/>
        <p:nvPr/>
      </p:nvGrpSpPr>
      <p:grpSpPr>
        <a:xfrm>
          <a:off x="0" y="0"/>
          <a:ext cx="0" cy="0"/>
          <a:chOff x="0" y="0"/>
          <a:chExt cx="0" cy="0"/>
        </a:xfrm>
      </p:grpSpPr>
      <p:sp>
        <p:nvSpPr>
          <p:cNvPr id="753" name="Google Shape;753;p13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60"/>
              <a:t>Output :</a:t>
            </a:r>
            <a:endParaRPr sz="2560"/>
          </a:p>
          <a:p>
            <a:pPr indent="0" lvl="0" marL="0" rtl="0" algn="l">
              <a:spcBef>
                <a:spcPts val="0"/>
              </a:spcBef>
              <a:spcAft>
                <a:spcPts val="0"/>
              </a:spcAft>
              <a:buSzPts val="990"/>
              <a:buNone/>
            </a:pPr>
            <a:r>
              <a:t/>
            </a:r>
            <a:endParaRPr sz="2560"/>
          </a:p>
          <a:p>
            <a:pPr indent="0" lvl="0" marL="0" rtl="0" algn="l">
              <a:spcBef>
                <a:spcPts val="0"/>
              </a:spcBef>
              <a:spcAft>
                <a:spcPts val="0"/>
              </a:spcAft>
              <a:buSzPts val="990"/>
              <a:buNone/>
            </a:pPr>
            <a:r>
              <a:rPr lang="en" sz="2560"/>
              <a:t>dict['Name']:  Zara</a:t>
            </a:r>
            <a:endParaRPr sz="2560"/>
          </a:p>
          <a:p>
            <a:pPr indent="0" lvl="0" marL="0" rtl="0" algn="l">
              <a:spcBef>
                <a:spcPts val="0"/>
              </a:spcBef>
              <a:spcAft>
                <a:spcPts val="0"/>
              </a:spcAft>
              <a:buSzPts val="990"/>
              <a:buNone/>
            </a:pPr>
            <a:r>
              <a:rPr lang="en" sz="2560"/>
              <a:t>dict['Age']:  7</a:t>
            </a:r>
            <a:endParaRPr sz="2560"/>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7" name="Shape 757"/>
        <p:cNvGrpSpPr/>
        <p:nvPr/>
      </p:nvGrpSpPr>
      <p:grpSpPr>
        <a:xfrm>
          <a:off x="0" y="0"/>
          <a:ext cx="0" cy="0"/>
          <a:chOff x="0" y="0"/>
          <a:chExt cx="0" cy="0"/>
        </a:xfrm>
      </p:grpSpPr>
      <p:sp>
        <p:nvSpPr>
          <p:cNvPr id="758" name="Google Shape;758;p136"/>
          <p:cNvSpPr txBox="1"/>
          <p:nvPr>
            <p:ph type="title"/>
          </p:nvPr>
        </p:nvSpPr>
        <p:spPr>
          <a:xfrm>
            <a:off x="1272725" y="0"/>
            <a:ext cx="7038900" cy="914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SzPts val="990"/>
              <a:buNone/>
            </a:pPr>
            <a:r>
              <a:rPr lang="en" sz="2460"/>
              <a:t>Updating Dictionary</a:t>
            </a:r>
            <a:endParaRPr sz="2460"/>
          </a:p>
          <a:p>
            <a:pPr indent="0" lvl="0" marL="0" rtl="0" algn="just">
              <a:spcBef>
                <a:spcPts val="0"/>
              </a:spcBef>
              <a:spcAft>
                <a:spcPts val="0"/>
              </a:spcAft>
              <a:buSzPts val="990"/>
              <a:buNone/>
            </a:pPr>
            <a:r>
              <a:rPr lang="en" sz="2460"/>
              <a:t>You can update a dictionary by adding a new entry or a key-value pair, modifying an existing entry, or deleting an existing entry as shown below in the simple example −</a:t>
            </a:r>
            <a:endParaRPr sz="2460"/>
          </a:p>
          <a:p>
            <a:pPr indent="0" lvl="0" marL="0" rtl="0" algn="just">
              <a:spcBef>
                <a:spcPts val="0"/>
              </a:spcBef>
              <a:spcAft>
                <a:spcPts val="0"/>
              </a:spcAft>
              <a:buSzPts val="990"/>
              <a:buNone/>
            </a:pPr>
            <a:r>
              <a:t/>
            </a:r>
            <a:endParaRPr sz="2460"/>
          </a:p>
          <a:p>
            <a:pPr indent="0" lvl="0" marL="0" rtl="0" algn="just">
              <a:spcBef>
                <a:spcPts val="0"/>
              </a:spcBef>
              <a:spcAft>
                <a:spcPts val="0"/>
              </a:spcAft>
              <a:buSzPts val="990"/>
              <a:buNone/>
            </a:pPr>
            <a:r>
              <a:rPr lang="en" sz="2460"/>
              <a:t># Declare a dictionary</a:t>
            </a:r>
            <a:endParaRPr sz="2460"/>
          </a:p>
          <a:p>
            <a:pPr indent="0" lvl="0" marL="0" rtl="0" algn="just">
              <a:spcBef>
                <a:spcPts val="0"/>
              </a:spcBef>
              <a:spcAft>
                <a:spcPts val="0"/>
              </a:spcAft>
              <a:buSzPts val="990"/>
              <a:buNone/>
            </a:pPr>
            <a:r>
              <a:rPr lang="en" sz="2460"/>
              <a:t>dict = {'Name': 'Zara', 'Age': 7, 'Class': 'First'}</a:t>
            </a:r>
            <a:endParaRPr sz="2460"/>
          </a:p>
          <a:p>
            <a:pPr indent="0" lvl="0" marL="0" rtl="0" algn="just">
              <a:spcBef>
                <a:spcPts val="0"/>
              </a:spcBef>
              <a:spcAft>
                <a:spcPts val="0"/>
              </a:spcAft>
              <a:buSzPts val="990"/>
              <a:buNone/>
            </a:pPr>
            <a:r>
              <a:rPr lang="en" sz="2460"/>
              <a:t>dict['Age'] = 8; # update existing entry</a:t>
            </a:r>
            <a:endParaRPr sz="2460"/>
          </a:p>
          <a:p>
            <a:pPr indent="0" lvl="0" marL="0" rtl="0" algn="just">
              <a:spcBef>
                <a:spcPts val="0"/>
              </a:spcBef>
              <a:spcAft>
                <a:spcPts val="0"/>
              </a:spcAft>
              <a:buSzPts val="990"/>
              <a:buNone/>
            </a:pPr>
            <a:r>
              <a:rPr lang="en" sz="2460"/>
              <a:t>dict['School'] = "DPS School"; # Add new entry</a:t>
            </a:r>
            <a:endParaRPr sz="2460"/>
          </a:p>
          <a:p>
            <a:pPr indent="0" lvl="0" marL="0" rtl="0" algn="just">
              <a:spcBef>
                <a:spcPts val="0"/>
              </a:spcBef>
              <a:spcAft>
                <a:spcPts val="0"/>
              </a:spcAft>
              <a:buSzPts val="990"/>
              <a:buNone/>
            </a:pPr>
            <a:r>
              <a:rPr lang="en" sz="2460"/>
              <a:t>print "dict['Age']: ", dict['Age']</a:t>
            </a:r>
            <a:endParaRPr sz="2460"/>
          </a:p>
          <a:p>
            <a:pPr indent="0" lvl="0" marL="0" rtl="0" algn="just">
              <a:spcBef>
                <a:spcPts val="0"/>
              </a:spcBef>
              <a:spcAft>
                <a:spcPts val="0"/>
              </a:spcAft>
              <a:buSzPts val="990"/>
              <a:buNone/>
            </a:pPr>
            <a:r>
              <a:rPr lang="en" sz="2460"/>
              <a:t>print "dict['School']: ", dict['School']</a:t>
            </a:r>
            <a:endParaRPr sz="2460"/>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2" name="Shape 762"/>
        <p:cNvGrpSpPr/>
        <p:nvPr/>
      </p:nvGrpSpPr>
      <p:grpSpPr>
        <a:xfrm>
          <a:off x="0" y="0"/>
          <a:ext cx="0" cy="0"/>
          <a:chOff x="0" y="0"/>
          <a:chExt cx="0" cy="0"/>
        </a:xfrm>
      </p:grpSpPr>
      <p:sp>
        <p:nvSpPr>
          <p:cNvPr id="763" name="Google Shape;763;p137"/>
          <p:cNvSpPr txBox="1"/>
          <p:nvPr>
            <p:ph type="title"/>
          </p:nvPr>
        </p:nvSpPr>
        <p:spPr>
          <a:xfrm>
            <a:off x="1297500" y="393750"/>
            <a:ext cx="73908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60"/>
              <a:t>Output :</a:t>
            </a:r>
            <a:endParaRPr sz="2660"/>
          </a:p>
          <a:p>
            <a:pPr indent="0" lvl="0" marL="0" rtl="0" algn="l">
              <a:spcBef>
                <a:spcPts val="0"/>
              </a:spcBef>
              <a:spcAft>
                <a:spcPts val="0"/>
              </a:spcAft>
              <a:buSzPts val="990"/>
              <a:buNone/>
            </a:pPr>
            <a:r>
              <a:t/>
            </a:r>
            <a:endParaRPr sz="2660"/>
          </a:p>
          <a:p>
            <a:pPr indent="0" lvl="0" marL="0" rtl="0" algn="l">
              <a:spcBef>
                <a:spcPts val="0"/>
              </a:spcBef>
              <a:spcAft>
                <a:spcPts val="0"/>
              </a:spcAft>
              <a:buSzPts val="990"/>
              <a:buNone/>
            </a:pPr>
            <a:r>
              <a:rPr lang="en" sz="2660"/>
              <a:t>When the above code is executed, it produces the following result −</a:t>
            </a:r>
            <a:endParaRPr sz="2660"/>
          </a:p>
          <a:p>
            <a:pPr indent="0" lvl="0" marL="0" rtl="0" algn="l">
              <a:spcBef>
                <a:spcPts val="0"/>
              </a:spcBef>
              <a:spcAft>
                <a:spcPts val="0"/>
              </a:spcAft>
              <a:buSzPts val="990"/>
              <a:buNone/>
            </a:pPr>
            <a:r>
              <a:rPr lang="en" sz="2660"/>
              <a:t>dict['Age']:  8</a:t>
            </a:r>
            <a:endParaRPr sz="2660"/>
          </a:p>
          <a:p>
            <a:pPr indent="0" lvl="0" marL="0" rtl="0" algn="l">
              <a:spcBef>
                <a:spcPts val="0"/>
              </a:spcBef>
              <a:spcAft>
                <a:spcPts val="0"/>
              </a:spcAft>
              <a:buSzPts val="990"/>
              <a:buNone/>
            </a:pPr>
            <a:r>
              <a:rPr lang="en" sz="2660"/>
              <a:t>dict['School']:  DPS School</a:t>
            </a:r>
            <a:endParaRPr sz="2660"/>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7" name="Shape 767"/>
        <p:cNvGrpSpPr/>
        <p:nvPr/>
      </p:nvGrpSpPr>
      <p:grpSpPr>
        <a:xfrm>
          <a:off x="0" y="0"/>
          <a:ext cx="0" cy="0"/>
          <a:chOff x="0" y="0"/>
          <a:chExt cx="0" cy="0"/>
        </a:xfrm>
      </p:grpSpPr>
      <p:sp>
        <p:nvSpPr>
          <p:cNvPr id="768" name="Google Shape;768;p138"/>
          <p:cNvSpPr txBox="1"/>
          <p:nvPr>
            <p:ph type="title"/>
          </p:nvPr>
        </p:nvSpPr>
        <p:spPr>
          <a:xfrm>
            <a:off x="1210750" y="59100"/>
            <a:ext cx="7750200" cy="914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SzPts val="990"/>
              <a:buNone/>
            </a:pPr>
            <a:r>
              <a:rPr lang="en" sz="2460"/>
              <a:t>Updating Dictionary</a:t>
            </a:r>
            <a:endParaRPr sz="2460"/>
          </a:p>
          <a:p>
            <a:pPr indent="0" lvl="0" marL="0" rtl="0" algn="just">
              <a:spcBef>
                <a:spcPts val="0"/>
              </a:spcBef>
              <a:spcAft>
                <a:spcPts val="0"/>
              </a:spcAft>
              <a:buSzPts val="990"/>
              <a:buNone/>
            </a:pPr>
            <a:r>
              <a:rPr lang="en" sz="2460"/>
              <a:t>You can update a dictionary by adding a new entry or a key-value pair, modifying an existing entry, or deleting an existing entry as shown below in the simple example −</a:t>
            </a:r>
            <a:endParaRPr sz="2460"/>
          </a:p>
          <a:p>
            <a:pPr indent="0" lvl="0" marL="0" rtl="0" algn="just">
              <a:spcBef>
                <a:spcPts val="0"/>
              </a:spcBef>
              <a:spcAft>
                <a:spcPts val="0"/>
              </a:spcAft>
              <a:buSzPts val="990"/>
              <a:buNone/>
            </a:pPr>
            <a:r>
              <a:t/>
            </a:r>
            <a:endParaRPr sz="2460"/>
          </a:p>
          <a:p>
            <a:pPr indent="0" lvl="0" marL="0" rtl="0" algn="just">
              <a:spcBef>
                <a:spcPts val="0"/>
              </a:spcBef>
              <a:spcAft>
                <a:spcPts val="0"/>
              </a:spcAft>
              <a:buSzPts val="990"/>
              <a:buNone/>
            </a:pPr>
            <a:r>
              <a:rPr lang="en" sz="2460"/>
              <a:t># Declare a dictionary</a:t>
            </a:r>
            <a:endParaRPr sz="2460"/>
          </a:p>
          <a:p>
            <a:pPr indent="0" lvl="0" marL="0" rtl="0" algn="just">
              <a:spcBef>
                <a:spcPts val="0"/>
              </a:spcBef>
              <a:spcAft>
                <a:spcPts val="0"/>
              </a:spcAft>
              <a:buSzPts val="990"/>
              <a:buNone/>
            </a:pPr>
            <a:r>
              <a:rPr lang="en" sz="2460"/>
              <a:t>dict = {'Name': 'Zara', 'Age': 7, 'Class': 'First'}</a:t>
            </a:r>
            <a:endParaRPr sz="2460"/>
          </a:p>
          <a:p>
            <a:pPr indent="0" lvl="0" marL="0" rtl="0" algn="just">
              <a:spcBef>
                <a:spcPts val="0"/>
              </a:spcBef>
              <a:spcAft>
                <a:spcPts val="0"/>
              </a:spcAft>
              <a:buSzPts val="990"/>
              <a:buNone/>
            </a:pPr>
            <a:r>
              <a:rPr lang="en" sz="2460"/>
              <a:t>dict['Age'] = 8; # update existing entry</a:t>
            </a:r>
            <a:endParaRPr sz="2460"/>
          </a:p>
          <a:p>
            <a:pPr indent="0" lvl="0" marL="0" rtl="0" algn="just">
              <a:spcBef>
                <a:spcPts val="0"/>
              </a:spcBef>
              <a:spcAft>
                <a:spcPts val="0"/>
              </a:spcAft>
              <a:buSzPts val="990"/>
              <a:buNone/>
            </a:pPr>
            <a:r>
              <a:rPr lang="en" sz="2460"/>
              <a:t>dict['School'] = "DPS School"; # Add new entry</a:t>
            </a:r>
            <a:endParaRPr sz="2460"/>
          </a:p>
          <a:p>
            <a:pPr indent="0" lvl="0" marL="0" rtl="0" algn="just">
              <a:spcBef>
                <a:spcPts val="0"/>
              </a:spcBef>
              <a:spcAft>
                <a:spcPts val="0"/>
              </a:spcAft>
              <a:buSzPts val="990"/>
              <a:buNone/>
            </a:pPr>
            <a:r>
              <a:rPr lang="en" sz="2460"/>
              <a:t>print "dict['Age']: ", dict['Age']</a:t>
            </a:r>
            <a:endParaRPr sz="2460"/>
          </a:p>
          <a:p>
            <a:pPr indent="0" lvl="0" marL="0" rtl="0" algn="just">
              <a:spcBef>
                <a:spcPts val="0"/>
              </a:spcBef>
              <a:spcAft>
                <a:spcPts val="0"/>
              </a:spcAft>
              <a:buSzPts val="990"/>
              <a:buNone/>
            </a:pPr>
            <a:r>
              <a:rPr lang="en" sz="2460"/>
              <a:t>print "dict['School']: ", dict['School']</a:t>
            </a:r>
            <a:endParaRPr sz="2460"/>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2" name="Shape 772"/>
        <p:cNvGrpSpPr/>
        <p:nvPr/>
      </p:nvGrpSpPr>
      <p:grpSpPr>
        <a:xfrm>
          <a:off x="0" y="0"/>
          <a:ext cx="0" cy="0"/>
          <a:chOff x="0" y="0"/>
          <a:chExt cx="0" cy="0"/>
        </a:xfrm>
      </p:grpSpPr>
      <p:sp>
        <p:nvSpPr>
          <p:cNvPr id="773" name="Google Shape;773;p13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60"/>
              <a:t>Output :</a:t>
            </a:r>
            <a:endParaRPr sz="2660"/>
          </a:p>
          <a:p>
            <a:pPr indent="0" lvl="0" marL="0" rtl="0" algn="l">
              <a:spcBef>
                <a:spcPts val="0"/>
              </a:spcBef>
              <a:spcAft>
                <a:spcPts val="0"/>
              </a:spcAft>
              <a:buSzPts val="990"/>
              <a:buNone/>
            </a:pPr>
            <a:r>
              <a:t/>
            </a:r>
            <a:endParaRPr sz="2660"/>
          </a:p>
          <a:p>
            <a:pPr indent="0" lvl="0" marL="0" rtl="0" algn="l">
              <a:spcBef>
                <a:spcPts val="0"/>
              </a:spcBef>
              <a:spcAft>
                <a:spcPts val="0"/>
              </a:spcAft>
              <a:buSzPts val="990"/>
              <a:buNone/>
            </a:pPr>
            <a:r>
              <a:rPr lang="en" sz="2660"/>
              <a:t>When the above code is executed, it produces the following result −</a:t>
            </a:r>
            <a:endParaRPr sz="2660"/>
          </a:p>
          <a:p>
            <a:pPr indent="0" lvl="0" marL="0" rtl="0" algn="l">
              <a:spcBef>
                <a:spcPts val="0"/>
              </a:spcBef>
              <a:spcAft>
                <a:spcPts val="0"/>
              </a:spcAft>
              <a:buSzPts val="990"/>
              <a:buNone/>
            </a:pPr>
            <a:r>
              <a:t/>
            </a:r>
            <a:endParaRPr sz="2660"/>
          </a:p>
          <a:p>
            <a:pPr indent="0" lvl="0" marL="0" rtl="0" algn="l">
              <a:spcBef>
                <a:spcPts val="0"/>
              </a:spcBef>
              <a:spcAft>
                <a:spcPts val="0"/>
              </a:spcAft>
              <a:buSzPts val="990"/>
              <a:buNone/>
            </a:pPr>
            <a:r>
              <a:rPr lang="en" sz="2660"/>
              <a:t>dict['Age']:  8</a:t>
            </a:r>
            <a:endParaRPr sz="2660"/>
          </a:p>
          <a:p>
            <a:pPr indent="0" lvl="0" marL="0" rtl="0" algn="l">
              <a:spcBef>
                <a:spcPts val="0"/>
              </a:spcBef>
              <a:spcAft>
                <a:spcPts val="0"/>
              </a:spcAft>
              <a:buSzPts val="990"/>
              <a:buNone/>
            </a:pPr>
            <a:r>
              <a:rPr lang="en" sz="2660"/>
              <a:t>dict['School']:  DPS School</a:t>
            </a:r>
            <a:endParaRPr sz="2660"/>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7" name="Shape 777"/>
        <p:cNvGrpSpPr/>
        <p:nvPr/>
      </p:nvGrpSpPr>
      <p:grpSpPr>
        <a:xfrm>
          <a:off x="0" y="0"/>
          <a:ext cx="0" cy="0"/>
          <a:chOff x="0" y="0"/>
          <a:chExt cx="0" cy="0"/>
        </a:xfrm>
      </p:grpSpPr>
      <p:sp>
        <p:nvSpPr>
          <p:cNvPr id="778" name="Google Shape;778;p140"/>
          <p:cNvSpPr txBox="1"/>
          <p:nvPr>
            <p:ph type="title"/>
          </p:nvPr>
        </p:nvSpPr>
        <p:spPr>
          <a:xfrm>
            <a:off x="615825" y="0"/>
            <a:ext cx="8469000" cy="914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SzPts val="990"/>
              <a:buNone/>
            </a:pPr>
            <a:r>
              <a:rPr lang="en" sz="2360"/>
              <a:t>Delete Dictionary Elements</a:t>
            </a:r>
            <a:endParaRPr sz="2360"/>
          </a:p>
          <a:p>
            <a:pPr indent="0" lvl="0" marL="0" rtl="0" algn="just">
              <a:spcBef>
                <a:spcPts val="0"/>
              </a:spcBef>
              <a:spcAft>
                <a:spcPts val="0"/>
              </a:spcAft>
              <a:buSzPts val="990"/>
              <a:buNone/>
            </a:pPr>
            <a:r>
              <a:rPr lang="en" sz="2360"/>
              <a:t>You can either remove individual dictionary elements or clear the entire contents of a dictionary. You can also delete entire dictionary in a single operation. To explicitly remove an entire dictionary, just use the del statement. −</a:t>
            </a:r>
            <a:endParaRPr sz="2360"/>
          </a:p>
          <a:p>
            <a:pPr indent="0" lvl="0" marL="0" rtl="0" algn="just">
              <a:spcBef>
                <a:spcPts val="0"/>
              </a:spcBef>
              <a:spcAft>
                <a:spcPts val="0"/>
              </a:spcAft>
              <a:buSzPts val="990"/>
              <a:buNone/>
            </a:pPr>
            <a:r>
              <a:t/>
            </a:r>
            <a:endParaRPr sz="2360"/>
          </a:p>
          <a:p>
            <a:pPr indent="0" lvl="0" marL="0" rtl="0" algn="just">
              <a:spcBef>
                <a:spcPts val="0"/>
              </a:spcBef>
              <a:spcAft>
                <a:spcPts val="0"/>
              </a:spcAft>
              <a:buSzPts val="990"/>
              <a:buNone/>
            </a:pPr>
            <a:r>
              <a:rPr lang="en" sz="2360"/>
              <a:t>dict = {'Name': 'Zara', 'Age': 7, 'Class': 'First'}</a:t>
            </a:r>
            <a:endParaRPr sz="2360"/>
          </a:p>
          <a:p>
            <a:pPr indent="0" lvl="0" marL="0" rtl="0" algn="just">
              <a:spcBef>
                <a:spcPts val="0"/>
              </a:spcBef>
              <a:spcAft>
                <a:spcPts val="0"/>
              </a:spcAft>
              <a:buSzPts val="990"/>
              <a:buNone/>
            </a:pPr>
            <a:r>
              <a:rPr lang="en" sz="2360"/>
              <a:t>del dict['Name']; # remove entry with key 'Name'</a:t>
            </a:r>
            <a:endParaRPr sz="2360"/>
          </a:p>
          <a:p>
            <a:pPr indent="0" lvl="0" marL="0" rtl="0" algn="just">
              <a:spcBef>
                <a:spcPts val="0"/>
              </a:spcBef>
              <a:spcAft>
                <a:spcPts val="0"/>
              </a:spcAft>
              <a:buSzPts val="990"/>
              <a:buNone/>
            </a:pPr>
            <a:r>
              <a:rPr lang="en" sz="2360"/>
              <a:t>dict.clear();     # remove all entries in dict</a:t>
            </a:r>
            <a:endParaRPr sz="2360"/>
          </a:p>
          <a:p>
            <a:pPr indent="0" lvl="0" marL="0" rtl="0" algn="just">
              <a:spcBef>
                <a:spcPts val="0"/>
              </a:spcBef>
              <a:spcAft>
                <a:spcPts val="0"/>
              </a:spcAft>
              <a:buSzPts val="990"/>
              <a:buNone/>
            </a:pPr>
            <a:r>
              <a:rPr lang="en" sz="2360"/>
              <a:t>del dict ;        # delete entire dictionary</a:t>
            </a:r>
            <a:endParaRPr sz="2360"/>
          </a:p>
          <a:p>
            <a:pPr indent="0" lvl="0" marL="0" rtl="0" algn="just">
              <a:spcBef>
                <a:spcPts val="0"/>
              </a:spcBef>
              <a:spcAft>
                <a:spcPts val="0"/>
              </a:spcAft>
              <a:buSzPts val="990"/>
              <a:buNone/>
            </a:pPr>
            <a:r>
              <a:t/>
            </a:r>
            <a:endParaRPr sz="2360"/>
          </a:p>
          <a:p>
            <a:pPr indent="0" lvl="0" marL="0" rtl="0" algn="just">
              <a:spcBef>
                <a:spcPts val="0"/>
              </a:spcBef>
              <a:spcAft>
                <a:spcPts val="0"/>
              </a:spcAft>
              <a:buSzPts val="990"/>
              <a:buNone/>
            </a:pPr>
            <a:r>
              <a:rPr lang="en" sz="2360"/>
              <a:t>print "dict['Age']: ", dict['Age']</a:t>
            </a:r>
            <a:endParaRPr sz="2360"/>
          </a:p>
          <a:p>
            <a:pPr indent="0" lvl="0" marL="0" rtl="0" algn="just">
              <a:spcBef>
                <a:spcPts val="0"/>
              </a:spcBef>
              <a:spcAft>
                <a:spcPts val="0"/>
              </a:spcAft>
              <a:buSzPts val="990"/>
              <a:buNone/>
            </a:pPr>
            <a:r>
              <a:rPr lang="en" sz="2360"/>
              <a:t>print "dict['School']: ", dict['School']</a:t>
            </a:r>
            <a:endParaRPr sz="2360"/>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2" name="Shape 782"/>
        <p:cNvGrpSpPr/>
        <p:nvPr/>
      </p:nvGrpSpPr>
      <p:grpSpPr>
        <a:xfrm>
          <a:off x="0" y="0"/>
          <a:ext cx="0" cy="0"/>
          <a:chOff x="0" y="0"/>
          <a:chExt cx="0" cy="0"/>
        </a:xfrm>
      </p:grpSpPr>
      <p:sp>
        <p:nvSpPr>
          <p:cNvPr id="783" name="Google Shape;783;p141"/>
          <p:cNvSpPr txBox="1"/>
          <p:nvPr>
            <p:ph type="title"/>
          </p:nvPr>
        </p:nvSpPr>
        <p:spPr>
          <a:xfrm>
            <a:off x="1052550" y="492900"/>
            <a:ext cx="80076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760"/>
              <a:t>Output :</a:t>
            </a:r>
            <a:endParaRPr sz="2760"/>
          </a:p>
          <a:p>
            <a:pPr indent="0" lvl="0" marL="0" rtl="0" algn="l">
              <a:spcBef>
                <a:spcPts val="0"/>
              </a:spcBef>
              <a:spcAft>
                <a:spcPts val="0"/>
              </a:spcAft>
              <a:buSzPts val="990"/>
              <a:buNone/>
            </a:pPr>
            <a:r>
              <a:t/>
            </a:r>
            <a:endParaRPr sz="2760"/>
          </a:p>
          <a:p>
            <a:pPr indent="0" lvl="0" marL="0" rtl="0" algn="l">
              <a:spcBef>
                <a:spcPts val="0"/>
              </a:spcBef>
              <a:spcAft>
                <a:spcPts val="0"/>
              </a:spcAft>
              <a:buSzPts val="990"/>
              <a:buNone/>
            </a:pPr>
            <a:r>
              <a:rPr lang="en" sz="2760"/>
              <a:t>ict['Age']:</a:t>
            </a:r>
            <a:endParaRPr sz="2760"/>
          </a:p>
          <a:p>
            <a:pPr indent="0" lvl="0" marL="0" rtl="0" algn="l">
              <a:spcBef>
                <a:spcPts val="0"/>
              </a:spcBef>
              <a:spcAft>
                <a:spcPts val="0"/>
              </a:spcAft>
              <a:buSzPts val="990"/>
              <a:buNone/>
            </a:pPr>
            <a:r>
              <a:rPr lang="en" sz="2760"/>
              <a:t>Traceback (most recent call last):</a:t>
            </a:r>
            <a:endParaRPr sz="2760"/>
          </a:p>
          <a:p>
            <a:pPr indent="0" lvl="0" marL="0" rtl="0" algn="l">
              <a:spcBef>
                <a:spcPts val="0"/>
              </a:spcBef>
              <a:spcAft>
                <a:spcPts val="0"/>
              </a:spcAft>
              <a:buSzPts val="990"/>
              <a:buNone/>
            </a:pPr>
            <a:r>
              <a:rPr lang="en" sz="2760"/>
              <a:t>   File "test.py", line 8, in </a:t>
            </a:r>
            <a:endParaRPr sz="2760"/>
          </a:p>
          <a:p>
            <a:pPr indent="0" lvl="0" marL="0" rtl="0" algn="l">
              <a:spcBef>
                <a:spcPts val="0"/>
              </a:spcBef>
              <a:spcAft>
                <a:spcPts val="0"/>
              </a:spcAft>
              <a:buSzPts val="990"/>
              <a:buNone/>
            </a:pPr>
            <a:r>
              <a:rPr lang="en" sz="2760"/>
              <a:t>      print "dict['Age']: ", dict['Age'];</a:t>
            </a:r>
            <a:endParaRPr sz="2760"/>
          </a:p>
          <a:p>
            <a:pPr indent="0" lvl="0" marL="0" rtl="0" algn="l">
              <a:spcBef>
                <a:spcPts val="0"/>
              </a:spcBef>
              <a:spcAft>
                <a:spcPts val="0"/>
              </a:spcAft>
              <a:buSzPts val="990"/>
              <a:buNone/>
            </a:pPr>
            <a:r>
              <a:rPr lang="en" sz="2760"/>
              <a:t>TypeError: 'type' object is unsubscriptable</a:t>
            </a:r>
            <a:endParaRPr sz="276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graphicFrame>
        <p:nvGraphicFramePr>
          <p:cNvPr id="197" name="Google Shape;197;p25"/>
          <p:cNvGraphicFramePr/>
          <p:nvPr/>
        </p:nvGraphicFramePr>
        <p:xfrm>
          <a:off x="260150" y="1488575"/>
          <a:ext cx="3000000" cy="3000000"/>
        </p:xfrm>
        <a:graphic>
          <a:graphicData uri="http://schemas.openxmlformats.org/drawingml/2006/table">
            <a:tbl>
              <a:tblPr>
                <a:noFill/>
                <a:tableStyleId>{9D4B498F-8D35-469E-B24C-E2186079A565}</a:tableStyleId>
              </a:tblPr>
              <a:tblGrid>
                <a:gridCol w="401750"/>
                <a:gridCol w="7844750"/>
              </a:tblGrid>
              <a:tr h="838200">
                <a:tc>
                  <a:txBody>
                    <a:bodyPr/>
                    <a:lstStyle/>
                    <a:p>
                      <a:pPr indent="0" lvl="0" marL="0" rtl="0" algn="l">
                        <a:lnSpc>
                          <a:spcPct val="142857"/>
                        </a:lnSpc>
                        <a:spcBef>
                          <a:spcPts val="0"/>
                        </a:spcBef>
                        <a:spcAft>
                          <a:spcPts val="1500"/>
                        </a:spcAft>
                        <a:buNone/>
                      </a:pPr>
                      <a:r>
                        <a:rPr lang="en" sz="2100">
                          <a:solidFill>
                            <a:srgbClr val="FFFFFF"/>
                          </a:solidFill>
                        </a:rPr>
                        <a:t>8</a:t>
                      </a:r>
                      <a:endParaRPr sz="2100">
                        <a:solidFill>
                          <a:srgbClr val="FFFFFF"/>
                        </a:solidFill>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25400" marR="25400" rtl="0" algn="just">
                        <a:lnSpc>
                          <a:spcPct val="142857"/>
                        </a:lnSpc>
                        <a:spcBef>
                          <a:spcPts val="600"/>
                        </a:spcBef>
                        <a:spcAft>
                          <a:spcPts val="0"/>
                        </a:spcAft>
                        <a:buNone/>
                      </a:pPr>
                      <a:r>
                        <a:rPr lang="en" sz="2100">
                          <a:solidFill>
                            <a:srgbClr val="FFFFFF"/>
                          </a:solidFill>
                        </a:rPr>
                        <a:t>ZeroDivisionError</a:t>
                      </a:r>
                      <a:endParaRPr sz="2100">
                        <a:solidFill>
                          <a:srgbClr val="FFFFFF"/>
                        </a:solidFill>
                      </a:endParaRPr>
                    </a:p>
                    <a:p>
                      <a:pPr indent="0" lvl="0" marL="25400" marR="25400" rtl="0" algn="just">
                        <a:lnSpc>
                          <a:spcPct val="142857"/>
                        </a:lnSpc>
                        <a:spcBef>
                          <a:spcPts val="700"/>
                        </a:spcBef>
                        <a:spcAft>
                          <a:spcPts val="700"/>
                        </a:spcAft>
                        <a:buNone/>
                      </a:pPr>
                      <a:r>
                        <a:rPr lang="en" sz="2100">
                          <a:solidFill>
                            <a:srgbClr val="FFFFFF"/>
                          </a:solidFill>
                        </a:rPr>
                        <a:t>Raised when division or modulo by zero takes place for all numeric types.</a:t>
                      </a:r>
                      <a:endParaRPr sz="2100">
                        <a:solidFill>
                          <a:srgbClr val="FFFFFF"/>
                        </a:solidFill>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838200">
                <a:tc>
                  <a:txBody>
                    <a:bodyPr/>
                    <a:lstStyle/>
                    <a:p>
                      <a:pPr indent="0" lvl="0" marL="0" rtl="0" algn="l">
                        <a:lnSpc>
                          <a:spcPct val="142857"/>
                        </a:lnSpc>
                        <a:spcBef>
                          <a:spcPts val="0"/>
                        </a:spcBef>
                        <a:spcAft>
                          <a:spcPts val="1500"/>
                        </a:spcAft>
                        <a:buNone/>
                      </a:pPr>
                      <a:r>
                        <a:rPr lang="en" sz="2100">
                          <a:solidFill>
                            <a:srgbClr val="FFFFFF"/>
                          </a:solidFill>
                        </a:rPr>
                        <a:t>9</a:t>
                      </a:r>
                      <a:endParaRPr sz="2100">
                        <a:solidFill>
                          <a:srgbClr val="FFFFFF"/>
                        </a:solidFill>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25400" marR="25400" rtl="0" algn="just">
                        <a:lnSpc>
                          <a:spcPct val="142857"/>
                        </a:lnSpc>
                        <a:spcBef>
                          <a:spcPts val="600"/>
                        </a:spcBef>
                        <a:spcAft>
                          <a:spcPts val="0"/>
                        </a:spcAft>
                        <a:buNone/>
                      </a:pPr>
                      <a:r>
                        <a:rPr lang="en" sz="2100">
                          <a:solidFill>
                            <a:srgbClr val="FFFFFF"/>
                          </a:solidFill>
                        </a:rPr>
                        <a:t>AssertionError</a:t>
                      </a:r>
                      <a:endParaRPr sz="2100">
                        <a:solidFill>
                          <a:srgbClr val="FFFFFF"/>
                        </a:solidFill>
                      </a:endParaRPr>
                    </a:p>
                    <a:p>
                      <a:pPr indent="0" lvl="0" marL="25400" marR="25400" rtl="0" algn="just">
                        <a:lnSpc>
                          <a:spcPct val="142857"/>
                        </a:lnSpc>
                        <a:spcBef>
                          <a:spcPts val="700"/>
                        </a:spcBef>
                        <a:spcAft>
                          <a:spcPts val="700"/>
                        </a:spcAft>
                        <a:buNone/>
                      </a:pPr>
                      <a:r>
                        <a:rPr lang="en" sz="2100">
                          <a:solidFill>
                            <a:srgbClr val="FFFFFF"/>
                          </a:solidFill>
                        </a:rPr>
                        <a:t>Raised in case of failure of the Assert statement.</a:t>
                      </a:r>
                      <a:endParaRPr sz="2100">
                        <a:solidFill>
                          <a:srgbClr val="FFFFFF"/>
                        </a:solidFill>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bl>
          </a:graphicData>
        </a:graphic>
      </p:graphicFrame>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7" name="Shape 787"/>
        <p:cNvGrpSpPr/>
        <p:nvPr/>
      </p:nvGrpSpPr>
      <p:grpSpPr>
        <a:xfrm>
          <a:off x="0" y="0"/>
          <a:ext cx="0" cy="0"/>
          <a:chOff x="0" y="0"/>
          <a:chExt cx="0" cy="0"/>
        </a:xfrm>
      </p:grpSpPr>
      <p:sp>
        <p:nvSpPr>
          <p:cNvPr id="788" name="Google Shape;788;p142"/>
          <p:cNvSpPr txBox="1"/>
          <p:nvPr>
            <p:ph type="title"/>
          </p:nvPr>
        </p:nvSpPr>
        <p:spPr>
          <a:xfrm>
            <a:off x="347050" y="0"/>
            <a:ext cx="8796900" cy="321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260"/>
              <a:t>Hash Table Implementation with Python Example</a:t>
            </a:r>
            <a:endParaRPr sz="2260"/>
          </a:p>
          <a:p>
            <a:pPr indent="0" lvl="0" marL="0" rtl="0" algn="l">
              <a:spcBef>
                <a:spcPts val="0"/>
              </a:spcBef>
              <a:spcAft>
                <a:spcPts val="0"/>
              </a:spcAft>
              <a:buSzPts val="990"/>
              <a:buNone/>
            </a:pPr>
            <a:r>
              <a:rPr lang="en" sz="2260"/>
              <a:t>Let's look at a simple example that calculates the hash value of a key</a:t>
            </a:r>
            <a:endParaRPr sz="2260"/>
          </a:p>
          <a:p>
            <a:pPr indent="0" lvl="0" marL="0" rtl="0" algn="l">
              <a:spcBef>
                <a:spcPts val="0"/>
              </a:spcBef>
              <a:spcAft>
                <a:spcPts val="0"/>
              </a:spcAft>
              <a:buSzPts val="990"/>
              <a:buNone/>
            </a:pPr>
            <a:r>
              <a:t/>
            </a:r>
            <a:endParaRPr sz="2260"/>
          </a:p>
          <a:p>
            <a:pPr indent="0" lvl="0" marL="0" rtl="0" algn="l">
              <a:spcBef>
                <a:spcPts val="0"/>
              </a:spcBef>
              <a:spcAft>
                <a:spcPts val="0"/>
              </a:spcAft>
              <a:buSzPts val="990"/>
              <a:buNone/>
            </a:pPr>
            <a:r>
              <a:rPr lang="en" sz="2260"/>
              <a:t>def hash_key( key, m):</a:t>
            </a:r>
            <a:endParaRPr sz="2260"/>
          </a:p>
          <a:p>
            <a:pPr indent="0" lvl="0" marL="0" rtl="0" algn="l">
              <a:spcBef>
                <a:spcPts val="0"/>
              </a:spcBef>
              <a:spcAft>
                <a:spcPts val="0"/>
              </a:spcAft>
              <a:buSzPts val="990"/>
              <a:buNone/>
            </a:pPr>
            <a:r>
              <a:rPr lang="en" sz="2260"/>
              <a:t>    return key % m</a:t>
            </a:r>
            <a:endParaRPr sz="2260"/>
          </a:p>
          <a:p>
            <a:pPr indent="0" lvl="0" marL="0" rtl="0" algn="l">
              <a:spcBef>
                <a:spcPts val="0"/>
              </a:spcBef>
              <a:spcAft>
                <a:spcPts val="0"/>
              </a:spcAft>
              <a:buSzPts val="990"/>
              <a:buNone/>
            </a:pPr>
            <a:r>
              <a:t/>
            </a:r>
            <a:endParaRPr sz="2260"/>
          </a:p>
          <a:p>
            <a:pPr indent="0" lvl="0" marL="0" rtl="0" algn="l">
              <a:spcBef>
                <a:spcPts val="0"/>
              </a:spcBef>
              <a:spcAft>
                <a:spcPts val="0"/>
              </a:spcAft>
              <a:buSzPts val="990"/>
              <a:buNone/>
            </a:pPr>
            <a:r>
              <a:rPr lang="en" sz="2260"/>
              <a:t>m = 7</a:t>
            </a:r>
            <a:endParaRPr sz="2260"/>
          </a:p>
          <a:p>
            <a:pPr indent="0" lvl="0" marL="0" rtl="0" algn="l">
              <a:spcBef>
                <a:spcPts val="0"/>
              </a:spcBef>
              <a:spcAft>
                <a:spcPts val="0"/>
              </a:spcAft>
              <a:buSzPts val="990"/>
              <a:buNone/>
            </a:pPr>
            <a:r>
              <a:t/>
            </a:r>
            <a:endParaRPr sz="2260"/>
          </a:p>
          <a:p>
            <a:pPr indent="0" lvl="0" marL="0" rtl="0" algn="l">
              <a:spcBef>
                <a:spcPts val="0"/>
              </a:spcBef>
              <a:spcAft>
                <a:spcPts val="0"/>
              </a:spcAft>
              <a:buSzPts val="990"/>
              <a:buNone/>
            </a:pPr>
            <a:r>
              <a:rPr lang="en" sz="2260"/>
              <a:t>print(f'The hash value for 3 is {hash_key(3,m)}')</a:t>
            </a:r>
            <a:endParaRPr sz="2260"/>
          </a:p>
          <a:p>
            <a:pPr indent="0" lvl="0" marL="0" rtl="0" algn="l">
              <a:spcBef>
                <a:spcPts val="0"/>
              </a:spcBef>
              <a:spcAft>
                <a:spcPts val="0"/>
              </a:spcAft>
              <a:buSzPts val="990"/>
              <a:buNone/>
            </a:pPr>
            <a:r>
              <a:rPr lang="en" sz="2260"/>
              <a:t>print(f'The hash value for 2 is {hash_key(2,m)}')</a:t>
            </a:r>
            <a:endParaRPr sz="2260"/>
          </a:p>
          <a:p>
            <a:pPr indent="0" lvl="0" marL="0" rtl="0" algn="l">
              <a:spcBef>
                <a:spcPts val="0"/>
              </a:spcBef>
              <a:spcAft>
                <a:spcPts val="0"/>
              </a:spcAft>
              <a:buSzPts val="990"/>
              <a:buNone/>
            </a:pPr>
            <a:r>
              <a:rPr lang="en" sz="2260"/>
              <a:t>print(f'The hash value for 9 is {hash_key(9,m)}')</a:t>
            </a:r>
            <a:endParaRPr sz="2260"/>
          </a:p>
          <a:p>
            <a:pPr indent="0" lvl="0" marL="0" rtl="0" algn="l">
              <a:spcBef>
                <a:spcPts val="0"/>
              </a:spcBef>
              <a:spcAft>
                <a:spcPts val="0"/>
              </a:spcAft>
              <a:buSzPts val="990"/>
              <a:buNone/>
            </a:pPr>
            <a:r>
              <a:rPr lang="en" sz="2260"/>
              <a:t>print(f'The hash value for 11 is {hash_key(11,m)}')</a:t>
            </a:r>
            <a:endParaRPr sz="2260"/>
          </a:p>
          <a:p>
            <a:pPr indent="0" lvl="0" marL="0" rtl="0" algn="l">
              <a:spcBef>
                <a:spcPts val="0"/>
              </a:spcBef>
              <a:spcAft>
                <a:spcPts val="0"/>
              </a:spcAft>
              <a:buSzPts val="990"/>
              <a:buNone/>
            </a:pPr>
            <a:r>
              <a:rPr lang="en" sz="2260"/>
              <a:t>print(f'The hash value for 7 is {hash_key(7,m)}')</a:t>
            </a:r>
            <a:endParaRPr sz="2260"/>
          </a:p>
          <a:p>
            <a:pPr indent="0" lvl="0" marL="0" rtl="0" algn="l">
              <a:spcBef>
                <a:spcPts val="0"/>
              </a:spcBef>
              <a:spcAft>
                <a:spcPts val="0"/>
              </a:spcAft>
              <a:buSzPts val="990"/>
              <a:buNone/>
            </a:pPr>
            <a:r>
              <a:t/>
            </a:r>
            <a:endParaRPr sz="2260"/>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2" name="Shape 792"/>
        <p:cNvGrpSpPr/>
        <p:nvPr/>
      </p:nvGrpSpPr>
      <p:grpSpPr>
        <a:xfrm>
          <a:off x="0" y="0"/>
          <a:ext cx="0" cy="0"/>
          <a:chOff x="0" y="0"/>
          <a:chExt cx="0" cy="0"/>
        </a:xfrm>
      </p:grpSpPr>
      <p:pic>
        <p:nvPicPr>
          <p:cNvPr id="793" name="Google Shape;793;p143"/>
          <p:cNvPicPr preferRelativeResize="0"/>
          <p:nvPr/>
        </p:nvPicPr>
        <p:blipFill>
          <a:blip r:embed="rId3">
            <a:alphaModFix/>
          </a:blip>
          <a:stretch>
            <a:fillRect/>
          </a:stretch>
        </p:blipFill>
        <p:spPr>
          <a:xfrm>
            <a:off x="247875" y="669275"/>
            <a:ext cx="8651001" cy="4040425"/>
          </a:xfrm>
          <a:prstGeom prst="rect">
            <a:avLst/>
          </a:prstGeom>
          <a:noFill/>
          <a:ln>
            <a:noFill/>
          </a:ln>
        </p:spPr>
      </p:pic>
      <p:sp>
        <p:nvSpPr>
          <p:cNvPr id="794" name="Google Shape;794;p143"/>
          <p:cNvSpPr txBox="1"/>
          <p:nvPr/>
        </p:nvSpPr>
        <p:spPr>
          <a:xfrm>
            <a:off x="272675" y="123950"/>
            <a:ext cx="2590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FFFFFF"/>
                </a:solidFill>
                <a:latin typeface="Lato"/>
                <a:ea typeface="Lato"/>
                <a:cs typeface="Lato"/>
                <a:sym typeface="Lato"/>
              </a:rPr>
              <a:t>Explanation</a:t>
            </a:r>
            <a:endParaRPr sz="1600">
              <a:solidFill>
                <a:srgbClr val="FFFFFF"/>
              </a:solidFill>
              <a:latin typeface="Lato"/>
              <a:ea typeface="Lato"/>
              <a:cs typeface="Lato"/>
              <a:sym typeface="Lato"/>
            </a:endParaRP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8" name="Shape 798"/>
        <p:cNvGrpSpPr/>
        <p:nvPr/>
      </p:nvGrpSpPr>
      <p:grpSpPr>
        <a:xfrm>
          <a:off x="0" y="0"/>
          <a:ext cx="0" cy="0"/>
          <a:chOff x="0" y="0"/>
          <a:chExt cx="0" cy="0"/>
        </a:xfrm>
      </p:grpSpPr>
      <p:sp>
        <p:nvSpPr>
          <p:cNvPr id="799" name="Google Shape;799;p144"/>
          <p:cNvSpPr txBox="1"/>
          <p:nvPr>
            <p:ph type="title"/>
          </p:nvPr>
        </p:nvSpPr>
        <p:spPr>
          <a:xfrm>
            <a:off x="1065875" y="0"/>
            <a:ext cx="79323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360"/>
              <a:t>HERE,</a:t>
            </a:r>
            <a:endParaRPr sz="2360"/>
          </a:p>
          <a:p>
            <a:pPr indent="0" lvl="0" marL="0" rtl="0" algn="l">
              <a:spcBef>
                <a:spcPts val="0"/>
              </a:spcBef>
              <a:spcAft>
                <a:spcPts val="0"/>
              </a:spcAft>
              <a:buSzPts val="990"/>
              <a:buNone/>
            </a:pPr>
            <a:r>
              <a:t/>
            </a:r>
            <a:endParaRPr sz="2360"/>
          </a:p>
          <a:p>
            <a:pPr indent="-378460" lvl="0" marL="457200" rtl="0" algn="l">
              <a:spcBef>
                <a:spcPts val="0"/>
              </a:spcBef>
              <a:spcAft>
                <a:spcPts val="0"/>
              </a:spcAft>
              <a:buSzPts val="2360"/>
              <a:buAutoNum type="arabicPeriod"/>
            </a:pPr>
            <a:r>
              <a:rPr lang="en" sz="2360"/>
              <a:t>Defines a function hash_key that accepts the parameters key and m.</a:t>
            </a:r>
            <a:endParaRPr sz="2360"/>
          </a:p>
          <a:p>
            <a:pPr indent="-378460" lvl="0" marL="457200" rtl="0" algn="l">
              <a:spcBef>
                <a:spcPts val="0"/>
              </a:spcBef>
              <a:spcAft>
                <a:spcPts val="0"/>
              </a:spcAft>
              <a:buSzPts val="2360"/>
              <a:buAutoNum type="arabicPeriod"/>
            </a:pPr>
            <a:r>
              <a:rPr lang="en" sz="2360"/>
              <a:t>Uses a simple modulus operation to determine the hash value</a:t>
            </a:r>
            <a:endParaRPr sz="2360"/>
          </a:p>
          <a:p>
            <a:pPr indent="-378460" lvl="0" marL="457200" rtl="0" algn="l">
              <a:spcBef>
                <a:spcPts val="0"/>
              </a:spcBef>
              <a:spcAft>
                <a:spcPts val="0"/>
              </a:spcAft>
              <a:buSzPts val="2360"/>
              <a:buAutoNum type="arabicPeriod"/>
            </a:pPr>
            <a:r>
              <a:rPr lang="en" sz="2360"/>
              <a:t>Defines a variable m that is initialized to the value 7. This is the size of our hash table</a:t>
            </a:r>
            <a:endParaRPr sz="2360"/>
          </a:p>
          <a:p>
            <a:pPr indent="-378460" lvl="0" marL="457200" rtl="0" algn="l">
              <a:spcBef>
                <a:spcPts val="0"/>
              </a:spcBef>
              <a:spcAft>
                <a:spcPts val="0"/>
              </a:spcAft>
              <a:buSzPts val="2360"/>
              <a:buAutoNum type="arabicPeriod"/>
            </a:pPr>
            <a:r>
              <a:rPr lang="en" sz="2360"/>
              <a:t>Calculates and prints the hash value of 3</a:t>
            </a:r>
            <a:endParaRPr sz="2360"/>
          </a:p>
          <a:p>
            <a:pPr indent="-378460" lvl="0" marL="457200" rtl="0" algn="l">
              <a:spcBef>
                <a:spcPts val="0"/>
              </a:spcBef>
              <a:spcAft>
                <a:spcPts val="0"/>
              </a:spcAft>
              <a:buSzPts val="2360"/>
              <a:buAutoNum type="arabicPeriod"/>
            </a:pPr>
            <a:r>
              <a:rPr lang="en" sz="2360"/>
              <a:t>Calculates and prints the hash value of 2</a:t>
            </a:r>
            <a:endParaRPr sz="2360"/>
          </a:p>
          <a:p>
            <a:pPr indent="-378460" lvl="0" marL="457200" rtl="0" algn="l">
              <a:spcBef>
                <a:spcPts val="0"/>
              </a:spcBef>
              <a:spcAft>
                <a:spcPts val="0"/>
              </a:spcAft>
              <a:buSzPts val="2360"/>
              <a:buAutoNum type="arabicPeriod"/>
            </a:pPr>
            <a:r>
              <a:rPr lang="en" sz="2360"/>
              <a:t>Calculates and prints the hash value of 9</a:t>
            </a:r>
            <a:endParaRPr sz="2360"/>
          </a:p>
          <a:p>
            <a:pPr indent="-378460" lvl="0" marL="457200" rtl="0" algn="l">
              <a:spcBef>
                <a:spcPts val="0"/>
              </a:spcBef>
              <a:spcAft>
                <a:spcPts val="0"/>
              </a:spcAft>
              <a:buSzPts val="2360"/>
              <a:buAutoNum type="arabicPeriod"/>
            </a:pPr>
            <a:r>
              <a:rPr lang="en" sz="2360"/>
              <a:t>Calculates and prints the hash value of 11</a:t>
            </a:r>
            <a:endParaRPr sz="2360"/>
          </a:p>
          <a:p>
            <a:pPr indent="-378460" lvl="0" marL="457200" rtl="0" algn="l">
              <a:spcBef>
                <a:spcPts val="0"/>
              </a:spcBef>
              <a:spcAft>
                <a:spcPts val="0"/>
              </a:spcAft>
              <a:buSzPts val="2360"/>
              <a:buAutoNum type="arabicPeriod"/>
            </a:pPr>
            <a:r>
              <a:rPr lang="en" sz="2360"/>
              <a:t>Calculates and prints the hash value of 7</a:t>
            </a:r>
            <a:endParaRPr sz="2360"/>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3" name="Shape 803"/>
        <p:cNvGrpSpPr/>
        <p:nvPr/>
      </p:nvGrpSpPr>
      <p:grpSpPr>
        <a:xfrm>
          <a:off x="0" y="0"/>
          <a:ext cx="0" cy="0"/>
          <a:chOff x="0" y="0"/>
          <a:chExt cx="0" cy="0"/>
        </a:xfrm>
      </p:grpSpPr>
      <p:sp>
        <p:nvSpPr>
          <p:cNvPr id="804" name="Google Shape;804;p14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60"/>
              <a:t>Output :</a:t>
            </a:r>
            <a:endParaRPr sz="2660"/>
          </a:p>
          <a:p>
            <a:pPr indent="0" lvl="0" marL="0" rtl="0" algn="l">
              <a:spcBef>
                <a:spcPts val="0"/>
              </a:spcBef>
              <a:spcAft>
                <a:spcPts val="0"/>
              </a:spcAft>
              <a:buSzPts val="990"/>
              <a:buNone/>
            </a:pPr>
            <a:r>
              <a:t/>
            </a:r>
            <a:endParaRPr sz="2660"/>
          </a:p>
          <a:p>
            <a:pPr indent="0" lvl="0" marL="0" rtl="0" algn="l">
              <a:spcBef>
                <a:spcPts val="0"/>
              </a:spcBef>
              <a:spcAft>
                <a:spcPts val="0"/>
              </a:spcAft>
              <a:buSzPts val="990"/>
              <a:buNone/>
            </a:pPr>
            <a:r>
              <a:rPr lang="en" sz="2660"/>
              <a:t>The hash value for 3 is 3</a:t>
            </a:r>
            <a:endParaRPr sz="2660"/>
          </a:p>
          <a:p>
            <a:pPr indent="0" lvl="0" marL="0" rtl="0" algn="l">
              <a:spcBef>
                <a:spcPts val="0"/>
              </a:spcBef>
              <a:spcAft>
                <a:spcPts val="0"/>
              </a:spcAft>
              <a:buSzPts val="990"/>
              <a:buNone/>
            </a:pPr>
            <a:r>
              <a:rPr lang="en" sz="2660"/>
              <a:t>The hash value for 2 is 2</a:t>
            </a:r>
            <a:endParaRPr sz="2660"/>
          </a:p>
          <a:p>
            <a:pPr indent="0" lvl="0" marL="0" rtl="0" algn="l">
              <a:spcBef>
                <a:spcPts val="0"/>
              </a:spcBef>
              <a:spcAft>
                <a:spcPts val="0"/>
              </a:spcAft>
              <a:buSzPts val="990"/>
              <a:buNone/>
            </a:pPr>
            <a:r>
              <a:rPr lang="en" sz="2660"/>
              <a:t>The hash value for 9 is 2</a:t>
            </a:r>
            <a:endParaRPr sz="2660"/>
          </a:p>
          <a:p>
            <a:pPr indent="0" lvl="0" marL="0" rtl="0" algn="l">
              <a:spcBef>
                <a:spcPts val="0"/>
              </a:spcBef>
              <a:spcAft>
                <a:spcPts val="0"/>
              </a:spcAft>
              <a:buSzPts val="990"/>
              <a:buNone/>
            </a:pPr>
            <a:r>
              <a:rPr lang="en" sz="2660"/>
              <a:t>The hash value for 11 is 4</a:t>
            </a:r>
            <a:endParaRPr sz="2660"/>
          </a:p>
          <a:p>
            <a:pPr indent="0" lvl="0" marL="0" rtl="0" algn="l">
              <a:spcBef>
                <a:spcPts val="0"/>
              </a:spcBef>
              <a:spcAft>
                <a:spcPts val="0"/>
              </a:spcAft>
              <a:buSzPts val="990"/>
              <a:buNone/>
            </a:pPr>
            <a:r>
              <a:rPr lang="en" sz="2660"/>
              <a:t>The hash value for 7 is 0</a:t>
            </a:r>
            <a:endParaRPr sz="2660"/>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8" name="Shape 808"/>
        <p:cNvGrpSpPr/>
        <p:nvPr/>
      </p:nvGrpSpPr>
      <p:grpSpPr>
        <a:xfrm>
          <a:off x="0" y="0"/>
          <a:ext cx="0" cy="0"/>
          <a:chOff x="0" y="0"/>
          <a:chExt cx="0" cy="0"/>
        </a:xfrm>
      </p:grpSpPr>
      <p:sp>
        <p:nvSpPr>
          <p:cNvPr id="809" name="Google Shape;809;p146"/>
          <p:cNvSpPr txBox="1"/>
          <p:nvPr>
            <p:ph type="title"/>
          </p:nvPr>
        </p:nvSpPr>
        <p:spPr>
          <a:xfrm>
            <a:off x="1272725" y="170675"/>
            <a:ext cx="7038900" cy="914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SzPts val="990"/>
              <a:buNone/>
            </a:pPr>
            <a:r>
              <a:rPr lang="en" sz="2560"/>
              <a:t>Advantages of hash tables</a:t>
            </a:r>
            <a:endParaRPr sz="2560"/>
          </a:p>
          <a:p>
            <a:pPr indent="0" lvl="0" marL="0" rtl="0" algn="just">
              <a:spcBef>
                <a:spcPts val="0"/>
              </a:spcBef>
              <a:spcAft>
                <a:spcPts val="0"/>
              </a:spcAft>
              <a:buSzPts val="990"/>
              <a:buNone/>
            </a:pPr>
            <a:r>
              <a:rPr lang="en" sz="2560"/>
              <a:t>Here, are pros/benefits of using hash tables:</a:t>
            </a:r>
            <a:endParaRPr sz="2560"/>
          </a:p>
          <a:p>
            <a:pPr indent="0" lvl="0" marL="0" rtl="0" algn="just">
              <a:spcBef>
                <a:spcPts val="0"/>
              </a:spcBef>
              <a:spcAft>
                <a:spcPts val="0"/>
              </a:spcAft>
              <a:buSzPts val="990"/>
              <a:buNone/>
            </a:pPr>
            <a:r>
              <a:t/>
            </a:r>
            <a:endParaRPr sz="2560"/>
          </a:p>
          <a:p>
            <a:pPr indent="-391160" lvl="0" marL="457200" rtl="0" algn="just">
              <a:spcBef>
                <a:spcPts val="0"/>
              </a:spcBef>
              <a:spcAft>
                <a:spcPts val="0"/>
              </a:spcAft>
              <a:buSzPts val="2560"/>
              <a:buChar char="➔"/>
            </a:pPr>
            <a:r>
              <a:rPr lang="en" sz="2560"/>
              <a:t>Hash tables have high performance when looking up data, inserting, and deleting existing values.</a:t>
            </a:r>
            <a:endParaRPr sz="2560"/>
          </a:p>
          <a:p>
            <a:pPr indent="-391160" lvl="0" marL="457200" rtl="0" algn="just">
              <a:spcBef>
                <a:spcPts val="0"/>
              </a:spcBef>
              <a:spcAft>
                <a:spcPts val="0"/>
              </a:spcAft>
              <a:buSzPts val="2560"/>
              <a:buChar char="➔"/>
            </a:pPr>
            <a:r>
              <a:rPr lang="en" sz="2560"/>
              <a:t>The time complexity for hash tables is constant regardless of the number of items in the table.</a:t>
            </a:r>
            <a:endParaRPr sz="2560"/>
          </a:p>
          <a:p>
            <a:pPr indent="-391160" lvl="0" marL="457200" rtl="0" algn="just">
              <a:spcBef>
                <a:spcPts val="0"/>
              </a:spcBef>
              <a:spcAft>
                <a:spcPts val="0"/>
              </a:spcAft>
              <a:buSzPts val="2560"/>
              <a:buChar char="➔"/>
            </a:pPr>
            <a:r>
              <a:rPr lang="en" sz="2560"/>
              <a:t>They perform very well even when working with large datasets.</a:t>
            </a:r>
            <a:endParaRPr sz="2560"/>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3" name="Shape 813"/>
        <p:cNvGrpSpPr/>
        <p:nvPr/>
      </p:nvGrpSpPr>
      <p:grpSpPr>
        <a:xfrm>
          <a:off x="0" y="0"/>
          <a:ext cx="0" cy="0"/>
          <a:chOff x="0" y="0"/>
          <a:chExt cx="0" cy="0"/>
        </a:xfrm>
      </p:grpSpPr>
      <p:sp>
        <p:nvSpPr>
          <p:cNvPr id="814" name="Google Shape;814;p147"/>
          <p:cNvSpPr txBox="1"/>
          <p:nvPr>
            <p:ph type="title"/>
          </p:nvPr>
        </p:nvSpPr>
        <p:spPr>
          <a:xfrm>
            <a:off x="1223125" y="170650"/>
            <a:ext cx="7038900" cy="914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SzPts val="990"/>
              <a:buNone/>
            </a:pPr>
            <a:r>
              <a:rPr lang="en" sz="2560"/>
              <a:t>Disadvantages of hash tables</a:t>
            </a:r>
            <a:endParaRPr sz="2560"/>
          </a:p>
          <a:p>
            <a:pPr indent="0" lvl="0" marL="0" rtl="0" algn="just">
              <a:spcBef>
                <a:spcPts val="0"/>
              </a:spcBef>
              <a:spcAft>
                <a:spcPts val="0"/>
              </a:spcAft>
              <a:buSzPts val="990"/>
              <a:buNone/>
            </a:pPr>
            <a:r>
              <a:rPr lang="en" sz="2560"/>
              <a:t>Here, are cons of using hash tables:</a:t>
            </a:r>
            <a:endParaRPr sz="2560"/>
          </a:p>
          <a:p>
            <a:pPr indent="0" lvl="0" marL="0" rtl="0" algn="just">
              <a:spcBef>
                <a:spcPts val="0"/>
              </a:spcBef>
              <a:spcAft>
                <a:spcPts val="0"/>
              </a:spcAft>
              <a:buSzPts val="990"/>
              <a:buNone/>
            </a:pPr>
            <a:r>
              <a:t/>
            </a:r>
            <a:endParaRPr sz="2560"/>
          </a:p>
          <a:p>
            <a:pPr indent="-391160" lvl="0" marL="457200" rtl="0" algn="just">
              <a:spcBef>
                <a:spcPts val="0"/>
              </a:spcBef>
              <a:spcAft>
                <a:spcPts val="0"/>
              </a:spcAft>
              <a:buSzPts val="2560"/>
              <a:buChar char="➔"/>
            </a:pPr>
            <a:r>
              <a:rPr lang="en" sz="2560"/>
              <a:t>You cannot use a null value as a key.</a:t>
            </a:r>
            <a:endParaRPr sz="2560"/>
          </a:p>
          <a:p>
            <a:pPr indent="-391160" lvl="0" marL="457200" rtl="0" algn="just">
              <a:spcBef>
                <a:spcPts val="0"/>
              </a:spcBef>
              <a:spcAft>
                <a:spcPts val="0"/>
              </a:spcAft>
              <a:buSzPts val="2560"/>
              <a:buChar char="➔"/>
            </a:pPr>
            <a:r>
              <a:rPr lang="en" sz="2560"/>
              <a:t>Collisions cannot be avoided when generating keys using. hash functions. Collisions occur when a key that is already in use is generated.</a:t>
            </a:r>
            <a:endParaRPr sz="2560"/>
          </a:p>
          <a:p>
            <a:pPr indent="-391160" lvl="0" marL="457200" rtl="0" algn="just">
              <a:spcBef>
                <a:spcPts val="0"/>
              </a:spcBef>
              <a:spcAft>
                <a:spcPts val="0"/>
              </a:spcAft>
              <a:buSzPts val="2560"/>
              <a:buChar char="➔"/>
            </a:pPr>
            <a:r>
              <a:rPr lang="en" sz="2560"/>
              <a:t>If the hashing function has many collisions, this can lead to performance decrease.</a:t>
            </a:r>
            <a:endParaRPr sz="2560"/>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8" name="Shape 818"/>
        <p:cNvGrpSpPr/>
        <p:nvPr/>
      </p:nvGrpSpPr>
      <p:grpSpPr>
        <a:xfrm>
          <a:off x="0" y="0"/>
          <a:ext cx="0" cy="0"/>
          <a:chOff x="0" y="0"/>
          <a:chExt cx="0" cy="0"/>
        </a:xfrm>
      </p:grpSpPr>
      <p:sp>
        <p:nvSpPr>
          <p:cNvPr id="819" name="Google Shape;819;p148"/>
          <p:cNvSpPr txBox="1"/>
          <p:nvPr>
            <p:ph type="title"/>
          </p:nvPr>
        </p:nvSpPr>
        <p:spPr>
          <a:xfrm>
            <a:off x="1185950" y="1905825"/>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2900">
                <a:latin typeface="Varela Round"/>
                <a:ea typeface="Varela Round"/>
                <a:cs typeface="Varela Round"/>
                <a:sym typeface="Varela Round"/>
              </a:rPr>
              <a:t>UNIT 2 COMPLETED </a:t>
            </a:r>
            <a:endParaRPr b="1" sz="2900">
              <a:latin typeface="Varela Round"/>
              <a:ea typeface="Varela Round"/>
              <a:cs typeface="Varela Round"/>
              <a:sym typeface="Varela Roun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6"/>
          <p:cNvSpPr txBox="1"/>
          <p:nvPr>
            <p:ph type="title"/>
          </p:nvPr>
        </p:nvSpPr>
        <p:spPr>
          <a:xfrm>
            <a:off x="1297500" y="393750"/>
            <a:ext cx="7560300" cy="914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2800"/>
              <a:t>The AssertionError Exception</a:t>
            </a:r>
            <a:endParaRPr sz="2800"/>
          </a:p>
          <a:p>
            <a:pPr indent="0" lvl="0" marL="0" rtl="0" algn="just">
              <a:spcBef>
                <a:spcPts val="0"/>
              </a:spcBef>
              <a:spcAft>
                <a:spcPts val="0"/>
              </a:spcAft>
              <a:buNone/>
            </a:pPr>
            <a:r>
              <a:rPr lang="en" sz="2800"/>
              <a:t>Instead of waiting for a program to crash midway, you can also start by making an assertion in Python. We assert that a certain condition is met. If this condition turns out to be True, then that is excellent! The program can continue. If the condition turns out to be False, you can have the program throw an AssertionError exception.</a:t>
            </a:r>
            <a:endParaRPr sz="2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pic>
        <p:nvPicPr>
          <p:cNvPr id="207" name="Google Shape;207;p27"/>
          <p:cNvPicPr preferRelativeResize="0"/>
          <p:nvPr/>
        </p:nvPicPr>
        <p:blipFill>
          <a:blip r:embed="rId3">
            <a:alphaModFix/>
          </a:blip>
          <a:stretch>
            <a:fillRect/>
          </a:stretch>
        </p:blipFill>
        <p:spPr>
          <a:xfrm>
            <a:off x="190025" y="1628700"/>
            <a:ext cx="8839201" cy="31010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8"/>
          <p:cNvSpPr txBox="1"/>
          <p:nvPr>
            <p:ph type="title"/>
          </p:nvPr>
        </p:nvSpPr>
        <p:spPr>
          <a:xfrm>
            <a:off x="0" y="1543125"/>
            <a:ext cx="8950800" cy="914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2800"/>
              <a:t>Have a look at the following example, where it is asserted that the code will be executed on a Linux system:</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rPr lang="en" sz="2800"/>
              <a:t>import sys</a:t>
            </a:r>
            <a:endParaRPr sz="2800"/>
          </a:p>
          <a:p>
            <a:pPr indent="0" lvl="0" marL="0" rtl="0" algn="just">
              <a:spcBef>
                <a:spcPts val="0"/>
              </a:spcBef>
              <a:spcAft>
                <a:spcPts val="0"/>
              </a:spcAft>
              <a:buNone/>
            </a:pPr>
            <a:r>
              <a:rPr lang="en" sz="2800"/>
              <a:t>assert ('linux' in sys.platform), "This code runs on Linux only."</a:t>
            </a:r>
            <a:endParaRPr sz="2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9"/>
          <p:cNvSpPr txBox="1"/>
          <p:nvPr>
            <p:ph type="title"/>
          </p:nvPr>
        </p:nvSpPr>
        <p:spPr>
          <a:xfrm>
            <a:off x="1268750" y="566175"/>
            <a:ext cx="7481100" cy="914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2800"/>
              <a:t>Traceback (most recent call last):</a:t>
            </a:r>
            <a:endParaRPr sz="2800"/>
          </a:p>
          <a:p>
            <a:pPr indent="0" lvl="0" marL="0" rtl="0" algn="just">
              <a:spcBef>
                <a:spcPts val="0"/>
              </a:spcBef>
              <a:spcAft>
                <a:spcPts val="0"/>
              </a:spcAft>
              <a:buNone/>
            </a:pPr>
            <a:r>
              <a:rPr lang="en" sz="2800"/>
              <a:t>  File "&lt;input&gt;", line 2, in &lt;module&gt;</a:t>
            </a:r>
            <a:endParaRPr sz="2800"/>
          </a:p>
          <a:p>
            <a:pPr indent="0" lvl="0" marL="0" rtl="0" algn="just">
              <a:spcBef>
                <a:spcPts val="0"/>
              </a:spcBef>
              <a:spcAft>
                <a:spcPts val="0"/>
              </a:spcAft>
              <a:buNone/>
            </a:pPr>
            <a:r>
              <a:rPr lang="en" sz="2800"/>
              <a:t>AssertionError: This code runs on Linux only.</a:t>
            </a:r>
            <a:endParaRPr sz="2800"/>
          </a:p>
          <a:p>
            <a:pPr indent="0" lvl="0" marL="0" rtl="0" algn="just">
              <a:spcBef>
                <a:spcPts val="0"/>
              </a:spcBef>
              <a:spcAft>
                <a:spcPts val="0"/>
              </a:spcAft>
              <a:buNone/>
            </a:pPr>
            <a:r>
              <a:rPr lang="en" sz="2800"/>
              <a:t>In this example, throwing an AssertionError exception is the last thing that the program will do. The program will come to halt and will not continue. What if that is not what you want?</a:t>
            </a:r>
            <a:endParaRPr sz="2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2800"/>
              <a:t>The try and except Block: Handling Exceptions</a:t>
            </a:r>
            <a:endParaRPr sz="2800"/>
          </a:p>
          <a:p>
            <a:pPr indent="0" lvl="0" marL="0" rtl="0" algn="just">
              <a:spcBef>
                <a:spcPts val="0"/>
              </a:spcBef>
              <a:spcAft>
                <a:spcPts val="0"/>
              </a:spcAft>
              <a:buNone/>
            </a:pPr>
            <a:r>
              <a:rPr lang="en" sz="2800"/>
              <a:t>The try and except block in Python is used to catch and handle exceptions. Python executes code following the try statement as a “normal” part of the program. The code that follows the except statement is the program’s response to any exceptions in the preceding try clause.</a:t>
            </a:r>
            <a:endParaRPr sz="2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pic>
        <p:nvPicPr>
          <p:cNvPr id="227" name="Google Shape;227;p31"/>
          <p:cNvPicPr preferRelativeResize="0"/>
          <p:nvPr/>
        </p:nvPicPr>
        <p:blipFill>
          <a:blip r:embed="rId3">
            <a:alphaModFix/>
          </a:blip>
          <a:stretch>
            <a:fillRect/>
          </a:stretch>
        </p:blipFill>
        <p:spPr>
          <a:xfrm>
            <a:off x="1393625" y="612150"/>
            <a:ext cx="7463026" cy="4301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Handling Exceptions :</a:t>
            </a:r>
            <a:endParaRPr/>
          </a:p>
          <a:p>
            <a:pPr indent="0" lvl="0" marL="0" rtl="0" algn="l">
              <a:spcBef>
                <a:spcPts val="0"/>
              </a:spcBef>
              <a:spcAft>
                <a:spcPts val="0"/>
              </a:spcAft>
              <a:buNone/>
            </a:pPr>
            <a:r>
              <a:t/>
            </a:r>
            <a:endParaRPr/>
          </a:p>
        </p:txBody>
      </p:sp>
      <p:pic>
        <p:nvPicPr>
          <p:cNvPr id="141" name="Google Shape;141;p14"/>
          <p:cNvPicPr preferRelativeResize="0"/>
          <p:nvPr/>
        </p:nvPicPr>
        <p:blipFill>
          <a:blip r:embed="rId3">
            <a:alphaModFix/>
          </a:blip>
          <a:stretch>
            <a:fillRect/>
          </a:stretch>
        </p:blipFill>
        <p:spPr>
          <a:xfrm>
            <a:off x="901063" y="1307850"/>
            <a:ext cx="7341874" cy="37404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2"/>
          <p:cNvSpPr txBox="1"/>
          <p:nvPr>
            <p:ph type="title"/>
          </p:nvPr>
        </p:nvSpPr>
        <p:spPr>
          <a:xfrm>
            <a:off x="1311875" y="264450"/>
            <a:ext cx="7567200" cy="914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2800"/>
              <a:t>As you saw earlier, when syntactically correct code runs into an error, Python will throw an exception error. This exception error will crash the program if it is unhandled. The except clause determines how your program responds to exceptions.</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rPr lang="en" sz="2800"/>
              <a:t>The following function can help you understand the try and except block:</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rPr lang="en" sz="2800"/>
              <a:t>def linux_interaction():</a:t>
            </a:r>
            <a:endParaRPr sz="2800"/>
          </a:p>
          <a:p>
            <a:pPr indent="0" lvl="0" marL="0" rtl="0" algn="just">
              <a:spcBef>
                <a:spcPts val="0"/>
              </a:spcBef>
              <a:spcAft>
                <a:spcPts val="0"/>
              </a:spcAft>
              <a:buNone/>
            </a:pPr>
            <a:r>
              <a:rPr lang="en" sz="2800"/>
              <a:t>    assert ('linux' in sys.platform), "Function can only run on Linux systems."</a:t>
            </a:r>
            <a:endParaRPr sz="2800"/>
          </a:p>
          <a:p>
            <a:pPr indent="0" lvl="0" marL="0" rtl="0" algn="just">
              <a:spcBef>
                <a:spcPts val="0"/>
              </a:spcBef>
              <a:spcAft>
                <a:spcPts val="0"/>
              </a:spcAft>
              <a:buNone/>
            </a:pPr>
            <a:r>
              <a:rPr lang="en" sz="2800"/>
              <a:t>    print('Doing something.')</a:t>
            </a:r>
            <a:endParaRPr sz="2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3"/>
          <p:cNvSpPr txBox="1"/>
          <p:nvPr>
            <p:ph type="title"/>
          </p:nvPr>
        </p:nvSpPr>
        <p:spPr>
          <a:xfrm>
            <a:off x="1340600" y="106400"/>
            <a:ext cx="7596000" cy="914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2800"/>
              <a:t>The linux_interaction() can only run on a Linux system. The assert in this function will throw an AssertionError exception if you call it on an operating system other then Linux.</a:t>
            </a:r>
            <a:endParaRPr sz="2800"/>
          </a:p>
          <a:p>
            <a:pPr indent="0" lvl="0" marL="0" rtl="0" algn="just">
              <a:spcBef>
                <a:spcPts val="0"/>
              </a:spcBef>
              <a:spcAft>
                <a:spcPts val="0"/>
              </a:spcAft>
              <a:buNone/>
            </a:pPr>
            <a:r>
              <a:rPr lang="en" sz="2800"/>
              <a:t>You can give the function a try using the following code:</a:t>
            </a:r>
            <a:endParaRPr sz="2800"/>
          </a:p>
          <a:p>
            <a:pPr indent="0" lvl="0" marL="0" rtl="0" algn="just">
              <a:spcBef>
                <a:spcPts val="0"/>
              </a:spcBef>
              <a:spcAft>
                <a:spcPts val="0"/>
              </a:spcAft>
              <a:buNone/>
            </a:pPr>
            <a:r>
              <a:rPr lang="en" sz="2800"/>
              <a:t>try:</a:t>
            </a:r>
            <a:endParaRPr sz="2800"/>
          </a:p>
          <a:p>
            <a:pPr indent="0" lvl="0" marL="0" rtl="0" algn="just">
              <a:spcBef>
                <a:spcPts val="0"/>
              </a:spcBef>
              <a:spcAft>
                <a:spcPts val="0"/>
              </a:spcAft>
              <a:buNone/>
            </a:pPr>
            <a:r>
              <a:rPr lang="en" sz="2800"/>
              <a:t>    linux_interaction()</a:t>
            </a:r>
            <a:endParaRPr sz="2800"/>
          </a:p>
          <a:p>
            <a:pPr indent="0" lvl="0" marL="0" rtl="0" algn="just">
              <a:spcBef>
                <a:spcPts val="0"/>
              </a:spcBef>
              <a:spcAft>
                <a:spcPts val="0"/>
              </a:spcAft>
              <a:buNone/>
            </a:pPr>
            <a:r>
              <a:rPr lang="en" sz="2800"/>
              <a:t>except:</a:t>
            </a:r>
            <a:endParaRPr sz="2800"/>
          </a:p>
          <a:p>
            <a:pPr indent="0" lvl="0" marL="0" rtl="0" algn="just">
              <a:spcBef>
                <a:spcPts val="0"/>
              </a:spcBef>
              <a:spcAft>
                <a:spcPts val="0"/>
              </a:spcAft>
              <a:buNone/>
            </a:pPr>
            <a:r>
              <a:rPr lang="en" sz="2800"/>
              <a:t>    pass</a:t>
            </a:r>
            <a:endParaRPr sz="2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4"/>
          <p:cNvSpPr txBox="1"/>
          <p:nvPr>
            <p:ph type="title"/>
          </p:nvPr>
        </p:nvSpPr>
        <p:spPr>
          <a:xfrm>
            <a:off x="1254375" y="206975"/>
            <a:ext cx="78114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The way you handled the error here is by handing out a pass. If you were to run this code on a Windows machine, you would get the following output:</a:t>
            </a:r>
            <a:endParaRPr sz="2500"/>
          </a:p>
          <a:p>
            <a:pPr indent="0" lvl="0" marL="0" rtl="0" algn="l">
              <a:spcBef>
                <a:spcPts val="0"/>
              </a:spcBef>
              <a:spcAft>
                <a:spcPts val="0"/>
              </a:spcAft>
              <a:buNone/>
            </a:pPr>
            <a:r>
              <a:t/>
            </a:r>
            <a:endParaRPr sz="2500"/>
          </a:p>
          <a:p>
            <a:pPr indent="0" lvl="0" marL="0" rtl="0" algn="l">
              <a:spcBef>
                <a:spcPts val="0"/>
              </a:spcBef>
              <a:spcAft>
                <a:spcPts val="0"/>
              </a:spcAft>
              <a:buNone/>
            </a:pPr>
            <a:r>
              <a:rPr lang="en" sz="2500"/>
              <a:t>You got nothing. The good thing here is that the program did not crash. But it would be nice to see if some type of exception occurred whenever you ran your code. To this end, you can change the pass into something that would generate an informative message, like so:</a:t>
            </a:r>
            <a:endParaRPr sz="2500"/>
          </a:p>
          <a:p>
            <a:pPr indent="0" lvl="0" marL="0" rtl="0" algn="l">
              <a:spcBef>
                <a:spcPts val="0"/>
              </a:spcBef>
              <a:spcAft>
                <a:spcPts val="0"/>
              </a:spcAft>
              <a:buNone/>
            </a:pPr>
            <a:r>
              <a:t/>
            </a:r>
            <a:endParaRPr sz="25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5"/>
          <p:cNvSpPr txBox="1"/>
          <p:nvPr>
            <p:ph type="title"/>
          </p:nvPr>
        </p:nvSpPr>
        <p:spPr>
          <a:xfrm>
            <a:off x="1297500" y="393750"/>
            <a:ext cx="78465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800"/>
          </a:p>
          <a:p>
            <a:pPr indent="0" lvl="0" marL="0" rtl="0" algn="l">
              <a:spcBef>
                <a:spcPts val="0"/>
              </a:spcBef>
              <a:spcAft>
                <a:spcPts val="0"/>
              </a:spcAft>
              <a:buNone/>
            </a:pPr>
            <a:r>
              <a:rPr lang="en" sz="2800"/>
              <a:t>try:</a:t>
            </a:r>
            <a:endParaRPr sz="2800"/>
          </a:p>
          <a:p>
            <a:pPr indent="0" lvl="0" marL="0" rtl="0" algn="l">
              <a:spcBef>
                <a:spcPts val="0"/>
              </a:spcBef>
              <a:spcAft>
                <a:spcPts val="0"/>
              </a:spcAft>
              <a:buNone/>
            </a:pPr>
            <a:r>
              <a:rPr lang="en" sz="2800"/>
              <a:t>    linux_interaction()</a:t>
            </a:r>
            <a:endParaRPr sz="2800"/>
          </a:p>
          <a:p>
            <a:pPr indent="0" lvl="0" marL="0" rtl="0" algn="l">
              <a:spcBef>
                <a:spcPts val="0"/>
              </a:spcBef>
              <a:spcAft>
                <a:spcPts val="0"/>
              </a:spcAft>
              <a:buNone/>
            </a:pPr>
            <a:r>
              <a:rPr lang="en" sz="2800"/>
              <a:t>except:</a:t>
            </a:r>
            <a:endParaRPr sz="2800"/>
          </a:p>
          <a:p>
            <a:pPr indent="0" lvl="0" marL="0" rtl="0" algn="l">
              <a:spcBef>
                <a:spcPts val="0"/>
              </a:spcBef>
              <a:spcAft>
                <a:spcPts val="0"/>
              </a:spcAft>
              <a:buNone/>
            </a:pPr>
            <a:r>
              <a:rPr lang="en" sz="2800"/>
              <a:t>    print('Linux function was not executed')</a:t>
            </a:r>
            <a:endParaRPr sz="2800"/>
          </a:p>
          <a:p>
            <a:pPr indent="0" lvl="0" marL="0" rtl="0" algn="l">
              <a:spcBef>
                <a:spcPts val="0"/>
              </a:spcBef>
              <a:spcAft>
                <a:spcPts val="0"/>
              </a:spcAft>
              <a:buNone/>
            </a:pPr>
            <a:r>
              <a:t/>
            </a:r>
            <a:endParaRPr sz="2800"/>
          </a:p>
          <a:p>
            <a:pPr indent="0" lvl="0" marL="0" rtl="0" algn="l">
              <a:spcBef>
                <a:spcPts val="0"/>
              </a:spcBef>
              <a:spcAft>
                <a:spcPts val="0"/>
              </a:spcAft>
              <a:buNone/>
            </a:pPr>
            <a:r>
              <a:t/>
            </a:r>
            <a:endParaRPr sz="28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6"/>
          <p:cNvSpPr txBox="1"/>
          <p:nvPr>
            <p:ph type="title"/>
          </p:nvPr>
        </p:nvSpPr>
        <p:spPr>
          <a:xfrm>
            <a:off x="572550" y="1729900"/>
            <a:ext cx="799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Execute this code on a Windows machine:</a:t>
            </a:r>
            <a:endParaRPr sz="2800"/>
          </a:p>
          <a:p>
            <a:pPr indent="0" lvl="0" marL="0" rtl="0" algn="l">
              <a:spcBef>
                <a:spcPts val="0"/>
              </a:spcBef>
              <a:spcAft>
                <a:spcPts val="0"/>
              </a:spcAft>
              <a:buNone/>
            </a:pPr>
            <a:r>
              <a:t/>
            </a:r>
            <a:endParaRPr sz="2800"/>
          </a:p>
          <a:p>
            <a:pPr indent="0" lvl="0" marL="0" rtl="0" algn="l">
              <a:spcBef>
                <a:spcPts val="0"/>
              </a:spcBef>
              <a:spcAft>
                <a:spcPts val="0"/>
              </a:spcAft>
              <a:buNone/>
            </a:pPr>
            <a:r>
              <a:rPr lang="en" sz="2800"/>
              <a:t>Linux function was not executed</a:t>
            </a:r>
            <a:endParaRPr sz="28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7"/>
          <p:cNvSpPr txBox="1"/>
          <p:nvPr>
            <p:ph type="title"/>
          </p:nvPr>
        </p:nvSpPr>
        <p:spPr>
          <a:xfrm>
            <a:off x="1297500" y="221350"/>
            <a:ext cx="7567200" cy="914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2800"/>
              <a:t>When an exception occurs in a program running this function, the program will continue as well as inform you about the fact that the function call was not successful.</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rPr lang="en" sz="2800"/>
              <a:t>What you did not get to see was the type of error that was thrown as a result of the function call. In order to see exactly what went wrong, you would need to catch the error that the function threw.</a:t>
            </a:r>
            <a:endParaRPr sz="28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8"/>
          <p:cNvSpPr txBox="1"/>
          <p:nvPr>
            <p:ph type="title"/>
          </p:nvPr>
        </p:nvSpPr>
        <p:spPr>
          <a:xfrm>
            <a:off x="1268750" y="178225"/>
            <a:ext cx="78114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The following code is an example where you capture the AssertionError and output that message to screen:</a:t>
            </a:r>
            <a:endParaRPr sz="2600"/>
          </a:p>
          <a:p>
            <a:pPr indent="0" lvl="0" marL="0" rtl="0" algn="l">
              <a:spcBef>
                <a:spcPts val="0"/>
              </a:spcBef>
              <a:spcAft>
                <a:spcPts val="0"/>
              </a:spcAft>
              <a:buNone/>
            </a:pPr>
            <a:r>
              <a:t/>
            </a:r>
            <a:endParaRPr sz="2600"/>
          </a:p>
          <a:p>
            <a:pPr indent="0" lvl="0" marL="0" rtl="0" algn="l">
              <a:spcBef>
                <a:spcPts val="0"/>
              </a:spcBef>
              <a:spcAft>
                <a:spcPts val="0"/>
              </a:spcAft>
              <a:buNone/>
            </a:pPr>
            <a:r>
              <a:rPr lang="en" sz="2600"/>
              <a:t>try:</a:t>
            </a:r>
            <a:endParaRPr sz="2600"/>
          </a:p>
          <a:p>
            <a:pPr indent="0" lvl="0" marL="0" rtl="0" algn="l">
              <a:spcBef>
                <a:spcPts val="0"/>
              </a:spcBef>
              <a:spcAft>
                <a:spcPts val="0"/>
              </a:spcAft>
              <a:buNone/>
            </a:pPr>
            <a:r>
              <a:rPr lang="en" sz="2600"/>
              <a:t>    linux_interaction()</a:t>
            </a:r>
            <a:endParaRPr sz="2600"/>
          </a:p>
          <a:p>
            <a:pPr indent="0" lvl="0" marL="0" rtl="0" algn="l">
              <a:spcBef>
                <a:spcPts val="0"/>
              </a:spcBef>
              <a:spcAft>
                <a:spcPts val="0"/>
              </a:spcAft>
              <a:buNone/>
            </a:pPr>
            <a:r>
              <a:rPr lang="en" sz="2600"/>
              <a:t>except AssertionError as error:</a:t>
            </a:r>
            <a:endParaRPr sz="2600"/>
          </a:p>
          <a:p>
            <a:pPr indent="0" lvl="0" marL="0" rtl="0" algn="l">
              <a:spcBef>
                <a:spcPts val="0"/>
              </a:spcBef>
              <a:spcAft>
                <a:spcPts val="0"/>
              </a:spcAft>
              <a:buNone/>
            </a:pPr>
            <a:r>
              <a:rPr lang="en" sz="2600"/>
              <a:t>    print(error)</a:t>
            </a:r>
            <a:endParaRPr sz="2600"/>
          </a:p>
          <a:p>
            <a:pPr indent="0" lvl="0" marL="0" rtl="0" algn="l">
              <a:spcBef>
                <a:spcPts val="0"/>
              </a:spcBef>
              <a:spcAft>
                <a:spcPts val="0"/>
              </a:spcAft>
              <a:buNone/>
            </a:pPr>
            <a:r>
              <a:rPr lang="en" sz="2600"/>
              <a:t>    print('The linux_interaction() function was not executed')</a:t>
            </a:r>
            <a:endParaRPr sz="2600"/>
          </a:p>
          <a:p>
            <a:pPr indent="0" lvl="0" marL="0" rtl="0" algn="l">
              <a:spcBef>
                <a:spcPts val="0"/>
              </a:spcBef>
              <a:spcAft>
                <a:spcPts val="0"/>
              </a:spcAft>
              <a:buNone/>
            </a:pPr>
            <a:r>
              <a:rPr lang="en" sz="2600"/>
              <a:t>Running this function on a Windows machine outputs the following:</a:t>
            </a:r>
            <a:endParaRPr sz="2600"/>
          </a:p>
          <a:p>
            <a:pPr indent="0" lvl="0" marL="0" rtl="0" algn="l">
              <a:spcBef>
                <a:spcPts val="0"/>
              </a:spcBef>
              <a:spcAft>
                <a:spcPts val="0"/>
              </a:spcAft>
              <a:buNone/>
            </a:pPr>
            <a:r>
              <a:t/>
            </a:r>
            <a:endParaRPr sz="2600"/>
          </a:p>
          <a:p>
            <a:pPr indent="0" lvl="0" marL="0" rtl="0" algn="l">
              <a:spcBef>
                <a:spcPts val="0"/>
              </a:spcBef>
              <a:spcAft>
                <a:spcPts val="0"/>
              </a:spcAft>
              <a:buNone/>
            </a:pPr>
            <a:r>
              <a:rPr lang="en" sz="2600"/>
              <a:t>Function can only run on Linux systems.</a:t>
            </a:r>
            <a:endParaRPr sz="2600"/>
          </a:p>
          <a:p>
            <a:pPr indent="0" lvl="0" marL="0" rtl="0" algn="l">
              <a:spcBef>
                <a:spcPts val="0"/>
              </a:spcBef>
              <a:spcAft>
                <a:spcPts val="0"/>
              </a:spcAft>
              <a:buNone/>
            </a:pPr>
            <a:r>
              <a:rPr lang="en" sz="2600"/>
              <a:t>The linux_interaction() function was not executed</a:t>
            </a:r>
            <a:endParaRPr sz="26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9"/>
          <p:cNvSpPr txBox="1"/>
          <p:nvPr>
            <p:ph type="title"/>
          </p:nvPr>
        </p:nvSpPr>
        <p:spPr>
          <a:xfrm>
            <a:off x="1297500" y="135150"/>
            <a:ext cx="7638900" cy="914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2800"/>
              <a:t>The first message is the AssertionError, informing you that the function can only be executed on a Linux machine. The second message tells you which function was not executed.</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rPr lang="en" sz="2800"/>
              <a:t>In the previous example, you called a function that you wrote yourself. When you executed the function, you caught the AssertionError exception and printed it to screen.</a:t>
            </a:r>
            <a:endParaRPr sz="28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0"/>
          <p:cNvSpPr txBox="1"/>
          <p:nvPr>
            <p:ph type="title"/>
          </p:nvPr>
        </p:nvSpPr>
        <p:spPr>
          <a:xfrm>
            <a:off x="804575" y="393750"/>
            <a:ext cx="8218200" cy="914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SzPts val="990"/>
              <a:buNone/>
            </a:pPr>
            <a:r>
              <a:rPr lang="en" sz="2260"/>
              <a:t>Example</a:t>
            </a:r>
            <a:endParaRPr sz="2260"/>
          </a:p>
          <a:p>
            <a:pPr indent="0" lvl="0" marL="0" rtl="0" algn="just">
              <a:spcBef>
                <a:spcPts val="0"/>
              </a:spcBef>
              <a:spcAft>
                <a:spcPts val="0"/>
              </a:spcAft>
              <a:buSzPts val="990"/>
              <a:buNone/>
            </a:pPr>
            <a:r>
              <a:rPr lang="en" sz="2260"/>
              <a:t>Here is a function that converts a temperature from degrees Kelvin to degrees Fahrenheit. Since zero degrees Kelvin is as cold as it gets, the function bails out if it sees a negative temperature −</a:t>
            </a:r>
            <a:endParaRPr sz="2260"/>
          </a:p>
          <a:p>
            <a:pPr indent="0" lvl="0" marL="0" rtl="0" algn="just">
              <a:spcBef>
                <a:spcPts val="0"/>
              </a:spcBef>
              <a:spcAft>
                <a:spcPts val="0"/>
              </a:spcAft>
              <a:buSzPts val="990"/>
              <a:buNone/>
            </a:pPr>
            <a:r>
              <a:t/>
            </a:r>
            <a:endParaRPr sz="2260"/>
          </a:p>
          <a:p>
            <a:pPr indent="0" lvl="0" marL="0" rtl="0" algn="just">
              <a:spcBef>
                <a:spcPts val="0"/>
              </a:spcBef>
              <a:spcAft>
                <a:spcPts val="0"/>
              </a:spcAft>
              <a:buSzPts val="990"/>
              <a:buNone/>
            </a:pPr>
            <a:r>
              <a:rPr lang="en" sz="2260"/>
              <a:t>def KelvinToFahrenheit(Temperature):</a:t>
            </a:r>
            <a:endParaRPr sz="2260"/>
          </a:p>
          <a:p>
            <a:pPr indent="0" lvl="0" marL="0" rtl="0" algn="just">
              <a:spcBef>
                <a:spcPts val="0"/>
              </a:spcBef>
              <a:spcAft>
                <a:spcPts val="0"/>
              </a:spcAft>
              <a:buSzPts val="990"/>
              <a:buNone/>
            </a:pPr>
            <a:r>
              <a:rPr lang="en" sz="2260"/>
              <a:t>   assert (Temperature &gt;= 0),"Colder than absolute zero!"</a:t>
            </a:r>
            <a:endParaRPr sz="2260"/>
          </a:p>
          <a:p>
            <a:pPr indent="0" lvl="0" marL="0" rtl="0" algn="just">
              <a:spcBef>
                <a:spcPts val="0"/>
              </a:spcBef>
              <a:spcAft>
                <a:spcPts val="0"/>
              </a:spcAft>
              <a:buSzPts val="990"/>
              <a:buNone/>
            </a:pPr>
            <a:r>
              <a:rPr lang="en" sz="2260"/>
              <a:t>   return ((Temperature-273)*1.8)+32</a:t>
            </a:r>
            <a:endParaRPr sz="2260"/>
          </a:p>
          <a:p>
            <a:pPr indent="0" lvl="0" marL="0" rtl="0" algn="just">
              <a:spcBef>
                <a:spcPts val="0"/>
              </a:spcBef>
              <a:spcAft>
                <a:spcPts val="0"/>
              </a:spcAft>
              <a:buSzPts val="990"/>
              <a:buNone/>
            </a:pPr>
            <a:r>
              <a:rPr lang="en" sz="2260"/>
              <a:t>print KelvinToFahrenheit(273)</a:t>
            </a:r>
            <a:endParaRPr sz="2260"/>
          </a:p>
          <a:p>
            <a:pPr indent="0" lvl="0" marL="0" rtl="0" algn="just">
              <a:spcBef>
                <a:spcPts val="0"/>
              </a:spcBef>
              <a:spcAft>
                <a:spcPts val="0"/>
              </a:spcAft>
              <a:buSzPts val="990"/>
              <a:buNone/>
            </a:pPr>
            <a:r>
              <a:rPr lang="en" sz="2260"/>
              <a:t>print int(KelvinToFahrenheit(505.78))</a:t>
            </a:r>
            <a:endParaRPr sz="2260"/>
          </a:p>
          <a:p>
            <a:pPr indent="0" lvl="0" marL="0" rtl="0" algn="just">
              <a:spcBef>
                <a:spcPts val="0"/>
              </a:spcBef>
              <a:spcAft>
                <a:spcPts val="0"/>
              </a:spcAft>
              <a:buSzPts val="990"/>
              <a:buNone/>
            </a:pPr>
            <a:r>
              <a:rPr lang="en" sz="2260"/>
              <a:t>print KelvinToFahrenheit(-5)</a:t>
            </a:r>
            <a:endParaRPr sz="226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1"/>
          <p:cNvSpPr txBox="1"/>
          <p:nvPr>
            <p:ph type="title"/>
          </p:nvPr>
        </p:nvSpPr>
        <p:spPr>
          <a:xfrm>
            <a:off x="761475" y="393750"/>
            <a:ext cx="85197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360"/>
              <a:t>When the above code is executed, it produces the following result −</a:t>
            </a:r>
            <a:endParaRPr sz="2360"/>
          </a:p>
          <a:p>
            <a:pPr indent="0" lvl="0" marL="0" rtl="0" algn="l">
              <a:spcBef>
                <a:spcPts val="0"/>
              </a:spcBef>
              <a:spcAft>
                <a:spcPts val="0"/>
              </a:spcAft>
              <a:buSzPts val="990"/>
              <a:buNone/>
            </a:pPr>
            <a:r>
              <a:t/>
            </a:r>
            <a:endParaRPr sz="2360"/>
          </a:p>
          <a:p>
            <a:pPr indent="0" lvl="0" marL="0" rtl="0" algn="l">
              <a:spcBef>
                <a:spcPts val="0"/>
              </a:spcBef>
              <a:spcAft>
                <a:spcPts val="0"/>
              </a:spcAft>
              <a:buSzPts val="990"/>
              <a:buNone/>
            </a:pPr>
            <a:r>
              <a:rPr lang="en" sz="2360"/>
              <a:t>32.0</a:t>
            </a:r>
            <a:endParaRPr sz="2360"/>
          </a:p>
          <a:p>
            <a:pPr indent="0" lvl="0" marL="0" rtl="0" algn="l">
              <a:spcBef>
                <a:spcPts val="0"/>
              </a:spcBef>
              <a:spcAft>
                <a:spcPts val="0"/>
              </a:spcAft>
              <a:buSzPts val="990"/>
              <a:buNone/>
            </a:pPr>
            <a:r>
              <a:rPr lang="en" sz="2360"/>
              <a:t>451</a:t>
            </a:r>
            <a:endParaRPr sz="2360"/>
          </a:p>
          <a:p>
            <a:pPr indent="0" lvl="0" marL="0" rtl="0" algn="l">
              <a:spcBef>
                <a:spcPts val="0"/>
              </a:spcBef>
              <a:spcAft>
                <a:spcPts val="0"/>
              </a:spcAft>
              <a:buSzPts val="990"/>
              <a:buNone/>
            </a:pPr>
            <a:r>
              <a:rPr lang="en" sz="2360"/>
              <a:t>Traceback (most recent call last):</a:t>
            </a:r>
            <a:endParaRPr sz="2360"/>
          </a:p>
          <a:p>
            <a:pPr indent="0" lvl="0" marL="0" rtl="0" algn="l">
              <a:spcBef>
                <a:spcPts val="0"/>
              </a:spcBef>
              <a:spcAft>
                <a:spcPts val="0"/>
              </a:spcAft>
              <a:buSzPts val="990"/>
              <a:buNone/>
            </a:pPr>
            <a:r>
              <a:rPr lang="en" sz="2360"/>
              <a:t>File "test.py", line 9, in &lt;module&gt;</a:t>
            </a:r>
            <a:endParaRPr sz="2360"/>
          </a:p>
          <a:p>
            <a:pPr indent="0" lvl="0" marL="0" rtl="0" algn="l">
              <a:spcBef>
                <a:spcPts val="0"/>
              </a:spcBef>
              <a:spcAft>
                <a:spcPts val="0"/>
              </a:spcAft>
              <a:buSzPts val="990"/>
              <a:buNone/>
            </a:pPr>
            <a:r>
              <a:rPr lang="en" sz="2360"/>
              <a:t>print KelvinToFahrenheit(-5)</a:t>
            </a:r>
            <a:endParaRPr sz="2360"/>
          </a:p>
          <a:p>
            <a:pPr indent="0" lvl="0" marL="0" rtl="0" algn="l">
              <a:spcBef>
                <a:spcPts val="0"/>
              </a:spcBef>
              <a:spcAft>
                <a:spcPts val="0"/>
              </a:spcAft>
              <a:buSzPts val="990"/>
              <a:buNone/>
            </a:pPr>
            <a:r>
              <a:rPr lang="en" sz="2360"/>
              <a:t>File "test.py", line 4, in KelvinToFahrenheit</a:t>
            </a:r>
            <a:endParaRPr sz="2360"/>
          </a:p>
          <a:p>
            <a:pPr indent="0" lvl="0" marL="0" rtl="0" algn="l">
              <a:spcBef>
                <a:spcPts val="0"/>
              </a:spcBef>
              <a:spcAft>
                <a:spcPts val="0"/>
              </a:spcAft>
              <a:buSzPts val="990"/>
              <a:buNone/>
            </a:pPr>
            <a:r>
              <a:rPr lang="en" sz="2360"/>
              <a:t>assert (Temperature &gt;= 0),"Colder than absolute zero!"</a:t>
            </a:r>
            <a:endParaRPr sz="2360"/>
          </a:p>
          <a:p>
            <a:pPr indent="0" lvl="0" marL="0" rtl="0" algn="l">
              <a:spcBef>
                <a:spcPts val="0"/>
              </a:spcBef>
              <a:spcAft>
                <a:spcPts val="0"/>
              </a:spcAft>
              <a:buSzPts val="990"/>
              <a:buNone/>
            </a:pPr>
            <a:r>
              <a:rPr lang="en" sz="2360"/>
              <a:t>AssertionError: Colder than absolute zero!</a:t>
            </a:r>
            <a:endParaRPr sz="236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SzPts val="990"/>
              <a:buNone/>
            </a:pPr>
            <a:r>
              <a:rPr lang="en" sz="2800"/>
              <a:t>Error in Python can be of two types i.e. Syntax errors and Exceptions. Errors are the problems in a program due to which the program will stop the execution. On the other hand, exceptions are raised when some internal events occur which changes the normal flow of the program.</a:t>
            </a:r>
            <a:endParaRPr sz="28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2"/>
          <p:cNvSpPr txBox="1"/>
          <p:nvPr>
            <p:ph type="title"/>
          </p:nvPr>
        </p:nvSpPr>
        <p:spPr>
          <a:xfrm>
            <a:off x="1297500" y="149500"/>
            <a:ext cx="7696500" cy="914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2800"/>
              <a:t>The example below accepts two numbers from the user and performs their division. It demonstrates the uses of else and finally blocks.</a:t>
            </a:r>
            <a:endParaRPr sz="2800"/>
          </a:p>
          <a:p>
            <a:pPr indent="0" lvl="0" marL="0" rtl="0" algn="just">
              <a:spcBef>
                <a:spcPts val="0"/>
              </a:spcBef>
              <a:spcAft>
                <a:spcPts val="0"/>
              </a:spcAft>
              <a:buNone/>
            </a:pPr>
            <a:r>
              <a:rPr lang="en" sz="2800"/>
              <a:t>Example: </a:t>
            </a:r>
            <a:endParaRPr sz="2800"/>
          </a:p>
          <a:p>
            <a:pPr indent="0" lvl="0" marL="0" rtl="0" algn="just">
              <a:spcBef>
                <a:spcPts val="0"/>
              </a:spcBef>
              <a:spcAft>
                <a:spcPts val="0"/>
              </a:spcAft>
              <a:buNone/>
            </a:pPr>
            <a:r>
              <a:rPr lang="en" sz="2800"/>
              <a:t>try:</a:t>
            </a:r>
            <a:endParaRPr sz="2800"/>
          </a:p>
          <a:p>
            <a:pPr indent="0" lvl="0" marL="0" rtl="0" algn="just">
              <a:spcBef>
                <a:spcPts val="0"/>
              </a:spcBef>
              <a:spcAft>
                <a:spcPts val="0"/>
              </a:spcAft>
              <a:buNone/>
            </a:pPr>
            <a:r>
              <a:rPr lang="en" sz="2800"/>
              <a:t>    print("try block")</a:t>
            </a:r>
            <a:endParaRPr sz="2800"/>
          </a:p>
          <a:p>
            <a:pPr indent="0" lvl="0" marL="0" rtl="0" algn="just">
              <a:spcBef>
                <a:spcPts val="0"/>
              </a:spcBef>
              <a:spcAft>
                <a:spcPts val="0"/>
              </a:spcAft>
              <a:buNone/>
            </a:pPr>
            <a:r>
              <a:rPr lang="en" sz="2800"/>
              <a:t>    x=int(input('Enter a number: '))</a:t>
            </a:r>
            <a:endParaRPr sz="2800"/>
          </a:p>
          <a:p>
            <a:pPr indent="0" lvl="0" marL="0" rtl="0" algn="just">
              <a:spcBef>
                <a:spcPts val="0"/>
              </a:spcBef>
              <a:spcAft>
                <a:spcPts val="0"/>
              </a:spcAft>
              <a:buNone/>
            </a:pPr>
            <a:r>
              <a:rPr lang="en" sz="2800"/>
              <a:t>    y=int(input('Enter another number: '))</a:t>
            </a:r>
            <a:endParaRPr sz="2800"/>
          </a:p>
          <a:p>
            <a:pPr indent="0" lvl="0" marL="0" rtl="0" algn="just">
              <a:spcBef>
                <a:spcPts val="0"/>
              </a:spcBef>
              <a:spcAft>
                <a:spcPts val="0"/>
              </a:spcAft>
              <a:buNone/>
            </a:pPr>
            <a:r>
              <a:rPr lang="en" sz="2800"/>
              <a:t>    z=x/y</a:t>
            </a:r>
            <a:endParaRPr sz="2800"/>
          </a:p>
          <a:p>
            <a:pPr indent="0" lvl="0" marL="0" rtl="0" algn="just">
              <a:spcBef>
                <a:spcPts val="0"/>
              </a:spcBef>
              <a:spcAft>
                <a:spcPts val="0"/>
              </a:spcAft>
              <a:buNone/>
            </a:pPr>
            <a:r>
              <a:t/>
            </a:r>
            <a:endParaRPr sz="28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3"/>
          <p:cNvSpPr txBox="1"/>
          <p:nvPr>
            <p:ph type="title"/>
          </p:nvPr>
        </p:nvSpPr>
        <p:spPr>
          <a:xfrm>
            <a:off x="646525" y="0"/>
            <a:ext cx="86205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except ZeroDivisionError:</a:t>
            </a:r>
            <a:endParaRPr sz="2700"/>
          </a:p>
          <a:p>
            <a:pPr indent="0" lvl="0" marL="0" rtl="0" algn="l">
              <a:spcBef>
                <a:spcPts val="0"/>
              </a:spcBef>
              <a:spcAft>
                <a:spcPts val="0"/>
              </a:spcAft>
              <a:buNone/>
            </a:pPr>
            <a:r>
              <a:rPr lang="en" sz="2700"/>
              <a:t>    print("except ZeroDivisionError block")</a:t>
            </a:r>
            <a:endParaRPr sz="2700"/>
          </a:p>
          <a:p>
            <a:pPr indent="0" lvl="0" marL="0" rtl="0" algn="l">
              <a:spcBef>
                <a:spcPts val="0"/>
              </a:spcBef>
              <a:spcAft>
                <a:spcPts val="0"/>
              </a:spcAft>
              <a:buNone/>
            </a:pPr>
            <a:r>
              <a:rPr lang="en" sz="2700"/>
              <a:t>    print("Division by 0 not accepted")</a:t>
            </a:r>
            <a:endParaRPr sz="2700"/>
          </a:p>
          <a:p>
            <a:pPr indent="0" lvl="0" marL="0" rtl="0" algn="l">
              <a:spcBef>
                <a:spcPts val="0"/>
              </a:spcBef>
              <a:spcAft>
                <a:spcPts val="0"/>
              </a:spcAft>
              <a:buNone/>
            </a:pPr>
            <a:r>
              <a:rPr lang="en" sz="2700"/>
              <a:t>else:</a:t>
            </a:r>
            <a:endParaRPr sz="2700"/>
          </a:p>
          <a:p>
            <a:pPr indent="0" lvl="0" marL="0" rtl="0" algn="l">
              <a:spcBef>
                <a:spcPts val="0"/>
              </a:spcBef>
              <a:spcAft>
                <a:spcPts val="0"/>
              </a:spcAft>
              <a:buNone/>
            </a:pPr>
            <a:r>
              <a:rPr lang="en" sz="2700"/>
              <a:t>    print("else block")</a:t>
            </a:r>
            <a:endParaRPr sz="2700"/>
          </a:p>
          <a:p>
            <a:pPr indent="0" lvl="0" marL="0" rtl="0" algn="l">
              <a:spcBef>
                <a:spcPts val="0"/>
              </a:spcBef>
              <a:spcAft>
                <a:spcPts val="0"/>
              </a:spcAft>
              <a:buNone/>
            </a:pPr>
            <a:r>
              <a:rPr lang="en" sz="2700"/>
              <a:t>    print("Division = ", z)</a:t>
            </a:r>
            <a:endParaRPr sz="2700"/>
          </a:p>
          <a:p>
            <a:pPr indent="0" lvl="0" marL="0" rtl="0" algn="l">
              <a:spcBef>
                <a:spcPts val="0"/>
              </a:spcBef>
              <a:spcAft>
                <a:spcPts val="0"/>
              </a:spcAft>
              <a:buNone/>
            </a:pPr>
            <a:r>
              <a:rPr lang="en" sz="2700"/>
              <a:t>finally:</a:t>
            </a:r>
            <a:endParaRPr sz="2700"/>
          </a:p>
          <a:p>
            <a:pPr indent="0" lvl="0" marL="0" rtl="0" algn="l">
              <a:spcBef>
                <a:spcPts val="0"/>
              </a:spcBef>
              <a:spcAft>
                <a:spcPts val="0"/>
              </a:spcAft>
              <a:buNone/>
            </a:pPr>
            <a:r>
              <a:rPr lang="en" sz="2700"/>
              <a:t>    print("finally block")</a:t>
            </a:r>
            <a:endParaRPr sz="2700"/>
          </a:p>
          <a:p>
            <a:pPr indent="0" lvl="0" marL="0" rtl="0" algn="l">
              <a:spcBef>
                <a:spcPts val="0"/>
              </a:spcBef>
              <a:spcAft>
                <a:spcPts val="0"/>
              </a:spcAft>
              <a:buNone/>
            </a:pPr>
            <a:r>
              <a:rPr lang="en" sz="2700"/>
              <a:t>    x=0</a:t>
            </a:r>
            <a:endParaRPr sz="2700"/>
          </a:p>
          <a:p>
            <a:pPr indent="0" lvl="0" marL="0" rtl="0" algn="l">
              <a:spcBef>
                <a:spcPts val="0"/>
              </a:spcBef>
              <a:spcAft>
                <a:spcPts val="0"/>
              </a:spcAft>
              <a:buNone/>
            </a:pPr>
            <a:r>
              <a:rPr lang="en" sz="2700"/>
              <a:t>    y=0</a:t>
            </a:r>
            <a:endParaRPr sz="2700"/>
          </a:p>
          <a:p>
            <a:pPr indent="0" lvl="0" marL="0" rtl="0" algn="l">
              <a:spcBef>
                <a:spcPts val="0"/>
              </a:spcBef>
              <a:spcAft>
                <a:spcPts val="0"/>
              </a:spcAft>
              <a:buNone/>
            </a:pPr>
            <a:r>
              <a:rPr lang="en" sz="2700"/>
              <a:t>print ("Out of try, except, else and finally blocks." )</a:t>
            </a:r>
            <a:endParaRPr sz="2700"/>
          </a:p>
          <a:p>
            <a:pPr indent="0" lvl="0" marL="0" rtl="0" algn="l">
              <a:spcBef>
                <a:spcPts val="0"/>
              </a:spcBef>
              <a:spcAft>
                <a:spcPts val="0"/>
              </a:spcAft>
              <a:buNone/>
            </a:pPr>
            <a:r>
              <a:t/>
            </a:r>
            <a:endParaRPr sz="27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4"/>
          <p:cNvSpPr txBox="1"/>
          <p:nvPr>
            <p:ph type="title"/>
          </p:nvPr>
        </p:nvSpPr>
        <p:spPr>
          <a:xfrm>
            <a:off x="833300" y="63275"/>
            <a:ext cx="84621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The first run is a normal case. The out of the else and finally blocks is displayed because the try block is error-free.</a:t>
            </a:r>
            <a:endParaRPr sz="2600"/>
          </a:p>
          <a:p>
            <a:pPr indent="0" lvl="0" marL="0" rtl="0" algn="l">
              <a:spcBef>
                <a:spcPts val="0"/>
              </a:spcBef>
              <a:spcAft>
                <a:spcPts val="0"/>
              </a:spcAft>
              <a:buNone/>
            </a:pPr>
            <a:r>
              <a:t/>
            </a:r>
            <a:endParaRPr sz="2600"/>
          </a:p>
          <a:p>
            <a:pPr indent="0" lvl="0" marL="0" rtl="0" algn="l">
              <a:spcBef>
                <a:spcPts val="0"/>
              </a:spcBef>
              <a:spcAft>
                <a:spcPts val="0"/>
              </a:spcAft>
              <a:buNone/>
            </a:pPr>
            <a:r>
              <a:rPr lang="en" sz="2600"/>
              <a:t>Result:</a:t>
            </a:r>
            <a:endParaRPr sz="2600"/>
          </a:p>
          <a:p>
            <a:pPr indent="0" lvl="0" marL="0" rtl="0" algn="l">
              <a:spcBef>
                <a:spcPts val="0"/>
              </a:spcBef>
              <a:spcAft>
                <a:spcPts val="0"/>
              </a:spcAft>
              <a:buNone/>
            </a:pPr>
            <a:r>
              <a:rPr lang="en" sz="2600"/>
              <a:t>try block</a:t>
            </a:r>
            <a:endParaRPr sz="2600"/>
          </a:p>
          <a:p>
            <a:pPr indent="0" lvl="0" marL="0" rtl="0" algn="l">
              <a:spcBef>
                <a:spcPts val="0"/>
              </a:spcBef>
              <a:spcAft>
                <a:spcPts val="0"/>
              </a:spcAft>
              <a:buNone/>
            </a:pPr>
            <a:r>
              <a:rPr lang="en" sz="2600"/>
              <a:t>Enter a number: 10</a:t>
            </a:r>
            <a:endParaRPr sz="2600"/>
          </a:p>
          <a:p>
            <a:pPr indent="0" lvl="0" marL="0" rtl="0" algn="l">
              <a:spcBef>
                <a:spcPts val="0"/>
              </a:spcBef>
              <a:spcAft>
                <a:spcPts val="0"/>
              </a:spcAft>
              <a:buNone/>
            </a:pPr>
            <a:r>
              <a:rPr lang="en" sz="2600"/>
              <a:t>Enter another number: 2</a:t>
            </a:r>
            <a:endParaRPr sz="2600"/>
          </a:p>
          <a:p>
            <a:pPr indent="0" lvl="0" marL="0" rtl="0" algn="l">
              <a:spcBef>
                <a:spcPts val="0"/>
              </a:spcBef>
              <a:spcAft>
                <a:spcPts val="0"/>
              </a:spcAft>
              <a:buNone/>
            </a:pPr>
            <a:r>
              <a:rPr lang="en" sz="2600"/>
              <a:t>else block</a:t>
            </a:r>
            <a:endParaRPr sz="2600"/>
          </a:p>
          <a:p>
            <a:pPr indent="0" lvl="0" marL="0" rtl="0" algn="l">
              <a:spcBef>
                <a:spcPts val="0"/>
              </a:spcBef>
              <a:spcAft>
                <a:spcPts val="0"/>
              </a:spcAft>
              <a:buNone/>
            </a:pPr>
            <a:r>
              <a:rPr lang="en" sz="2600"/>
              <a:t>Division =  5.0</a:t>
            </a:r>
            <a:endParaRPr sz="2600"/>
          </a:p>
          <a:p>
            <a:pPr indent="0" lvl="0" marL="0" rtl="0" algn="l">
              <a:spcBef>
                <a:spcPts val="0"/>
              </a:spcBef>
              <a:spcAft>
                <a:spcPts val="0"/>
              </a:spcAft>
              <a:buNone/>
            </a:pPr>
            <a:r>
              <a:rPr lang="en" sz="2600"/>
              <a:t>finally block</a:t>
            </a:r>
            <a:endParaRPr sz="2600"/>
          </a:p>
          <a:p>
            <a:pPr indent="0" lvl="0" marL="0" rtl="0" algn="l">
              <a:spcBef>
                <a:spcPts val="0"/>
              </a:spcBef>
              <a:spcAft>
                <a:spcPts val="0"/>
              </a:spcAft>
              <a:buNone/>
            </a:pPr>
            <a:r>
              <a:rPr lang="en" sz="2600"/>
              <a:t>Out of try, except, else and finally blocks.</a:t>
            </a:r>
            <a:endParaRPr sz="26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5"/>
          <p:cNvSpPr txBox="1"/>
          <p:nvPr>
            <p:ph type="title"/>
          </p:nvPr>
        </p:nvSpPr>
        <p:spPr>
          <a:xfrm>
            <a:off x="1297500" y="92050"/>
            <a:ext cx="7725300" cy="914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SzPts val="990"/>
              <a:buNone/>
            </a:pPr>
            <a:r>
              <a:rPr lang="en" sz="2560"/>
              <a:t>Raise an Exception</a:t>
            </a:r>
            <a:endParaRPr sz="2560"/>
          </a:p>
          <a:p>
            <a:pPr indent="0" lvl="0" marL="0" rtl="0" algn="just">
              <a:spcBef>
                <a:spcPts val="0"/>
              </a:spcBef>
              <a:spcAft>
                <a:spcPts val="0"/>
              </a:spcAft>
              <a:buSzPts val="990"/>
              <a:buNone/>
            </a:pPr>
            <a:r>
              <a:rPr lang="en" sz="2560"/>
              <a:t>Python also provides the raise keyword to be used in the context of exception handling. It causes an exception to be generated explicitly. Built-in errors are raised implicitly. However, a built-in or custom exception can be forced during execution.</a:t>
            </a:r>
            <a:endParaRPr sz="2560"/>
          </a:p>
          <a:p>
            <a:pPr indent="0" lvl="0" marL="0" rtl="0" algn="just">
              <a:spcBef>
                <a:spcPts val="0"/>
              </a:spcBef>
              <a:spcAft>
                <a:spcPts val="0"/>
              </a:spcAft>
              <a:buSzPts val="990"/>
              <a:buNone/>
            </a:pPr>
            <a:r>
              <a:t/>
            </a:r>
            <a:endParaRPr sz="2560"/>
          </a:p>
          <a:p>
            <a:pPr indent="0" lvl="0" marL="0" rtl="0" algn="just">
              <a:spcBef>
                <a:spcPts val="0"/>
              </a:spcBef>
              <a:spcAft>
                <a:spcPts val="0"/>
              </a:spcAft>
              <a:buSzPts val="990"/>
              <a:buNone/>
            </a:pPr>
            <a:r>
              <a:rPr lang="en" sz="2560"/>
              <a:t>The following code accepts a number from the user. The try block raises a ValueError exception if the number is outside the allowed range.</a:t>
            </a:r>
            <a:endParaRPr sz="256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6"/>
          <p:cNvSpPr txBox="1"/>
          <p:nvPr>
            <p:ph type="title"/>
          </p:nvPr>
        </p:nvSpPr>
        <p:spPr>
          <a:xfrm>
            <a:off x="1297500" y="393750"/>
            <a:ext cx="76965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60"/>
              <a:t>Example:</a:t>
            </a:r>
            <a:endParaRPr sz="2660"/>
          </a:p>
          <a:p>
            <a:pPr indent="0" lvl="0" marL="0" rtl="0" algn="l">
              <a:spcBef>
                <a:spcPts val="0"/>
              </a:spcBef>
              <a:spcAft>
                <a:spcPts val="0"/>
              </a:spcAft>
              <a:buSzPts val="990"/>
              <a:buNone/>
            </a:pPr>
            <a:r>
              <a:rPr lang="en" sz="2660"/>
              <a:t>try:</a:t>
            </a:r>
            <a:endParaRPr sz="2660"/>
          </a:p>
          <a:p>
            <a:pPr indent="0" lvl="0" marL="0" rtl="0" algn="l">
              <a:spcBef>
                <a:spcPts val="0"/>
              </a:spcBef>
              <a:spcAft>
                <a:spcPts val="0"/>
              </a:spcAft>
              <a:buSzPts val="990"/>
              <a:buNone/>
            </a:pPr>
            <a:r>
              <a:rPr lang="en" sz="2660"/>
              <a:t>    x=int(input('Enter a number upto 100: '))</a:t>
            </a:r>
            <a:endParaRPr sz="2660"/>
          </a:p>
          <a:p>
            <a:pPr indent="0" lvl="0" marL="0" rtl="0" algn="l">
              <a:spcBef>
                <a:spcPts val="0"/>
              </a:spcBef>
              <a:spcAft>
                <a:spcPts val="0"/>
              </a:spcAft>
              <a:buSzPts val="990"/>
              <a:buNone/>
            </a:pPr>
            <a:r>
              <a:rPr lang="en" sz="2660"/>
              <a:t>    if x &gt; 100:</a:t>
            </a:r>
            <a:endParaRPr sz="2660"/>
          </a:p>
          <a:p>
            <a:pPr indent="0" lvl="0" marL="0" rtl="0" algn="l">
              <a:spcBef>
                <a:spcPts val="0"/>
              </a:spcBef>
              <a:spcAft>
                <a:spcPts val="0"/>
              </a:spcAft>
              <a:buSzPts val="990"/>
              <a:buNone/>
            </a:pPr>
            <a:r>
              <a:rPr lang="en" sz="2660"/>
              <a:t>        raise ValueError(x)</a:t>
            </a:r>
            <a:endParaRPr sz="2660"/>
          </a:p>
          <a:p>
            <a:pPr indent="0" lvl="0" marL="0" rtl="0" algn="l">
              <a:spcBef>
                <a:spcPts val="0"/>
              </a:spcBef>
              <a:spcAft>
                <a:spcPts val="0"/>
              </a:spcAft>
              <a:buSzPts val="990"/>
              <a:buNone/>
            </a:pPr>
            <a:r>
              <a:rPr lang="en" sz="2660"/>
              <a:t>except ValueError:</a:t>
            </a:r>
            <a:endParaRPr sz="2660"/>
          </a:p>
          <a:p>
            <a:pPr indent="0" lvl="0" marL="0" rtl="0" algn="l">
              <a:spcBef>
                <a:spcPts val="0"/>
              </a:spcBef>
              <a:spcAft>
                <a:spcPts val="0"/>
              </a:spcAft>
              <a:buSzPts val="990"/>
              <a:buNone/>
            </a:pPr>
            <a:r>
              <a:rPr lang="en" sz="2660"/>
              <a:t>    print(x, "is out of allowed range")</a:t>
            </a:r>
            <a:endParaRPr sz="2660"/>
          </a:p>
          <a:p>
            <a:pPr indent="0" lvl="0" marL="0" rtl="0" algn="l">
              <a:spcBef>
                <a:spcPts val="0"/>
              </a:spcBef>
              <a:spcAft>
                <a:spcPts val="0"/>
              </a:spcAft>
              <a:buSzPts val="990"/>
              <a:buNone/>
            </a:pPr>
            <a:r>
              <a:rPr lang="en" sz="2660"/>
              <a:t>else:</a:t>
            </a:r>
            <a:endParaRPr sz="2660"/>
          </a:p>
          <a:p>
            <a:pPr indent="0" lvl="0" marL="0" rtl="0" algn="l">
              <a:spcBef>
                <a:spcPts val="0"/>
              </a:spcBef>
              <a:spcAft>
                <a:spcPts val="0"/>
              </a:spcAft>
              <a:buSzPts val="990"/>
              <a:buNone/>
            </a:pPr>
            <a:r>
              <a:rPr lang="en" sz="2660"/>
              <a:t>    print(x, "is within the allowed range")</a:t>
            </a:r>
            <a:endParaRPr sz="2660"/>
          </a:p>
          <a:p>
            <a:pPr indent="0" lvl="0" marL="0" rtl="0" algn="l">
              <a:spcBef>
                <a:spcPts val="0"/>
              </a:spcBef>
              <a:spcAft>
                <a:spcPts val="0"/>
              </a:spcAft>
              <a:buSzPts val="990"/>
              <a:buNone/>
            </a:pPr>
            <a:r>
              <a:t/>
            </a:r>
            <a:endParaRPr sz="266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760"/>
              <a:t>Result:</a:t>
            </a:r>
            <a:endParaRPr sz="2760"/>
          </a:p>
          <a:p>
            <a:pPr indent="0" lvl="0" marL="0" rtl="0" algn="l">
              <a:spcBef>
                <a:spcPts val="0"/>
              </a:spcBef>
              <a:spcAft>
                <a:spcPts val="0"/>
              </a:spcAft>
              <a:buSzPts val="990"/>
              <a:buNone/>
            </a:pPr>
            <a:r>
              <a:rPr lang="en" sz="2760"/>
              <a:t>Enter a number upto 100: 200</a:t>
            </a:r>
            <a:endParaRPr sz="2760"/>
          </a:p>
          <a:p>
            <a:pPr indent="0" lvl="0" marL="0" rtl="0" algn="l">
              <a:spcBef>
                <a:spcPts val="0"/>
              </a:spcBef>
              <a:spcAft>
                <a:spcPts val="0"/>
              </a:spcAft>
              <a:buSzPts val="990"/>
              <a:buNone/>
            </a:pPr>
            <a:r>
              <a:rPr lang="en" sz="2760"/>
              <a:t>200 is out of allowed range</a:t>
            </a:r>
            <a:endParaRPr sz="2760"/>
          </a:p>
          <a:p>
            <a:pPr indent="0" lvl="0" marL="0" rtl="0" algn="l">
              <a:spcBef>
                <a:spcPts val="0"/>
              </a:spcBef>
              <a:spcAft>
                <a:spcPts val="0"/>
              </a:spcAft>
              <a:buSzPts val="990"/>
              <a:buNone/>
            </a:pPr>
            <a:r>
              <a:rPr lang="en" sz="2760"/>
              <a:t>Enter a number upto 100: 50</a:t>
            </a:r>
            <a:endParaRPr sz="2760"/>
          </a:p>
          <a:p>
            <a:pPr indent="0" lvl="0" marL="0" rtl="0" algn="l">
              <a:spcBef>
                <a:spcPts val="0"/>
              </a:spcBef>
              <a:spcAft>
                <a:spcPts val="0"/>
              </a:spcAft>
              <a:buSzPts val="990"/>
              <a:buNone/>
            </a:pPr>
            <a:r>
              <a:rPr lang="en" sz="2760"/>
              <a:t>50 is within the allowed range</a:t>
            </a:r>
            <a:endParaRPr sz="276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8"/>
          <p:cNvSpPr txBox="1"/>
          <p:nvPr>
            <p:ph type="title"/>
          </p:nvPr>
        </p:nvSpPr>
        <p:spPr>
          <a:xfrm>
            <a:off x="1283125" y="163875"/>
            <a:ext cx="7638900" cy="914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2800"/>
              <a:t>E</a:t>
            </a:r>
            <a:r>
              <a:rPr lang="en" sz="2800"/>
              <a:t>xception as a control flow mechanism :</a:t>
            </a:r>
            <a:endParaRPr sz="2800"/>
          </a:p>
          <a:p>
            <a:pPr indent="0" lvl="0" marL="0" rtl="0" algn="just">
              <a:spcBef>
                <a:spcPts val="0"/>
              </a:spcBef>
              <a:spcAft>
                <a:spcPts val="0"/>
              </a:spcAft>
              <a:buNone/>
            </a:pPr>
            <a:r>
              <a:rPr lang="en" sz="2800"/>
              <a:t>There’s one other form of flow control that is common within Python, exception handling.</a:t>
            </a:r>
            <a:endParaRPr sz="2800"/>
          </a:p>
          <a:p>
            <a:pPr indent="0" lvl="0" marL="0" rtl="0" algn="just">
              <a:spcBef>
                <a:spcPts val="0"/>
              </a:spcBef>
              <a:spcAft>
                <a:spcPts val="0"/>
              </a:spcAft>
              <a:buNone/>
            </a:pPr>
            <a:r>
              <a:rPr lang="en" sz="2800"/>
              <a:t>One thing that differs compared to many other languages is that in Python exceptions are relatively lightweight. This means they aren’t only meant to be used in the most extreme circumstances, instead it is not uncommon to use them as a type of control flow.</a:t>
            </a:r>
            <a:endParaRPr sz="2800"/>
          </a:p>
          <a:p>
            <a:pPr indent="0" lvl="0" marL="0" rtl="0" algn="just">
              <a:spcBef>
                <a:spcPts val="0"/>
              </a:spcBef>
              <a:spcAft>
                <a:spcPts val="0"/>
              </a:spcAft>
              <a:buNone/>
            </a:pPr>
            <a:r>
              <a:t/>
            </a:r>
            <a:endParaRPr sz="28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9"/>
          <p:cNvSpPr txBox="1"/>
          <p:nvPr>
            <p:ph type="title"/>
          </p:nvPr>
        </p:nvSpPr>
        <p:spPr>
          <a:xfrm>
            <a:off x="1283125" y="0"/>
            <a:ext cx="7768200" cy="521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360"/>
              <a:t>Example:</a:t>
            </a:r>
            <a:endParaRPr sz="2360"/>
          </a:p>
          <a:p>
            <a:pPr indent="0" lvl="0" marL="0" rtl="0" algn="l">
              <a:spcBef>
                <a:spcPts val="0"/>
              </a:spcBef>
              <a:spcAft>
                <a:spcPts val="0"/>
              </a:spcAft>
              <a:buSzPts val="990"/>
              <a:buNone/>
            </a:pPr>
            <a:r>
              <a:rPr lang="en" sz="2360"/>
              <a:t>try:    </a:t>
            </a:r>
            <a:endParaRPr sz="2360"/>
          </a:p>
          <a:p>
            <a:pPr indent="0" lvl="0" marL="0" rtl="0" algn="l">
              <a:spcBef>
                <a:spcPts val="0"/>
              </a:spcBef>
              <a:spcAft>
                <a:spcPts val="0"/>
              </a:spcAft>
              <a:buSzPts val="990"/>
              <a:buNone/>
            </a:pPr>
            <a:r>
              <a:rPr lang="en" sz="2360"/>
              <a:t>    a = int(input("Enter a:"))    </a:t>
            </a:r>
            <a:endParaRPr sz="2360"/>
          </a:p>
          <a:p>
            <a:pPr indent="0" lvl="0" marL="0" rtl="0" algn="l">
              <a:spcBef>
                <a:spcPts val="0"/>
              </a:spcBef>
              <a:spcAft>
                <a:spcPts val="0"/>
              </a:spcAft>
              <a:buSzPts val="990"/>
              <a:buNone/>
            </a:pPr>
            <a:r>
              <a:rPr lang="en" sz="2360"/>
              <a:t>    b = int(input("Enter b:"))    </a:t>
            </a:r>
            <a:endParaRPr sz="2360"/>
          </a:p>
          <a:p>
            <a:pPr indent="0" lvl="0" marL="0" rtl="0" algn="l">
              <a:spcBef>
                <a:spcPts val="0"/>
              </a:spcBef>
              <a:spcAft>
                <a:spcPts val="0"/>
              </a:spcAft>
              <a:buSzPts val="990"/>
              <a:buNone/>
            </a:pPr>
            <a:r>
              <a:rPr lang="en" sz="2360"/>
              <a:t>    c = a/b  </a:t>
            </a:r>
            <a:endParaRPr sz="2360"/>
          </a:p>
          <a:p>
            <a:pPr indent="0" lvl="0" marL="0" rtl="0" algn="l">
              <a:spcBef>
                <a:spcPts val="0"/>
              </a:spcBef>
              <a:spcAft>
                <a:spcPts val="0"/>
              </a:spcAft>
              <a:buSzPts val="990"/>
              <a:buNone/>
            </a:pPr>
            <a:r>
              <a:rPr lang="en" sz="2360"/>
              <a:t>    print("a/b = %d"%c)    </a:t>
            </a:r>
            <a:endParaRPr sz="2360"/>
          </a:p>
          <a:p>
            <a:pPr indent="0" lvl="0" marL="0" rtl="0" algn="l">
              <a:spcBef>
                <a:spcPts val="0"/>
              </a:spcBef>
              <a:spcAft>
                <a:spcPts val="0"/>
              </a:spcAft>
              <a:buSzPts val="990"/>
              <a:buNone/>
            </a:pPr>
            <a:r>
              <a:rPr lang="en" sz="2360"/>
              <a:t># Using Exception with except statement. If we print(Exception) it will return exception class  </a:t>
            </a:r>
            <a:endParaRPr sz="2360"/>
          </a:p>
          <a:p>
            <a:pPr indent="0" lvl="0" marL="0" rtl="0" algn="l">
              <a:spcBef>
                <a:spcPts val="0"/>
              </a:spcBef>
              <a:spcAft>
                <a:spcPts val="0"/>
              </a:spcAft>
              <a:buSzPts val="990"/>
              <a:buNone/>
            </a:pPr>
            <a:r>
              <a:rPr lang="en" sz="2360"/>
              <a:t>except Exception:    </a:t>
            </a:r>
            <a:endParaRPr sz="2360"/>
          </a:p>
          <a:p>
            <a:pPr indent="0" lvl="0" marL="0" rtl="0" algn="l">
              <a:spcBef>
                <a:spcPts val="0"/>
              </a:spcBef>
              <a:spcAft>
                <a:spcPts val="0"/>
              </a:spcAft>
              <a:buSzPts val="990"/>
              <a:buNone/>
            </a:pPr>
            <a:r>
              <a:rPr lang="en" sz="2360"/>
              <a:t>    print("can't divide by zero")    </a:t>
            </a:r>
            <a:endParaRPr sz="2360"/>
          </a:p>
          <a:p>
            <a:pPr indent="0" lvl="0" marL="0" rtl="0" algn="l">
              <a:spcBef>
                <a:spcPts val="0"/>
              </a:spcBef>
              <a:spcAft>
                <a:spcPts val="0"/>
              </a:spcAft>
              <a:buSzPts val="990"/>
              <a:buNone/>
            </a:pPr>
            <a:r>
              <a:rPr lang="en" sz="2360"/>
              <a:t>    print(Exception)  </a:t>
            </a:r>
            <a:endParaRPr sz="2360"/>
          </a:p>
          <a:p>
            <a:pPr indent="0" lvl="0" marL="0" rtl="0" algn="l">
              <a:spcBef>
                <a:spcPts val="0"/>
              </a:spcBef>
              <a:spcAft>
                <a:spcPts val="0"/>
              </a:spcAft>
              <a:buSzPts val="990"/>
              <a:buNone/>
            </a:pPr>
            <a:r>
              <a:rPr lang="en" sz="2360"/>
              <a:t>else:    </a:t>
            </a:r>
            <a:endParaRPr sz="2360"/>
          </a:p>
          <a:p>
            <a:pPr indent="0" lvl="0" marL="0" rtl="0" algn="l">
              <a:spcBef>
                <a:spcPts val="0"/>
              </a:spcBef>
              <a:spcAft>
                <a:spcPts val="0"/>
              </a:spcAft>
              <a:buSzPts val="990"/>
              <a:buNone/>
            </a:pPr>
            <a:r>
              <a:rPr lang="en" sz="2360"/>
              <a:t>    print("Hi I am else block")    </a:t>
            </a:r>
            <a:endParaRPr sz="236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5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60"/>
              <a:t>Output:</a:t>
            </a:r>
            <a:endParaRPr sz="2860"/>
          </a:p>
          <a:p>
            <a:pPr indent="0" lvl="0" marL="0" rtl="0" algn="l">
              <a:spcBef>
                <a:spcPts val="0"/>
              </a:spcBef>
              <a:spcAft>
                <a:spcPts val="0"/>
              </a:spcAft>
              <a:buSzPts val="990"/>
              <a:buNone/>
            </a:pPr>
            <a:r>
              <a:t/>
            </a:r>
            <a:endParaRPr sz="2860"/>
          </a:p>
          <a:p>
            <a:pPr indent="0" lvl="0" marL="0" rtl="0" algn="l">
              <a:spcBef>
                <a:spcPts val="0"/>
              </a:spcBef>
              <a:spcAft>
                <a:spcPts val="0"/>
              </a:spcAft>
              <a:buSzPts val="990"/>
              <a:buNone/>
            </a:pPr>
            <a:r>
              <a:rPr lang="en" sz="2860"/>
              <a:t>Enter a:10</a:t>
            </a:r>
            <a:endParaRPr sz="2860"/>
          </a:p>
          <a:p>
            <a:pPr indent="0" lvl="0" marL="0" rtl="0" algn="l">
              <a:spcBef>
                <a:spcPts val="0"/>
              </a:spcBef>
              <a:spcAft>
                <a:spcPts val="0"/>
              </a:spcAft>
              <a:buSzPts val="990"/>
              <a:buNone/>
            </a:pPr>
            <a:r>
              <a:rPr lang="en" sz="2860"/>
              <a:t>Enter b:0</a:t>
            </a:r>
            <a:endParaRPr sz="2860"/>
          </a:p>
          <a:p>
            <a:pPr indent="0" lvl="0" marL="0" rtl="0" algn="l">
              <a:spcBef>
                <a:spcPts val="0"/>
              </a:spcBef>
              <a:spcAft>
                <a:spcPts val="0"/>
              </a:spcAft>
              <a:buSzPts val="990"/>
              <a:buNone/>
            </a:pPr>
            <a:r>
              <a:rPr lang="en" sz="2860"/>
              <a:t>can't divide by zero</a:t>
            </a:r>
            <a:endParaRPr sz="2860"/>
          </a:p>
          <a:p>
            <a:pPr indent="0" lvl="0" marL="0" rtl="0" algn="l">
              <a:spcBef>
                <a:spcPts val="0"/>
              </a:spcBef>
              <a:spcAft>
                <a:spcPts val="0"/>
              </a:spcAft>
              <a:buSzPts val="990"/>
              <a:buNone/>
            </a:pPr>
            <a:r>
              <a:rPr lang="en" sz="2860"/>
              <a:t>&lt;class 'Exception'&gt;</a:t>
            </a:r>
            <a:endParaRPr sz="286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51"/>
          <p:cNvSpPr txBox="1"/>
          <p:nvPr>
            <p:ph type="title"/>
          </p:nvPr>
        </p:nvSpPr>
        <p:spPr>
          <a:xfrm>
            <a:off x="1297500" y="106400"/>
            <a:ext cx="7682100" cy="914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SzPts val="990"/>
              <a:buNone/>
            </a:pPr>
            <a:r>
              <a:rPr lang="en" sz="2360"/>
              <a:t>The except statement with no exception</a:t>
            </a:r>
            <a:endParaRPr sz="2360"/>
          </a:p>
          <a:p>
            <a:pPr indent="0" lvl="0" marL="0" rtl="0" algn="just">
              <a:spcBef>
                <a:spcPts val="0"/>
              </a:spcBef>
              <a:spcAft>
                <a:spcPts val="0"/>
              </a:spcAft>
              <a:buSzPts val="990"/>
              <a:buNone/>
            </a:pPr>
            <a:r>
              <a:rPr lang="en" sz="2360"/>
              <a:t>Python provides the flexibility not to specify the name of exception with the exception statement.</a:t>
            </a:r>
            <a:endParaRPr sz="2360"/>
          </a:p>
          <a:p>
            <a:pPr indent="0" lvl="0" marL="0" rtl="0" algn="just">
              <a:spcBef>
                <a:spcPts val="0"/>
              </a:spcBef>
              <a:spcAft>
                <a:spcPts val="0"/>
              </a:spcAft>
              <a:buSzPts val="990"/>
              <a:buNone/>
            </a:pPr>
            <a:r>
              <a:rPr lang="en" sz="2360"/>
              <a:t>Example</a:t>
            </a:r>
            <a:endParaRPr sz="2360"/>
          </a:p>
          <a:p>
            <a:pPr indent="0" lvl="0" marL="0" rtl="0" algn="just">
              <a:spcBef>
                <a:spcPts val="0"/>
              </a:spcBef>
              <a:spcAft>
                <a:spcPts val="0"/>
              </a:spcAft>
              <a:buSzPts val="990"/>
              <a:buNone/>
            </a:pPr>
            <a:r>
              <a:rPr lang="en" sz="2360"/>
              <a:t>try:    </a:t>
            </a:r>
            <a:endParaRPr sz="2360"/>
          </a:p>
          <a:p>
            <a:pPr indent="0" lvl="0" marL="0" rtl="0" algn="just">
              <a:spcBef>
                <a:spcPts val="0"/>
              </a:spcBef>
              <a:spcAft>
                <a:spcPts val="0"/>
              </a:spcAft>
              <a:buSzPts val="990"/>
              <a:buNone/>
            </a:pPr>
            <a:r>
              <a:rPr lang="en" sz="2360"/>
              <a:t>    a = int(input("Enter a:"))    </a:t>
            </a:r>
            <a:endParaRPr sz="2360"/>
          </a:p>
          <a:p>
            <a:pPr indent="0" lvl="0" marL="0" rtl="0" algn="just">
              <a:spcBef>
                <a:spcPts val="0"/>
              </a:spcBef>
              <a:spcAft>
                <a:spcPts val="0"/>
              </a:spcAft>
              <a:buSzPts val="990"/>
              <a:buNone/>
            </a:pPr>
            <a:r>
              <a:rPr lang="en" sz="2360"/>
              <a:t>    b = int(input("Enter b:"))    </a:t>
            </a:r>
            <a:endParaRPr sz="2360"/>
          </a:p>
          <a:p>
            <a:pPr indent="0" lvl="0" marL="0" rtl="0" algn="just">
              <a:spcBef>
                <a:spcPts val="0"/>
              </a:spcBef>
              <a:spcAft>
                <a:spcPts val="0"/>
              </a:spcAft>
              <a:buSzPts val="990"/>
              <a:buNone/>
            </a:pPr>
            <a:r>
              <a:rPr lang="en" sz="2360"/>
              <a:t>    c = a/b;    </a:t>
            </a:r>
            <a:endParaRPr sz="2360"/>
          </a:p>
          <a:p>
            <a:pPr indent="0" lvl="0" marL="0" rtl="0" algn="just">
              <a:spcBef>
                <a:spcPts val="0"/>
              </a:spcBef>
              <a:spcAft>
                <a:spcPts val="0"/>
              </a:spcAft>
              <a:buSzPts val="990"/>
              <a:buNone/>
            </a:pPr>
            <a:r>
              <a:rPr lang="en" sz="2360"/>
              <a:t>    print("a/b = %d"%c)    </a:t>
            </a:r>
            <a:endParaRPr sz="2360"/>
          </a:p>
          <a:p>
            <a:pPr indent="0" lvl="0" marL="0" rtl="0" algn="just">
              <a:spcBef>
                <a:spcPts val="0"/>
              </a:spcBef>
              <a:spcAft>
                <a:spcPts val="0"/>
              </a:spcAft>
              <a:buSzPts val="990"/>
              <a:buNone/>
            </a:pPr>
            <a:r>
              <a:rPr lang="en" sz="2360"/>
              <a:t>except:    </a:t>
            </a:r>
            <a:endParaRPr sz="2360"/>
          </a:p>
          <a:p>
            <a:pPr indent="0" lvl="0" marL="0" rtl="0" algn="just">
              <a:spcBef>
                <a:spcPts val="0"/>
              </a:spcBef>
              <a:spcAft>
                <a:spcPts val="0"/>
              </a:spcAft>
              <a:buSzPts val="990"/>
              <a:buNone/>
            </a:pPr>
            <a:r>
              <a:rPr lang="en" sz="2360"/>
              <a:t>    print("can't divide by zero")    </a:t>
            </a:r>
            <a:endParaRPr sz="2360"/>
          </a:p>
          <a:p>
            <a:pPr indent="0" lvl="0" marL="0" rtl="0" algn="just">
              <a:spcBef>
                <a:spcPts val="0"/>
              </a:spcBef>
              <a:spcAft>
                <a:spcPts val="0"/>
              </a:spcAft>
              <a:buSzPts val="990"/>
              <a:buNone/>
            </a:pPr>
            <a:r>
              <a:rPr lang="en" sz="2360"/>
              <a:t>else:    </a:t>
            </a:r>
            <a:endParaRPr sz="2360"/>
          </a:p>
          <a:p>
            <a:pPr indent="0" lvl="0" marL="0" rtl="0" algn="just">
              <a:spcBef>
                <a:spcPts val="0"/>
              </a:spcBef>
              <a:spcAft>
                <a:spcPts val="0"/>
              </a:spcAft>
              <a:buSzPts val="990"/>
              <a:buNone/>
            </a:pPr>
            <a:r>
              <a:rPr lang="en" sz="2360"/>
              <a:t>    print("Hi I am else block")    </a:t>
            </a:r>
            <a:endParaRPr sz="236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6"/>
          <p:cNvSpPr txBox="1"/>
          <p:nvPr>
            <p:ph type="title"/>
          </p:nvPr>
        </p:nvSpPr>
        <p:spPr>
          <a:xfrm>
            <a:off x="1269300" y="233900"/>
            <a:ext cx="7560300" cy="914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2600"/>
              <a:t>Syntax errors occur when the parser detects an incorrect statement. Observe the following example:</a:t>
            </a:r>
            <a:endParaRPr sz="2500"/>
          </a:p>
          <a:p>
            <a:pPr indent="0" lvl="0" marL="0" rtl="0" algn="just">
              <a:spcBef>
                <a:spcPts val="0"/>
              </a:spcBef>
              <a:spcAft>
                <a:spcPts val="0"/>
              </a:spcAft>
              <a:buNone/>
            </a:pPr>
            <a:r>
              <a:rPr lang="en" sz="2600"/>
              <a:t>&gt;&gt;&gt; print( 0 / 0 ))</a:t>
            </a:r>
            <a:endParaRPr sz="2600"/>
          </a:p>
          <a:p>
            <a:pPr indent="0" lvl="0" marL="0" rtl="0" algn="just">
              <a:spcBef>
                <a:spcPts val="0"/>
              </a:spcBef>
              <a:spcAft>
                <a:spcPts val="0"/>
              </a:spcAft>
              <a:buNone/>
            </a:pPr>
            <a:r>
              <a:rPr lang="en" sz="2600"/>
              <a:t>  File "&lt;stdin&gt;", line 1</a:t>
            </a:r>
            <a:endParaRPr sz="2600"/>
          </a:p>
          <a:p>
            <a:pPr indent="0" lvl="0" marL="0" rtl="0" algn="just">
              <a:spcBef>
                <a:spcPts val="0"/>
              </a:spcBef>
              <a:spcAft>
                <a:spcPts val="0"/>
              </a:spcAft>
              <a:buNone/>
            </a:pPr>
            <a:r>
              <a:rPr lang="en" sz="2600"/>
              <a:t>    print( 0 / 0 ))</a:t>
            </a:r>
            <a:endParaRPr sz="2600"/>
          </a:p>
          <a:p>
            <a:pPr indent="0" lvl="0" marL="0" rtl="0" algn="just">
              <a:spcBef>
                <a:spcPts val="0"/>
              </a:spcBef>
              <a:spcAft>
                <a:spcPts val="0"/>
              </a:spcAft>
              <a:buNone/>
            </a:pPr>
            <a:r>
              <a:rPr lang="en" sz="2600"/>
              <a:t>                  ^</a:t>
            </a:r>
            <a:endParaRPr sz="2600"/>
          </a:p>
          <a:p>
            <a:pPr indent="0" lvl="0" marL="0" rtl="0" algn="just">
              <a:spcBef>
                <a:spcPts val="0"/>
              </a:spcBef>
              <a:spcAft>
                <a:spcPts val="0"/>
              </a:spcAft>
              <a:buNone/>
            </a:pPr>
            <a:r>
              <a:rPr lang="en" sz="2600"/>
              <a:t>SyntaxError: invalid syntax</a:t>
            </a:r>
            <a:endParaRPr sz="2600"/>
          </a:p>
          <a:p>
            <a:pPr indent="0" lvl="0" marL="0" rtl="0" algn="just">
              <a:spcBef>
                <a:spcPts val="0"/>
              </a:spcBef>
              <a:spcAft>
                <a:spcPts val="0"/>
              </a:spcAft>
              <a:buNone/>
            </a:pPr>
            <a:r>
              <a:rPr lang="en" sz="2600"/>
              <a:t>The arrow indicates where the parser ran into the syntax error. In this example, there was one bracket too many. Remove it and run your code again:</a:t>
            </a:r>
            <a:endParaRPr sz="2600"/>
          </a:p>
          <a:p>
            <a:pPr indent="0" lvl="0" marL="0" rtl="0" algn="just">
              <a:spcBef>
                <a:spcPts val="0"/>
              </a:spcBef>
              <a:spcAft>
                <a:spcPts val="0"/>
              </a:spcAft>
              <a:buNone/>
            </a:pPr>
            <a:r>
              <a:t/>
            </a:r>
            <a:endParaRPr sz="2600"/>
          </a:p>
          <a:p>
            <a:pPr indent="0" lvl="0" marL="0" rtl="0" algn="just">
              <a:spcBef>
                <a:spcPts val="0"/>
              </a:spcBef>
              <a:spcAft>
                <a:spcPts val="0"/>
              </a:spcAft>
              <a:buNone/>
            </a:pPr>
            <a:r>
              <a:t/>
            </a:r>
            <a:endParaRPr sz="26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2"/>
          <p:cNvSpPr txBox="1"/>
          <p:nvPr>
            <p:ph type="title"/>
          </p:nvPr>
        </p:nvSpPr>
        <p:spPr>
          <a:xfrm>
            <a:off x="1211300" y="0"/>
            <a:ext cx="78114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460"/>
              <a:t>The except statement using with exception variable</a:t>
            </a:r>
            <a:endParaRPr sz="2460"/>
          </a:p>
          <a:p>
            <a:pPr indent="0" lvl="0" marL="0" rtl="0" algn="l">
              <a:spcBef>
                <a:spcPts val="0"/>
              </a:spcBef>
              <a:spcAft>
                <a:spcPts val="0"/>
              </a:spcAft>
              <a:buSzPts val="990"/>
              <a:buNone/>
            </a:pPr>
            <a:r>
              <a:rPr lang="en" sz="2460"/>
              <a:t>We can use the exception variable with the except statement. It is used by using the as keyword. this object will return the cause of the exception. Consider the following example:</a:t>
            </a:r>
            <a:endParaRPr sz="2460"/>
          </a:p>
          <a:p>
            <a:pPr indent="0" lvl="0" marL="0" rtl="0" algn="l">
              <a:spcBef>
                <a:spcPts val="0"/>
              </a:spcBef>
              <a:spcAft>
                <a:spcPts val="0"/>
              </a:spcAft>
              <a:buSzPts val="990"/>
              <a:buNone/>
            </a:pPr>
            <a:r>
              <a:t/>
            </a:r>
            <a:endParaRPr sz="2460"/>
          </a:p>
          <a:p>
            <a:pPr indent="0" lvl="0" marL="0" rtl="0" algn="l">
              <a:spcBef>
                <a:spcPts val="0"/>
              </a:spcBef>
              <a:spcAft>
                <a:spcPts val="0"/>
              </a:spcAft>
              <a:buSzPts val="990"/>
              <a:buNone/>
            </a:pPr>
            <a:r>
              <a:t/>
            </a:r>
            <a:endParaRPr sz="246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53"/>
          <p:cNvSpPr txBox="1"/>
          <p:nvPr>
            <p:ph type="title"/>
          </p:nvPr>
        </p:nvSpPr>
        <p:spPr>
          <a:xfrm>
            <a:off x="1302475" y="93625"/>
            <a:ext cx="77538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60"/>
              <a:t>try:    </a:t>
            </a:r>
            <a:endParaRPr sz="2660"/>
          </a:p>
          <a:p>
            <a:pPr indent="0" lvl="0" marL="0" rtl="0" algn="l">
              <a:spcBef>
                <a:spcPts val="0"/>
              </a:spcBef>
              <a:spcAft>
                <a:spcPts val="0"/>
              </a:spcAft>
              <a:buSzPts val="990"/>
              <a:buNone/>
            </a:pPr>
            <a:r>
              <a:rPr lang="en" sz="2660"/>
              <a:t>    a = int(input("Enter a:"))    </a:t>
            </a:r>
            <a:endParaRPr sz="2660"/>
          </a:p>
          <a:p>
            <a:pPr indent="0" lvl="0" marL="0" rtl="0" algn="l">
              <a:spcBef>
                <a:spcPts val="0"/>
              </a:spcBef>
              <a:spcAft>
                <a:spcPts val="0"/>
              </a:spcAft>
              <a:buSzPts val="990"/>
              <a:buNone/>
            </a:pPr>
            <a:r>
              <a:rPr lang="en" sz="2660"/>
              <a:t>    b = int(input("Enter b:"))    </a:t>
            </a:r>
            <a:endParaRPr sz="2660"/>
          </a:p>
          <a:p>
            <a:pPr indent="0" lvl="0" marL="0" rtl="0" algn="l">
              <a:spcBef>
                <a:spcPts val="0"/>
              </a:spcBef>
              <a:spcAft>
                <a:spcPts val="0"/>
              </a:spcAft>
              <a:buSzPts val="990"/>
              <a:buNone/>
            </a:pPr>
            <a:r>
              <a:rPr lang="en" sz="2660"/>
              <a:t>    c = a/b  </a:t>
            </a:r>
            <a:endParaRPr sz="2660"/>
          </a:p>
          <a:p>
            <a:pPr indent="0" lvl="0" marL="0" rtl="0" algn="l">
              <a:spcBef>
                <a:spcPts val="0"/>
              </a:spcBef>
              <a:spcAft>
                <a:spcPts val="0"/>
              </a:spcAft>
              <a:buSzPts val="990"/>
              <a:buNone/>
            </a:pPr>
            <a:r>
              <a:rPr lang="en" sz="2660"/>
              <a:t>    print("a/b = %d"%c)    </a:t>
            </a:r>
            <a:endParaRPr sz="2660"/>
          </a:p>
          <a:p>
            <a:pPr indent="0" lvl="0" marL="0" rtl="0" algn="l">
              <a:spcBef>
                <a:spcPts val="0"/>
              </a:spcBef>
              <a:spcAft>
                <a:spcPts val="0"/>
              </a:spcAft>
              <a:buSzPts val="990"/>
              <a:buNone/>
            </a:pPr>
            <a:r>
              <a:rPr lang="en" sz="2660"/>
              <a:t>    # Using exception object with the except statement  </a:t>
            </a:r>
            <a:endParaRPr sz="2660"/>
          </a:p>
          <a:p>
            <a:pPr indent="0" lvl="0" marL="0" rtl="0" algn="l">
              <a:spcBef>
                <a:spcPts val="0"/>
              </a:spcBef>
              <a:spcAft>
                <a:spcPts val="0"/>
              </a:spcAft>
              <a:buSzPts val="990"/>
              <a:buNone/>
            </a:pPr>
            <a:r>
              <a:rPr lang="en" sz="2660"/>
              <a:t>except Exception as e:    </a:t>
            </a:r>
            <a:endParaRPr sz="2660"/>
          </a:p>
          <a:p>
            <a:pPr indent="0" lvl="0" marL="0" rtl="0" algn="l">
              <a:spcBef>
                <a:spcPts val="0"/>
              </a:spcBef>
              <a:spcAft>
                <a:spcPts val="0"/>
              </a:spcAft>
              <a:buSzPts val="990"/>
              <a:buNone/>
            </a:pPr>
            <a:r>
              <a:rPr lang="en" sz="2660"/>
              <a:t>    print("can't divide by zero")    </a:t>
            </a:r>
            <a:endParaRPr sz="2660"/>
          </a:p>
          <a:p>
            <a:pPr indent="0" lvl="0" marL="0" rtl="0" algn="l">
              <a:spcBef>
                <a:spcPts val="0"/>
              </a:spcBef>
              <a:spcAft>
                <a:spcPts val="0"/>
              </a:spcAft>
              <a:buSzPts val="990"/>
              <a:buNone/>
            </a:pPr>
            <a:r>
              <a:rPr lang="en" sz="2660"/>
              <a:t>    print(e)  </a:t>
            </a:r>
            <a:endParaRPr sz="2660"/>
          </a:p>
          <a:p>
            <a:pPr indent="0" lvl="0" marL="0" rtl="0" algn="l">
              <a:spcBef>
                <a:spcPts val="0"/>
              </a:spcBef>
              <a:spcAft>
                <a:spcPts val="0"/>
              </a:spcAft>
              <a:buSzPts val="990"/>
              <a:buNone/>
            </a:pPr>
            <a:r>
              <a:rPr lang="en" sz="2660"/>
              <a:t>else:    </a:t>
            </a:r>
            <a:endParaRPr sz="2660"/>
          </a:p>
          <a:p>
            <a:pPr indent="0" lvl="0" marL="0" rtl="0" algn="l">
              <a:spcBef>
                <a:spcPts val="0"/>
              </a:spcBef>
              <a:spcAft>
                <a:spcPts val="0"/>
              </a:spcAft>
              <a:buSzPts val="990"/>
              <a:buNone/>
            </a:pPr>
            <a:r>
              <a:rPr lang="en" sz="2660"/>
              <a:t>    print("Hi I am else block")    </a:t>
            </a:r>
            <a:endParaRPr sz="2660"/>
          </a:p>
          <a:p>
            <a:pPr indent="0" lvl="0" marL="0" rtl="0" algn="l">
              <a:spcBef>
                <a:spcPts val="0"/>
              </a:spcBef>
              <a:spcAft>
                <a:spcPts val="0"/>
              </a:spcAft>
              <a:buSzPts val="990"/>
              <a:buNone/>
            </a:pPr>
            <a:r>
              <a:t/>
            </a:r>
            <a:endParaRPr sz="266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60"/>
              <a:t>Output:</a:t>
            </a:r>
            <a:endParaRPr sz="2860"/>
          </a:p>
          <a:p>
            <a:pPr indent="0" lvl="0" marL="0" rtl="0" algn="l">
              <a:spcBef>
                <a:spcPts val="0"/>
              </a:spcBef>
              <a:spcAft>
                <a:spcPts val="0"/>
              </a:spcAft>
              <a:buSzPts val="990"/>
              <a:buNone/>
            </a:pPr>
            <a:r>
              <a:t/>
            </a:r>
            <a:endParaRPr sz="2860"/>
          </a:p>
          <a:p>
            <a:pPr indent="0" lvl="0" marL="0" rtl="0" algn="l">
              <a:spcBef>
                <a:spcPts val="0"/>
              </a:spcBef>
              <a:spcAft>
                <a:spcPts val="0"/>
              </a:spcAft>
              <a:buSzPts val="990"/>
              <a:buNone/>
            </a:pPr>
            <a:r>
              <a:rPr lang="en" sz="2860"/>
              <a:t>Enter a:10</a:t>
            </a:r>
            <a:endParaRPr sz="2860"/>
          </a:p>
          <a:p>
            <a:pPr indent="0" lvl="0" marL="0" rtl="0" algn="l">
              <a:spcBef>
                <a:spcPts val="0"/>
              </a:spcBef>
              <a:spcAft>
                <a:spcPts val="0"/>
              </a:spcAft>
              <a:buSzPts val="990"/>
              <a:buNone/>
            </a:pPr>
            <a:r>
              <a:rPr lang="en" sz="2860"/>
              <a:t>Enter b:0</a:t>
            </a:r>
            <a:endParaRPr sz="2860"/>
          </a:p>
          <a:p>
            <a:pPr indent="0" lvl="0" marL="0" rtl="0" algn="l">
              <a:spcBef>
                <a:spcPts val="0"/>
              </a:spcBef>
              <a:spcAft>
                <a:spcPts val="0"/>
              </a:spcAft>
              <a:buSzPts val="990"/>
              <a:buNone/>
            </a:pPr>
            <a:r>
              <a:rPr lang="en" sz="2860"/>
              <a:t>can't divide by zero</a:t>
            </a:r>
            <a:endParaRPr sz="2860"/>
          </a:p>
          <a:p>
            <a:pPr indent="0" lvl="0" marL="0" rtl="0" algn="l">
              <a:spcBef>
                <a:spcPts val="0"/>
              </a:spcBef>
              <a:spcAft>
                <a:spcPts val="0"/>
              </a:spcAft>
              <a:buSzPts val="990"/>
              <a:buNone/>
            </a:pPr>
            <a:r>
              <a:rPr lang="en" sz="2860"/>
              <a:t>division by zero</a:t>
            </a:r>
            <a:endParaRPr sz="286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5"/>
          <p:cNvSpPr txBox="1"/>
          <p:nvPr>
            <p:ph type="title"/>
          </p:nvPr>
        </p:nvSpPr>
        <p:spPr>
          <a:xfrm>
            <a:off x="714600" y="0"/>
            <a:ext cx="8429400" cy="914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SzPts val="990"/>
              <a:buNone/>
            </a:pPr>
            <a:r>
              <a:rPr lang="en" sz="2820"/>
              <a:t>Abstract Data Types :</a:t>
            </a:r>
            <a:endParaRPr sz="2820"/>
          </a:p>
          <a:p>
            <a:pPr indent="0" lvl="0" marL="0" rtl="0" algn="just">
              <a:spcBef>
                <a:spcPts val="0"/>
              </a:spcBef>
              <a:spcAft>
                <a:spcPts val="0"/>
              </a:spcAft>
              <a:buSzPts val="990"/>
              <a:buNone/>
            </a:pPr>
            <a:r>
              <a:rPr lang="en" sz="2820"/>
              <a:t>The abstract data type is special kind of data type, whose behavior is defined by a set of values and set of operations. The keyword “Abstract” is used as we can use these data types, we can perform different operations. But how those operations are working that is totally hidden from the user. The ADT is made of primitive data types, but operation logics are hidden.</a:t>
            </a:r>
            <a:endParaRPr sz="2820"/>
          </a:p>
          <a:p>
            <a:pPr indent="0" lvl="0" marL="0" rtl="0" algn="just">
              <a:spcBef>
                <a:spcPts val="0"/>
              </a:spcBef>
              <a:spcAft>
                <a:spcPts val="0"/>
              </a:spcAft>
              <a:buSzPts val="990"/>
              <a:buNone/>
            </a:pPr>
            <a:r>
              <a:rPr lang="en" sz="2820"/>
              <a:t>Some examples of ADT are Stack, Queue, List etc.</a:t>
            </a:r>
            <a:endParaRPr sz="2820"/>
          </a:p>
          <a:p>
            <a:pPr indent="0" lvl="0" marL="0" rtl="0" algn="just">
              <a:spcBef>
                <a:spcPts val="0"/>
              </a:spcBef>
              <a:spcAft>
                <a:spcPts val="0"/>
              </a:spcAft>
              <a:buSzPts val="990"/>
              <a:buNone/>
            </a:pPr>
            <a:r>
              <a:t/>
            </a:r>
            <a:endParaRPr sz="282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56"/>
          <p:cNvSpPr txBox="1"/>
          <p:nvPr>
            <p:ph type="title"/>
          </p:nvPr>
        </p:nvSpPr>
        <p:spPr>
          <a:xfrm>
            <a:off x="1090750" y="0"/>
            <a:ext cx="7767000" cy="914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2800"/>
              <a:t>The definition of ADT only mentions what operations are to be performed but not how these operations will be implemented. It does not specify how data will be organized in memory and what algorithms will be used for implementing the operations. It is called “abstract” because it gives an implementation-independent view. The process of providing only the essentials and hiding the details is known as abstraction.</a:t>
            </a:r>
            <a:endParaRPr sz="28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pic>
        <p:nvPicPr>
          <p:cNvPr id="357" name="Google Shape;357;p57"/>
          <p:cNvPicPr preferRelativeResize="0"/>
          <p:nvPr/>
        </p:nvPicPr>
        <p:blipFill>
          <a:blip r:embed="rId3">
            <a:alphaModFix/>
          </a:blip>
          <a:stretch>
            <a:fillRect/>
          </a:stretch>
        </p:blipFill>
        <p:spPr>
          <a:xfrm>
            <a:off x="152400" y="423150"/>
            <a:ext cx="8839200" cy="4612851"/>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58"/>
          <p:cNvSpPr txBox="1"/>
          <p:nvPr>
            <p:ph type="title"/>
          </p:nvPr>
        </p:nvSpPr>
        <p:spPr>
          <a:xfrm>
            <a:off x="1081225" y="874475"/>
            <a:ext cx="7818300" cy="914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2800"/>
              <a:t>The user of data type does not need to know how that data type is implemented, for example, we have been using Primitive values like int, float, char data types only with the knowledge that these data type can operate and be performed on without any idea of how they are implemented. </a:t>
            </a:r>
            <a:endParaRPr sz="28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59"/>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just">
              <a:spcBef>
                <a:spcPts val="0"/>
              </a:spcBef>
              <a:spcAft>
                <a:spcPts val="0"/>
              </a:spcAft>
              <a:buNone/>
            </a:pPr>
            <a:r>
              <a:rPr lang="en" sz="2800"/>
              <a:t>So a user only needs to know what a data type can do, but not how it will be implemented. Think of ADT as a black box which hides the inner structure and design of the data type. Now we’ll define three ADTs namely List ADT, Stack ADT, Queue ADT.</a:t>
            </a:r>
            <a:endParaRPr sz="2800"/>
          </a:p>
          <a:p>
            <a:pPr indent="0" lvl="0" marL="0" rtl="0" algn="just">
              <a:spcBef>
                <a:spcPts val="0"/>
              </a:spcBef>
              <a:spcAft>
                <a:spcPts val="0"/>
              </a:spcAft>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60"/>
          <p:cNvSpPr txBox="1"/>
          <p:nvPr>
            <p:ph type="title"/>
          </p:nvPr>
        </p:nvSpPr>
        <p:spPr>
          <a:xfrm>
            <a:off x="1259900" y="224500"/>
            <a:ext cx="7682400" cy="914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2800"/>
              <a:t>Python Classes :</a:t>
            </a:r>
            <a:endParaRPr sz="2800"/>
          </a:p>
          <a:p>
            <a:pPr indent="0" lvl="0" marL="0" rtl="0" algn="just">
              <a:spcBef>
                <a:spcPts val="0"/>
              </a:spcBef>
              <a:spcAft>
                <a:spcPts val="0"/>
              </a:spcAft>
              <a:buNone/>
            </a:pPr>
            <a:r>
              <a:rPr lang="en" sz="2800"/>
              <a:t>Python is an object oriented programming language.</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rPr lang="en" sz="2800"/>
              <a:t>Almost everything in Python is an object, with its properties and methods.</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rPr lang="en" sz="2800"/>
              <a:t>A Class is like an object constructor, or a "blueprint" for creating objects.</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t/>
            </a:r>
            <a:endParaRPr sz="28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61"/>
          <p:cNvSpPr txBox="1"/>
          <p:nvPr>
            <p:ph type="title"/>
          </p:nvPr>
        </p:nvSpPr>
        <p:spPr>
          <a:xfrm>
            <a:off x="93900" y="1381075"/>
            <a:ext cx="90501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To create a class, use the keyword class:</a:t>
            </a:r>
            <a:endParaRPr sz="2800"/>
          </a:p>
          <a:p>
            <a:pPr indent="0" lvl="0" marL="0" rtl="0" algn="l">
              <a:spcBef>
                <a:spcPts val="0"/>
              </a:spcBef>
              <a:spcAft>
                <a:spcPts val="0"/>
              </a:spcAft>
              <a:buNone/>
            </a:pPr>
            <a:r>
              <a:t/>
            </a:r>
            <a:endParaRPr sz="2800"/>
          </a:p>
          <a:p>
            <a:pPr indent="0" lvl="0" marL="0" rtl="0" algn="l">
              <a:spcBef>
                <a:spcPts val="0"/>
              </a:spcBef>
              <a:spcAft>
                <a:spcPts val="0"/>
              </a:spcAft>
              <a:buNone/>
            </a:pPr>
            <a:r>
              <a:rPr lang="en" sz="2800"/>
              <a:t>Example</a:t>
            </a:r>
            <a:endParaRPr sz="2800"/>
          </a:p>
          <a:p>
            <a:pPr indent="0" lvl="0" marL="0" rtl="0" algn="l">
              <a:spcBef>
                <a:spcPts val="0"/>
              </a:spcBef>
              <a:spcAft>
                <a:spcPts val="0"/>
              </a:spcAft>
              <a:buNone/>
            </a:pPr>
            <a:r>
              <a:rPr lang="en" sz="2800"/>
              <a:t>Create a class named MyClass, with a property named x:</a:t>
            </a:r>
            <a:endParaRPr sz="2800"/>
          </a:p>
          <a:p>
            <a:pPr indent="0" lvl="0" marL="0" rtl="0" algn="l">
              <a:spcBef>
                <a:spcPts val="0"/>
              </a:spcBef>
              <a:spcAft>
                <a:spcPts val="0"/>
              </a:spcAft>
              <a:buNone/>
            </a:pPr>
            <a:r>
              <a:t/>
            </a:r>
            <a:endParaRPr sz="2800"/>
          </a:p>
          <a:p>
            <a:pPr indent="0" lvl="0" marL="0" rtl="0" algn="l">
              <a:spcBef>
                <a:spcPts val="0"/>
              </a:spcBef>
              <a:spcAft>
                <a:spcPts val="0"/>
              </a:spcAft>
              <a:buNone/>
            </a:pPr>
            <a:r>
              <a:rPr lang="en" sz="2800"/>
              <a:t>class MyClass:</a:t>
            </a:r>
            <a:endParaRPr sz="2800"/>
          </a:p>
          <a:p>
            <a:pPr indent="0" lvl="0" marL="0" rtl="0" algn="l">
              <a:spcBef>
                <a:spcPts val="0"/>
              </a:spcBef>
              <a:spcAft>
                <a:spcPts val="0"/>
              </a:spcAft>
              <a:buNone/>
            </a:pPr>
            <a:r>
              <a:rPr lang="en" sz="2800"/>
              <a:t>  x = 5</a:t>
            </a:r>
            <a:endParaRPr sz="2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&gt;&gt;&gt; print( 0 / 0)</a:t>
            </a:r>
            <a:endParaRPr sz="2800"/>
          </a:p>
          <a:p>
            <a:pPr indent="0" lvl="0" marL="0" rtl="0" algn="l">
              <a:spcBef>
                <a:spcPts val="0"/>
              </a:spcBef>
              <a:spcAft>
                <a:spcPts val="0"/>
              </a:spcAft>
              <a:buNone/>
            </a:pPr>
            <a:r>
              <a:rPr lang="en" sz="2800"/>
              <a:t>Traceback (most recent call last):</a:t>
            </a:r>
            <a:endParaRPr sz="2800"/>
          </a:p>
          <a:p>
            <a:pPr indent="0" lvl="0" marL="0" rtl="0" algn="l">
              <a:spcBef>
                <a:spcPts val="0"/>
              </a:spcBef>
              <a:spcAft>
                <a:spcPts val="0"/>
              </a:spcAft>
              <a:buNone/>
            </a:pPr>
            <a:r>
              <a:rPr lang="en" sz="2800"/>
              <a:t>  File "&lt;stdin&gt;", line 1, in &lt;module&gt;</a:t>
            </a:r>
            <a:endParaRPr sz="2800"/>
          </a:p>
          <a:p>
            <a:pPr indent="0" lvl="0" marL="0" rtl="0" algn="l">
              <a:spcBef>
                <a:spcPts val="0"/>
              </a:spcBef>
              <a:spcAft>
                <a:spcPts val="0"/>
              </a:spcAft>
              <a:buNone/>
            </a:pPr>
            <a:r>
              <a:rPr lang="en" sz="2800"/>
              <a:t>ZeroDivisionError: integer division or modulo by zero</a:t>
            </a:r>
            <a:endParaRPr sz="28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62"/>
          <p:cNvSpPr txBox="1"/>
          <p:nvPr>
            <p:ph type="title"/>
          </p:nvPr>
        </p:nvSpPr>
        <p:spPr>
          <a:xfrm>
            <a:off x="1297500" y="393750"/>
            <a:ext cx="7503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Now we can use the class named MyClass to create objects:</a:t>
            </a:r>
            <a:endParaRPr sz="2800"/>
          </a:p>
          <a:p>
            <a:pPr indent="0" lvl="0" marL="0" rtl="0" algn="l">
              <a:spcBef>
                <a:spcPts val="0"/>
              </a:spcBef>
              <a:spcAft>
                <a:spcPts val="0"/>
              </a:spcAft>
              <a:buNone/>
            </a:pPr>
            <a:r>
              <a:t/>
            </a:r>
            <a:endParaRPr sz="2800"/>
          </a:p>
          <a:p>
            <a:pPr indent="0" lvl="0" marL="0" rtl="0" algn="l">
              <a:spcBef>
                <a:spcPts val="0"/>
              </a:spcBef>
              <a:spcAft>
                <a:spcPts val="0"/>
              </a:spcAft>
              <a:buNone/>
            </a:pPr>
            <a:r>
              <a:rPr lang="en" sz="2800"/>
              <a:t>Example</a:t>
            </a:r>
            <a:endParaRPr sz="2800"/>
          </a:p>
          <a:p>
            <a:pPr indent="0" lvl="0" marL="0" rtl="0" algn="l">
              <a:spcBef>
                <a:spcPts val="0"/>
              </a:spcBef>
              <a:spcAft>
                <a:spcPts val="0"/>
              </a:spcAft>
              <a:buNone/>
            </a:pPr>
            <a:r>
              <a:rPr lang="en" sz="2800"/>
              <a:t>Create an object named p1, and print the value of x:</a:t>
            </a:r>
            <a:endParaRPr sz="2800"/>
          </a:p>
          <a:p>
            <a:pPr indent="0" lvl="0" marL="0" rtl="0" algn="l">
              <a:spcBef>
                <a:spcPts val="0"/>
              </a:spcBef>
              <a:spcAft>
                <a:spcPts val="0"/>
              </a:spcAft>
              <a:buNone/>
            </a:pPr>
            <a:r>
              <a:t/>
            </a:r>
            <a:endParaRPr sz="2800"/>
          </a:p>
          <a:p>
            <a:pPr indent="0" lvl="0" marL="0" rtl="0" algn="l">
              <a:spcBef>
                <a:spcPts val="0"/>
              </a:spcBef>
              <a:spcAft>
                <a:spcPts val="0"/>
              </a:spcAft>
              <a:buNone/>
            </a:pPr>
            <a:r>
              <a:rPr lang="en" sz="2800"/>
              <a:t>p1 = MyClass()</a:t>
            </a:r>
            <a:endParaRPr sz="2800"/>
          </a:p>
          <a:p>
            <a:pPr indent="0" lvl="0" marL="0" rtl="0" algn="l">
              <a:spcBef>
                <a:spcPts val="0"/>
              </a:spcBef>
              <a:spcAft>
                <a:spcPts val="0"/>
              </a:spcAft>
              <a:buNone/>
            </a:pPr>
            <a:r>
              <a:rPr lang="en" sz="2800"/>
              <a:t>print(p1.x)</a:t>
            </a:r>
            <a:endParaRPr sz="2800"/>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63"/>
          <p:cNvSpPr txBox="1"/>
          <p:nvPr>
            <p:ph type="title"/>
          </p:nvPr>
        </p:nvSpPr>
        <p:spPr>
          <a:xfrm>
            <a:off x="855175" y="393750"/>
            <a:ext cx="80931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460"/>
              <a:t>The first string inside the class is called docstring and has a brief description about the class. Although not mandatory, this is highly recommended.</a:t>
            </a:r>
            <a:endParaRPr sz="2460"/>
          </a:p>
          <a:p>
            <a:pPr indent="0" lvl="0" marL="0" rtl="0" algn="l">
              <a:spcBef>
                <a:spcPts val="0"/>
              </a:spcBef>
              <a:spcAft>
                <a:spcPts val="0"/>
              </a:spcAft>
              <a:buSzPts val="990"/>
              <a:buNone/>
            </a:pPr>
            <a:r>
              <a:t/>
            </a:r>
            <a:endParaRPr sz="2460"/>
          </a:p>
          <a:p>
            <a:pPr indent="0" lvl="0" marL="0" rtl="0" algn="l">
              <a:spcBef>
                <a:spcPts val="0"/>
              </a:spcBef>
              <a:spcAft>
                <a:spcPts val="0"/>
              </a:spcAft>
              <a:buSzPts val="990"/>
              <a:buNone/>
            </a:pPr>
            <a:r>
              <a:rPr lang="en" sz="2460"/>
              <a:t>Here is a simple class definition.</a:t>
            </a:r>
            <a:endParaRPr sz="2460"/>
          </a:p>
          <a:p>
            <a:pPr indent="0" lvl="0" marL="0" rtl="0" algn="l">
              <a:spcBef>
                <a:spcPts val="0"/>
              </a:spcBef>
              <a:spcAft>
                <a:spcPts val="0"/>
              </a:spcAft>
              <a:buSzPts val="990"/>
              <a:buNone/>
            </a:pPr>
            <a:r>
              <a:t/>
            </a:r>
            <a:endParaRPr sz="2460"/>
          </a:p>
          <a:p>
            <a:pPr indent="0" lvl="0" marL="0" rtl="0" algn="l">
              <a:spcBef>
                <a:spcPts val="0"/>
              </a:spcBef>
              <a:spcAft>
                <a:spcPts val="0"/>
              </a:spcAft>
              <a:buSzPts val="990"/>
              <a:buNone/>
            </a:pPr>
            <a:r>
              <a:rPr lang="en" sz="2460"/>
              <a:t>class MyNewClass:</a:t>
            </a:r>
            <a:endParaRPr sz="2460"/>
          </a:p>
          <a:p>
            <a:pPr indent="0" lvl="0" marL="0" rtl="0" algn="l">
              <a:spcBef>
                <a:spcPts val="0"/>
              </a:spcBef>
              <a:spcAft>
                <a:spcPts val="0"/>
              </a:spcAft>
              <a:buSzPts val="990"/>
              <a:buNone/>
            </a:pPr>
            <a:r>
              <a:rPr lang="en" sz="2460"/>
              <a:t>    '''This is a docstring. I have created a new class'''</a:t>
            </a:r>
            <a:endParaRPr sz="2460"/>
          </a:p>
          <a:p>
            <a:pPr indent="0" lvl="0" marL="0" rtl="0" algn="l">
              <a:spcBef>
                <a:spcPts val="0"/>
              </a:spcBef>
              <a:spcAft>
                <a:spcPts val="0"/>
              </a:spcAft>
              <a:buSzPts val="990"/>
              <a:buNone/>
            </a:pPr>
            <a:r>
              <a:rPr lang="en" sz="2460"/>
              <a:t>    pass</a:t>
            </a:r>
            <a:endParaRPr sz="246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64"/>
          <p:cNvSpPr txBox="1"/>
          <p:nvPr>
            <p:ph type="title"/>
          </p:nvPr>
        </p:nvSpPr>
        <p:spPr>
          <a:xfrm>
            <a:off x="904750" y="71500"/>
            <a:ext cx="8118000" cy="369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760"/>
              <a:t>There are also special attributes in it that begins with double underscores __. For example, __doc__ gives us the docstring of that class.</a:t>
            </a:r>
            <a:endParaRPr sz="1760"/>
          </a:p>
          <a:p>
            <a:pPr indent="0" lvl="0" marL="0" rtl="0" algn="l">
              <a:spcBef>
                <a:spcPts val="0"/>
              </a:spcBef>
              <a:spcAft>
                <a:spcPts val="0"/>
              </a:spcAft>
              <a:buSzPts val="990"/>
              <a:buNone/>
            </a:pPr>
            <a:r>
              <a:rPr lang="en" sz="1760"/>
              <a:t>class Person:</a:t>
            </a:r>
            <a:endParaRPr sz="1760"/>
          </a:p>
          <a:p>
            <a:pPr indent="0" lvl="0" marL="0" rtl="0" algn="l">
              <a:spcBef>
                <a:spcPts val="0"/>
              </a:spcBef>
              <a:spcAft>
                <a:spcPts val="0"/>
              </a:spcAft>
              <a:buSzPts val="990"/>
              <a:buNone/>
            </a:pPr>
            <a:r>
              <a:rPr lang="en" sz="1760"/>
              <a:t>    "This is a person class"</a:t>
            </a:r>
            <a:endParaRPr sz="1760"/>
          </a:p>
          <a:p>
            <a:pPr indent="0" lvl="0" marL="0" rtl="0" algn="l">
              <a:spcBef>
                <a:spcPts val="0"/>
              </a:spcBef>
              <a:spcAft>
                <a:spcPts val="0"/>
              </a:spcAft>
              <a:buSzPts val="990"/>
              <a:buNone/>
            </a:pPr>
            <a:r>
              <a:rPr lang="en" sz="1760"/>
              <a:t>    age = 10</a:t>
            </a:r>
            <a:endParaRPr sz="1760"/>
          </a:p>
          <a:p>
            <a:pPr indent="0" lvl="0" marL="0" rtl="0" algn="l">
              <a:spcBef>
                <a:spcPts val="0"/>
              </a:spcBef>
              <a:spcAft>
                <a:spcPts val="0"/>
              </a:spcAft>
              <a:buSzPts val="990"/>
              <a:buNone/>
            </a:pPr>
            <a:r>
              <a:t/>
            </a:r>
            <a:endParaRPr sz="1760"/>
          </a:p>
          <a:p>
            <a:pPr indent="0" lvl="0" marL="0" rtl="0" algn="l">
              <a:spcBef>
                <a:spcPts val="0"/>
              </a:spcBef>
              <a:spcAft>
                <a:spcPts val="0"/>
              </a:spcAft>
              <a:buSzPts val="990"/>
              <a:buNone/>
            </a:pPr>
            <a:r>
              <a:rPr lang="en" sz="1760"/>
              <a:t>    def greet(self):</a:t>
            </a:r>
            <a:endParaRPr sz="1760"/>
          </a:p>
          <a:p>
            <a:pPr indent="0" lvl="0" marL="0" rtl="0" algn="l">
              <a:spcBef>
                <a:spcPts val="0"/>
              </a:spcBef>
              <a:spcAft>
                <a:spcPts val="0"/>
              </a:spcAft>
              <a:buSzPts val="990"/>
              <a:buNone/>
            </a:pPr>
            <a:r>
              <a:rPr lang="en" sz="1760"/>
              <a:t>        print('Hello')</a:t>
            </a:r>
            <a:endParaRPr sz="1760"/>
          </a:p>
          <a:p>
            <a:pPr indent="0" lvl="0" marL="0" rtl="0" algn="l">
              <a:spcBef>
                <a:spcPts val="0"/>
              </a:spcBef>
              <a:spcAft>
                <a:spcPts val="0"/>
              </a:spcAft>
              <a:buSzPts val="990"/>
              <a:buNone/>
            </a:pPr>
            <a:r>
              <a:t/>
            </a:r>
            <a:endParaRPr sz="1560"/>
          </a:p>
          <a:p>
            <a:pPr indent="0" lvl="0" marL="0" rtl="0" algn="l">
              <a:spcBef>
                <a:spcPts val="0"/>
              </a:spcBef>
              <a:spcAft>
                <a:spcPts val="0"/>
              </a:spcAft>
              <a:buSzPts val="990"/>
              <a:buNone/>
            </a:pPr>
            <a:r>
              <a:rPr lang="en" sz="1760"/>
              <a:t># Output: 10</a:t>
            </a:r>
            <a:endParaRPr sz="1760"/>
          </a:p>
          <a:p>
            <a:pPr indent="0" lvl="0" marL="0" rtl="0" algn="l">
              <a:spcBef>
                <a:spcPts val="0"/>
              </a:spcBef>
              <a:spcAft>
                <a:spcPts val="0"/>
              </a:spcAft>
              <a:buSzPts val="990"/>
              <a:buNone/>
            </a:pPr>
            <a:r>
              <a:rPr lang="en" sz="1760"/>
              <a:t>print(Person.age)</a:t>
            </a:r>
            <a:endParaRPr sz="1760"/>
          </a:p>
          <a:p>
            <a:pPr indent="0" lvl="0" marL="0" rtl="0" algn="l">
              <a:spcBef>
                <a:spcPts val="0"/>
              </a:spcBef>
              <a:spcAft>
                <a:spcPts val="0"/>
              </a:spcAft>
              <a:buSzPts val="990"/>
              <a:buNone/>
            </a:pPr>
            <a:r>
              <a:t/>
            </a:r>
            <a:endParaRPr sz="1760"/>
          </a:p>
          <a:p>
            <a:pPr indent="0" lvl="0" marL="0" rtl="0" algn="l">
              <a:spcBef>
                <a:spcPts val="0"/>
              </a:spcBef>
              <a:spcAft>
                <a:spcPts val="0"/>
              </a:spcAft>
              <a:buSzPts val="990"/>
              <a:buNone/>
            </a:pPr>
            <a:r>
              <a:rPr lang="en" sz="1760"/>
              <a:t># Output: &lt;function Person.greet&gt;</a:t>
            </a:r>
            <a:endParaRPr sz="1760"/>
          </a:p>
          <a:p>
            <a:pPr indent="0" lvl="0" marL="0" rtl="0" algn="l">
              <a:spcBef>
                <a:spcPts val="0"/>
              </a:spcBef>
              <a:spcAft>
                <a:spcPts val="0"/>
              </a:spcAft>
              <a:buSzPts val="990"/>
              <a:buNone/>
            </a:pPr>
            <a:r>
              <a:rPr lang="en" sz="1760"/>
              <a:t>print(Person.greet)</a:t>
            </a:r>
            <a:endParaRPr sz="1760"/>
          </a:p>
          <a:p>
            <a:pPr indent="0" lvl="0" marL="0" rtl="0" algn="l">
              <a:spcBef>
                <a:spcPts val="0"/>
              </a:spcBef>
              <a:spcAft>
                <a:spcPts val="0"/>
              </a:spcAft>
              <a:buSzPts val="990"/>
              <a:buNone/>
            </a:pPr>
            <a:r>
              <a:t/>
            </a:r>
            <a:endParaRPr sz="1760"/>
          </a:p>
          <a:p>
            <a:pPr indent="0" lvl="0" marL="0" rtl="0" algn="l">
              <a:spcBef>
                <a:spcPts val="0"/>
              </a:spcBef>
              <a:spcAft>
                <a:spcPts val="0"/>
              </a:spcAft>
              <a:buSzPts val="990"/>
              <a:buNone/>
            </a:pPr>
            <a:r>
              <a:rPr lang="en" sz="1760"/>
              <a:t># Output: 'This is my second class'</a:t>
            </a:r>
            <a:endParaRPr sz="1760"/>
          </a:p>
          <a:p>
            <a:pPr indent="0" lvl="0" marL="0" rtl="0" algn="l">
              <a:spcBef>
                <a:spcPts val="0"/>
              </a:spcBef>
              <a:spcAft>
                <a:spcPts val="0"/>
              </a:spcAft>
              <a:buSzPts val="990"/>
              <a:buNone/>
            </a:pPr>
            <a:r>
              <a:rPr lang="en" sz="1760"/>
              <a:t>print(Person.__doc__)</a:t>
            </a:r>
            <a:endParaRPr sz="1760"/>
          </a:p>
          <a:p>
            <a:pPr indent="0" lvl="0" marL="0" rtl="0" algn="l">
              <a:spcBef>
                <a:spcPts val="0"/>
              </a:spcBef>
              <a:spcAft>
                <a:spcPts val="0"/>
              </a:spcAft>
              <a:buSzPts val="990"/>
              <a:buNone/>
            </a:pPr>
            <a:r>
              <a:t/>
            </a:r>
            <a:endParaRPr sz="1760"/>
          </a:p>
          <a:p>
            <a:pPr indent="0" lvl="0" marL="0" rtl="0" algn="l">
              <a:spcBef>
                <a:spcPts val="0"/>
              </a:spcBef>
              <a:spcAft>
                <a:spcPts val="0"/>
              </a:spcAft>
              <a:buSzPts val="990"/>
              <a:buNone/>
            </a:pPr>
            <a:r>
              <a:t/>
            </a:r>
            <a:endParaRPr sz="176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65"/>
          <p:cNvSpPr txBox="1"/>
          <p:nvPr>
            <p:ph type="title"/>
          </p:nvPr>
        </p:nvSpPr>
        <p:spPr>
          <a:xfrm>
            <a:off x="1297500" y="393750"/>
            <a:ext cx="76758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60"/>
              <a:t>Output</a:t>
            </a:r>
            <a:endParaRPr sz="2560"/>
          </a:p>
          <a:p>
            <a:pPr indent="0" lvl="0" marL="0" rtl="0" algn="l">
              <a:spcBef>
                <a:spcPts val="0"/>
              </a:spcBef>
              <a:spcAft>
                <a:spcPts val="0"/>
              </a:spcAft>
              <a:buSzPts val="990"/>
              <a:buNone/>
            </a:pPr>
            <a:r>
              <a:t/>
            </a:r>
            <a:endParaRPr sz="2560"/>
          </a:p>
          <a:p>
            <a:pPr indent="0" lvl="0" marL="0" rtl="0" algn="l">
              <a:spcBef>
                <a:spcPts val="0"/>
              </a:spcBef>
              <a:spcAft>
                <a:spcPts val="0"/>
              </a:spcAft>
              <a:buSzPts val="990"/>
              <a:buNone/>
            </a:pPr>
            <a:r>
              <a:rPr lang="en" sz="2560"/>
              <a:t>10</a:t>
            </a:r>
            <a:endParaRPr sz="2560"/>
          </a:p>
          <a:p>
            <a:pPr indent="0" lvl="0" marL="0" rtl="0" algn="l">
              <a:spcBef>
                <a:spcPts val="0"/>
              </a:spcBef>
              <a:spcAft>
                <a:spcPts val="0"/>
              </a:spcAft>
              <a:buSzPts val="990"/>
              <a:buNone/>
            </a:pPr>
            <a:r>
              <a:rPr lang="en" sz="2560"/>
              <a:t>&lt;function Person.greet at 0x7fc78c6e8160&gt;</a:t>
            </a:r>
            <a:endParaRPr sz="2560"/>
          </a:p>
          <a:p>
            <a:pPr indent="0" lvl="0" marL="0" rtl="0" algn="l">
              <a:spcBef>
                <a:spcPts val="0"/>
              </a:spcBef>
              <a:spcAft>
                <a:spcPts val="0"/>
              </a:spcAft>
              <a:buSzPts val="990"/>
              <a:buNone/>
            </a:pPr>
            <a:r>
              <a:rPr lang="en" sz="2560"/>
              <a:t>This is a person class</a:t>
            </a:r>
            <a:endParaRPr sz="2560"/>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66"/>
          <p:cNvSpPr txBox="1"/>
          <p:nvPr>
            <p:ph type="title"/>
          </p:nvPr>
        </p:nvSpPr>
        <p:spPr>
          <a:xfrm>
            <a:off x="1297500" y="393750"/>
            <a:ext cx="7415400" cy="914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SzPts val="990"/>
              <a:buNone/>
            </a:pPr>
            <a:r>
              <a:rPr lang="en" sz="2360"/>
              <a:t>Creating an Object in Python</a:t>
            </a:r>
            <a:endParaRPr sz="2360"/>
          </a:p>
          <a:p>
            <a:pPr indent="0" lvl="0" marL="0" rtl="0" algn="just">
              <a:spcBef>
                <a:spcPts val="0"/>
              </a:spcBef>
              <a:spcAft>
                <a:spcPts val="0"/>
              </a:spcAft>
              <a:buSzPts val="990"/>
              <a:buNone/>
            </a:pPr>
            <a:r>
              <a:rPr lang="en" sz="2360"/>
              <a:t>We saw that the class object could be used to access different attributes.</a:t>
            </a:r>
            <a:endParaRPr sz="2360"/>
          </a:p>
          <a:p>
            <a:pPr indent="0" lvl="0" marL="0" rtl="0" algn="just">
              <a:spcBef>
                <a:spcPts val="0"/>
              </a:spcBef>
              <a:spcAft>
                <a:spcPts val="0"/>
              </a:spcAft>
              <a:buSzPts val="990"/>
              <a:buNone/>
            </a:pPr>
            <a:r>
              <a:t/>
            </a:r>
            <a:endParaRPr sz="2360"/>
          </a:p>
          <a:p>
            <a:pPr indent="0" lvl="0" marL="0" rtl="0" algn="just">
              <a:spcBef>
                <a:spcPts val="0"/>
              </a:spcBef>
              <a:spcAft>
                <a:spcPts val="0"/>
              </a:spcAft>
              <a:buSzPts val="990"/>
              <a:buNone/>
            </a:pPr>
            <a:r>
              <a:rPr lang="en" sz="2360"/>
              <a:t>It can also be used to create new object instances (instantiation) of that class. The procedure to create an object is similar to a function call.</a:t>
            </a:r>
            <a:endParaRPr sz="2360"/>
          </a:p>
          <a:p>
            <a:pPr indent="0" lvl="0" marL="0" rtl="0" algn="just">
              <a:spcBef>
                <a:spcPts val="0"/>
              </a:spcBef>
              <a:spcAft>
                <a:spcPts val="0"/>
              </a:spcAft>
              <a:buSzPts val="990"/>
              <a:buNone/>
            </a:pPr>
            <a:r>
              <a:t/>
            </a:r>
            <a:endParaRPr sz="2360"/>
          </a:p>
          <a:p>
            <a:pPr indent="0" lvl="0" marL="0" rtl="0" algn="just">
              <a:spcBef>
                <a:spcPts val="0"/>
              </a:spcBef>
              <a:spcAft>
                <a:spcPts val="0"/>
              </a:spcAft>
              <a:buSzPts val="990"/>
              <a:buNone/>
            </a:pPr>
            <a:r>
              <a:rPr lang="en" sz="2360"/>
              <a:t>&gt;&gt;&gt; harry = Person()</a:t>
            </a:r>
            <a:endParaRPr sz="2360"/>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67"/>
          <p:cNvSpPr txBox="1"/>
          <p:nvPr>
            <p:ph type="title"/>
          </p:nvPr>
        </p:nvSpPr>
        <p:spPr>
          <a:xfrm>
            <a:off x="1297500" y="393750"/>
            <a:ext cx="7650900" cy="914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SzPts val="990"/>
              <a:buNone/>
            </a:pPr>
            <a:r>
              <a:rPr lang="en" sz="2360"/>
              <a:t>This will create a new object instance named harry. We can access the attributes of objects using the object name prefix.</a:t>
            </a:r>
            <a:endParaRPr sz="2360"/>
          </a:p>
          <a:p>
            <a:pPr indent="0" lvl="0" marL="0" rtl="0" algn="just">
              <a:spcBef>
                <a:spcPts val="0"/>
              </a:spcBef>
              <a:spcAft>
                <a:spcPts val="0"/>
              </a:spcAft>
              <a:buSzPts val="990"/>
              <a:buNone/>
            </a:pPr>
            <a:r>
              <a:t/>
            </a:r>
            <a:endParaRPr sz="2360"/>
          </a:p>
          <a:p>
            <a:pPr indent="0" lvl="0" marL="0" rtl="0" algn="just">
              <a:spcBef>
                <a:spcPts val="0"/>
              </a:spcBef>
              <a:spcAft>
                <a:spcPts val="0"/>
              </a:spcAft>
              <a:buSzPts val="990"/>
              <a:buNone/>
            </a:pPr>
            <a:r>
              <a:rPr lang="en" sz="2360"/>
              <a:t>Attributes may be data or method. Methods of an object are corresponding functions of that class.</a:t>
            </a:r>
            <a:endParaRPr sz="2360"/>
          </a:p>
          <a:p>
            <a:pPr indent="0" lvl="0" marL="0" rtl="0" algn="just">
              <a:spcBef>
                <a:spcPts val="0"/>
              </a:spcBef>
              <a:spcAft>
                <a:spcPts val="0"/>
              </a:spcAft>
              <a:buSzPts val="990"/>
              <a:buNone/>
            </a:pPr>
            <a:r>
              <a:t/>
            </a:r>
            <a:endParaRPr sz="2360"/>
          </a:p>
          <a:p>
            <a:pPr indent="0" lvl="0" marL="0" rtl="0" algn="just">
              <a:spcBef>
                <a:spcPts val="0"/>
              </a:spcBef>
              <a:spcAft>
                <a:spcPts val="0"/>
              </a:spcAft>
              <a:buSzPts val="990"/>
              <a:buNone/>
            </a:pPr>
            <a:r>
              <a:rPr lang="en" sz="2360"/>
              <a:t>This means to say, since Person.greet is a function object (attribute of class), Person.greet will be a method object.</a:t>
            </a:r>
            <a:endParaRPr sz="2360"/>
          </a:p>
          <a:p>
            <a:pPr indent="0" lvl="0" marL="0" rtl="0" algn="just">
              <a:spcBef>
                <a:spcPts val="0"/>
              </a:spcBef>
              <a:spcAft>
                <a:spcPts val="0"/>
              </a:spcAft>
              <a:buSzPts val="990"/>
              <a:buNone/>
            </a:pPr>
            <a:r>
              <a:t/>
            </a:r>
            <a:endParaRPr sz="2360"/>
          </a:p>
          <a:p>
            <a:pPr indent="0" lvl="0" marL="0" rtl="0" algn="just">
              <a:spcBef>
                <a:spcPts val="0"/>
              </a:spcBef>
              <a:spcAft>
                <a:spcPts val="0"/>
              </a:spcAft>
              <a:buSzPts val="990"/>
              <a:buNone/>
            </a:pPr>
            <a:r>
              <a:t/>
            </a:r>
            <a:endParaRPr sz="2360"/>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68"/>
          <p:cNvSpPr txBox="1"/>
          <p:nvPr>
            <p:ph type="title"/>
          </p:nvPr>
        </p:nvSpPr>
        <p:spPr>
          <a:xfrm>
            <a:off x="1309900" y="0"/>
            <a:ext cx="76758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660"/>
              <a:t>class Person:</a:t>
            </a:r>
            <a:endParaRPr sz="1660"/>
          </a:p>
          <a:p>
            <a:pPr indent="0" lvl="0" marL="0" rtl="0" algn="l">
              <a:spcBef>
                <a:spcPts val="0"/>
              </a:spcBef>
              <a:spcAft>
                <a:spcPts val="0"/>
              </a:spcAft>
              <a:buSzPts val="990"/>
              <a:buNone/>
            </a:pPr>
            <a:r>
              <a:rPr lang="en" sz="1660"/>
              <a:t>    "This is a person class"</a:t>
            </a:r>
            <a:endParaRPr sz="1660"/>
          </a:p>
          <a:p>
            <a:pPr indent="0" lvl="0" marL="0" rtl="0" algn="l">
              <a:spcBef>
                <a:spcPts val="0"/>
              </a:spcBef>
              <a:spcAft>
                <a:spcPts val="0"/>
              </a:spcAft>
              <a:buSzPts val="990"/>
              <a:buNone/>
            </a:pPr>
            <a:r>
              <a:rPr lang="en" sz="1660"/>
              <a:t>    age = 10</a:t>
            </a:r>
            <a:endParaRPr sz="1660"/>
          </a:p>
          <a:p>
            <a:pPr indent="0" lvl="0" marL="0" rtl="0" algn="l">
              <a:spcBef>
                <a:spcPts val="0"/>
              </a:spcBef>
              <a:spcAft>
                <a:spcPts val="0"/>
              </a:spcAft>
              <a:buSzPts val="990"/>
              <a:buNone/>
            </a:pPr>
            <a:r>
              <a:t/>
            </a:r>
            <a:endParaRPr sz="1660"/>
          </a:p>
          <a:p>
            <a:pPr indent="0" lvl="0" marL="0" rtl="0" algn="l">
              <a:spcBef>
                <a:spcPts val="0"/>
              </a:spcBef>
              <a:spcAft>
                <a:spcPts val="0"/>
              </a:spcAft>
              <a:buSzPts val="990"/>
              <a:buNone/>
            </a:pPr>
            <a:r>
              <a:rPr lang="en" sz="1660"/>
              <a:t>    def greet(self):</a:t>
            </a:r>
            <a:endParaRPr sz="1660"/>
          </a:p>
          <a:p>
            <a:pPr indent="0" lvl="0" marL="0" rtl="0" algn="l">
              <a:spcBef>
                <a:spcPts val="0"/>
              </a:spcBef>
              <a:spcAft>
                <a:spcPts val="0"/>
              </a:spcAft>
              <a:buSzPts val="990"/>
              <a:buNone/>
            </a:pPr>
            <a:r>
              <a:rPr lang="en" sz="1660"/>
              <a:t>        print('Hello')</a:t>
            </a:r>
            <a:endParaRPr sz="1660"/>
          </a:p>
          <a:p>
            <a:pPr indent="0" lvl="0" marL="0" rtl="0" algn="l">
              <a:spcBef>
                <a:spcPts val="0"/>
              </a:spcBef>
              <a:spcAft>
                <a:spcPts val="0"/>
              </a:spcAft>
              <a:buSzPts val="990"/>
              <a:buNone/>
            </a:pPr>
            <a:r>
              <a:t/>
            </a:r>
            <a:endParaRPr sz="1660"/>
          </a:p>
          <a:p>
            <a:pPr indent="0" lvl="0" marL="0" rtl="0" algn="l">
              <a:spcBef>
                <a:spcPts val="0"/>
              </a:spcBef>
              <a:spcAft>
                <a:spcPts val="0"/>
              </a:spcAft>
              <a:buSzPts val="990"/>
              <a:buNone/>
            </a:pPr>
            <a:r>
              <a:rPr lang="en" sz="1660"/>
              <a:t># create a new object of Person class</a:t>
            </a:r>
            <a:endParaRPr sz="1660"/>
          </a:p>
          <a:p>
            <a:pPr indent="0" lvl="0" marL="0" rtl="0" algn="l">
              <a:spcBef>
                <a:spcPts val="0"/>
              </a:spcBef>
              <a:spcAft>
                <a:spcPts val="0"/>
              </a:spcAft>
              <a:buSzPts val="990"/>
              <a:buNone/>
            </a:pPr>
            <a:r>
              <a:rPr lang="en" sz="1660"/>
              <a:t>harry = Person()</a:t>
            </a:r>
            <a:endParaRPr sz="1660"/>
          </a:p>
          <a:p>
            <a:pPr indent="0" lvl="0" marL="0" rtl="0" algn="l">
              <a:spcBef>
                <a:spcPts val="0"/>
              </a:spcBef>
              <a:spcAft>
                <a:spcPts val="0"/>
              </a:spcAft>
              <a:buSzPts val="990"/>
              <a:buNone/>
            </a:pPr>
            <a:r>
              <a:t/>
            </a:r>
            <a:endParaRPr sz="1660"/>
          </a:p>
          <a:p>
            <a:pPr indent="0" lvl="0" marL="0" rtl="0" algn="l">
              <a:spcBef>
                <a:spcPts val="0"/>
              </a:spcBef>
              <a:spcAft>
                <a:spcPts val="0"/>
              </a:spcAft>
              <a:buSzPts val="990"/>
              <a:buNone/>
            </a:pPr>
            <a:r>
              <a:rPr lang="en" sz="1660"/>
              <a:t># Output: &lt;function Person.greet&gt;</a:t>
            </a:r>
            <a:endParaRPr sz="1660"/>
          </a:p>
          <a:p>
            <a:pPr indent="0" lvl="0" marL="0" rtl="0" algn="l">
              <a:spcBef>
                <a:spcPts val="0"/>
              </a:spcBef>
              <a:spcAft>
                <a:spcPts val="0"/>
              </a:spcAft>
              <a:buSzPts val="990"/>
              <a:buNone/>
            </a:pPr>
            <a:r>
              <a:rPr lang="en" sz="1660"/>
              <a:t>print(Person.greet)</a:t>
            </a:r>
            <a:endParaRPr sz="1660"/>
          </a:p>
          <a:p>
            <a:pPr indent="0" lvl="0" marL="0" rtl="0" algn="l">
              <a:spcBef>
                <a:spcPts val="0"/>
              </a:spcBef>
              <a:spcAft>
                <a:spcPts val="0"/>
              </a:spcAft>
              <a:buSzPts val="990"/>
              <a:buNone/>
            </a:pPr>
            <a:r>
              <a:t/>
            </a:r>
            <a:endParaRPr sz="1660"/>
          </a:p>
          <a:p>
            <a:pPr indent="0" lvl="0" marL="0" rtl="0" algn="l">
              <a:spcBef>
                <a:spcPts val="0"/>
              </a:spcBef>
              <a:spcAft>
                <a:spcPts val="0"/>
              </a:spcAft>
              <a:buSzPts val="990"/>
              <a:buNone/>
            </a:pPr>
            <a:r>
              <a:rPr lang="en" sz="1660"/>
              <a:t># Output: &lt;bound method Person.greet of &lt;__main__.Person object&gt;&gt;</a:t>
            </a:r>
            <a:endParaRPr sz="1660"/>
          </a:p>
          <a:p>
            <a:pPr indent="0" lvl="0" marL="0" rtl="0" algn="l">
              <a:spcBef>
                <a:spcPts val="0"/>
              </a:spcBef>
              <a:spcAft>
                <a:spcPts val="0"/>
              </a:spcAft>
              <a:buSzPts val="990"/>
              <a:buNone/>
            </a:pPr>
            <a:r>
              <a:rPr lang="en" sz="1660"/>
              <a:t>print(harry.greet)</a:t>
            </a:r>
            <a:endParaRPr sz="1660"/>
          </a:p>
          <a:p>
            <a:pPr indent="0" lvl="0" marL="0" rtl="0" algn="l">
              <a:spcBef>
                <a:spcPts val="0"/>
              </a:spcBef>
              <a:spcAft>
                <a:spcPts val="0"/>
              </a:spcAft>
              <a:buSzPts val="990"/>
              <a:buNone/>
            </a:pPr>
            <a:r>
              <a:t/>
            </a:r>
            <a:endParaRPr sz="1660"/>
          </a:p>
          <a:p>
            <a:pPr indent="0" lvl="0" marL="0" rtl="0" algn="l">
              <a:spcBef>
                <a:spcPts val="0"/>
              </a:spcBef>
              <a:spcAft>
                <a:spcPts val="0"/>
              </a:spcAft>
              <a:buSzPts val="990"/>
              <a:buNone/>
            </a:pPr>
            <a:r>
              <a:rPr lang="en" sz="1660"/>
              <a:t># Calling object's greet() method</a:t>
            </a:r>
            <a:endParaRPr sz="1660"/>
          </a:p>
          <a:p>
            <a:pPr indent="0" lvl="0" marL="0" rtl="0" algn="l">
              <a:spcBef>
                <a:spcPts val="0"/>
              </a:spcBef>
              <a:spcAft>
                <a:spcPts val="0"/>
              </a:spcAft>
              <a:buSzPts val="990"/>
              <a:buNone/>
            </a:pPr>
            <a:r>
              <a:rPr lang="en" sz="1660"/>
              <a:t># Output: Hello</a:t>
            </a:r>
            <a:endParaRPr sz="1660"/>
          </a:p>
          <a:p>
            <a:pPr indent="0" lvl="0" marL="0" rtl="0" algn="l">
              <a:spcBef>
                <a:spcPts val="0"/>
              </a:spcBef>
              <a:spcAft>
                <a:spcPts val="0"/>
              </a:spcAft>
              <a:buSzPts val="990"/>
              <a:buNone/>
            </a:pPr>
            <a:r>
              <a:rPr lang="en" sz="1660"/>
              <a:t>harry.greet()</a:t>
            </a:r>
            <a:endParaRPr sz="1660"/>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69"/>
          <p:cNvSpPr txBox="1"/>
          <p:nvPr>
            <p:ph type="title"/>
          </p:nvPr>
        </p:nvSpPr>
        <p:spPr>
          <a:xfrm>
            <a:off x="1272725" y="170650"/>
            <a:ext cx="7762500" cy="914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SzPts val="990"/>
              <a:buNone/>
            </a:pPr>
            <a:r>
              <a:rPr lang="en" sz="2760"/>
              <a:t>You may have noticed the self parameter in function definition inside the class but we called the method simply as harry.greet() without any arguments. It still worked.</a:t>
            </a:r>
            <a:endParaRPr sz="2760"/>
          </a:p>
          <a:p>
            <a:pPr indent="0" lvl="0" marL="0" rtl="0" algn="just">
              <a:spcBef>
                <a:spcPts val="0"/>
              </a:spcBef>
              <a:spcAft>
                <a:spcPts val="0"/>
              </a:spcAft>
              <a:buSzPts val="990"/>
              <a:buNone/>
            </a:pPr>
            <a:r>
              <a:t/>
            </a:r>
            <a:endParaRPr sz="2760"/>
          </a:p>
          <a:p>
            <a:pPr indent="0" lvl="0" marL="0" rtl="0" algn="just">
              <a:spcBef>
                <a:spcPts val="0"/>
              </a:spcBef>
              <a:spcAft>
                <a:spcPts val="0"/>
              </a:spcAft>
              <a:buSzPts val="990"/>
              <a:buNone/>
            </a:pPr>
            <a:r>
              <a:rPr lang="en" sz="2760"/>
              <a:t>This is because, whenever an object calls its method, the object itself is passed as the first argument. So, harry.greet() translates into Person.greet(harry).</a:t>
            </a:r>
            <a:endParaRPr sz="2760"/>
          </a:p>
          <a:p>
            <a:pPr indent="0" lvl="0" marL="0" rtl="0" algn="just">
              <a:spcBef>
                <a:spcPts val="0"/>
              </a:spcBef>
              <a:spcAft>
                <a:spcPts val="0"/>
              </a:spcAft>
              <a:buSzPts val="990"/>
              <a:buNone/>
            </a:pPr>
            <a:r>
              <a:t/>
            </a:r>
            <a:endParaRPr sz="2760"/>
          </a:p>
          <a:p>
            <a:pPr indent="0" lvl="0" marL="0" rtl="0" algn="just">
              <a:spcBef>
                <a:spcPts val="0"/>
              </a:spcBef>
              <a:spcAft>
                <a:spcPts val="0"/>
              </a:spcAft>
              <a:buSzPts val="990"/>
              <a:buNone/>
            </a:pPr>
            <a:r>
              <a:t/>
            </a:r>
            <a:endParaRPr sz="2760"/>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70"/>
          <p:cNvSpPr txBox="1"/>
          <p:nvPr>
            <p:ph type="title"/>
          </p:nvPr>
        </p:nvSpPr>
        <p:spPr>
          <a:xfrm>
            <a:off x="1285100" y="195450"/>
            <a:ext cx="7038900" cy="914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SzPts val="990"/>
              <a:buNone/>
            </a:pPr>
            <a:r>
              <a:rPr lang="en" sz="2560"/>
              <a:t>In general, calling a method with a list of n arguments is equivalent to calling the corresponding function with an argument list that is created by inserting the method's object before the first argument.</a:t>
            </a:r>
            <a:endParaRPr sz="2560"/>
          </a:p>
          <a:p>
            <a:pPr indent="0" lvl="0" marL="0" rtl="0" algn="just">
              <a:spcBef>
                <a:spcPts val="0"/>
              </a:spcBef>
              <a:spcAft>
                <a:spcPts val="0"/>
              </a:spcAft>
              <a:buSzPts val="990"/>
              <a:buNone/>
            </a:pPr>
            <a:r>
              <a:t/>
            </a:r>
            <a:endParaRPr sz="2560"/>
          </a:p>
          <a:p>
            <a:pPr indent="0" lvl="0" marL="0" rtl="0" algn="just">
              <a:spcBef>
                <a:spcPts val="0"/>
              </a:spcBef>
              <a:spcAft>
                <a:spcPts val="0"/>
              </a:spcAft>
              <a:buSzPts val="990"/>
              <a:buNone/>
            </a:pPr>
            <a:r>
              <a:rPr lang="en" sz="2560"/>
              <a:t>For these reasons, the first argument of the function in class must be the object itself. This is conventionally called self. It can be named otherwise but we highly recommend to follow the convention.</a:t>
            </a:r>
            <a:endParaRPr sz="2560"/>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71"/>
          <p:cNvSpPr txBox="1"/>
          <p:nvPr>
            <p:ph type="title"/>
          </p:nvPr>
        </p:nvSpPr>
        <p:spPr>
          <a:xfrm>
            <a:off x="1297500" y="393750"/>
            <a:ext cx="74652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260"/>
              <a:t>Output</a:t>
            </a:r>
            <a:endParaRPr sz="2260"/>
          </a:p>
          <a:p>
            <a:pPr indent="0" lvl="0" marL="0" rtl="0" algn="l">
              <a:spcBef>
                <a:spcPts val="0"/>
              </a:spcBef>
              <a:spcAft>
                <a:spcPts val="0"/>
              </a:spcAft>
              <a:buSzPts val="990"/>
              <a:buNone/>
            </a:pPr>
            <a:r>
              <a:t/>
            </a:r>
            <a:endParaRPr sz="2260"/>
          </a:p>
          <a:p>
            <a:pPr indent="0" lvl="0" marL="0" rtl="0" algn="l">
              <a:spcBef>
                <a:spcPts val="0"/>
              </a:spcBef>
              <a:spcAft>
                <a:spcPts val="0"/>
              </a:spcAft>
              <a:buSzPts val="990"/>
              <a:buNone/>
            </a:pPr>
            <a:r>
              <a:rPr lang="en" sz="2260"/>
              <a:t>&lt;function Person.greet at 0x7fd288e4e160&gt;</a:t>
            </a:r>
            <a:endParaRPr sz="2260"/>
          </a:p>
          <a:p>
            <a:pPr indent="0" lvl="0" marL="0" rtl="0" algn="l">
              <a:spcBef>
                <a:spcPts val="0"/>
              </a:spcBef>
              <a:spcAft>
                <a:spcPts val="0"/>
              </a:spcAft>
              <a:buSzPts val="990"/>
              <a:buNone/>
            </a:pPr>
            <a:r>
              <a:rPr lang="en" sz="2260"/>
              <a:t>&lt;bound method Person.greet of &lt;__main__.Person object at 0x7fd288e9fa30&gt;&gt;</a:t>
            </a:r>
            <a:endParaRPr sz="2260"/>
          </a:p>
          <a:p>
            <a:pPr indent="0" lvl="0" marL="0" rtl="0" algn="l">
              <a:spcBef>
                <a:spcPts val="0"/>
              </a:spcBef>
              <a:spcAft>
                <a:spcPts val="0"/>
              </a:spcAft>
              <a:buSzPts val="990"/>
              <a:buNone/>
            </a:pPr>
            <a:r>
              <a:rPr lang="en" sz="2260"/>
              <a:t>Hello</a:t>
            </a:r>
            <a:endParaRPr sz="226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2800"/>
              <a:t>This time, you ran into an exception error. This type of error occurs whenever syntactically correct Python code results in an error. The last line of the message indicated what type of exception error you ran into.</a:t>
            </a:r>
            <a:endParaRPr sz="2800"/>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72"/>
          <p:cNvSpPr txBox="1"/>
          <p:nvPr>
            <p:ph type="title"/>
          </p:nvPr>
        </p:nvSpPr>
        <p:spPr>
          <a:xfrm>
            <a:off x="639400" y="0"/>
            <a:ext cx="8504700" cy="914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2600"/>
              <a:t>The __init__() Function</a:t>
            </a:r>
            <a:endParaRPr sz="2600"/>
          </a:p>
          <a:p>
            <a:pPr indent="0" lvl="0" marL="0" rtl="0" algn="just">
              <a:spcBef>
                <a:spcPts val="0"/>
              </a:spcBef>
              <a:spcAft>
                <a:spcPts val="0"/>
              </a:spcAft>
              <a:buNone/>
            </a:pPr>
            <a:r>
              <a:rPr lang="en" sz="2600"/>
              <a:t>The examples above are classes and objects in their simplest form, and are not really useful in real life applications.</a:t>
            </a:r>
            <a:endParaRPr sz="2600"/>
          </a:p>
          <a:p>
            <a:pPr indent="0" lvl="0" marL="0" rtl="0" algn="just">
              <a:spcBef>
                <a:spcPts val="0"/>
              </a:spcBef>
              <a:spcAft>
                <a:spcPts val="0"/>
              </a:spcAft>
              <a:buNone/>
            </a:pPr>
            <a:r>
              <a:rPr lang="en" sz="2600"/>
              <a:t>To understand the meaning of classes we have to understand the built-in __init__() function.</a:t>
            </a:r>
            <a:endParaRPr sz="2600"/>
          </a:p>
          <a:p>
            <a:pPr indent="0" lvl="0" marL="0" rtl="0" algn="just">
              <a:spcBef>
                <a:spcPts val="0"/>
              </a:spcBef>
              <a:spcAft>
                <a:spcPts val="0"/>
              </a:spcAft>
              <a:buNone/>
            </a:pPr>
            <a:r>
              <a:rPr lang="en" sz="2600"/>
              <a:t>All classes have a function called __init__(), which is always executed when the class is being initiated.</a:t>
            </a:r>
            <a:endParaRPr sz="2600"/>
          </a:p>
          <a:p>
            <a:pPr indent="0" lvl="0" marL="0" rtl="0" algn="just">
              <a:spcBef>
                <a:spcPts val="0"/>
              </a:spcBef>
              <a:spcAft>
                <a:spcPts val="0"/>
              </a:spcAft>
              <a:buNone/>
            </a:pPr>
            <a:r>
              <a:rPr lang="en" sz="2600"/>
              <a:t>Note: The __init__() function is called automatically every time the class is being used to create a new object. It can also be considered as constructor.</a:t>
            </a:r>
            <a:endParaRPr sz="2600"/>
          </a:p>
          <a:p>
            <a:pPr indent="0" lvl="0" marL="0" rtl="0" algn="just">
              <a:spcBef>
                <a:spcPts val="0"/>
              </a:spcBef>
              <a:spcAft>
                <a:spcPts val="0"/>
              </a:spcAft>
              <a:buNone/>
            </a:pPr>
            <a:r>
              <a:t/>
            </a:r>
            <a:endParaRPr sz="2600"/>
          </a:p>
          <a:p>
            <a:pPr indent="0" lvl="0" marL="0" rtl="0" algn="just">
              <a:spcBef>
                <a:spcPts val="0"/>
              </a:spcBef>
              <a:spcAft>
                <a:spcPts val="0"/>
              </a:spcAft>
              <a:buNone/>
            </a:pPr>
            <a:r>
              <a:rPr lang="en" sz="2600"/>
              <a:t>Use the __init__() function to assign values to object properties, or other operations that are necessary to do when the object is being created:</a:t>
            </a:r>
            <a:endParaRPr sz="2600"/>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73"/>
          <p:cNvSpPr txBox="1"/>
          <p:nvPr>
            <p:ph type="title"/>
          </p:nvPr>
        </p:nvSpPr>
        <p:spPr>
          <a:xfrm>
            <a:off x="1109575" y="168075"/>
            <a:ext cx="79926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Example</a:t>
            </a:r>
            <a:endParaRPr sz="2800"/>
          </a:p>
          <a:p>
            <a:pPr indent="0" lvl="0" marL="0" rtl="0" algn="l">
              <a:spcBef>
                <a:spcPts val="0"/>
              </a:spcBef>
              <a:spcAft>
                <a:spcPts val="0"/>
              </a:spcAft>
              <a:buNone/>
            </a:pPr>
            <a:r>
              <a:rPr lang="en" sz="2800"/>
              <a:t>Create a class named Person, use the __init__() function to assign values for name and age:</a:t>
            </a:r>
            <a:endParaRPr sz="2800"/>
          </a:p>
          <a:p>
            <a:pPr indent="0" lvl="0" marL="0" rtl="0" algn="l">
              <a:spcBef>
                <a:spcPts val="0"/>
              </a:spcBef>
              <a:spcAft>
                <a:spcPts val="0"/>
              </a:spcAft>
              <a:buNone/>
            </a:pPr>
            <a:r>
              <a:rPr lang="en" sz="2800"/>
              <a:t>class Person:</a:t>
            </a:r>
            <a:endParaRPr sz="2800"/>
          </a:p>
          <a:p>
            <a:pPr indent="0" lvl="0" marL="0" rtl="0" algn="l">
              <a:spcBef>
                <a:spcPts val="0"/>
              </a:spcBef>
              <a:spcAft>
                <a:spcPts val="0"/>
              </a:spcAft>
              <a:buNone/>
            </a:pPr>
            <a:r>
              <a:rPr lang="en" sz="2800"/>
              <a:t>  def __init__(self, name, age):</a:t>
            </a:r>
            <a:endParaRPr sz="2800"/>
          </a:p>
          <a:p>
            <a:pPr indent="0" lvl="0" marL="0" rtl="0" algn="l">
              <a:spcBef>
                <a:spcPts val="0"/>
              </a:spcBef>
              <a:spcAft>
                <a:spcPts val="0"/>
              </a:spcAft>
              <a:buNone/>
            </a:pPr>
            <a:r>
              <a:rPr lang="en" sz="2800"/>
              <a:t>    self.name = name</a:t>
            </a:r>
            <a:endParaRPr sz="2800"/>
          </a:p>
          <a:p>
            <a:pPr indent="0" lvl="0" marL="0" rtl="0" algn="l">
              <a:spcBef>
                <a:spcPts val="0"/>
              </a:spcBef>
              <a:spcAft>
                <a:spcPts val="0"/>
              </a:spcAft>
              <a:buNone/>
            </a:pPr>
            <a:r>
              <a:rPr lang="en" sz="2800"/>
              <a:t>    self.age = age</a:t>
            </a:r>
            <a:endParaRPr sz="2800"/>
          </a:p>
          <a:p>
            <a:pPr indent="0" lvl="0" marL="0" rtl="0" algn="l">
              <a:spcBef>
                <a:spcPts val="0"/>
              </a:spcBef>
              <a:spcAft>
                <a:spcPts val="0"/>
              </a:spcAft>
              <a:buNone/>
            </a:pPr>
            <a:r>
              <a:rPr lang="en" sz="2800"/>
              <a:t>p1 = Person("John", 36)</a:t>
            </a:r>
            <a:endParaRPr sz="2800"/>
          </a:p>
          <a:p>
            <a:pPr indent="0" lvl="0" marL="0" rtl="0" algn="l">
              <a:spcBef>
                <a:spcPts val="0"/>
              </a:spcBef>
              <a:spcAft>
                <a:spcPts val="0"/>
              </a:spcAft>
              <a:buNone/>
            </a:pPr>
            <a:r>
              <a:rPr lang="en" sz="2800"/>
              <a:t>print(p1.name)</a:t>
            </a:r>
            <a:endParaRPr sz="2800"/>
          </a:p>
          <a:p>
            <a:pPr indent="0" lvl="0" marL="0" rtl="0" algn="l">
              <a:spcBef>
                <a:spcPts val="0"/>
              </a:spcBef>
              <a:spcAft>
                <a:spcPts val="0"/>
              </a:spcAft>
              <a:buNone/>
            </a:pPr>
            <a:r>
              <a:rPr lang="en" sz="2800"/>
              <a:t>print(p1.age)</a:t>
            </a:r>
            <a:endParaRPr sz="2800"/>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74"/>
          <p:cNvSpPr txBox="1"/>
          <p:nvPr>
            <p:ph type="title"/>
          </p:nvPr>
        </p:nvSpPr>
        <p:spPr>
          <a:xfrm>
            <a:off x="1278700" y="130475"/>
            <a:ext cx="7038900" cy="914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2800"/>
              <a:t>Inheritance</a:t>
            </a:r>
            <a:endParaRPr sz="2800"/>
          </a:p>
          <a:p>
            <a:pPr indent="0" lvl="0" marL="0" rtl="0" algn="just">
              <a:spcBef>
                <a:spcPts val="0"/>
              </a:spcBef>
              <a:spcAft>
                <a:spcPts val="0"/>
              </a:spcAft>
              <a:buNone/>
            </a:pPr>
            <a:r>
              <a:rPr lang="en" sz="2800"/>
              <a:t>Inheritance allows us to define a class that inherits all the methods and properties from another class.</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rPr lang="en" sz="2800"/>
              <a:t>Parent class is the class being inherited from, also called base class.</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rPr lang="en" sz="2800"/>
              <a:t>Child class is the class that inherits from another class, also called derived class.</a:t>
            </a:r>
            <a:endParaRPr sz="2800"/>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7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2800"/>
              <a:t>Inheritance Syntax</a:t>
            </a:r>
            <a:endParaRPr sz="2800"/>
          </a:p>
          <a:p>
            <a:pPr indent="0" lvl="0" marL="0" rtl="0" algn="just">
              <a:spcBef>
                <a:spcPts val="0"/>
              </a:spcBef>
              <a:spcAft>
                <a:spcPts val="0"/>
              </a:spcAft>
              <a:buNone/>
            </a:pPr>
            <a:r>
              <a:rPr lang="en" sz="2800"/>
              <a:t>class BaseClass:</a:t>
            </a:r>
            <a:endParaRPr sz="2800"/>
          </a:p>
          <a:p>
            <a:pPr indent="0" lvl="0" marL="0" rtl="0" algn="just">
              <a:spcBef>
                <a:spcPts val="0"/>
              </a:spcBef>
              <a:spcAft>
                <a:spcPts val="0"/>
              </a:spcAft>
              <a:buNone/>
            </a:pPr>
            <a:r>
              <a:rPr lang="en" sz="2800"/>
              <a:t>  Body of base class</a:t>
            </a:r>
            <a:endParaRPr sz="2800"/>
          </a:p>
          <a:p>
            <a:pPr indent="0" lvl="0" marL="0" rtl="0" algn="just">
              <a:spcBef>
                <a:spcPts val="0"/>
              </a:spcBef>
              <a:spcAft>
                <a:spcPts val="0"/>
              </a:spcAft>
              <a:buNone/>
            </a:pPr>
            <a:r>
              <a:rPr lang="en" sz="2800"/>
              <a:t>class DerivedClass(BaseClass):</a:t>
            </a:r>
            <a:endParaRPr sz="2800"/>
          </a:p>
          <a:p>
            <a:pPr indent="0" lvl="0" marL="0" rtl="0" algn="just">
              <a:spcBef>
                <a:spcPts val="0"/>
              </a:spcBef>
              <a:spcAft>
                <a:spcPts val="0"/>
              </a:spcAft>
              <a:buNone/>
            </a:pPr>
            <a:r>
              <a:rPr lang="en" sz="2800"/>
              <a:t>  Body of derived class</a:t>
            </a:r>
            <a:endParaRPr sz="2800"/>
          </a:p>
          <a:p>
            <a:pPr indent="0" lvl="0" marL="0" rtl="0" algn="just">
              <a:spcBef>
                <a:spcPts val="0"/>
              </a:spcBef>
              <a:spcAft>
                <a:spcPts val="0"/>
              </a:spcAft>
              <a:buNone/>
            </a:pPr>
            <a:r>
              <a:rPr lang="en" sz="2800"/>
              <a:t>Derived class inherits features from the base class where new features can be added to it. This results in re-usability of code.</a:t>
            </a:r>
            <a:endParaRPr sz="2800"/>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76"/>
          <p:cNvSpPr txBox="1"/>
          <p:nvPr>
            <p:ph type="title"/>
          </p:nvPr>
        </p:nvSpPr>
        <p:spPr>
          <a:xfrm>
            <a:off x="1306900" y="0"/>
            <a:ext cx="7738800" cy="914100"/>
          </a:xfrm>
          <a:prstGeom prst="rect">
            <a:avLst/>
          </a:prstGeom>
        </p:spPr>
        <p:txBody>
          <a:bodyPr anchorCtr="0" anchor="t" bIns="91425" lIns="91425" spcFirstLastPara="1" rIns="91425" wrap="square" tIns="91425">
            <a:normAutofit fontScale="90000"/>
          </a:bodyPr>
          <a:lstStyle/>
          <a:p>
            <a:pPr indent="0" lvl="0" marL="0" rtl="0" algn="just">
              <a:spcBef>
                <a:spcPts val="0"/>
              </a:spcBef>
              <a:spcAft>
                <a:spcPts val="0"/>
              </a:spcAft>
              <a:buNone/>
            </a:pPr>
            <a:r>
              <a:rPr lang="en"/>
              <a:t>Example of Inheritance in Python</a:t>
            </a:r>
            <a:endParaRPr/>
          </a:p>
          <a:p>
            <a:pPr indent="0" lvl="0" marL="0" rtl="0" algn="just">
              <a:spcBef>
                <a:spcPts val="0"/>
              </a:spcBef>
              <a:spcAft>
                <a:spcPts val="0"/>
              </a:spcAft>
              <a:buNone/>
            </a:pPr>
            <a:r>
              <a:rPr lang="en"/>
              <a:t>A polygon is a closed figure with 3 or more sides. Say, we have a class called Polygon defined as follows.</a:t>
            </a:r>
            <a:endParaRPr/>
          </a:p>
          <a:p>
            <a:pPr indent="0" lvl="0" marL="0" rtl="0" algn="just">
              <a:spcBef>
                <a:spcPts val="0"/>
              </a:spcBef>
              <a:spcAft>
                <a:spcPts val="0"/>
              </a:spcAft>
              <a:buNone/>
            </a:pPr>
            <a:r>
              <a:rPr lang="en"/>
              <a:t>class Polygon:</a:t>
            </a:r>
            <a:endParaRPr/>
          </a:p>
          <a:p>
            <a:pPr indent="0" lvl="0" marL="0" rtl="0" algn="just">
              <a:spcBef>
                <a:spcPts val="0"/>
              </a:spcBef>
              <a:spcAft>
                <a:spcPts val="0"/>
              </a:spcAft>
              <a:buNone/>
            </a:pPr>
            <a:r>
              <a:rPr lang="en"/>
              <a:t>    def __init__(self, no_of_sides):</a:t>
            </a:r>
            <a:endParaRPr/>
          </a:p>
          <a:p>
            <a:pPr indent="0" lvl="0" marL="0" rtl="0" algn="just">
              <a:spcBef>
                <a:spcPts val="0"/>
              </a:spcBef>
              <a:spcAft>
                <a:spcPts val="0"/>
              </a:spcAft>
              <a:buNone/>
            </a:pPr>
            <a:r>
              <a:rPr lang="en"/>
              <a:t>        self.n = no_of_sides</a:t>
            </a:r>
            <a:endParaRPr/>
          </a:p>
          <a:p>
            <a:pPr indent="0" lvl="0" marL="0" rtl="0" algn="just">
              <a:spcBef>
                <a:spcPts val="0"/>
              </a:spcBef>
              <a:spcAft>
                <a:spcPts val="0"/>
              </a:spcAft>
              <a:buNone/>
            </a:pPr>
            <a:r>
              <a:rPr lang="en"/>
              <a:t>        self.sides = [0 for i in range(no_of_sides)]</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n"/>
              <a:t>    def inputSides(self):</a:t>
            </a:r>
            <a:endParaRPr/>
          </a:p>
          <a:p>
            <a:pPr indent="0" lvl="0" marL="0" rtl="0" algn="just">
              <a:spcBef>
                <a:spcPts val="0"/>
              </a:spcBef>
              <a:spcAft>
                <a:spcPts val="0"/>
              </a:spcAft>
              <a:buNone/>
            </a:pPr>
            <a:r>
              <a:rPr lang="en"/>
              <a:t>        self.sides = [float(input("Enter side "+str(i+1)+" : ")) for i in range(self.n)]</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n"/>
              <a:t>    def dispSides(self):</a:t>
            </a:r>
            <a:endParaRPr/>
          </a:p>
          <a:p>
            <a:pPr indent="0" lvl="0" marL="0" rtl="0" algn="just">
              <a:spcBef>
                <a:spcPts val="0"/>
              </a:spcBef>
              <a:spcAft>
                <a:spcPts val="0"/>
              </a:spcAft>
              <a:buNone/>
            </a:pPr>
            <a:r>
              <a:rPr lang="en"/>
              <a:t>        for i in range(self.n):</a:t>
            </a:r>
            <a:endParaRPr/>
          </a:p>
          <a:p>
            <a:pPr indent="0" lvl="0" marL="0" rtl="0" algn="just">
              <a:spcBef>
                <a:spcPts val="0"/>
              </a:spcBef>
              <a:spcAft>
                <a:spcPts val="0"/>
              </a:spcAft>
              <a:buNone/>
            </a:pPr>
            <a:r>
              <a:rPr lang="en"/>
              <a:t>            print("Side",i+1,"is",self.sides[i])</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77"/>
          <p:cNvSpPr txBox="1"/>
          <p:nvPr>
            <p:ph type="title"/>
          </p:nvPr>
        </p:nvSpPr>
        <p:spPr>
          <a:xfrm>
            <a:off x="1297500" y="205700"/>
            <a:ext cx="76824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This class has data attributes to store the number of sides n and magnitude of each side as a list called sides.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inputSides() method takes in the magnitude of each side and dispSides() displays these side lengths.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triangle is a polygon with 3 sides. So, we can create a class called Triangle which inherits from Polygon. This makes all the attributes of Polygon class available to the Triangle class.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don't need to define them again (code reusability). Triangle can be defined as follows.</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78"/>
          <p:cNvSpPr txBox="1"/>
          <p:nvPr>
            <p:ph type="title"/>
          </p:nvPr>
        </p:nvSpPr>
        <p:spPr>
          <a:xfrm>
            <a:off x="1288100" y="168075"/>
            <a:ext cx="7776600" cy="914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SzPts val="990"/>
              <a:buNone/>
            </a:pPr>
            <a:r>
              <a:rPr lang="en" sz="2260"/>
              <a:t>class Triangle(Polygon):</a:t>
            </a:r>
            <a:endParaRPr sz="2260"/>
          </a:p>
          <a:p>
            <a:pPr indent="0" lvl="0" marL="0" rtl="0" algn="just">
              <a:spcBef>
                <a:spcPts val="0"/>
              </a:spcBef>
              <a:spcAft>
                <a:spcPts val="0"/>
              </a:spcAft>
              <a:buSzPts val="990"/>
              <a:buNone/>
            </a:pPr>
            <a:r>
              <a:rPr lang="en" sz="2260"/>
              <a:t>    def __init__(self):</a:t>
            </a:r>
            <a:endParaRPr sz="2260"/>
          </a:p>
          <a:p>
            <a:pPr indent="0" lvl="0" marL="0" rtl="0" algn="just">
              <a:spcBef>
                <a:spcPts val="0"/>
              </a:spcBef>
              <a:spcAft>
                <a:spcPts val="0"/>
              </a:spcAft>
              <a:buSzPts val="990"/>
              <a:buNone/>
            </a:pPr>
            <a:r>
              <a:rPr lang="en" sz="2260"/>
              <a:t>        Polygon.__init__(self,3)</a:t>
            </a:r>
            <a:endParaRPr sz="2260"/>
          </a:p>
          <a:p>
            <a:pPr indent="0" lvl="0" marL="0" rtl="0" algn="just">
              <a:spcBef>
                <a:spcPts val="0"/>
              </a:spcBef>
              <a:spcAft>
                <a:spcPts val="0"/>
              </a:spcAft>
              <a:buSzPts val="990"/>
              <a:buNone/>
            </a:pPr>
            <a:r>
              <a:t/>
            </a:r>
            <a:endParaRPr sz="2260"/>
          </a:p>
          <a:p>
            <a:pPr indent="0" lvl="0" marL="0" rtl="0" algn="just">
              <a:spcBef>
                <a:spcPts val="0"/>
              </a:spcBef>
              <a:spcAft>
                <a:spcPts val="0"/>
              </a:spcAft>
              <a:buSzPts val="990"/>
              <a:buNone/>
            </a:pPr>
            <a:r>
              <a:rPr lang="en" sz="2260"/>
              <a:t>    def findArea(self):</a:t>
            </a:r>
            <a:endParaRPr sz="2260"/>
          </a:p>
          <a:p>
            <a:pPr indent="0" lvl="0" marL="0" rtl="0" algn="just">
              <a:spcBef>
                <a:spcPts val="0"/>
              </a:spcBef>
              <a:spcAft>
                <a:spcPts val="0"/>
              </a:spcAft>
              <a:buSzPts val="990"/>
              <a:buNone/>
            </a:pPr>
            <a:r>
              <a:rPr lang="en" sz="2260"/>
              <a:t>        a, b, c = self.sides</a:t>
            </a:r>
            <a:endParaRPr sz="2260"/>
          </a:p>
          <a:p>
            <a:pPr indent="0" lvl="0" marL="0" rtl="0" algn="just">
              <a:spcBef>
                <a:spcPts val="0"/>
              </a:spcBef>
              <a:spcAft>
                <a:spcPts val="0"/>
              </a:spcAft>
              <a:buSzPts val="990"/>
              <a:buNone/>
            </a:pPr>
            <a:r>
              <a:rPr lang="en" sz="2260"/>
              <a:t>        # calculate the semi-perimeter</a:t>
            </a:r>
            <a:endParaRPr sz="2260"/>
          </a:p>
          <a:p>
            <a:pPr indent="0" lvl="0" marL="0" rtl="0" algn="just">
              <a:spcBef>
                <a:spcPts val="0"/>
              </a:spcBef>
              <a:spcAft>
                <a:spcPts val="0"/>
              </a:spcAft>
              <a:buSzPts val="990"/>
              <a:buNone/>
            </a:pPr>
            <a:r>
              <a:rPr lang="en" sz="2260"/>
              <a:t>        s = (a + b + c) / 2</a:t>
            </a:r>
            <a:endParaRPr sz="2260"/>
          </a:p>
          <a:p>
            <a:pPr indent="0" lvl="0" marL="0" rtl="0" algn="just">
              <a:spcBef>
                <a:spcPts val="0"/>
              </a:spcBef>
              <a:spcAft>
                <a:spcPts val="0"/>
              </a:spcAft>
              <a:buSzPts val="990"/>
              <a:buNone/>
            </a:pPr>
            <a:r>
              <a:rPr lang="en" sz="2260"/>
              <a:t>        area = (s*(s-a)*(s-b)*(s-c)) ** 0.5</a:t>
            </a:r>
            <a:endParaRPr sz="2260"/>
          </a:p>
          <a:p>
            <a:pPr indent="0" lvl="0" marL="0" rtl="0" algn="just">
              <a:spcBef>
                <a:spcPts val="0"/>
              </a:spcBef>
              <a:spcAft>
                <a:spcPts val="0"/>
              </a:spcAft>
              <a:buSzPts val="990"/>
              <a:buNone/>
            </a:pPr>
            <a:r>
              <a:rPr lang="en" sz="2260"/>
              <a:t>        print('The area of the triangle is %0.2f' %area)</a:t>
            </a:r>
            <a:endParaRPr sz="2260"/>
          </a:p>
          <a:p>
            <a:pPr indent="0" lvl="0" marL="0" rtl="0" algn="just">
              <a:spcBef>
                <a:spcPts val="0"/>
              </a:spcBef>
              <a:spcAft>
                <a:spcPts val="0"/>
              </a:spcAft>
              <a:buSzPts val="990"/>
              <a:buNone/>
            </a:pPr>
            <a:r>
              <a:t/>
            </a:r>
            <a:endParaRPr sz="2260"/>
          </a:p>
          <a:p>
            <a:pPr indent="0" lvl="0" marL="0" rtl="0" algn="just">
              <a:spcBef>
                <a:spcPts val="0"/>
              </a:spcBef>
              <a:spcAft>
                <a:spcPts val="0"/>
              </a:spcAft>
              <a:buSzPts val="990"/>
              <a:buNone/>
            </a:pPr>
            <a:r>
              <a:rPr lang="en" sz="2260"/>
              <a:t>However, class Triangle has a new method findArea() to find and print the area of the triangle. Here is a sample run.</a:t>
            </a:r>
            <a:endParaRPr sz="2260"/>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79"/>
          <p:cNvSpPr txBox="1"/>
          <p:nvPr>
            <p:ph type="title"/>
          </p:nvPr>
        </p:nvSpPr>
        <p:spPr>
          <a:xfrm>
            <a:off x="1259875" y="149275"/>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&gt;&gt;&gt; t = Triangle()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&gt;&gt;&gt; t.inputSides()</a:t>
            </a:r>
            <a:endParaRPr/>
          </a:p>
          <a:p>
            <a:pPr indent="0" lvl="0" marL="0" rtl="0" algn="l">
              <a:spcBef>
                <a:spcPts val="0"/>
              </a:spcBef>
              <a:spcAft>
                <a:spcPts val="0"/>
              </a:spcAft>
              <a:buNone/>
            </a:pPr>
            <a:r>
              <a:rPr lang="en"/>
              <a:t>Enter side 1 : 3</a:t>
            </a:r>
            <a:endParaRPr/>
          </a:p>
          <a:p>
            <a:pPr indent="0" lvl="0" marL="0" rtl="0" algn="l">
              <a:spcBef>
                <a:spcPts val="0"/>
              </a:spcBef>
              <a:spcAft>
                <a:spcPts val="0"/>
              </a:spcAft>
              <a:buNone/>
            </a:pPr>
            <a:r>
              <a:rPr lang="en"/>
              <a:t>Enter side 2 : 5</a:t>
            </a:r>
            <a:endParaRPr/>
          </a:p>
          <a:p>
            <a:pPr indent="0" lvl="0" marL="0" rtl="0" algn="l">
              <a:spcBef>
                <a:spcPts val="0"/>
              </a:spcBef>
              <a:spcAft>
                <a:spcPts val="0"/>
              </a:spcAft>
              <a:buNone/>
            </a:pPr>
            <a:r>
              <a:rPr lang="en"/>
              <a:t>Enter side 3 : 4</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&gt;&gt;&gt; t.dispSides()</a:t>
            </a:r>
            <a:endParaRPr/>
          </a:p>
          <a:p>
            <a:pPr indent="0" lvl="0" marL="0" rtl="0" algn="l">
              <a:spcBef>
                <a:spcPts val="0"/>
              </a:spcBef>
              <a:spcAft>
                <a:spcPts val="0"/>
              </a:spcAft>
              <a:buNone/>
            </a:pPr>
            <a:r>
              <a:rPr lang="en"/>
              <a:t>Side 1 is 3.0</a:t>
            </a:r>
            <a:endParaRPr/>
          </a:p>
          <a:p>
            <a:pPr indent="0" lvl="0" marL="0" rtl="0" algn="l">
              <a:spcBef>
                <a:spcPts val="0"/>
              </a:spcBef>
              <a:spcAft>
                <a:spcPts val="0"/>
              </a:spcAft>
              <a:buNone/>
            </a:pPr>
            <a:r>
              <a:rPr lang="en"/>
              <a:t>Side 2 is 5.0</a:t>
            </a:r>
            <a:endParaRPr/>
          </a:p>
          <a:p>
            <a:pPr indent="0" lvl="0" marL="0" rtl="0" algn="l">
              <a:spcBef>
                <a:spcPts val="0"/>
              </a:spcBef>
              <a:spcAft>
                <a:spcPts val="0"/>
              </a:spcAft>
              <a:buNone/>
            </a:pPr>
            <a:r>
              <a:rPr lang="en"/>
              <a:t>Side 3 is 4.0</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&gt;&gt;&gt; t.findArea()</a:t>
            </a:r>
            <a:endParaRPr/>
          </a:p>
          <a:p>
            <a:pPr indent="0" lvl="0" marL="0" rtl="0" algn="l">
              <a:spcBef>
                <a:spcPts val="0"/>
              </a:spcBef>
              <a:spcAft>
                <a:spcPts val="0"/>
              </a:spcAft>
              <a:buNone/>
            </a:pPr>
            <a:r>
              <a:rPr lang="en"/>
              <a:t>The area of the triangle is 6.00</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80"/>
          <p:cNvSpPr txBox="1"/>
          <p:nvPr>
            <p:ph type="title"/>
          </p:nvPr>
        </p:nvSpPr>
        <p:spPr>
          <a:xfrm>
            <a:off x="929550" y="393750"/>
            <a:ext cx="7721700" cy="4241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SzPts val="990"/>
              <a:buNone/>
            </a:pPr>
            <a:r>
              <a:rPr lang="en" sz="2660"/>
              <a:t>Multi-Level inheritance</a:t>
            </a:r>
            <a:endParaRPr sz="2660"/>
          </a:p>
          <a:p>
            <a:pPr indent="0" lvl="0" marL="0" rtl="0" algn="just">
              <a:spcBef>
                <a:spcPts val="0"/>
              </a:spcBef>
              <a:spcAft>
                <a:spcPts val="0"/>
              </a:spcAft>
              <a:buSzPts val="990"/>
              <a:buNone/>
            </a:pPr>
            <a:r>
              <a:rPr lang="en" sz="2660"/>
              <a:t>Multi-Level inheritance is possible in python like other object-oriented languages. Multi-level inheritance is archived when a derived class inherits another derived class. There is no limit on the number of levels up to which, the multi-level inheritance is archived in python.</a:t>
            </a:r>
            <a:endParaRPr sz="2660"/>
          </a:p>
          <a:p>
            <a:pPr indent="0" lvl="0" marL="0" rtl="0" algn="just">
              <a:spcBef>
                <a:spcPts val="0"/>
              </a:spcBef>
              <a:spcAft>
                <a:spcPts val="0"/>
              </a:spcAft>
              <a:buSzPts val="990"/>
              <a:buNone/>
            </a:pPr>
            <a:r>
              <a:t/>
            </a:r>
            <a:endParaRPr sz="2660"/>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81"/>
          <p:cNvSpPr txBox="1"/>
          <p:nvPr/>
        </p:nvSpPr>
        <p:spPr>
          <a:xfrm>
            <a:off x="1127850" y="170550"/>
            <a:ext cx="7857900" cy="4802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rgbClr val="FFFFFF"/>
                </a:solidFill>
                <a:latin typeface="Montserrat"/>
                <a:ea typeface="Montserrat"/>
                <a:cs typeface="Montserrat"/>
                <a:sym typeface="Montserrat"/>
              </a:rPr>
              <a:t>class Animal:  </a:t>
            </a:r>
            <a:endParaRPr sz="2000">
              <a:solidFill>
                <a:srgbClr val="FFFFFF"/>
              </a:solidFill>
              <a:latin typeface="Montserrat"/>
              <a:ea typeface="Montserrat"/>
              <a:cs typeface="Montserrat"/>
              <a:sym typeface="Montserrat"/>
            </a:endParaRPr>
          </a:p>
          <a:p>
            <a:pPr indent="0" lvl="0" marL="0" rtl="0" algn="l">
              <a:spcBef>
                <a:spcPts val="0"/>
              </a:spcBef>
              <a:spcAft>
                <a:spcPts val="0"/>
              </a:spcAft>
              <a:buNone/>
            </a:pPr>
            <a:r>
              <a:rPr lang="en" sz="2000">
                <a:solidFill>
                  <a:srgbClr val="FFFFFF"/>
                </a:solidFill>
                <a:latin typeface="Montserrat"/>
                <a:ea typeface="Montserrat"/>
                <a:cs typeface="Montserrat"/>
                <a:sym typeface="Montserrat"/>
              </a:rPr>
              <a:t>    def speak(self):  </a:t>
            </a:r>
            <a:endParaRPr sz="2000">
              <a:solidFill>
                <a:srgbClr val="FFFFFF"/>
              </a:solidFill>
              <a:latin typeface="Montserrat"/>
              <a:ea typeface="Montserrat"/>
              <a:cs typeface="Montserrat"/>
              <a:sym typeface="Montserrat"/>
            </a:endParaRPr>
          </a:p>
          <a:p>
            <a:pPr indent="0" lvl="0" marL="0" rtl="0" algn="l">
              <a:spcBef>
                <a:spcPts val="0"/>
              </a:spcBef>
              <a:spcAft>
                <a:spcPts val="0"/>
              </a:spcAft>
              <a:buNone/>
            </a:pPr>
            <a:r>
              <a:rPr lang="en" sz="2000">
                <a:solidFill>
                  <a:srgbClr val="FFFFFF"/>
                </a:solidFill>
                <a:latin typeface="Montserrat"/>
                <a:ea typeface="Montserrat"/>
                <a:cs typeface="Montserrat"/>
                <a:sym typeface="Montserrat"/>
              </a:rPr>
              <a:t>        print("Animal Speaking")  </a:t>
            </a:r>
            <a:endParaRPr sz="2000">
              <a:solidFill>
                <a:srgbClr val="FFFFFF"/>
              </a:solidFill>
              <a:latin typeface="Montserrat"/>
              <a:ea typeface="Montserrat"/>
              <a:cs typeface="Montserrat"/>
              <a:sym typeface="Montserrat"/>
            </a:endParaRPr>
          </a:p>
          <a:p>
            <a:pPr indent="0" lvl="0" marL="0" rtl="0" algn="l">
              <a:spcBef>
                <a:spcPts val="0"/>
              </a:spcBef>
              <a:spcAft>
                <a:spcPts val="0"/>
              </a:spcAft>
              <a:buNone/>
            </a:pPr>
            <a:r>
              <a:rPr lang="en" sz="2000">
                <a:solidFill>
                  <a:srgbClr val="FFFFFF"/>
                </a:solidFill>
                <a:latin typeface="Montserrat"/>
                <a:ea typeface="Montserrat"/>
                <a:cs typeface="Montserrat"/>
                <a:sym typeface="Montserrat"/>
              </a:rPr>
              <a:t>#The child class Dog inherits the base class Animal  </a:t>
            </a:r>
            <a:endParaRPr sz="2000">
              <a:solidFill>
                <a:srgbClr val="FFFFFF"/>
              </a:solidFill>
              <a:latin typeface="Montserrat"/>
              <a:ea typeface="Montserrat"/>
              <a:cs typeface="Montserrat"/>
              <a:sym typeface="Montserrat"/>
            </a:endParaRPr>
          </a:p>
          <a:p>
            <a:pPr indent="0" lvl="0" marL="0" rtl="0" algn="l">
              <a:spcBef>
                <a:spcPts val="0"/>
              </a:spcBef>
              <a:spcAft>
                <a:spcPts val="0"/>
              </a:spcAft>
              <a:buNone/>
            </a:pPr>
            <a:r>
              <a:rPr lang="en" sz="2000">
                <a:solidFill>
                  <a:srgbClr val="FFFFFF"/>
                </a:solidFill>
                <a:latin typeface="Montserrat"/>
                <a:ea typeface="Montserrat"/>
                <a:cs typeface="Montserrat"/>
                <a:sym typeface="Montserrat"/>
              </a:rPr>
              <a:t>class Dog(Animal):  </a:t>
            </a:r>
            <a:endParaRPr sz="2000">
              <a:solidFill>
                <a:srgbClr val="FFFFFF"/>
              </a:solidFill>
              <a:latin typeface="Montserrat"/>
              <a:ea typeface="Montserrat"/>
              <a:cs typeface="Montserrat"/>
              <a:sym typeface="Montserrat"/>
            </a:endParaRPr>
          </a:p>
          <a:p>
            <a:pPr indent="0" lvl="0" marL="0" rtl="0" algn="l">
              <a:spcBef>
                <a:spcPts val="0"/>
              </a:spcBef>
              <a:spcAft>
                <a:spcPts val="0"/>
              </a:spcAft>
              <a:buNone/>
            </a:pPr>
            <a:r>
              <a:rPr lang="en" sz="2000">
                <a:solidFill>
                  <a:srgbClr val="FFFFFF"/>
                </a:solidFill>
                <a:latin typeface="Montserrat"/>
                <a:ea typeface="Montserrat"/>
                <a:cs typeface="Montserrat"/>
                <a:sym typeface="Montserrat"/>
              </a:rPr>
              <a:t>    def bark(self):  </a:t>
            </a:r>
            <a:endParaRPr sz="2000">
              <a:solidFill>
                <a:srgbClr val="FFFFFF"/>
              </a:solidFill>
              <a:latin typeface="Montserrat"/>
              <a:ea typeface="Montserrat"/>
              <a:cs typeface="Montserrat"/>
              <a:sym typeface="Montserrat"/>
            </a:endParaRPr>
          </a:p>
          <a:p>
            <a:pPr indent="0" lvl="0" marL="0" rtl="0" algn="l">
              <a:spcBef>
                <a:spcPts val="0"/>
              </a:spcBef>
              <a:spcAft>
                <a:spcPts val="0"/>
              </a:spcAft>
              <a:buNone/>
            </a:pPr>
            <a:r>
              <a:rPr lang="en" sz="2000">
                <a:solidFill>
                  <a:srgbClr val="FFFFFF"/>
                </a:solidFill>
                <a:latin typeface="Montserrat"/>
                <a:ea typeface="Montserrat"/>
                <a:cs typeface="Montserrat"/>
                <a:sym typeface="Montserrat"/>
              </a:rPr>
              <a:t>        print("dog barking")  </a:t>
            </a:r>
            <a:endParaRPr sz="2000">
              <a:solidFill>
                <a:srgbClr val="FFFFFF"/>
              </a:solidFill>
              <a:latin typeface="Montserrat"/>
              <a:ea typeface="Montserrat"/>
              <a:cs typeface="Montserrat"/>
              <a:sym typeface="Montserrat"/>
            </a:endParaRPr>
          </a:p>
          <a:p>
            <a:pPr indent="0" lvl="0" marL="0" rtl="0" algn="l">
              <a:spcBef>
                <a:spcPts val="0"/>
              </a:spcBef>
              <a:spcAft>
                <a:spcPts val="0"/>
              </a:spcAft>
              <a:buNone/>
            </a:pPr>
            <a:r>
              <a:rPr lang="en" sz="2000">
                <a:solidFill>
                  <a:srgbClr val="FFFFFF"/>
                </a:solidFill>
                <a:latin typeface="Montserrat"/>
                <a:ea typeface="Montserrat"/>
                <a:cs typeface="Montserrat"/>
                <a:sym typeface="Montserrat"/>
              </a:rPr>
              <a:t>#The child class Dogchild inherits another child class Dog  </a:t>
            </a:r>
            <a:endParaRPr sz="2000">
              <a:solidFill>
                <a:srgbClr val="FFFFFF"/>
              </a:solidFill>
              <a:latin typeface="Montserrat"/>
              <a:ea typeface="Montserrat"/>
              <a:cs typeface="Montserrat"/>
              <a:sym typeface="Montserrat"/>
            </a:endParaRPr>
          </a:p>
          <a:p>
            <a:pPr indent="0" lvl="0" marL="0" rtl="0" algn="l">
              <a:spcBef>
                <a:spcPts val="0"/>
              </a:spcBef>
              <a:spcAft>
                <a:spcPts val="0"/>
              </a:spcAft>
              <a:buNone/>
            </a:pPr>
            <a:r>
              <a:rPr lang="en" sz="2000">
                <a:solidFill>
                  <a:srgbClr val="FFFFFF"/>
                </a:solidFill>
                <a:latin typeface="Montserrat"/>
                <a:ea typeface="Montserrat"/>
                <a:cs typeface="Montserrat"/>
                <a:sym typeface="Montserrat"/>
              </a:rPr>
              <a:t>class DogChild(Dog):  </a:t>
            </a:r>
            <a:endParaRPr sz="2000">
              <a:solidFill>
                <a:srgbClr val="FFFFFF"/>
              </a:solidFill>
              <a:latin typeface="Montserrat"/>
              <a:ea typeface="Montserrat"/>
              <a:cs typeface="Montserrat"/>
              <a:sym typeface="Montserrat"/>
            </a:endParaRPr>
          </a:p>
          <a:p>
            <a:pPr indent="0" lvl="0" marL="0" rtl="0" algn="l">
              <a:spcBef>
                <a:spcPts val="0"/>
              </a:spcBef>
              <a:spcAft>
                <a:spcPts val="0"/>
              </a:spcAft>
              <a:buNone/>
            </a:pPr>
            <a:r>
              <a:rPr lang="en" sz="2000">
                <a:solidFill>
                  <a:srgbClr val="FFFFFF"/>
                </a:solidFill>
                <a:latin typeface="Montserrat"/>
                <a:ea typeface="Montserrat"/>
                <a:cs typeface="Montserrat"/>
                <a:sym typeface="Montserrat"/>
              </a:rPr>
              <a:t>    def eat(self):  </a:t>
            </a:r>
            <a:endParaRPr sz="2000">
              <a:solidFill>
                <a:srgbClr val="FFFFFF"/>
              </a:solidFill>
              <a:latin typeface="Montserrat"/>
              <a:ea typeface="Montserrat"/>
              <a:cs typeface="Montserrat"/>
              <a:sym typeface="Montserrat"/>
            </a:endParaRPr>
          </a:p>
          <a:p>
            <a:pPr indent="0" lvl="0" marL="0" rtl="0" algn="l">
              <a:spcBef>
                <a:spcPts val="0"/>
              </a:spcBef>
              <a:spcAft>
                <a:spcPts val="0"/>
              </a:spcAft>
              <a:buNone/>
            </a:pPr>
            <a:r>
              <a:rPr lang="en" sz="2000">
                <a:solidFill>
                  <a:srgbClr val="FFFFFF"/>
                </a:solidFill>
                <a:latin typeface="Montserrat"/>
                <a:ea typeface="Montserrat"/>
                <a:cs typeface="Montserrat"/>
                <a:sym typeface="Montserrat"/>
              </a:rPr>
              <a:t>        print("Eating bread...")  </a:t>
            </a:r>
            <a:endParaRPr sz="2000">
              <a:solidFill>
                <a:srgbClr val="FFFFFF"/>
              </a:solidFill>
              <a:latin typeface="Montserrat"/>
              <a:ea typeface="Montserrat"/>
              <a:cs typeface="Montserrat"/>
              <a:sym typeface="Montserrat"/>
            </a:endParaRPr>
          </a:p>
          <a:p>
            <a:pPr indent="0" lvl="0" marL="0" rtl="0" algn="l">
              <a:spcBef>
                <a:spcPts val="0"/>
              </a:spcBef>
              <a:spcAft>
                <a:spcPts val="0"/>
              </a:spcAft>
              <a:buNone/>
            </a:pPr>
            <a:r>
              <a:rPr lang="en" sz="2000">
                <a:solidFill>
                  <a:srgbClr val="FFFFFF"/>
                </a:solidFill>
                <a:latin typeface="Montserrat"/>
                <a:ea typeface="Montserrat"/>
                <a:cs typeface="Montserrat"/>
                <a:sym typeface="Montserrat"/>
              </a:rPr>
              <a:t>d = DogChild()  </a:t>
            </a:r>
            <a:endParaRPr sz="2000">
              <a:solidFill>
                <a:srgbClr val="FFFFFF"/>
              </a:solidFill>
              <a:latin typeface="Montserrat"/>
              <a:ea typeface="Montserrat"/>
              <a:cs typeface="Montserrat"/>
              <a:sym typeface="Montserrat"/>
            </a:endParaRPr>
          </a:p>
          <a:p>
            <a:pPr indent="0" lvl="0" marL="0" rtl="0" algn="l">
              <a:spcBef>
                <a:spcPts val="0"/>
              </a:spcBef>
              <a:spcAft>
                <a:spcPts val="0"/>
              </a:spcAft>
              <a:buNone/>
            </a:pPr>
            <a:r>
              <a:rPr lang="en" sz="2000">
                <a:solidFill>
                  <a:srgbClr val="FFFFFF"/>
                </a:solidFill>
                <a:latin typeface="Montserrat"/>
                <a:ea typeface="Montserrat"/>
                <a:cs typeface="Montserrat"/>
                <a:sym typeface="Montserrat"/>
              </a:rPr>
              <a:t>d.bark()  </a:t>
            </a:r>
            <a:endParaRPr sz="2000">
              <a:solidFill>
                <a:srgbClr val="FFFFFF"/>
              </a:solidFill>
              <a:latin typeface="Montserrat"/>
              <a:ea typeface="Montserrat"/>
              <a:cs typeface="Montserrat"/>
              <a:sym typeface="Montserrat"/>
            </a:endParaRPr>
          </a:p>
          <a:p>
            <a:pPr indent="0" lvl="0" marL="0" rtl="0" algn="l">
              <a:spcBef>
                <a:spcPts val="0"/>
              </a:spcBef>
              <a:spcAft>
                <a:spcPts val="0"/>
              </a:spcAft>
              <a:buNone/>
            </a:pPr>
            <a:r>
              <a:rPr lang="en" sz="2000">
                <a:solidFill>
                  <a:srgbClr val="FFFFFF"/>
                </a:solidFill>
                <a:latin typeface="Montserrat"/>
                <a:ea typeface="Montserrat"/>
                <a:cs typeface="Montserrat"/>
                <a:sym typeface="Montserrat"/>
              </a:rPr>
              <a:t>d.speak()  </a:t>
            </a:r>
            <a:endParaRPr sz="2000">
              <a:solidFill>
                <a:srgbClr val="FFFFFF"/>
              </a:solidFill>
              <a:latin typeface="Montserrat"/>
              <a:ea typeface="Montserrat"/>
              <a:cs typeface="Montserrat"/>
              <a:sym typeface="Montserrat"/>
            </a:endParaRPr>
          </a:p>
          <a:p>
            <a:pPr indent="0" lvl="0" marL="0" rtl="0" algn="l">
              <a:spcBef>
                <a:spcPts val="0"/>
              </a:spcBef>
              <a:spcAft>
                <a:spcPts val="0"/>
              </a:spcAft>
              <a:buNone/>
            </a:pPr>
            <a:r>
              <a:rPr lang="en" sz="2000">
                <a:solidFill>
                  <a:srgbClr val="FFFFFF"/>
                </a:solidFill>
                <a:latin typeface="Montserrat"/>
                <a:ea typeface="Montserrat"/>
                <a:cs typeface="Montserrat"/>
                <a:sym typeface="Montserrat"/>
              </a:rPr>
              <a:t>d.eat() </a:t>
            </a:r>
            <a:endParaRPr sz="2000">
              <a:solidFill>
                <a:srgbClr val="FFFFFF"/>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2800"/>
              <a:t>Instead of showing the message exception error, Python details what type of exception error was encountered. In this case, it was a ZeroDivisionError. Python comes with various built-in exceptions as well as the possibility to create self-defined exceptions.</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t/>
            </a:r>
            <a:endParaRPr sz="2800"/>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82"/>
          <p:cNvSpPr txBox="1"/>
          <p:nvPr>
            <p:ph type="title"/>
          </p:nvPr>
        </p:nvSpPr>
        <p:spPr>
          <a:xfrm>
            <a:off x="1297500" y="393750"/>
            <a:ext cx="7415400" cy="42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800"/>
              <a:t>Multiple inheritance</a:t>
            </a:r>
            <a:endParaRPr sz="2800"/>
          </a:p>
          <a:p>
            <a:pPr indent="0" lvl="0" marL="0" rtl="0" algn="l">
              <a:spcBef>
                <a:spcPts val="0"/>
              </a:spcBef>
              <a:spcAft>
                <a:spcPts val="0"/>
              </a:spcAft>
              <a:buNone/>
            </a:pPr>
            <a:r>
              <a:rPr lang="en" sz="2800"/>
              <a:t>Python provides us the flexibility to inherit multiple base classes in the child class.</a:t>
            </a:r>
            <a:endParaRPr sz="2800"/>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83"/>
          <p:cNvSpPr txBox="1"/>
          <p:nvPr>
            <p:ph type="title"/>
          </p:nvPr>
        </p:nvSpPr>
        <p:spPr>
          <a:xfrm>
            <a:off x="1309900" y="22022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460"/>
              <a:t>class Calculation1:  </a:t>
            </a:r>
            <a:endParaRPr sz="2460"/>
          </a:p>
          <a:p>
            <a:pPr indent="0" lvl="0" marL="0" rtl="0" algn="l">
              <a:spcBef>
                <a:spcPts val="0"/>
              </a:spcBef>
              <a:spcAft>
                <a:spcPts val="0"/>
              </a:spcAft>
              <a:buSzPts val="990"/>
              <a:buNone/>
            </a:pPr>
            <a:r>
              <a:rPr lang="en" sz="2460"/>
              <a:t>    def Summation(self,a,b):  </a:t>
            </a:r>
            <a:endParaRPr sz="2460"/>
          </a:p>
          <a:p>
            <a:pPr indent="0" lvl="0" marL="0" rtl="0" algn="l">
              <a:spcBef>
                <a:spcPts val="0"/>
              </a:spcBef>
              <a:spcAft>
                <a:spcPts val="0"/>
              </a:spcAft>
              <a:buSzPts val="990"/>
              <a:buNone/>
            </a:pPr>
            <a:r>
              <a:rPr lang="en" sz="2460"/>
              <a:t>        return a+b;  </a:t>
            </a:r>
            <a:endParaRPr sz="2460"/>
          </a:p>
          <a:p>
            <a:pPr indent="0" lvl="0" marL="0" rtl="0" algn="l">
              <a:spcBef>
                <a:spcPts val="0"/>
              </a:spcBef>
              <a:spcAft>
                <a:spcPts val="0"/>
              </a:spcAft>
              <a:buSzPts val="990"/>
              <a:buNone/>
            </a:pPr>
            <a:r>
              <a:rPr lang="en" sz="2460"/>
              <a:t>class Calculation2:  </a:t>
            </a:r>
            <a:endParaRPr sz="2460"/>
          </a:p>
          <a:p>
            <a:pPr indent="0" lvl="0" marL="0" rtl="0" algn="l">
              <a:spcBef>
                <a:spcPts val="0"/>
              </a:spcBef>
              <a:spcAft>
                <a:spcPts val="0"/>
              </a:spcAft>
              <a:buSzPts val="990"/>
              <a:buNone/>
            </a:pPr>
            <a:r>
              <a:rPr lang="en" sz="2460"/>
              <a:t>    def Multiplication(self,a,b):  </a:t>
            </a:r>
            <a:endParaRPr sz="2460"/>
          </a:p>
          <a:p>
            <a:pPr indent="0" lvl="0" marL="0" rtl="0" algn="l">
              <a:spcBef>
                <a:spcPts val="0"/>
              </a:spcBef>
              <a:spcAft>
                <a:spcPts val="0"/>
              </a:spcAft>
              <a:buSzPts val="990"/>
              <a:buNone/>
            </a:pPr>
            <a:r>
              <a:rPr lang="en" sz="2460"/>
              <a:t>        return a*b;  </a:t>
            </a:r>
            <a:endParaRPr sz="2460"/>
          </a:p>
          <a:p>
            <a:pPr indent="0" lvl="0" marL="0" rtl="0" algn="l">
              <a:spcBef>
                <a:spcPts val="0"/>
              </a:spcBef>
              <a:spcAft>
                <a:spcPts val="0"/>
              </a:spcAft>
              <a:buSzPts val="990"/>
              <a:buNone/>
            </a:pPr>
            <a:r>
              <a:rPr lang="en" sz="2460"/>
              <a:t>class Derived(Calculation1,Calculation2):  </a:t>
            </a:r>
            <a:endParaRPr sz="2460"/>
          </a:p>
          <a:p>
            <a:pPr indent="0" lvl="0" marL="0" rtl="0" algn="l">
              <a:spcBef>
                <a:spcPts val="0"/>
              </a:spcBef>
              <a:spcAft>
                <a:spcPts val="0"/>
              </a:spcAft>
              <a:buSzPts val="990"/>
              <a:buNone/>
            </a:pPr>
            <a:r>
              <a:rPr lang="en" sz="2460"/>
              <a:t>    def Divide(self,a,b):  </a:t>
            </a:r>
            <a:endParaRPr sz="2460"/>
          </a:p>
          <a:p>
            <a:pPr indent="0" lvl="0" marL="0" rtl="0" algn="l">
              <a:spcBef>
                <a:spcPts val="0"/>
              </a:spcBef>
              <a:spcAft>
                <a:spcPts val="0"/>
              </a:spcAft>
              <a:buSzPts val="990"/>
              <a:buNone/>
            </a:pPr>
            <a:r>
              <a:rPr lang="en" sz="2460"/>
              <a:t>        return a/b;  </a:t>
            </a:r>
            <a:endParaRPr sz="2460"/>
          </a:p>
          <a:p>
            <a:pPr indent="0" lvl="0" marL="0" rtl="0" algn="l">
              <a:spcBef>
                <a:spcPts val="0"/>
              </a:spcBef>
              <a:spcAft>
                <a:spcPts val="0"/>
              </a:spcAft>
              <a:buSzPts val="990"/>
              <a:buNone/>
            </a:pPr>
            <a:r>
              <a:rPr lang="en" sz="2460"/>
              <a:t>d = Derived()  </a:t>
            </a:r>
            <a:endParaRPr sz="2460"/>
          </a:p>
          <a:p>
            <a:pPr indent="0" lvl="0" marL="0" rtl="0" algn="l">
              <a:spcBef>
                <a:spcPts val="0"/>
              </a:spcBef>
              <a:spcAft>
                <a:spcPts val="0"/>
              </a:spcAft>
              <a:buSzPts val="990"/>
              <a:buNone/>
            </a:pPr>
            <a:r>
              <a:rPr lang="en" sz="2460"/>
              <a:t>print(d.Summation(10,20))  </a:t>
            </a:r>
            <a:endParaRPr sz="2460"/>
          </a:p>
          <a:p>
            <a:pPr indent="0" lvl="0" marL="0" rtl="0" algn="l">
              <a:spcBef>
                <a:spcPts val="0"/>
              </a:spcBef>
              <a:spcAft>
                <a:spcPts val="0"/>
              </a:spcAft>
              <a:buSzPts val="990"/>
              <a:buNone/>
            </a:pPr>
            <a:r>
              <a:rPr lang="en" sz="2460"/>
              <a:t>print(d.Multiplication(10,20))  </a:t>
            </a:r>
            <a:endParaRPr sz="2460"/>
          </a:p>
          <a:p>
            <a:pPr indent="0" lvl="0" marL="0" rtl="0" algn="l">
              <a:spcBef>
                <a:spcPts val="0"/>
              </a:spcBef>
              <a:spcAft>
                <a:spcPts val="0"/>
              </a:spcAft>
              <a:buSzPts val="990"/>
              <a:buNone/>
            </a:pPr>
            <a:r>
              <a:rPr lang="en" sz="2460"/>
              <a:t>print(d.Divide(10,20)) </a:t>
            </a:r>
            <a:endParaRPr sz="2460"/>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84"/>
          <p:cNvSpPr txBox="1"/>
          <p:nvPr>
            <p:ph type="title"/>
          </p:nvPr>
        </p:nvSpPr>
        <p:spPr>
          <a:xfrm>
            <a:off x="1278700" y="74050"/>
            <a:ext cx="73815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860"/>
              <a:t>Example of method overriding</a:t>
            </a:r>
            <a:endParaRPr sz="1860"/>
          </a:p>
          <a:p>
            <a:pPr indent="0" lvl="0" marL="0" rtl="0" algn="l">
              <a:spcBef>
                <a:spcPts val="0"/>
              </a:spcBef>
              <a:spcAft>
                <a:spcPts val="0"/>
              </a:spcAft>
              <a:buSzPts val="990"/>
              <a:buNone/>
            </a:pPr>
            <a:r>
              <a:rPr lang="en" sz="1860"/>
              <a:t>class Bank:  </a:t>
            </a:r>
            <a:endParaRPr sz="1860"/>
          </a:p>
          <a:p>
            <a:pPr indent="0" lvl="0" marL="0" rtl="0" algn="l">
              <a:spcBef>
                <a:spcPts val="0"/>
              </a:spcBef>
              <a:spcAft>
                <a:spcPts val="0"/>
              </a:spcAft>
              <a:buSzPts val="990"/>
              <a:buNone/>
            </a:pPr>
            <a:r>
              <a:rPr lang="en" sz="1860"/>
              <a:t>    def getroi(self):  </a:t>
            </a:r>
            <a:endParaRPr sz="1860"/>
          </a:p>
          <a:p>
            <a:pPr indent="0" lvl="0" marL="0" rtl="0" algn="l">
              <a:spcBef>
                <a:spcPts val="0"/>
              </a:spcBef>
              <a:spcAft>
                <a:spcPts val="0"/>
              </a:spcAft>
              <a:buSzPts val="990"/>
              <a:buNone/>
            </a:pPr>
            <a:r>
              <a:rPr lang="en" sz="1860"/>
              <a:t>        return 10;  </a:t>
            </a:r>
            <a:endParaRPr sz="1860"/>
          </a:p>
          <a:p>
            <a:pPr indent="0" lvl="0" marL="0" rtl="0" algn="l">
              <a:spcBef>
                <a:spcPts val="0"/>
              </a:spcBef>
              <a:spcAft>
                <a:spcPts val="0"/>
              </a:spcAft>
              <a:buSzPts val="990"/>
              <a:buNone/>
            </a:pPr>
            <a:r>
              <a:rPr lang="en" sz="1860"/>
              <a:t>class SBI(Bank):  </a:t>
            </a:r>
            <a:endParaRPr sz="1860"/>
          </a:p>
          <a:p>
            <a:pPr indent="0" lvl="0" marL="0" rtl="0" algn="l">
              <a:spcBef>
                <a:spcPts val="0"/>
              </a:spcBef>
              <a:spcAft>
                <a:spcPts val="0"/>
              </a:spcAft>
              <a:buSzPts val="990"/>
              <a:buNone/>
            </a:pPr>
            <a:r>
              <a:rPr lang="en" sz="1860"/>
              <a:t>    def getroi(self):  </a:t>
            </a:r>
            <a:endParaRPr sz="1860"/>
          </a:p>
          <a:p>
            <a:pPr indent="0" lvl="0" marL="0" rtl="0" algn="l">
              <a:spcBef>
                <a:spcPts val="0"/>
              </a:spcBef>
              <a:spcAft>
                <a:spcPts val="0"/>
              </a:spcAft>
              <a:buSzPts val="990"/>
              <a:buNone/>
            </a:pPr>
            <a:r>
              <a:rPr lang="en" sz="1860"/>
              <a:t>        return 7;  </a:t>
            </a:r>
            <a:endParaRPr sz="1860"/>
          </a:p>
          <a:p>
            <a:pPr indent="0" lvl="0" marL="0" rtl="0" algn="l">
              <a:spcBef>
                <a:spcPts val="0"/>
              </a:spcBef>
              <a:spcAft>
                <a:spcPts val="0"/>
              </a:spcAft>
              <a:buSzPts val="990"/>
              <a:buNone/>
            </a:pPr>
            <a:r>
              <a:rPr lang="en" sz="1860"/>
              <a:t>  </a:t>
            </a:r>
            <a:endParaRPr sz="1860"/>
          </a:p>
          <a:p>
            <a:pPr indent="0" lvl="0" marL="0" rtl="0" algn="l">
              <a:spcBef>
                <a:spcPts val="0"/>
              </a:spcBef>
              <a:spcAft>
                <a:spcPts val="0"/>
              </a:spcAft>
              <a:buSzPts val="990"/>
              <a:buNone/>
            </a:pPr>
            <a:r>
              <a:rPr lang="en" sz="1860"/>
              <a:t>class ICICI(Bank):  </a:t>
            </a:r>
            <a:endParaRPr sz="1860"/>
          </a:p>
          <a:p>
            <a:pPr indent="0" lvl="0" marL="0" rtl="0" algn="l">
              <a:spcBef>
                <a:spcPts val="0"/>
              </a:spcBef>
              <a:spcAft>
                <a:spcPts val="0"/>
              </a:spcAft>
              <a:buSzPts val="990"/>
              <a:buNone/>
            </a:pPr>
            <a:r>
              <a:rPr lang="en" sz="1860"/>
              <a:t>    def getroi(self):  </a:t>
            </a:r>
            <a:endParaRPr sz="1860"/>
          </a:p>
          <a:p>
            <a:pPr indent="0" lvl="0" marL="0" rtl="0" algn="l">
              <a:spcBef>
                <a:spcPts val="0"/>
              </a:spcBef>
              <a:spcAft>
                <a:spcPts val="0"/>
              </a:spcAft>
              <a:buSzPts val="990"/>
              <a:buNone/>
            </a:pPr>
            <a:r>
              <a:rPr lang="en" sz="1860"/>
              <a:t>        return 8;  </a:t>
            </a:r>
            <a:endParaRPr sz="1860"/>
          </a:p>
          <a:p>
            <a:pPr indent="0" lvl="0" marL="0" rtl="0" algn="l">
              <a:spcBef>
                <a:spcPts val="0"/>
              </a:spcBef>
              <a:spcAft>
                <a:spcPts val="0"/>
              </a:spcAft>
              <a:buSzPts val="990"/>
              <a:buNone/>
            </a:pPr>
            <a:r>
              <a:rPr lang="en" sz="1860"/>
              <a:t>b1 = Bank()  </a:t>
            </a:r>
            <a:endParaRPr sz="1860"/>
          </a:p>
          <a:p>
            <a:pPr indent="0" lvl="0" marL="0" rtl="0" algn="l">
              <a:spcBef>
                <a:spcPts val="0"/>
              </a:spcBef>
              <a:spcAft>
                <a:spcPts val="0"/>
              </a:spcAft>
              <a:buSzPts val="990"/>
              <a:buNone/>
            </a:pPr>
            <a:r>
              <a:rPr lang="en" sz="1860"/>
              <a:t>b2 = SBI()  </a:t>
            </a:r>
            <a:endParaRPr sz="1860"/>
          </a:p>
          <a:p>
            <a:pPr indent="0" lvl="0" marL="0" rtl="0" algn="l">
              <a:spcBef>
                <a:spcPts val="0"/>
              </a:spcBef>
              <a:spcAft>
                <a:spcPts val="0"/>
              </a:spcAft>
              <a:buSzPts val="990"/>
              <a:buNone/>
            </a:pPr>
            <a:r>
              <a:rPr lang="en" sz="1860"/>
              <a:t>b3 = ICICI()  </a:t>
            </a:r>
            <a:endParaRPr sz="1860"/>
          </a:p>
          <a:p>
            <a:pPr indent="0" lvl="0" marL="0" rtl="0" algn="l">
              <a:spcBef>
                <a:spcPts val="0"/>
              </a:spcBef>
              <a:spcAft>
                <a:spcPts val="0"/>
              </a:spcAft>
              <a:buSzPts val="990"/>
              <a:buNone/>
            </a:pPr>
            <a:r>
              <a:rPr lang="en" sz="1860"/>
              <a:t>print("Bank Rate of interest:",b1.getroi());  </a:t>
            </a:r>
            <a:endParaRPr sz="1860"/>
          </a:p>
          <a:p>
            <a:pPr indent="0" lvl="0" marL="0" rtl="0" algn="l">
              <a:spcBef>
                <a:spcPts val="0"/>
              </a:spcBef>
              <a:spcAft>
                <a:spcPts val="0"/>
              </a:spcAft>
              <a:buSzPts val="990"/>
              <a:buNone/>
            </a:pPr>
            <a:r>
              <a:rPr lang="en" sz="1860"/>
              <a:t>print("SBI Rate of interest:",b2.getroi());  </a:t>
            </a:r>
            <a:endParaRPr sz="1860"/>
          </a:p>
          <a:p>
            <a:pPr indent="0" lvl="0" marL="0" rtl="0" algn="l">
              <a:spcBef>
                <a:spcPts val="0"/>
              </a:spcBef>
              <a:spcAft>
                <a:spcPts val="0"/>
              </a:spcAft>
              <a:buSzPts val="990"/>
              <a:buNone/>
            </a:pPr>
            <a:r>
              <a:rPr lang="en" sz="1860"/>
              <a:t>print("ICICI Rate of interest:",b3.getroi()); </a:t>
            </a:r>
            <a:endParaRPr sz="1860"/>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85"/>
          <p:cNvSpPr txBox="1"/>
          <p:nvPr>
            <p:ph type="title"/>
          </p:nvPr>
        </p:nvSpPr>
        <p:spPr>
          <a:xfrm>
            <a:off x="686425" y="64625"/>
            <a:ext cx="8297700" cy="914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SzPts val="990"/>
              <a:buNone/>
            </a:pPr>
            <a:r>
              <a:rPr lang="en" sz="2360"/>
              <a:t>Encapsulation :</a:t>
            </a:r>
            <a:endParaRPr sz="2360"/>
          </a:p>
          <a:p>
            <a:pPr indent="0" lvl="0" marL="0" rtl="0" algn="just">
              <a:spcBef>
                <a:spcPts val="0"/>
              </a:spcBef>
              <a:spcAft>
                <a:spcPts val="0"/>
              </a:spcAft>
              <a:buSzPts val="990"/>
              <a:buNone/>
            </a:pPr>
            <a:r>
              <a:rPr lang="en" sz="2360"/>
              <a:t>Encapsulation is one of the fundamental concepts in object-oriented programming (OOP). It describes the idea of wrapping data and the methods that work on data within one unit. This puts restrictions on accessing variables and methods directly and can prevent the accidental modification of data. To prevent accidental change, an object’s variable can only be changed by an object’s method. Those types of variables are known as private variable. </a:t>
            </a:r>
            <a:endParaRPr sz="2360"/>
          </a:p>
          <a:p>
            <a:pPr indent="0" lvl="0" marL="0" rtl="0" algn="just">
              <a:spcBef>
                <a:spcPts val="0"/>
              </a:spcBef>
              <a:spcAft>
                <a:spcPts val="0"/>
              </a:spcAft>
              <a:buSzPts val="990"/>
              <a:buNone/>
            </a:pPr>
            <a:r>
              <a:rPr lang="en" sz="2360"/>
              <a:t>A class is an example of encapsulation as it encapsulates all the data that is member functions, variables, etc.</a:t>
            </a:r>
            <a:endParaRPr sz="2360"/>
          </a:p>
          <a:p>
            <a:pPr indent="0" lvl="0" marL="0" rtl="0" algn="just">
              <a:spcBef>
                <a:spcPts val="0"/>
              </a:spcBef>
              <a:spcAft>
                <a:spcPts val="0"/>
              </a:spcAft>
              <a:buSzPts val="990"/>
              <a:buNone/>
            </a:pPr>
            <a:r>
              <a:t/>
            </a:r>
            <a:endParaRPr sz="2360"/>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pic>
        <p:nvPicPr>
          <p:cNvPr id="502" name="Google Shape;502;p86"/>
          <p:cNvPicPr preferRelativeResize="0"/>
          <p:nvPr/>
        </p:nvPicPr>
        <p:blipFill>
          <a:blip r:embed="rId3">
            <a:alphaModFix/>
          </a:blip>
          <a:stretch>
            <a:fillRect/>
          </a:stretch>
        </p:blipFill>
        <p:spPr>
          <a:xfrm>
            <a:off x="1861825" y="1560925"/>
            <a:ext cx="5199925" cy="2077550"/>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87"/>
          <p:cNvSpPr txBox="1"/>
          <p:nvPr>
            <p:ph type="title"/>
          </p:nvPr>
        </p:nvSpPr>
        <p:spPr>
          <a:xfrm>
            <a:off x="1259875" y="1022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260"/>
              <a:t># Python program to </a:t>
            </a:r>
            <a:endParaRPr sz="2260"/>
          </a:p>
          <a:p>
            <a:pPr indent="0" lvl="0" marL="0" rtl="0" algn="l">
              <a:spcBef>
                <a:spcPts val="0"/>
              </a:spcBef>
              <a:spcAft>
                <a:spcPts val="0"/>
              </a:spcAft>
              <a:buSzPts val="990"/>
              <a:buNone/>
            </a:pPr>
            <a:r>
              <a:rPr lang="en" sz="2260"/>
              <a:t># demonstrate private members</a:t>
            </a:r>
            <a:endParaRPr sz="2260"/>
          </a:p>
          <a:p>
            <a:pPr indent="0" lvl="0" marL="0" rtl="0" algn="l">
              <a:spcBef>
                <a:spcPts val="0"/>
              </a:spcBef>
              <a:spcAft>
                <a:spcPts val="0"/>
              </a:spcAft>
              <a:buSzPts val="990"/>
              <a:buNone/>
            </a:pPr>
            <a:r>
              <a:rPr lang="en" sz="2260"/>
              <a:t> </a:t>
            </a:r>
            <a:endParaRPr sz="2260"/>
          </a:p>
          <a:p>
            <a:pPr indent="0" lvl="0" marL="0" rtl="0" algn="l">
              <a:spcBef>
                <a:spcPts val="0"/>
              </a:spcBef>
              <a:spcAft>
                <a:spcPts val="0"/>
              </a:spcAft>
              <a:buSzPts val="990"/>
              <a:buNone/>
            </a:pPr>
            <a:r>
              <a:rPr lang="en" sz="2260"/>
              <a:t># Creating a Base class</a:t>
            </a:r>
            <a:endParaRPr sz="2260"/>
          </a:p>
          <a:p>
            <a:pPr indent="0" lvl="0" marL="0" rtl="0" algn="l">
              <a:spcBef>
                <a:spcPts val="0"/>
              </a:spcBef>
              <a:spcAft>
                <a:spcPts val="0"/>
              </a:spcAft>
              <a:buSzPts val="990"/>
              <a:buNone/>
            </a:pPr>
            <a:r>
              <a:rPr lang="en" sz="2260"/>
              <a:t>class Base:</a:t>
            </a:r>
            <a:endParaRPr sz="2260"/>
          </a:p>
          <a:p>
            <a:pPr indent="0" lvl="0" marL="0" rtl="0" algn="l">
              <a:spcBef>
                <a:spcPts val="0"/>
              </a:spcBef>
              <a:spcAft>
                <a:spcPts val="0"/>
              </a:spcAft>
              <a:buSzPts val="990"/>
              <a:buNone/>
            </a:pPr>
            <a:r>
              <a:rPr lang="en" sz="2260"/>
              <a:t>    def __init__(self):</a:t>
            </a:r>
            <a:endParaRPr sz="2260"/>
          </a:p>
          <a:p>
            <a:pPr indent="0" lvl="0" marL="0" rtl="0" algn="l">
              <a:spcBef>
                <a:spcPts val="0"/>
              </a:spcBef>
              <a:spcAft>
                <a:spcPts val="0"/>
              </a:spcAft>
              <a:buSzPts val="990"/>
              <a:buNone/>
            </a:pPr>
            <a:r>
              <a:rPr lang="en" sz="2260"/>
              <a:t>        self.a = "Pythonforprogrammers"</a:t>
            </a:r>
            <a:endParaRPr sz="2260"/>
          </a:p>
          <a:p>
            <a:pPr indent="0" lvl="0" marL="0" rtl="0" algn="l">
              <a:spcBef>
                <a:spcPts val="0"/>
              </a:spcBef>
              <a:spcAft>
                <a:spcPts val="0"/>
              </a:spcAft>
              <a:buSzPts val="990"/>
              <a:buNone/>
            </a:pPr>
            <a:r>
              <a:rPr lang="en" sz="2260"/>
              <a:t>        self.__c = "Python for programmers"</a:t>
            </a:r>
            <a:endParaRPr sz="2260"/>
          </a:p>
          <a:p>
            <a:pPr indent="0" lvl="0" marL="0" rtl="0" algn="l">
              <a:spcBef>
                <a:spcPts val="0"/>
              </a:spcBef>
              <a:spcAft>
                <a:spcPts val="0"/>
              </a:spcAft>
              <a:buSzPts val="990"/>
              <a:buNone/>
            </a:pPr>
            <a:r>
              <a:rPr lang="en" sz="2260"/>
              <a:t> </a:t>
            </a:r>
            <a:endParaRPr sz="2260"/>
          </a:p>
          <a:p>
            <a:pPr indent="0" lvl="0" marL="0" rtl="0" algn="l">
              <a:spcBef>
                <a:spcPts val="0"/>
              </a:spcBef>
              <a:spcAft>
                <a:spcPts val="0"/>
              </a:spcAft>
              <a:buSzPts val="990"/>
              <a:buNone/>
            </a:pPr>
            <a:r>
              <a:rPr lang="en" sz="2260"/>
              <a:t># Creating a derived class</a:t>
            </a:r>
            <a:endParaRPr sz="2260"/>
          </a:p>
          <a:p>
            <a:pPr indent="0" lvl="0" marL="0" rtl="0" algn="l">
              <a:spcBef>
                <a:spcPts val="0"/>
              </a:spcBef>
              <a:spcAft>
                <a:spcPts val="0"/>
              </a:spcAft>
              <a:buSzPts val="990"/>
              <a:buNone/>
            </a:pPr>
            <a:r>
              <a:rPr lang="en" sz="2260"/>
              <a:t>class Derived(Base):</a:t>
            </a:r>
            <a:endParaRPr sz="2260"/>
          </a:p>
          <a:p>
            <a:pPr indent="0" lvl="0" marL="0" rtl="0" algn="l">
              <a:spcBef>
                <a:spcPts val="0"/>
              </a:spcBef>
              <a:spcAft>
                <a:spcPts val="0"/>
              </a:spcAft>
              <a:buSzPts val="990"/>
              <a:buNone/>
            </a:pPr>
            <a:r>
              <a:rPr lang="en" sz="2260"/>
              <a:t>    def __init__(self):</a:t>
            </a:r>
            <a:endParaRPr sz="2260"/>
          </a:p>
          <a:p>
            <a:pPr indent="0" lvl="0" marL="0" rtl="0" algn="l">
              <a:spcBef>
                <a:spcPts val="0"/>
              </a:spcBef>
              <a:spcAft>
                <a:spcPts val="0"/>
              </a:spcAft>
              <a:buSzPts val="990"/>
              <a:buNone/>
            </a:pPr>
            <a:r>
              <a:rPr lang="en" sz="2260"/>
              <a:t>         </a:t>
            </a:r>
            <a:endParaRPr sz="2260"/>
          </a:p>
          <a:p>
            <a:pPr indent="0" lvl="0" marL="0" rtl="0" algn="l">
              <a:spcBef>
                <a:spcPts val="0"/>
              </a:spcBef>
              <a:spcAft>
                <a:spcPts val="0"/>
              </a:spcAft>
              <a:buSzPts val="990"/>
              <a:buNone/>
            </a:pPr>
            <a:r>
              <a:rPr lang="en" sz="2260"/>
              <a:t>        </a:t>
            </a:r>
            <a:endParaRPr sz="2260"/>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88"/>
          <p:cNvSpPr txBox="1"/>
          <p:nvPr>
            <p:ph type="title"/>
          </p:nvPr>
        </p:nvSpPr>
        <p:spPr>
          <a:xfrm>
            <a:off x="1231675" y="45850"/>
            <a:ext cx="75414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260"/>
              <a:t># Calling constructor of</a:t>
            </a:r>
            <a:endParaRPr sz="2260"/>
          </a:p>
          <a:p>
            <a:pPr indent="0" lvl="0" marL="0" rtl="0" algn="l">
              <a:spcBef>
                <a:spcPts val="0"/>
              </a:spcBef>
              <a:spcAft>
                <a:spcPts val="0"/>
              </a:spcAft>
              <a:buSzPts val="990"/>
              <a:buNone/>
            </a:pPr>
            <a:r>
              <a:rPr lang="en" sz="2260"/>
              <a:t>        # Base class</a:t>
            </a:r>
            <a:endParaRPr sz="2260"/>
          </a:p>
          <a:p>
            <a:pPr indent="0" lvl="0" marL="0" rtl="0" algn="l">
              <a:spcBef>
                <a:spcPts val="0"/>
              </a:spcBef>
              <a:spcAft>
                <a:spcPts val="0"/>
              </a:spcAft>
              <a:buSzPts val="990"/>
              <a:buNone/>
            </a:pPr>
            <a:r>
              <a:rPr lang="en" sz="2260"/>
              <a:t>        Base.__init__(self) </a:t>
            </a:r>
            <a:endParaRPr sz="2260"/>
          </a:p>
          <a:p>
            <a:pPr indent="0" lvl="0" marL="0" rtl="0" algn="l">
              <a:spcBef>
                <a:spcPts val="0"/>
              </a:spcBef>
              <a:spcAft>
                <a:spcPts val="0"/>
              </a:spcAft>
              <a:buSzPts val="990"/>
              <a:buNone/>
            </a:pPr>
            <a:r>
              <a:rPr lang="en" sz="2260"/>
              <a:t>        print("Calling private member of base class: ")</a:t>
            </a:r>
            <a:endParaRPr sz="2260"/>
          </a:p>
          <a:p>
            <a:pPr indent="0" lvl="0" marL="0" rtl="0" algn="l">
              <a:spcBef>
                <a:spcPts val="0"/>
              </a:spcBef>
              <a:spcAft>
                <a:spcPts val="0"/>
              </a:spcAft>
              <a:buSzPts val="990"/>
              <a:buNone/>
            </a:pPr>
            <a:r>
              <a:rPr lang="en" sz="2260"/>
              <a:t>        print(self.__c)</a:t>
            </a:r>
            <a:endParaRPr sz="2260"/>
          </a:p>
          <a:p>
            <a:pPr indent="0" lvl="0" marL="0" rtl="0" algn="l">
              <a:spcBef>
                <a:spcPts val="0"/>
              </a:spcBef>
              <a:spcAft>
                <a:spcPts val="0"/>
              </a:spcAft>
              <a:buSzPts val="990"/>
              <a:buNone/>
            </a:pPr>
            <a:r>
              <a:rPr lang="en" sz="2260"/>
              <a:t># Driver code</a:t>
            </a:r>
            <a:endParaRPr sz="2260"/>
          </a:p>
          <a:p>
            <a:pPr indent="0" lvl="0" marL="0" rtl="0" algn="l">
              <a:spcBef>
                <a:spcPts val="0"/>
              </a:spcBef>
              <a:spcAft>
                <a:spcPts val="0"/>
              </a:spcAft>
              <a:buSzPts val="990"/>
              <a:buNone/>
            </a:pPr>
            <a:r>
              <a:rPr lang="en" sz="2260"/>
              <a:t>obj1 = Base()</a:t>
            </a:r>
            <a:endParaRPr sz="2260"/>
          </a:p>
          <a:p>
            <a:pPr indent="0" lvl="0" marL="0" rtl="0" algn="l">
              <a:spcBef>
                <a:spcPts val="0"/>
              </a:spcBef>
              <a:spcAft>
                <a:spcPts val="0"/>
              </a:spcAft>
              <a:buSzPts val="990"/>
              <a:buNone/>
            </a:pPr>
            <a:r>
              <a:rPr lang="en" sz="2260"/>
              <a:t>print(obj1.a)</a:t>
            </a:r>
            <a:endParaRPr sz="2260"/>
          </a:p>
          <a:p>
            <a:pPr indent="0" lvl="0" marL="0" rtl="0" algn="l">
              <a:spcBef>
                <a:spcPts val="0"/>
              </a:spcBef>
              <a:spcAft>
                <a:spcPts val="0"/>
              </a:spcAft>
              <a:buSzPts val="990"/>
              <a:buNone/>
            </a:pPr>
            <a:r>
              <a:rPr lang="en" sz="2260"/>
              <a:t># Uncommenting will</a:t>
            </a:r>
            <a:endParaRPr sz="2260"/>
          </a:p>
          <a:p>
            <a:pPr indent="0" lvl="0" marL="0" rtl="0" algn="l">
              <a:spcBef>
                <a:spcPts val="0"/>
              </a:spcBef>
              <a:spcAft>
                <a:spcPts val="0"/>
              </a:spcAft>
              <a:buSzPts val="990"/>
              <a:buNone/>
            </a:pPr>
            <a:r>
              <a:rPr lang="en" sz="2260"/>
              <a:t>print(obj1.c)  # raise an AttributeError</a:t>
            </a:r>
            <a:endParaRPr sz="2260"/>
          </a:p>
          <a:p>
            <a:pPr indent="0" lvl="0" marL="0" rtl="0" algn="l">
              <a:spcBef>
                <a:spcPts val="0"/>
              </a:spcBef>
              <a:spcAft>
                <a:spcPts val="0"/>
              </a:spcAft>
              <a:buSzPts val="990"/>
              <a:buNone/>
            </a:pPr>
            <a:r>
              <a:rPr lang="en" sz="2260"/>
              <a:t># Uncommenting </a:t>
            </a:r>
            <a:endParaRPr sz="2260"/>
          </a:p>
          <a:p>
            <a:pPr indent="0" lvl="0" marL="0" rtl="0" algn="l">
              <a:spcBef>
                <a:spcPts val="0"/>
              </a:spcBef>
              <a:spcAft>
                <a:spcPts val="0"/>
              </a:spcAft>
              <a:buSzPts val="990"/>
              <a:buNone/>
            </a:pPr>
            <a:r>
              <a:rPr lang="en" sz="2260"/>
              <a:t>obj2 = Derived() # also raise an AtrributeError as</a:t>
            </a:r>
            <a:endParaRPr sz="2260"/>
          </a:p>
          <a:p>
            <a:pPr indent="0" lvl="0" marL="0" rtl="0" algn="l">
              <a:spcBef>
                <a:spcPts val="0"/>
              </a:spcBef>
              <a:spcAft>
                <a:spcPts val="0"/>
              </a:spcAft>
              <a:buSzPts val="990"/>
              <a:buNone/>
            </a:pPr>
            <a:r>
              <a:rPr lang="en" sz="2260"/>
              <a:t># private member of base class </a:t>
            </a:r>
            <a:endParaRPr sz="2260"/>
          </a:p>
          <a:p>
            <a:pPr indent="0" lvl="0" marL="0" rtl="0" algn="l">
              <a:spcBef>
                <a:spcPts val="0"/>
              </a:spcBef>
              <a:spcAft>
                <a:spcPts val="0"/>
              </a:spcAft>
              <a:buSzPts val="990"/>
              <a:buNone/>
            </a:pPr>
            <a:r>
              <a:rPr lang="en" sz="2260"/>
              <a:t># is called inside derived class</a:t>
            </a:r>
            <a:endParaRPr sz="2260"/>
          </a:p>
          <a:p>
            <a:pPr indent="0" lvl="0" marL="0" rtl="0" algn="l">
              <a:spcBef>
                <a:spcPts val="0"/>
              </a:spcBef>
              <a:spcAft>
                <a:spcPts val="0"/>
              </a:spcAft>
              <a:buSzPts val="990"/>
              <a:buNone/>
            </a:pPr>
            <a:r>
              <a:t/>
            </a:r>
            <a:endParaRPr sz="2260"/>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89"/>
          <p:cNvSpPr txBox="1"/>
          <p:nvPr>
            <p:ph type="title"/>
          </p:nvPr>
        </p:nvSpPr>
        <p:spPr>
          <a:xfrm>
            <a:off x="1259875" y="64650"/>
            <a:ext cx="76824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760"/>
              <a:t>Output: </a:t>
            </a:r>
            <a:endParaRPr sz="1760"/>
          </a:p>
          <a:p>
            <a:pPr indent="0" lvl="0" marL="0" rtl="0" algn="l">
              <a:spcBef>
                <a:spcPts val="0"/>
              </a:spcBef>
              <a:spcAft>
                <a:spcPts val="0"/>
              </a:spcAft>
              <a:buSzPts val="990"/>
              <a:buNone/>
            </a:pPr>
            <a:r>
              <a:t/>
            </a:r>
            <a:endParaRPr sz="1760"/>
          </a:p>
          <a:p>
            <a:pPr indent="0" lvl="0" marL="0" rtl="0" algn="l">
              <a:spcBef>
                <a:spcPts val="0"/>
              </a:spcBef>
              <a:spcAft>
                <a:spcPts val="0"/>
              </a:spcAft>
              <a:buSzPts val="990"/>
              <a:buNone/>
            </a:pPr>
            <a:r>
              <a:rPr lang="en" sz="1960"/>
              <a:t>Pythonforprogrammers</a:t>
            </a:r>
            <a:endParaRPr sz="1960"/>
          </a:p>
          <a:p>
            <a:pPr indent="0" lvl="0" marL="0" rtl="0" algn="l">
              <a:spcBef>
                <a:spcPts val="0"/>
              </a:spcBef>
              <a:spcAft>
                <a:spcPts val="0"/>
              </a:spcAft>
              <a:buSzPts val="990"/>
              <a:buNone/>
            </a:pPr>
            <a:r>
              <a:t/>
            </a:r>
            <a:endParaRPr sz="1760"/>
          </a:p>
          <a:p>
            <a:pPr indent="0" lvl="0" marL="0" rtl="0" algn="l">
              <a:spcBef>
                <a:spcPts val="0"/>
              </a:spcBef>
              <a:spcAft>
                <a:spcPts val="0"/>
              </a:spcAft>
              <a:buSzPts val="990"/>
              <a:buNone/>
            </a:pPr>
            <a:r>
              <a:rPr lang="en" sz="1760"/>
              <a:t>Traceback (most recent call last):</a:t>
            </a:r>
            <a:endParaRPr sz="1760"/>
          </a:p>
          <a:p>
            <a:pPr indent="0" lvl="0" marL="0" rtl="0" algn="l">
              <a:spcBef>
                <a:spcPts val="0"/>
              </a:spcBef>
              <a:spcAft>
                <a:spcPts val="0"/>
              </a:spcAft>
              <a:buSzPts val="990"/>
              <a:buNone/>
            </a:pPr>
            <a:r>
              <a:rPr lang="en" sz="1760"/>
              <a:t>  File "/home/f4905b43bfcf29567e360c709d3c52bd.py", line 25, in &lt;module&gt;</a:t>
            </a:r>
            <a:endParaRPr sz="1760"/>
          </a:p>
          <a:p>
            <a:pPr indent="0" lvl="0" marL="0" rtl="0" algn="l">
              <a:spcBef>
                <a:spcPts val="0"/>
              </a:spcBef>
              <a:spcAft>
                <a:spcPts val="0"/>
              </a:spcAft>
              <a:buSzPts val="990"/>
              <a:buNone/>
            </a:pPr>
            <a:r>
              <a:rPr lang="en" sz="1760"/>
              <a:t>    print(obj1.c)</a:t>
            </a:r>
            <a:endParaRPr sz="1760"/>
          </a:p>
          <a:p>
            <a:pPr indent="0" lvl="0" marL="0" rtl="0" algn="l">
              <a:spcBef>
                <a:spcPts val="0"/>
              </a:spcBef>
              <a:spcAft>
                <a:spcPts val="0"/>
              </a:spcAft>
              <a:buSzPts val="990"/>
              <a:buNone/>
            </a:pPr>
            <a:r>
              <a:rPr lang="en" sz="1760"/>
              <a:t>AttributeError: 'Base' object has no attribute 'c'</a:t>
            </a:r>
            <a:endParaRPr sz="1760"/>
          </a:p>
          <a:p>
            <a:pPr indent="0" lvl="0" marL="0" rtl="0" algn="l">
              <a:spcBef>
                <a:spcPts val="0"/>
              </a:spcBef>
              <a:spcAft>
                <a:spcPts val="0"/>
              </a:spcAft>
              <a:buSzPts val="990"/>
              <a:buNone/>
            </a:pPr>
            <a:r>
              <a:t/>
            </a:r>
            <a:endParaRPr sz="1760"/>
          </a:p>
          <a:p>
            <a:pPr indent="0" lvl="0" marL="0" rtl="0" algn="l">
              <a:spcBef>
                <a:spcPts val="0"/>
              </a:spcBef>
              <a:spcAft>
                <a:spcPts val="0"/>
              </a:spcAft>
              <a:buSzPts val="990"/>
              <a:buNone/>
            </a:pPr>
            <a:r>
              <a:rPr lang="en" sz="1760"/>
              <a:t>Traceback (most recent call last):</a:t>
            </a:r>
            <a:endParaRPr sz="1760"/>
          </a:p>
          <a:p>
            <a:pPr indent="0" lvl="0" marL="0" rtl="0" algn="l">
              <a:spcBef>
                <a:spcPts val="0"/>
              </a:spcBef>
              <a:spcAft>
                <a:spcPts val="0"/>
              </a:spcAft>
              <a:buSzPts val="990"/>
              <a:buNone/>
            </a:pPr>
            <a:r>
              <a:rPr lang="en" sz="1760"/>
              <a:t>  File "/home/4d97a4efe3ea68e55f48f1e7c7ed39cf.py", line 27, in &lt;module&gt;</a:t>
            </a:r>
            <a:endParaRPr sz="1760"/>
          </a:p>
          <a:p>
            <a:pPr indent="0" lvl="0" marL="0" rtl="0" algn="l">
              <a:spcBef>
                <a:spcPts val="0"/>
              </a:spcBef>
              <a:spcAft>
                <a:spcPts val="0"/>
              </a:spcAft>
              <a:buSzPts val="990"/>
              <a:buNone/>
            </a:pPr>
            <a:r>
              <a:rPr lang="en" sz="1760"/>
              <a:t>    obj2 = Derived()</a:t>
            </a:r>
            <a:endParaRPr sz="1760"/>
          </a:p>
          <a:p>
            <a:pPr indent="0" lvl="0" marL="0" rtl="0" algn="l">
              <a:spcBef>
                <a:spcPts val="0"/>
              </a:spcBef>
              <a:spcAft>
                <a:spcPts val="0"/>
              </a:spcAft>
              <a:buSzPts val="990"/>
              <a:buNone/>
            </a:pPr>
            <a:r>
              <a:rPr lang="en" sz="1760"/>
              <a:t>  File "/home/4d97a4efe3ea68e55f48f1e7c7ed39cf.py", line 20, in __init__</a:t>
            </a:r>
            <a:endParaRPr sz="1760"/>
          </a:p>
          <a:p>
            <a:pPr indent="0" lvl="0" marL="0" rtl="0" algn="l">
              <a:spcBef>
                <a:spcPts val="0"/>
              </a:spcBef>
              <a:spcAft>
                <a:spcPts val="0"/>
              </a:spcAft>
              <a:buSzPts val="990"/>
              <a:buNone/>
            </a:pPr>
            <a:r>
              <a:rPr lang="en" sz="1760"/>
              <a:t>    print(self.__c)</a:t>
            </a:r>
            <a:endParaRPr sz="1760"/>
          </a:p>
          <a:p>
            <a:pPr indent="0" lvl="0" marL="0" rtl="0" algn="l">
              <a:spcBef>
                <a:spcPts val="0"/>
              </a:spcBef>
              <a:spcAft>
                <a:spcPts val="0"/>
              </a:spcAft>
              <a:buSzPts val="990"/>
              <a:buNone/>
            </a:pPr>
            <a:r>
              <a:rPr lang="en" sz="1760"/>
              <a:t>AttributeError: 'Derived' object has no attribute '_Derived__c'</a:t>
            </a:r>
            <a:endParaRPr sz="1760"/>
          </a:p>
          <a:p>
            <a:pPr indent="0" lvl="0" marL="0" rtl="0" algn="l">
              <a:spcBef>
                <a:spcPts val="0"/>
              </a:spcBef>
              <a:spcAft>
                <a:spcPts val="0"/>
              </a:spcAft>
              <a:buSzPts val="990"/>
              <a:buNone/>
            </a:pPr>
            <a:r>
              <a:t/>
            </a:r>
            <a:endParaRPr sz="1760"/>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90"/>
          <p:cNvSpPr txBox="1"/>
          <p:nvPr>
            <p:ph type="title"/>
          </p:nvPr>
        </p:nvSpPr>
        <p:spPr>
          <a:xfrm>
            <a:off x="1250475" y="1022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a:t>
            </a:r>
            <a:endParaRPr/>
          </a:p>
          <a:p>
            <a:pPr indent="0" lvl="0" marL="0" rtl="0" algn="l">
              <a:spcBef>
                <a:spcPts val="0"/>
              </a:spcBef>
              <a:spcAft>
                <a:spcPts val="0"/>
              </a:spcAft>
              <a:buNone/>
            </a:pPr>
            <a:r>
              <a:rPr lang="en"/>
              <a:t>class Product:</a:t>
            </a:r>
            <a:endParaRPr/>
          </a:p>
          <a:p>
            <a:pPr indent="0" lvl="0" marL="0" rtl="0" algn="l">
              <a:spcBef>
                <a:spcPts val="0"/>
              </a:spcBef>
              <a:spcAft>
                <a:spcPts val="0"/>
              </a:spcAft>
              <a:buNone/>
            </a:pPr>
            <a:r>
              <a:rPr lang="en"/>
              <a:t>   def __init__(self):</a:t>
            </a:r>
            <a:endParaRPr/>
          </a:p>
          <a:p>
            <a:pPr indent="0" lvl="0" marL="0" rtl="0" algn="l">
              <a:spcBef>
                <a:spcPts val="0"/>
              </a:spcBef>
              <a:spcAft>
                <a:spcPts val="0"/>
              </a:spcAft>
              <a:buNone/>
            </a:pPr>
            <a:r>
              <a:rPr lang="en"/>
              <a:t>      self.__maxprice = 1000</a:t>
            </a:r>
            <a:endParaRPr/>
          </a:p>
          <a:p>
            <a:pPr indent="0" lvl="0" marL="0" rtl="0" algn="l">
              <a:spcBef>
                <a:spcPts val="0"/>
              </a:spcBef>
              <a:spcAft>
                <a:spcPts val="0"/>
              </a:spcAft>
              <a:buNone/>
            </a:pPr>
            <a:r>
              <a:rPr lang="en"/>
              <a:t>      self.__minprice = 1</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def sellingPrice(self):</a:t>
            </a:r>
            <a:endParaRPr/>
          </a:p>
          <a:p>
            <a:pPr indent="0" lvl="0" marL="0" rtl="0" algn="l">
              <a:spcBef>
                <a:spcPts val="0"/>
              </a:spcBef>
              <a:spcAft>
                <a:spcPts val="0"/>
              </a:spcAft>
              <a:buNone/>
            </a:pPr>
            <a:r>
              <a:rPr lang="en"/>
              <a:t>      print('Our product maximum price is: {}'.format(self.__maxprice))</a:t>
            </a:r>
            <a:endParaRPr/>
          </a:p>
          <a:p>
            <a:pPr indent="0" lvl="0" marL="0" rtl="0" algn="l">
              <a:spcBef>
                <a:spcPts val="0"/>
              </a:spcBef>
              <a:spcAft>
                <a:spcPts val="0"/>
              </a:spcAft>
              <a:buNone/>
            </a:pPr>
            <a:r>
              <a:rPr lang="en"/>
              <a:t>      print('Our product minimum price is: {}'.format(self.__minprice))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def productMaxPrice(self, price):</a:t>
            </a:r>
            <a:endParaRPr/>
          </a:p>
          <a:p>
            <a:pPr indent="0" lvl="0" marL="0" rtl="0" algn="l">
              <a:spcBef>
                <a:spcPts val="0"/>
              </a:spcBef>
              <a:spcAft>
                <a:spcPts val="0"/>
              </a:spcAft>
              <a:buNone/>
            </a:pPr>
            <a:r>
              <a:rPr lang="en"/>
              <a:t>      self.__maxprice = price</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91"/>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def productMinPrice(self, price):</a:t>
            </a:r>
            <a:endParaRPr/>
          </a:p>
          <a:p>
            <a:pPr indent="0" lvl="0" marL="0" rtl="0" algn="l">
              <a:spcBef>
                <a:spcPts val="0"/>
              </a:spcBef>
              <a:spcAft>
                <a:spcPts val="0"/>
              </a:spcAft>
              <a:buNone/>
            </a:pPr>
            <a:r>
              <a:rPr lang="en"/>
              <a:t>         self.__minprice = price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prod1= Product()</a:t>
            </a:r>
            <a:endParaRPr/>
          </a:p>
          <a:p>
            <a:pPr indent="0" lvl="0" marL="0" rtl="0" algn="l">
              <a:spcBef>
                <a:spcPts val="0"/>
              </a:spcBef>
              <a:spcAft>
                <a:spcPts val="0"/>
              </a:spcAft>
              <a:buNone/>
            </a:pPr>
            <a:r>
              <a:rPr lang="en"/>
              <a:t>prod1.sellingPrice()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prod1.__maxprice = 1500</a:t>
            </a:r>
            <a:endParaRPr/>
          </a:p>
          <a:p>
            <a:pPr indent="0" lvl="0" marL="0" rtl="0" algn="l">
              <a:spcBef>
                <a:spcPts val="0"/>
              </a:spcBef>
              <a:spcAft>
                <a:spcPts val="0"/>
              </a:spcAft>
              <a:buNone/>
            </a:pPr>
            <a:r>
              <a:rPr lang="en"/>
              <a:t>prod1.sellingPrice()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prod1.__minprice = 10</a:t>
            </a:r>
            <a:endParaRPr/>
          </a:p>
          <a:p>
            <a:pPr indent="0" lvl="0" marL="0" rtl="0" algn="l">
              <a:spcBef>
                <a:spcPts val="0"/>
              </a:spcBef>
              <a:spcAft>
                <a:spcPts val="0"/>
              </a:spcAft>
              <a:buNone/>
            </a:pPr>
            <a:r>
              <a:rPr lang="en"/>
              <a:t>prod1.sellingPrice()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2800"/>
              <a:t>Raising an Exception</a:t>
            </a:r>
            <a:endParaRPr sz="2800"/>
          </a:p>
          <a:p>
            <a:pPr indent="0" lvl="0" marL="0" rtl="0" algn="just">
              <a:spcBef>
                <a:spcPts val="0"/>
              </a:spcBef>
              <a:spcAft>
                <a:spcPts val="0"/>
              </a:spcAft>
              <a:buNone/>
            </a:pPr>
            <a:r>
              <a:rPr lang="en" sz="2800"/>
              <a:t>We can use raise to throw an exception if a condition occurs. The statement can be complemented with a custom exception.</a:t>
            </a:r>
            <a:endParaRPr sz="2800"/>
          </a:p>
        </p:txBody>
      </p:sp>
      <p:pic>
        <p:nvPicPr>
          <p:cNvPr id="172" name="Google Shape;172;p20"/>
          <p:cNvPicPr preferRelativeResize="0"/>
          <p:nvPr/>
        </p:nvPicPr>
        <p:blipFill>
          <a:blip r:embed="rId3">
            <a:alphaModFix/>
          </a:blip>
          <a:stretch>
            <a:fillRect/>
          </a:stretch>
        </p:blipFill>
        <p:spPr>
          <a:xfrm>
            <a:off x="39575" y="2974150"/>
            <a:ext cx="8839197" cy="1972016"/>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92"/>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prod1.productMaxPrice(1500)</a:t>
            </a:r>
            <a:endParaRPr/>
          </a:p>
          <a:p>
            <a:pPr indent="0" lvl="0" marL="0" rtl="0" algn="l">
              <a:spcBef>
                <a:spcPts val="0"/>
              </a:spcBef>
              <a:spcAft>
                <a:spcPts val="0"/>
              </a:spcAft>
              <a:buNone/>
            </a:pPr>
            <a:r>
              <a:rPr lang="en"/>
              <a:t>prod1.sellingPrice()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prod1.productMinPrice(10)</a:t>
            </a:r>
            <a:endParaRPr/>
          </a:p>
          <a:p>
            <a:pPr indent="0" lvl="0" marL="0" rtl="0" algn="l">
              <a:spcBef>
                <a:spcPts val="0"/>
              </a:spcBef>
              <a:spcAft>
                <a:spcPts val="0"/>
              </a:spcAft>
              <a:buNone/>
            </a:pPr>
            <a:r>
              <a:rPr lang="en"/>
              <a:t>prod1.sellingPrice()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533" name="Google Shape;533;p92"/>
          <p:cNvSpPr txBox="1"/>
          <p:nvPr/>
        </p:nvSpPr>
        <p:spPr>
          <a:xfrm>
            <a:off x="1382250" y="2186200"/>
            <a:ext cx="4880100" cy="272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lt1"/>
                </a:solidFill>
              </a:rPr>
              <a:t>OutPut :</a:t>
            </a:r>
            <a:endParaRPr sz="1500">
              <a:solidFill>
                <a:schemeClr val="lt1"/>
              </a:solidFill>
            </a:endParaRPr>
          </a:p>
          <a:p>
            <a:pPr indent="0" lvl="0" marL="0" rtl="0" algn="l">
              <a:spcBef>
                <a:spcPts val="0"/>
              </a:spcBef>
              <a:spcAft>
                <a:spcPts val="0"/>
              </a:spcAft>
              <a:buNone/>
            </a:pPr>
            <a:r>
              <a:rPr lang="en" sz="1500">
                <a:solidFill>
                  <a:schemeClr val="lt1"/>
                </a:solidFill>
              </a:rPr>
              <a:t>Our product maximum price is: 1000</a:t>
            </a:r>
            <a:endParaRPr sz="1500">
              <a:solidFill>
                <a:schemeClr val="lt1"/>
              </a:solidFill>
            </a:endParaRPr>
          </a:p>
          <a:p>
            <a:pPr indent="0" lvl="0" marL="0" rtl="0" algn="l">
              <a:spcBef>
                <a:spcPts val="0"/>
              </a:spcBef>
              <a:spcAft>
                <a:spcPts val="0"/>
              </a:spcAft>
              <a:buNone/>
            </a:pPr>
            <a:r>
              <a:rPr lang="en" sz="1500">
                <a:solidFill>
                  <a:schemeClr val="lt1"/>
                </a:solidFill>
              </a:rPr>
              <a:t>Our product minimum price is: 1</a:t>
            </a:r>
            <a:endParaRPr sz="1500">
              <a:solidFill>
                <a:schemeClr val="lt1"/>
              </a:solidFill>
            </a:endParaRPr>
          </a:p>
          <a:p>
            <a:pPr indent="0" lvl="0" marL="0" rtl="0" algn="l">
              <a:spcBef>
                <a:spcPts val="0"/>
              </a:spcBef>
              <a:spcAft>
                <a:spcPts val="0"/>
              </a:spcAft>
              <a:buNone/>
            </a:pPr>
            <a:r>
              <a:rPr lang="en" sz="1500">
                <a:solidFill>
                  <a:schemeClr val="lt1"/>
                </a:solidFill>
              </a:rPr>
              <a:t>Our product maximum price is: 1000</a:t>
            </a:r>
            <a:endParaRPr sz="1500">
              <a:solidFill>
                <a:schemeClr val="lt1"/>
              </a:solidFill>
            </a:endParaRPr>
          </a:p>
          <a:p>
            <a:pPr indent="0" lvl="0" marL="0" rtl="0" algn="l">
              <a:spcBef>
                <a:spcPts val="0"/>
              </a:spcBef>
              <a:spcAft>
                <a:spcPts val="0"/>
              </a:spcAft>
              <a:buNone/>
            </a:pPr>
            <a:r>
              <a:rPr lang="en" sz="1500">
                <a:solidFill>
                  <a:schemeClr val="lt1"/>
                </a:solidFill>
              </a:rPr>
              <a:t>Our product minimum price is: 1</a:t>
            </a:r>
            <a:endParaRPr sz="1500">
              <a:solidFill>
                <a:schemeClr val="lt1"/>
              </a:solidFill>
            </a:endParaRPr>
          </a:p>
          <a:p>
            <a:pPr indent="0" lvl="0" marL="0" rtl="0" algn="l">
              <a:spcBef>
                <a:spcPts val="0"/>
              </a:spcBef>
              <a:spcAft>
                <a:spcPts val="0"/>
              </a:spcAft>
              <a:buNone/>
            </a:pPr>
            <a:r>
              <a:rPr lang="en" sz="1500">
                <a:solidFill>
                  <a:schemeClr val="lt1"/>
                </a:solidFill>
              </a:rPr>
              <a:t>Our product maximum price is: 1000</a:t>
            </a:r>
            <a:endParaRPr sz="1500">
              <a:solidFill>
                <a:schemeClr val="lt1"/>
              </a:solidFill>
            </a:endParaRPr>
          </a:p>
          <a:p>
            <a:pPr indent="0" lvl="0" marL="0" rtl="0" algn="l">
              <a:spcBef>
                <a:spcPts val="0"/>
              </a:spcBef>
              <a:spcAft>
                <a:spcPts val="0"/>
              </a:spcAft>
              <a:buNone/>
            </a:pPr>
            <a:r>
              <a:rPr lang="en" sz="1500">
                <a:solidFill>
                  <a:schemeClr val="lt1"/>
                </a:solidFill>
              </a:rPr>
              <a:t>Our product minimum price is: 1</a:t>
            </a:r>
            <a:endParaRPr sz="1500">
              <a:solidFill>
                <a:schemeClr val="lt1"/>
              </a:solidFill>
            </a:endParaRPr>
          </a:p>
          <a:p>
            <a:pPr indent="0" lvl="0" marL="0" rtl="0" algn="l">
              <a:spcBef>
                <a:spcPts val="0"/>
              </a:spcBef>
              <a:spcAft>
                <a:spcPts val="0"/>
              </a:spcAft>
              <a:buNone/>
            </a:pPr>
            <a:r>
              <a:rPr lang="en" sz="1500">
                <a:solidFill>
                  <a:schemeClr val="lt1"/>
                </a:solidFill>
              </a:rPr>
              <a:t>Our product maximum price is: 1500</a:t>
            </a:r>
            <a:endParaRPr sz="1500">
              <a:solidFill>
                <a:schemeClr val="lt1"/>
              </a:solidFill>
            </a:endParaRPr>
          </a:p>
          <a:p>
            <a:pPr indent="0" lvl="0" marL="0" rtl="0" algn="l">
              <a:spcBef>
                <a:spcPts val="0"/>
              </a:spcBef>
              <a:spcAft>
                <a:spcPts val="0"/>
              </a:spcAft>
              <a:buNone/>
            </a:pPr>
            <a:r>
              <a:rPr lang="en" sz="1500">
                <a:solidFill>
                  <a:schemeClr val="lt1"/>
                </a:solidFill>
              </a:rPr>
              <a:t>Our product minimum price is: 1</a:t>
            </a:r>
            <a:endParaRPr sz="1500">
              <a:solidFill>
                <a:schemeClr val="lt1"/>
              </a:solidFill>
            </a:endParaRPr>
          </a:p>
          <a:p>
            <a:pPr indent="0" lvl="0" marL="0" rtl="0" algn="l">
              <a:spcBef>
                <a:spcPts val="0"/>
              </a:spcBef>
              <a:spcAft>
                <a:spcPts val="0"/>
              </a:spcAft>
              <a:buNone/>
            </a:pPr>
            <a:r>
              <a:rPr lang="en" sz="1500">
                <a:solidFill>
                  <a:schemeClr val="lt1"/>
                </a:solidFill>
              </a:rPr>
              <a:t>Our product maximum price is: 1500</a:t>
            </a:r>
            <a:endParaRPr sz="1500">
              <a:solidFill>
                <a:schemeClr val="lt1"/>
              </a:solidFill>
            </a:endParaRPr>
          </a:p>
          <a:p>
            <a:pPr indent="0" lvl="0" marL="0" rtl="0" algn="l">
              <a:spcBef>
                <a:spcPts val="0"/>
              </a:spcBef>
              <a:spcAft>
                <a:spcPts val="0"/>
              </a:spcAft>
              <a:buNone/>
            </a:pPr>
            <a:r>
              <a:rPr lang="en" sz="1500">
                <a:solidFill>
                  <a:schemeClr val="lt1"/>
                </a:solidFill>
              </a:rPr>
              <a:t>Our product minimum price is: 10</a:t>
            </a:r>
            <a:endParaRPr sz="1500">
              <a:solidFill>
                <a:schemeClr val="lt1"/>
              </a:solidFill>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93"/>
          <p:cNvSpPr txBox="1"/>
          <p:nvPr>
            <p:ph type="title"/>
          </p:nvPr>
        </p:nvSpPr>
        <p:spPr>
          <a:xfrm>
            <a:off x="1259875" y="149275"/>
            <a:ext cx="7635600" cy="914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2800"/>
              <a:t>Searching Algorithms :</a:t>
            </a:r>
            <a:endParaRPr sz="2800"/>
          </a:p>
          <a:p>
            <a:pPr indent="0" lvl="0" marL="0" rtl="0" algn="just">
              <a:spcBef>
                <a:spcPts val="0"/>
              </a:spcBef>
              <a:spcAft>
                <a:spcPts val="0"/>
              </a:spcAft>
              <a:buNone/>
            </a:pPr>
            <a:r>
              <a:rPr lang="en" sz="2800"/>
              <a:t>Searching is a very basic necessity when you store data in different data structures. The simplest appraoch is to go across every element in the data structure and match it with the value you are searching for. This is known as Linear search. It is inefficient and rarely used, but creating a program for it gives an idea about how we can implement some advanced search algorithms.</a:t>
            </a:r>
            <a:endParaRPr sz="2800"/>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94"/>
          <p:cNvSpPr txBox="1"/>
          <p:nvPr>
            <p:ph type="title"/>
          </p:nvPr>
        </p:nvSpPr>
        <p:spPr>
          <a:xfrm>
            <a:off x="1250475" y="83450"/>
            <a:ext cx="7038900" cy="914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2800"/>
              <a:t>Linear Search</a:t>
            </a:r>
            <a:endParaRPr sz="2800"/>
          </a:p>
          <a:p>
            <a:pPr indent="0" lvl="0" marL="0" rtl="0" algn="just">
              <a:spcBef>
                <a:spcPts val="0"/>
              </a:spcBef>
              <a:spcAft>
                <a:spcPts val="0"/>
              </a:spcAft>
              <a:buNone/>
            </a:pPr>
            <a:r>
              <a:rPr lang="en" sz="2800"/>
              <a:t>In this type of search, a sequential search is made over all items one by one. Every item is checked and if a match is found then that particular item is returned, otherwise the search continues till the end of the data structure.</a:t>
            </a:r>
            <a:endParaRPr sz="2800"/>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pic>
        <p:nvPicPr>
          <p:cNvPr id="548" name="Google Shape;548;p95"/>
          <p:cNvPicPr preferRelativeResize="0"/>
          <p:nvPr/>
        </p:nvPicPr>
        <p:blipFill>
          <a:blip r:embed="rId3">
            <a:alphaModFix/>
          </a:blip>
          <a:stretch>
            <a:fillRect/>
          </a:stretch>
        </p:blipFill>
        <p:spPr>
          <a:xfrm>
            <a:off x="385525" y="2031075"/>
            <a:ext cx="8284150" cy="2952500"/>
          </a:xfrm>
          <a:prstGeom prst="rect">
            <a:avLst/>
          </a:prstGeom>
          <a:noFill/>
          <a:ln>
            <a:noFill/>
          </a:ln>
        </p:spPr>
      </p:pic>
      <p:sp>
        <p:nvSpPr>
          <p:cNvPr id="549" name="Google Shape;549;p95"/>
          <p:cNvSpPr txBox="1"/>
          <p:nvPr/>
        </p:nvSpPr>
        <p:spPr>
          <a:xfrm>
            <a:off x="1419875" y="225675"/>
            <a:ext cx="7381500" cy="9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lt1"/>
                </a:solidFill>
                <a:latin typeface="Montserrat ExtraBold"/>
                <a:ea typeface="Montserrat ExtraBold"/>
                <a:cs typeface="Montserrat ExtraBold"/>
                <a:sym typeface="Montserrat ExtraBold"/>
              </a:rPr>
              <a:t>Linear Search to find the element “20” in a given list of numbers</a:t>
            </a:r>
            <a:endParaRPr sz="1700">
              <a:solidFill>
                <a:schemeClr val="lt1"/>
              </a:solidFill>
              <a:latin typeface="Montserrat ExtraBold"/>
              <a:ea typeface="Montserrat ExtraBold"/>
              <a:cs typeface="Montserrat ExtraBold"/>
              <a:sym typeface="Montserrat ExtraBold"/>
            </a:endParaRPr>
          </a:p>
          <a:p>
            <a:pPr indent="0" lvl="0" marL="0" rtl="0" algn="l">
              <a:spcBef>
                <a:spcPts val="0"/>
              </a:spcBef>
              <a:spcAft>
                <a:spcPts val="0"/>
              </a:spcAft>
              <a:buNone/>
            </a:pPr>
            <a:r>
              <a:t/>
            </a:r>
            <a:endParaRPr sz="1700">
              <a:solidFill>
                <a:schemeClr val="lt1"/>
              </a:solidFill>
              <a:latin typeface="Montserrat ExtraBold"/>
              <a:ea typeface="Montserrat ExtraBold"/>
              <a:cs typeface="Montserrat ExtraBold"/>
              <a:sym typeface="Montserrat ExtraBold"/>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96"/>
          <p:cNvSpPr txBox="1"/>
          <p:nvPr>
            <p:ph type="title"/>
          </p:nvPr>
        </p:nvSpPr>
        <p:spPr>
          <a:xfrm>
            <a:off x="1165825" y="0"/>
            <a:ext cx="78894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def linear_search(values, search_for):</a:t>
            </a:r>
            <a:endParaRPr sz="2200"/>
          </a:p>
          <a:p>
            <a:pPr indent="0" lvl="0" marL="0" rtl="0" algn="l">
              <a:spcBef>
                <a:spcPts val="0"/>
              </a:spcBef>
              <a:spcAft>
                <a:spcPts val="0"/>
              </a:spcAft>
              <a:buNone/>
            </a:pPr>
            <a:r>
              <a:rPr lang="en" sz="2200"/>
              <a:t>    search_at = 0</a:t>
            </a:r>
            <a:endParaRPr sz="2200"/>
          </a:p>
          <a:p>
            <a:pPr indent="0" lvl="0" marL="0" rtl="0" algn="l">
              <a:spcBef>
                <a:spcPts val="0"/>
              </a:spcBef>
              <a:spcAft>
                <a:spcPts val="0"/>
              </a:spcAft>
              <a:buNone/>
            </a:pPr>
            <a:r>
              <a:rPr lang="en" sz="2200"/>
              <a:t>    search_res = False</a:t>
            </a:r>
            <a:endParaRPr sz="2200"/>
          </a:p>
          <a:p>
            <a:pPr indent="0" lvl="0" marL="0" rtl="0" algn="l">
              <a:spcBef>
                <a:spcPts val="0"/>
              </a:spcBef>
              <a:spcAft>
                <a:spcPts val="0"/>
              </a:spcAft>
              <a:buNone/>
            </a:pPr>
            <a:r>
              <a:rPr lang="en" sz="2200"/>
              <a:t># Match the value with each data element	</a:t>
            </a:r>
            <a:endParaRPr sz="2200"/>
          </a:p>
          <a:p>
            <a:pPr indent="0" lvl="0" marL="0" rtl="0" algn="l">
              <a:spcBef>
                <a:spcPts val="0"/>
              </a:spcBef>
              <a:spcAft>
                <a:spcPts val="0"/>
              </a:spcAft>
              <a:buNone/>
            </a:pPr>
            <a:r>
              <a:rPr lang="en" sz="2200"/>
              <a:t>    while search_at &lt; len(values) and search_res is False:</a:t>
            </a:r>
            <a:endParaRPr sz="2200"/>
          </a:p>
          <a:p>
            <a:pPr indent="0" lvl="0" marL="0" rtl="0" algn="l">
              <a:spcBef>
                <a:spcPts val="0"/>
              </a:spcBef>
              <a:spcAft>
                <a:spcPts val="0"/>
              </a:spcAft>
              <a:buNone/>
            </a:pPr>
            <a:r>
              <a:rPr lang="en" sz="2200"/>
              <a:t>        if values[search_at] == search_for:</a:t>
            </a:r>
            <a:endParaRPr sz="2200"/>
          </a:p>
          <a:p>
            <a:pPr indent="0" lvl="0" marL="0" rtl="0" algn="l">
              <a:spcBef>
                <a:spcPts val="0"/>
              </a:spcBef>
              <a:spcAft>
                <a:spcPts val="0"/>
              </a:spcAft>
              <a:buNone/>
            </a:pPr>
            <a:r>
              <a:rPr lang="en" sz="2200"/>
              <a:t>            search_res = True</a:t>
            </a:r>
            <a:endParaRPr sz="2200"/>
          </a:p>
          <a:p>
            <a:pPr indent="0" lvl="0" marL="0" rtl="0" algn="l">
              <a:spcBef>
                <a:spcPts val="0"/>
              </a:spcBef>
              <a:spcAft>
                <a:spcPts val="0"/>
              </a:spcAft>
              <a:buNone/>
            </a:pPr>
            <a:r>
              <a:rPr lang="en" sz="2200"/>
              <a:t>        else:</a:t>
            </a:r>
            <a:endParaRPr sz="2200"/>
          </a:p>
          <a:p>
            <a:pPr indent="0" lvl="0" marL="0" rtl="0" algn="l">
              <a:spcBef>
                <a:spcPts val="0"/>
              </a:spcBef>
              <a:spcAft>
                <a:spcPts val="0"/>
              </a:spcAft>
              <a:buNone/>
            </a:pPr>
            <a:r>
              <a:rPr lang="en" sz="2200"/>
              <a:t>            search_at = search_at + 1</a:t>
            </a:r>
            <a:endParaRPr sz="2200"/>
          </a:p>
          <a:p>
            <a:pPr indent="0" lvl="0" marL="0" rtl="0" algn="l">
              <a:spcBef>
                <a:spcPts val="0"/>
              </a:spcBef>
              <a:spcAft>
                <a:spcPts val="0"/>
              </a:spcAft>
              <a:buNone/>
            </a:pPr>
            <a:r>
              <a:t/>
            </a:r>
            <a:endParaRPr sz="2200"/>
          </a:p>
          <a:p>
            <a:pPr indent="0" lvl="0" marL="0" rtl="0" algn="l">
              <a:spcBef>
                <a:spcPts val="0"/>
              </a:spcBef>
              <a:spcAft>
                <a:spcPts val="0"/>
              </a:spcAft>
              <a:buNone/>
            </a:pPr>
            <a:r>
              <a:rPr lang="en" sz="2200"/>
              <a:t>    return search_res</a:t>
            </a:r>
            <a:endParaRPr sz="2200"/>
          </a:p>
          <a:p>
            <a:pPr indent="0" lvl="0" marL="0" rtl="0" algn="l">
              <a:spcBef>
                <a:spcPts val="0"/>
              </a:spcBef>
              <a:spcAft>
                <a:spcPts val="0"/>
              </a:spcAft>
              <a:buNone/>
            </a:pPr>
            <a:r>
              <a:t/>
            </a:r>
            <a:endParaRPr sz="2200"/>
          </a:p>
          <a:p>
            <a:pPr indent="0" lvl="0" marL="0" rtl="0" algn="l">
              <a:spcBef>
                <a:spcPts val="0"/>
              </a:spcBef>
              <a:spcAft>
                <a:spcPts val="0"/>
              </a:spcAft>
              <a:buNone/>
            </a:pPr>
            <a:r>
              <a:rPr lang="en" sz="2200"/>
              <a:t>l = [64, 34, 25, 12, 22, 11, 90]</a:t>
            </a:r>
            <a:endParaRPr sz="2200"/>
          </a:p>
          <a:p>
            <a:pPr indent="0" lvl="0" marL="0" rtl="0" algn="l">
              <a:spcBef>
                <a:spcPts val="0"/>
              </a:spcBef>
              <a:spcAft>
                <a:spcPts val="0"/>
              </a:spcAft>
              <a:buNone/>
            </a:pPr>
            <a:r>
              <a:rPr lang="en" sz="2200"/>
              <a:t>print(linear_search(l, 12))</a:t>
            </a:r>
            <a:endParaRPr sz="2200"/>
          </a:p>
          <a:p>
            <a:pPr indent="0" lvl="0" marL="0" rtl="0" algn="l">
              <a:spcBef>
                <a:spcPts val="0"/>
              </a:spcBef>
              <a:spcAft>
                <a:spcPts val="0"/>
              </a:spcAft>
              <a:buNone/>
            </a:pPr>
            <a:r>
              <a:rPr lang="en" sz="2200"/>
              <a:t>print(linear_search(l, 91))</a:t>
            </a:r>
            <a:endParaRPr sz="2200"/>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97"/>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When the above code is executed, it produces the following result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True</a:t>
            </a:r>
            <a:endParaRPr/>
          </a:p>
          <a:p>
            <a:pPr indent="0" lvl="0" marL="0" rtl="0" algn="l">
              <a:spcBef>
                <a:spcPts val="0"/>
              </a:spcBef>
              <a:spcAft>
                <a:spcPts val="0"/>
              </a:spcAft>
              <a:buNone/>
            </a:pPr>
            <a:r>
              <a:rPr lang="en"/>
              <a:t>False</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98"/>
          <p:cNvSpPr txBox="1"/>
          <p:nvPr>
            <p:ph type="title"/>
          </p:nvPr>
        </p:nvSpPr>
        <p:spPr>
          <a:xfrm>
            <a:off x="291475" y="45850"/>
            <a:ext cx="8434500" cy="914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SzPts val="990"/>
              <a:buNone/>
            </a:pPr>
            <a:r>
              <a:rPr lang="en" sz="2560"/>
              <a:t>Understanding of Linear Search :</a:t>
            </a:r>
            <a:endParaRPr sz="2560"/>
          </a:p>
          <a:p>
            <a:pPr indent="0" lvl="0" marL="0" rtl="0" algn="just">
              <a:spcBef>
                <a:spcPts val="0"/>
              </a:spcBef>
              <a:spcAft>
                <a:spcPts val="0"/>
              </a:spcAft>
              <a:buSzPts val="990"/>
              <a:buNone/>
            </a:pPr>
            <a:r>
              <a:rPr lang="en" sz="2560"/>
              <a:t>In linear search, we first start with index 0 and look for the element in the whole data structure until it's found or we reached the end of the data structure.</a:t>
            </a:r>
            <a:endParaRPr sz="2560"/>
          </a:p>
          <a:p>
            <a:pPr indent="0" lvl="0" marL="0" rtl="0" algn="just">
              <a:spcBef>
                <a:spcPts val="0"/>
              </a:spcBef>
              <a:spcAft>
                <a:spcPts val="0"/>
              </a:spcAft>
              <a:buSzPts val="990"/>
              <a:buNone/>
            </a:pPr>
            <a:r>
              <a:rPr lang="en" sz="2560"/>
              <a:t>Suppose we have an array of integers as = [1,2,4,3,6,7,0,9] and we have to search 6 on the list. In the Linear approach, we first compare the number to search with the index 0 value if they are not equal we move a pointer to the next number and again compare we do the same steps until the number is found or we reached at the end of the array.</a:t>
            </a:r>
            <a:endParaRPr sz="2560"/>
          </a:p>
          <a:p>
            <a:pPr indent="0" lvl="0" marL="0" rtl="0" algn="just">
              <a:spcBef>
                <a:spcPts val="0"/>
              </a:spcBef>
              <a:spcAft>
                <a:spcPts val="0"/>
              </a:spcAft>
              <a:buSzPts val="990"/>
              <a:buNone/>
            </a:pPr>
            <a:r>
              <a:t/>
            </a:r>
            <a:endParaRPr sz="2560"/>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pic>
        <p:nvPicPr>
          <p:cNvPr id="569" name="Google Shape;569;p99"/>
          <p:cNvPicPr preferRelativeResize="0"/>
          <p:nvPr/>
        </p:nvPicPr>
        <p:blipFill>
          <a:blip r:embed="rId3">
            <a:alphaModFix/>
          </a:blip>
          <a:stretch>
            <a:fillRect/>
          </a:stretch>
        </p:blipFill>
        <p:spPr>
          <a:xfrm>
            <a:off x="1341700" y="103425"/>
            <a:ext cx="7318551" cy="4769225"/>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100"/>
          <p:cNvSpPr txBox="1"/>
          <p:nvPr>
            <p:ph type="title"/>
          </p:nvPr>
        </p:nvSpPr>
        <p:spPr>
          <a:xfrm>
            <a:off x="1297500" y="393750"/>
            <a:ext cx="77202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Script :</a:t>
            </a:r>
            <a:endParaRPr sz="2800"/>
          </a:p>
          <a:p>
            <a:pPr indent="0" lvl="0" marL="0" rtl="0" algn="l">
              <a:spcBef>
                <a:spcPts val="0"/>
              </a:spcBef>
              <a:spcAft>
                <a:spcPts val="0"/>
              </a:spcAft>
              <a:buNone/>
            </a:pPr>
            <a:r>
              <a:t/>
            </a:r>
            <a:endParaRPr sz="2800"/>
          </a:p>
          <a:p>
            <a:pPr indent="0" lvl="0" marL="0" rtl="0" algn="l">
              <a:spcBef>
                <a:spcPts val="0"/>
              </a:spcBef>
              <a:spcAft>
                <a:spcPts val="0"/>
              </a:spcAft>
              <a:buNone/>
            </a:pPr>
            <a:r>
              <a:rPr lang="en" sz="2800"/>
              <a:t>lst = [2,5,3,1,7]</a:t>
            </a:r>
            <a:endParaRPr sz="2800"/>
          </a:p>
          <a:p>
            <a:pPr indent="0" lvl="0" marL="0" rtl="0" algn="l">
              <a:spcBef>
                <a:spcPts val="0"/>
              </a:spcBef>
              <a:spcAft>
                <a:spcPts val="0"/>
              </a:spcAft>
              <a:buNone/>
            </a:pPr>
            <a:r>
              <a:rPr lang="en" sz="2800"/>
              <a:t>num = 1</a:t>
            </a:r>
            <a:endParaRPr sz="2800"/>
          </a:p>
          <a:p>
            <a:pPr indent="0" lvl="0" marL="0" rtl="0" algn="l">
              <a:spcBef>
                <a:spcPts val="0"/>
              </a:spcBef>
              <a:spcAft>
                <a:spcPts val="0"/>
              </a:spcAft>
              <a:buNone/>
            </a:pPr>
            <a:r>
              <a:rPr lang="en" sz="2800"/>
              <a:t>for index,value in enumerate(lst):</a:t>
            </a:r>
            <a:endParaRPr sz="2800"/>
          </a:p>
          <a:p>
            <a:pPr indent="0" lvl="0" marL="0" rtl="0" algn="l">
              <a:spcBef>
                <a:spcPts val="0"/>
              </a:spcBef>
              <a:spcAft>
                <a:spcPts val="0"/>
              </a:spcAft>
              <a:buNone/>
            </a:pPr>
            <a:r>
              <a:rPr lang="en" sz="2800"/>
              <a:t>if num==value:</a:t>
            </a:r>
            <a:endParaRPr sz="2800"/>
          </a:p>
          <a:p>
            <a:pPr indent="0" lvl="0" marL="0" rtl="0" algn="l">
              <a:spcBef>
                <a:spcPts val="0"/>
              </a:spcBef>
              <a:spcAft>
                <a:spcPts val="0"/>
              </a:spcAft>
              <a:buNone/>
            </a:pPr>
            <a:r>
              <a:rPr lang="en" sz="2800"/>
              <a:t>print(f"{value} found at position {index+1}")</a:t>
            </a:r>
            <a:endParaRPr sz="2800"/>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10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SzPts val="990"/>
              <a:buNone/>
            </a:pPr>
            <a:r>
              <a:rPr lang="en" sz="2460"/>
              <a:t>Binary Search</a:t>
            </a:r>
            <a:endParaRPr sz="2460"/>
          </a:p>
          <a:p>
            <a:pPr indent="0" lvl="0" marL="0" rtl="0" algn="just">
              <a:spcBef>
                <a:spcPts val="0"/>
              </a:spcBef>
              <a:spcAft>
                <a:spcPts val="0"/>
              </a:spcAft>
              <a:buSzPts val="990"/>
              <a:buNone/>
            </a:pPr>
            <a:r>
              <a:rPr lang="en" sz="2460"/>
              <a:t>In Binary Search, we first compare the number with the center or mid element which can be found using first+last//2. if the number is not equal to the center element then we check whether it is greater then the center element or smaller then the center element according to that we break the list into two parts and the side in which our element can not exist we stop searching on that side.</a:t>
            </a:r>
            <a:endParaRPr sz="2460"/>
          </a:p>
          <a:p>
            <a:pPr indent="0" lvl="0" marL="0" rtl="0" algn="just">
              <a:spcBef>
                <a:spcPts val="0"/>
              </a:spcBef>
              <a:spcAft>
                <a:spcPts val="0"/>
              </a:spcAft>
              <a:buSzPts val="990"/>
              <a:buNone/>
            </a:pPr>
            <a:r>
              <a:t/>
            </a:r>
            <a:endParaRPr sz="246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2800"/>
              <a:t>If you want to throw an error when a certain condition occurs using raise, you could go about it like this:</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rPr lang="en" sz="2800"/>
              <a:t>x = 10</a:t>
            </a:r>
            <a:endParaRPr sz="2800"/>
          </a:p>
          <a:p>
            <a:pPr indent="0" lvl="0" marL="0" rtl="0" algn="just">
              <a:spcBef>
                <a:spcPts val="0"/>
              </a:spcBef>
              <a:spcAft>
                <a:spcPts val="0"/>
              </a:spcAft>
              <a:buNone/>
            </a:pPr>
            <a:r>
              <a:rPr lang="en" sz="2800"/>
              <a:t>if x &gt; 5:</a:t>
            </a:r>
            <a:endParaRPr sz="2800"/>
          </a:p>
          <a:p>
            <a:pPr indent="0" lvl="0" marL="0" rtl="0" algn="just">
              <a:spcBef>
                <a:spcPts val="0"/>
              </a:spcBef>
              <a:spcAft>
                <a:spcPts val="0"/>
              </a:spcAft>
              <a:buNone/>
            </a:pPr>
            <a:r>
              <a:rPr lang="en" sz="2800"/>
              <a:t>    raise Exception('x should not exceed 5. The value of x was: {}'.format(x))</a:t>
            </a:r>
            <a:endParaRPr sz="2800"/>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pic>
        <p:nvPicPr>
          <p:cNvPr id="584" name="Google Shape;584;p102"/>
          <p:cNvPicPr preferRelativeResize="0"/>
          <p:nvPr/>
        </p:nvPicPr>
        <p:blipFill>
          <a:blip r:embed="rId3">
            <a:alphaModFix/>
          </a:blip>
          <a:stretch>
            <a:fillRect/>
          </a:stretch>
        </p:blipFill>
        <p:spPr>
          <a:xfrm>
            <a:off x="152400" y="855675"/>
            <a:ext cx="8839200" cy="4175000"/>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103"/>
          <p:cNvSpPr txBox="1"/>
          <p:nvPr>
            <p:ph type="title"/>
          </p:nvPr>
        </p:nvSpPr>
        <p:spPr>
          <a:xfrm>
            <a:off x="865075" y="55250"/>
            <a:ext cx="80961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760"/>
              <a:t>lst = [1,3,2,4,5,6,9,8,7,10]</a:t>
            </a:r>
            <a:endParaRPr sz="1760"/>
          </a:p>
          <a:p>
            <a:pPr indent="0" lvl="0" marL="0" rtl="0" algn="l">
              <a:spcBef>
                <a:spcPts val="0"/>
              </a:spcBef>
              <a:spcAft>
                <a:spcPts val="0"/>
              </a:spcAft>
              <a:buSzPts val="990"/>
              <a:buNone/>
            </a:pPr>
            <a:r>
              <a:rPr lang="en" sz="1760"/>
              <a:t>lst.sort()</a:t>
            </a:r>
            <a:endParaRPr sz="1760"/>
          </a:p>
          <a:p>
            <a:pPr indent="0" lvl="0" marL="0" rtl="0" algn="l">
              <a:spcBef>
                <a:spcPts val="0"/>
              </a:spcBef>
              <a:spcAft>
                <a:spcPts val="0"/>
              </a:spcAft>
              <a:buSzPts val="990"/>
              <a:buNone/>
            </a:pPr>
            <a:r>
              <a:rPr lang="en" sz="1760"/>
              <a:t>first=0</a:t>
            </a:r>
            <a:endParaRPr sz="1760"/>
          </a:p>
          <a:p>
            <a:pPr indent="0" lvl="0" marL="0" rtl="0" algn="l">
              <a:spcBef>
                <a:spcPts val="0"/>
              </a:spcBef>
              <a:spcAft>
                <a:spcPts val="0"/>
              </a:spcAft>
              <a:buSzPts val="990"/>
              <a:buNone/>
            </a:pPr>
            <a:r>
              <a:rPr lang="en" sz="1760"/>
              <a:t>last=len(lst)-1</a:t>
            </a:r>
            <a:endParaRPr sz="1760"/>
          </a:p>
          <a:p>
            <a:pPr indent="0" lvl="0" marL="0" rtl="0" algn="l">
              <a:spcBef>
                <a:spcPts val="0"/>
              </a:spcBef>
              <a:spcAft>
                <a:spcPts val="0"/>
              </a:spcAft>
              <a:buSzPts val="990"/>
              <a:buNone/>
            </a:pPr>
            <a:r>
              <a:rPr lang="en" sz="1760"/>
              <a:t>mid = (first+last)//2</a:t>
            </a:r>
            <a:endParaRPr sz="1760"/>
          </a:p>
          <a:p>
            <a:pPr indent="0" lvl="0" marL="0" rtl="0" algn="l">
              <a:spcBef>
                <a:spcPts val="0"/>
              </a:spcBef>
              <a:spcAft>
                <a:spcPts val="0"/>
              </a:spcAft>
              <a:buSzPts val="990"/>
              <a:buNone/>
            </a:pPr>
            <a:r>
              <a:rPr lang="en" sz="1760"/>
              <a:t>item = 7</a:t>
            </a:r>
            <a:endParaRPr sz="1760"/>
          </a:p>
          <a:p>
            <a:pPr indent="0" lvl="0" marL="0" rtl="0" algn="l">
              <a:spcBef>
                <a:spcPts val="0"/>
              </a:spcBef>
              <a:spcAft>
                <a:spcPts val="0"/>
              </a:spcAft>
              <a:buSzPts val="990"/>
              <a:buNone/>
            </a:pPr>
            <a:r>
              <a:rPr lang="en" sz="1760"/>
              <a:t>found = False</a:t>
            </a:r>
            <a:endParaRPr sz="1760"/>
          </a:p>
          <a:p>
            <a:pPr indent="0" lvl="0" marL="0" rtl="0" algn="l">
              <a:spcBef>
                <a:spcPts val="0"/>
              </a:spcBef>
              <a:spcAft>
                <a:spcPts val="0"/>
              </a:spcAft>
              <a:buSzPts val="990"/>
              <a:buNone/>
            </a:pPr>
            <a:r>
              <a:rPr lang="en" sz="1760"/>
              <a:t>while( first&lt;=last and not found):</a:t>
            </a:r>
            <a:endParaRPr sz="1760"/>
          </a:p>
          <a:p>
            <a:pPr indent="0" lvl="0" marL="0" rtl="0" algn="l">
              <a:spcBef>
                <a:spcPts val="0"/>
              </a:spcBef>
              <a:spcAft>
                <a:spcPts val="0"/>
              </a:spcAft>
              <a:buSzPts val="990"/>
              <a:buNone/>
            </a:pPr>
            <a:r>
              <a:rPr lang="en" sz="1760"/>
              <a:t>  mid = (first + last)//2</a:t>
            </a:r>
            <a:endParaRPr sz="1760"/>
          </a:p>
          <a:p>
            <a:pPr indent="0" lvl="0" marL="0" rtl="0" algn="l">
              <a:spcBef>
                <a:spcPts val="0"/>
              </a:spcBef>
              <a:spcAft>
                <a:spcPts val="0"/>
              </a:spcAft>
              <a:buSzPts val="990"/>
              <a:buNone/>
            </a:pPr>
            <a:r>
              <a:rPr lang="en" sz="1760"/>
              <a:t>  if lst[mid] == item :</a:t>
            </a:r>
            <a:endParaRPr sz="1760"/>
          </a:p>
          <a:p>
            <a:pPr indent="0" lvl="0" marL="0" rtl="0" algn="l">
              <a:spcBef>
                <a:spcPts val="0"/>
              </a:spcBef>
              <a:spcAft>
                <a:spcPts val="0"/>
              </a:spcAft>
              <a:buSzPts val="990"/>
              <a:buNone/>
            </a:pPr>
            <a:r>
              <a:rPr lang="en" sz="1760"/>
              <a:t>    print(f"found at location {mid+1}")</a:t>
            </a:r>
            <a:endParaRPr sz="1760"/>
          </a:p>
          <a:p>
            <a:pPr indent="0" lvl="0" marL="0" rtl="0" algn="l">
              <a:spcBef>
                <a:spcPts val="0"/>
              </a:spcBef>
              <a:spcAft>
                <a:spcPts val="0"/>
              </a:spcAft>
              <a:buSzPts val="990"/>
              <a:buNone/>
            </a:pPr>
            <a:r>
              <a:rPr lang="en" sz="1760"/>
              <a:t>    found= True</a:t>
            </a:r>
            <a:endParaRPr sz="1760"/>
          </a:p>
          <a:p>
            <a:pPr indent="0" lvl="0" marL="0" rtl="0" algn="l">
              <a:spcBef>
                <a:spcPts val="0"/>
              </a:spcBef>
              <a:spcAft>
                <a:spcPts val="0"/>
              </a:spcAft>
              <a:buSzPts val="990"/>
              <a:buNone/>
            </a:pPr>
            <a:r>
              <a:rPr lang="en" sz="1760"/>
              <a:t>  else:</a:t>
            </a:r>
            <a:endParaRPr sz="1760"/>
          </a:p>
          <a:p>
            <a:pPr indent="0" lvl="0" marL="0" rtl="0" algn="l">
              <a:spcBef>
                <a:spcPts val="0"/>
              </a:spcBef>
              <a:spcAft>
                <a:spcPts val="0"/>
              </a:spcAft>
              <a:buSzPts val="990"/>
              <a:buNone/>
            </a:pPr>
            <a:r>
              <a:rPr lang="en" sz="1760"/>
              <a:t>    if item &lt; lst[mid]: </a:t>
            </a:r>
            <a:endParaRPr sz="1760"/>
          </a:p>
          <a:p>
            <a:pPr indent="0" lvl="0" marL="0" rtl="0" algn="l">
              <a:spcBef>
                <a:spcPts val="0"/>
              </a:spcBef>
              <a:spcAft>
                <a:spcPts val="0"/>
              </a:spcAft>
              <a:buSzPts val="990"/>
              <a:buNone/>
            </a:pPr>
            <a:r>
              <a:rPr lang="en" sz="1760"/>
              <a:t>      last = mid - 1</a:t>
            </a:r>
            <a:endParaRPr sz="1760"/>
          </a:p>
          <a:p>
            <a:pPr indent="0" lvl="0" marL="0" rtl="0" algn="l">
              <a:spcBef>
                <a:spcPts val="0"/>
              </a:spcBef>
              <a:spcAft>
                <a:spcPts val="0"/>
              </a:spcAft>
              <a:buSzPts val="990"/>
              <a:buNone/>
            </a:pPr>
            <a:r>
              <a:rPr lang="en" sz="1760"/>
              <a:t>    else:</a:t>
            </a:r>
            <a:endParaRPr sz="1760"/>
          </a:p>
          <a:p>
            <a:pPr indent="0" lvl="0" marL="0" rtl="0" algn="l">
              <a:spcBef>
                <a:spcPts val="0"/>
              </a:spcBef>
              <a:spcAft>
                <a:spcPts val="0"/>
              </a:spcAft>
              <a:buSzPts val="990"/>
              <a:buNone/>
            </a:pPr>
            <a:r>
              <a:rPr lang="en" sz="1760"/>
              <a:t>      first = mid + 1</a:t>
            </a:r>
            <a:endParaRPr sz="1760"/>
          </a:p>
          <a:p>
            <a:pPr indent="0" lvl="0" marL="0" rtl="0" algn="l">
              <a:spcBef>
                <a:spcPts val="0"/>
              </a:spcBef>
              <a:spcAft>
                <a:spcPts val="0"/>
              </a:spcAft>
              <a:buSzPts val="990"/>
              <a:buNone/>
            </a:pPr>
            <a:r>
              <a:rPr lang="en" sz="1760"/>
              <a:t>if found == False:</a:t>
            </a:r>
            <a:endParaRPr sz="1760"/>
          </a:p>
          <a:p>
            <a:pPr indent="0" lvl="0" marL="0" rtl="0" algn="l">
              <a:spcBef>
                <a:spcPts val="0"/>
              </a:spcBef>
              <a:spcAft>
                <a:spcPts val="0"/>
              </a:spcAft>
              <a:buSzPts val="990"/>
              <a:buNone/>
            </a:pPr>
            <a:r>
              <a:rPr lang="en" sz="1760"/>
              <a:t>  print("Number not found")</a:t>
            </a:r>
            <a:endParaRPr sz="1760"/>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104"/>
          <p:cNvSpPr txBox="1"/>
          <p:nvPr>
            <p:ph type="title"/>
          </p:nvPr>
        </p:nvSpPr>
        <p:spPr>
          <a:xfrm>
            <a:off x="1184650" y="1304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Script :</a:t>
            </a:r>
            <a:endParaRPr/>
          </a:p>
        </p:txBody>
      </p:sp>
      <p:sp>
        <p:nvSpPr>
          <p:cNvPr id="595" name="Google Shape;595;p104"/>
          <p:cNvSpPr txBox="1"/>
          <p:nvPr>
            <p:ph idx="1" type="body"/>
          </p:nvPr>
        </p:nvSpPr>
        <p:spPr>
          <a:xfrm>
            <a:off x="122250" y="1294850"/>
            <a:ext cx="5040000" cy="29112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Clr>
                <a:srgbClr val="000000"/>
              </a:buClr>
              <a:buSzPts val="935"/>
              <a:buFont typeface="Arial"/>
              <a:buNone/>
            </a:pPr>
            <a:r>
              <a:rPr lang="en" sz="2096">
                <a:latin typeface="Montserrat"/>
                <a:ea typeface="Montserrat"/>
                <a:cs typeface="Montserrat"/>
                <a:sym typeface="Montserrat"/>
              </a:rPr>
              <a:t>lst = [1,3,2,4,5,6,9,8,7,10]</a:t>
            </a:r>
            <a:endParaRPr sz="2096">
              <a:latin typeface="Montserrat"/>
              <a:ea typeface="Montserrat"/>
              <a:cs typeface="Montserrat"/>
              <a:sym typeface="Montserrat"/>
            </a:endParaRPr>
          </a:p>
          <a:p>
            <a:pPr indent="0" lvl="0" marL="0" rtl="0" algn="l">
              <a:lnSpc>
                <a:spcPct val="80000"/>
              </a:lnSpc>
              <a:spcBef>
                <a:spcPts val="0"/>
              </a:spcBef>
              <a:spcAft>
                <a:spcPts val="0"/>
              </a:spcAft>
              <a:buClr>
                <a:srgbClr val="000000"/>
              </a:buClr>
              <a:buSzPts val="935"/>
              <a:buFont typeface="Arial"/>
              <a:buNone/>
            </a:pPr>
            <a:r>
              <a:rPr lang="en" sz="2096">
                <a:latin typeface="Montserrat"/>
                <a:ea typeface="Montserrat"/>
                <a:cs typeface="Montserrat"/>
                <a:sym typeface="Montserrat"/>
              </a:rPr>
              <a:t>lst.sort()</a:t>
            </a:r>
            <a:endParaRPr sz="2096">
              <a:latin typeface="Montserrat"/>
              <a:ea typeface="Montserrat"/>
              <a:cs typeface="Montserrat"/>
              <a:sym typeface="Montserrat"/>
            </a:endParaRPr>
          </a:p>
          <a:p>
            <a:pPr indent="0" lvl="0" marL="0" rtl="0" algn="l">
              <a:lnSpc>
                <a:spcPct val="80000"/>
              </a:lnSpc>
              <a:spcBef>
                <a:spcPts val="0"/>
              </a:spcBef>
              <a:spcAft>
                <a:spcPts val="0"/>
              </a:spcAft>
              <a:buClr>
                <a:srgbClr val="000000"/>
              </a:buClr>
              <a:buSzPts val="935"/>
              <a:buFont typeface="Arial"/>
              <a:buNone/>
            </a:pPr>
            <a:r>
              <a:rPr lang="en" sz="2096">
                <a:latin typeface="Montserrat"/>
                <a:ea typeface="Montserrat"/>
                <a:cs typeface="Montserrat"/>
                <a:sym typeface="Montserrat"/>
              </a:rPr>
              <a:t>first=0</a:t>
            </a:r>
            <a:endParaRPr sz="2096">
              <a:latin typeface="Montserrat"/>
              <a:ea typeface="Montserrat"/>
              <a:cs typeface="Montserrat"/>
              <a:sym typeface="Montserrat"/>
            </a:endParaRPr>
          </a:p>
          <a:p>
            <a:pPr indent="0" lvl="0" marL="0" rtl="0" algn="l">
              <a:lnSpc>
                <a:spcPct val="80000"/>
              </a:lnSpc>
              <a:spcBef>
                <a:spcPts val="0"/>
              </a:spcBef>
              <a:spcAft>
                <a:spcPts val="0"/>
              </a:spcAft>
              <a:buClr>
                <a:srgbClr val="000000"/>
              </a:buClr>
              <a:buSzPts val="935"/>
              <a:buFont typeface="Arial"/>
              <a:buNone/>
            </a:pPr>
            <a:r>
              <a:rPr lang="en" sz="2096">
                <a:latin typeface="Montserrat"/>
                <a:ea typeface="Montserrat"/>
                <a:cs typeface="Montserrat"/>
                <a:sym typeface="Montserrat"/>
              </a:rPr>
              <a:t>last=len(lst)-1</a:t>
            </a:r>
            <a:endParaRPr sz="2096">
              <a:latin typeface="Montserrat"/>
              <a:ea typeface="Montserrat"/>
              <a:cs typeface="Montserrat"/>
              <a:sym typeface="Montserrat"/>
            </a:endParaRPr>
          </a:p>
          <a:p>
            <a:pPr indent="0" lvl="0" marL="0" rtl="0" algn="l">
              <a:lnSpc>
                <a:spcPct val="80000"/>
              </a:lnSpc>
              <a:spcBef>
                <a:spcPts val="0"/>
              </a:spcBef>
              <a:spcAft>
                <a:spcPts val="0"/>
              </a:spcAft>
              <a:buClr>
                <a:srgbClr val="000000"/>
              </a:buClr>
              <a:buSzPts val="935"/>
              <a:buFont typeface="Arial"/>
              <a:buNone/>
            </a:pPr>
            <a:r>
              <a:rPr lang="en" sz="2096">
                <a:latin typeface="Montserrat"/>
                <a:ea typeface="Montserrat"/>
                <a:cs typeface="Montserrat"/>
                <a:sym typeface="Montserrat"/>
              </a:rPr>
              <a:t>mid = (first+last)//2</a:t>
            </a:r>
            <a:endParaRPr sz="2096">
              <a:latin typeface="Montserrat"/>
              <a:ea typeface="Montserrat"/>
              <a:cs typeface="Montserrat"/>
              <a:sym typeface="Montserrat"/>
            </a:endParaRPr>
          </a:p>
          <a:p>
            <a:pPr indent="0" lvl="0" marL="0" rtl="0" algn="l">
              <a:lnSpc>
                <a:spcPct val="80000"/>
              </a:lnSpc>
              <a:spcBef>
                <a:spcPts val="0"/>
              </a:spcBef>
              <a:spcAft>
                <a:spcPts val="0"/>
              </a:spcAft>
              <a:buClr>
                <a:srgbClr val="000000"/>
              </a:buClr>
              <a:buSzPts val="935"/>
              <a:buFont typeface="Arial"/>
              <a:buNone/>
            </a:pPr>
            <a:r>
              <a:rPr lang="en" sz="2096">
                <a:latin typeface="Montserrat"/>
                <a:ea typeface="Montserrat"/>
                <a:cs typeface="Montserrat"/>
                <a:sym typeface="Montserrat"/>
              </a:rPr>
              <a:t>item = 7</a:t>
            </a:r>
            <a:endParaRPr sz="2096">
              <a:latin typeface="Montserrat"/>
              <a:ea typeface="Montserrat"/>
              <a:cs typeface="Montserrat"/>
              <a:sym typeface="Montserrat"/>
            </a:endParaRPr>
          </a:p>
          <a:p>
            <a:pPr indent="0" lvl="0" marL="0" rtl="0" algn="l">
              <a:lnSpc>
                <a:spcPct val="80000"/>
              </a:lnSpc>
              <a:spcBef>
                <a:spcPts val="0"/>
              </a:spcBef>
              <a:spcAft>
                <a:spcPts val="0"/>
              </a:spcAft>
              <a:buClr>
                <a:srgbClr val="000000"/>
              </a:buClr>
              <a:buSzPts val="935"/>
              <a:buFont typeface="Arial"/>
              <a:buNone/>
            </a:pPr>
            <a:r>
              <a:rPr lang="en" sz="2096">
                <a:latin typeface="Montserrat"/>
                <a:ea typeface="Montserrat"/>
                <a:cs typeface="Montserrat"/>
                <a:sym typeface="Montserrat"/>
              </a:rPr>
              <a:t>found = False</a:t>
            </a:r>
            <a:endParaRPr sz="2096">
              <a:latin typeface="Montserrat"/>
              <a:ea typeface="Montserrat"/>
              <a:cs typeface="Montserrat"/>
              <a:sym typeface="Montserrat"/>
            </a:endParaRPr>
          </a:p>
          <a:p>
            <a:pPr indent="0" lvl="0" marL="0" rtl="0" algn="l">
              <a:lnSpc>
                <a:spcPct val="80000"/>
              </a:lnSpc>
              <a:spcBef>
                <a:spcPts val="0"/>
              </a:spcBef>
              <a:spcAft>
                <a:spcPts val="0"/>
              </a:spcAft>
              <a:buClr>
                <a:srgbClr val="000000"/>
              </a:buClr>
              <a:buSzPts val="935"/>
              <a:buFont typeface="Arial"/>
              <a:buNone/>
            </a:pPr>
            <a:r>
              <a:rPr lang="en" sz="2096">
                <a:latin typeface="Montserrat"/>
                <a:ea typeface="Montserrat"/>
                <a:cs typeface="Montserrat"/>
                <a:sym typeface="Montserrat"/>
              </a:rPr>
              <a:t>while( first&lt;=last and not found):</a:t>
            </a:r>
            <a:endParaRPr sz="2096">
              <a:latin typeface="Montserrat"/>
              <a:ea typeface="Montserrat"/>
              <a:cs typeface="Montserrat"/>
              <a:sym typeface="Montserrat"/>
            </a:endParaRPr>
          </a:p>
          <a:p>
            <a:pPr indent="0" lvl="0" marL="0" rtl="0" algn="l">
              <a:lnSpc>
                <a:spcPct val="80000"/>
              </a:lnSpc>
              <a:spcBef>
                <a:spcPts val="0"/>
              </a:spcBef>
              <a:spcAft>
                <a:spcPts val="0"/>
              </a:spcAft>
              <a:buClr>
                <a:srgbClr val="000000"/>
              </a:buClr>
              <a:buSzPts val="935"/>
              <a:buFont typeface="Arial"/>
              <a:buNone/>
            </a:pPr>
            <a:r>
              <a:rPr lang="en" sz="2096">
                <a:latin typeface="Montserrat"/>
                <a:ea typeface="Montserrat"/>
                <a:cs typeface="Montserrat"/>
                <a:sym typeface="Montserrat"/>
              </a:rPr>
              <a:t>  mid = (first + last)//2</a:t>
            </a:r>
            <a:endParaRPr sz="2096">
              <a:latin typeface="Montserrat"/>
              <a:ea typeface="Montserrat"/>
              <a:cs typeface="Montserrat"/>
              <a:sym typeface="Montserrat"/>
            </a:endParaRPr>
          </a:p>
          <a:p>
            <a:pPr indent="0" lvl="0" marL="0" rtl="0" algn="l">
              <a:lnSpc>
                <a:spcPct val="80000"/>
              </a:lnSpc>
              <a:spcBef>
                <a:spcPts val="0"/>
              </a:spcBef>
              <a:spcAft>
                <a:spcPts val="0"/>
              </a:spcAft>
              <a:buClr>
                <a:srgbClr val="000000"/>
              </a:buClr>
              <a:buSzPts val="935"/>
              <a:buFont typeface="Arial"/>
              <a:buNone/>
            </a:pPr>
            <a:r>
              <a:rPr lang="en" sz="2096">
                <a:latin typeface="Montserrat"/>
                <a:ea typeface="Montserrat"/>
                <a:cs typeface="Montserrat"/>
                <a:sym typeface="Montserrat"/>
              </a:rPr>
              <a:t>  if lst[mid] == item :</a:t>
            </a:r>
            <a:endParaRPr sz="2096">
              <a:latin typeface="Montserrat"/>
              <a:ea typeface="Montserrat"/>
              <a:cs typeface="Montserrat"/>
              <a:sym typeface="Montserrat"/>
            </a:endParaRPr>
          </a:p>
          <a:p>
            <a:pPr indent="0" lvl="0" marL="0" rtl="0" algn="l">
              <a:lnSpc>
                <a:spcPct val="80000"/>
              </a:lnSpc>
              <a:spcBef>
                <a:spcPts val="0"/>
              </a:spcBef>
              <a:spcAft>
                <a:spcPts val="0"/>
              </a:spcAft>
              <a:buClr>
                <a:srgbClr val="000000"/>
              </a:buClr>
              <a:buSzPts val="935"/>
              <a:buFont typeface="Arial"/>
              <a:buNone/>
            </a:pPr>
            <a:r>
              <a:rPr lang="en" sz="2096">
                <a:latin typeface="Montserrat"/>
                <a:ea typeface="Montserrat"/>
                <a:cs typeface="Montserrat"/>
                <a:sym typeface="Montserrat"/>
              </a:rPr>
              <a:t>    print(f"found at location {mid+1}")</a:t>
            </a:r>
            <a:endParaRPr sz="2096">
              <a:latin typeface="Montserrat"/>
              <a:ea typeface="Montserrat"/>
              <a:cs typeface="Montserrat"/>
              <a:sym typeface="Montserrat"/>
            </a:endParaRPr>
          </a:p>
          <a:p>
            <a:pPr indent="0" lvl="0" marL="0" rtl="0" algn="l">
              <a:lnSpc>
                <a:spcPct val="80000"/>
              </a:lnSpc>
              <a:spcBef>
                <a:spcPts val="0"/>
              </a:spcBef>
              <a:spcAft>
                <a:spcPts val="0"/>
              </a:spcAft>
              <a:buClr>
                <a:srgbClr val="000000"/>
              </a:buClr>
              <a:buSzPts val="935"/>
              <a:buFont typeface="Arial"/>
              <a:buNone/>
            </a:pPr>
            <a:r>
              <a:rPr lang="en" sz="2096">
                <a:latin typeface="Montserrat"/>
                <a:ea typeface="Montserrat"/>
                <a:cs typeface="Montserrat"/>
                <a:sym typeface="Montserrat"/>
              </a:rPr>
              <a:t>    found= True</a:t>
            </a:r>
            <a:endParaRPr sz="2096">
              <a:latin typeface="Montserrat"/>
              <a:ea typeface="Montserrat"/>
              <a:cs typeface="Montserrat"/>
              <a:sym typeface="Montserrat"/>
            </a:endParaRPr>
          </a:p>
          <a:p>
            <a:pPr indent="0" lvl="0" marL="0" rtl="0" algn="l">
              <a:lnSpc>
                <a:spcPct val="95000"/>
              </a:lnSpc>
              <a:spcBef>
                <a:spcPts val="0"/>
              </a:spcBef>
              <a:spcAft>
                <a:spcPts val="1200"/>
              </a:spcAft>
              <a:buSzPts val="935"/>
              <a:buNone/>
            </a:pPr>
            <a:r>
              <a:t/>
            </a:r>
            <a:endParaRPr sz="1704"/>
          </a:p>
        </p:txBody>
      </p:sp>
      <p:sp>
        <p:nvSpPr>
          <p:cNvPr id="596" name="Google Shape;596;p104"/>
          <p:cNvSpPr txBox="1"/>
          <p:nvPr>
            <p:ph idx="2" type="body"/>
          </p:nvPr>
        </p:nvSpPr>
        <p:spPr>
          <a:xfrm>
            <a:off x="5591446" y="1294850"/>
            <a:ext cx="3403200" cy="2911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990"/>
              <a:buFont typeface="Arial"/>
              <a:buNone/>
            </a:pPr>
            <a:r>
              <a:rPr lang="en" sz="2360">
                <a:latin typeface="Montserrat"/>
                <a:ea typeface="Montserrat"/>
                <a:cs typeface="Montserrat"/>
                <a:sym typeface="Montserrat"/>
              </a:rPr>
              <a:t>else:</a:t>
            </a:r>
            <a:endParaRPr sz="2360">
              <a:latin typeface="Montserrat"/>
              <a:ea typeface="Montserrat"/>
              <a:cs typeface="Montserrat"/>
              <a:sym typeface="Montserrat"/>
            </a:endParaRPr>
          </a:p>
          <a:p>
            <a:pPr indent="0" lvl="0" marL="0" rtl="0" algn="l">
              <a:lnSpc>
                <a:spcPct val="100000"/>
              </a:lnSpc>
              <a:spcBef>
                <a:spcPts val="0"/>
              </a:spcBef>
              <a:spcAft>
                <a:spcPts val="0"/>
              </a:spcAft>
              <a:buClr>
                <a:srgbClr val="000000"/>
              </a:buClr>
              <a:buSzPts val="990"/>
              <a:buFont typeface="Arial"/>
              <a:buNone/>
            </a:pPr>
            <a:r>
              <a:rPr lang="en" sz="2360">
                <a:latin typeface="Montserrat"/>
                <a:ea typeface="Montserrat"/>
                <a:cs typeface="Montserrat"/>
                <a:sym typeface="Montserrat"/>
              </a:rPr>
              <a:t>    if item &lt; lst[mid]: </a:t>
            </a:r>
            <a:endParaRPr sz="2360">
              <a:latin typeface="Montserrat"/>
              <a:ea typeface="Montserrat"/>
              <a:cs typeface="Montserrat"/>
              <a:sym typeface="Montserrat"/>
            </a:endParaRPr>
          </a:p>
          <a:p>
            <a:pPr indent="0" lvl="0" marL="0" rtl="0" algn="l">
              <a:lnSpc>
                <a:spcPct val="100000"/>
              </a:lnSpc>
              <a:spcBef>
                <a:spcPts val="0"/>
              </a:spcBef>
              <a:spcAft>
                <a:spcPts val="0"/>
              </a:spcAft>
              <a:buClr>
                <a:srgbClr val="000000"/>
              </a:buClr>
              <a:buSzPts val="990"/>
              <a:buFont typeface="Arial"/>
              <a:buNone/>
            </a:pPr>
            <a:r>
              <a:rPr lang="en" sz="2360">
                <a:latin typeface="Montserrat"/>
                <a:ea typeface="Montserrat"/>
                <a:cs typeface="Montserrat"/>
                <a:sym typeface="Montserrat"/>
              </a:rPr>
              <a:t>      last = mid - 1</a:t>
            </a:r>
            <a:endParaRPr sz="2360">
              <a:latin typeface="Montserrat"/>
              <a:ea typeface="Montserrat"/>
              <a:cs typeface="Montserrat"/>
              <a:sym typeface="Montserrat"/>
            </a:endParaRPr>
          </a:p>
          <a:p>
            <a:pPr indent="0" lvl="0" marL="0" rtl="0" algn="l">
              <a:lnSpc>
                <a:spcPct val="100000"/>
              </a:lnSpc>
              <a:spcBef>
                <a:spcPts val="0"/>
              </a:spcBef>
              <a:spcAft>
                <a:spcPts val="0"/>
              </a:spcAft>
              <a:buClr>
                <a:srgbClr val="000000"/>
              </a:buClr>
              <a:buSzPts val="990"/>
              <a:buFont typeface="Arial"/>
              <a:buNone/>
            </a:pPr>
            <a:r>
              <a:rPr lang="en" sz="2360">
                <a:latin typeface="Montserrat"/>
                <a:ea typeface="Montserrat"/>
                <a:cs typeface="Montserrat"/>
                <a:sym typeface="Montserrat"/>
              </a:rPr>
              <a:t>    else:</a:t>
            </a:r>
            <a:endParaRPr sz="2360">
              <a:latin typeface="Montserrat"/>
              <a:ea typeface="Montserrat"/>
              <a:cs typeface="Montserrat"/>
              <a:sym typeface="Montserrat"/>
            </a:endParaRPr>
          </a:p>
          <a:p>
            <a:pPr indent="0" lvl="0" marL="0" rtl="0" algn="l">
              <a:lnSpc>
                <a:spcPct val="100000"/>
              </a:lnSpc>
              <a:spcBef>
                <a:spcPts val="0"/>
              </a:spcBef>
              <a:spcAft>
                <a:spcPts val="0"/>
              </a:spcAft>
              <a:buClr>
                <a:srgbClr val="000000"/>
              </a:buClr>
              <a:buSzPts val="990"/>
              <a:buFont typeface="Arial"/>
              <a:buNone/>
            </a:pPr>
            <a:r>
              <a:rPr lang="en" sz="2360">
                <a:latin typeface="Montserrat"/>
                <a:ea typeface="Montserrat"/>
                <a:cs typeface="Montserrat"/>
                <a:sym typeface="Montserrat"/>
              </a:rPr>
              <a:t>      first = mid + 1</a:t>
            </a:r>
            <a:endParaRPr sz="2360">
              <a:latin typeface="Montserrat"/>
              <a:ea typeface="Montserrat"/>
              <a:cs typeface="Montserrat"/>
              <a:sym typeface="Montserrat"/>
            </a:endParaRPr>
          </a:p>
          <a:p>
            <a:pPr indent="0" lvl="0" marL="0" rtl="0" algn="l">
              <a:lnSpc>
                <a:spcPct val="100000"/>
              </a:lnSpc>
              <a:spcBef>
                <a:spcPts val="0"/>
              </a:spcBef>
              <a:spcAft>
                <a:spcPts val="0"/>
              </a:spcAft>
              <a:buClr>
                <a:srgbClr val="000000"/>
              </a:buClr>
              <a:buSzPts val="990"/>
              <a:buFont typeface="Arial"/>
              <a:buNone/>
            </a:pPr>
            <a:r>
              <a:rPr lang="en" sz="2360">
                <a:latin typeface="Montserrat"/>
                <a:ea typeface="Montserrat"/>
                <a:cs typeface="Montserrat"/>
                <a:sym typeface="Montserrat"/>
              </a:rPr>
              <a:t>if found == False:</a:t>
            </a:r>
            <a:endParaRPr sz="2360">
              <a:latin typeface="Montserrat"/>
              <a:ea typeface="Montserrat"/>
              <a:cs typeface="Montserrat"/>
              <a:sym typeface="Montserrat"/>
            </a:endParaRPr>
          </a:p>
          <a:p>
            <a:pPr indent="0" lvl="0" marL="0" rtl="0" algn="l">
              <a:lnSpc>
                <a:spcPct val="100000"/>
              </a:lnSpc>
              <a:spcBef>
                <a:spcPts val="0"/>
              </a:spcBef>
              <a:spcAft>
                <a:spcPts val="0"/>
              </a:spcAft>
              <a:buClr>
                <a:srgbClr val="000000"/>
              </a:buClr>
              <a:buSzPts val="990"/>
              <a:buFont typeface="Arial"/>
              <a:buNone/>
            </a:pPr>
            <a:r>
              <a:rPr lang="en" sz="2360">
                <a:latin typeface="Montserrat"/>
                <a:ea typeface="Montserrat"/>
                <a:cs typeface="Montserrat"/>
                <a:sym typeface="Montserrat"/>
              </a:rPr>
              <a:t>  print("Number not found")</a:t>
            </a:r>
            <a:endParaRPr sz="2360">
              <a:latin typeface="Montserrat"/>
              <a:ea typeface="Montserrat"/>
              <a:cs typeface="Montserrat"/>
              <a:sym typeface="Montserrat"/>
            </a:endParaRPr>
          </a:p>
          <a:p>
            <a:pPr indent="0" lvl="0" marL="0" rtl="0" algn="l">
              <a:spcBef>
                <a:spcPts val="0"/>
              </a:spcBef>
              <a:spcAft>
                <a:spcPts val="1200"/>
              </a:spcAft>
              <a:buNone/>
            </a:pPr>
            <a:r>
              <a:t/>
            </a:r>
            <a:endParaRPr sz="1900"/>
          </a:p>
        </p:txBody>
      </p:sp>
      <p:cxnSp>
        <p:nvCxnSpPr>
          <p:cNvPr id="597" name="Google Shape;597;p104"/>
          <p:cNvCxnSpPr/>
          <p:nvPr/>
        </p:nvCxnSpPr>
        <p:spPr>
          <a:xfrm>
            <a:off x="4917825" y="1222400"/>
            <a:ext cx="56400" cy="3347400"/>
          </a:xfrm>
          <a:prstGeom prst="straightConnector1">
            <a:avLst/>
          </a:prstGeom>
          <a:noFill/>
          <a:ln cap="flat" cmpd="sng" w="76200">
            <a:solidFill>
              <a:schemeClr val="lt1"/>
            </a:solidFill>
            <a:prstDash val="solid"/>
            <a:round/>
            <a:headEnd len="med" w="med" type="none"/>
            <a:tailEnd len="med" w="med" type="none"/>
          </a:ln>
        </p:spPr>
      </p:cxn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105"/>
          <p:cNvSpPr txBox="1"/>
          <p:nvPr>
            <p:ph type="title"/>
          </p:nvPr>
        </p:nvSpPr>
        <p:spPr>
          <a:xfrm>
            <a:off x="1137675" y="92850"/>
            <a:ext cx="7814100" cy="914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SzPts val="990"/>
              <a:buNone/>
            </a:pPr>
            <a:r>
              <a:rPr lang="en" sz="2560"/>
              <a:t>Sorting Algorithms :</a:t>
            </a:r>
            <a:endParaRPr sz="2560"/>
          </a:p>
          <a:p>
            <a:pPr indent="0" lvl="0" marL="0" rtl="0" algn="just">
              <a:spcBef>
                <a:spcPts val="0"/>
              </a:spcBef>
              <a:spcAft>
                <a:spcPts val="0"/>
              </a:spcAft>
              <a:buSzPts val="990"/>
              <a:buNone/>
            </a:pPr>
            <a:r>
              <a:rPr lang="en" sz="2560"/>
              <a:t>Sorting refers to arranging data in a particular format. Sorting algorithm specifies the way to arrange data in a particular order. Most common orders are in numerical or lexicographical order.</a:t>
            </a:r>
            <a:endParaRPr sz="2560"/>
          </a:p>
          <a:p>
            <a:pPr indent="0" lvl="0" marL="0" rtl="0" algn="just">
              <a:spcBef>
                <a:spcPts val="0"/>
              </a:spcBef>
              <a:spcAft>
                <a:spcPts val="0"/>
              </a:spcAft>
              <a:buSzPts val="990"/>
              <a:buNone/>
            </a:pPr>
            <a:r>
              <a:t/>
            </a:r>
            <a:endParaRPr sz="2560"/>
          </a:p>
          <a:p>
            <a:pPr indent="0" lvl="0" marL="0" rtl="0" algn="just">
              <a:spcBef>
                <a:spcPts val="0"/>
              </a:spcBef>
              <a:spcAft>
                <a:spcPts val="0"/>
              </a:spcAft>
              <a:buSzPts val="990"/>
              <a:buNone/>
            </a:pPr>
            <a:r>
              <a:rPr lang="en" sz="2560"/>
              <a:t>The importance of sorting lies in the fact that data searching can be optimized to a very high level, if data is stored in a sorted manner. Sorting is also used to represent data in more readable formats. </a:t>
            </a:r>
            <a:endParaRPr sz="2560"/>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106"/>
          <p:cNvSpPr txBox="1"/>
          <p:nvPr>
            <p:ph type="title"/>
          </p:nvPr>
        </p:nvSpPr>
        <p:spPr>
          <a:xfrm>
            <a:off x="1156450" y="139875"/>
            <a:ext cx="7692000" cy="914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SzPts val="990"/>
              <a:buNone/>
            </a:pPr>
            <a:r>
              <a:rPr lang="en" sz="2260"/>
              <a:t>Bubble Sort :</a:t>
            </a:r>
            <a:endParaRPr sz="2260"/>
          </a:p>
          <a:p>
            <a:pPr indent="0" lvl="0" marL="0" rtl="0" algn="just">
              <a:spcBef>
                <a:spcPts val="0"/>
              </a:spcBef>
              <a:spcAft>
                <a:spcPts val="0"/>
              </a:spcAft>
              <a:buSzPts val="990"/>
              <a:buNone/>
            </a:pPr>
            <a:r>
              <a:rPr lang="en" sz="2260"/>
              <a:t>Bubble sort is an algorithm that compares the adjacent elements and swaps their positions if they are not in the intended order. The order can be ascending or descending.</a:t>
            </a:r>
            <a:endParaRPr sz="2260"/>
          </a:p>
          <a:p>
            <a:pPr indent="0" lvl="0" marL="0" rtl="0" algn="just">
              <a:spcBef>
                <a:spcPts val="0"/>
              </a:spcBef>
              <a:spcAft>
                <a:spcPts val="0"/>
              </a:spcAft>
              <a:buSzPts val="990"/>
              <a:buNone/>
            </a:pPr>
            <a:r>
              <a:rPr lang="en" sz="2260"/>
              <a:t>How Bubble Sort Works?</a:t>
            </a:r>
            <a:endParaRPr sz="2260"/>
          </a:p>
          <a:p>
            <a:pPr indent="0" lvl="0" marL="0" rtl="0" algn="just">
              <a:spcBef>
                <a:spcPts val="0"/>
              </a:spcBef>
              <a:spcAft>
                <a:spcPts val="0"/>
              </a:spcAft>
              <a:buSzPts val="990"/>
              <a:buNone/>
            </a:pPr>
            <a:r>
              <a:rPr lang="en" sz="2260"/>
              <a:t>Starting from the first index, compare the first and the second elements.If the first element is greater than the second element, they are swapped.</a:t>
            </a:r>
            <a:endParaRPr sz="2260"/>
          </a:p>
          <a:p>
            <a:pPr indent="0" lvl="0" marL="0" rtl="0" algn="just">
              <a:spcBef>
                <a:spcPts val="0"/>
              </a:spcBef>
              <a:spcAft>
                <a:spcPts val="0"/>
              </a:spcAft>
              <a:buSzPts val="990"/>
              <a:buNone/>
            </a:pPr>
            <a:r>
              <a:t/>
            </a:r>
            <a:endParaRPr sz="2260"/>
          </a:p>
          <a:p>
            <a:pPr indent="0" lvl="0" marL="0" rtl="0" algn="just">
              <a:spcBef>
                <a:spcPts val="0"/>
              </a:spcBef>
              <a:spcAft>
                <a:spcPts val="0"/>
              </a:spcAft>
              <a:buSzPts val="990"/>
              <a:buNone/>
            </a:pPr>
            <a:r>
              <a:rPr lang="en" sz="2260"/>
              <a:t>Now, compare the second and the third elements. Swap them if they are not in order.</a:t>
            </a:r>
            <a:endParaRPr sz="2260"/>
          </a:p>
          <a:p>
            <a:pPr indent="0" lvl="0" marL="0" rtl="0" algn="just">
              <a:spcBef>
                <a:spcPts val="0"/>
              </a:spcBef>
              <a:spcAft>
                <a:spcPts val="0"/>
              </a:spcAft>
              <a:buSzPts val="990"/>
              <a:buNone/>
            </a:pPr>
            <a:r>
              <a:t/>
            </a:r>
            <a:endParaRPr sz="2260"/>
          </a:p>
          <a:p>
            <a:pPr indent="0" lvl="0" marL="0" rtl="0" algn="just">
              <a:spcBef>
                <a:spcPts val="0"/>
              </a:spcBef>
              <a:spcAft>
                <a:spcPts val="0"/>
              </a:spcAft>
              <a:buSzPts val="990"/>
              <a:buNone/>
            </a:pPr>
            <a:r>
              <a:rPr lang="en" sz="2260"/>
              <a:t>The above process goes on until the last element.</a:t>
            </a:r>
            <a:endParaRPr sz="2260"/>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pic>
        <p:nvPicPr>
          <p:cNvPr id="612" name="Google Shape;612;p107"/>
          <p:cNvPicPr preferRelativeResize="0"/>
          <p:nvPr/>
        </p:nvPicPr>
        <p:blipFill>
          <a:blip r:embed="rId3">
            <a:alphaModFix/>
          </a:blip>
          <a:stretch>
            <a:fillRect/>
          </a:stretch>
        </p:blipFill>
        <p:spPr>
          <a:xfrm>
            <a:off x="1447525" y="152400"/>
            <a:ext cx="7035825" cy="4838700"/>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10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SzPts val="990"/>
              <a:buNone/>
            </a:pPr>
            <a:r>
              <a:rPr lang="en" sz="2460"/>
              <a:t>The same process goes on for the remaining iterations. After each iteration, the largest element among the unsorted elements is placed at the end.</a:t>
            </a:r>
            <a:endParaRPr sz="2460"/>
          </a:p>
          <a:p>
            <a:pPr indent="0" lvl="0" marL="0" rtl="0" algn="just">
              <a:spcBef>
                <a:spcPts val="0"/>
              </a:spcBef>
              <a:spcAft>
                <a:spcPts val="0"/>
              </a:spcAft>
              <a:buSzPts val="990"/>
              <a:buNone/>
            </a:pPr>
            <a:r>
              <a:t/>
            </a:r>
            <a:endParaRPr sz="2460"/>
          </a:p>
          <a:p>
            <a:pPr indent="0" lvl="0" marL="0" rtl="0" algn="just">
              <a:spcBef>
                <a:spcPts val="0"/>
              </a:spcBef>
              <a:spcAft>
                <a:spcPts val="0"/>
              </a:spcAft>
              <a:buSzPts val="990"/>
              <a:buNone/>
            </a:pPr>
            <a:r>
              <a:rPr lang="en" sz="2460"/>
              <a:t>In each iteration, the comparison takes place up to the last unsorted element.</a:t>
            </a:r>
            <a:endParaRPr sz="2460"/>
          </a:p>
          <a:p>
            <a:pPr indent="0" lvl="0" marL="0" rtl="0" algn="just">
              <a:spcBef>
                <a:spcPts val="0"/>
              </a:spcBef>
              <a:spcAft>
                <a:spcPts val="0"/>
              </a:spcAft>
              <a:buSzPts val="990"/>
              <a:buNone/>
            </a:pPr>
            <a:r>
              <a:t/>
            </a:r>
            <a:endParaRPr sz="2460"/>
          </a:p>
          <a:p>
            <a:pPr indent="0" lvl="0" marL="0" rtl="0" algn="just">
              <a:spcBef>
                <a:spcPts val="0"/>
              </a:spcBef>
              <a:spcAft>
                <a:spcPts val="0"/>
              </a:spcAft>
              <a:buSzPts val="990"/>
              <a:buNone/>
            </a:pPr>
            <a:r>
              <a:rPr lang="en" sz="2460"/>
              <a:t>The array is sorted when all the unsorted elements are placed at their correct positions.</a:t>
            </a:r>
            <a:endParaRPr sz="2460"/>
          </a:p>
          <a:p>
            <a:pPr indent="0" lvl="0" marL="0" rtl="0" algn="just">
              <a:spcBef>
                <a:spcPts val="0"/>
              </a:spcBef>
              <a:spcAft>
                <a:spcPts val="0"/>
              </a:spcAft>
              <a:buSzPts val="990"/>
              <a:buNone/>
            </a:pPr>
            <a:r>
              <a:t/>
            </a:r>
            <a:endParaRPr sz="2460"/>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pic>
        <p:nvPicPr>
          <p:cNvPr id="622" name="Google Shape;622;p109"/>
          <p:cNvPicPr preferRelativeResize="0"/>
          <p:nvPr/>
        </p:nvPicPr>
        <p:blipFill>
          <a:blip r:embed="rId3">
            <a:alphaModFix/>
          </a:blip>
          <a:stretch>
            <a:fillRect/>
          </a:stretch>
        </p:blipFill>
        <p:spPr>
          <a:xfrm>
            <a:off x="1232475" y="304800"/>
            <a:ext cx="6401500" cy="4533900"/>
          </a:xfrm>
          <a:prstGeom prst="rect">
            <a:avLst/>
          </a:prstGeom>
          <a:noFill/>
          <a:ln>
            <a:noFill/>
          </a:ln>
        </p:spPr>
      </p:pic>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pic>
        <p:nvPicPr>
          <p:cNvPr id="627" name="Google Shape;627;p110"/>
          <p:cNvPicPr preferRelativeResize="0"/>
          <p:nvPr/>
        </p:nvPicPr>
        <p:blipFill>
          <a:blip r:embed="rId3">
            <a:alphaModFix/>
          </a:blip>
          <a:stretch>
            <a:fillRect/>
          </a:stretch>
        </p:blipFill>
        <p:spPr>
          <a:xfrm>
            <a:off x="1541475" y="115350"/>
            <a:ext cx="6291750" cy="4750275"/>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pic>
        <p:nvPicPr>
          <p:cNvPr id="632" name="Google Shape;632;p111"/>
          <p:cNvPicPr preferRelativeResize="0"/>
          <p:nvPr/>
        </p:nvPicPr>
        <p:blipFill>
          <a:blip r:embed="rId3">
            <a:alphaModFix/>
          </a:blip>
          <a:stretch>
            <a:fillRect/>
          </a:stretch>
        </p:blipFill>
        <p:spPr>
          <a:xfrm>
            <a:off x="1415650" y="513825"/>
            <a:ext cx="6407075" cy="2931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