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30" r:id="rId6"/>
    <p:sldId id="334" r:id="rId7"/>
    <p:sldId id="335" r:id="rId8"/>
    <p:sldId id="345" r:id="rId9"/>
    <p:sldId id="333" r:id="rId10"/>
    <p:sldId id="336" r:id="rId11"/>
    <p:sldId id="337" r:id="rId12"/>
    <p:sldId id="346" r:id="rId13"/>
    <p:sldId id="338" r:id="rId14"/>
    <p:sldId id="339" r:id="rId15"/>
    <p:sldId id="340" r:id="rId16"/>
    <p:sldId id="342" r:id="rId17"/>
    <p:sldId id="343" r:id="rId18"/>
    <p:sldId id="347" r:id="rId19"/>
    <p:sldId id="332" r:id="rId20"/>
    <p:sldId id="34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FF"/>
    <a:srgbClr val="EB6E19"/>
    <a:srgbClr val="0077C8"/>
    <a:srgbClr val="7FD8F1"/>
    <a:srgbClr val="7FBBE3"/>
    <a:srgbClr val="66ADDE"/>
    <a:srgbClr val="FFFFFF"/>
    <a:srgbClr val="75B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3979" autoAdjust="0"/>
  </p:normalViewPr>
  <p:slideViewPr>
    <p:cSldViewPr snapToGrid="0">
      <p:cViewPr>
        <p:scale>
          <a:sx n="60" d="100"/>
          <a:sy n="60" d="100"/>
        </p:scale>
        <p:origin x="31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48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3DF1AC-5847-49EE-841B-49420451F6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FC944-AFA6-400B-BF90-B736D151A1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B111A-4012-42EB-9091-7865D3B0EC9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DF42-1515-48CB-BEDA-241E0DEEC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FEE6B-657A-4A97-B67A-2348CED995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55112-5D3D-46BB-B728-3DDA14497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88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67169-B9AC-46AE-99AC-3AD301BB843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BF91-4DB3-4272-9784-85B1BD0D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BF91-4DB3-4272-9784-85B1BD0D3E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66D9FA77-5111-4610-ABAE-933E8D7563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0099" y="1449388"/>
            <a:ext cx="10591802" cy="804066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fontAlgn="t" latinLnBrk="0">
              <a:defRPr sz="5000" b="1" spc="-50" baseline="0"/>
            </a:lvl1pPr>
          </a:lstStyle>
          <a:p>
            <a:r>
              <a:rPr lang="en-US" altLang="ko-KR" dirty="0"/>
              <a:t>Write Your Main Title</a:t>
            </a:r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71C1D185-7079-490F-A6BC-52F0273509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0099" y="2348972"/>
            <a:ext cx="10591802" cy="51937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just" latinLnBrk="0">
              <a:buNone/>
              <a:defRPr lang="ko-KR" altLang="en-US" sz="3000" b="1" spc="-50" baseline="0">
                <a:solidFill>
                  <a:srgbClr val="0077C8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aseline="0" dirty="0">
                <a:solidFill>
                  <a:srgbClr val="0077C8"/>
                </a:solidFill>
              </a:rPr>
              <a:t>Subtitle here</a:t>
            </a:r>
            <a:endParaRPr lang="ko-KR" altLang="en-US" sz="3000" baseline="0" dirty="0">
              <a:solidFill>
                <a:srgbClr val="0077C8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AECE1C3C-1EC5-4B3F-94A5-F2F345A8540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38199" y="5730543"/>
            <a:ext cx="1585825" cy="272382"/>
          </a:xfrm>
          <a:prstGeom prst="rect">
            <a:avLst/>
          </a:prstGeom>
        </p:spPr>
        <p:txBody>
          <a:bodyPr lIns="36000" rIns="36000">
            <a:noAutofit/>
          </a:bodyPr>
          <a:lstStyle>
            <a:lvl1pPr marL="180975" indent="-180975" latinLnBrk="0">
              <a:buClr>
                <a:srgbClr val="0077C8"/>
              </a:buClr>
              <a:buFont typeface="맑은 고딕" panose="020B0503020000020004" pitchFamily="50" charset="-127"/>
              <a:buChar char="┃"/>
              <a:defRPr sz="1600" b="1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D488482-F189-4DCC-A6E7-712199CBFF8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555054" y="5730543"/>
            <a:ext cx="2551783" cy="272382"/>
          </a:xfrm>
          <a:prstGeom prst="rect">
            <a:avLst/>
          </a:prstGeom>
        </p:spPr>
        <p:txBody>
          <a:bodyPr lIns="36000" rIns="36000">
            <a:noAutofit/>
          </a:bodyPr>
          <a:lstStyle>
            <a:lvl1pPr marL="180975" indent="-180975" latinLnBrk="0">
              <a:buClr>
                <a:srgbClr val="0077C8"/>
              </a:buClr>
              <a:buFont typeface="맑은 고딕" panose="020B0503020000020004" pitchFamily="50" charset="-127"/>
              <a:buChar char="┃"/>
              <a:defRPr sz="1600" b="1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Organization / Name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239219-86CB-4028-A67F-B423CDBE16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267" y="365565"/>
            <a:ext cx="2291906" cy="2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B8A30A7D-E5C1-47C2-9DE3-47DA85040D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4805" y="1989642"/>
            <a:ext cx="2607695" cy="73289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fontAlgn="t" latinLnBrk="0">
              <a:defRPr sz="4500" b="1" spc="-50" baseline="0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ED7E032-CF01-4CE0-AA3F-D3E1067338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00723" y="2203162"/>
            <a:ext cx="5591177" cy="51937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just" latinLnBrk="0">
              <a:buNone/>
              <a:defRPr lang="ko-KR" altLang="en-US" sz="3000" b="1" spc="-50" baseline="0">
                <a:solidFill>
                  <a:srgbClr val="0077C8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aseline="0" dirty="0">
                <a:solidFill>
                  <a:srgbClr val="0077C8"/>
                </a:solidFill>
              </a:rPr>
              <a:t>Insert your section title</a:t>
            </a:r>
            <a:endParaRPr lang="ko-KR" altLang="en-US" sz="3000" baseline="0" dirty="0">
              <a:solidFill>
                <a:srgbClr val="0077C8"/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33C8153-8C94-4C28-924D-347B0DCCE3D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800722" y="2989625"/>
            <a:ext cx="5591177" cy="1610950"/>
          </a:xfrm>
          <a:prstGeom prst="rect">
            <a:avLst/>
          </a:prstGeom>
        </p:spPr>
        <p:txBody>
          <a:bodyPr lIns="90000" rIns="90000">
            <a:noAutofit/>
          </a:bodyPr>
          <a:lstStyle>
            <a:lvl1pPr marL="180975" indent="-180975" latinLnBrk="0">
              <a:lnSpc>
                <a:spcPct val="100000"/>
              </a:lnSpc>
              <a:buClr>
                <a:srgbClr val="0077C8"/>
              </a:buClr>
              <a:buFont typeface="Wingdings" panose="05000000000000000000" pitchFamily="2" charset="2"/>
              <a:buChar char="§"/>
              <a:defRPr sz="2000" b="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Write text here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7F73418-31C4-46FB-A5A8-D63046B55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44815"/>
            <a:ext cx="1950724" cy="207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512748-6BD3-4253-8198-B15C411FF2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6468" cy="22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C576FC-1B99-4A6C-84D0-D4F20679C1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/>
          <a:stretch/>
        </p:blipFill>
        <p:spPr>
          <a:xfrm>
            <a:off x="-1" y="65"/>
            <a:ext cx="900503" cy="76193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CDF5D2-F8F5-4AB4-B857-2912EC5CA9DA}"/>
              </a:ext>
            </a:extLst>
          </p:cNvPr>
          <p:cNvCxnSpPr>
            <a:cxnSpLocks/>
          </p:cNvCxnSpPr>
          <p:nvPr userDrawn="1"/>
        </p:nvCxnSpPr>
        <p:spPr>
          <a:xfrm>
            <a:off x="0" y="7620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B8ACF6A-F52E-4D05-A6FE-CAD9F7A998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44815"/>
            <a:ext cx="1950724" cy="20726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A476B20-F6D9-4B1E-9F71-D2B663CD4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1" y="220862"/>
            <a:ext cx="9105900" cy="46243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latinLnBrk="0">
              <a:defRPr lang="ko-KR" altLang="en-US" sz="3200" b="1" spc="-50" baseline="0" dirty="0">
                <a:solidFill>
                  <a:srgbClr val="0077C8"/>
                </a:solidFill>
              </a:defRPr>
            </a:lvl1pPr>
          </a:lstStyle>
          <a:p>
            <a:pPr marL="0" marR="0" lvl="0" indent="0" fontAlgn="t" latinLnBrk="0">
              <a:spcAft>
                <a:spcPts val="0"/>
              </a:spcAft>
              <a:buClrTx/>
              <a:buSzTx/>
              <a:buFontTx/>
              <a:tabLst/>
            </a:pPr>
            <a:r>
              <a:rPr lang="en-US" altLang="ko-KR" dirty="0"/>
              <a:t>Insert your section title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1BA2FC4-C4AB-45F9-8A35-3935296DF126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57200" y="993219"/>
            <a:ext cx="11277600" cy="461665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latinLnBrk="0">
              <a:lnSpc>
                <a:spcPct val="100000"/>
              </a:lnSpc>
              <a:buClr>
                <a:srgbClr val="0077C8"/>
              </a:buClr>
              <a:buFont typeface="Wingdings" panose="05000000000000000000" pitchFamily="2" charset="2"/>
              <a:buChar char="§"/>
              <a:defRPr sz="2400" b="0" spc="-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Write text here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5B5853D-3B63-4CEE-9E1A-32C8B6F5C22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1733550"/>
            <a:ext cx="11277600" cy="4648200"/>
          </a:xfrm>
          <a:prstGeom prst="rect">
            <a:avLst/>
          </a:prstGeom>
        </p:spPr>
        <p:txBody>
          <a:bodyPr lIns="90000" rIns="90000"/>
          <a:lstStyle>
            <a:lvl1pPr marL="0" indent="0" latinLnBrk="0">
              <a:buFontTx/>
              <a:buNone/>
              <a:defRPr lang="ko-KR" altLang="en-US" sz="18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C576FC-1B99-4A6C-84D0-D4F20679C1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/>
          <a:stretch/>
        </p:blipFill>
        <p:spPr>
          <a:xfrm>
            <a:off x="-1" y="65"/>
            <a:ext cx="900503" cy="76193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CDF5D2-F8F5-4AB4-B857-2912EC5CA9DA}"/>
              </a:ext>
            </a:extLst>
          </p:cNvPr>
          <p:cNvCxnSpPr>
            <a:cxnSpLocks/>
          </p:cNvCxnSpPr>
          <p:nvPr userDrawn="1"/>
        </p:nvCxnSpPr>
        <p:spPr>
          <a:xfrm>
            <a:off x="0" y="7620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B8ACF6A-F52E-4D05-A6FE-CAD9F7A998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44815"/>
            <a:ext cx="1950724" cy="20726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A476B20-F6D9-4B1E-9F71-D2B663CD4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1" y="220862"/>
            <a:ext cx="9105900" cy="46243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latinLnBrk="0">
              <a:defRPr lang="ko-KR" altLang="en-US" sz="3200" b="1" spc="-50" baseline="0" dirty="0">
                <a:solidFill>
                  <a:srgbClr val="0077C8"/>
                </a:solidFill>
              </a:defRPr>
            </a:lvl1pPr>
          </a:lstStyle>
          <a:p>
            <a:pPr marL="0" marR="0" lvl="0" indent="0" fontAlgn="t" latinLnBrk="0">
              <a:spcAft>
                <a:spcPts val="0"/>
              </a:spcAft>
              <a:buClrTx/>
              <a:buSzTx/>
              <a:buFontTx/>
              <a:tabLst/>
            </a:pPr>
            <a:r>
              <a:rPr lang="en-US" altLang="ko-KR" dirty="0"/>
              <a:t>Insert your section title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1BA2FC4-C4AB-45F9-8A35-3935296DF126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57200" y="993219"/>
            <a:ext cx="11277600" cy="1657377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latinLnBrk="0">
              <a:lnSpc>
                <a:spcPct val="100000"/>
              </a:lnSpc>
              <a:buClr>
                <a:srgbClr val="0077C8"/>
              </a:buClr>
              <a:buFont typeface="Wingdings" panose="05000000000000000000" pitchFamily="2" charset="2"/>
              <a:buChar char="§"/>
              <a:defRPr sz="2800" b="0" spc="-50" baseline="0">
                <a:solidFill>
                  <a:schemeClr val="tx1"/>
                </a:solidFill>
              </a:defRPr>
            </a:lvl1pPr>
            <a:lvl2pPr marL="628650" indent="-171450">
              <a:buFontTx/>
              <a:buChar char="-"/>
              <a:defRPr sz="2400" baseline="0">
                <a:solidFill>
                  <a:schemeClr val="tx1">
                    <a:tint val="75000"/>
                  </a:schemeClr>
                </a:solidFill>
              </a:defRPr>
            </a:lvl2pPr>
            <a:lvl3pPr marL="984250" indent="-17780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Write text </a:t>
            </a:r>
            <a:r>
              <a:rPr lang="en-US" altLang="ko-KR" dirty="0" smtClean="0"/>
              <a:t>here</a:t>
            </a:r>
          </a:p>
          <a:p>
            <a:pPr lvl="1"/>
            <a:r>
              <a:rPr lang="en-US" altLang="ko-KR" dirty="0" smtClean="0"/>
              <a:t>Write Next Level</a:t>
            </a:r>
          </a:p>
          <a:p>
            <a:pPr lvl="2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 Write 2nd Next Level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390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FD8C5F8-925B-452B-9C8E-30B43B316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/>
          <a:stretch/>
        </p:blipFill>
        <p:spPr>
          <a:xfrm>
            <a:off x="-1" y="65"/>
            <a:ext cx="900503" cy="76193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CDF5D2-F8F5-4AB4-B857-2912EC5CA9DA}"/>
              </a:ext>
            </a:extLst>
          </p:cNvPr>
          <p:cNvCxnSpPr>
            <a:cxnSpLocks/>
          </p:cNvCxnSpPr>
          <p:nvPr userDrawn="1"/>
        </p:nvCxnSpPr>
        <p:spPr>
          <a:xfrm>
            <a:off x="0" y="7620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B8ACF6A-F52E-4D05-A6FE-CAD9F7A998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44815"/>
            <a:ext cx="1950724" cy="20726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B5853D-3B63-4CEE-9E1A-32C8B6F5C22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1733550"/>
            <a:ext cx="3562350" cy="2238375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00E4B-C4A3-4554-8440-FE1EA3EA77E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4825" y="1733550"/>
            <a:ext cx="3562350" cy="2238375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18DA46-E243-4F29-8213-90B874B3081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72450" y="1733550"/>
            <a:ext cx="3562350" cy="2238375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660BBF0-C3FE-49CD-A93D-B7DAEC7776E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57200" y="993219"/>
            <a:ext cx="11277600" cy="523220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latinLnBrk="0">
              <a:lnSpc>
                <a:spcPct val="100000"/>
              </a:lnSpc>
              <a:buClr>
                <a:srgbClr val="0077C8"/>
              </a:buClr>
              <a:buFont typeface="Wingdings" panose="05000000000000000000" pitchFamily="2" charset="2"/>
              <a:buChar char="§"/>
              <a:defRPr sz="2800" b="0" spc="-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Write text here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7C95FAA-54EB-4BCD-A9F4-A01CA2FD5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1" y="220862"/>
            <a:ext cx="9105900" cy="46243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latinLnBrk="0">
              <a:defRPr lang="ko-KR" altLang="en-US" sz="3200" b="1" spc="-50" baseline="0" dirty="0">
                <a:solidFill>
                  <a:srgbClr val="0077C8"/>
                </a:solidFill>
              </a:defRPr>
            </a:lvl1pPr>
          </a:lstStyle>
          <a:p>
            <a:pPr marL="0" marR="0" lvl="0" indent="0" fontAlgn="t" latinLnBrk="0">
              <a:spcAft>
                <a:spcPts val="0"/>
              </a:spcAft>
              <a:buClrTx/>
              <a:buSzTx/>
              <a:buFontTx/>
              <a:tabLst/>
            </a:pPr>
            <a:r>
              <a:rPr lang="en-US" altLang="ko-KR" dirty="0"/>
              <a:t>Insert your section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63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363B9E8-C455-4F73-AFEF-D1476555E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/>
          <a:stretch/>
        </p:blipFill>
        <p:spPr>
          <a:xfrm>
            <a:off x="-1" y="65"/>
            <a:ext cx="900503" cy="76193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CDF5D2-F8F5-4AB4-B857-2912EC5CA9DA}"/>
              </a:ext>
            </a:extLst>
          </p:cNvPr>
          <p:cNvCxnSpPr>
            <a:cxnSpLocks/>
          </p:cNvCxnSpPr>
          <p:nvPr userDrawn="1"/>
        </p:nvCxnSpPr>
        <p:spPr>
          <a:xfrm>
            <a:off x="0" y="7620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B8ACF6A-F52E-4D05-A6FE-CAD9F7A998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44815"/>
            <a:ext cx="1950724" cy="20726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6B91A9A-8C04-4C93-8AF0-04AE29E618E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2189639"/>
            <a:ext cx="5491162" cy="1782286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</a:p>
          <a:p>
            <a:pPr marL="228600" lvl="0" indent="-228600"/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852F178-7D88-4D17-9A6C-4AAB72E724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3637" y="2189639"/>
            <a:ext cx="5491162" cy="1782286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/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075EC94-52A6-4D30-986E-5A394842961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57201" y="1733550"/>
            <a:ext cx="5491162" cy="456089"/>
          </a:xfrm>
          <a:prstGeom prst="rect">
            <a:avLst/>
          </a:prstGeom>
          <a:solidFill>
            <a:srgbClr val="7FBBE3"/>
          </a:solidFill>
          <a:ln w="9525">
            <a:solidFill>
              <a:srgbClr val="7FBBE3"/>
            </a:solidFill>
          </a:ln>
        </p:spPr>
        <p:txBody>
          <a:bodyPr lIns="154800" tIns="126000" rIns="154800" bIns="126000" anchor="ctr"/>
          <a:lstStyle>
            <a:lvl1pPr marL="0" indent="0" latinLnBrk="0">
              <a:buNone/>
              <a:defRPr lang="ko-KR" altLang="en-US" sz="1800" spc="-30" baseline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05C610D-62A3-4E38-85BB-E2119EAF33AC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43638" y="1733550"/>
            <a:ext cx="5491162" cy="456089"/>
          </a:xfrm>
          <a:prstGeom prst="rect">
            <a:avLst/>
          </a:prstGeom>
          <a:solidFill>
            <a:srgbClr val="7FBBE3"/>
          </a:solidFill>
          <a:ln w="9525">
            <a:solidFill>
              <a:srgbClr val="7FBBE3"/>
            </a:solidFill>
          </a:ln>
        </p:spPr>
        <p:txBody>
          <a:bodyPr lIns="154800" tIns="126000" rIns="154800" bIns="126000" anchor="ctr"/>
          <a:lstStyle>
            <a:lvl1pPr marL="0" indent="0" latinLnBrk="0">
              <a:buNone/>
              <a:defRPr lang="ko-KR" altLang="en-US" sz="1800" spc="-30" baseline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68E75001-0203-4AF0-8E45-A30A33D89EE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57200" y="993219"/>
            <a:ext cx="11277600" cy="523220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latinLnBrk="0">
              <a:lnSpc>
                <a:spcPct val="100000"/>
              </a:lnSpc>
              <a:buClr>
                <a:srgbClr val="0077C8"/>
              </a:buClr>
              <a:buFont typeface="Wingdings" panose="05000000000000000000" pitchFamily="2" charset="2"/>
              <a:buChar char="§"/>
              <a:defRPr sz="2800" b="0" spc="-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Write text here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F4FF762-FE92-4590-A613-633DB7916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1" y="220862"/>
            <a:ext cx="9105900" cy="46243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latinLnBrk="0">
              <a:defRPr lang="ko-KR" altLang="en-US" sz="3200" b="1" spc="-50" baseline="0" dirty="0">
                <a:solidFill>
                  <a:srgbClr val="0077C8"/>
                </a:solidFill>
              </a:defRPr>
            </a:lvl1pPr>
          </a:lstStyle>
          <a:p>
            <a:pPr marL="0" marR="0" lvl="0" indent="0" fontAlgn="t" latinLnBrk="0">
              <a:spcAft>
                <a:spcPts val="0"/>
              </a:spcAft>
              <a:buClrTx/>
              <a:buSzTx/>
              <a:buFontTx/>
              <a:tabLst/>
            </a:pPr>
            <a:r>
              <a:rPr lang="en-US" altLang="ko-KR" dirty="0"/>
              <a:t>Insert your section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8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9E06690-AA5E-4202-A07E-F70A3983DE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267" y="365565"/>
            <a:ext cx="2291906" cy="24077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C4491B35-598B-4CEF-8C78-390C1DB964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9472" y="1639169"/>
            <a:ext cx="9773056" cy="804066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fontAlgn="t" latinLnBrk="0">
              <a:defRPr sz="6000" b="1" spc="-50" baseline="0"/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6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7D75C6-E632-42CB-8E8C-A031A9396F9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4" y="6693687"/>
            <a:ext cx="1612395" cy="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2" r:id="rId4"/>
    <p:sldLayoutId id="2147483663" r:id="rId5"/>
    <p:sldLayoutId id="2147483665" r:id="rId6"/>
    <p:sldLayoutId id="214748366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293A1-2897-4603-97F0-6DD1B2D88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98" y="1391478"/>
            <a:ext cx="10944861" cy="1015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4400" dirty="0" smtClean="0"/>
              <a:t>Highly-Efficient Reasoning via Trigger Graphs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90C37-981D-498C-9AA3-8A235820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9" y="2625614"/>
            <a:ext cx="10591802" cy="1051570"/>
          </a:xfrm>
        </p:spPr>
        <p:txBody>
          <a:bodyPr/>
          <a:lstStyle/>
          <a:p>
            <a:r>
              <a:rPr lang="en-US" altLang="ko-KR" dirty="0" err="1" smtClean="0"/>
              <a:t>Efi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Tsamoura</a:t>
            </a:r>
            <a:endParaRPr lang="en-US" altLang="ko-KR" dirty="0" smtClean="0"/>
          </a:p>
          <a:p>
            <a:r>
              <a:rPr lang="en-US" altLang="ko-KR" dirty="0" smtClean="0"/>
              <a:t>SAIC-Cambridge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04F42-DFD9-4976-B625-6E1D12B1483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Dec 6, </a:t>
            </a:r>
            <a:r>
              <a:rPr lang="en-US" altLang="ko-KR" dirty="0" smtClean="0"/>
              <a:t>2022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7875B-F8EB-4DC6-8345-A5B7728B6CD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SAIC-Cambridge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2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Probabilities into the game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29422"/>
            <a:ext cx="11277600" cy="1513235"/>
          </a:xfrm>
        </p:spPr>
        <p:txBody>
          <a:bodyPr/>
          <a:lstStyle/>
          <a:p>
            <a:r>
              <a:rPr lang="en-GB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Auto-mined KGs</a:t>
            </a:r>
          </a:p>
          <a:p>
            <a:pPr lvl="1"/>
            <a:r>
              <a:rPr lang="en-GB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Knowledge Vault</a:t>
            </a:r>
          </a:p>
          <a:p>
            <a:pPr lvl="1"/>
            <a:r>
              <a:rPr lang="en-GB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Microsoft’s Concept </a:t>
            </a:r>
            <a:r>
              <a:rPr lang="en-GB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GB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2236626"/>
            <a:ext cx="11277600" cy="553998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77C8"/>
              </a:buClr>
              <a:buFont typeface="Wingdings" panose="05000000000000000000" pitchFamily="2" charset="2"/>
              <a:buChar char="§"/>
              <a:defRPr sz="2800" b="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42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Question Answering</a:t>
            </a:r>
            <a:endParaRPr lang="en-GB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4" y="2759846"/>
            <a:ext cx="12197114" cy="36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TG extensions to account for probabilities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2344231"/>
          </a:xfrm>
        </p:spPr>
        <p:txBody>
          <a:bodyPr/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Why TGs should be extended? </a:t>
            </a:r>
          </a:p>
          <a:p>
            <a:pPr lvl="1"/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account for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non-redundant ways to derive each fact </a:t>
            </a:r>
          </a:p>
          <a:p>
            <a:pPr lvl="1"/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derivations are compiled in a formula to compute the probability a derived fact is true.   </a:t>
            </a:r>
            <a:endParaRPr lang="en-GB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59" y="824705"/>
            <a:ext cx="2765086" cy="3506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TG-Based Probabilistic Reasoning: Intuition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2"/>
          </p:nvPr>
        </p:nvSpPr>
        <p:spPr>
          <a:xfrm>
            <a:off x="7721600" y="993218"/>
            <a:ext cx="4470400" cy="3452227"/>
          </a:xfrm>
        </p:spPr>
        <p:txBody>
          <a:bodyPr/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Keep the provenance at reasoning-time within the nodes of the TG (</a:t>
            </a:r>
            <a:r>
              <a:rPr lang="en-GB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done efficiently</a:t>
            </a: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Stop when the derivation of a fact depends on itself.   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924" y="53100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𝑋,𝑌</a:t>
            </a:r>
            <a:r>
              <a:rPr lang="en-GB" sz="2800" dirty="0">
                <a:latin typeface="txsys"/>
              </a:rPr>
              <a:t>) </a:t>
            </a:r>
            <a:r>
              <a:rPr lang="en-GB" sz="2800" dirty="0" smtClean="0">
                <a:latin typeface="txsys"/>
              </a:rPr>
              <a:t>← </a:t>
            </a:r>
            <a:r>
              <a:rPr lang="en-GB" sz="2800" dirty="0" smtClean="0">
                <a:latin typeface="LibertineMathMI"/>
              </a:rPr>
              <a:t>𝑒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𝑋,𝑌</a:t>
            </a:r>
            <a:r>
              <a:rPr lang="en-GB" sz="2800" dirty="0">
                <a:latin typeface="txsys"/>
              </a:rPr>
              <a:t>) </a:t>
            </a:r>
            <a:r>
              <a:rPr lang="en-GB" sz="2800" dirty="0" smtClean="0">
                <a:latin typeface="txsys"/>
              </a:rPr>
              <a:t>			</a:t>
            </a:r>
            <a:r>
              <a:rPr lang="en-GB" sz="2800" dirty="0" smtClean="0">
                <a:latin typeface="LinLibertineT"/>
              </a:rPr>
              <a:t>(</a:t>
            </a:r>
            <a:r>
              <a:rPr lang="en-GB" sz="2800" dirty="0">
                <a:latin typeface="LibertineMathMI"/>
              </a:rPr>
              <a:t>𝑟</a:t>
            </a:r>
            <a:r>
              <a:rPr lang="en-GB" sz="2800" baseline="-25000" dirty="0">
                <a:latin typeface="LinLibertineT"/>
              </a:rPr>
              <a:t>1</a:t>
            </a:r>
            <a:r>
              <a:rPr lang="en-GB" sz="2800" dirty="0">
                <a:latin typeface="LinLibertineT"/>
              </a:rPr>
              <a:t>)</a:t>
            </a:r>
          </a:p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𝑋,𝑌</a:t>
            </a:r>
            <a:r>
              <a:rPr lang="en-GB" sz="2800" dirty="0">
                <a:latin typeface="txsys"/>
              </a:rPr>
              <a:t>) ← </a:t>
            </a:r>
            <a:r>
              <a:rPr lang="en-GB" sz="2800" dirty="0">
                <a:latin typeface="LibertineMathMI"/>
              </a:rPr>
              <a:t>𝑝</a:t>
            </a:r>
            <a:r>
              <a:rPr lang="en-GB" sz="2800" dirty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𝑋, 𝑍</a:t>
            </a:r>
            <a:r>
              <a:rPr lang="en-GB" sz="2800" dirty="0">
                <a:latin typeface="txsys"/>
              </a:rPr>
              <a:t>) ∧ </a:t>
            </a:r>
            <a:r>
              <a:rPr lang="en-GB" sz="2800" dirty="0">
                <a:latin typeface="LibertineMathMI"/>
              </a:rPr>
              <a:t>𝑝</a:t>
            </a:r>
            <a:r>
              <a:rPr lang="en-GB" sz="2800" dirty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𝑍,𝑌</a:t>
            </a:r>
            <a:r>
              <a:rPr lang="en-GB" sz="2800" dirty="0">
                <a:latin typeface="txsys"/>
              </a:rPr>
              <a:t>) </a:t>
            </a:r>
            <a:r>
              <a:rPr lang="en-GB" sz="2800" dirty="0" smtClean="0">
                <a:latin typeface="txsys"/>
              </a:rPr>
              <a:t>	</a:t>
            </a:r>
            <a:r>
              <a:rPr lang="en-GB" sz="2800" dirty="0" smtClean="0">
                <a:latin typeface="LinLibertineT"/>
              </a:rPr>
              <a:t>(</a:t>
            </a:r>
            <a:r>
              <a:rPr lang="en-GB" sz="2800" dirty="0">
                <a:latin typeface="LibertineMathMI"/>
              </a:rPr>
              <a:t>𝑟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LinLibertineT"/>
              </a:rPr>
              <a:t>)</a:t>
            </a:r>
          </a:p>
          <a:p>
            <a:r>
              <a:rPr lang="en-GB" sz="2800" dirty="0"/>
              <a:t>𝑒</a:t>
            </a:r>
            <a:r>
              <a:rPr lang="en-GB" sz="2800" dirty="0" smtClean="0"/>
              <a:t>(</a:t>
            </a:r>
            <a:r>
              <a:rPr lang="en-GB" sz="2800" dirty="0"/>
              <a:t>𝑎</a:t>
            </a:r>
            <a:r>
              <a:rPr lang="en-GB" sz="2800" dirty="0" smtClean="0"/>
              <a:t>,𝑏</a:t>
            </a:r>
            <a:r>
              <a:rPr lang="en-GB" sz="2800" dirty="0"/>
              <a:t>), </a:t>
            </a:r>
            <a:r>
              <a:rPr lang="en-GB" sz="2800" dirty="0" smtClean="0"/>
              <a:t>𝑒(</a:t>
            </a:r>
            <a:r>
              <a:rPr lang="en-GB" sz="2800" dirty="0"/>
              <a:t>𝑏</a:t>
            </a:r>
            <a:r>
              <a:rPr lang="en-GB" sz="2800" dirty="0" smtClean="0"/>
              <a:t>,𝑐</a:t>
            </a:r>
            <a:r>
              <a:rPr lang="en-GB" sz="2800" dirty="0"/>
              <a:t>), </a:t>
            </a:r>
            <a:r>
              <a:rPr lang="en-GB" sz="2800" dirty="0" smtClean="0"/>
              <a:t>𝑒(</a:t>
            </a:r>
            <a:r>
              <a:rPr lang="en-GB" sz="2800" dirty="0"/>
              <a:t>𝑎</a:t>
            </a:r>
            <a:r>
              <a:rPr lang="en-GB" sz="2800" dirty="0" smtClean="0"/>
              <a:t>,𝑐), 𝑒(</a:t>
            </a:r>
            <a:r>
              <a:rPr lang="en-GB" sz="2800" dirty="0"/>
              <a:t>𝑐</a:t>
            </a:r>
            <a:r>
              <a:rPr lang="en-GB" sz="2800" dirty="0" smtClean="0"/>
              <a:t>,𝑏)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31667" y="3550259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𝑒(𝑎,𝑏)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0542" y="3550259"/>
            <a:ext cx="1018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𝑒(𝑏,𝑐)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6969" y="3550259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𝑒(𝑎,𝑐)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7727" y="3550259"/>
            <a:ext cx="1018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𝑒(𝑐,𝑏)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073" y="2715438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𝑎,𝑏)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0917" y="2715438"/>
            <a:ext cx="1040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𝑏,𝑐)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97344" y="2715438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𝑎,𝑐)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8102" y="2715438"/>
            <a:ext cx="1040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𝑐,𝑏)</a:t>
            </a:r>
          </a:p>
        </p:txBody>
      </p:sp>
      <p:cxnSp>
        <p:nvCxnSpPr>
          <p:cNvPr id="16" name="Straight Arrow Connector 15"/>
          <p:cNvCxnSpPr>
            <a:stCxn id="7" idx="0"/>
            <a:endCxn id="11" idx="2"/>
          </p:cNvCxnSpPr>
          <p:nvPr/>
        </p:nvCxnSpPr>
        <p:spPr>
          <a:xfrm flipH="1" flipV="1">
            <a:off x="657056" y="3238658"/>
            <a:ext cx="1358" cy="3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32" idx="2"/>
          </p:cNvCxnSpPr>
          <p:nvPr/>
        </p:nvCxnSpPr>
        <p:spPr>
          <a:xfrm flipV="1">
            <a:off x="1741252" y="2263726"/>
            <a:ext cx="643629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3" idx="2"/>
          </p:cNvCxnSpPr>
          <p:nvPr/>
        </p:nvCxnSpPr>
        <p:spPr>
          <a:xfrm flipV="1">
            <a:off x="2819289" y="3238658"/>
            <a:ext cx="1596" cy="3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14" idx="2"/>
          </p:cNvCxnSpPr>
          <p:nvPr/>
        </p:nvCxnSpPr>
        <p:spPr>
          <a:xfrm flipV="1">
            <a:off x="3866841" y="3238658"/>
            <a:ext cx="1596" cy="3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9563" y="1740506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𝑎,𝑐)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50119" y="1740506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𝑏</a:t>
            </a:r>
            <a:r>
              <a:rPr lang="en-GB" sz="2800" dirty="0" smtClean="0"/>
              <a:t>,𝑏)</a:t>
            </a:r>
            <a:endParaRPr lang="en-GB" sz="2800" dirty="0"/>
          </a:p>
        </p:txBody>
      </p:sp>
      <p:sp>
        <p:nvSpPr>
          <p:cNvPr id="33" name="Rectangle 32"/>
          <p:cNvSpPr/>
          <p:nvPr/>
        </p:nvSpPr>
        <p:spPr>
          <a:xfrm>
            <a:off x="3268228" y="1740506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𝑎,𝑏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cxnSp>
        <p:nvCxnSpPr>
          <p:cNvPr id="34" name="Straight Arrow Connector 33"/>
          <p:cNvCxnSpPr>
            <a:stCxn id="11" idx="0"/>
            <a:endCxn id="29" idx="2"/>
          </p:cNvCxnSpPr>
          <p:nvPr/>
        </p:nvCxnSpPr>
        <p:spPr>
          <a:xfrm flipV="1">
            <a:off x="657056" y="2263726"/>
            <a:ext cx="266048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29" idx="2"/>
          </p:cNvCxnSpPr>
          <p:nvPr/>
        </p:nvCxnSpPr>
        <p:spPr>
          <a:xfrm flipH="1" flipV="1">
            <a:off x="923104" y="2263726"/>
            <a:ext cx="818148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0"/>
            <a:endCxn id="33" idx="2"/>
          </p:cNvCxnSpPr>
          <p:nvPr/>
        </p:nvCxnSpPr>
        <p:spPr>
          <a:xfrm flipV="1">
            <a:off x="2820885" y="2263726"/>
            <a:ext cx="985311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32" idx="2"/>
          </p:cNvCxnSpPr>
          <p:nvPr/>
        </p:nvCxnSpPr>
        <p:spPr>
          <a:xfrm flipH="1" flipV="1">
            <a:off x="2384881" y="2263726"/>
            <a:ext cx="1483556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12" idx="2"/>
          </p:cNvCxnSpPr>
          <p:nvPr/>
        </p:nvCxnSpPr>
        <p:spPr>
          <a:xfrm flipV="1">
            <a:off x="1739656" y="3238658"/>
            <a:ext cx="1596" cy="3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0"/>
            <a:endCxn id="33" idx="2"/>
          </p:cNvCxnSpPr>
          <p:nvPr/>
        </p:nvCxnSpPr>
        <p:spPr>
          <a:xfrm flipH="1" flipV="1">
            <a:off x="3806196" y="2263726"/>
            <a:ext cx="62241" cy="4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8335" y="841945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</a:t>
            </a:r>
            <a:r>
              <a:rPr lang="en-GB" sz="2800" dirty="0" smtClean="0"/>
              <a:t>,𝑏)</a:t>
            </a:r>
            <a:endParaRPr lang="en-GB" sz="2800" dirty="0"/>
          </a:p>
        </p:txBody>
      </p:sp>
      <p:sp>
        <p:nvSpPr>
          <p:cNvPr id="56" name="Rectangle 55"/>
          <p:cNvSpPr/>
          <p:nvPr/>
        </p:nvSpPr>
        <p:spPr>
          <a:xfrm>
            <a:off x="1621235" y="841989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</a:t>
            </a:r>
            <a:r>
              <a:rPr lang="en-GB" sz="2800" dirty="0" smtClean="0"/>
              <a:t>,𝑏)</a:t>
            </a:r>
            <a:endParaRPr lang="en-GB" sz="2800" dirty="0"/>
          </a:p>
        </p:txBody>
      </p:sp>
      <p:sp>
        <p:nvSpPr>
          <p:cNvPr id="57" name="Rectangle 56"/>
          <p:cNvSpPr/>
          <p:nvPr/>
        </p:nvSpPr>
        <p:spPr>
          <a:xfrm>
            <a:off x="2990913" y="844583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𝑎,𝑐)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58146" y="818284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𝑝</a:t>
            </a:r>
            <a:r>
              <a:rPr lang="en-GB" sz="2800" dirty="0" smtClean="0"/>
              <a:t>(</a:t>
            </a:r>
            <a:r>
              <a:rPr lang="en-GB" sz="2800" dirty="0"/>
              <a:t>𝑏,𝑐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cxnSp>
        <p:nvCxnSpPr>
          <p:cNvPr id="65" name="Straight Arrow Connector 64"/>
          <p:cNvCxnSpPr>
            <a:stCxn id="29" idx="0"/>
            <a:endCxn id="55" idx="2"/>
          </p:cNvCxnSpPr>
          <p:nvPr/>
        </p:nvCxnSpPr>
        <p:spPr>
          <a:xfrm flipV="1">
            <a:off x="923104" y="1365165"/>
            <a:ext cx="3199" cy="375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0"/>
            <a:endCxn id="55" idx="2"/>
          </p:cNvCxnSpPr>
          <p:nvPr/>
        </p:nvCxnSpPr>
        <p:spPr>
          <a:xfrm flipH="1" flipV="1">
            <a:off x="926303" y="1365165"/>
            <a:ext cx="2942134" cy="1350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1" idx="0"/>
            <a:endCxn id="56" idx="2"/>
          </p:cNvCxnSpPr>
          <p:nvPr/>
        </p:nvCxnSpPr>
        <p:spPr>
          <a:xfrm flipV="1">
            <a:off x="657056" y="1365209"/>
            <a:ext cx="1502147" cy="1350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2" idx="0"/>
            <a:endCxn id="56" idx="2"/>
          </p:cNvCxnSpPr>
          <p:nvPr/>
        </p:nvCxnSpPr>
        <p:spPr>
          <a:xfrm flipH="1" flipV="1">
            <a:off x="2159203" y="1365209"/>
            <a:ext cx="225678" cy="375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0"/>
            <a:endCxn id="57" idx="2"/>
          </p:cNvCxnSpPr>
          <p:nvPr/>
        </p:nvCxnSpPr>
        <p:spPr>
          <a:xfrm flipH="1" flipV="1">
            <a:off x="3514454" y="1367803"/>
            <a:ext cx="291742" cy="372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0"/>
            <a:endCxn id="57" idx="2"/>
          </p:cNvCxnSpPr>
          <p:nvPr/>
        </p:nvCxnSpPr>
        <p:spPr>
          <a:xfrm flipV="1">
            <a:off x="657056" y="1367803"/>
            <a:ext cx="2857398" cy="1347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2" idx="0"/>
            <a:endCxn id="58" idx="2"/>
          </p:cNvCxnSpPr>
          <p:nvPr/>
        </p:nvCxnSpPr>
        <p:spPr>
          <a:xfrm flipV="1">
            <a:off x="2384881" y="1341504"/>
            <a:ext cx="2496806" cy="399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2" idx="0"/>
            <a:endCxn id="58" idx="2"/>
          </p:cNvCxnSpPr>
          <p:nvPr/>
        </p:nvCxnSpPr>
        <p:spPr>
          <a:xfrm flipV="1">
            <a:off x="1741252" y="1341504"/>
            <a:ext cx="3140435" cy="1373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9" grpId="0"/>
      <p:bldP spid="32" grpId="0"/>
      <p:bldP spid="33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TG-Based Probabilistic Reasoning: Collapsing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2"/>
          </p:nvPr>
        </p:nvSpPr>
        <p:spPr>
          <a:xfrm>
            <a:off x="7816248" y="3843853"/>
            <a:ext cx="4470400" cy="2246769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Extends the notion of absorptive provenance circuits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[D.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Deutch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ICDT 2014]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but we decide when to collapse or not.</a:t>
            </a: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16248" y="1114507"/>
            <a:ext cx="4470400" cy="1384995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77C8"/>
              </a:buClr>
              <a:buFont typeface="Wingdings" panose="05000000000000000000" pitchFamily="2" charset="2"/>
              <a:buChar char="§"/>
              <a:defRPr sz="2800" b="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42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previous technique is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sound…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however, it can explode space-wise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23" y="4910050"/>
            <a:ext cx="65195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latin typeface="LibertineMathMI"/>
              </a:rPr>
              <a:t>𝑟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𝑋,𝑌</a:t>
            </a:r>
            <a:r>
              <a:rPr lang="en-GB" sz="3000" dirty="0">
                <a:latin typeface="txsys"/>
              </a:rPr>
              <a:t>) </a:t>
            </a:r>
            <a:r>
              <a:rPr lang="en-GB" sz="3000" dirty="0" smtClean="0">
                <a:latin typeface="txsys"/>
              </a:rPr>
              <a:t>← </a:t>
            </a:r>
            <a:r>
              <a:rPr lang="en-GB" sz="3000" dirty="0" smtClean="0">
                <a:latin typeface="LibertineMathMI"/>
              </a:rPr>
              <a:t>𝑞</a:t>
            </a:r>
            <a:r>
              <a:rPr lang="en-GB" sz="3000" dirty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𝑋,𝑌</a:t>
            </a:r>
            <a:r>
              <a:rPr lang="en-GB" sz="3000" dirty="0">
                <a:latin typeface="txsys"/>
              </a:rPr>
              <a:t>) </a:t>
            </a:r>
            <a:r>
              <a:rPr lang="en-GB" sz="3000" dirty="0" smtClean="0">
                <a:latin typeface="txsys"/>
              </a:rPr>
              <a:t>	  	</a:t>
            </a:r>
            <a:r>
              <a:rPr lang="en-GB" sz="3000" dirty="0" smtClean="0">
                <a:latin typeface="LinLibertineT"/>
              </a:rPr>
              <a:t>(</a:t>
            </a:r>
            <a:r>
              <a:rPr lang="en-GB" sz="3000" dirty="0">
                <a:latin typeface="LibertineMathMI"/>
              </a:rPr>
              <a:t>𝑟</a:t>
            </a:r>
            <a:r>
              <a:rPr lang="en-GB" sz="3000" baseline="-25000" dirty="0">
                <a:latin typeface="LinLibertineT"/>
              </a:rPr>
              <a:t>3</a:t>
            </a:r>
            <a:r>
              <a:rPr lang="en-GB" sz="3000" dirty="0">
                <a:latin typeface="LinLibertineT"/>
              </a:rPr>
              <a:t>)</a:t>
            </a:r>
          </a:p>
          <a:p>
            <a:r>
              <a:rPr lang="en-GB" sz="3000" dirty="0" smtClean="0">
                <a:latin typeface="LibertineMathMI"/>
              </a:rPr>
              <a:t>   𝑡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</a:t>
            </a:r>
            <a:r>
              <a:rPr lang="en-GB" sz="3000" dirty="0">
                <a:latin typeface="txsys"/>
              </a:rPr>
              <a:t>) </a:t>
            </a:r>
            <a:r>
              <a:rPr lang="en-GB" sz="3000" dirty="0" smtClean="0">
                <a:latin typeface="txsys"/>
              </a:rPr>
              <a:t>← </a:t>
            </a:r>
            <a:r>
              <a:rPr lang="en-GB" sz="3000" dirty="0" smtClean="0">
                <a:latin typeface="LibertineMathMI"/>
              </a:rPr>
              <a:t>𝑟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𝑋,𝑌</a:t>
            </a:r>
            <a:r>
              <a:rPr lang="en-GB" sz="3000" dirty="0">
                <a:latin typeface="txsys"/>
              </a:rPr>
              <a:t>) </a:t>
            </a:r>
            <a:r>
              <a:rPr lang="en-GB" sz="3000" dirty="0" smtClean="0">
                <a:latin typeface="txsys"/>
              </a:rPr>
              <a:t>			</a:t>
            </a:r>
            <a:r>
              <a:rPr lang="en-GB" sz="3000" dirty="0" smtClean="0">
                <a:latin typeface="LinLibertineT"/>
              </a:rPr>
              <a:t>(</a:t>
            </a:r>
            <a:r>
              <a:rPr lang="en-GB" sz="3000" dirty="0">
                <a:latin typeface="LibertineMathMI"/>
              </a:rPr>
              <a:t>𝑟</a:t>
            </a:r>
            <a:r>
              <a:rPr lang="en-GB" sz="3000" baseline="-25000" dirty="0">
                <a:latin typeface="LinLibertineT"/>
              </a:rPr>
              <a:t>4</a:t>
            </a:r>
            <a:r>
              <a:rPr lang="en-GB" sz="3000" dirty="0">
                <a:latin typeface="LinLibertineT"/>
              </a:rPr>
              <a:t>)</a:t>
            </a:r>
          </a:p>
          <a:p>
            <a:r>
              <a:rPr lang="en-GB" sz="3000" dirty="0" smtClean="0">
                <a:latin typeface="LibertineMathMI"/>
              </a:rPr>
              <a:t>𝑟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𝑋,𝑌</a:t>
            </a:r>
            <a:r>
              <a:rPr lang="en-GB" sz="3000" dirty="0">
                <a:latin typeface="txsys"/>
              </a:rPr>
              <a:t>) </a:t>
            </a:r>
            <a:r>
              <a:rPr lang="en-GB" sz="3000" dirty="0" smtClean="0">
                <a:latin typeface="txsys"/>
              </a:rPr>
              <a:t>← </a:t>
            </a:r>
            <a:r>
              <a:rPr lang="en-GB" sz="3000" dirty="0" smtClean="0">
                <a:latin typeface="LibertineMathMI"/>
              </a:rPr>
              <a:t>𝑡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</a:t>
            </a:r>
            <a:r>
              <a:rPr lang="en-GB" sz="3000" dirty="0">
                <a:latin typeface="txsys"/>
              </a:rPr>
              <a:t>) ∧ </a:t>
            </a:r>
            <a:r>
              <a:rPr lang="en-GB" sz="3000" dirty="0" smtClean="0">
                <a:latin typeface="LibertineMathMI"/>
              </a:rPr>
              <a:t>𝑠</a:t>
            </a:r>
            <a:r>
              <a:rPr lang="en-GB" sz="3000" dirty="0" smtClean="0">
                <a:latin typeface="txsys"/>
              </a:rPr>
              <a:t>(</a:t>
            </a:r>
            <a:r>
              <a:rPr lang="en-GB" sz="3000" dirty="0">
                <a:latin typeface="LibertineMathMI"/>
              </a:rPr>
              <a:t>𝑋,𝑌</a:t>
            </a:r>
            <a:r>
              <a:rPr lang="en-GB" sz="3000" dirty="0">
                <a:latin typeface="txsys"/>
              </a:rPr>
              <a:t>)  </a:t>
            </a:r>
            <a:r>
              <a:rPr lang="en-GB" sz="3000" dirty="0" smtClean="0">
                <a:latin typeface="txsys"/>
              </a:rPr>
              <a:t>	</a:t>
            </a:r>
            <a:r>
              <a:rPr lang="en-GB" sz="3000" dirty="0" smtClean="0">
                <a:latin typeface="LinLibertineT"/>
              </a:rPr>
              <a:t>(</a:t>
            </a:r>
            <a:r>
              <a:rPr lang="en-GB" sz="3000" dirty="0">
                <a:latin typeface="LibertineMathMI"/>
              </a:rPr>
              <a:t>𝑟</a:t>
            </a:r>
            <a:r>
              <a:rPr lang="en-GB" sz="3000" baseline="-25000" dirty="0">
                <a:latin typeface="LinLibertineT"/>
              </a:rPr>
              <a:t>5</a:t>
            </a:r>
            <a:r>
              <a:rPr lang="en-GB" sz="3000" dirty="0" smtClean="0">
                <a:latin typeface="LinLibertineT"/>
              </a:rPr>
              <a:t>)</a:t>
            </a:r>
          </a:p>
          <a:p>
            <a:r>
              <a:rPr lang="en-GB" sz="3000" dirty="0"/>
              <a:t>𝑞(𝑎</a:t>
            </a:r>
            <a:r>
              <a:rPr lang="en-GB" sz="3000" dirty="0" smtClean="0"/>
              <a:t>,𝑏</a:t>
            </a:r>
            <a:r>
              <a:rPr lang="en-GB" sz="3000" baseline="-25000" dirty="0" smtClean="0"/>
              <a:t>𝑖</a:t>
            </a:r>
            <a:r>
              <a:rPr lang="en-GB" sz="3000" dirty="0" smtClean="0"/>
              <a:t>), </a:t>
            </a:r>
            <a:r>
              <a:rPr lang="en-GB" sz="3000" dirty="0"/>
              <a:t>for </a:t>
            </a:r>
            <a:r>
              <a:rPr lang="en-GB" sz="3000" dirty="0" smtClean="0"/>
              <a:t>1≤ </a:t>
            </a:r>
            <a:r>
              <a:rPr lang="en-GB" sz="3000" dirty="0"/>
              <a:t>𝑖 </a:t>
            </a:r>
            <a:r>
              <a:rPr lang="en-GB" sz="3000" dirty="0" smtClean="0"/>
              <a:t>≤𝑁</a:t>
            </a:r>
            <a:r>
              <a:rPr lang="en-GB" sz="3000" dirty="0"/>
              <a:t>, </a:t>
            </a:r>
            <a:r>
              <a:rPr lang="en-GB" sz="3000" dirty="0" smtClean="0"/>
              <a:t>and 𝑠(</a:t>
            </a:r>
            <a:r>
              <a:rPr lang="en-GB" sz="3000" dirty="0"/>
              <a:t>𝑎</a:t>
            </a:r>
            <a:r>
              <a:rPr lang="en-GB" sz="3000" dirty="0" smtClean="0"/>
              <a:t>,𝑏</a:t>
            </a:r>
            <a:r>
              <a:rPr lang="en-GB" sz="3000" baseline="-25000" dirty="0"/>
              <a:t>1</a:t>
            </a:r>
            <a:r>
              <a:rPr lang="en-GB" sz="3000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5" y="780559"/>
            <a:ext cx="5907900" cy="2052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" y="2833452"/>
            <a:ext cx="5907901" cy="2010697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7816248" y="2746375"/>
            <a:ext cx="4470400" cy="954107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77C8"/>
              </a:buClr>
              <a:buFont typeface="Wingdings" panose="05000000000000000000" pitchFamily="2" charset="2"/>
              <a:buChar char="§"/>
              <a:defRPr sz="2800" b="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42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only one derivation per fact within each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node.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Probabilistic reasoning: prior 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430000" cy="2326278"/>
          </a:xfrm>
        </p:spPr>
        <p:txBody>
          <a:bodyPr/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How prior art [</a:t>
            </a:r>
            <a:r>
              <a:rPr lang="en-GB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Tsamoura</a:t>
            </a: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AAAI 2020] works? Read our SIGMOD 2023 where we explain via an example!</a:t>
            </a:r>
          </a:p>
          <a:p>
            <a:pPr lvl="1"/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based on 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provenance </a:t>
            </a:r>
            <a:r>
              <a:rPr lang="en-GB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semirings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[T.J. 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Green, PODS </a:t>
            </a: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2007]</a:t>
            </a:r>
            <a:r>
              <a:rPr lang="el-G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have 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xponential 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complexity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GB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Deutch</a:t>
            </a:r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ICDT 2014].</a:t>
            </a:r>
          </a:p>
        </p:txBody>
      </p:sp>
    </p:spTree>
    <p:extLst>
      <p:ext uri="{BB962C8B-B14F-4D97-AF65-F5344CB8AC3E}">
        <p14:creationId xmlns:p14="http://schemas.microsoft.com/office/powerpoint/2010/main" val="24737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Connections to incremental reasoning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52322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???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</a:t>
            </a:r>
            <a:r>
              <a:rPr lang="en-GB" dirty="0" smtClean="0"/>
              <a:t>last things about my research 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318654" y="797373"/>
            <a:ext cx="5320146" cy="5999007"/>
          </a:xfrm>
          <a:ln>
            <a:noFill/>
          </a:ln>
        </p:spPr>
        <p:txBody>
          <a:bodyPr/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Scene graph generation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3"/>
          </p:nvPr>
        </p:nvSpPr>
        <p:spPr>
          <a:xfrm>
            <a:off x="6068289" y="797373"/>
            <a:ext cx="5950991" cy="5999007"/>
          </a:xfrm>
          <a:ln>
            <a:noFill/>
          </a:ln>
        </p:spPr>
        <p:txBody>
          <a:bodyPr/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motifs mining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for lifted graphical models under (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ε,α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some nice complexity results.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8366" y="1493085"/>
            <a:ext cx="4935143" cy="2597653"/>
            <a:chOff x="279609" y="1471895"/>
            <a:chExt cx="7254186" cy="37795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09" y="1924978"/>
              <a:ext cx="3326429" cy="33264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873" y="1924978"/>
              <a:ext cx="3326429" cy="332642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551796" y="1924978"/>
              <a:ext cx="1307805" cy="2345430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7841" y="1924977"/>
              <a:ext cx="867225" cy="3326430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5530" y="4376249"/>
              <a:ext cx="1307805" cy="769316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6273" y="3922850"/>
              <a:ext cx="1307805" cy="769316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2168" y="4294698"/>
              <a:ext cx="773567" cy="769316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85841" y="3097693"/>
              <a:ext cx="782420" cy="1091392"/>
            </a:xfrm>
            <a:prstGeom prst="rect">
              <a:avLst/>
            </a:prstGeom>
            <a:noFill/>
            <a:ln w="412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38753" y="1768590"/>
              <a:ext cx="1380863" cy="53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person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3116" y="1471895"/>
              <a:ext cx="840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accent1">
                      <a:lumMod val="75000"/>
                    </a:schemeClr>
                  </a:solidFill>
                </a:rPr>
                <a:t>person</a:t>
              </a:r>
              <a:endParaRPr lang="en-GB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5651" y="2686328"/>
              <a:ext cx="1376528" cy="53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mixing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60268" y="4690000"/>
              <a:ext cx="1788213" cy="53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tomatoes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32018" y="4050727"/>
              <a:ext cx="1416583" cy="537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cutting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145" y="4282835"/>
              <a:ext cx="870686" cy="53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pan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959" y="431792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AAAI 2023</a:t>
            </a:r>
            <a:endParaRPr lang="en-GB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" y="4640905"/>
            <a:ext cx="1685376" cy="217605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5806" y="433268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AAAI 2023</a:t>
            </a:r>
            <a:endParaRPr lang="en-GB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18" y="4642132"/>
            <a:ext cx="1670425" cy="2154248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5963920" y="797373"/>
            <a:ext cx="30480" cy="606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25" y="2610494"/>
            <a:ext cx="2471216" cy="40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1992853"/>
          </a:xfrm>
        </p:spPr>
        <p:txBody>
          <a:bodyPr/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feel free to reach out if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visit me in Cambridge, UK,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a nice idea to work on,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learn more about my projects including TGs!</a:t>
            </a:r>
          </a:p>
        </p:txBody>
      </p:sp>
    </p:spTree>
    <p:extLst>
      <p:ext uri="{BB962C8B-B14F-4D97-AF65-F5344CB8AC3E}">
        <p14:creationId xmlns:p14="http://schemas.microsoft.com/office/powerpoint/2010/main" val="470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734800" cy="1449115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This talk is </a:t>
            </a:r>
            <a:r>
              <a:rPr lang="en-GB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about stream reasoning…</a:t>
            </a:r>
          </a:p>
          <a:p>
            <a:pPr marL="361950" lvl="1" indent="0">
              <a:buNone/>
            </a:pP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…however, it presents a reasoning technique that can be naturally extended to reasoning in an incremental fashion.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1779" y="3552598"/>
            <a:ext cx="5322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𝑝(𝑋,𝑌) </a:t>
            </a:r>
            <a:r>
              <a:rPr lang="en-GB" sz="2800" dirty="0" smtClean="0"/>
              <a:t>← 𝑒(</a:t>
            </a:r>
            <a:r>
              <a:rPr lang="en-GB" sz="2800" dirty="0"/>
              <a:t>𝑋,𝑌) </a:t>
            </a:r>
            <a:r>
              <a:rPr lang="en-GB" sz="2800" dirty="0" smtClean="0"/>
              <a:t>			(</a:t>
            </a:r>
            <a:r>
              <a:rPr lang="en-GB" sz="2800" dirty="0"/>
              <a:t>𝑟</a:t>
            </a:r>
            <a:r>
              <a:rPr lang="en-GB" sz="2800" baseline="-25000" dirty="0"/>
              <a:t>1</a:t>
            </a:r>
            <a:r>
              <a:rPr lang="en-GB" sz="2800" dirty="0"/>
              <a:t>)</a:t>
            </a:r>
          </a:p>
          <a:p>
            <a:r>
              <a:rPr lang="en-GB" sz="2800" dirty="0"/>
              <a:t>𝑝(𝑋,𝑌) ← 𝑝(𝑋</a:t>
            </a:r>
            <a:r>
              <a:rPr lang="en-GB" sz="2800" dirty="0" smtClean="0"/>
              <a:t>,𝑍</a:t>
            </a:r>
            <a:r>
              <a:rPr lang="en-GB" sz="2800" dirty="0"/>
              <a:t>) ∧ 𝑝(𝑍,𝑌</a:t>
            </a:r>
            <a:r>
              <a:rPr lang="en-GB" sz="2800" dirty="0" smtClean="0"/>
              <a:t>)	(𝑟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)</a:t>
            </a: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35" y="3006798"/>
            <a:ext cx="3036748" cy="385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1483" y="5060209"/>
            <a:ext cx="731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“Materializing Knowledge Bases via Trigger Graphs”,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VLDB 2021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“Probabilistic Reasoning at Scale: Trigger Graphs to the Rescue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SIGMOD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700" y="2624035"/>
            <a:ext cx="11930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reasoning technique is based on a notion called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Trigger Graphs (TGs)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benefits of Trigger Graphs: non-probabilistic reasoning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03" y="1345715"/>
            <a:ext cx="12295406" cy="29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benefits of Trigger Graphs: probabilistic reasoning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486"/>
            <a:ext cx="12192000" cy="2302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0" y="3466837"/>
            <a:ext cx="5943601" cy="3021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5227" y="6488668"/>
            <a:ext cx="642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Table. Results over the VQAR benchmark (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2021).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1328569"/>
          </a:xfrm>
        </p:spPr>
        <p:txBody>
          <a:bodyPr/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TGs: non-probabilistic case</a:t>
            </a:r>
          </a:p>
          <a:p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TGs: probabilistic case</a:t>
            </a:r>
            <a:endParaRPr lang="en-GB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7721600" y="993218"/>
            <a:ext cx="4470400" cy="336502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bottom-up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seminaive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evaluation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prevent the derivation of logically redundant facts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prevent redundant homomorphism checks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31170" y="786821"/>
            <a:ext cx="1282995" cy="523220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77C8"/>
              </a:buClr>
              <a:buFont typeface="Wingdings" panose="05000000000000000000" pitchFamily="2" charset="2"/>
              <a:buChar char="§"/>
              <a:defRPr sz="2800" b="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42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LibertineMathMI"/>
              </a:rPr>
              <a:t>𝑟</a:t>
            </a:r>
            <a:r>
              <a:rPr lang="en-GB" dirty="0">
                <a:latin typeface="txsys"/>
              </a:rPr>
              <a:t>(</a:t>
            </a:r>
            <a:r>
              <a:rPr lang="en-GB" dirty="0">
                <a:latin typeface="LibertineMathMI"/>
              </a:rPr>
              <a:t>𝑐</a:t>
            </a:r>
            <a:r>
              <a:rPr lang="en-GB" baseline="-25000" dirty="0">
                <a:latin typeface="LinLibertineT"/>
              </a:rPr>
              <a:t>1</a:t>
            </a:r>
            <a:r>
              <a:rPr lang="en-GB" dirty="0">
                <a:latin typeface="LibertineMathMI"/>
              </a:rPr>
              <a:t>, 𝑐</a:t>
            </a:r>
            <a:r>
              <a:rPr lang="en-GB" baseline="-25000" dirty="0">
                <a:latin typeface="LinLibertineT"/>
              </a:rPr>
              <a:t>2</a:t>
            </a:r>
            <a:r>
              <a:rPr lang="en-GB" dirty="0">
                <a:latin typeface="txsys"/>
              </a:rPr>
              <a:t>)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33" y="477659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600" dirty="0" smtClean="0">
                <a:latin typeface="LibertineMathMI"/>
              </a:rPr>
              <a:t>    𝑟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 → </a:t>
            </a:r>
            <a:r>
              <a:rPr lang="en-GB" sz="2600" dirty="0">
                <a:latin typeface="LibertineMathMI"/>
              </a:rPr>
              <a:t>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1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   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→ </a:t>
            </a:r>
            <a:r>
              <a:rPr lang="en-GB" sz="2600" dirty="0" smtClean="0">
                <a:latin typeface="LibertineMathMI"/>
              </a:rPr>
              <a:t>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2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𝑌,𝑋,𝑌</a:t>
            </a:r>
            <a:r>
              <a:rPr lang="en-GB" sz="2600" dirty="0">
                <a:latin typeface="txsys"/>
              </a:rPr>
              <a:t>) → </a:t>
            </a:r>
            <a:r>
              <a:rPr lang="en-GB" sz="2600" dirty="0">
                <a:latin typeface="LibertineMathMI"/>
              </a:rPr>
              <a:t>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3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    𝑟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→ ∃</a:t>
            </a:r>
            <a:r>
              <a:rPr lang="en-GB" sz="2600" dirty="0">
                <a:latin typeface="LibertineMathMI"/>
              </a:rPr>
              <a:t>𝑍</a:t>
            </a:r>
            <a:r>
              <a:rPr lang="en-GB" sz="2600" dirty="0" smtClean="0">
                <a:latin typeface="LibertineMathMI"/>
              </a:rPr>
              <a:t>. 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 𝑍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4</a:t>
            </a:r>
            <a:r>
              <a:rPr lang="en-GB" sz="2600" dirty="0">
                <a:latin typeface="LinLibertineT"/>
              </a:rPr>
              <a:t>)</a:t>
            </a:r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1151287" y="6288609"/>
            <a:ext cx="21259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latin typeface="LibertineMathMI"/>
              </a:rPr>
              <a:t>𝐵 </a:t>
            </a:r>
            <a:r>
              <a:rPr lang="en-GB" sz="2600" dirty="0">
                <a:latin typeface="txmiaX"/>
              </a:rPr>
              <a:t>= </a:t>
            </a:r>
            <a:r>
              <a:rPr lang="en-GB" sz="2600" dirty="0">
                <a:latin typeface="txsys"/>
              </a:rPr>
              <a:t>{</a:t>
            </a:r>
            <a:r>
              <a:rPr lang="en-GB" sz="2600" dirty="0" smtClean="0">
                <a:latin typeface="LibertineMathMI"/>
              </a:rPr>
              <a:t>𝑟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𝑐</a:t>
            </a:r>
            <a:r>
              <a:rPr lang="en-GB" sz="2600" baseline="-25000" dirty="0">
                <a:latin typeface="LinLibertineT"/>
              </a:rPr>
              <a:t>1</a:t>
            </a:r>
            <a:r>
              <a:rPr lang="en-GB" sz="2600" dirty="0">
                <a:latin typeface="LibertineMathMI"/>
              </a:rPr>
              <a:t>, 𝑐</a:t>
            </a:r>
            <a:r>
              <a:rPr lang="en-GB" sz="2600" baseline="-25000" dirty="0">
                <a:latin typeface="LinLibertineT"/>
              </a:rPr>
              <a:t>2</a:t>
            </a:r>
            <a:r>
              <a:rPr lang="en-GB" sz="2600" dirty="0">
                <a:latin typeface="txsys"/>
              </a:rPr>
              <a:t>)}</a:t>
            </a:r>
            <a:endParaRPr lang="en-GB" sz="2600" dirty="0"/>
          </a:p>
        </p:txBody>
      </p:sp>
      <p:sp>
        <p:nvSpPr>
          <p:cNvPr id="9" name="Rectangle 8"/>
          <p:cNvSpPr/>
          <p:nvPr/>
        </p:nvSpPr>
        <p:spPr>
          <a:xfrm>
            <a:off x="2266607" y="1851647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𝑅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1</a:t>
            </a:r>
            <a:r>
              <a:rPr lang="en-GB" sz="2800" dirty="0">
                <a:latin typeface="LibertineMathMI"/>
              </a:rPr>
              <a:t>, 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2072668" y="1310041"/>
            <a:ext cx="918657" cy="5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75635" y="1181147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𝑟</a:t>
            </a:r>
            <a:r>
              <a:rPr lang="en-GB" sz="2800" baseline="-25000" dirty="0">
                <a:latin typeface="LinLibertineT"/>
              </a:rPr>
              <a:t>1</a:t>
            </a:r>
            <a:endParaRPr lang="en-GB" sz="2800" dirty="0"/>
          </a:p>
        </p:txBody>
      </p:sp>
      <p:cxnSp>
        <p:nvCxnSpPr>
          <p:cNvPr id="14" name="Straight Arrow Connector 13"/>
          <p:cNvCxnSpPr>
            <a:stCxn id="4" idx="2"/>
            <a:endCxn id="17" idx="0"/>
          </p:cNvCxnSpPr>
          <p:nvPr/>
        </p:nvCxnSpPr>
        <p:spPr>
          <a:xfrm flipH="1">
            <a:off x="1185700" y="1310041"/>
            <a:ext cx="886968" cy="5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2898" y="1820842"/>
            <a:ext cx="196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𝑇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𝑐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n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sp>
        <p:nvSpPr>
          <p:cNvPr id="18" name="Rectangle 17"/>
          <p:cNvSpPr/>
          <p:nvPr/>
        </p:nvSpPr>
        <p:spPr>
          <a:xfrm>
            <a:off x="1074933" y="1181147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𝑟</a:t>
            </a:r>
            <a:r>
              <a:rPr lang="en-GB" sz="2800" baseline="-25000" dirty="0">
                <a:latin typeface="LinLibertineT"/>
              </a:rPr>
              <a:t>4</a:t>
            </a:r>
            <a:endParaRPr lang="en-GB" sz="2800" dirty="0"/>
          </a:p>
        </p:txBody>
      </p:sp>
      <p:cxnSp>
        <p:nvCxnSpPr>
          <p:cNvPr id="21" name="Straight Arrow Connector 20"/>
          <p:cNvCxnSpPr>
            <a:stCxn id="9" idx="2"/>
            <a:endCxn id="24" idx="0"/>
          </p:cNvCxnSpPr>
          <p:nvPr/>
        </p:nvCxnSpPr>
        <p:spPr>
          <a:xfrm>
            <a:off x="2991325" y="2374867"/>
            <a:ext cx="811749" cy="54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37905" y="2916104"/>
            <a:ext cx="1930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𝑇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𝑐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sp>
        <p:nvSpPr>
          <p:cNvPr id="25" name="Rectangle 24"/>
          <p:cNvSpPr/>
          <p:nvPr/>
        </p:nvSpPr>
        <p:spPr>
          <a:xfrm>
            <a:off x="3507305" y="2308842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𝑟</a:t>
            </a:r>
            <a:r>
              <a:rPr lang="en-GB" sz="2800" baseline="-25000" dirty="0">
                <a:latin typeface="LinLibertineT"/>
              </a:rPr>
              <a:t>2</a:t>
            </a:r>
            <a:endParaRPr lang="en-GB" sz="2800" dirty="0"/>
          </a:p>
        </p:txBody>
      </p:sp>
      <p:sp>
        <p:nvSpPr>
          <p:cNvPr id="32" name="Rectangle 31"/>
          <p:cNvSpPr/>
          <p:nvPr/>
        </p:nvSpPr>
        <p:spPr>
          <a:xfrm>
            <a:off x="3748628" y="3895770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𝑅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1</a:t>
            </a:r>
            <a:r>
              <a:rPr lang="en-GB" sz="2800" dirty="0">
                <a:latin typeface="LibertineMathMI"/>
              </a:rPr>
              <a:t>, 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cxnSp>
        <p:nvCxnSpPr>
          <p:cNvPr id="33" name="Straight Arrow Connector 32"/>
          <p:cNvCxnSpPr>
            <a:stCxn id="24" idx="2"/>
            <a:endCxn id="32" idx="0"/>
          </p:cNvCxnSpPr>
          <p:nvPr/>
        </p:nvCxnSpPr>
        <p:spPr>
          <a:xfrm>
            <a:off x="3803074" y="3439324"/>
            <a:ext cx="670272" cy="45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43125" y="3296179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latin typeface="LibertineMathMI"/>
              </a:rPr>
              <a:t>𝑟</a:t>
            </a:r>
            <a:r>
              <a:rPr lang="en-GB" sz="2800" baseline="-25000" dirty="0" smtClean="0">
                <a:latin typeface="LinLibertineT"/>
              </a:rPr>
              <a:t>3</a:t>
            </a:r>
            <a:endParaRPr lang="en-GB" sz="2800" dirty="0"/>
          </a:p>
        </p:txBody>
      </p:sp>
      <p:sp>
        <p:nvSpPr>
          <p:cNvPr id="38" name="Rectangle 37"/>
          <p:cNvSpPr/>
          <p:nvPr/>
        </p:nvSpPr>
        <p:spPr>
          <a:xfrm>
            <a:off x="3709391" y="3895770"/>
            <a:ext cx="1488673" cy="654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54077" y="1851648"/>
            <a:ext cx="2112530" cy="59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96609" y="2308842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LibertineMathMI"/>
              </a:rPr>
              <a:t>𝑟</a:t>
            </a:r>
            <a:r>
              <a:rPr lang="en-GB" sz="2800" baseline="-25000" dirty="0" smtClean="0">
                <a:solidFill>
                  <a:srgbClr val="FF0000"/>
                </a:solidFill>
                <a:latin typeface="LinLibertineT"/>
              </a:rPr>
              <a:t>3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200432" y="2447588"/>
            <a:ext cx="1009910" cy="60970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6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7" grpId="0"/>
      <p:bldP spid="18" grpId="0"/>
      <p:bldP spid="24" grpId="0"/>
      <p:bldP spid="25" grpId="0"/>
      <p:bldP spid="32" grpId="0"/>
      <p:bldP spid="36" grpId="0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TG </a:t>
            </a:r>
            <a:r>
              <a:rPr lang="en-GB" dirty="0"/>
              <a:t>C</a:t>
            </a:r>
            <a:r>
              <a:rPr lang="en-GB" dirty="0" smtClean="0"/>
              <a:t>onstruction for Linear Rules: Intuition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2"/>
          </p:nvPr>
        </p:nvSpPr>
        <p:spPr>
          <a:xfrm>
            <a:off x="7721600" y="780563"/>
            <a:ext cx="4470400" cy="463562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Reason over an instance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B*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that captures *all* possible rule execution patterns. 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Build a TG that captures the derivations over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B*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 nodes producing logically redundant facts: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reserving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homomorphisms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1431170" y="786821"/>
            <a:ext cx="1282995" cy="523220"/>
          </a:xfrm>
          <a:prstGeom prst="rect">
            <a:avLst/>
          </a:prstGeom>
        </p:spPr>
        <p:txBody>
          <a:bodyPr wrap="square" lIns="54000" rIns="54000">
            <a:sp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77C8"/>
              </a:buClr>
              <a:buFont typeface="Wingdings" panose="05000000000000000000" pitchFamily="2" charset="2"/>
              <a:buChar char="§"/>
              <a:defRPr sz="2800" b="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42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  <a:latin typeface="LibertineMathMI"/>
              </a:rPr>
              <a:t>𝑟</a:t>
            </a:r>
            <a:r>
              <a:rPr lang="en-GB" dirty="0" smtClean="0">
                <a:solidFill>
                  <a:schemeClr val="accent2"/>
                </a:solidFill>
                <a:latin typeface="txsys"/>
              </a:rPr>
              <a:t>(</a:t>
            </a:r>
            <a:r>
              <a:rPr lang="en-GB" dirty="0" smtClean="0">
                <a:solidFill>
                  <a:schemeClr val="accent2"/>
                </a:solidFill>
                <a:latin typeface="LibertineMathMI"/>
              </a:rPr>
              <a:t>𝑐</a:t>
            </a:r>
            <a:r>
              <a:rPr lang="en-GB" baseline="-25000" dirty="0" smtClean="0">
                <a:solidFill>
                  <a:schemeClr val="accent2"/>
                </a:solidFill>
                <a:latin typeface="LinLibertineT"/>
              </a:rPr>
              <a:t>1</a:t>
            </a:r>
            <a:r>
              <a:rPr lang="en-GB" dirty="0">
                <a:solidFill>
                  <a:schemeClr val="accent2"/>
                </a:solidFill>
                <a:latin typeface="LibertineMathMI"/>
              </a:rPr>
              <a:t>, 𝑐</a:t>
            </a:r>
            <a:r>
              <a:rPr lang="en-GB" baseline="-25000" dirty="0">
                <a:solidFill>
                  <a:schemeClr val="accent2"/>
                </a:solidFill>
                <a:latin typeface="LinLibertineT"/>
              </a:rPr>
              <a:t>2</a:t>
            </a:r>
            <a:r>
              <a:rPr lang="en-GB" dirty="0">
                <a:solidFill>
                  <a:schemeClr val="accent2"/>
                </a:solidFill>
                <a:latin typeface="txsys"/>
              </a:rPr>
              <a:t>)</a:t>
            </a:r>
            <a:endParaRPr lang="en-GB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33" y="477659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600" dirty="0" smtClean="0">
                <a:latin typeface="LibertineMathMI"/>
              </a:rPr>
              <a:t>    𝑟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 → </a:t>
            </a:r>
            <a:r>
              <a:rPr lang="en-GB" sz="2600" dirty="0">
                <a:latin typeface="LibertineMathMI"/>
              </a:rPr>
              <a:t>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1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   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→ </a:t>
            </a:r>
            <a:r>
              <a:rPr lang="en-GB" sz="2600" dirty="0" smtClean="0">
                <a:latin typeface="LibertineMathMI"/>
              </a:rPr>
              <a:t>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2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𝑌,𝑋,𝑌</a:t>
            </a:r>
            <a:r>
              <a:rPr lang="en-GB" sz="2600" dirty="0">
                <a:latin typeface="txsys"/>
              </a:rPr>
              <a:t>) → </a:t>
            </a:r>
            <a:r>
              <a:rPr lang="en-GB" sz="2600" dirty="0">
                <a:latin typeface="LibertineMathMI"/>
              </a:rPr>
              <a:t>𝑅</a:t>
            </a:r>
            <a:r>
              <a:rPr lang="en-GB" sz="2600" dirty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3</a:t>
            </a:r>
            <a:r>
              <a:rPr lang="en-GB" sz="2600" dirty="0">
                <a:latin typeface="LinLibertineT"/>
              </a:rPr>
              <a:t>)</a:t>
            </a:r>
          </a:p>
          <a:p>
            <a:r>
              <a:rPr lang="en-GB" sz="2600" dirty="0" smtClean="0">
                <a:latin typeface="LibertineMathMI"/>
              </a:rPr>
              <a:t>     𝑟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𝑋,𝑌</a:t>
            </a:r>
            <a:r>
              <a:rPr lang="en-GB" sz="2600" dirty="0">
                <a:latin typeface="txsys"/>
              </a:rPr>
              <a:t>) → ∃</a:t>
            </a:r>
            <a:r>
              <a:rPr lang="en-GB" sz="2600" dirty="0">
                <a:latin typeface="LibertineMathMI"/>
              </a:rPr>
              <a:t>𝑍</a:t>
            </a:r>
            <a:r>
              <a:rPr lang="en-GB" sz="2600" dirty="0" smtClean="0">
                <a:latin typeface="LibertineMathMI"/>
              </a:rPr>
              <a:t>. 𝑇</a:t>
            </a:r>
            <a:r>
              <a:rPr lang="en-GB" sz="2600" dirty="0" smtClean="0">
                <a:latin typeface="txsys"/>
              </a:rPr>
              <a:t>(</a:t>
            </a:r>
            <a:r>
              <a:rPr lang="en-GB" sz="2600" dirty="0">
                <a:latin typeface="LibertineMathMI"/>
              </a:rPr>
              <a:t>𝑌,𝑋, 𝑍</a:t>
            </a:r>
            <a:r>
              <a:rPr lang="en-GB" sz="2600" dirty="0">
                <a:latin typeface="txsys"/>
              </a:rPr>
              <a:t>) </a:t>
            </a:r>
            <a:r>
              <a:rPr lang="en-GB" sz="2600" dirty="0" smtClean="0">
                <a:latin typeface="txsys"/>
              </a:rPr>
              <a:t>	</a:t>
            </a:r>
            <a:r>
              <a:rPr lang="en-GB" sz="2600" dirty="0" smtClean="0">
                <a:latin typeface="LinLibertineT"/>
              </a:rPr>
              <a:t>(</a:t>
            </a:r>
            <a:r>
              <a:rPr lang="en-GB" sz="2600" dirty="0">
                <a:latin typeface="LibertineMathMI"/>
              </a:rPr>
              <a:t>𝑟</a:t>
            </a:r>
            <a:r>
              <a:rPr lang="en-GB" sz="2600" baseline="-25000" dirty="0">
                <a:latin typeface="LinLibertineT"/>
              </a:rPr>
              <a:t>4</a:t>
            </a:r>
            <a:r>
              <a:rPr lang="en-GB" sz="2600" dirty="0">
                <a:latin typeface="LinLibertineT"/>
              </a:rPr>
              <a:t>)</a:t>
            </a:r>
            <a:endParaRPr lang="en-GB" sz="2600" dirty="0"/>
          </a:p>
        </p:txBody>
      </p:sp>
      <p:sp>
        <p:nvSpPr>
          <p:cNvPr id="48" name="Rectangle 47"/>
          <p:cNvSpPr/>
          <p:nvPr/>
        </p:nvSpPr>
        <p:spPr>
          <a:xfrm>
            <a:off x="2266607" y="1851647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𝑅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1</a:t>
            </a:r>
            <a:r>
              <a:rPr lang="en-GB" sz="2800" dirty="0">
                <a:latin typeface="LibertineMathMI"/>
              </a:rPr>
              <a:t>, 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cxnSp>
        <p:nvCxnSpPr>
          <p:cNvPr id="49" name="Straight Arrow Connector 48"/>
          <p:cNvCxnSpPr>
            <a:stCxn id="45" idx="2"/>
            <a:endCxn id="48" idx="0"/>
          </p:cNvCxnSpPr>
          <p:nvPr/>
        </p:nvCxnSpPr>
        <p:spPr>
          <a:xfrm>
            <a:off x="2072668" y="1310041"/>
            <a:ext cx="918657" cy="5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66234" y="1187221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LibertineMathMI"/>
              </a:rPr>
              <a:t>𝑟</a:t>
            </a:r>
            <a:r>
              <a:rPr lang="en-GB" sz="2800" baseline="-25000" dirty="0">
                <a:solidFill>
                  <a:srgbClr val="00B050"/>
                </a:solidFill>
                <a:latin typeface="LinLibertineT"/>
              </a:rPr>
              <a:t>1</a:t>
            </a:r>
            <a:endParaRPr lang="en-GB" sz="2800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>
            <a:stCxn id="45" idx="2"/>
            <a:endCxn id="52" idx="0"/>
          </p:cNvCxnSpPr>
          <p:nvPr/>
        </p:nvCxnSpPr>
        <p:spPr>
          <a:xfrm flipH="1">
            <a:off x="1185700" y="1310041"/>
            <a:ext cx="886968" cy="5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2898" y="1820842"/>
            <a:ext cx="196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𝑇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𝑐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n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sp>
        <p:nvSpPr>
          <p:cNvPr id="53" name="Rectangle 52"/>
          <p:cNvSpPr/>
          <p:nvPr/>
        </p:nvSpPr>
        <p:spPr>
          <a:xfrm>
            <a:off x="1074933" y="1181147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LibertineMathMI"/>
              </a:rPr>
              <a:t>𝑟</a:t>
            </a:r>
            <a:r>
              <a:rPr lang="en-GB" sz="2800" baseline="-25000" dirty="0">
                <a:solidFill>
                  <a:srgbClr val="0000FF"/>
                </a:solidFill>
                <a:latin typeface="LinLibertineT"/>
              </a:rPr>
              <a:t>4</a:t>
            </a:r>
            <a:endParaRPr lang="en-GB" sz="2800" dirty="0">
              <a:solidFill>
                <a:srgbClr val="0000FF"/>
              </a:solidFill>
            </a:endParaRPr>
          </a:p>
        </p:txBody>
      </p:sp>
      <p:cxnSp>
        <p:nvCxnSpPr>
          <p:cNvPr id="54" name="Straight Arrow Connector 53"/>
          <p:cNvCxnSpPr>
            <a:stCxn id="48" idx="2"/>
            <a:endCxn id="55" idx="0"/>
          </p:cNvCxnSpPr>
          <p:nvPr/>
        </p:nvCxnSpPr>
        <p:spPr>
          <a:xfrm>
            <a:off x="2991325" y="2374867"/>
            <a:ext cx="811749" cy="54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37905" y="2916104"/>
            <a:ext cx="1930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ibertineMathMI"/>
              </a:rPr>
              <a:t>𝑇</a:t>
            </a:r>
            <a:r>
              <a:rPr lang="en-GB" sz="2800" dirty="0" smtClean="0">
                <a:latin typeface="txsys"/>
              </a:rPr>
              <a:t>(</a:t>
            </a:r>
            <a:r>
              <a:rPr lang="en-GB" sz="2800" dirty="0">
                <a:latin typeface="LibertineMathMI"/>
              </a:rPr>
              <a:t>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</a:t>
            </a:r>
            <a:r>
              <a:rPr lang="en-GB" sz="2800" dirty="0" smtClean="0">
                <a:latin typeface="LibertineMathMI"/>
              </a:rPr>
              <a:t>𝑐</a:t>
            </a:r>
            <a:r>
              <a:rPr lang="en-GB" sz="2800" baseline="-25000" dirty="0" smtClean="0">
                <a:latin typeface="LinLibertineT"/>
              </a:rPr>
              <a:t>1</a:t>
            </a:r>
            <a:r>
              <a:rPr lang="en-GB" sz="2800" dirty="0" smtClean="0">
                <a:latin typeface="LibertineMathMI"/>
              </a:rPr>
              <a:t>,</a:t>
            </a:r>
            <a:r>
              <a:rPr lang="en-GB" sz="2800" dirty="0">
                <a:latin typeface="LibertineMathMI"/>
              </a:rPr>
              <a:t> 𝑐</a:t>
            </a:r>
            <a:r>
              <a:rPr lang="en-GB" sz="2800" baseline="-25000" dirty="0">
                <a:latin typeface="LinLibertineT"/>
              </a:rPr>
              <a:t>2</a:t>
            </a:r>
            <a:r>
              <a:rPr lang="en-GB" sz="2800" dirty="0" smtClean="0">
                <a:latin typeface="txsys"/>
              </a:rPr>
              <a:t>)</a:t>
            </a:r>
            <a:endParaRPr lang="en-GB" sz="2800" dirty="0"/>
          </a:p>
        </p:txBody>
      </p:sp>
      <p:sp>
        <p:nvSpPr>
          <p:cNvPr id="56" name="Rectangle 55"/>
          <p:cNvSpPr/>
          <p:nvPr/>
        </p:nvSpPr>
        <p:spPr>
          <a:xfrm>
            <a:off x="3507305" y="2308842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66CC"/>
                </a:solidFill>
                <a:latin typeface="LibertineMathMI"/>
              </a:rPr>
              <a:t>𝑟</a:t>
            </a:r>
            <a:r>
              <a:rPr lang="en-GB" sz="2800" baseline="-25000" dirty="0">
                <a:solidFill>
                  <a:srgbClr val="FF66CC"/>
                </a:solidFill>
                <a:latin typeface="LinLibertineT"/>
              </a:rPr>
              <a:t>2</a:t>
            </a:r>
            <a:endParaRPr lang="en-GB" sz="2800" dirty="0">
              <a:solidFill>
                <a:srgbClr val="FF66CC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06341" y="1322353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latin typeface="LibertineMathMI"/>
              </a:rPr>
              <a:t>v</a:t>
            </a:r>
            <a:r>
              <a:rPr lang="en-GB" sz="2800" baseline="-25000" dirty="0" smtClean="0">
                <a:solidFill>
                  <a:srgbClr val="00B050"/>
                </a:solidFill>
                <a:latin typeface="LinLibertineT"/>
              </a:rPr>
              <a:t>1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65270" y="1330243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FF"/>
                </a:solidFill>
                <a:latin typeface="LibertineMathMI"/>
              </a:rPr>
              <a:t>v</a:t>
            </a:r>
            <a:r>
              <a:rPr lang="en-GB" sz="2800" baseline="-25000" dirty="0">
                <a:solidFill>
                  <a:srgbClr val="0000FF"/>
                </a:solidFill>
                <a:latin typeface="LinLibertineT"/>
              </a:rPr>
              <a:t>2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23454" y="2450048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66CC"/>
                </a:solidFill>
                <a:latin typeface="LibertineMathMI"/>
              </a:rPr>
              <a:t>v</a:t>
            </a:r>
            <a:r>
              <a:rPr lang="en-GB" sz="2800" baseline="-25000" dirty="0">
                <a:solidFill>
                  <a:srgbClr val="FF66CC"/>
                </a:solidFill>
                <a:latin typeface="LinLibertineT"/>
              </a:rPr>
              <a:t>3</a:t>
            </a:r>
            <a:endParaRPr lang="en-GB" sz="2800" dirty="0">
              <a:solidFill>
                <a:srgbClr val="FF66CC"/>
              </a:solidFill>
            </a:endParaRPr>
          </a:p>
        </p:txBody>
      </p:sp>
      <p:cxnSp>
        <p:nvCxnSpPr>
          <p:cNvPr id="68" name="Straight Arrow Connector 67"/>
          <p:cNvCxnSpPr>
            <a:stCxn id="65" idx="2"/>
            <a:endCxn id="67" idx="0"/>
          </p:cNvCxnSpPr>
          <p:nvPr/>
        </p:nvCxnSpPr>
        <p:spPr>
          <a:xfrm>
            <a:off x="6254967" y="1845573"/>
            <a:ext cx="717113" cy="60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0899" y="17856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>
                <a:latin typeface="LibertineMathMI"/>
              </a:rPr>
              <a:t>1</a:t>
            </a:r>
            <a:endParaRPr lang="en-GB" sz="2800" dirty="0"/>
          </a:p>
        </p:txBody>
      </p:sp>
      <p:sp>
        <p:nvSpPr>
          <p:cNvPr id="74" name="Oval 73"/>
          <p:cNvSpPr/>
          <p:nvPr/>
        </p:nvSpPr>
        <p:spPr>
          <a:xfrm rot="2341938">
            <a:off x="4797659" y="1407050"/>
            <a:ext cx="2744399" cy="180358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950076" y="1368387"/>
            <a:ext cx="699953" cy="545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612424" y="2474605"/>
            <a:ext cx="699953" cy="545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&quot;No&quot; Symbol 76"/>
          <p:cNvSpPr/>
          <p:nvPr/>
        </p:nvSpPr>
        <p:spPr>
          <a:xfrm>
            <a:off x="4726732" y="1022544"/>
            <a:ext cx="1145406" cy="11276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50" grpId="0"/>
      <p:bldP spid="52" grpId="0"/>
      <p:bldP spid="53" grpId="0"/>
      <p:bldP spid="55" grpId="0"/>
      <p:bldP spid="56" grpId="0"/>
      <p:bldP spid="65" grpId="0"/>
      <p:bldP spid="66" grpId="0"/>
      <p:bldP spid="67" grpId="0"/>
      <p:bldP spid="73" grpId="0"/>
      <p:bldP spid="74" grpId="0" animBg="1"/>
      <p:bldP spid="75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TG-Based Reasoning: </a:t>
            </a:r>
            <a:r>
              <a:rPr lang="en-GB" dirty="0" err="1" smtClean="0"/>
              <a:t>Datalog</a:t>
            </a:r>
            <a:r>
              <a:rPr lang="en-GB" dirty="0" smtClean="0"/>
              <a:t>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523220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No time to cover. Read our VLDB 2021 paper!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612" y="2362468"/>
            <a:ext cx="5921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rewritings over the TG.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to query containment (decidable as the check does not consider the rules).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 results: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minimal (all instance guarantees) TG.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problem is co-NP-complete.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18" y="2214710"/>
            <a:ext cx="6038682" cy="3572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619" y="1844159"/>
            <a:ext cx="624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TG-based rule execution strategy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2360" y="1844159"/>
            <a:ext cx="327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TG minimization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57200" y="993219"/>
            <a:ext cx="11277600" cy="1882567"/>
          </a:xfrm>
        </p:spPr>
        <p:txBody>
          <a:bodyPr/>
          <a:lstStyle/>
          <a:p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TGs: non-probabilistic case</a:t>
            </a:r>
          </a:p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TGs: probabilistic case (actually </a:t>
            </a:r>
            <a:r>
              <a:rPr lang="en-GB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Datalog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reasoning over tuple-independent PDBs)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7ECC8C3A9D8574EA2E23E1A6F4CC3C1" ma:contentTypeVersion="0" ma:contentTypeDescription="새 문서를 만듭니다." ma:contentTypeScope="" ma:versionID="7d92a50a3a56ea9548cb4964b1ba4a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AEE0C-553F-4483-8FFE-745DC3B4A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88996-908E-46A3-882B-11E416DA0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558457-3145-4DFD-A0C3-77969FD85CBE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1118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LibertineMathMI</vt:lpstr>
      <vt:lpstr>LinLibertineT</vt:lpstr>
      <vt:lpstr>txmiaX</vt:lpstr>
      <vt:lpstr>txsys</vt:lpstr>
      <vt:lpstr>Wingdings</vt:lpstr>
      <vt:lpstr>Office 테마</vt:lpstr>
      <vt:lpstr>Highly-Efficient Reasoning via Trigger Graphs</vt:lpstr>
      <vt:lpstr>Disclaimer</vt:lpstr>
      <vt:lpstr>Performance benefits of Trigger Graphs: non-probabilistic reasoning</vt:lpstr>
      <vt:lpstr>Performance benefits of Trigger Graphs: probabilistic reasoning</vt:lpstr>
      <vt:lpstr>Overview</vt:lpstr>
      <vt:lpstr>Motivation</vt:lpstr>
      <vt:lpstr>TG Construction for Linear Rules: Intuition</vt:lpstr>
      <vt:lpstr>TG-Based Reasoning: Datalog Rules</vt:lpstr>
      <vt:lpstr>Overview</vt:lpstr>
      <vt:lpstr>Probabilities into the game</vt:lpstr>
      <vt:lpstr>TG extensions to account for probabilities</vt:lpstr>
      <vt:lpstr>TG-Based Probabilistic Reasoning: Intuition</vt:lpstr>
      <vt:lpstr>TG-Based Probabilistic Reasoning: Collapsing</vt:lpstr>
      <vt:lpstr>Probabilistic reasoning: prior art</vt:lpstr>
      <vt:lpstr>Connections to incremental reasoning</vt:lpstr>
      <vt:lpstr>A few last things about my research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2021-02-04T02:05:11Z</dcterms:created>
  <dcterms:modified xsi:type="dcterms:W3CDTF">2022-12-06T01:04:33Z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0x010100D7ECC8C3A9D8574EA2E23E1A6F4CC3C1</vt:lpwstr>
  </property>
</Properties>
</file>