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76" r:id="rId5"/>
    <p:sldId id="312" r:id="rId6"/>
    <p:sldId id="296" r:id="rId7"/>
    <p:sldId id="304" r:id="rId8"/>
    <p:sldId id="300" r:id="rId9"/>
    <p:sldId id="297" r:id="rId10"/>
    <p:sldId id="291" r:id="rId11"/>
    <p:sldId id="285" r:id="rId12"/>
    <p:sldId id="282" r:id="rId13"/>
    <p:sldId id="306" r:id="rId14"/>
    <p:sldId id="258" r:id="rId15"/>
    <p:sldId id="308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4"/>
    <p:restoredTop sz="94898"/>
  </p:normalViewPr>
  <p:slideViewPr>
    <p:cSldViewPr snapToGrid="0" snapToObjects="1">
      <p:cViewPr varScale="1">
        <p:scale>
          <a:sx n="85" d="100"/>
          <a:sy n="85" d="100"/>
        </p:scale>
        <p:origin x="2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55122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347838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270000" y="750943"/>
            <a:ext cx="10464800" cy="207245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unilu-logo.pdf" descr="unilu-logo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638" y="8369011"/>
            <a:ext cx="1443626" cy="1221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dtu-driven-logo.pdf" descr="dtu-driven-logo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7" y="8381017"/>
            <a:ext cx="2540001" cy="120952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Object"/>
          <p:cNvSpPr txBox="1">
            <a:spLocks noGrp="1"/>
          </p:cNvSpPr>
          <p:nvPr>
            <p:ph idx="3"/>
          </p:nvPr>
        </p:nvSpPr>
        <p:spPr>
          <a:xfrm>
            <a:off x="154343" y="1271353"/>
            <a:ext cx="12696114" cy="7621533"/>
          </a:xfrm>
          <a:prstGeom prst="rect">
            <a:avLst/>
          </a:prstGeom>
        </p:spPr>
        <p:txBody>
          <a:bodyPr/>
          <a:lstStyle/>
          <a:p>
            <a:pPr marL="0" indent="228600">
              <a:spcBef>
                <a:spcPts val="0"/>
              </a:spcBef>
              <a:buSzTx/>
              <a:buNone/>
              <a:defRPr sz="3800">
                <a:solidFill>
                  <a:srgbClr val="D92E3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55197" y="9168835"/>
            <a:ext cx="340260" cy="3245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unilu-logo-gray.pdf" descr="unilu-logo-gray.pdf"/>
          <p:cNvPicPr>
            <a:picLocks noChangeAspect="1"/>
          </p:cNvPicPr>
          <p:nvPr/>
        </p:nvPicPr>
        <p:blipFill>
          <a:blip r:embed="rId4">
            <a:alphaModFix amt="50441"/>
          </a:blip>
          <a:stretch>
            <a:fillRect/>
          </a:stretch>
        </p:blipFill>
        <p:spPr>
          <a:xfrm>
            <a:off x="12141491" y="9015973"/>
            <a:ext cx="714772" cy="604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tu-driven-logo-gray.pdf" descr="dtu-driven-logo-gray.pdf"/>
          <p:cNvPicPr>
            <a:picLocks noChangeAspect="1"/>
          </p:cNvPicPr>
          <p:nvPr/>
        </p:nvPicPr>
        <p:blipFill>
          <a:blip r:embed="rId5">
            <a:alphaModFix amt="50441"/>
          </a:blip>
          <a:stretch>
            <a:fillRect/>
          </a:stretch>
        </p:blipFill>
        <p:spPr>
          <a:xfrm>
            <a:off x="148537" y="9016017"/>
            <a:ext cx="1270001" cy="60476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5598" y="-15804"/>
            <a:ext cx="13004559" cy="757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D92E39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D92E39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D92E39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D92E39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D92E39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D92E39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D92E39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D92E39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D92E39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riven.uni.l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he Institution"/>
          <p:cNvSpPr txBox="1"/>
          <p:nvPr/>
        </p:nvSpPr>
        <p:spPr>
          <a:xfrm>
            <a:off x="4830468" y="4422739"/>
            <a:ext cx="334386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2200" b="0">
                <a:solidFill>
                  <a:srgbClr val="929292"/>
                </a:solidFill>
              </a:defRPr>
            </a:lvl1pPr>
          </a:lstStyle>
          <a:p>
            <a:r>
              <a:rPr lang="en-US" dirty="0"/>
              <a:t>University of Luxembourg</a:t>
            </a:r>
            <a:endParaRPr dirty="0"/>
          </a:p>
        </p:txBody>
      </p:sp>
      <p:sp>
        <p:nvSpPr>
          <p:cNvPr id="38" name="Title of the Best Presentation Ever Made"/>
          <p:cNvSpPr txBox="1">
            <a:spLocks noGrp="1"/>
          </p:cNvSpPr>
          <p:nvPr>
            <p:ph type="ctrTitle"/>
          </p:nvPr>
        </p:nvSpPr>
        <p:spPr>
          <a:xfrm>
            <a:off x="991461" y="808873"/>
            <a:ext cx="11021878" cy="2072458"/>
          </a:xfrm>
          <a:prstGeom prst="rect">
            <a:avLst/>
          </a:prstGeom>
        </p:spPr>
        <p:txBody>
          <a:bodyPr/>
          <a:lstStyle>
            <a:lvl1pPr indent="0" algn="ctr"/>
          </a:lstStyle>
          <a:p>
            <a:r>
              <a:rPr lang="en-GB" b="0" i="0" dirty="0" err="1">
                <a:effectLst/>
                <a:latin typeface="Arial" panose="020B0604020202020204" pitchFamily="34" charset="0"/>
              </a:rPr>
              <a:t>TensAIR</a:t>
            </a:r>
            <a:r>
              <a:rPr lang="en-GB" b="0" i="0" dirty="0">
                <a:effectLst/>
                <a:latin typeface="Arial" panose="020B0604020202020204" pitchFamily="34" charset="0"/>
              </a:rPr>
              <a:t>: Online Learning from Data Streams via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Asynchronous Iterative Routing</a:t>
            </a:r>
            <a:endParaRPr dirty="0"/>
          </a:p>
        </p:txBody>
      </p:sp>
      <p:sp>
        <p:nvSpPr>
          <p:cNvPr id="39" name="Name Surname, Other Names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237787"/>
            <a:ext cx="10464800" cy="8284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 sz="2600"/>
            </a:lvl1pPr>
          </a:lstStyle>
          <a:p>
            <a:r>
              <a:rPr lang="en-US" dirty="0"/>
              <a:t>Mauro </a:t>
            </a:r>
            <a:r>
              <a:rPr lang="en-US" dirty="0" err="1"/>
              <a:t>Dalle</a:t>
            </a:r>
            <a:r>
              <a:rPr lang="en-US" dirty="0"/>
              <a:t> Lucca Tosi</a:t>
            </a:r>
          </a:p>
          <a:p>
            <a:r>
              <a:rPr lang="en-US" dirty="0"/>
              <a:t>Prof. Dr. Martin Theobald</a:t>
            </a:r>
          </a:p>
          <a:p>
            <a:endParaRPr dirty="0"/>
          </a:p>
        </p:txBody>
      </p:sp>
      <p:sp>
        <p:nvSpPr>
          <p:cNvPr id="40" name="September 5, 2019"/>
          <p:cNvSpPr txBox="1"/>
          <p:nvPr/>
        </p:nvSpPr>
        <p:spPr>
          <a:xfrm>
            <a:off x="4981953" y="4889715"/>
            <a:ext cx="3040897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600" b="0">
                <a:solidFill>
                  <a:srgbClr val="929292"/>
                </a:solidFill>
              </a:defRPr>
            </a:lvl1pPr>
          </a:lstStyle>
          <a:p>
            <a:r>
              <a:rPr lang="en-US" dirty="0"/>
              <a:t>December</a:t>
            </a:r>
            <a:r>
              <a:rPr dirty="0"/>
              <a:t> </a:t>
            </a:r>
            <a:r>
              <a:rPr lang="en-US" dirty="0"/>
              <a:t>05</a:t>
            </a:r>
            <a:r>
              <a:rPr dirty="0"/>
              <a:t>, 20</a:t>
            </a:r>
            <a:r>
              <a:rPr lang="en-US" dirty="0"/>
              <a:t>22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90C5C6-87B5-770C-C99D-CE3CC46F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sz="3600" dirty="0"/>
              <a:t>4. </a:t>
            </a:r>
            <a:r>
              <a:rPr lang="en-US" sz="3200" dirty="0"/>
              <a:t>Experiments &amp; Results: </a:t>
            </a:r>
            <a:r>
              <a:rPr lang="en-US" sz="3600" dirty="0">
                <a:solidFill>
                  <a:srgbClr val="D92E39">
                    <a:alpha val="50000"/>
                  </a:srgbClr>
                </a:solidFill>
              </a:rPr>
              <a:t>Convergence &amp; Speed-up Analysis</a:t>
            </a:r>
            <a:endParaRPr lang="en-L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73FC5E-3622-F194-AFDD-74F44C6608BB}"/>
              </a:ext>
            </a:extLst>
          </p:cNvPr>
          <p:cNvSpPr txBox="1"/>
          <p:nvPr/>
        </p:nvSpPr>
        <p:spPr>
          <a:xfrm>
            <a:off x="2418749" y="4503635"/>
            <a:ext cx="816730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U" sz="1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Figure 6</a:t>
            </a:r>
            <a:r>
              <a:rPr kumimoji="0" lang="en-LU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Convergence Analysis of TensAIR on the Word2Vec and CIFAR-10 usecases.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89D89-31DA-1DDD-5329-2319C84E7077}"/>
              </a:ext>
            </a:extLst>
          </p:cNvPr>
          <p:cNvSpPr txBox="1"/>
          <p:nvPr/>
        </p:nvSpPr>
        <p:spPr>
          <a:xfrm>
            <a:off x="2767113" y="8579491"/>
            <a:ext cx="782425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U" sz="1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Figure 7</a:t>
            </a:r>
            <a:r>
              <a:rPr kumimoji="0" lang="en-LU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Speedup Analysis of TensAIR on the Word2Vec and CIFAR-10 usecases.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6DDBE1F-7258-6DE0-6356-EAE0984F106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6311687" y="9168835"/>
            <a:ext cx="227280" cy="324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D5E62-730A-AF11-048A-AD748842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8" y="1241818"/>
            <a:ext cx="12892501" cy="3259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086EC-7E43-80CD-65E8-30110D8B8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6" y="5001806"/>
            <a:ext cx="12892502" cy="325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632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B10E7E-39F7-CB20-9394-D9DEF1E5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sz="4400" dirty="0"/>
              <a:t>4. </a:t>
            </a:r>
            <a:r>
              <a:rPr lang="en-US" sz="4000" dirty="0"/>
              <a:t>Experiments &amp; Results: </a:t>
            </a:r>
            <a:r>
              <a:rPr lang="en-US" sz="4400" dirty="0">
                <a:solidFill>
                  <a:srgbClr val="D92E39">
                    <a:alpha val="50000"/>
                  </a:srgbClr>
                </a:solidFill>
              </a:rPr>
              <a:t>Baseline comparison</a:t>
            </a:r>
            <a:endParaRPr lang="en-L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B2BB1-2C68-20B1-3F90-C722BF23D61E}"/>
              </a:ext>
            </a:extLst>
          </p:cNvPr>
          <p:cNvSpPr txBox="1"/>
          <p:nvPr/>
        </p:nvSpPr>
        <p:spPr>
          <a:xfrm>
            <a:off x="2786644" y="7842606"/>
            <a:ext cx="743152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U" sz="1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Figure 8</a:t>
            </a:r>
            <a:r>
              <a:rPr kumimoji="0" lang="en-LU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Throughput comparison between TensAIR, TensorFlow, and Horovod.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0F99E9-8F33-8EFD-A9C4-027BE16883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6311687" y="9168835"/>
            <a:ext cx="227280" cy="324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C5CE0E-1EBB-8069-791F-7A6F8426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29" y="1055703"/>
            <a:ext cx="12442676" cy="64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458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7DBBF7-F9B0-BD48-8D47-5CE58FCB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5. Summary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3B6DB02-10B5-CB44-A55F-E03CB630CED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6311687" y="9168835"/>
            <a:ext cx="227280" cy="32451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2F2B0-34BC-A2DD-37C7-0D5679B9EE75}"/>
              </a:ext>
            </a:extLst>
          </p:cNvPr>
          <p:cNvSpPr txBox="1"/>
          <p:nvPr/>
        </p:nvSpPr>
        <p:spPr>
          <a:xfrm>
            <a:off x="1007467" y="5563422"/>
            <a:ext cx="10608439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U" sz="2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Future works: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U" sz="24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LU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Implement active drift detection strategy.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LU" b="0" dirty="0"/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LU" b="0" dirty="0"/>
              <a:t>Investigate convergence guarantees for decentralized ASGD.</a:t>
            </a:r>
            <a:endParaRPr kumimoji="0" lang="en-LU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LU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LU" b="0" dirty="0"/>
              <a:t>Audio / Video usecases.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LU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9D87D-BE9E-8236-A93F-954CA8F6AA6A}"/>
              </a:ext>
            </a:extLst>
          </p:cNvPr>
          <p:cNvSpPr txBox="1"/>
          <p:nvPr/>
        </p:nvSpPr>
        <p:spPr>
          <a:xfrm>
            <a:off x="1007466" y="1080889"/>
            <a:ext cx="10608439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U" sz="2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TensAIR: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U" sz="24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LU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Real-time train from multiple data-streams simultaneously.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LU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</a:t>
            </a:r>
            <a:r>
              <a:rPr kumimoji="0" lang="en-LU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rain NN models using CPUs, GPUs, or both.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LU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LU" b="0" dirty="0"/>
              <a:t>Asynchronous and decentralized training.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LU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LU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Incorporate users pre and pos-defined pipelines.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LU" sz="24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6089212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31A8-DC9D-D902-6111-2D833C23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6. Demo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45198F-8066-EF09-CF55-2A5523A2583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6311687" y="9168835"/>
            <a:ext cx="227280" cy="324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4875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687" y="9168835"/>
            <a:ext cx="227280" cy="32451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47" name="The Doctoral Training Unit Data-driven computational modelling and applications (DRIVEN) is funded by the Luxembourg National Research Fund under the PRIDE programme (PRIDE17/12252781).…"/>
          <p:cNvSpPr txBox="1">
            <a:spLocks noGrp="1"/>
          </p:cNvSpPr>
          <p:nvPr>
            <p:ph type="body" sz="half" idx="4294967295"/>
          </p:nvPr>
        </p:nvSpPr>
        <p:spPr>
          <a:xfrm>
            <a:off x="900189" y="1580794"/>
            <a:ext cx="11050276" cy="24190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3200"/>
              </a:spcBef>
              <a:buSzTx/>
              <a:buNone/>
              <a:defRPr sz="2800"/>
            </a:pPr>
            <a:r>
              <a:t>The Doctoral Training Unit </a:t>
            </a:r>
            <a:r>
              <a:rPr b="1"/>
              <a:t>Data-driven computational modelling and applications</a:t>
            </a:r>
            <a:r>
              <a:t> (DRIVEN) is funded by the Luxembourg National Research Fund under the PRIDE programme (PRIDE17/12252781).</a:t>
            </a:r>
          </a:p>
          <a:p>
            <a:pPr marL="0" indent="0">
              <a:spcBef>
                <a:spcPts val="3200"/>
              </a:spcBef>
              <a:buSzTx/>
              <a:buNone/>
              <a:defRPr sz="2800"/>
            </a:pPr>
            <a:r>
              <a:rPr u="sng">
                <a:hlinkClick r:id="rId2"/>
              </a:rPr>
              <a:t>https://driven.uni.lu</a:t>
            </a:r>
          </a:p>
        </p:txBody>
      </p:sp>
      <p:sp>
        <p:nvSpPr>
          <p:cNvPr id="48" name="Acknowled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7. </a:t>
            </a:r>
            <a:r>
              <a:rPr dirty="0"/>
              <a:t>Acknowledgement</a:t>
            </a:r>
          </a:p>
        </p:txBody>
      </p:sp>
      <p:pic>
        <p:nvPicPr>
          <p:cNvPr id="49" name="fnr-logo.pdf" descr="fnr-logo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504" y="5416811"/>
            <a:ext cx="4445001" cy="922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dtu-driven-logo.pdf" descr="dtu-driven-logo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06" y="4819853"/>
            <a:ext cx="4445001" cy="2116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05FDDB27-1A64-B63F-A7EC-DADDCD4D8EFB}"/>
              </a:ext>
            </a:extLst>
          </p:cNvPr>
          <p:cNvPicPr>
            <a:picLocks noGrp="1" noChangeAspect="1"/>
          </p:cNvPicPr>
          <p:nvPr>
            <p:ph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074" y="2357883"/>
            <a:ext cx="3413092" cy="34130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AE48D2-AC73-1DB2-06D0-ADA06D7B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419B0-65D5-BD26-7622-53FE8575C000}"/>
              </a:ext>
            </a:extLst>
          </p:cNvPr>
          <p:cNvSpPr txBox="1"/>
          <p:nvPr/>
        </p:nvSpPr>
        <p:spPr>
          <a:xfrm>
            <a:off x="8430034" y="5672620"/>
            <a:ext cx="446917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LU" sz="1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Gitlab: </a:t>
            </a:r>
            <a:r>
              <a:rPr lang="en-US" sz="1800" b="0" dirty="0"/>
              <a:t>https://</a:t>
            </a:r>
            <a:r>
              <a:rPr lang="en-US" sz="1800" b="0" dirty="0" err="1"/>
              <a:t>gitlab.uni.lu</a:t>
            </a:r>
            <a:r>
              <a:rPr lang="en-US" sz="1800" b="0" dirty="0"/>
              <a:t>/</a:t>
            </a:r>
            <a:r>
              <a:rPr lang="en-US" sz="1800" b="0" dirty="0" err="1"/>
              <a:t>mdalle</a:t>
            </a:r>
            <a:r>
              <a:rPr lang="en-US" sz="1800" b="0" dirty="0"/>
              <a:t>/</a:t>
            </a:r>
            <a:r>
              <a:rPr lang="en-US" sz="1800" b="0" dirty="0" err="1"/>
              <a:t>TensAIR</a:t>
            </a:r>
            <a:endParaRPr kumimoji="0" lang="en-LU" sz="1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26C68-A4D2-93F9-102C-50F498399FBF}"/>
              </a:ext>
            </a:extLst>
          </p:cNvPr>
          <p:cNvSpPr txBox="1"/>
          <p:nvPr/>
        </p:nvSpPr>
        <p:spPr>
          <a:xfrm>
            <a:off x="2362761" y="7044782"/>
            <a:ext cx="307983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0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TensAIR</a:t>
            </a: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dataflow.</a:t>
            </a:r>
            <a:endParaRPr kumimoji="0" lang="en-LU" sz="20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7FA5433-FC68-22CF-A6F4-ACEF4A6A1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1" y="1979212"/>
            <a:ext cx="6163052" cy="487813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29C2244-D92D-D400-91C8-4320A84151C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6311687" y="9168835"/>
            <a:ext cx="227280" cy="324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58484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687" y="9168835"/>
            <a:ext cx="227280" cy="32451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44" name="Some bullet points...…"/>
          <p:cNvSpPr txBox="1"/>
          <p:nvPr/>
        </p:nvSpPr>
        <p:spPr>
          <a:xfrm>
            <a:off x="709520" y="1838507"/>
            <a:ext cx="11431614" cy="626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577850" indent="-514350" algn="l" defTabSz="12700">
              <a:spcBef>
                <a:spcPts val="1400"/>
              </a:spcBef>
              <a:buSzPct val="100000"/>
              <a:buFont typeface="+mj-lt"/>
              <a:buAutoNum type="arabicPeriod"/>
              <a:defRPr sz="2800" b="0"/>
            </a:pPr>
            <a:r>
              <a:rPr lang="en-US" sz="2300" dirty="0"/>
              <a:t>Background: Online Learning</a:t>
            </a:r>
          </a:p>
          <a:p>
            <a:pPr marL="577850" indent="-514350" algn="l" defTabSz="12700">
              <a:spcBef>
                <a:spcPts val="3200"/>
              </a:spcBef>
              <a:buSzPct val="100000"/>
              <a:buAutoNum type="arabicPeriod" startAt="2"/>
              <a:defRPr sz="2800" b="0"/>
            </a:pPr>
            <a:r>
              <a:rPr lang="en-US" sz="2300" dirty="0"/>
              <a:t>Current solutions to train NN from data-streams</a:t>
            </a:r>
          </a:p>
          <a:p>
            <a:pPr marL="577850" indent="-514350" algn="l" defTabSz="12700">
              <a:spcBef>
                <a:spcPts val="3200"/>
              </a:spcBef>
              <a:buSzPct val="100000"/>
              <a:buAutoNum type="arabicPeriod" startAt="2"/>
              <a:defRPr sz="2800" b="0"/>
            </a:pPr>
            <a:r>
              <a:rPr lang="en-US" sz="2300" dirty="0" err="1"/>
              <a:t>TensAIR</a:t>
            </a:r>
            <a:endParaRPr lang="en-US" sz="2300" dirty="0"/>
          </a:p>
          <a:p>
            <a:pPr marL="577850" indent="-514350" algn="l" defTabSz="12700">
              <a:spcBef>
                <a:spcPts val="3200"/>
              </a:spcBef>
              <a:buSzPct val="100000"/>
              <a:buAutoNum type="arabicPeriod" startAt="2"/>
              <a:defRPr sz="2800" b="0"/>
            </a:pPr>
            <a:r>
              <a:rPr lang="en-US" sz="2300" dirty="0"/>
              <a:t>Experiments &amp; Results</a:t>
            </a:r>
          </a:p>
          <a:p>
            <a:pPr marL="577850" indent="-514350" algn="l" defTabSz="12700">
              <a:spcBef>
                <a:spcPts val="3200"/>
              </a:spcBef>
              <a:buSzPct val="100000"/>
              <a:buAutoNum type="arabicPeriod" startAt="2"/>
              <a:defRPr sz="2800" b="0"/>
            </a:pPr>
            <a:r>
              <a:rPr lang="en-US" sz="2300" dirty="0"/>
              <a:t>Summary</a:t>
            </a:r>
          </a:p>
          <a:p>
            <a:pPr marL="577850" indent="-514350" algn="l" defTabSz="12700">
              <a:spcBef>
                <a:spcPts val="3200"/>
              </a:spcBef>
              <a:buSzPct val="100000"/>
              <a:buAutoNum type="arabicPeriod" startAt="2"/>
              <a:defRPr sz="2800" b="0"/>
            </a:pPr>
            <a:r>
              <a:rPr lang="en-US" sz="2300" dirty="0"/>
              <a:t>Demo</a:t>
            </a:r>
          </a:p>
        </p:txBody>
      </p:sp>
      <p:sp>
        <p:nvSpPr>
          <p:cNvPr id="7" name="Title of this slide I subtitle">
            <a:extLst>
              <a:ext uri="{FF2B5EF4-FFF2-40B4-BE49-F238E27FC236}">
                <a16:creationId xmlns:a16="http://schemas.microsoft.com/office/drawing/2014/main" id="{A0990086-EA72-0B45-A379-CAA3658716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" y="260253"/>
            <a:ext cx="13004342" cy="78260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Index</a:t>
            </a:r>
            <a:endParaRPr dirty="0">
              <a:solidFill>
                <a:srgbClr val="D92E39">
                  <a:alpha val="50000"/>
                </a:srgbClr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687" y="9168835"/>
            <a:ext cx="227280" cy="32451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0" name="Title of this slide I subtitle">
            <a:extLst>
              <a:ext uri="{FF2B5EF4-FFF2-40B4-BE49-F238E27FC236}">
                <a16:creationId xmlns:a16="http://schemas.microsoft.com/office/drawing/2014/main" id="{39055599-2883-F843-BD3B-752D191140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" y="260253"/>
            <a:ext cx="13004342" cy="78260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1. Background </a:t>
            </a:r>
            <a:r>
              <a:rPr lang="en-US" dirty="0">
                <a:solidFill>
                  <a:srgbClr val="D92E39">
                    <a:alpha val="50000"/>
                  </a:srgbClr>
                </a:solidFill>
              </a:rPr>
              <a:t>Online Learning</a:t>
            </a:r>
            <a:endParaRPr dirty="0">
              <a:solidFill>
                <a:srgbClr val="D92E39">
                  <a:alpha val="5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11700-F491-418F-A67D-5F34C6ABF10E}"/>
              </a:ext>
            </a:extLst>
          </p:cNvPr>
          <p:cNvSpPr txBox="1"/>
          <p:nvPr/>
        </p:nvSpPr>
        <p:spPr>
          <a:xfrm>
            <a:off x="223472" y="1389899"/>
            <a:ext cx="10142577" cy="64786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20700" lvl="2" indent="-457200" algn="l" defTabSz="241300"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  <a:defRPr sz="2800" b="0"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Online Learning Characteristics</a:t>
            </a:r>
          </a:p>
          <a:p>
            <a:pPr marL="63500" lvl="8" indent="0" algn="l" defTabSz="241300">
              <a:spcBef>
                <a:spcPts val="1400"/>
              </a:spcBef>
              <a:buSzPct val="100000"/>
              <a:defRPr sz="2800" b="0"/>
            </a:pPr>
            <a:r>
              <a:rPr lang="en-US" sz="2600" dirty="0"/>
              <a:t>			- Data streams</a:t>
            </a:r>
          </a:p>
          <a:p>
            <a:pPr marL="63500" lvl="8" indent="0" algn="l" defTabSz="241300">
              <a:spcBef>
                <a:spcPts val="1400"/>
              </a:spcBef>
              <a:buSzPct val="100000"/>
              <a:defRPr sz="2800" b="0"/>
            </a:pPr>
            <a:r>
              <a:rPr lang="en-US" sz="2600" dirty="0"/>
              <a:t>			- Time-sensitive</a:t>
            </a:r>
          </a:p>
          <a:p>
            <a:pPr marL="63500" lvl="8" indent="0" algn="l" defTabSz="241300">
              <a:spcBef>
                <a:spcPts val="1400"/>
              </a:spcBef>
              <a:buSzPct val="100000"/>
              <a:defRPr sz="2800" b="0"/>
            </a:pPr>
            <a:r>
              <a:rPr lang="en-US" sz="2600" dirty="0"/>
              <a:t>			- Simple Solutions</a:t>
            </a:r>
            <a:endParaRPr lang="en-US" sz="26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63500" lvl="8" indent="0" algn="l" defTabSz="241300">
              <a:spcBef>
                <a:spcPts val="1400"/>
              </a:spcBef>
              <a:buSzPct val="100000"/>
              <a:defRPr sz="2800" b="0"/>
            </a:pPr>
            <a:r>
              <a:rPr lang="en-US" sz="2600" dirty="0"/>
              <a:t>       - Concept Drift</a:t>
            </a:r>
          </a:p>
          <a:p>
            <a:pPr marL="63500" lvl="8" indent="0" algn="l" defTabSz="241300">
              <a:spcBef>
                <a:spcPts val="1400"/>
              </a:spcBef>
              <a:buSzPct val="100000"/>
              <a:defRPr sz="2800" b="0"/>
            </a:pPr>
            <a:endParaRPr lang="en-US" sz="2600" dirty="0"/>
          </a:p>
          <a:p>
            <a:pPr marL="520700" lvl="8" indent="-457200" algn="l" defTabSz="241300"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  <a:defRPr sz="2800" b="0"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Streaming Processing Frameworks:</a:t>
            </a:r>
          </a:p>
          <a:p>
            <a:pPr marL="63500" lvl="8" indent="0" algn="l" defTabSz="241300">
              <a:spcBef>
                <a:spcPts val="1400"/>
              </a:spcBef>
              <a:buSzPct val="100000"/>
              <a:defRPr sz="2800" b="0"/>
            </a:pPr>
            <a:r>
              <a:rPr lang="en-US" sz="2600" dirty="0"/>
              <a:t>		  - Apache Spark</a:t>
            </a:r>
          </a:p>
          <a:p>
            <a:pPr marL="63500" lvl="8" indent="0" algn="l" defTabSz="241300">
              <a:spcBef>
                <a:spcPts val="1400"/>
              </a:spcBef>
              <a:buSzPct val="100000"/>
              <a:defRPr sz="2800" b="0"/>
            </a:pPr>
            <a:r>
              <a:rPr lang="en-US" sz="2600" dirty="0"/>
              <a:t>       - Apache </a:t>
            </a:r>
            <a:r>
              <a:rPr lang="en-US" sz="2600" dirty="0" err="1"/>
              <a:t>Flink</a:t>
            </a:r>
            <a:endParaRPr lang="en-US" sz="2600" dirty="0"/>
          </a:p>
          <a:p>
            <a:pPr marL="63500" lvl="8" indent="0" algn="l" defTabSz="241300">
              <a:spcBef>
                <a:spcPts val="1400"/>
              </a:spcBef>
              <a:buSzPct val="100000"/>
              <a:defRPr sz="2800" b="0"/>
            </a:pPr>
            <a:r>
              <a:rPr lang="en-US" sz="2600" dirty="0"/>
              <a:t>	     - Apache Kafka </a:t>
            </a:r>
          </a:p>
          <a:p>
            <a:pPr marL="63500" lvl="8" indent="0" algn="l" defTabSz="241300">
              <a:spcBef>
                <a:spcPts val="1400"/>
              </a:spcBef>
              <a:buSzPct val="100000"/>
              <a:defRPr sz="2800" b="0"/>
            </a:pPr>
            <a:r>
              <a:rPr lang="en-US" sz="2600" dirty="0"/>
              <a:t>		  - AIR</a:t>
            </a:r>
          </a:p>
        </p:txBody>
      </p:sp>
    </p:spTree>
    <p:extLst>
      <p:ext uri="{BB962C8B-B14F-4D97-AF65-F5344CB8AC3E}">
        <p14:creationId xmlns:p14="http://schemas.microsoft.com/office/powerpoint/2010/main" val="4361094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of this slide I subtitle">
            <a:extLst>
              <a:ext uri="{FF2B5EF4-FFF2-40B4-BE49-F238E27FC236}">
                <a16:creationId xmlns:a16="http://schemas.microsoft.com/office/drawing/2014/main" id="{DD9EDEFB-B779-DC4D-98E6-25C4384267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" y="260253"/>
            <a:ext cx="13004342" cy="782608"/>
          </a:xfrm>
          <a:prstGeom prst="rect">
            <a:avLst/>
          </a:prstGeom>
        </p:spPr>
        <p:txBody>
          <a:bodyPr lIns="0" tIns="0" rIns="0" bIns="0"/>
          <a:lstStyle/>
          <a:p>
            <a:pPr hangingPunct="1"/>
            <a:r>
              <a:rPr lang="en-US" dirty="0"/>
              <a:t>1. Background </a:t>
            </a:r>
            <a:r>
              <a:rPr lang="en-US" dirty="0">
                <a:solidFill>
                  <a:srgbClr val="D92E39">
                    <a:alpha val="50000"/>
                  </a:srgbClr>
                </a:solidFill>
              </a:rPr>
              <a:t>Online Learning: AIR</a:t>
            </a:r>
          </a:p>
        </p:txBody>
      </p:sp>
      <p:sp>
        <p:nvSpPr>
          <p:cNvPr id="8" name="Some bullet points...…">
            <a:extLst>
              <a:ext uri="{FF2B5EF4-FFF2-40B4-BE49-F238E27FC236}">
                <a16:creationId xmlns:a16="http://schemas.microsoft.com/office/drawing/2014/main" id="{DF4207F1-7AD7-6A46-9056-EF7C2AA483E3}"/>
              </a:ext>
            </a:extLst>
          </p:cNvPr>
          <p:cNvSpPr txBox="1"/>
          <p:nvPr/>
        </p:nvSpPr>
        <p:spPr>
          <a:xfrm>
            <a:off x="786593" y="1302353"/>
            <a:ext cx="11150034" cy="4332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92100" indent="-228600" algn="l" defTabSz="241300">
              <a:spcBef>
                <a:spcPts val="1400"/>
              </a:spcBef>
              <a:buSzPct val="100000"/>
              <a:buChar char="•"/>
              <a:defRPr sz="2800" b="0"/>
            </a:pPr>
            <a:r>
              <a:rPr lang="en-US" sz="2800" dirty="0"/>
              <a:t>Distributed</a:t>
            </a:r>
            <a:endParaRPr lang="en-US" sz="2600" dirty="0"/>
          </a:p>
          <a:p>
            <a:pPr marL="292100" indent="-228600" algn="l" defTabSz="241300">
              <a:spcBef>
                <a:spcPts val="1400"/>
              </a:spcBef>
              <a:buSzPct val="100000"/>
              <a:buChar char="•"/>
              <a:defRPr sz="2800" b="0"/>
            </a:pPr>
            <a:r>
              <a:rPr lang="en-GB" sz="2800" b="0" dirty="0"/>
              <a:t>Asynchronous message passing</a:t>
            </a:r>
          </a:p>
          <a:p>
            <a:pPr marL="292100" indent="-228600" algn="l" defTabSz="241300">
              <a:spcBef>
                <a:spcPts val="1400"/>
              </a:spcBef>
              <a:buSzPct val="100000"/>
              <a:buChar char="•"/>
              <a:defRPr sz="2800" b="0"/>
            </a:pPr>
            <a:r>
              <a:rPr lang="en-GB" sz="2800" b="0" dirty="0"/>
              <a:t>Decentralised </a:t>
            </a:r>
          </a:p>
          <a:p>
            <a:pPr marL="292100" indent="-228600" algn="l" defTabSz="241300">
              <a:spcBef>
                <a:spcPts val="1400"/>
              </a:spcBef>
              <a:buSzPct val="100000"/>
              <a:buChar char="•"/>
              <a:defRPr sz="2800" b="0"/>
            </a:pPr>
            <a:endParaRPr lang="en-US" sz="2600" dirty="0"/>
          </a:p>
          <a:p>
            <a:pPr marL="63500" lvl="8" indent="0" algn="l" defTabSz="241300">
              <a:spcBef>
                <a:spcPts val="1400"/>
              </a:spcBef>
              <a:buSzPct val="100000"/>
              <a:defRPr sz="2800" b="0"/>
            </a:pPr>
            <a:r>
              <a:rPr lang="en-US" sz="2600" dirty="0"/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E84A5-259B-964B-8E9D-F93BCE1689C3}"/>
              </a:ext>
            </a:extLst>
          </p:cNvPr>
          <p:cNvSpPr txBox="1"/>
          <p:nvPr/>
        </p:nvSpPr>
        <p:spPr>
          <a:xfrm>
            <a:off x="786593" y="7815175"/>
            <a:ext cx="11962561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endParaRPr lang="en-GB" b="0" dirty="0"/>
          </a:p>
          <a:p>
            <a:pPr algn="l"/>
            <a:endParaRPr lang="en-GB" b="0" dirty="0"/>
          </a:p>
          <a:p>
            <a:pPr algn="l"/>
            <a:r>
              <a:rPr lang="en-GB" sz="1600" b="0" dirty="0"/>
              <a:t>[1] </a:t>
            </a:r>
            <a:r>
              <a:rPr lang="en-GB" sz="1200" b="0" i="0" dirty="0">
                <a:effectLst/>
                <a:latin typeface="Arial" panose="020B0604020202020204" pitchFamily="34" charset="0"/>
              </a:rPr>
              <a:t>V. E. Venugopal, M. Theobald, S. </a:t>
            </a:r>
            <a:r>
              <a:rPr lang="en-GB" sz="1200" b="0" i="0" dirty="0" err="1">
                <a:effectLst/>
                <a:latin typeface="Arial" panose="020B0604020202020204" pitchFamily="34" charset="0"/>
              </a:rPr>
              <a:t>Chaychi</a:t>
            </a:r>
            <a:r>
              <a:rPr lang="en-GB" sz="1200" b="0" i="0" dirty="0">
                <a:effectLst/>
                <a:latin typeface="Arial" panose="020B0604020202020204" pitchFamily="34" charset="0"/>
              </a:rPr>
              <a:t>, and A. </a:t>
            </a:r>
            <a:r>
              <a:rPr lang="en-GB" sz="1200" b="0" i="0" dirty="0" err="1">
                <a:effectLst/>
                <a:latin typeface="Arial" panose="020B0604020202020204" pitchFamily="34" charset="0"/>
              </a:rPr>
              <a:t>Tawakuli</a:t>
            </a:r>
            <a:r>
              <a:rPr lang="en-GB" sz="1200" b="0" i="0" dirty="0">
                <a:effectLst/>
                <a:latin typeface="Arial" panose="020B0604020202020204" pitchFamily="34" charset="0"/>
              </a:rPr>
              <a:t>, “AIR: A light-weight yet high-performance dataflow engine based on asynchronous iterative routing,” in 2020 IEEE 32nd International Symposium on Computer Architecture and High Performance Computing (SBACPAD), 2020, pp. 51–58</a:t>
            </a:r>
            <a:endParaRPr kumimoji="0" lang="en-LU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94D3CA8-EBF1-6148-AF85-60FA030E51F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6311687" y="9168835"/>
            <a:ext cx="227280" cy="324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45F88-913A-8A11-22AA-1EB6751D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0" y="3264493"/>
            <a:ext cx="12337344" cy="3119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BBD52C-3FF1-DED9-90FA-DF500AC22AC3}"/>
              </a:ext>
            </a:extLst>
          </p:cNvPr>
          <p:cNvSpPr txBox="1"/>
          <p:nvPr/>
        </p:nvSpPr>
        <p:spPr>
          <a:xfrm>
            <a:off x="2675838" y="6488605"/>
            <a:ext cx="76531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/>
            <a:r>
              <a:rPr kumimoji="0" lang="en-LU" sz="1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Figure </a:t>
            </a:r>
            <a:r>
              <a:rPr lang="en-LU" sz="1600" dirty="0"/>
              <a:t>3</a:t>
            </a:r>
            <a:r>
              <a:rPr kumimoji="0" lang="en-LU" sz="1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</a:t>
            </a:r>
            <a:r>
              <a:rPr kumimoji="0" lang="en-LU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“</a:t>
            </a:r>
            <a:r>
              <a:rPr lang="en-GB" sz="1600" b="0" dirty="0"/>
              <a:t>ST values (in 10</a:t>
            </a:r>
            <a:r>
              <a:rPr lang="en-GB" sz="1600" b="0" baseline="30000" dirty="0"/>
              <a:t>6</a:t>
            </a:r>
            <a:r>
              <a:rPr lang="en-GB" sz="1600" b="0" dirty="0"/>
              <a:t> events/sec.) of AIR, Spark and </a:t>
            </a:r>
            <a:r>
              <a:rPr lang="en-GB" sz="1600" b="0" dirty="0" err="1"/>
              <a:t>Flink</a:t>
            </a:r>
            <a:r>
              <a:rPr lang="en-GB" sz="1600" b="0" dirty="0"/>
              <a:t> over multiple nodes: SWA, YSB and YSB*</a:t>
            </a:r>
            <a:r>
              <a:rPr kumimoji="0" lang="en-LU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” </a:t>
            </a:r>
            <a:r>
              <a:rPr lang="en-LU" sz="1600" b="0" dirty="0"/>
              <a:t>[1]</a:t>
            </a:r>
            <a:endParaRPr kumimoji="0" lang="en-LU" sz="1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56BFB-EC75-5DF2-FF25-CAAE718B2CFA}"/>
              </a:ext>
            </a:extLst>
          </p:cNvPr>
          <p:cNvSpPr txBox="1"/>
          <p:nvPr/>
        </p:nvSpPr>
        <p:spPr>
          <a:xfrm>
            <a:off x="679709" y="7377150"/>
            <a:ext cx="10550965" cy="71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292100" indent="-228600" algn="l" defTabSz="241300">
              <a:spcBef>
                <a:spcPts val="1400"/>
              </a:spcBef>
              <a:buSzPct val="100000"/>
              <a:buChar char="•"/>
              <a:defRPr sz="2800" b="0"/>
            </a:pPr>
            <a:r>
              <a:rPr lang="en-US" dirty="0"/>
              <a:t>High-Performance (up to 36.58 Gb/s on 8 nodes and 224 cores)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CB616-02B1-A8F9-6FE8-033EDE465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78" y="3738795"/>
            <a:ext cx="3509308" cy="5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505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E1A8FC-100E-DBBA-3A1C-17448AB4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" y="197841"/>
            <a:ext cx="13004559" cy="757207"/>
          </a:xfrm>
        </p:spPr>
        <p:txBody>
          <a:bodyPr/>
          <a:lstStyle/>
          <a:p>
            <a:r>
              <a:rPr lang="en-LU" dirty="0"/>
              <a:t>2. Current solutions to train NN from data 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BF33B-9528-78A6-85FF-52BF292E3ABB}"/>
              </a:ext>
            </a:extLst>
          </p:cNvPr>
          <p:cNvSpPr txBox="1"/>
          <p:nvPr/>
        </p:nvSpPr>
        <p:spPr>
          <a:xfrm>
            <a:off x="766382" y="1402596"/>
            <a:ext cx="11472035" cy="83510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U" sz="28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Current Solutions:</a:t>
            </a:r>
            <a:endParaRPr kumimoji="0" lang="en-LU" sz="28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2000" b="0" dirty="0">
              <a:solidFill>
                <a:srgbClr val="202124"/>
              </a:solidFill>
              <a:latin typeface="Google Sans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800" b="0" dirty="0"/>
              <a:t>dl-on-</a:t>
            </a:r>
            <a:r>
              <a:rPr lang="en-GB" sz="2800" b="0" dirty="0" err="1"/>
              <a:t>flink</a:t>
            </a:r>
            <a:endParaRPr lang="en-GB" sz="2800" b="0" dirty="0"/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2800" b="0" dirty="0"/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800" b="0" dirty="0"/>
              <a:t>Kafka and </a:t>
            </a:r>
            <a:r>
              <a:rPr lang="en-GB" sz="2800" b="0" dirty="0" err="1"/>
              <a:t>Tensorflow</a:t>
            </a:r>
            <a:r>
              <a:rPr lang="en-GB" sz="2800" b="0" dirty="0"/>
              <a:t>-IO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2800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b="0" dirty="0" err="1"/>
              <a:t>TensorFlowOnSpark</a:t>
            </a:r>
            <a:endParaRPr lang="en-GB" sz="2800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b="0" dirty="0">
              <a:solidFill>
                <a:srgbClr val="202124"/>
              </a:solidFill>
              <a:latin typeface="Google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b="0" dirty="0">
              <a:solidFill>
                <a:srgbClr val="202124"/>
              </a:solidFill>
              <a:latin typeface="Google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b="0" dirty="0">
              <a:solidFill>
                <a:srgbClr val="202124"/>
              </a:solidFill>
              <a:latin typeface="Google Sans"/>
            </a:endParaRPr>
          </a:p>
          <a:p>
            <a:pPr algn="l"/>
            <a:r>
              <a:rPr lang="en-GB" sz="2800" dirty="0">
                <a:solidFill>
                  <a:schemeClr val="tx1">
                    <a:lumMod val="50000"/>
                  </a:schemeClr>
                </a:solidFill>
              </a:rPr>
              <a:t>Limitations: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2000" b="0" dirty="0">
              <a:solidFill>
                <a:srgbClr val="202124"/>
              </a:solidFill>
              <a:latin typeface="Google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b="0" dirty="0"/>
              <a:t>Rely on the availability of the whole training data at once.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b="0" dirty="0"/>
          </a:p>
          <a:p>
            <a:pPr marL="342900" lvl="4" indent="-342900" algn="l">
              <a:buFont typeface="Arial" panose="020B0604020202020204" pitchFamily="34" charset="0"/>
              <a:buChar char="•"/>
            </a:pPr>
            <a:r>
              <a:rPr lang="en-GB" sz="2800" b="0" dirty="0"/>
              <a:t>Decreased performance under OL setting (real-time training).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b="0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GB" sz="2000" b="0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GB" sz="2000" b="0" dirty="0">
              <a:solidFill>
                <a:srgbClr val="202124"/>
              </a:solidFill>
              <a:latin typeface="Google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b="0" dirty="0">
              <a:solidFill>
                <a:srgbClr val="202124"/>
              </a:solidFill>
              <a:latin typeface="Google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b="0" dirty="0">
              <a:solidFill>
                <a:srgbClr val="202124"/>
              </a:solidFill>
              <a:latin typeface="Google Sans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LU" sz="2800" b="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881833-F821-9591-349F-374073AE30D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6311687" y="9168835"/>
            <a:ext cx="227280" cy="32451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0138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687" y="9168835"/>
            <a:ext cx="227280" cy="324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5" name="Some bullet points...…">
            <a:extLst>
              <a:ext uri="{FF2B5EF4-FFF2-40B4-BE49-F238E27FC236}">
                <a16:creationId xmlns:a16="http://schemas.microsoft.com/office/drawing/2014/main" id="{EA6642B7-463B-1B42-A007-94DC8040F67D}"/>
              </a:ext>
            </a:extLst>
          </p:cNvPr>
          <p:cNvSpPr txBox="1"/>
          <p:nvPr/>
        </p:nvSpPr>
        <p:spPr>
          <a:xfrm>
            <a:off x="786593" y="1481534"/>
            <a:ext cx="11431614" cy="6730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l" defTabSz="12700">
              <a:spcBef>
                <a:spcPts val="3200"/>
              </a:spcBef>
              <a:defRPr sz="2800" b="0"/>
            </a:pPr>
            <a:r>
              <a:rPr lang="en-US" dirty="0" err="1"/>
              <a:t>TensAIR</a:t>
            </a:r>
            <a:r>
              <a:rPr lang="en-US" dirty="0"/>
              <a:t> is a framework that implements TensorFlow in an AIR Dataflow.   </a:t>
            </a:r>
          </a:p>
          <a:p>
            <a:pPr marL="292100" indent="-228600" algn="l" defTabSz="241300">
              <a:spcBef>
                <a:spcPts val="1400"/>
              </a:spcBef>
              <a:buSzPct val="100000"/>
              <a:buChar char="•"/>
              <a:defRPr sz="2800" b="0"/>
            </a:pPr>
            <a:endParaRPr lang="en-US" dirty="0"/>
          </a:p>
          <a:p>
            <a:pPr marL="292100" indent="-228600" algn="l" defTabSz="241300">
              <a:spcBef>
                <a:spcPts val="1400"/>
              </a:spcBef>
              <a:buSzPct val="100000"/>
              <a:buChar char="•"/>
              <a:defRPr sz="2800" b="0"/>
            </a:pPr>
            <a:r>
              <a:rPr lang="en-US" dirty="0"/>
              <a:t>C++</a:t>
            </a:r>
          </a:p>
          <a:p>
            <a:pPr marL="292100" indent="-228600" algn="l" defTabSz="241300">
              <a:spcBef>
                <a:spcPts val="1400"/>
              </a:spcBef>
              <a:buSzPct val="100000"/>
              <a:buChar char="•"/>
              <a:defRPr sz="2800" b="0"/>
            </a:pPr>
            <a:r>
              <a:rPr lang="en-US" dirty="0"/>
              <a:t>MPI</a:t>
            </a:r>
          </a:p>
          <a:p>
            <a:pPr marL="292100" indent="-228600" algn="l" defTabSz="241300">
              <a:spcBef>
                <a:spcPts val="1400"/>
              </a:spcBef>
              <a:buSzPct val="100000"/>
              <a:buChar char="•"/>
              <a:defRPr sz="2800" b="0"/>
            </a:pPr>
            <a:r>
              <a:rPr lang="en-US" dirty="0"/>
              <a:t>Distributed, asynchronous, and decentralized</a:t>
            </a:r>
          </a:p>
          <a:p>
            <a:pPr marL="292100" indent="-228600" algn="l" defTabSz="241300">
              <a:spcBef>
                <a:spcPts val="1400"/>
              </a:spcBef>
              <a:buSzPct val="100000"/>
              <a:buChar char="•"/>
              <a:defRPr sz="2800" b="0"/>
            </a:pPr>
            <a:r>
              <a:rPr lang="en-US" dirty="0" err="1"/>
              <a:t>Tensorflow</a:t>
            </a:r>
            <a:r>
              <a:rPr lang="en-US" dirty="0"/>
              <a:t> C API</a:t>
            </a:r>
          </a:p>
          <a:p>
            <a:pPr marL="292100" indent="-228600" algn="l" defTabSz="241300">
              <a:spcBef>
                <a:spcPts val="1400"/>
              </a:spcBef>
              <a:buSzPct val="100000"/>
              <a:buChar char="•"/>
              <a:defRPr sz="2800" b="0"/>
            </a:pPr>
            <a:r>
              <a:rPr lang="en-US" dirty="0" err="1"/>
              <a:t>Tensorflow</a:t>
            </a:r>
            <a:r>
              <a:rPr lang="en-US" dirty="0"/>
              <a:t> models imported from Python</a:t>
            </a:r>
          </a:p>
          <a:p>
            <a:pPr marL="292100" indent="-228600" algn="l" defTabSz="241300">
              <a:spcBef>
                <a:spcPts val="1400"/>
              </a:spcBef>
              <a:buSzPct val="100000"/>
              <a:buChar char="•"/>
              <a:defRPr sz="2800" b="0"/>
            </a:pPr>
            <a:endParaRPr dirty="0"/>
          </a:p>
        </p:txBody>
      </p:sp>
      <p:sp>
        <p:nvSpPr>
          <p:cNvPr id="7" name="Title of this slide I subtitle">
            <a:extLst>
              <a:ext uri="{FF2B5EF4-FFF2-40B4-BE49-F238E27FC236}">
                <a16:creationId xmlns:a16="http://schemas.microsoft.com/office/drawing/2014/main" id="{62A7E7A6-15C9-894A-A609-DC7D66E8E9B8}"/>
              </a:ext>
            </a:extLst>
          </p:cNvPr>
          <p:cNvSpPr txBox="1">
            <a:spLocks/>
          </p:cNvSpPr>
          <p:nvPr/>
        </p:nvSpPr>
        <p:spPr>
          <a:xfrm>
            <a:off x="229" y="260253"/>
            <a:ext cx="13004342" cy="78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1pPr>
            <a:lvl2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2pPr>
            <a:lvl3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3pPr>
            <a:lvl4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4pPr>
            <a:lvl5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5pPr>
            <a:lvl6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6pPr>
            <a:lvl7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7pPr>
            <a:lvl8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8pPr>
            <a:lvl9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9pPr>
          </a:lstStyle>
          <a:p>
            <a:pPr hangingPunct="1"/>
            <a:r>
              <a:rPr lang="en-US" dirty="0"/>
              <a:t>3. </a:t>
            </a:r>
            <a:r>
              <a:rPr lang="en-US" dirty="0" err="1"/>
              <a:t>TensAIR</a:t>
            </a:r>
            <a:endParaRPr lang="en-US" dirty="0">
              <a:solidFill>
                <a:srgbClr val="D92E39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411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687" y="9168835"/>
            <a:ext cx="227280" cy="324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7" name="Title of this slide I subtitle">
            <a:extLst>
              <a:ext uri="{FF2B5EF4-FFF2-40B4-BE49-F238E27FC236}">
                <a16:creationId xmlns:a16="http://schemas.microsoft.com/office/drawing/2014/main" id="{62A7E7A6-15C9-894A-A609-DC7D66E8E9B8}"/>
              </a:ext>
            </a:extLst>
          </p:cNvPr>
          <p:cNvSpPr txBox="1">
            <a:spLocks/>
          </p:cNvSpPr>
          <p:nvPr/>
        </p:nvSpPr>
        <p:spPr>
          <a:xfrm>
            <a:off x="229" y="260253"/>
            <a:ext cx="13004342" cy="78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1pPr>
            <a:lvl2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2pPr>
            <a:lvl3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3pPr>
            <a:lvl4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4pPr>
            <a:lvl5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5pPr>
            <a:lvl6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6pPr>
            <a:lvl7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7pPr>
            <a:lvl8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8pPr>
            <a:lvl9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9pPr>
          </a:lstStyle>
          <a:p>
            <a:pPr hangingPunct="1"/>
            <a:r>
              <a:rPr lang="en-US" sz="3600" dirty="0"/>
              <a:t>3. </a:t>
            </a:r>
            <a:r>
              <a:rPr lang="en-US" sz="3600" dirty="0" err="1"/>
              <a:t>TensAIR</a:t>
            </a:r>
            <a:r>
              <a:rPr lang="en-US" sz="3600" dirty="0"/>
              <a:t>: </a:t>
            </a:r>
            <a:r>
              <a:rPr lang="en-US" sz="3600" dirty="0">
                <a:solidFill>
                  <a:srgbClr val="D92E39">
                    <a:alpha val="50000"/>
                  </a:srgbClr>
                </a:solidFill>
              </a:rPr>
              <a:t>Dataflow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EADA0-7DFB-4877-8BA7-54CABDA556AD}"/>
              </a:ext>
            </a:extLst>
          </p:cNvPr>
          <p:cNvSpPr txBox="1"/>
          <p:nvPr/>
        </p:nvSpPr>
        <p:spPr>
          <a:xfrm>
            <a:off x="3231717" y="7488465"/>
            <a:ext cx="638722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LU" sz="1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Figure </a:t>
            </a:r>
            <a:r>
              <a:rPr lang="en-LU" sz="1600" dirty="0"/>
              <a:t>4</a:t>
            </a:r>
            <a:r>
              <a:rPr kumimoji="0" lang="en-LU" sz="1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TensAIR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general</a:t>
            </a:r>
            <a:r>
              <a:rPr lang="en-US" sz="1600" b="0" dirty="0"/>
              <a:t> </a:t>
            </a:r>
            <a:r>
              <a:rPr lang="en-US" sz="1600" b="0" dirty="0" err="1"/>
              <a:t>usecase</a:t>
            </a:r>
            <a:r>
              <a:rPr lang="en-US" sz="1600" b="0" dirty="0"/>
              <a:t>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dataflow.</a:t>
            </a:r>
            <a:endParaRPr kumimoji="0" lang="en-LU" sz="1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3B93F83-D950-CF4E-7A38-A063713D5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88" y="2374418"/>
            <a:ext cx="6163052" cy="487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188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687" y="9168835"/>
            <a:ext cx="227280" cy="324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" name="Title of this slide I subtitle">
            <a:extLst>
              <a:ext uri="{FF2B5EF4-FFF2-40B4-BE49-F238E27FC236}">
                <a16:creationId xmlns:a16="http://schemas.microsoft.com/office/drawing/2014/main" id="{62A7E7A6-15C9-894A-A609-DC7D66E8E9B8}"/>
              </a:ext>
            </a:extLst>
          </p:cNvPr>
          <p:cNvSpPr txBox="1">
            <a:spLocks/>
          </p:cNvSpPr>
          <p:nvPr/>
        </p:nvSpPr>
        <p:spPr>
          <a:xfrm>
            <a:off x="229" y="260253"/>
            <a:ext cx="13004342" cy="78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1pPr>
            <a:lvl2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2pPr>
            <a:lvl3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3pPr>
            <a:lvl4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4pPr>
            <a:lvl5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5pPr>
            <a:lvl6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6pPr>
            <a:lvl7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7pPr>
            <a:lvl8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8pPr>
            <a:lvl9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D92E39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9pPr>
          </a:lstStyle>
          <a:p>
            <a:pPr hangingPunct="1"/>
            <a:r>
              <a:rPr lang="en-US" dirty="0"/>
              <a:t>3. </a:t>
            </a:r>
            <a:r>
              <a:rPr lang="en-US" dirty="0" err="1"/>
              <a:t>TensAIR</a:t>
            </a:r>
            <a:r>
              <a:rPr lang="en-US" dirty="0"/>
              <a:t>: </a:t>
            </a:r>
            <a:r>
              <a:rPr lang="en-US" dirty="0">
                <a:solidFill>
                  <a:srgbClr val="D92E39">
                    <a:alpha val="50000"/>
                  </a:srgbClr>
                </a:solidFill>
              </a:rPr>
              <a:t>Model Convergence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FA4C0-9880-E5CF-7B15-1954E034D93E}"/>
              </a:ext>
            </a:extLst>
          </p:cNvPr>
          <p:cNvSpPr txBox="1"/>
          <p:nvPr/>
        </p:nvSpPr>
        <p:spPr>
          <a:xfrm>
            <a:off x="1000059" y="1456578"/>
            <a:ext cx="10850536" cy="6001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LU" b="0" dirty="0">
                <a:solidFill>
                  <a:schemeClr val="tx1">
                    <a:lumMod val="50000"/>
                  </a:schemeClr>
                </a:solidFill>
              </a:rPr>
              <a:t>Special Characteristics:</a:t>
            </a:r>
          </a:p>
          <a:p>
            <a:pPr algn="l"/>
            <a:endParaRPr lang="en-LU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LU" b="0" dirty="0"/>
              <a:t>Asynchronous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LU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LU" b="0" dirty="0"/>
              <a:t>Decentralized </a:t>
            </a:r>
          </a:p>
          <a:p>
            <a:pPr marL="342900" indent="-342900" algn="l">
              <a:buFontTx/>
              <a:buChar char="-"/>
            </a:pPr>
            <a:endParaRPr lang="en-LU" b="0" dirty="0"/>
          </a:p>
          <a:p>
            <a:pPr marL="342900" indent="-342900" algn="l">
              <a:buFontTx/>
              <a:buChar char="-"/>
            </a:pPr>
            <a:endParaRPr lang="en-LU" b="0" dirty="0"/>
          </a:p>
          <a:p>
            <a:pPr algn="l"/>
            <a:r>
              <a:rPr lang="en-LU" b="0" dirty="0">
                <a:solidFill>
                  <a:schemeClr val="tx1">
                    <a:lumMod val="50000"/>
                  </a:schemeClr>
                </a:solidFill>
              </a:rPr>
              <a:t>Convergence considerations:</a:t>
            </a:r>
          </a:p>
          <a:p>
            <a:pPr algn="l"/>
            <a:endParaRPr lang="en-LU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LU" b="0" dirty="0"/>
              <a:t>Training is performed between significant concept drifts.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LU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LU" b="0" dirty="0"/>
              <a:t>Theoretical convergence: Stale-Synchronous Parallellism (SSP).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LU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LU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LU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LU" b="0" dirty="0"/>
              <a:t>Practical convergence: </a:t>
            </a:r>
            <a:r>
              <a:rPr lang="en-LU" b="0" u="sng" dirty="0"/>
              <a:t>not impacted by asynchronous training.</a:t>
            </a:r>
          </a:p>
        </p:txBody>
      </p:sp>
    </p:spTree>
    <p:extLst>
      <p:ext uri="{BB962C8B-B14F-4D97-AF65-F5344CB8AC3E}">
        <p14:creationId xmlns:p14="http://schemas.microsoft.com/office/powerpoint/2010/main" val="2787951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D56BA8-DF15-0522-E2EF-2B4020EF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818"/>
            <a:ext cx="13004559" cy="757207"/>
          </a:xfrm>
        </p:spPr>
        <p:txBody>
          <a:bodyPr/>
          <a:lstStyle/>
          <a:p>
            <a:r>
              <a:rPr lang="en-LU" dirty="0"/>
              <a:t>4. </a:t>
            </a:r>
            <a:r>
              <a:rPr lang="en-US" sz="4400" dirty="0"/>
              <a:t>Experiments &amp; Results: </a:t>
            </a:r>
            <a:r>
              <a:rPr lang="en-US" dirty="0">
                <a:solidFill>
                  <a:srgbClr val="D92E39">
                    <a:alpha val="50000"/>
                  </a:srgbClr>
                </a:solidFill>
              </a:rPr>
              <a:t>Configurations</a:t>
            </a:r>
            <a:endParaRPr lang="en-L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08B7186-9467-51C3-24D6-6A7CF5C13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72401"/>
              </p:ext>
            </p:extLst>
          </p:nvPr>
        </p:nvGraphicFramePr>
        <p:xfrm>
          <a:off x="1335363" y="2180312"/>
          <a:ext cx="9952647" cy="1556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7549">
                  <a:extLst>
                    <a:ext uri="{9D8B030D-6E8A-4147-A177-3AD203B41FA5}">
                      <a16:colId xmlns:a16="http://schemas.microsoft.com/office/drawing/2014/main" val="1070333060"/>
                    </a:ext>
                  </a:extLst>
                </a:gridCol>
                <a:gridCol w="3317549">
                  <a:extLst>
                    <a:ext uri="{9D8B030D-6E8A-4147-A177-3AD203B41FA5}">
                      <a16:colId xmlns:a16="http://schemas.microsoft.com/office/drawing/2014/main" val="1233413251"/>
                    </a:ext>
                  </a:extLst>
                </a:gridCol>
                <a:gridCol w="3317549">
                  <a:extLst>
                    <a:ext uri="{9D8B030D-6E8A-4147-A177-3AD203B41FA5}">
                      <a16:colId xmlns:a16="http://schemas.microsoft.com/office/drawing/2014/main" val="1925551153"/>
                    </a:ext>
                  </a:extLst>
                </a:gridCol>
              </a:tblGrid>
              <a:tr h="518739">
                <a:tc>
                  <a:txBody>
                    <a:bodyPr/>
                    <a:lstStyle/>
                    <a:p>
                      <a:r>
                        <a:rPr lang="en-LU" sz="2000" b="1" dirty="0"/>
                        <a:t>Problem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LU" sz="2000" b="1" dirty="0"/>
                        <a:t>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LU" sz="2000" b="1" dirty="0"/>
                        <a:t>Characteristic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074047"/>
                  </a:ext>
                </a:extLst>
              </a:tr>
              <a:tr h="518739">
                <a:tc>
                  <a:txBody>
                    <a:bodyPr/>
                    <a:lstStyle/>
                    <a:p>
                      <a:pPr algn="l"/>
                      <a:r>
                        <a:rPr lang="en-LU" sz="2000" dirty="0"/>
                        <a:t>Word2Vec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LU" sz="2000" dirty="0"/>
                        <a:t>1% English Wikipidea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LU" sz="2000" dirty="0"/>
                        <a:t>Sparse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001629"/>
                  </a:ext>
                </a:extLst>
              </a:tr>
              <a:tr h="518739">
                <a:tc>
                  <a:txBody>
                    <a:bodyPr/>
                    <a:lstStyle/>
                    <a:p>
                      <a:pPr algn="l"/>
                      <a:r>
                        <a:rPr lang="en-LU" sz="2000" dirty="0"/>
                        <a:t>Image classification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LU" sz="2000" dirty="0"/>
                        <a:t>CIFAR-10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LU" sz="2000" dirty="0"/>
                        <a:t>Dense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4329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CBDF4A9-C540-8F3A-81FB-86EC91BA4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6922"/>
              </p:ext>
            </p:extLst>
          </p:nvPr>
        </p:nvGraphicFramePr>
        <p:xfrm>
          <a:off x="1976753" y="5489175"/>
          <a:ext cx="866986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4934">
                  <a:extLst>
                    <a:ext uri="{9D8B030D-6E8A-4147-A177-3AD203B41FA5}">
                      <a16:colId xmlns:a16="http://schemas.microsoft.com/office/drawing/2014/main" val="3070647675"/>
                    </a:ext>
                  </a:extLst>
                </a:gridCol>
                <a:gridCol w="4334934">
                  <a:extLst>
                    <a:ext uri="{9D8B030D-6E8A-4147-A177-3AD203B41FA5}">
                      <a16:colId xmlns:a16="http://schemas.microsoft.com/office/drawing/2014/main" val="20225712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LU" b="1" dirty="0"/>
                        <a:t>ULHPC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L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2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U" dirty="0"/>
                        <a:t>Nodes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r>
                        <a:rPr lang="en-LU" dirty="0"/>
                        <a:t>p to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078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U" dirty="0"/>
                        <a:t>Ranks per node (on CPU)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L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162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U" dirty="0"/>
                        <a:t>CPUs per node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L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325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U" dirty="0"/>
                        <a:t>GPUs per node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L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64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U" dirty="0"/>
                        <a:t>Ranks per GPU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L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25135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7D265A-ED60-7E54-69EE-19134EE2D320}"/>
              </a:ext>
            </a:extLst>
          </p:cNvPr>
          <p:cNvSpPr txBox="1"/>
          <p:nvPr/>
        </p:nvSpPr>
        <p:spPr>
          <a:xfrm>
            <a:off x="3839713" y="7879384"/>
            <a:ext cx="494394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LU" sz="1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Table </a:t>
            </a:r>
            <a:r>
              <a:rPr lang="en-LU" sz="1600" dirty="0"/>
              <a:t>4</a:t>
            </a:r>
            <a:r>
              <a:rPr kumimoji="0" lang="en-LU" sz="1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</a:t>
            </a:r>
            <a:r>
              <a:rPr kumimoji="0" lang="en-LU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UL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HPC configuration.</a:t>
            </a:r>
            <a:endParaRPr kumimoji="0" lang="en-LU" sz="1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A48C27-66CE-C35E-57A8-89806A2B2B4D}"/>
              </a:ext>
            </a:extLst>
          </p:cNvPr>
          <p:cNvSpPr txBox="1"/>
          <p:nvPr/>
        </p:nvSpPr>
        <p:spPr>
          <a:xfrm>
            <a:off x="3839712" y="3915613"/>
            <a:ext cx="494394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LU" sz="1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Table </a:t>
            </a:r>
            <a:r>
              <a:rPr lang="en-LU" sz="1600" dirty="0"/>
              <a:t>3</a:t>
            </a:r>
            <a:r>
              <a:rPr kumimoji="0" lang="en-LU" sz="1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Problems characteristics.</a:t>
            </a:r>
            <a:endParaRPr kumimoji="0" lang="en-LU" sz="1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D84B6B-0D73-E69C-2925-D165678D3E5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6311687" y="9168835"/>
            <a:ext cx="227280" cy="324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6643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7101</TotalTime>
  <Words>593</Words>
  <Application>Microsoft Macintosh PowerPoint</Application>
  <PresentationFormat>Custom</PresentationFormat>
  <Paragraphs>149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Gill Sans</vt:lpstr>
      <vt:lpstr>Google Sans</vt:lpstr>
      <vt:lpstr>Helvetica Neue</vt:lpstr>
      <vt:lpstr>Helvetica Neue Light</vt:lpstr>
      <vt:lpstr>Helvetica Neue Thin</vt:lpstr>
      <vt:lpstr>White</vt:lpstr>
      <vt:lpstr>TensAIR: Online Learning from Data Streams via Asynchronous Iterative Routing</vt:lpstr>
      <vt:lpstr>Index</vt:lpstr>
      <vt:lpstr>1. Background Online Learning</vt:lpstr>
      <vt:lpstr>1. Background Online Learning: AIR</vt:lpstr>
      <vt:lpstr>2. Current solutions to train NN from data streams</vt:lpstr>
      <vt:lpstr>PowerPoint Presentation</vt:lpstr>
      <vt:lpstr>PowerPoint Presentation</vt:lpstr>
      <vt:lpstr>PowerPoint Presentation</vt:lpstr>
      <vt:lpstr>4. Experiments &amp; Results: Configurations</vt:lpstr>
      <vt:lpstr>4. Experiments &amp; Results: Convergence &amp; Speed-up Analysis</vt:lpstr>
      <vt:lpstr>4. Experiments &amp; Results: Baseline comparison</vt:lpstr>
      <vt:lpstr>5. Summary</vt:lpstr>
      <vt:lpstr>6. Demo</vt:lpstr>
      <vt:lpstr>7. Acknowledgement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TensAIR: Distributed Tensorflow Dataflow for Datastreams</dc:title>
  <cp:lastModifiedBy>Urbani, J. (Jacopo)</cp:lastModifiedBy>
  <cp:revision>131</cp:revision>
  <dcterms:modified xsi:type="dcterms:W3CDTF">2023-04-11T08:22:34Z</dcterms:modified>
</cp:coreProperties>
</file>