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6" autoAdjust="0"/>
    <p:restoredTop sz="61980" autoAdjust="0"/>
  </p:normalViewPr>
  <p:slideViewPr>
    <p:cSldViewPr snapToGrid="0">
      <p:cViewPr varScale="1">
        <p:scale>
          <a:sx n="89" d="100"/>
          <a:sy n="89" d="100"/>
        </p:scale>
        <p:origin x="16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9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9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75722BA3-20F0-4021-8A26-813318EB429E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75722BA3-20F0-4021-8A26-813318EB429E}" type="slidenum">
              <a:rPr lang="en-US" sz="1400" b="0" strike="noStrike" spc="-1" smtClean="0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9452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>
            <a:noAutofit/>
          </a:bodyPr>
          <a:lstStyle/>
          <a:p>
            <a:pPr marL="216000" indent="-216000">
              <a:lnSpc>
                <a:spcPct val="100000"/>
              </a:lnSpc>
              <a:tabLst>
                <a:tab pos="0" algn="l"/>
              </a:tabLst>
            </a:pPr>
            <a:r>
              <a:rPr lang="en-US" sz="1100" b="0" u="sng" strike="noStrike" spc="-1" dirty="0">
                <a:latin typeface="Arial"/>
              </a:rPr>
              <a:t>D</a:t>
            </a:r>
            <a:r>
              <a:rPr lang="en" sz="1100" b="0" u="sng" strike="noStrike" spc="-1" dirty="0">
                <a:latin typeface="Arial"/>
              </a:rPr>
              <a:t>ata set descriptions</a:t>
            </a:r>
            <a:r>
              <a:rPr lang="en" sz="1100" b="0" strike="noStrike" spc="-1" dirty="0">
                <a:latin typeface="Arial"/>
              </a:rPr>
              <a:t>:</a:t>
            </a:r>
          </a:p>
          <a:p>
            <a:pPr marL="673200" lvl="1" indent="-216000">
              <a:lnSpc>
                <a:spcPct val="100000"/>
              </a:lnSpc>
              <a:tabLst>
                <a:tab pos="0" algn="l"/>
              </a:tabLst>
            </a:pPr>
            <a:r>
              <a:rPr lang="en-US" sz="1100" b="0" strike="noStrike" spc="-1" dirty="0">
                <a:latin typeface="Arial"/>
              </a:rPr>
              <a:t>Two types of datasets are available to solve our problems</a:t>
            </a:r>
          </a:p>
          <a:p>
            <a:pPr marL="673200" lvl="1" indent="-216000">
              <a:lnSpc>
                <a:spcPct val="100000"/>
              </a:lnSpc>
              <a:tabLst>
                <a:tab pos="0" algn="l"/>
              </a:tabLst>
            </a:pPr>
            <a:r>
              <a:rPr lang="en-US" sz="1100" b="0" strike="noStrike" spc="-1" dirty="0">
                <a:latin typeface="Arial"/>
              </a:rPr>
              <a:t>1. </a:t>
            </a:r>
            <a:r>
              <a:rPr lang="en-US" sz="1100" b="0" u="sng" strike="noStrike" spc="-1" dirty="0">
                <a:latin typeface="Arial"/>
              </a:rPr>
              <a:t>Flamingo-data</a:t>
            </a:r>
          </a:p>
          <a:p>
            <a:pPr marL="673200" lvl="1" indent="-21600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n-US" sz="1100" b="0" strike="noStrike" spc="-1" dirty="0">
                <a:latin typeface="Arial"/>
              </a:rPr>
              <a:t>Users, teams and team levels in csv files</a:t>
            </a:r>
          </a:p>
          <a:p>
            <a:pPr marL="673200" lvl="1" indent="-21600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n-US" sz="1100" b="0" strike="noStrike" spc="-1" dirty="0">
                <a:latin typeface="Arial"/>
              </a:rPr>
              <a:t>Game, Ad and Buy clicks in game dumped into csv files </a:t>
            </a:r>
          </a:p>
          <a:p>
            <a:pPr marL="457200" lvl="1" indent="0">
              <a:lnSpc>
                <a:spcPct val="100000"/>
              </a:lnSpc>
              <a:buFontTx/>
              <a:buNone/>
              <a:tabLst>
                <a:tab pos="0" algn="l"/>
              </a:tabLst>
            </a:pPr>
            <a:r>
              <a:rPr lang="en" sz="1100" b="0" strike="noStrike" spc="-1" dirty="0">
                <a:latin typeface="Arial"/>
              </a:rPr>
              <a:t>2. </a:t>
            </a:r>
            <a:r>
              <a:rPr lang="en-US" sz="1100" b="0" u="sng" strike="noStrike" spc="-1" dirty="0">
                <a:latin typeface="Arial"/>
              </a:rPr>
              <a:t>Chat-data</a:t>
            </a:r>
          </a:p>
          <a:p>
            <a:pPr marL="628650" lvl="1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n-US" sz="1100" b="0" strike="noStrike" spc="-1" dirty="0">
                <a:latin typeface="Arial"/>
              </a:rPr>
              <a:t>User, team and chat sessions with relations like Join, Leaves, </a:t>
            </a:r>
            <a:r>
              <a:rPr lang="en-US" sz="1100" b="0" strike="noStrike" spc="-1" dirty="0" err="1">
                <a:latin typeface="Arial"/>
              </a:rPr>
              <a:t>CreateSession</a:t>
            </a:r>
            <a:endParaRPr lang="en-US" sz="1100" b="0" strike="noStrike" spc="-1" dirty="0">
              <a:latin typeface="Arial"/>
            </a:endParaRPr>
          </a:p>
          <a:p>
            <a:pPr marL="628650" lvl="1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n-US" sz="1100" b="0" strike="noStrike" spc="-1" dirty="0">
                <a:latin typeface="Arial"/>
              </a:rPr>
              <a:t>Chat message item with user relations like Mentioned, </a:t>
            </a:r>
            <a:r>
              <a:rPr lang="en-US" sz="1100" b="0" strike="noStrike" spc="-1" dirty="0" err="1">
                <a:latin typeface="Arial"/>
              </a:rPr>
              <a:t>PartOf</a:t>
            </a:r>
            <a:r>
              <a:rPr lang="en-US" sz="1100" b="0" strike="noStrike" spc="-1" dirty="0">
                <a:latin typeface="Arial"/>
              </a:rPr>
              <a:t> and </a:t>
            </a:r>
            <a:r>
              <a:rPr lang="en-US" sz="1100" b="0" strike="noStrike" spc="-1" dirty="0" err="1">
                <a:latin typeface="Arial"/>
              </a:rPr>
              <a:t>ResponseTo</a:t>
            </a:r>
            <a:endParaRPr lang="en" sz="11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pos="0" algn="l"/>
              </a:tabLst>
            </a:pPr>
            <a:endParaRPr lang="en-US" sz="11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pos="0" algn="l"/>
              </a:tabLst>
            </a:pPr>
            <a:r>
              <a:rPr lang="en-US" sz="1100" b="0" u="sng" strike="noStrike" spc="-1" dirty="0">
                <a:latin typeface="Arial"/>
              </a:rPr>
              <a:t>D</a:t>
            </a:r>
            <a:r>
              <a:rPr lang="en" sz="1100" b="0" u="sng" strike="noStrike" spc="-1" dirty="0">
                <a:latin typeface="Arial"/>
              </a:rPr>
              <a:t>ata </a:t>
            </a:r>
            <a:r>
              <a:rPr lang="en-US" sz="1100" b="0" u="sng" strike="noStrike" spc="-1" dirty="0">
                <a:latin typeface="Arial"/>
              </a:rPr>
              <a:t>S</a:t>
            </a:r>
            <a:r>
              <a:rPr lang="en" sz="1100" b="0" u="sng" strike="noStrike" spc="-1" dirty="0">
                <a:latin typeface="Arial"/>
              </a:rPr>
              <a:t>cience Story</a:t>
            </a:r>
            <a:r>
              <a:rPr lang="en" sz="1100" b="0" strike="noStrike" spc="-1" dirty="0">
                <a:latin typeface="Arial"/>
              </a:rPr>
              <a:t>:</a:t>
            </a:r>
          </a:p>
          <a:p>
            <a:pPr marL="216000" indent="-21600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n" sz="1100" b="0" strike="noStrike" spc="-1" dirty="0">
                <a:latin typeface="Arial"/>
              </a:rPr>
              <a:t>Eglence needs a </a:t>
            </a:r>
            <a:r>
              <a:rPr lang="en-US" sz="1100" b="0" strike="noStrike" spc="-1" dirty="0">
                <a:latin typeface="Arial"/>
              </a:rPr>
              <a:t>f</a:t>
            </a:r>
            <a:r>
              <a:rPr lang="en" sz="1100" b="0" strike="noStrike" spc="-1" dirty="0">
                <a:latin typeface="Arial"/>
              </a:rPr>
              <a:t>ocused </a:t>
            </a:r>
            <a:r>
              <a:rPr lang="en-US" sz="1100" b="0" strike="noStrike" spc="-1" dirty="0">
                <a:latin typeface="Arial"/>
              </a:rPr>
              <a:t>analytics driven </a:t>
            </a:r>
            <a:r>
              <a:rPr lang="en" sz="1100" b="0" strike="noStrike" spc="-1" dirty="0">
                <a:latin typeface="Arial"/>
              </a:rPr>
              <a:t>campaign to generate revenue from game players</a:t>
            </a:r>
          </a:p>
          <a:p>
            <a:pPr marL="216000" indent="-21600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n" sz="1100" b="0" strike="noStrike" spc="-1" dirty="0">
                <a:latin typeface="Arial"/>
              </a:rPr>
              <a:t>Analytics will focus on the </a:t>
            </a:r>
            <a:r>
              <a:rPr lang="en-US" sz="1100" b="0" strike="noStrike" spc="-1" dirty="0">
                <a:latin typeface="Arial"/>
              </a:rPr>
              <a:t>two types of game related data for patterns and translate them to actionable strategies</a:t>
            </a:r>
          </a:p>
          <a:p>
            <a:pPr marL="216000" indent="-21600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n-US" sz="1100" b="0" strike="noStrike" spc="-1" dirty="0">
                <a:latin typeface="Arial"/>
              </a:rPr>
              <a:t>Flamingo data and chat data are the two data sources available to drive our analysis</a:t>
            </a:r>
          </a:p>
          <a:p>
            <a:pPr marL="673200" lvl="1" indent="-21600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n-US" sz="1100" b="0" strike="noStrike" spc="-1" dirty="0">
                <a:latin typeface="Arial"/>
              </a:rPr>
              <a:t>Data about platform, users and revenue will help us understand the demography and high-stake individuals </a:t>
            </a:r>
          </a:p>
          <a:p>
            <a:pPr marL="673200" lvl="1" indent="-21600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n-US" sz="1100" b="0" strike="noStrike" spc="-1" dirty="0">
                <a:latin typeface="Arial"/>
              </a:rPr>
              <a:t>Data about chat and message patters will provide information about active communities and teams</a:t>
            </a:r>
          </a:p>
          <a:p>
            <a:pPr marL="0" lvl="0" indent="0">
              <a:lnSpc>
                <a:spcPct val="100000"/>
              </a:lnSpc>
              <a:buFontTx/>
              <a:buNone/>
              <a:tabLst>
                <a:tab pos="0" algn="l"/>
              </a:tabLst>
            </a:pPr>
            <a:endParaRPr lang="en-US" sz="1100" b="0" strike="noStrike" spc="-1" dirty="0">
              <a:latin typeface="Arial"/>
            </a:endParaRPr>
          </a:p>
          <a:p>
            <a:pPr marL="0" lvl="0" indent="0">
              <a:lnSpc>
                <a:spcPct val="100000"/>
              </a:lnSpc>
              <a:buFontTx/>
              <a:buNone/>
              <a:tabLst>
                <a:tab pos="0" algn="l"/>
              </a:tabLst>
            </a:pPr>
            <a:endParaRPr lang="en-US" sz="1100" b="0" strike="noStrike" spc="-1" dirty="0">
              <a:latin typeface="Arial"/>
            </a:endParaRPr>
          </a:p>
          <a:p>
            <a:pPr marL="0" lvl="0" indent="0">
              <a:lnSpc>
                <a:spcPct val="100000"/>
              </a:lnSpc>
              <a:buFontTx/>
              <a:buNone/>
              <a:tabLst>
                <a:tab pos="0" algn="l"/>
              </a:tabLst>
            </a:pPr>
            <a:endParaRPr lang="en" sz="11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endParaRPr lang="en" sz="11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pos="0" algn="l"/>
              </a:tabLst>
            </a:pPr>
            <a:endParaRPr lang="en-US" sz="11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>
            <a:noAutofit/>
          </a:bodyPr>
          <a:lstStyle/>
          <a:p>
            <a:pPr marL="216000" indent="-21600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n-US" sz="1100" b="0" strike="noStrike" spc="-1" dirty="0">
                <a:latin typeface="Arial"/>
              </a:rPr>
              <a:t>We look at the Flamingo-data using Splunk data exploration platform</a:t>
            </a:r>
          </a:p>
          <a:p>
            <a:pPr marL="216000" indent="-21600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n-US" sz="1100" b="0" strike="noStrike" spc="-1" dirty="0">
                <a:latin typeface="Arial"/>
              </a:rPr>
              <a:t>iPhone is identified as the platform used by top ranking revenue generators</a:t>
            </a:r>
          </a:p>
          <a:p>
            <a:pPr marL="216000" indent="-21600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n-US" sz="1100" b="0" strike="noStrike" spc="-1" dirty="0">
                <a:latin typeface="Arial"/>
              </a:rPr>
              <a:t>We also separate out the products most sought after and identify the products low in demand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>
            <a:noAutofit/>
          </a:bodyPr>
          <a:lstStyle/>
          <a:p>
            <a:pPr marL="216000" indent="-216000">
              <a:lnSpc>
                <a:spcPct val="100000"/>
              </a:lnSpc>
              <a:tabLst>
                <a:tab pos="0" algn="l"/>
              </a:tabLst>
            </a:pPr>
            <a:endParaRPr lang="en" sz="11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n-US" sz="1100" b="0" strike="noStrike" spc="-1" dirty="0">
                <a:latin typeface="Arial"/>
              </a:rPr>
              <a:t>KNIME is used to classify the revenue based on </a:t>
            </a:r>
            <a:r>
              <a:rPr lang="en-US" sz="1100" b="0" strike="noStrike" spc="-1" dirty="0" err="1">
                <a:latin typeface="Arial"/>
              </a:rPr>
              <a:t>thresholded</a:t>
            </a:r>
            <a:r>
              <a:rPr lang="en-US" sz="1100" b="0" strike="noStrike" spc="-1" dirty="0">
                <a:latin typeface="Arial"/>
              </a:rPr>
              <a:t> revenue categories </a:t>
            </a: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0" algn="l"/>
              </a:tabLst>
              <a:defRPr/>
            </a:pPr>
            <a:r>
              <a:rPr lang="en-US" sz="1100" b="0" strike="noStrike" spc="-1" dirty="0">
                <a:latin typeface="+mn-lt"/>
              </a:rPr>
              <a:t>We use the Flamingo-data with revenue as our nominal feature in a </a:t>
            </a:r>
            <a:r>
              <a:rPr lang="en-US" sz="1100" b="0" strike="noStrike" spc="-1" dirty="0" err="1">
                <a:latin typeface="+mn-lt"/>
              </a:rPr>
              <a:t>DecisionTree</a:t>
            </a:r>
            <a:r>
              <a:rPr lang="en-US" sz="1100" b="0" strike="noStrike" spc="-1" dirty="0">
                <a:latin typeface="+mn-lt"/>
              </a:rPr>
              <a:t> workflow</a:t>
            </a:r>
            <a:endParaRPr lang="en-US" sz="11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n-US" sz="1100" b="0" strike="noStrike" spc="-1" dirty="0">
                <a:latin typeface="Arial"/>
              </a:rPr>
              <a:t>Classification result Scatter charts have </a:t>
            </a:r>
            <a:r>
              <a:rPr lang="en-US" sz="1100" b="0" strike="noStrike" spc="-1" dirty="0" err="1">
                <a:latin typeface="Arial"/>
              </a:rPr>
              <a:t>HighRoller</a:t>
            </a:r>
            <a:r>
              <a:rPr lang="en-US" sz="1100" b="0" strike="noStrike" spc="-1" dirty="0">
                <a:latin typeface="Arial"/>
              </a:rPr>
              <a:t> in red &amp; </a:t>
            </a:r>
            <a:r>
              <a:rPr lang="en-US" sz="1100" b="0" strike="noStrike" spc="-1" dirty="0" err="1">
                <a:latin typeface="Arial"/>
              </a:rPr>
              <a:t>PennyPinchers</a:t>
            </a:r>
            <a:r>
              <a:rPr lang="en-US" sz="1100" b="0" strike="noStrike" spc="-1" dirty="0">
                <a:latin typeface="Arial"/>
              </a:rPr>
              <a:t> in blue color</a:t>
            </a:r>
          </a:p>
          <a:p>
            <a:pPr marL="216000" indent="-21600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n-US" sz="1100" b="0" strike="noStrike" spc="-1" dirty="0">
                <a:latin typeface="Arial"/>
              </a:rPr>
              <a:t>We will need to promote product id 5 since that is the money making item including the iOS </a:t>
            </a:r>
            <a:r>
              <a:rPr lang="en-US" sz="1100" b="0" strike="noStrike" spc="-1" dirty="0" err="1">
                <a:latin typeface="Arial"/>
              </a:rPr>
              <a:t>iphone</a:t>
            </a:r>
            <a:r>
              <a:rPr lang="en-US" sz="1100" b="0" strike="noStrike" spc="-1" dirty="0">
                <a:latin typeface="Arial"/>
              </a:rPr>
              <a:t> platform</a:t>
            </a:r>
          </a:p>
          <a:p>
            <a:pPr marL="216000" indent="-21600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n-US" sz="1100" b="0" strike="noStrike" spc="-1" dirty="0">
                <a:latin typeface="Arial"/>
              </a:rPr>
              <a:t>The accuracy of this result is around 88% and should be considered in all claims</a:t>
            </a:r>
          </a:p>
          <a:p>
            <a:pPr marL="216000" indent="-21600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endParaRPr lang="en-US" sz="11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>
            <a:noAutofit/>
          </a:bodyPr>
          <a:lstStyle/>
          <a:p>
            <a:pPr marL="216000" indent="-216000">
              <a:lnSpc>
                <a:spcPct val="100000"/>
              </a:lnSpc>
              <a:tabLst>
                <a:tab pos="0" algn="l"/>
              </a:tabLst>
            </a:pPr>
            <a:r>
              <a:rPr lang="en-US" sz="1100" b="0" strike="noStrike" spc="-1" dirty="0">
                <a:latin typeface="Arial"/>
              </a:rPr>
              <a:t>We use </a:t>
            </a:r>
            <a:r>
              <a:rPr lang="en-US" sz="1100" b="0" strike="noStrike" spc="-1" dirty="0" err="1">
                <a:latin typeface="Arial"/>
              </a:rPr>
              <a:t>PySpark</a:t>
            </a:r>
            <a:r>
              <a:rPr lang="en-US" sz="1100" b="0" strike="noStrike" spc="-1" dirty="0">
                <a:latin typeface="Arial"/>
              </a:rPr>
              <a:t> and built in packages for clustering </a:t>
            </a:r>
          </a:p>
          <a:p>
            <a:pPr marL="216000" indent="-21600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n-US" sz="1100" b="0" strike="noStrike" spc="-1" dirty="0">
                <a:latin typeface="Arial"/>
              </a:rPr>
              <a:t>Features used is timestamp broken into hour of the day, price, hit, and </a:t>
            </a:r>
            <a:r>
              <a:rPr lang="en-US" sz="1100" b="0" strike="noStrike" spc="-1" dirty="0" err="1">
                <a:latin typeface="Arial"/>
              </a:rPr>
              <a:t>ad_count</a:t>
            </a:r>
            <a:endParaRPr lang="en-US" sz="11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n-US" sz="1100" b="0" strike="noStrike" spc="-1" dirty="0">
                <a:latin typeface="Arial"/>
              </a:rPr>
              <a:t>K-means cluster analysis with k=3 is done with 6 feature dimensions and 543 data rows</a:t>
            </a:r>
          </a:p>
          <a:p>
            <a:pPr marL="216000" indent="-21600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n-US" sz="1100" b="0" strike="noStrike" spc="-1" dirty="0">
                <a:latin typeface="Arial"/>
              </a:rPr>
              <a:t>Actions are recommended in slide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>
            <a:noAutofit/>
          </a:bodyPr>
          <a:lstStyle/>
          <a:p>
            <a:pPr marL="216000" indent="-216000">
              <a:lnSpc>
                <a:spcPct val="100000"/>
              </a:lnSpc>
              <a:tabLst>
                <a:tab pos="0" algn="l"/>
              </a:tabLst>
            </a:pPr>
            <a:r>
              <a:rPr lang="en-US" sz="1100" b="0" strike="noStrike" spc="-1" dirty="0">
                <a:latin typeface="Arial"/>
              </a:rPr>
              <a:t>We load the Chat-data for analysis in Neo4j graph database</a:t>
            </a:r>
          </a:p>
          <a:p>
            <a:pPr marL="216000" indent="-21600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n-US" sz="1100" b="0" strike="noStrike" spc="-1" dirty="0">
                <a:latin typeface="Arial"/>
              </a:rPr>
              <a:t>Chatty users may not be associated with chatty teams</a:t>
            </a:r>
          </a:p>
          <a:p>
            <a:pPr marL="216000" indent="-21600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n-US" sz="1100" b="0" strike="noStrike" spc="-1" dirty="0">
                <a:latin typeface="Arial"/>
              </a:rPr>
              <a:t>Clustering coefficient is a measure of closeness amongst node’s neighbors and can be used to identify strong cliques</a:t>
            </a:r>
          </a:p>
          <a:p>
            <a:pPr marL="216000" indent="-21600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n-US" sz="1100" b="0" strike="noStrike" spc="-1" dirty="0">
                <a:latin typeface="Arial"/>
              </a:rPr>
              <a:t>Rely on social proximity to target advertisements for better reach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>
            <a:noAutofit/>
          </a:bodyPr>
          <a:lstStyle/>
          <a:p>
            <a:pPr marL="216000" indent="-216000">
              <a:lnSpc>
                <a:spcPct val="100000"/>
              </a:lnSpc>
              <a:tabLst>
                <a:tab pos="0" algn="l"/>
              </a:tabLst>
            </a:pPr>
            <a:r>
              <a:rPr lang="en-US" sz="1100" b="0" strike="noStrike" spc="-1" dirty="0">
                <a:latin typeface="Arial"/>
              </a:rPr>
              <a:t>Rationale/Explanation</a:t>
            </a:r>
          </a:p>
          <a:p>
            <a:pPr marL="216000" indent="-216000">
              <a:lnSpc>
                <a:spcPct val="100000"/>
              </a:lnSpc>
              <a:tabLst>
                <a:tab pos="0" algn="l"/>
              </a:tabLst>
            </a:pPr>
            <a:endParaRPr lang="en-US" sz="11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n-US" sz="1100" b="0" strike="noStrike" spc="-1" dirty="0">
                <a:latin typeface="Arial"/>
              </a:rPr>
              <a:t>Shift marketing efforts to iOS/iPhone platforms </a:t>
            </a:r>
          </a:p>
          <a:p>
            <a:pPr marL="216000" indent="-21600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n-US" sz="1100" b="0" strike="noStrike" spc="-1" dirty="0">
                <a:latin typeface="Arial"/>
              </a:rPr>
              <a:t>Incentives to players for review on platforms of promotion (iOS &gt; Android Play store)</a:t>
            </a:r>
          </a:p>
          <a:p>
            <a:pPr marL="216000" indent="-21600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n-US" sz="1100" b="0" strike="noStrike" spc="-1" dirty="0">
                <a:latin typeface="Arial"/>
              </a:rPr>
              <a:t>Promote items that are low revenue generating like product id 4,3,1</a:t>
            </a:r>
          </a:p>
          <a:p>
            <a:pPr marL="216000" indent="-21600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n-US" sz="1100" b="0" strike="noStrike" spc="-1" dirty="0">
                <a:latin typeface="Arial"/>
              </a:rPr>
              <a:t>Understand player behavior and show ads right after a winning streak</a:t>
            </a:r>
          </a:p>
          <a:p>
            <a:pPr marL="216000" indent="-21600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n-US" sz="1100" b="0" strike="noStrike" spc="-1" dirty="0">
                <a:latin typeface="Arial"/>
              </a:rPr>
              <a:t>Gain a deeper understanding and develop </a:t>
            </a:r>
            <a:r>
              <a:rPr lang="en-US" sz="1100" b="0" strike="noStrike" spc="-1">
                <a:latin typeface="Arial"/>
              </a:rPr>
              <a:t>contingency for error </a:t>
            </a:r>
            <a:r>
              <a:rPr lang="en-US" sz="1100" b="0" strike="noStrike" spc="-1" dirty="0">
                <a:latin typeface="Arial"/>
              </a:rPr>
              <a:t>in the system (considering accuracy is 88% we are likely to see 12% error rate)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19760" cy="159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19760" cy="159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280" cy="159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7120" y="2973600"/>
            <a:ext cx="4157280" cy="159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2743200" cy="159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192480" y="1229760"/>
            <a:ext cx="2743200" cy="159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73200" y="1229760"/>
            <a:ext cx="2743200" cy="159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311760" y="2973600"/>
            <a:ext cx="2743200" cy="159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192480" y="2973600"/>
            <a:ext cx="2743200" cy="159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73200" y="2973600"/>
            <a:ext cx="2743200" cy="159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280" cy="33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7120" y="1229760"/>
            <a:ext cx="4157280" cy="33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311760" y="410040"/>
            <a:ext cx="8519760" cy="2814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120" y="1229760"/>
            <a:ext cx="4157280" cy="33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280" cy="159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280" cy="33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7120" y="2973600"/>
            <a:ext cx="4157280" cy="159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19760" cy="159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19760" cy="159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19760" cy="159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280" cy="159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77120" y="2973600"/>
            <a:ext cx="4157280" cy="159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2743200" cy="159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192480" y="1229760"/>
            <a:ext cx="2743200" cy="159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73200" y="1229760"/>
            <a:ext cx="2743200" cy="159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311760" y="2973600"/>
            <a:ext cx="2743200" cy="159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192480" y="2973600"/>
            <a:ext cx="2743200" cy="159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073200" y="2973600"/>
            <a:ext cx="2743200" cy="159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280" cy="33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120" y="1229760"/>
            <a:ext cx="4157280" cy="33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11760" y="410040"/>
            <a:ext cx="8519760" cy="2814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7120" y="1229760"/>
            <a:ext cx="4157280" cy="33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280" cy="159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280" cy="33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7120" y="2973600"/>
            <a:ext cx="4157280" cy="159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19760" cy="159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9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"/>
          <p:cNvGrpSpPr/>
          <p:nvPr/>
        </p:nvGrpSpPr>
        <p:grpSpPr>
          <a:xfrm>
            <a:off x="6099120" y="0"/>
            <a:ext cx="3044880" cy="2030040"/>
            <a:chOff x="6099120" y="0"/>
            <a:chExt cx="3044880" cy="2030040"/>
          </a:xfrm>
        </p:grpSpPr>
        <p:sp>
          <p:nvSpPr>
            <p:cNvPr id="9" name="CustomShape 2"/>
            <p:cNvSpPr/>
            <p:nvPr/>
          </p:nvSpPr>
          <p:spPr>
            <a:xfrm>
              <a:off x="8128800" y="0"/>
              <a:ext cx="1014480" cy="10144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 flipH="1">
              <a:off x="7112880" y="0"/>
              <a:ext cx="1014480" cy="101448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 rot="10800000" flipH="1">
              <a:off x="7113600" y="720"/>
              <a:ext cx="1014480" cy="101448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 rot="10800000">
              <a:off x="6099120" y="0"/>
              <a:ext cx="1014480" cy="101448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 rot="10800000">
              <a:off x="8129520" y="1015200"/>
              <a:ext cx="1014480" cy="101448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19760" cy="606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0" y="3903840"/>
            <a:ext cx="9144000" cy="1239120"/>
            <a:chOff x="0" y="3903840"/>
            <a:chExt cx="9144000" cy="1239120"/>
          </a:xfrm>
        </p:grpSpPr>
        <p:sp>
          <p:nvSpPr>
            <p:cNvPr id="45" name="CustomShape 2"/>
            <p:cNvSpPr/>
            <p:nvPr/>
          </p:nvSpPr>
          <p:spPr>
            <a:xfrm>
              <a:off x="8154720" y="3903840"/>
              <a:ext cx="988560" cy="98712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3"/>
            <p:cNvSpPr/>
            <p:nvPr/>
          </p:nvSpPr>
          <p:spPr>
            <a:xfrm flipH="1">
              <a:off x="6180480" y="3903840"/>
              <a:ext cx="988560" cy="98712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4"/>
            <p:cNvSpPr/>
            <p:nvPr/>
          </p:nvSpPr>
          <p:spPr>
            <a:xfrm>
              <a:off x="7170120" y="3903840"/>
              <a:ext cx="988560" cy="987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5"/>
            <p:cNvSpPr/>
            <p:nvPr/>
          </p:nvSpPr>
          <p:spPr>
            <a:xfrm rot="10800000">
              <a:off x="8155440" y="3904560"/>
              <a:ext cx="988560" cy="98712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CustomShape 6"/>
            <p:cNvSpPr/>
            <p:nvPr/>
          </p:nvSpPr>
          <p:spPr>
            <a:xfrm>
              <a:off x="0" y="4891680"/>
              <a:ext cx="9143280" cy="2512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0" name="PlaceHolder 7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19760" cy="606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1" name="PlaceHolder 8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97960" y="680040"/>
            <a:ext cx="8221320" cy="193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br/>
            <a:r>
              <a:rPr lang="en" sz="4200" b="0" strike="noStrike" spc="-1">
                <a:solidFill>
                  <a:srgbClr val="FFFFFF"/>
                </a:solidFill>
                <a:latin typeface="Roboto"/>
                <a:ea typeface="Roboto"/>
              </a:rPr>
              <a:t>How can we increase revenue </a:t>
            </a:r>
            <a:br/>
            <a:r>
              <a:rPr lang="en" sz="4200" b="0" strike="noStrike" spc="-1">
                <a:solidFill>
                  <a:srgbClr val="FFFFFF"/>
                </a:solidFill>
                <a:latin typeface="Roboto"/>
                <a:ea typeface="Roboto"/>
              </a:rPr>
              <a:t>from</a:t>
            </a:r>
            <a:br/>
            <a:r>
              <a:rPr lang="en" sz="4200" b="0" strike="noStrike" spc="-1">
                <a:solidFill>
                  <a:srgbClr val="FFFFFF"/>
                </a:solidFill>
                <a:latin typeface="Roboto"/>
                <a:ea typeface="Roboto"/>
              </a:rPr>
              <a:t>Catch the Pink Flamingo?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97960" y="2715840"/>
            <a:ext cx="8221320" cy="4323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100" b="0" strike="noStrike" spc="-1" dirty="0">
                <a:solidFill>
                  <a:srgbClr val="073763"/>
                </a:solidFill>
                <a:latin typeface="Roboto"/>
                <a:ea typeface="Roboto"/>
              </a:rPr>
              <a:t>Rahul </a:t>
            </a:r>
            <a:r>
              <a:rPr lang="en-US" sz="2100" b="0" strike="noStrike" spc="-1" dirty="0">
                <a:solidFill>
                  <a:srgbClr val="073763"/>
                </a:solidFill>
                <a:latin typeface="Roboto"/>
                <a:ea typeface="Roboto"/>
              </a:rPr>
              <a:t>Vishwakarma</a:t>
            </a:r>
            <a:endParaRPr lang="en-US" sz="21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Problem Statement 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22517" y="907031"/>
            <a:ext cx="8519760" cy="9432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800" b="0" strike="noStrike" spc="-1" dirty="0">
                <a:solidFill>
                  <a:srgbClr val="434343"/>
                </a:solidFill>
                <a:latin typeface="Roboto"/>
                <a:ea typeface="Roboto"/>
              </a:rPr>
              <a:t>How can we use the following data sets to understand options for increasing revenue from game players</a:t>
            </a:r>
            <a:r>
              <a:rPr lang="en" spc="-1" dirty="0">
                <a:solidFill>
                  <a:srgbClr val="434343"/>
                </a:solidFill>
                <a:latin typeface="Roboto"/>
                <a:ea typeface="Roboto"/>
              </a:rPr>
              <a:t>?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98" name="Picture 97"/>
          <p:cNvPicPr/>
          <p:nvPr/>
        </p:nvPicPr>
        <p:blipFill>
          <a:blip r:embed="rId3"/>
          <a:stretch/>
        </p:blipFill>
        <p:spPr>
          <a:xfrm>
            <a:off x="365759" y="1624406"/>
            <a:ext cx="5228217" cy="3156754"/>
          </a:xfrm>
          <a:prstGeom prst="rect">
            <a:avLst/>
          </a:prstGeom>
          <a:ln>
            <a:noFill/>
          </a:ln>
        </p:spPr>
      </p:pic>
      <p:pic>
        <p:nvPicPr>
          <p:cNvPr id="99" name="Picture 98"/>
          <p:cNvPicPr/>
          <p:nvPr/>
        </p:nvPicPr>
        <p:blipFill>
          <a:blip r:embed="rId4"/>
          <a:stretch/>
        </p:blipFill>
        <p:spPr>
          <a:xfrm>
            <a:off x="1807285" y="2915322"/>
            <a:ext cx="1570616" cy="187183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6">
            <a:extLst>
              <a:ext uri="{FF2B5EF4-FFF2-40B4-BE49-F238E27FC236}">
                <a16:creationId xmlns:a16="http://schemas.microsoft.com/office/drawing/2014/main" id="{4449E208-ADE8-4B7B-8A76-6BA2024307D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6217920" y="1721223"/>
            <a:ext cx="2489199" cy="29589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Data Exploration Overview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11760" y="1229760"/>
            <a:ext cx="3985560" cy="33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200" indent="-34236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</a:rPr>
              <a:t>We see that the top buyers or spenders are using iphone and dont follow a consistent Hit-ratio in game play</a:t>
            </a:r>
            <a:endParaRPr lang="en-US" sz="1800" b="0" strike="noStrike" spc="-1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</a:rPr>
              <a:t>We also see a great demand for product with buyId 2,5 &amp; 0 when compared to 4,3,1 in that order of purchase counts respectively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02" name="Group 3"/>
          <p:cNvGrpSpPr/>
          <p:nvPr/>
        </p:nvGrpSpPr>
        <p:grpSpPr>
          <a:xfrm>
            <a:off x="4572000" y="914400"/>
            <a:ext cx="3986640" cy="2261160"/>
            <a:chOff x="4572000" y="914400"/>
            <a:chExt cx="3986640" cy="2261160"/>
          </a:xfrm>
        </p:grpSpPr>
        <p:pic>
          <p:nvPicPr>
            <p:cNvPr id="103" name="Picture 102"/>
            <p:cNvPicPr/>
            <p:nvPr/>
          </p:nvPicPr>
          <p:blipFill>
            <a:blip r:embed="rId3"/>
            <a:stretch/>
          </p:blipFill>
          <p:spPr>
            <a:xfrm>
              <a:off x="4572000" y="914400"/>
              <a:ext cx="3986640" cy="1813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4" name="Picture 103"/>
            <p:cNvPicPr/>
            <p:nvPr/>
          </p:nvPicPr>
          <p:blipFill>
            <a:blip r:embed="rId4"/>
            <a:stretch/>
          </p:blipFill>
          <p:spPr>
            <a:xfrm>
              <a:off x="4579920" y="1956240"/>
              <a:ext cx="3978720" cy="121932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05" name="Picture 104"/>
          <p:cNvPicPr/>
          <p:nvPr/>
        </p:nvPicPr>
        <p:blipFill>
          <a:blip r:embed="rId5"/>
          <a:stretch/>
        </p:blipFill>
        <p:spPr>
          <a:xfrm>
            <a:off x="4537440" y="3445920"/>
            <a:ext cx="4240440" cy="942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What have we learned from classification?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107" name="Picture 106"/>
          <p:cNvPicPr/>
          <p:nvPr/>
        </p:nvPicPr>
        <p:blipFill>
          <a:blip r:embed="rId3"/>
          <a:stretch/>
        </p:blipFill>
        <p:spPr>
          <a:xfrm>
            <a:off x="5669280" y="914400"/>
            <a:ext cx="3445560" cy="2597760"/>
          </a:xfrm>
          <a:prstGeom prst="rect">
            <a:avLst/>
          </a:prstGeom>
          <a:ln>
            <a:noFill/>
          </a:ln>
        </p:spPr>
      </p:pic>
      <p:sp>
        <p:nvSpPr>
          <p:cNvPr id="108" name="CustomShape 2"/>
          <p:cNvSpPr/>
          <p:nvPr/>
        </p:nvSpPr>
        <p:spPr>
          <a:xfrm>
            <a:off x="311760" y="1229760"/>
            <a:ext cx="4259880" cy="33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200" indent="-34236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lang="en-US" sz="1800" b="0" strike="noStrike" spc="-1" dirty="0">
                <a:solidFill>
                  <a:srgbClr val="434343"/>
                </a:solidFill>
                <a:latin typeface="Roboto"/>
              </a:rPr>
              <a:t>Looks like until </a:t>
            </a:r>
            <a:r>
              <a:rPr lang="en-US" sz="1800" b="0" strike="noStrike" spc="-1" dirty="0" err="1">
                <a:solidFill>
                  <a:srgbClr val="434343"/>
                </a:solidFill>
                <a:latin typeface="Roboto"/>
              </a:rPr>
              <a:t>teamLevel</a:t>
            </a:r>
            <a:r>
              <a:rPr lang="en-US" sz="1800" b="0" strike="noStrike" spc="-1" dirty="0">
                <a:solidFill>
                  <a:srgbClr val="434343"/>
                </a:solidFill>
                <a:latin typeface="Roboto"/>
              </a:rPr>
              <a:t> 7 is achieved product </a:t>
            </a:r>
            <a:r>
              <a:rPr lang="en-US" sz="1800" b="0" strike="noStrike" spc="-1" dirty="0" err="1">
                <a:solidFill>
                  <a:srgbClr val="434343"/>
                </a:solidFill>
                <a:latin typeface="Roboto"/>
              </a:rPr>
              <a:t>count_buyId</a:t>
            </a:r>
            <a:r>
              <a:rPr lang="en-US" sz="1800" b="0" strike="noStrike" spc="-1" dirty="0">
                <a:solidFill>
                  <a:srgbClr val="434343"/>
                </a:solidFill>
                <a:latin typeface="Roboto"/>
              </a:rPr>
              <a:t> 1 is not purchased at all.</a:t>
            </a:r>
            <a:endParaRPr lang="en-US" sz="1800" b="0" strike="noStrike" spc="-1" dirty="0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lang="en-US" sz="1800" b="0" strike="noStrike" spc="-1" dirty="0">
                <a:solidFill>
                  <a:srgbClr val="434343"/>
                </a:solidFill>
                <a:latin typeface="Roboto"/>
              </a:rPr>
              <a:t>Only </a:t>
            </a:r>
            <a:r>
              <a:rPr lang="en-US" sz="1800" b="0" strike="noStrike" spc="-1" dirty="0" err="1">
                <a:solidFill>
                  <a:srgbClr val="434343"/>
                </a:solidFill>
                <a:latin typeface="Roboto"/>
              </a:rPr>
              <a:t>PennyPinchers</a:t>
            </a:r>
            <a:r>
              <a:rPr lang="en-US" sz="1800" b="0" strike="noStrike" spc="-1" dirty="0">
                <a:solidFill>
                  <a:srgbClr val="434343"/>
                </a:solidFill>
                <a:latin typeface="Roboto"/>
              </a:rPr>
              <a:t> on </a:t>
            </a:r>
            <a:r>
              <a:rPr lang="en-US" sz="1800" b="0" strike="noStrike" spc="-1" dirty="0" err="1">
                <a:solidFill>
                  <a:srgbClr val="434343"/>
                </a:solidFill>
                <a:latin typeface="Roboto"/>
              </a:rPr>
              <a:t>count_buyId</a:t>
            </a:r>
            <a:r>
              <a:rPr lang="en-US" sz="1800" b="0" strike="noStrike" spc="-1" dirty="0">
                <a:solidFill>
                  <a:srgbClr val="434343"/>
                </a:solidFill>
                <a:latin typeface="Roboto"/>
              </a:rPr>
              <a:t>=5. We will need to apply what is learnt from 3 or 2 which are doing better</a:t>
            </a:r>
            <a:endParaRPr lang="en-US" sz="1800" b="0" strike="noStrike" spc="-1" dirty="0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lang="en-US" sz="1800" b="0" strike="noStrike" spc="-1" dirty="0">
                <a:solidFill>
                  <a:srgbClr val="434343"/>
                </a:solidFill>
                <a:latin typeface="Roboto"/>
              </a:rPr>
              <a:t>iPhone users are the money-making audience and do  consider the errors in model 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109" name="Picture 108"/>
          <p:cNvPicPr/>
          <p:nvPr/>
        </p:nvPicPr>
        <p:blipFill>
          <a:blip r:embed="rId4"/>
          <a:stretch/>
        </p:blipFill>
        <p:spPr>
          <a:xfrm>
            <a:off x="4379760" y="2842560"/>
            <a:ext cx="2680200" cy="2003400"/>
          </a:xfrm>
          <a:prstGeom prst="rect">
            <a:avLst/>
          </a:prstGeom>
          <a:ln>
            <a:noFill/>
          </a:ln>
        </p:spPr>
      </p:pic>
      <p:pic>
        <p:nvPicPr>
          <p:cNvPr id="110" name="Picture 109"/>
          <p:cNvPicPr/>
          <p:nvPr/>
        </p:nvPicPr>
        <p:blipFill>
          <a:blip r:embed="rId5"/>
          <a:stretch/>
        </p:blipFill>
        <p:spPr>
          <a:xfrm>
            <a:off x="7125120" y="3585600"/>
            <a:ext cx="1979640" cy="100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What have we learned from clustering? 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11760" y="1229760"/>
            <a:ext cx="5722920" cy="33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200" indent="-34236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Features from "timestamp", ”price”, “isHit”, “adCount”</a:t>
            </a:r>
            <a:endParaRPr lang="en-US" sz="1800" b="0" strike="noStrike" spc="-1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Action recommendations</a:t>
            </a:r>
            <a:endParaRPr lang="en-US" sz="18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Propose ads right after a winning streak, level up or good hit rate</a:t>
            </a:r>
            <a:endParaRPr lang="en-US" sz="18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Select the high hit and revenue generating customer and show them ads later when compared to others</a:t>
            </a:r>
            <a:endParaRPr lang="en-US" sz="18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Selectively offer training and for low hit rate players so that they can engage and generate more revenue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13" name="Picture 112"/>
          <p:cNvPicPr/>
          <p:nvPr/>
        </p:nvPicPr>
        <p:blipFill>
          <a:blip r:embed="rId3"/>
          <a:stretch/>
        </p:blipFill>
        <p:spPr>
          <a:xfrm>
            <a:off x="6035040" y="1239120"/>
            <a:ext cx="3108600" cy="955080"/>
          </a:xfrm>
          <a:prstGeom prst="rect">
            <a:avLst/>
          </a:prstGeom>
          <a:ln>
            <a:noFill/>
          </a:ln>
        </p:spPr>
      </p:pic>
      <p:sp>
        <p:nvSpPr>
          <p:cNvPr id="114" name="CustomShape 3"/>
          <p:cNvSpPr/>
          <p:nvPr/>
        </p:nvSpPr>
        <p:spPr>
          <a:xfrm>
            <a:off x="6035040" y="2287800"/>
            <a:ext cx="3108600" cy="164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latin typeface="Arial"/>
              </a:rPr>
              <a:t>Cluster 3 </a:t>
            </a:r>
            <a:r>
              <a:rPr lang="en-US" sz="1000" b="0" strike="noStrike" spc="-1">
                <a:latin typeface="Arial"/>
              </a:rPr>
              <a:t>is different from the others in that the users with maximum adCount also have the highest hit and average price leading to higher revenue.</a:t>
            </a: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100" b="1" strike="noStrike" spc="-1">
                <a:solidFill>
                  <a:srgbClr val="000000"/>
                </a:solidFill>
                <a:latin typeface="Arial"/>
                <a:ea typeface="Arial"/>
              </a:rPr>
              <a:t>Cluster 2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is different from the others in that the users with minimum adCount and average price also have minimum average hit rate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From our chat graph analysis, what further exploration should we undertake?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11760" y="1229760"/>
            <a:ext cx="5722920" cy="33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200" indent="-34236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</a:rPr>
              <a:t>Looks like all except User:Id:999 shown here is the chattiest. We need to understand how this user performs on buy or hit rates compared to others</a:t>
            </a:r>
            <a:endParaRPr lang="en-US" sz="1800" b="0" strike="noStrike" spc="-1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</a:rPr>
              <a:t>Similar comparison should be done for team:Id:52 and other chatty teams</a:t>
            </a:r>
            <a:endParaRPr lang="en-US" sz="1800" b="0" strike="noStrike" spc="-1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</a:rPr>
              <a:t>Correlation between Cluster coefficient and buy revenue or hit rates can be useful</a:t>
            </a:r>
            <a:endParaRPr lang="en-US" sz="1800" b="0" strike="noStrike" spc="-1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</a:rPr>
              <a:t>Marketing costs for ad buys and clicks for the various clusters can inform about the habits of the community &amp; neighbors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17" name="Picture 116"/>
          <p:cNvPicPr/>
          <p:nvPr/>
        </p:nvPicPr>
        <p:blipFill>
          <a:blip r:embed="rId3"/>
          <a:stretch/>
        </p:blipFill>
        <p:spPr>
          <a:xfrm>
            <a:off x="6858000" y="1015920"/>
            <a:ext cx="2217600" cy="2458440"/>
          </a:xfrm>
          <a:prstGeom prst="rect">
            <a:avLst/>
          </a:prstGeom>
          <a:ln>
            <a:noFill/>
          </a:ln>
        </p:spPr>
      </p:pic>
      <p:pic>
        <p:nvPicPr>
          <p:cNvPr id="118" name="Picture 117"/>
          <p:cNvPicPr/>
          <p:nvPr/>
        </p:nvPicPr>
        <p:blipFill>
          <a:blip r:embed="rId4"/>
          <a:stretch/>
        </p:blipFill>
        <p:spPr>
          <a:xfrm>
            <a:off x="5947269" y="2638140"/>
            <a:ext cx="2650320" cy="221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Recommendation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3"/>
          <p:cNvSpPr/>
          <p:nvPr/>
        </p:nvSpPr>
        <p:spPr>
          <a:xfrm>
            <a:off x="311760" y="1229760"/>
            <a:ext cx="8557920" cy="33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200" indent="-34236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Market more to the iPhone platform type and assess/survey the android user base for low sales.</a:t>
            </a:r>
            <a:endParaRPr lang="en-US" sz="1800" b="0" strike="noStrike" spc="-1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Promote the purchase of buy item 4,3,1 by its order of revenue</a:t>
            </a:r>
            <a:endParaRPr lang="en-US" sz="1800" b="0" strike="noStrike" spc="-1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Propose ads right after a winning streak, level up or good hit rate</a:t>
            </a:r>
            <a:endParaRPr lang="en-US" sz="1800" b="0" strike="noStrike" spc="-1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Selectively offer training and for low hit rate players so that they can engage, share content and generate more revenue</a:t>
            </a:r>
            <a:endParaRPr lang="en-US" sz="1800" b="0" strike="noStrike" spc="-1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Promote products based on its availability or make it a prize. (Until Level 7 is achieved product count_buyId 1 is not purchased at all) </a:t>
            </a:r>
            <a:endParaRPr lang="en-US" sz="1800" b="0" strike="noStrike" spc="-1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Reward the chatty communities to share their purchases for reach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Words>907</Words>
  <Application>Microsoft Office PowerPoint</Application>
  <PresentationFormat>On-screen Show (16:9)</PresentationFormat>
  <Paragraphs>75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Roboto</vt:lpstr>
      <vt:lpstr>Arial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Vishwakarma, Rahul</dc:creator>
  <dc:description/>
  <cp:lastModifiedBy>Vishwakarma, Rahul</cp:lastModifiedBy>
  <cp:revision>19</cp:revision>
  <dcterms:modified xsi:type="dcterms:W3CDTF">2022-04-20T04:53:00Z</dcterms:modified>
  <dc:language>en-US</dc:language>
</cp:coreProperties>
</file>