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5722BA3-20F0-4021-8A26-813318EB429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381240" y="685800"/>
            <a:ext cx="6095160" cy="3428280"/>
          </a:xfrm>
          <a:prstGeom prst="rect">
            <a:avLst/>
          </a:prstGeom>
        </p:spPr>
      </p:sp>
      <p:sp>
        <p:nvSpPr>
          <p:cNvPr id="12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Fill in appropriate data set descriptions.</a:t>
            </a:r>
            <a:endParaRPr b="0" lang="en-US" sz="1100" spc="-1" strike="noStrike">
              <a:latin typeface="Arial"/>
            </a:endParaRPr>
          </a:p>
          <a:p>
            <a:pPr marL="216000" indent="-216000">
              <a:lnSpc>
                <a:spcPct val="100000"/>
              </a:lnSpc>
              <a:tabLst>
                <a:tab algn="l" pos="0"/>
              </a:tabLst>
            </a:pPr>
            <a:r>
              <a:rPr b="0" lang="en" sz="1100" spc="-1" strike="noStrike">
                <a:latin typeface="Arial"/>
              </a:rPr>
              <a:t>In your script, be sure to make clear how this is a data science story.  State in your own words YOUR opinion of why the different kinds and sources of data are so important for Eglence to be able to identify new revenue opportunities.</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381240" y="685800"/>
            <a:ext cx="6095160" cy="3428280"/>
          </a:xfrm>
          <a:prstGeom prst="rect">
            <a:avLst/>
          </a:prstGeom>
        </p:spPr>
      </p:sp>
      <p:sp>
        <p:nvSpPr>
          <p:cNvPr id="125"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Assuming you have &lt;2 minutes for this slide, what is the most important thing(s) to convey from your experience with exploring the data?</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381240" y="685800"/>
            <a:ext cx="6095160" cy="3428280"/>
          </a:xfrm>
          <a:prstGeom prst="rect">
            <a:avLst/>
          </a:prstGeom>
        </p:spPr>
      </p:sp>
      <p:sp>
        <p:nvSpPr>
          <p:cNvPr id="127"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Assume you have 2 minutes to present what you perceive to be the most important or remarkable points from your classification analysis.</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381240" y="685800"/>
            <a:ext cx="6095160" cy="3428280"/>
          </a:xfrm>
          <a:prstGeom prst="rect">
            <a:avLst/>
          </a:prstGeom>
        </p:spPr>
      </p:sp>
      <p:sp>
        <p:nvSpPr>
          <p:cNvPr id="129"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Assume you have 2 minutes to present what you perceive to be the most important or remarkable points from your classification analysis.</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381240" y="685800"/>
            <a:ext cx="6095160" cy="3428280"/>
          </a:xfrm>
          <a:prstGeom prst="rect">
            <a:avLst/>
          </a:prstGeom>
        </p:spPr>
      </p:sp>
      <p:sp>
        <p:nvSpPr>
          <p:cNvPr id="131"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Assume you have 2 minutes to present what you perceive to be the most important or remarkable points from your graph analysis</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381240" y="685800"/>
            <a:ext cx="6095160" cy="3428280"/>
          </a:xfrm>
          <a:prstGeom prst="rect">
            <a:avLst/>
          </a:prstGeom>
        </p:spPr>
      </p:sp>
      <p:sp>
        <p:nvSpPr>
          <p:cNvPr id="133" name="PlaceHolder 2"/>
          <p:cNvSpPr>
            <a:spLocks noGrp="1"/>
          </p:cNvSpPr>
          <p:nvPr>
            <p:ph type="body"/>
          </p:nvPr>
        </p:nvSpPr>
        <p:spPr>
          <a:xfrm>
            <a:off x="685800" y="4343400"/>
            <a:ext cx="5485680" cy="4114080"/>
          </a:xfrm>
          <a:prstGeom prst="rect">
            <a:avLst/>
          </a:prstGeom>
        </p:spPr>
        <p:txBody>
          <a:bodyPr lIns="0" rIns="0" tIns="91440" bIns="91440">
            <a:noAutofit/>
          </a:bodyPr>
          <a:p>
            <a:pPr marL="216000" indent="-216000">
              <a:lnSpc>
                <a:spcPct val="100000"/>
              </a:lnSpc>
              <a:tabLst>
                <a:tab algn="l" pos="0"/>
              </a:tabLst>
            </a:pPr>
            <a:r>
              <a:rPr b="0" lang="en" sz="1100" spc="-1" strike="noStrike">
                <a:latin typeface="Arial"/>
              </a:rPr>
              <a:t>From your own viewpoint, make one recommendation/action the Eglence should follow to improve their business.  Be sure to explain your rationale.</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311760" y="1229760"/>
            <a:ext cx="8519760" cy="159228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311760" y="2973600"/>
            <a:ext cx="851976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311760" y="2973600"/>
            <a:ext cx="4157280" cy="15922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67712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38"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3200" spc="-1" strike="noStrike">
              <a:latin typeface="Arial"/>
            </a:endParaRPr>
          </a:p>
        </p:txBody>
      </p:sp>
      <p:sp>
        <p:nvSpPr>
          <p:cNvPr id="42"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3200" spc="-1" strike="noStrike">
              <a:latin typeface="Arial"/>
            </a:endParaRPr>
          </a:p>
        </p:txBody>
      </p:sp>
      <p:sp>
        <p:nvSpPr>
          <p:cNvPr id="43"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subTitle"/>
          </p:nvPr>
        </p:nvSpPr>
        <p:spPr>
          <a:xfrm>
            <a:off x="311760" y="1229760"/>
            <a:ext cx="8519760" cy="3338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311760" y="1229760"/>
            <a:ext cx="8519760" cy="3338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body"/>
          </p:nvPr>
        </p:nvSpPr>
        <p:spPr>
          <a:xfrm>
            <a:off x="311760" y="1229760"/>
            <a:ext cx="4157280" cy="33382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4677120" y="1229760"/>
            <a:ext cx="4157280" cy="3338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311760" y="410040"/>
            <a:ext cx="8519760" cy="2814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7120" y="1229760"/>
            <a:ext cx="4157280" cy="333828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31176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subTitle"/>
          </p:nvPr>
        </p:nvSpPr>
        <p:spPr>
          <a:xfrm>
            <a:off x="311760" y="1229760"/>
            <a:ext cx="8519760" cy="3338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311760" y="1229760"/>
            <a:ext cx="4157280" cy="333828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67712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311760" y="2973600"/>
            <a:ext cx="851976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311760" y="1229760"/>
            <a:ext cx="8519760" cy="159228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11760" y="2973600"/>
            <a:ext cx="851976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79" name="PlaceHolder 4"/>
          <p:cNvSpPr>
            <a:spLocks noGrp="1"/>
          </p:cNvSpPr>
          <p:nvPr>
            <p:ph type="body"/>
          </p:nvPr>
        </p:nvSpPr>
        <p:spPr>
          <a:xfrm>
            <a:off x="311760" y="2973600"/>
            <a:ext cx="4157280" cy="1592280"/>
          </a:xfrm>
          <a:prstGeom prst="rect">
            <a:avLst/>
          </a:prstGeom>
        </p:spPr>
        <p:txBody>
          <a:bodyPr lIns="0" rIns="0" tIns="0" bIns="0">
            <a:normAutofit/>
          </a:bodyPr>
          <a:p>
            <a:endParaRPr b="0" lang="en-US" sz="3200" spc="-1" strike="noStrike">
              <a:latin typeface="Arial"/>
            </a:endParaRPr>
          </a:p>
        </p:txBody>
      </p:sp>
      <p:sp>
        <p:nvSpPr>
          <p:cNvPr id="80" name="PlaceHolder 5"/>
          <p:cNvSpPr>
            <a:spLocks noGrp="1"/>
          </p:cNvSpPr>
          <p:nvPr>
            <p:ph type="body"/>
          </p:nvPr>
        </p:nvSpPr>
        <p:spPr>
          <a:xfrm>
            <a:off x="467712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311760" y="1229760"/>
            <a:ext cx="2743200" cy="159228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3192480" y="1229760"/>
            <a:ext cx="2743200" cy="159228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6073200" y="1229760"/>
            <a:ext cx="2743200" cy="159228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311760" y="2973600"/>
            <a:ext cx="2743200" cy="1592280"/>
          </a:xfrm>
          <a:prstGeom prst="rect">
            <a:avLst/>
          </a:prstGeom>
        </p:spPr>
        <p:txBody>
          <a:bodyPr lIns="0" rIns="0" tIns="0" bIns="0">
            <a:normAutofit/>
          </a:bodyPr>
          <a:p>
            <a:endParaRPr b="0" lang="en-US" sz="3200" spc="-1" strike="noStrike">
              <a:latin typeface="Arial"/>
            </a:endParaRPr>
          </a:p>
        </p:txBody>
      </p:sp>
      <p:sp>
        <p:nvSpPr>
          <p:cNvPr id="86" name="PlaceHolder 6"/>
          <p:cNvSpPr>
            <a:spLocks noGrp="1"/>
          </p:cNvSpPr>
          <p:nvPr>
            <p:ph type="body"/>
          </p:nvPr>
        </p:nvSpPr>
        <p:spPr>
          <a:xfrm>
            <a:off x="3192480" y="2973600"/>
            <a:ext cx="2743200" cy="1592280"/>
          </a:xfrm>
          <a:prstGeom prst="rect">
            <a:avLst/>
          </a:prstGeom>
        </p:spPr>
        <p:txBody>
          <a:bodyPr lIns="0" rIns="0" tIns="0" bIns="0">
            <a:normAutofit/>
          </a:bodyPr>
          <a:p>
            <a:endParaRPr b="0" lang="en-US" sz="3200" spc="-1" strike="noStrike">
              <a:latin typeface="Arial"/>
            </a:endParaRPr>
          </a:p>
        </p:txBody>
      </p:sp>
      <p:sp>
        <p:nvSpPr>
          <p:cNvPr id="87" name="PlaceHolder 7"/>
          <p:cNvSpPr>
            <a:spLocks noGrp="1"/>
          </p:cNvSpPr>
          <p:nvPr>
            <p:ph type="body"/>
          </p:nvPr>
        </p:nvSpPr>
        <p:spPr>
          <a:xfrm>
            <a:off x="6073200" y="2973600"/>
            <a:ext cx="274320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body"/>
          </p:nvPr>
        </p:nvSpPr>
        <p:spPr>
          <a:xfrm>
            <a:off x="311760" y="1229760"/>
            <a:ext cx="8519760" cy="3338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311760" y="1229760"/>
            <a:ext cx="4157280" cy="33382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7120" y="1229760"/>
            <a:ext cx="4157280" cy="3338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311760" y="410040"/>
            <a:ext cx="8519760" cy="2814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4677120" y="1229760"/>
            <a:ext cx="4157280" cy="333828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31176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311760" y="1229760"/>
            <a:ext cx="4157280" cy="333828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677120" y="2973600"/>
            <a:ext cx="4157280" cy="1592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01040"/>
            <a:ext cx="8519760" cy="62532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311760" y="1229760"/>
            <a:ext cx="4157280" cy="1592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7120" y="1229760"/>
            <a:ext cx="4157280" cy="159228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311760" y="2973600"/>
            <a:ext cx="8519760" cy="15922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roup 1"/>
          <p:cNvGrpSpPr/>
          <p:nvPr/>
        </p:nvGrpSpPr>
        <p:grpSpPr>
          <a:xfrm>
            <a:off x="6099120" y="0"/>
            <a:ext cx="3044880" cy="2030040"/>
            <a:chOff x="6099120" y="0"/>
            <a:chExt cx="3044880" cy="2030040"/>
          </a:xfrm>
        </p:grpSpPr>
        <p:sp>
          <p:nvSpPr>
            <p:cNvPr id="1" name="CustomShape 2"/>
            <p:cNvSpPr/>
            <p:nvPr/>
          </p:nvSpPr>
          <p:spPr>
            <a:xfrm>
              <a:off x="8128800" y="0"/>
              <a:ext cx="1014480" cy="1014480"/>
            </a:xfrm>
            <a:prstGeom prst="rect">
              <a:avLst/>
            </a:prstGeom>
            <a:solidFill>
              <a:schemeClr val="accent1"/>
            </a:solidFill>
            <a:ln>
              <a:noFill/>
            </a:ln>
          </p:spPr>
          <p:style>
            <a:lnRef idx="0"/>
            <a:fillRef idx="0"/>
            <a:effectRef idx="0"/>
            <a:fontRef idx="minor"/>
          </p:style>
        </p:sp>
        <p:sp>
          <p:nvSpPr>
            <p:cNvPr id="2" name="CustomShape 3"/>
            <p:cNvSpPr/>
            <p:nvPr/>
          </p:nvSpPr>
          <p:spPr>
            <a:xfrm flipH="1">
              <a:off x="7112880" y="0"/>
              <a:ext cx="1014480" cy="1014480"/>
            </a:xfrm>
            <a:prstGeom prst="rtTriangle">
              <a:avLst/>
            </a:prstGeom>
            <a:solidFill>
              <a:schemeClr val="accent2"/>
            </a:solidFill>
            <a:ln>
              <a:noFill/>
            </a:ln>
          </p:spPr>
          <p:style>
            <a:lnRef idx="0"/>
            <a:fillRef idx="0"/>
            <a:effectRef idx="0"/>
            <a:fontRef idx="minor"/>
          </p:style>
        </p:sp>
        <p:sp>
          <p:nvSpPr>
            <p:cNvPr id="3" name="CustomShape 4"/>
            <p:cNvSpPr/>
            <p:nvPr/>
          </p:nvSpPr>
          <p:spPr>
            <a:xfrm flipH="1" rot="10800000">
              <a:off x="7113600" y="720"/>
              <a:ext cx="1014480" cy="1014480"/>
            </a:xfrm>
            <a:prstGeom prst="rtTriangle">
              <a:avLst/>
            </a:prstGeom>
            <a:solidFill>
              <a:schemeClr val="accent6"/>
            </a:solidFill>
            <a:ln>
              <a:noFill/>
            </a:ln>
          </p:spPr>
          <p:style>
            <a:lnRef idx="0"/>
            <a:fillRef idx="0"/>
            <a:effectRef idx="0"/>
            <a:fontRef idx="minor"/>
          </p:style>
        </p:sp>
        <p:sp>
          <p:nvSpPr>
            <p:cNvPr id="4" name="CustomShape 5"/>
            <p:cNvSpPr/>
            <p:nvPr/>
          </p:nvSpPr>
          <p:spPr>
            <a:xfrm rot="10800000">
              <a:off x="6099120" y="0"/>
              <a:ext cx="1014480" cy="1014480"/>
            </a:xfrm>
            <a:prstGeom prst="rtTriangle">
              <a:avLst/>
            </a:prstGeom>
            <a:solidFill>
              <a:schemeClr val="accent1"/>
            </a:solidFill>
            <a:ln>
              <a:noFill/>
            </a:ln>
          </p:spPr>
          <p:style>
            <a:lnRef idx="0"/>
            <a:fillRef idx="0"/>
            <a:effectRef idx="0"/>
            <a:fontRef idx="minor"/>
          </p:style>
        </p:sp>
        <p:sp>
          <p:nvSpPr>
            <p:cNvPr id="5" name="CustomShape 6"/>
            <p:cNvSpPr/>
            <p:nvPr/>
          </p:nvSpPr>
          <p:spPr>
            <a:xfrm rot="10800000">
              <a:off x="8129520" y="1015200"/>
              <a:ext cx="1014480" cy="1014480"/>
            </a:xfrm>
            <a:prstGeom prst="rtTriangle">
              <a:avLst/>
            </a:prstGeom>
            <a:solidFill>
              <a:schemeClr val="accent6"/>
            </a:solidFill>
            <a:ln>
              <a:noFill/>
            </a:ln>
          </p:spPr>
          <p:style>
            <a:lnRef idx="0"/>
            <a:fillRef idx="0"/>
            <a:effectRef idx="0"/>
            <a:fontRef idx="minor"/>
          </p:style>
        </p:sp>
      </p:grpSp>
      <p:sp>
        <p:nvSpPr>
          <p:cNvPr id="6" name="PlaceHolder 7"/>
          <p:cNvSpPr>
            <a:spLocks noGrp="1"/>
          </p:cNvSpPr>
          <p:nvPr>
            <p:ph type="title"/>
          </p:nvPr>
        </p:nvSpPr>
        <p:spPr>
          <a:xfrm>
            <a:off x="311760" y="410040"/>
            <a:ext cx="8519760" cy="6069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4" name="Group 1"/>
          <p:cNvGrpSpPr/>
          <p:nvPr/>
        </p:nvGrpSpPr>
        <p:grpSpPr>
          <a:xfrm>
            <a:off x="0" y="3903840"/>
            <a:ext cx="9144000" cy="1239120"/>
            <a:chOff x="0" y="3903840"/>
            <a:chExt cx="9144000" cy="1239120"/>
          </a:xfrm>
        </p:grpSpPr>
        <p:sp>
          <p:nvSpPr>
            <p:cNvPr id="45" name="CustomShape 2"/>
            <p:cNvSpPr/>
            <p:nvPr/>
          </p:nvSpPr>
          <p:spPr>
            <a:xfrm>
              <a:off x="8154720" y="3903840"/>
              <a:ext cx="988560" cy="987120"/>
            </a:xfrm>
            <a:prstGeom prst="rtTriangle">
              <a:avLst/>
            </a:prstGeom>
            <a:solidFill>
              <a:schemeClr val="accent5"/>
            </a:solidFill>
            <a:ln>
              <a:noFill/>
            </a:ln>
          </p:spPr>
          <p:style>
            <a:lnRef idx="0"/>
            <a:fillRef idx="0"/>
            <a:effectRef idx="0"/>
            <a:fontRef idx="minor"/>
          </p:style>
        </p:sp>
        <p:sp>
          <p:nvSpPr>
            <p:cNvPr id="46" name="CustomShape 3"/>
            <p:cNvSpPr/>
            <p:nvPr/>
          </p:nvSpPr>
          <p:spPr>
            <a:xfrm flipH="1">
              <a:off x="6180480" y="3903840"/>
              <a:ext cx="988560" cy="987120"/>
            </a:xfrm>
            <a:prstGeom prst="rtTriangle">
              <a:avLst/>
            </a:prstGeom>
            <a:solidFill>
              <a:schemeClr val="accent5"/>
            </a:solidFill>
            <a:ln>
              <a:noFill/>
            </a:ln>
          </p:spPr>
          <p:style>
            <a:lnRef idx="0"/>
            <a:fillRef idx="0"/>
            <a:effectRef idx="0"/>
            <a:fontRef idx="minor"/>
          </p:style>
        </p:sp>
        <p:sp>
          <p:nvSpPr>
            <p:cNvPr id="47" name="CustomShape 4"/>
            <p:cNvSpPr/>
            <p:nvPr/>
          </p:nvSpPr>
          <p:spPr>
            <a:xfrm>
              <a:off x="7170120" y="3903840"/>
              <a:ext cx="988560" cy="987120"/>
            </a:xfrm>
            <a:prstGeom prst="rect">
              <a:avLst/>
            </a:prstGeom>
            <a:solidFill>
              <a:schemeClr val="accent4"/>
            </a:solidFill>
            <a:ln>
              <a:noFill/>
            </a:ln>
          </p:spPr>
          <p:style>
            <a:lnRef idx="0"/>
            <a:fillRef idx="0"/>
            <a:effectRef idx="0"/>
            <a:fontRef idx="minor"/>
          </p:style>
        </p:sp>
        <p:sp>
          <p:nvSpPr>
            <p:cNvPr id="48" name="CustomShape 5"/>
            <p:cNvSpPr/>
            <p:nvPr/>
          </p:nvSpPr>
          <p:spPr>
            <a:xfrm rot="10800000">
              <a:off x="8155440" y="3904560"/>
              <a:ext cx="988560" cy="987120"/>
            </a:xfrm>
            <a:prstGeom prst="rtTriangle">
              <a:avLst/>
            </a:prstGeom>
            <a:solidFill>
              <a:schemeClr val="accent3"/>
            </a:solidFill>
            <a:ln>
              <a:noFill/>
            </a:ln>
          </p:spPr>
          <p:style>
            <a:lnRef idx="0"/>
            <a:fillRef idx="0"/>
            <a:effectRef idx="0"/>
            <a:fontRef idx="minor"/>
          </p:style>
        </p:sp>
        <p:sp>
          <p:nvSpPr>
            <p:cNvPr id="49" name="CustomShape 6"/>
            <p:cNvSpPr/>
            <p:nvPr/>
          </p:nvSpPr>
          <p:spPr>
            <a:xfrm>
              <a:off x="0" y="4891680"/>
              <a:ext cx="9143280" cy="251280"/>
            </a:xfrm>
            <a:prstGeom prst="rect">
              <a:avLst/>
            </a:prstGeom>
            <a:solidFill>
              <a:schemeClr val="dk1"/>
            </a:solidFill>
            <a:ln>
              <a:noFill/>
            </a:ln>
          </p:spPr>
          <p:style>
            <a:lnRef idx="0"/>
            <a:fillRef idx="0"/>
            <a:effectRef idx="0"/>
            <a:fontRef idx="minor"/>
          </p:style>
        </p:sp>
      </p:grpSp>
      <p:sp>
        <p:nvSpPr>
          <p:cNvPr id="50" name="PlaceHolder 7"/>
          <p:cNvSpPr>
            <a:spLocks noGrp="1"/>
          </p:cNvSpPr>
          <p:nvPr>
            <p:ph type="title"/>
          </p:nvPr>
        </p:nvSpPr>
        <p:spPr>
          <a:xfrm>
            <a:off x="311760" y="410040"/>
            <a:ext cx="8519760" cy="60696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51" name="PlaceHolder 8"/>
          <p:cNvSpPr>
            <a:spLocks noGrp="1"/>
          </p:cNvSpPr>
          <p:nvPr>
            <p:ph type="body"/>
          </p:nvPr>
        </p:nvSpPr>
        <p:spPr>
          <a:xfrm>
            <a:off x="311760" y="1229760"/>
            <a:ext cx="8519760" cy="3338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3.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97960" y="680040"/>
            <a:ext cx="8221320" cy="1933560"/>
          </a:xfrm>
          <a:prstGeom prst="rect">
            <a:avLst/>
          </a:prstGeom>
          <a:noFill/>
          <a:ln>
            <a:noFill/>
          </a:ln>
        </p:spPr>
        <p:style>
          <a:lnRef idx="0"/>
          <a:fillRef idx="0"/>
          <a:effectRef idx="0"/>
          <a:fontRef idx="minor"/>
        </p:style>
        <p:txBody>
          <a:bodyPr lIns="90000" rIns="90000" tIns="91440" bIns="91440" anchor="b">
            <a:noAutofit/>
          </a:bodyPr>
          <a:p>
            <a:pPr>
              <a:lnSpc>
                <a:spcPct val="100000"/>
              </a:lnSpc>
              <a:tabLst>
                <a:tab algn="l" pos="0"/>
              </a:tabLst>
            </a:pPr>
            <a:br/>
            <a:r>
              <a:rPr b="0" lang="en" sz="4200" spc="-1" strike="noStrike">
                <a:solidFill>
                  <a:srgbClr val="ffffff"/>
                </a:solidFill>
                <a:latin typeface="Roboto"/>
                <a:ea typeface="Roboto"/>
              </a:rPr>
              <a:t>How can we increase revenue </a:t>
            </a:r>
            <a:br/>
            <a:r>
              <a:rPr b="0" lang="en" sz="4200" spc="-1" strike="noStrike">
                <a:solidFill>
                  <a:srgbClr val="ffffff"/>
                </a:solidFill>
                <a:latin typeface="Roboto"/>
                <a:ea typeface="Roboto"/>
              </a:rPr>
              <a:t>from</a:t>
            </a:r>
            <a:br/>
            <a:r>
              <a:rPr b="0" lang="en" sz="4200" spc="-1" strike="noStrike">
                <a:solidFill>
                  <a:srgbClr val="ffffff"/>
                </a:solidFill>
                <a:latin typeface="Roboto"/>
                <a:ea typeface="Roboto"/>
              </a:rPr>
              <a:t>Catch the Pink Flamingo?</a:t>
            </a:r>
            <a:endParaRPr b="0" lang="en-US" sz="4200" spc="-1" strike="noStrike">
              <a:latin typeface="Arial"/>
            </a:endParaRPr>
          </a:p>
        </p:txBody>
      </p:sp>
      <p:sp>
        <p:nvSpPr>
          <p:cNvPr id="95" name="CustomShape 2"/>
          <p:cNvSpPr/>
          <p:nvPr/>
        </p:nvSpPr>
        <p:spPr>
          <a:xfrm>
            <a:off x="597960" y="2715840"/>
            <a:ext cx="8221320" cy="432360"/>
          </a:xfrm>
          <a:prstGeom prst="rect">
            <a:avLst/>
          </a:prstGeom>
          <a:solidFill>
            <a:srgbClr val="ffff00"/>
          </a:solidFill>
          <a:ln>
            <a:noFill/>
          </a:ln>
        </p:spPr>
        <p:style>
          <a:lnRef idx="0"/>
          <a:fillRef idx="0"/>
          <a:effectRef idx="0"/>
          <a:fontRef idx="minor"/>
        </p:style>
        <p:txBody>
          <a:bodyPr lIns="90000" rIns="90000" tIns="91440" bIns="91440">
            <a:noAutofit/>
          </a:bodyPr>
          <a:p>
            <a:pPr>
              <a:lnSpc>
                <a:spcPct val="100000"/>
              </a:lnSpc>
              <a:tabLst>
                <a:tab algn="l" pos="0"/>
              </a:tabLst>
            </a:pPr>
            <a:r>
              <a:rPr b="0" lang="en" sz="2100" spc="-1" strike="noStrike">
                <a:solidFill>
                  <a:srgbClr val="073763"/>
                </a:solidFill>
                <a:latin typeface="Roboto"/>
                <a:ea typeface="Roboto"/>
              </a:rPr>
              <a:t>Rahul</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Problem Statement </a:t>
            </a:r>
            <a:endParaRPr b="0" lang="en-US" sz="3000" spc="-1" strike="noStrike">
              <a:latin typeface="Arial"/>
            </a:endParaRPr>
          </a:p>
        </p:txBody>
      </p:sp>
      <p:sp>
        <p:nvSpPr>
          <p:cNvPr id="97" name="CustomShape 2"/>
          <p:cNvSpPr/>
          <p:nvPr/>
        </p:nvSpPr>
        <p:spPr>
          <a:xfrm>
            <a:off x="311760" y="1229760"/>
            <a:ext cx="8519760" cy="3338280"/>
          </a:xfrm>
          <a:prstGeom prst="rect">
            <a:avLst/>
          </a:prstGeom>
          <a:noFill/>
          <a:ln>
            <a:noFill/>
          </a:ln>
        </p:spPr>
        <p:style>
          <a:lnRef idx="0"/>
          <a:fillRef idx="0"/>
          <a:effectRef idx="0"/>
          <a:fontRef idx="minor"/>
        </p:style>
        <p:txBody>
          <a:bodyPr lIns="90000" rIns="90000" tIns="91440" bIns="91440">
            <a:noAutofit/>
          </a:bodyPr>
          <a:p>
            <a:pPr>
              <a:lnSpc>
                <a:spcPct val="115000"/>
              </a:lnSpc>
              <a:tabLst>
                <a:tab algn="l" pos="0"/>
              </a:tabLst>
            </a:pPr>
            <a:r>
              <a:rPr b="0" lang="en" sz="1800" spc="-1" strike="noStrike">
                <a:solidFill>
                  <a:srgbClr val="434343"/>
                </a:solidFill>
                <a:latin typeface="Roboto"/>
                <a:ea typeface="Roboto"/>
              </a:rPr>
              <a:t>How can we use the following data sets to understand options for increasing revenue from game players?</a:t>
            </a:r>
            <a:endParaRPr b="0" lang="en-US" sz="1800" spc="-1" strike="noStrike">
              <a:latin typeface="Arial"/>
            </a:endParaRPr>
          </a:p>
          <a:p>
            <a:pPr>
              <a:lnSpc>
                <a:spcPct val="115000"/>
              </a:lnSpc>
              <a:spcBef>
                <a:spcPts val="1599"/>
              </a:spcBef>
              <a:spcAft>
                <a:spcPts val="1599"/>
              </a:spcAft>
              <a:tabLst>
                <a:tab algn="l" pos="0"/>
              </a:tabLst>
            </a:pPr>
            <a:endParaRPr b="0" lang="en-US" sz="1800" spc="-1" strike="noStrike">
              <a:latin typeface="Arial"/>
            </a:endParaRPr>
          </a:p>
        </p:txBody>
      </p:sp>
      <p:pic>
        <p:nvPicPr>
          <p:cNvPr id="98" name="" descr=""/>
          <p:cNvPicPr/>
          <p:nvPr/>
        </p:nvPicPr>
        <p:blipFill>
          <a:blip r:embed="rId1"/>
          <a:stretch/>
        </p:blipFill>
        <p:spPr>
          <a:xfrm>
            <a:off x="365760" y="2011680"/>
            <a:ext cx="4286520" cy="2769480"/>
          </a:xfrm>
          <a:prstGeom prst="rect">
            <a:avLst/>
          </a:prstGeom>
          <a:ln>
            <a:noFill/>
          </a:ln>
        </p:spPr>
      </p:pic>
      <p:pic>
        <p:nvPicPr>
          <p:cNvPr id="99" name="" descr=""/>
          <p:cNvPicPr/>
          <p:nvPr/>
        </p:nvPicPr>
        <p:blipFill>
          <a:blip r:embed="rId2"/>
          <a:stretch/>
        </p:blipFill>
        <p:spPr>
          <a:xfrm>
            <a:off x="4937760" y="2103120"/>
            <a:ext cx="2103120" cy="2394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Data Exploration Overview</a:t>
            </a:r>
            <a:endParaRPr b="0" lang="en-US" sz="3000" spc="-1" strike="noStrike">
              <a:latin typeface="Arial"/>
            </a:endParaRPr>
          </a:p>
        </p:txBody>
      </p:sp>
      <p:sp>
        <p:nvSpPr>
          <p:cNvPr id="101" name="CustomShape 2"/>
          <p:cNvSpPr/>
          <p:nvPr/>
        </p:nvSpPr>
        <p:spPr>
          <a:xfrm>
            <a:off x="311760" y="1229760"/>
            <a:ext cx="3985560" cy="333828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34343"/>
              </a:buClr>
              <a:buFont typeface="Roboto"/>
              <a:buChar char="●"/>
            </a:pPr>
            <a:r>
              <a:rPr b="0" lang="en-US" sz="1800" spc="-1" strike="noStrike">
                <a:solidFill>
                  <a:srgbClr val="434343"/>
                </a:solidFill>
                <a:latin typeface="Roboto"/>
              </a:rPr>
              <a:t>We see that the top buyers or spenders are using iphone and dont follow a consistent Hit-ratio in game play</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We also see a great demand for product with buyId 2,5 &amp; 0 when compared to 4,3,1 in that order of purchase counts respectively</a:t>
            </a:r>
            <a:endParaRPr b="0" lang="en-US" sz="1800" spc="-1" strike="noStrike">
              <a:latin typeface="Arial"/>
            </a:endParaRPr>
          </a:p>
        </p:txBody>
      </p:sp>
      <p:grpSp>
        <p:nvGrpSpPr>
          <p:cNvPr id="102" name="Group 3"/>
          <p:cNvGrpSpPr/>
          <p:nvPr/>
        </p:nvGrpSpPr>
        <p:grpSpPr>
          <a:xfrm>
            <a:off x="4572000" y="914400"/>
            <a:ext cx="3986640" cy="2261160"/>
            <a:chOff x="4572000" y="914400"/>
            <a:chExt cx="3986640" cy="2261160"/>
          </a:xfrm>
        </p:grpSpPr>
        <p:pic>
          <p:nvPicPr>
            <p:cNvPr id="103" name="" descr=""/>
            <p:cNvPicPr/>
            <p:nvPr/>
          </p:nvPicPr>
          <p:blipFill>
            <a:blip r:embed="rId1"/>
            <a:stretch/>
          </p:blipFill>
          <p:spPr>
            <a:xfrm>
              <a:off x="4572000" y="914400"/>
              <a:ext cx="3986640" cy="1813320"/>
            </a:xfrm>
            <a:prstGeom prst="rect">
              <a:avLst/>
            </a:prstGeom>
            <a:ln>
              <a:noFill/>
            </a:ln>
          </p:spPr>
        </p:pic>
        <p:pic>
          <p:nvPicPr>
            <p:cNvPr id="104" name="" descr=""/>
            <p:cNvPicPr/>
            <p:nvPr/>
          </p:nvPicPr>
          <p:blipFill>
            <a:blip r:embed="rId2"/>
            <a:stretch/>
          </p:blipFill>
          <p:spPr>
            <a:xfrm>
              <a:off x="4579920" y="1956240"/>
              <a:ext cx="3978720" cy="1219320"/>
            </a:xfrm>
            <a:prstGeom prst="rect">
              <a:avLst/>
            </a:prstGeom>
            <a:ln>
              <a:noFill/>
            </a:ln>
          </p:spPr>
        </p:pic>
      </p:grpSp>
      <p:pic>
        <p:nvPicPr>
          <p:cNvPr id="105" name="" descr=""/>
          <p:cNvPicPr/>
          <p:nvPr/>
        </p:nvPicPr>
        <p:blipFill>
          <a:blip r:embed="rId3"/>
          <a:stretch/>
        </p:blipFill>
        <p:spPr>
          <a:xfrm>
            <a:off x="4537440" y="3445920"/>
            <a:ext cx="4240440" cy="94284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What have we learned from classification?</a:t>
            </a:r>
            <a:endParaRPr b="0" lang="en-US" sz="3000" spc="-1" strike="noStrike">
              <a:latin typeface="Arial"/>
            </a:endParaRPr>
          </a:p>
        </p:txBody>
      </p:sp>
      <p:pic>
        <p:nvPicPr>
          <p:cNvPr id="107" name="" descr=""/>
          <p:cNvPicPr/>
          <p:nvPr/>
        </p:nvPicPr>
        <p:blipFill>
          <a:blip r:embed="rId1"/>
          <a:stretch/>
        </p:blipFill>
        <p:spPr>
          <a:xfrm>
            <a:off x="5669280" y="914400"/>
            <a:ext cx="3445560" cy="2597760"/>
          </a:xfrm>
          <a:prstGeom prst="rect">
            <a:avLst/>
          </a:prstGeom>
          <a:ln>
            <a:noFill/>
          </a:ln>
        </p:spPr>
      </p:pic>
      <p:sp>
        <p:nvSpPr>
          <p:cNvPr id="108" name="CustomShape 2"/>
          <p:cNvSpPr/>
          <p:nvPr/>
        </p:nvSpPr>
        <p:spPr>
          <a:xfrm>
            <a:off x="311760" y="1229760"/>
            <a:ext cx="4259880" cy="333828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34343"/>
              </a:buClr>
              <a:buFont typeface="Roboto"/>
              <a:buChar char="●"/>
            </a:pPr>
            <a:r>
              <a:rPr b="0" lang="en-US" sz="1800" spc="-1" strike="noStrike">
                <a:solidFill>
                  <a:srgbClr val="434343"/>
                </a:solidFill>
                <a:latin typeface="Roboto"/>
              </a:rPr>
              <a:t>Looks like until teamLevel 7 is achieved product count_buyId 1 is not purchased at all.</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Only PennyPinchers on count_buyId=5. We will need to apply what is learnt from 3 or 2 which are doing better</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iPhone users are the money making audience and do  consider the errors in model </a:t>
            </a:r>
            <a:endParaRPr b="0" lang="en-US" sz="1800" spc="-1" strike="noStrike">
              <a:latin typeface="Arial"/>
            </a:endParaRPr>
          </a:p>
        </p:txBody>
      </p:sp>
      <p:pic>
        <p:nvPicPr>
          <p:cNvPr id="109" name="" descr=""/>
          <p:cNvPicPr/>
          <p:nvPr/>
        </p:nvPicPr>
        <p:blipFill>
          <a:blip r:embed="rId2"/>
          <a:stretch/>
        </p:blipFill>
        <p:spPr>
          <a:xfrm>
            <a:off x="4379760" y="2842560"/>
            <a:ext cx="2680200" cy="2003400"/>
          </a:xfrm>
          <a:prstGeom prst="rect">
            <a:avLst/>
          </a:prstGeom>
          <a:ln>
            <a:noFill/>
          </a:ln>
        </p:spPr>
      </p:pic>
      <p:pic>
        <p:nvPicPr>
          <p:cNvPr id="110" name="" descr=""/>
          <p:cNvPicPr/>
          <p:nvPr/>
        </p:nvPicPr>
        <p:blipFill>
          <a:blip r:embed="rId3"/>
          <a:stretch/>
        </p:blipFill>
        <p:spPr>
          <a:xfrm>
            <a:off x="7125120" y="3585600"/>
            <a:ext cx="1979640" cy="10054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What have we learned from clustering? </a:t>
            </a:r>
            <a:endParaRPr b="0" lang="en-US" sz="3000" spc="-1" strike="noStrike">
              <a:latin typeface="Arial"/>
            </a:endParaRPr>
          </a:p>
        </p:txBody>
      </p:sp>
      <p:sp>
        <p:nvSpPr>
          <p:cNvPr id="112" name="CustomShape 2"/>
          <p:cNvSpPr/>
          <p:nvPr/>
        </p:nvSpPr>
        <p:spPr>
          <a:xfrm>
            <a:off x="311760" y="1229760"/>
            <a:ext cx="5722920" cy="333828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34343"/>
              </a:buClr>
              <a:buFont typeface="Roboto"/>
              <a:buChar char="●"/>
            </a:pPr>
            <a:r>
              <a:rPr b="0" lang="en-US" sz="1800" spc="-1" strike="noStrike">
                <a:solidFill>
                  <a:srgbClr val="434343"/>
                </a:solidFill>
                <a:latin typeface="Roboto"/>
                <a:ea typeface="Roboto"/>
              </a:rPr>
              <a:t>Features from "timestamp", ”price”, “isHit”, “adCount”</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Action recommendations</a:t>
            </a:r>
            <a:endParaRPr b="0" lang="en-US" sz="1800" spc="-1" strike="noStrike">
              <a:latin typeface="Arial"/>
            </a:endParaRPr>
          </a:p>
          <a:p>
            <a:pPr lvl="1" marL="864000" indent="-323640">
              <a:lnSpc>
                <a:spcPct val="100000"/>
              </a:lnSpc>
              <a:buClr>
                <a:srgbClr val="000000"/>
              </a:buClr>
              <a:buSzPct val="75000"/>
              <a:buFont typeface="Symbol"/>
              <a:buChar char=""/>
            </a:pPr>
            <a:r>
              <a:rPr b="0" lang="en-US" sz="1800" spc="-1" strike="noStrike">
                <a:solidFill>
                  <a:srgbClr val="434343"/>
                </a:solidFill>
                <a:latin typeface="Roboto"/>
                <a:ea typeface="Roboto"/>
              </a:rPr>
              <a:t>Propose ads right after a winning streak, level up or good hit rate</a:t>
            </a:r>
            <a:endParaRPr b="0" lang="en-US" sz="1800" spc="-1" strike="noStrike">
              <a:latin typeface="Arial"/>
            </a:endParaRPr>
          </a:p>
          <a:p>
            <a:pPr lvl="1" marL="864000" indent="-323640">
              <a:lnSpc>
                <a:spcPct val="100000"/>
              </a:lnSpc>
              <a:buClr>
                <a:srgbClr val="000000"/>
              </a:buClr>
              <a:buSzPct val="75000"/>
              <a:buFont typeface="Symbol"/>
              <a:buChar char=""/>
            </a:pPr>
            <a:r>
              <a:rPr b="0" lang="en-US" sz="1800" spc="-1" strike="noStrike">
                <a:solidFill>
                  <a:srgbClr val="434343"/>
                </a:solidFill>
                <a:latin typeface="Roboto"/>
                <a:ea typeface="Roboto"/>
              </a:rPr>
              <a:t>Select the high hit and revenue generating customer and show them ads later when compared to others</a:t>
            </a:r>
            <a:endParaRPr b="0" lang="en-US" sz="1800" spc="-1" strike="noStrike">
              <a:latin typeface="Arial"/>
            </a:endParaRPr>
          </a:p>
          <a:p>
            <a:pPr lvl="1" marL="864000" indent="-323640">
              <a:lnSpc>
                <a:spcPct val="100000"/>
              </a:lnSpc>
              <a:buClr>
                <a:srgbClr val="000000"/>
              </a:buClr>
              <a:buSzPct val="75000"/>
              <a:buFont typeface="Symbol"/>
              <a:buChar char=""/>
            </a:pPr>
            <a:r>
              <a:rPr b="0" lang="en-US" sz="1800" spc="-1" strike="noStrike">
                <a:solidFill>
                  <a:srgbClr val="434343"/>
                </a:solidFill>
                <a:latin typeface="Roboto"/>
                <a:ea typeface="Roboto"/>
              </a:rPr>
              <a:t>Selectively offer training and for low hit rate players so that they can engage and generate more revenue</a:t>
            </a:r>
            <a:endParaRPr b="0" lang="en-US" sz="1800" spc="-1" strike="noStrike">
              <a:latin typeface="Arial"/>
            </a:endParaRPr>
          </a:p>
        </p:txBody>
      </p:sp>
      <p:pic>
        <p:nvPicPr>
          <p:cNvPr id="113" name="" descr=""/>
          <p:cNvPicPr/>
          <p:nvPr/>
        </p:nvPicPr>
        <p:blipFill>
          <a:blip r:embed="rId1"/>
          <a:stretch/>
        </p:blipFill>
        <p:spPr>
          <a:xfrm>
            <a:off x="6035040" y="1239120"/>
            <a:ext cx="3108600" cy="955080"/>
          </a:xfrm>
          <a:prstGeom prst="rect">
            <a:avLst/>
          </a:prstGeom>
          <a:ln>
            <a:noFill/>
          </a:ln>
        </p:spPr>
      </p:pic>
      <p:sp>
        <p:nvSpPr>
          <p:cNvPr id="114" name="CustomShape 3"/>
          <p:cNvSpPr/>
          <p:nvPr/>
        </p:nvSpPr>
        <p:spPr>
          <a:xfrm>
            <a:off x="6035040" y="2287800"/>
            <a:ext cx="3108600" cy="1643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1000" spc="-1" strike="noStrike">
                <a:latin typeface="Arial"/>
              </a:rPr>
              <a:t>Cluster 3 </a:t>
            </a:r>
            <a:r>
              <a:rPr b="0" lang="en-US" sz="1000" spc="-1" strike="noStrike">
                <a:latin typeface="Arial"/>
              </a:rPr>
              <a:t>is different from the others in that the users with maximum adCount also have the highest hit and average price leading to higher revenue.</a:t>
            </a:r>
            <a:endParaRPr b="0" lang="en-US" sz="1000" spc="-1" strike="noStrike">
              <a:latin typeface="Arial"/>
            </a:endParaRPr>
          </a:p>
          <a:p>
            <a:pPr>
              <a:lnSpc>
                <a:spcPct val="100000"/>
              </a:lnSpc>
            </a:pPr>
            <a:endParaRPr b="0" lang="en-US" sz="1000" spc="-1" strike="noStrike">
              <a:latin typeface="Arial"/>
            </a:endParaRPr>
          </a:p>
          <a:p>
            <a:pPr algn="just">
              <a:lnSpc>
                <a:spcPct val="100000"/>
              </a:lnSpc>
            </a:pPr>
            <a:r>
              <a:rPr b="1" lang="en-US" sz="1100" spc="-1" strike="noStrike">
                <a:solidFill>
                  <a:srgbClr val="000000"/>
                </a:solidFill>
                <a:latin typeface="Arial"/>
                <a:ea typeface="Arial"/>
              </a:rPr>
              <a:t>Cluster 2 </a:t>
            </a:r>
            <a:r>
              <a:rPr b="0" lang="en-US" sz="1100" spc="-1" strike="noStrike">
                <a:solidFill>
                  <a:srgbClr val="000000"/>
                </a:solidFill>
                <a:latin typeface="Arial"/>
                <a:ea typeface="Arial"/>
              </a:rPr>
              <a:t>is different from the others in that the users with minimum adCount and average price also have minimum average hit rate</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From our chat graph analysis, what further exploration should we undertake?</a:t>
            </a:r>
            <a:endParaRPr b="0" lang="en-US" sz="3000" spc="-1" strike="noStrike">
              <a:latin typeface="Arial"/>
            </a:endParaRPr>
          </a:p>
        </p:txBody>
      </p:sp>
      <p:sp>
        <p:nvSpPr>
          <p:cNvPr id="116" name="CustomShape 2"/>
          <p:cNvSpPr/>
          <p:nvPr/>
        </p:nvSpPr>
        <p:spPr>
          <a:xfrm>
            <a:off x="311760" y="1229760"/>
            <a:ext cx="5722920" cy="333828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34343"/>
              </a:buClr>
              <a:buFont typeface="Roboto"/>
              <a:buChar char="●"/>
            </a:pPr>
            <a:r>
              <a:rPr b="0" lang="en-US" sz="1800" spc="-1" strike="noStrike">
                <a:solidFill>
                  <a:srgbClr val="434343"/>
                </a:solidFill>
                <a:latin typeface="Roboto"/>
              </a:rPr>
              <a:t>Looks like all except User:Id:999 shown here is the chattiest. We need to understand how this user performs on buy or hit rates compared to others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Similar comparison should be done for team:Id:52 and other chatty teams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Correlation between Cluster coefficient and buy revenue or hit rates can be useful</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rPr>
              <a:t>Marketing costs for ad buys and clicks for the various clusters can inform about the habits of the community &amp; neighbors</a:t>
            </a:r>
            <a:endParaRPr b="0" lang="en-US" sz="1800" spc="-1" strike="noStrike">
              <a:latin typeface="Arial"/>
            </a:endParaRPr>
          </a:p>
        </p:txBody>
      </p:sp>
      <p:pic>
        <p:nvPicPr>
          <p:cNvPr id="117" name="" descr=""/>
          <p:cNvPicPr/>
          <p:nvPr/>
        </p:nvPicPr>
        <p:blipFill>
          <a:blip r:embed="rId1"/>
          <a:stretch/>
        </p:blipFill>
        <p:spPr>
          <a:xfrm>
            <a:off x="6858000" y="1015920"/>
            <a:ext cx="2217600" cy="2458440"/>
          </a:xfrm>
          <a:prstGeom prst="rect">
            <a:avLst/>
          </a:prstGeom>
          <a:ln>
            <a:noFill/>
          </a:ln>
        </p:spPr>
      </p:pic>
      <p:pic>
        <p:nvPicPr>
          <p:cNvPr id="118" name="" descr=""/>
          <p:cNvPicPr/>
          <p:nvPr/>
        </p:nvPicPr>
        <p:blipFill>
          <a:blip r:embed="rId2"/>
          <a:stretch/>
        </p:blipFill>
        <p:spPr>
          <a:xfrm>
            <a:off x="5396040" y="2560320"/>
            <a:ext cx="2650320" cy="2215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311760" y="410040"/>
            <a:ext cx="8519760" cy="60696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3000" spc="-1" strike="noStrike">
                <a:solidFill>
                  <a:srgbClr val="2a3990"/>
                </a:solidFill>
                <a:latin typeface="Roboto"/>
                <a:ea typeface="Roboto"/>
              </a:rPr>
              <a:t>Recommendation</a:t>
            </a:r>
            <a:endParaRPr b="0" lang="en-US" sz="3000" spc="-1" strike="noStrike">
              <a:latin typeface="Arial"/>
            </a:endParaRPr>
          </a:p>
        </p:txBody>
      </p:sp>
      <p:sp>
        <p:nvSpPr>
          <p:cNvPr id="120" name="CustomShape 2"/>
          <p:cNvSpPr/>
          <p:nvPr/>
        </p:nvSpPr>
        <p:spPr>
          <a:xfrm>
            <a:off x="311760" y="1229760"/>
            <a:ext cx="8519760" cy="3338280"/>
          </a:xfrm>
          <a:prstGeom prst="rect">
            <a:avLst/>
          </a:prstGeom>
          <a:noFill/>
          <a:ln>
            <a:noFill/>
          </a:ln>
        </p:spPr>
        <p:style>
          <a:lnRef idx="0"/>
          <a:fillRef idx="0"/>
          <a:effectRef idx="0"/>
          <a:fontRef idx="minor"/>
        </p:style>
      </p:sp>
      <p:sp>
        <p:nvSpPr>
          <p:cNvPr id="121" name="CustomShape 3"/>
          <p:cNvSpPr/>
          <p:nvPr/>
        </p:nvSpPr>
        <p:spPr>
          <a:xfrm>
            <a:off x="311760" y="1229760"/>
            <a:ext cx="8557920" cy="3338280"/>
          </a:xfrm>
          <a:prstGeom prst="rect">
            <a:avLst/>
          </a:prstGeom>
          <a:noFill/>
          <a:ln>
            <a:noFill/>
          </a:ln>
        </p:spPr>
        <p:style>
          <a:lnRef idx="0"/>
          <a:fillRef idx="0"/>
          <a:effectRef idx="0"/>
          <a:fontRef idx="minor"/>
        </p:style>
        <p:txBody>
          <a:bodyPr lIns="90000" rIns="90000" tIns="91440" bIns="91440">
            <a:noAutofit/>
          </a:bodyPr>
          <a:p>
            <a:pPr marL="457200" indent="-342360">
              <a:lnSpc>
                <a:spcPct val="115000"/>
              </a:lnSpc>
              <a:buClr>
                <a:srgbClr val="434343"/>
              </a:buClr>
              <a:buFont typeface="Roboto"/>
              <a:buChar char="●"/>
            </a:pPr>
            <a:r>
              <a:rPr b="0" lang="en-US" sz="1800" spc="-1" strike="noStrike">
                <a:solidFill>
                  <a:srgbClr val="434343"/>
                </a:solidFill>
                <a:latin typeface="Roboto"/>
                <a:ea typeface="Roboto"/>
              </a:rPr>
              <a:t>Market more to the iPhone platform type and assess/survey the </a:t>
            </a:r>
            <a:r>
              <a:rPr b="0" lang="en-US" sz="1800" spc="-1" strike="noStrike">
                <a:solidFill>
                  <a:srgbClr val="434343"/>
                </a:solidFill>
                <a:latin typeface="Roboto"/>
                <a:ea typeface="Roboto"/>
              </a:rPr>
              <a:t>android user base for low sales.</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Promote the purchase of buy item 4,3,1 by its order of revenue</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Propose ads right after a winning streak, level up or good hit rate</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Selectively offer training and for low hit rate players so that they </a:t>
            </a:r>
            <a:r>
              <a:rPr b="0" lang="en-US" sz="1800" spc="-1" strike="noStrike">
                <a:solidFill>
                  <a:srgbClr val="434343"/>
                </a:solidFill>
                <a:latin typeface="Roboto"/>
                <a:ea typeface="Roboto"/>
              </a:rPr>
              <a:t>can engage, share content and generate more revenue</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Promote products based on its availability or make it a prize. (Until </a:t>
            </a:r>
            <a:r>
              <a:rPr b="0" lang="en-US" sz="1800" spc="-1" strike="noStrike">
                <a:solidFill>
                  <a:srgbClr val="434343"/>
                </a:solidFill>
                <a:latin typeface="Roboto"/>
                <a:ea typeface="Roboto"/>
              </a:rPr>
              <a:t>Level 7 is achieved product count_buyId 1 is not purchased at all) </a:t>
            </a:r>
            <a:endParaRPr b="0" lang="en-US" sz="1800" spc="-1" strike="noStrike">
              <a:latin typeface="Arial"/>
            </a:endParaRPr>
          </a:p>
          <a:p>
            <a:pPr marL="457200" indent="-342360">
              <a:lnSpc>
                <a:spcPct val="115000"/>
              </a:lnSpc>
              <a:buClr>
                <a:srgbClr val="434343"/>
              </a:buClr>
              <a:buFont typeface="Roboto"/>
              <a:buChar char="●"/>
            </a:pPr>
            <a:r>
              <a:rPr b="0" lang="en-US" sz="1800" spc="-1" strike="noStrike">
                <a:solidFill>
                  <a:srgbClr val="434343"/>
                </a:solidFill>
                <a:latin typeface="Roboto"/>
                <a:ea typeface="Roboto"/>
              </a:rPr>
              <a:t>Reward the chatty communities to share their purchases for reach</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2022-04-18T19:05:46Z</dcterms:modified>
  <cp:revision>6</cp:revision>
  <dc:subject/>
  <dc:title/>
</cp:coreProperties>
</file>