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58" r:id="rId6"/>
    <p:sldId id="262" r:id="rId7"/>
    <p:sldId id="259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760824-CD8D-0DBD-01A0-30C12A82C10A}" name="Neha Shrestha" initials="NS" userId="0e9101d09f91e106" providerId="Windows Live"/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6E319-8758-40F8-B997-A43930267A38}" v="635" dt="2022-05-16T12:17:31.375"/>
    <p1510:client id="{16854E34-DDED-4BC3-9221-0BC0AEB1390F}" v="246" dt="2022-05-16T21:50:02.992"/>
    <p1510:client id="{2E7D2117-B303-492E-918D-A79D102E95DA}" v="232" dt="2022-05-16T16:59:04.384"/>
    <p1510:client id="{8BA702B4-7F76-4D01-B363-DFDFBB3469F1}" v="382" dt="2022-05-16T21:51:00.551"/>
    <p1510:client id="{A896E411-A7CB-354C-AF1E-580626AAA10E}" v="210" dt="2022-05-16T21:49:12.117"/>
    <p1510:client id="{B700A495-4A5A-410C-9162-C57814A9926F}" v="554" dt="2022-05-16T18:31:2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5AD7EA0-E0C9-9EB6-AA2F-B64662F88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en-NL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343B819-4E8B-BBE9-B506-6C4173F82D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en-NL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B355EA9-6608-5D2B-FEA7-BE55C36B82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DE0BCE3-7538-B1BE-B6A9-19A4EEF870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NL"/>
              <a:t>Textmasterformate durch Klicken bearbeiten</a:t>
            </a:r>
          </a:p>
          <a:p>
            <a:pPr lvl="1"/>
            <a:r>
              <a:rPr lang="de-DE" altLang="en-NL"/>
              <a:t>Zweite Ebene</a:t>
            </a:r>
          </a:p>
          <a:p>
            <a:pPr lvl="2"/>
            <a:r>
              <a:rPr lang="de-DE" altLang="en-NL"/>
              <a:t>Dritte Ebene</a:t>
            </a:r>
          </a:p>
          <a:p>
            <a:pPr lvl="3"/>
            <a:r>
              <a:rPr lang="de-DE" altLang="en-NL"/>
              <a:t>Vierte Ebene</a:t>
            </a:r>
          </a:p>
          <a:p>
            <a:pPr lvl="4"/>
            <a:r>
              <a:rPr lang="de-DE" altLang="en-NL"/>
              <a:t>Fünfte Ebene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99AEE6C-AEBF-9CE8-AE37-8ECDDD96D0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en-NL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F65D4AC-7D6F-28EE-9C4C-2DE1917C5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C461AA6-A196-0A41-B1BE-809AC62E193B}" type="slidenum">
              <a:rPr lang="de-DE" altLang="en-NL"/>
              <a:pPr/>
              <a:t>‹Nr.›</a:t>
            </a:fld>
            <a:endParaRPr lang="de-DE" alt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1AA6-A196-0A41-B1BE-809AC62E193B}" type="slidenum">
              <a:rPr lang="de-DE" altLang="en-NL"/>
              <a:pPr/>
              <a:t>6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30956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61AA6-A196-0A41-B1BE-809AC62E193B}" type="slidenum">
              <a:rPr lang="de-DE" altLang="en-NL" smtClean="0"/>
              <a:pPr/>
              <a:t>7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8450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FFD485-612B-B431-79D6-29A76301B6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altLang="en-NL" noProof="0"/>
              <a:t>Click to edit Master title style</a:t>
            </a:r>
            <a:endParaRPr lang="de-DE" altLang="en-NL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21F34C9-55D5-589A-1C42-EAB9DD4A9F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NL" noProof="0"/>
              <a:t>Click to edit Master subtitle style</a:t>
            </a:r>
            <a:endParaRPr lang="de-DE" altLang="en-NL" noProof="0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CAEB2B40-5A63-43B7-8A33-09317E2EA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L"/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06E9E0DB-611F-2E53-9EAE-E75F1BE72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A5F8-54B4-46F8-077B-353AAECA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F13D-65EC-E3B0-3227-A6611592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0E026-3380-2362-3C39-360E6C3C33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E56BF-A3E9-AB1B-6B48-8E81E70C0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06701998-D4FC-1B4E-B7CB-FBD81C8EC4CC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54905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D38A6-48A3-1CA0-A0EA-B714D432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769AD-34DA-4658-9FE0-09E951C5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6546-8939-C120-6817-EF04A250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7CBEB-639E-330C-ED76-C90CD4C90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0FF410B8-A06D-D949-9527-1FD5DD0E9F52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25630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8ACE-C4C8-C169-7515-8ECF16C1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6618-D68B-DD0B-4918-9C622B11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63723-0AFC-D7B0-B58F-8F168D3DB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DE2A0-7222-A5E2-0764-A93C12308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C66A6E7B-F599-5C4F-AD7D-231679535012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80759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D0BA-6245-0A2A-74B2-6B6787A0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9F83-C477-F6A4-3BE8-91287487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F27E-2DA6-FB51-5453-A37D41112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087FD-BCCF-96A3-7C7C-F9FA9FB0A9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9F1E3574-BDA0-EB4E-863F-42A6EF410F05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2789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381-331F-9D96-8A47-157D0C29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C03B-02E7-4B8B-B3E8-B15B6E68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F2F3-FCF5-E5E0-CD0D-E4D3B8D6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CF1E-E3E0-F26D-DBA8-EE3644A6A6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AC2A-17D9-D370-2986-6E28CC30C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77581945-62E2-7F4D-B91C-7AD89999F07E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270434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2635-07FE-8C69-09AE-708493AA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E7A0-A535-983D-D0A4-E73AC8BE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A342-000D-10CF-4737-9D9EE5AA5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EE680-A5ED-1CC5-F563-1B3191A50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E85F6-82B0-B4CC-39D6-039E21C4F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3CB7D9-1899-B3B1-AB2F-7B5E68CD7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D9308E-9C51-C450-3122-15CB9FBF5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D7DB1933-6C68-4746-8935-44F79EF9B442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5067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B97D-9372-13E7-B58D-90E3338C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794CD-1716-B2E0-F7E6-89197EB960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E092-47C0-1BF8-B0B1-B638770967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ADC0CBC4-4D74-D64A-835F-EC5FAF7D080A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302305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2F46FB-2CF9-3FF7-0993-FA55B2464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69C85-73E2-20A2-7A0A-3948C7B63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7531CBC1-7DC4-C64C-A759-4CA98DA9D254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33517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D311-8646-B5A7-8E1D-E7AE7715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163B-C1B1-E0A1-98CC-3EBC08F1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CDC7-B34F-8715-F2F3-8ACCDDF5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9E1F-BEBC-5C45-8752-0AB948BD1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E9AB-2AE1-BC62-18C7-C922AE9B8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7BF76D56-55CD-B443-BB00-835869E1F745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13460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E29D-88AA-AE9D-8711-85AC6AA3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F55E7-CA36-9FC0-46C8-BF95AED87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CF46D-C469-B0D9-0939-3C97920B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F9E1-E661-B404-8053-1F652A6460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E22A-10D9-5313-DCC8-7B37C6B3F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NL"/>
              <a:t>Seite </a:t>
            </a:r>
            <a:fld id="{FAC0B71C-E10D-D64B-B42D-9D10548E1996}" type="slidenum">
              <a:rPr lang="de-DE" altLang="en-NL"/>
              <a:pPr/>
              <a:t>‹Nr.›</a:t>
            </a:fld>
            <a:endParaRPr lang="de-DE" altLang="en-NL"/>
          </a:p>
        </p:txBody>
      </p:sp>
    </p:spTree>
    <p:extLst>
      <p:ext uri="{BB962C8B-B14F-4D97-AF65-F5344CB8AC3E}">
        <p14:creationId xmlns:p14="http://schemas.microsoft.com/office/powerpoint/2010/main" val="9735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8D3A89-002B-26E6-333B-B99A2547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NL"/>
              <a:t>Titel durch Klicken hinzufügen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17FA5C-62D1-A8F2-2EBF-64A13C234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NL"/>
              <a:t>Text durck Klicken hinzufügen</a:t>
            </a:r>
          </a:p>
          <a:p>
            <a:pPr lvl="1"/>
            <a:r>
              <a:rPr lang="de-DE" altLang="en-NL"/>
              <a:t>Xxx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09A5C6-A593-EC98-D6FB-3A5AF7FC4E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en-NL"/>
              <a:t>Präsentationstitel Blindtext Lorem ipsum dolores </a:t>
            </a:r>
            <a:r>
              <a:rPr lang="de-DE" altLang="en-NL" b="0"/>
              <a:t>|</a:t>
            </a:r>
            <a:r>
              <a:rPr lang="de-DE" altLang="en-NL"/>
              <a:t> </a:t>
            </a:r>
            <a:r>
              <a:rPr lang="de-DE" altLang="en-NL" b="0"/>
              <a:t>M. Mustermann | Anlass der Präsentation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DDC0F-ADA7-1E36-9F53-233D8585F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en-NL"/>
              <a:t>Seite </a:t>
            </a:r>
            <a:fld id="{818F0CD5-9D5F-AF46-A2C2-7B4C2347E68A}" type="slidenum">
              <a:rPr lang="de-DE" altLang="en-NL"/>
              <a:pPr/>
              <a:t>‹Nr.›</a:t>
            </a:fld>
            <a:endParaRPr lang="de-DE" altLang="en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825C3155-5BCB-2C46-3255-4F132D7B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3EFE0F03-83B5-C265-B848-EFFE8E87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NL" sz="1000"/>
              <a:t>Dezentrales Logo</a:t>
            </a:r>
          </a:p>
          <a:p>
            <a:r>
              <a:rPr lang="de-DE" altLang="en-NL" sz="1000"/>
              <a:t>optional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E3DBD4C-3D7B-EF2A-1D01-856B1FF6D3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4022965"/>
            <a:ext cx="8061325" cy="358560"/>
          </a:xfrm>
        </p:spPr>
        <p:txBody>
          <a:bodyPr/>
          <a:lstStyle/>
          <a:p>
            <a:r>
              <a:rPr lang="de-DE" b="1"/>
              <a:t>STREAMING ANALYTICS USING CMCD AND CMSD</a:t>
            </a:r>
            <a:endParaRPr lang="de-DE" b="1">
              <a:cs typeface="Arial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1C192A1-6C4D-A554-60B2-BBFDEA5B44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4268"/>
            <a:ext cx="8061325" cy="534570"/>
          </a:xfrm>
        </p:spPr>
        <p:txBody>
          <a:bodyPr/>
          <a:lstStyle/>
          <a:p>
            <a:r>
              <a:rPr lang="de-DE"/>
              <a:t>Daniel </a:t>
            </a:r>
            <a:r>
              <a:rPr lang="de-DE" err="1"/>
              <a:t>Yermakov</a:t>
            </a:r>
            <a:r>
              <a:rPr lang="de-DE"/>
              <a:t>, Maximilian </a:t>
            </a:r>
            <a:r>
              <a:rPr lang="de-DE" err="1"/>
              <a:t>Roschlau</a:t>
            </a:r>
            <a:r>
              <a:rPr lang="de-DE"/>
              <a:t>, </a:t>
            </a:r>
            <a:r>
              <a:rPr lang="de-DE" err="1"/>
              <a:t>Neha</a:t>
            </a:r>
            <a:r>
              <a:rPr lang="de-DE"/>
              <a:t> Shrestha </a:t>
            </a:r>
          </a:p>
          <a:p>
            <a:r>
              <a:rPr lang="de-DE"/>
              <a:t>Open Distributed System | SS 22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CCE966-AF7B-45DD-F673-AD3A9C3A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58" y="4384304"/>
            <a:ext cx="8061325" cy="34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800"/>
              <a:t>First Milestone </a:t>
            </a:r>
            <a:r>
              <a:rPr lang="de-DE" sz="1800" err="1"/>
              <a:t>Presentation</a:t>
            </a:r>
            <a:endParaRPr lang="de-DE" sz="1800">
              <a:cs typeface="Arial"/>
            </a:endParaRPr>
          </a:p>
        </p:txBody>
      </p:sp>
      <p:pic>
        <p:nvPicPr>
          <p:cNvPr id="4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AC38C0C0-92C9-712F-7F5C-5324CE4C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17" y="5494033"/>
            <a:ext cx="763111" cy="468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5E6-4D97-82D8-CC7A-A1EE103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330A-C06C-AA93-8410-D64384FE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Barnett, T., Jain, S., </a:t>
            </a:r>
            <a:r>
              <a:rPr lang="en-US" err="1">
                <a:ea typeface="+mn-lt"/>
                <a:cs typeface="+mn-lt"/>
              </a:rPr>
              <a:t>Andra</a:t>
            </a:r>
            <a:r>
              <a:rPr lang="en-US">
                <a:ea typeface="+mn-lt"/>
                <a:cs typeface="+mn-lt"/>
              </a:rPr>
              <a:t>, U., &amp; Khurana, T. (2018). Cisco visual networking index (</a:t>
            </a:r>
            <a:r>
              <a:rPr lang="en-US" err="1">
                <a:ea typeface="+mn-lt"/>
                <a:cs typeface="+mn-lt"/>
              </a:rPr>
              <a:t>vni</a:t>
            </a:r>
            <a:r>
              <a:rPr lang="en-US">
                <a:ea typeface="+mn-lt"/>
                <a:cs typeface="+mn-lt"/>
              </a:rPr>
              <a:t>) complete forecast update, 2017–2022. </a:t>
            </a:r>
            <a:r>
              <a:rPr lang="en-US" i="1">
                <a:ea typeface="+mn-lt"/>
                <a:cs typeface="+mn-lt"/>
              </a:rPr>
              <a:t>Americas/EMEAR Cisco Knowledge Network (CKN) Presentation</a:t>
            </a:r>
            <a:r>
              <a:rPr lang="en-US">
                <a:ea typeface="+mn-lt"/>
                <a:cs typeface="+mn-lt"/>
              </a:rPr>
              <a:t>.</a:t>
            </a:r>
            <a:endParaRPr lang="de-DE"/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Begen</a:t>
            </a:r>
            <a:r>
              <a:rPr lang="en-US">
                <a:ea typeface="+mn-lt"/>
                <a:cs typeface="+mn-lt"/>
              </a:rPr>
              <a:t>, A. C. (2021, July). Manus </a:t>
            </a:r>
            <a:r>
              <a:rPr lang="en-US" err="1">
                <a:ea typeface="+mn-lt"/>
                <a:cs typeface="+mn-lt"/>
              </a:rPr>
              <a:t>manum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lavat</a:t>
            </a:r>
            <a:r>
              <a:rPr lang="en-US">
                <a:ea typeface="+mn-lt"/>
                <a:cs typeface="+mn-lt"/>
              </a:rPr>
              <a:t>: media clients and servers cooperating with common media client/server data. In </a:t>
            </a:r>
            <a:r>
              <a:rPr lang="en-US" i="1">
                <a:ea typeface="+mn-lt"/>
                <a:cs typeface="+mn-lt"/>
              </a:rPr>
              <a:t>Proceedings of the Applied Networking Research Workshop</a:t>
            </a:r>
            <a:r>
              <a:rPr lang="en-US">
                <a:ea typeface="+mn-lt"/>
                <a:cs typeface="+mn-lt"/>
              </a:rPr>
              <a:t> (pp. 82-84).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Bentaleb</a:t>
            </a:r>
            <a:r>
              <a:rPr lang="en-US">
                <a:ea typeface="+mn-lt"/>
                <a:cs typeface="+mn-lt"/>
              </a:rPr>
              <a:t>, A., Lim, M., </a:t>
            </a:r>
            <a:r>
              <a:rPr lang="en-US" err="1">
                <a:ea typeface="+mn-lt"/>
                <a:cs typeface="+mn-lt"/>
              </a:rPr>
              <a:t>Akcay</a:t>
            </a:r>
            <a:r>
              <a:rPr lang="en-US">
                <a:ea typeface="+mn-lt"/>
                <a:cs typeface="+mn-lt"/>
              </a:rPr>
              <a:t>, M. N., </a:t>
            </a:r>
            <a:r>
              <a:rPr lang="en-US" err="1">
                <a:ea typeface="+mn-lt"/>
                <a:cs typeface="+mn-lt"/>
              </a:rPr>
              <a:t>Begen</a:t>
            </a:r>
            <a:r>
              <a:rPr lang="en-US">
                <a:ea typeface="+mn-lt"/>
                <a:cs typeface="+mn-lt"/>
              </a:rPr>
              <a:t>, A. C., &amp; Zimmermann, R. (2021, July). Common media client data (CMCD) initial findings. In Proceedings of the 31st ACM Workshop on Network and Operating Systems Support for Digital Audio and Video (pp. 25-33).</a:t>
            </a:r>
            <a:endParaRPr lang="de-DE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E. Thomas, M. O. van Deventer, T. </a:t>
            </a:r>
            <a:r>
              <a:rPr lang="en-US" err="1">
                <a:cs typeface="Arial"/>
              </a:rPr>
              <a:t>Stockhammer</a:t>
            </a:r>
            <a:r>
              <a:rPr lang="en-US">
                <a:cs typeface="Arial"/>
              </a:rPr>
              <a:t>, A. C. </a:t>
            </a:r>
            <a:r>
              <a:rPr lang="en-US" err="1">
                <a:cs typeface="Arial"/>
              </a:rPr>
              <a:t>Begen</a:t>
            </a:r>
            <a:r>
              <a:rPr lang="en-US">
                <a:cs typeface="Arial"/>
              </a:rPr>
              <a:t> and J. </a:t>
            </a:r>
            <a:r>
              <a:rPr lang="en-US" err="1">
                <a:cs typeface="Arial"/>
              </a:rPr>
              <a:t>Famaey</a:t>
            </a:r>
            <a:r>
              <a:rPr lang="en-US">
                <a:cs typeface="Arial"/>
              </a:rPr>
              <a:t>, "Enhancing MPEG DASH Performance via Server and Network Assistance," in SMPTE Motion Imaging Journal, vol. 126, no. 1, pp. 22-27, Jan.-Feb. 2017, </a:t>
            </a:r>
            <a:r>
              <a:rPr lang="en-US" err="1">
                <a:cs typeface="Arial"/>
              </a:rPr>
              <a:t>doi</a:t>
            </a:r>
            <a:r>
              <a:rPr lang="en-US">
                <a:cs typeface="Arial"/>
              </a:rPr>
              <a:t>: 10.5594/JMI.2016.2632338.</a:t>
            </a:r>
            <a:endParaRPr lang="en-US"/>
          </a:p>
          <a:p>
            <a:endParaRPr lang="en-US">
              <a:cs typeface="Arial"/>
            </a:endParaRPr>
          </a:p>
          <a:p>
            <a:pPr marL="400050" indent="-400050">
              <a:buAutoNum type="romanUcPeriod"/>
            </a:pP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CDF7-F283-D71E-348C-8CE411BDB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10</a:t>
            </a:fld>
            <a:endParaRPr lang="de-DE" altLang="en-NL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C3F29CC-C3E2-EE53-5C18-32177DF29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F42785-F78B-35E0-B411-F2D17EDDACDF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 enthält.&#10;&#10;Beschreibung automatisch generiert.">
            <a:extLst>
              <a:ext uri="{FF2B5EF4-FFF2-40B4-BE49-F238E27FC236}">
                <a16:creationId xmlns:a16="http://schemas.microsoft.com/office/drawing/2014/main" id="{2BD26EF0-FE1C-E7CF-3069-6F951452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5E6-4D97-82D8-CC7A-A1EE103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330A-C06C-AA93-8410-D64384FE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Silhavy, D. (2022). dash.js - Common-Media-Client-Data - Video-Dev. Retrieved 16 May 2022, from https://websites.fraunhofer.de/video-dev/dash-js-common-media-client-data-cmcd/</a:t>
            </a:r>
            <a:endParaRPr lang="de-DE">
              <a:ea typeface="+mn-lt"/>
              <a:cs typeface="+mn-lt"/>
            </a:endParaRPr>
          </a:p>
          <a:p>
            <a:endParaRPr lang="en-US">
              <a:cs typeface="Arial"/>
            </a:endParaRPr>
          </a:p>
          <a:p>
            <a:r>
              <a:rPr lang="en-US" err="1"/>
              <a:t>Sodagar</a:t>
            </a:r>
            <a:r>
              <a:rPr lang="en-US"/>
              <a:t>, "The MPEG-DASH Standard for Multimedia Streaming Over the Internet," in </a:t>
            </a:r>
            <a:r>
              <a:rPr lang="en-US" i="1"/>
              <a:t>IEEE </a:t>
            </a:r>
            <a:r>
              <a:rPr lang="en-US" i="1" err="1"/>
              <a:t>MultiMedia</a:t>
            </a:r>
            <a:r>
              <a:rPr lang="en-US"/>
              <a:t>, vol. 18, no. 4, pp. 62-67, April 2011, </a:t>
            </a:r>
            <a:r>
              <a:rPr lang="en-US" err="1"/>
              <a:t>doi</a:t>
            </a:r>
            <a:r>
              <a:rPr lang="en-US"/>
              <a:t>: 10.1109/MMUL.2011.71.</a:t>
            </a:r>
            <a:endParaRPr lang="en-US">
              <a:cs typeface="Arial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Unpublished Working Draft. Common Media Server Data (CMSD). Retrieved 16 May 2022, from </a:t>
            </a:r>
            <a:r>
              <a:rPr lang="en-US">
                <a:cs typeface="Arial"/>
              </a:rPr>
              <a:t>https://docs.google.com/document/d/1BlTHfbF2VGSlA4vLx1fMssWqiGWYuzhmTfQ8VeyxF8g/edit#heading=h.w4dwbs4gi4x</a:t>
            </a:r>
            <a:endParaRPr lang="en-US"/>
          </a:p>
          <a:p>
            <a:endParaRPr lang="en-US"/>
          </a:p>
          <a:p>
            <a:r>
              <a:rPr lang="en-US"/>
              <a:t>Vijayanagar, K. (2022). What is MPEG-DASH Video Streaming Protocol? How Does MPEG-DASH Work? - </a:t>
            </a:r>
            <a:r>
              <a:rPr lang="en-US" err="1"/>
              <a:t>OTTVerse</a:t>
            </a:r>
            <a:r>
              <a:rPr lang="en-US"/>
              <a:t>. Retrieved 16 May 2022, from https://ottverse.com/mpeg-dash-video-streaming-the-complete-guide/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CDF7-F283-D71E-348C-8CE411BDB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11</a:t>
            </a:fld>
            <a:endParaRPr lang="de-DE" altLang="en-NL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C3F29CC-C3E2-EE53-5C18-32177DF29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F42785-F78B-35E0-B411-F2D17EDDACDF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 enthält.&#10;&#10;Beschreibung automatisch generiert.">
            <a:extLst>
              <a:ext uri="{FF2B5EF4-FFF2-40B4-BE49-F238E27FC236}">
                <a16:creationId xmlns:a16="http://schemas.microsoft.com/office/drawing/2014/main" id="{2BD26EF0-FE1C-E7CF-3069-6F951452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EFF-FA5D-440F-EB62-EDC9B94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C12C-4C4F-9E4F-7E4F-232BA77A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>
                <a:cs typeface="Arial"/>
              </a:rPr>
              <a:t>Motivation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MPEG-DASH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How does MPEG-DASH works?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CMCD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CMSD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Further steps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1E25-2FC4-E42B-A044-AF54693D0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2</a:t>
            </a:fld>
            <a:endParaRPr lang="de-DE" altLang="en-NL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619853-4EDE-01B8-5860-7426C5B96165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195A683C-EB1E-22F2-B67A-7D2A222D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8441B8A-992C-3D50-30CC-03232FFD2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</p:spTree>
    <p:extLst>
      <p:ext uri="{BB962C8B-B14F-4D97-AF65-F5344CB8AC3E}">
        <p14:creationId xmlns:p14="http://schemas.microsoft.com/office/powerpoint/2010/main" val="20860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AECA-E33F-6C88-E458-5A82F6EAC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8DD7-77BE-C07C-D51E-D4757AD6F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750" y="6545994"/>
            <a:ext cx="6624638" cy="152400"/>
          </a:xfrm>
        </p:spPr>
        <p:txBody>
          <a:bodyPr/>
          <a:lstStyle/>
          <a:p>
            <a:r>
              <a:rPr lang="de-DE" altLang="en-NL"/>
              <a:t>Page </a:t>
            </a:r>
            <a:fld id="{2973AFA8-8516-224D-AB48-2B5EBAF8A153}" type="slidenum">
              <a:rPr lang="de-DE" altLang="en-NL"/>
              <a:pPr/>
              <a:t>3</a:t>
            </a:fld>
            <a:endParaRPr lang="de-DE" altLang="en-NL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5162E8C-76F2-5E26-D0C4-09C3C23A2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1AC2768-36C9-1227-F436-4BF3C344B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652" y="2689889"/>
            <a:ext cx="3028671" cy="208635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Streaming </a:t>
            </a:r>
            <a:r>
              <a:rPr lang="de-DE" err="1">
                <a:ea typeface="+mn-lt"/>
                <a:cs typeface="+mn-lt"/>
              </a:rPr>
              <a:t>content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as</a:t>
            </a:r>
            <a:r>
              <a:rPr lang="de-DE">
                <a:ea typeface="+mn-lt"/>
                <a:cs typeface="+mn-lt"/>
              </a:rPr>
              <a:t> a large </a:t>
            </a:r>
            <a:r>
              <a:rPr lang="de-DE" err="1">
                <a:ea typeface="+mn-lt"/>
                <a:cs typeface="+mn-lt"/>
              </a:rPr>
              <a:t>part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internet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traffic</a:t>
            </a:r>
            <a:endParaRPr lang="de-DE">
              <a:cs typeface="Arial"/>
            </a:endParaRPr>
          </a:p>
          <a:p>
            <a:pPr>
              <a:buFont typeface="Arial"/>
              <a:buChar char="•"/>
            </a:pPr>
            <a:endParaRPr lang="de-DE">
              <a:cs typeface="Arial"/>
            </a:endParaRPr>
          </a:p>
          <a:p>
            <a:pPr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Rising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expectations</a:t>
            </a:r>
            <a:r>
              <a:rPr lang="de-DE">
                <a:ea typeface="+mn-lt"/>
                <a:cs typeface="+mn-lt"/>
              </a:rPr>
              <a:t> e.g.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video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quality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buffer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times</a:t>
            </a:r>
            <a:endParaRPr lang="de-DE"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>
              <a:cs typeface="Arial"/>
            </a:endParaRPr>
          </a:p>
          <a:p>
            <a:endParaRPr lang="de-DE">
              <a:cs typeface="Arial"/>
            </a:endParaRPr>
          </a:p>
          <a:p>
            <a:endParaRPr lang="de-DE" altLang="en-NL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A2479F-76C5-C62F-45BD-4B9FE8BA5AD2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961CE604-491E-6335-FE33-8E311C7B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5B76990-D2B1-0876-9D24-BA105A43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53" y="2590038"/>
            <a:ext cx="4741290" cy="1902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AECA-E33F-6C88-E458-5A82F6EAC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8DD7-77BE-C07C-D51E-D4757AD6F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750" y="6545994"/>
            <a:ext cx="6624638" cy="152400"/>
          </a:xfrm>
        </p:spPr>
        <p:txBody>
          <a:bodyPr/>
          <a:lstStyle/>
          <a:p>
            <a:r>
              <a:rPr lang="de-DE" altLang="en-NL"/>
              <a:t>Page </a:t>
            </a:r>
            <a:fld id="{2973AFA8-8516-224D-AB48-2B5EBAF8A153}" type="slidenum">
              <a:rPr lang="de-DE" altLang="en-NL"/>
              <a:pPr/>
              <a:t>4</a:t>
            </a:fld>
            <a:endParaRPr lang="de-DE" altLang="en-NL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5162E8C-76F2-5E26-D0C4-09C3C23A2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A2479F-76C5-C62F-45BD-4B9FE8BA5AD2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961CE604-491E-6335-FE33-8E311C7B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71FFACA-A0A2-A3E3-0CA9-4030059D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Content Delivery Networks (CDNs) try to address user expectations</a:t>
            </a:r>
            <a:endParaRPr lang="en-GB">
              <a:cs typeface="Arial"/>
            </a:endParaRPr>
          </a:p>
          <a:p>
            <a:pPr>
              <a:buFont typeface="Arial"/>
              <a:buChar char="•"/>
            </a:pPr>
            <a:endParaRPr lang="en-GB">
              <a:cs typeface="Arial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Limitations: efficient use of shared bandwidth by multiple clients</a:t>
            </a:r>
            <a:endParaRPr lang="en-GB">
              <a:cs typeface="Arial"/>
            </a:endParaRPr>
          </a:p>
          <a:p>
            <a:pPr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Specific </a:t>
            </a:r>
            <a:r>
              <a:rPr lang="en-GB" err="1">
                <a:ea typeface="+mn-lt"/>
                <a:cs typeface="+mn-lt"/>
              </a:rPr>
              <a:t>informations</a:t>
            </a:r>
            <a:r>
              <a:rPr lang="en-GB">
                <a:ea typeface="+mn-lt"/>
                <a:cs typeface="+mn-lt"/>
              </a:rPr>
              <a:t> are required to address limitations</a:t>
            </a:r>
            <a:endParaRPr lang="en-GB">
              <a:cs typeface="Arial"/>
            </a:endParaRPr>
          </a:p>
          <a:p>
            <a:pPr>
              <a:buFont typeface="Arial"/>
              <a:buChar char="•"/>
            </a:pPr>
            <a:endParaRPr lang="en-GB">
              <a:cs typeface="Arial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One approach: Server and Network Assisted DASH Standard (SAND)</a:t>
            </a:r>
            <a:endParaRPr lang="en-GB">
              <a:cs typeface="Arial"/>
            </a:endParaRPr>
          </a:p>
          <a:p>
            <a:pPr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Open question: “What information is relevant and actionable?“ </a:t>
            </a:r>
            <a:endParaRPr lang="en-GB">
              <a:cs typeface="Arial"/>
            </a:endParaRP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77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5379-B894-76EE-992D-D2E7D5BE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MPEG-DASH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652E2-4430-8E0A-1F0F-BF2A8446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de-DE">
                <a:cs typeface="Arial"/>
              </a:rPr>
              <a:t>Technology </a:t>
            </a:r>
            <a:r>
              <a:rPr lang="de-DE" err="1">
                <a:cs typeface="Arial"/>
              </a:rPr>
              <a:t>developed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by</a:t>
            </a:r>
            <a:r>
              <a:rPr lang="de-DE">
                <a:cs typeface="Arial"/>
              </a:rPr>
              <a:t> Moving Picture Expert Group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de-DE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de-DE">
                <a:cs typeface="Arial"/>
              </a:rPr>
              <a:t>Deliver </a:t>
            </a:r>
            <a:r>
              <a:rPr lang="de-DE" err="1">
                <a:cs typeface="Arial"/>
              </a:rPr>
              <a:t>media</a:t>
            </a:r>
            <a:r>
              <a:rPr lang="de-DE">
                <a:cs typeface="Arial"/>
              </a:rPr>
              <a:t> via Video on Demand (VOD) </a:t>
            </a:r>
            <a:r>
              <a:rPr lang="de-DE" err="1">
                <a:cs typeface="Arial"/>
              </a:rPr>
              <a:t>or</a:t>
            </a:r>
            <a:r>
              <a:rPr lang="de-DE">
                <a:cs typeface="Arial"/>
              </a:rPr>
              <a:t> Live Streaming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de-DE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de-DE">
                <a:cs typeface="Arial"/>
              </a:rPr>
              <a:t>Dynamic Adaptive Streaming </a:t>
            </a:r>
            <a:r>
              <a:rPr lang="de-DE" err="1">
                <a:cs typeface="Arial"/>
              </a:rPr>
              <a:t>over</a:t>
            </a:r>
            <a:r>
              <a:rPr lang="de-DE">
                <a:cs typeface="Arial"/>
              </a:rPr>
              <a:t> HTTP (DASH)</a:t>
            </a:r>
            <a:endParaRPr lang="de-DE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de-DE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de-DE">
                <a:cs typeface="Arial"/>
              </a:rPr>
              <a:t>Open Source </a:t>
            </a:r>
            <a:r>
              <a:rPr lang="de-DE" err="1">
                <a:cs typeface="Arial"/>
              </a:rPr>
              <a:t>option</a:t>
            </a:r>
            <a:r>
              <a:rPr lang="de-DE">
                <a:cs typeface="Arial"/>
              </a:rPr>
              <a:t>, </a:t>
            </a:r>
            <a:r>
              <a:rPr lang="de-DE" err="1">
                <a:cs typeface="Arial"/>
              </a:rPr>
              <a:t>dash.js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de-DE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de-DE">
                <a:cs typeface="Arial"/>
              </a:rPr>
              <a:t>Use Media Source </a:t>
            </a:r>
            <a:r>
              <a:rPr lang="de-DE" err="1">
                <a:cs typeface="Arial"/>
              </a:rPr>
              <a:t>Extensions</a:t>
            </a:r>
            <a:r>
              <a:rPr lang="de-DE">
                <a:cs typeface="Arial"/>
              </a:rPr>
              <a:t> (MSE) and </a:t>
            </a:r>
            <a:r>
              <a:rPr lang="de-DE" err="1">
                <a:cs typeface="Arial"/>
              </a:rPr>
              <a:t>Encrypted</a:t>
            </a:r>
            <a:r>
              <a:rPr lang="de-DE">
                <a:cs typeface="Arial"/>
              </a:rPr>
              <a:t> Media </a:t>
            </a:r>
            <a:r>
              <a:rPr lang="de-DE" err="1">
                <a:cs typeface="Arial"/>
              </a:rPr>
              <a:t>Extensions</a:t>
            </a:r>
            <a:r>
              <a:rPr lang="de-DE">
                <a:cs typeface="Arial"/>
              </a:rPr>
              <a:t> (EME) </a:t>
            </a:r>
            <a:r>
              <a:rPr lang="de-DE" err="1">
                <a:cs typeface="Arial"/>
              </a:rPr>
              <a:t>to</a:t>
            </a:r>
            <a:r>
              <a:rPr lang="de-DE">
                <a:cs typeface="Arial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>
                <a:cs typeface="Arial"/>
              </a:rPr>
              <a:t>      </a:t>
            </a:r>
            <a:r>
              <a:rPr lang="de-DE" err="1">
                <a:cs typeface="Arial"/>
              </a:rPr>
              <a:t>enable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playback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directly</a:t>
            </a:r>
            <a:r>
              <a:rPr lang="de-DE">
                <a:cs typeface="Arial"/>
              </a:rPr>
              <a:t> in </a:t>
            </a:r>
            <a:r>
              <a:rPr lang="de-DE" err="1">
                <a:cs typeface="Arial"/>
              </a:rPr>
              <a:t>the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browser</a:t>
            </a:r>
            <a:r>
              <a:rPr lang="de-DE">
                <a:cs typeface="Arial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>
                <a:cs typeface="Arial"/>
              </a:rPr>
              <a:t>The media content is divided into small segments, which are available with different bitrate </a:t>
            </a:r>
            <a:endParaRPr lang="de-DE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GB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>
                <a:cs typeface="Arial"/>
              </a:rPr>
              <a:t>Adaptive bitrate streaming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GB"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GB">
              <a:cs typeface="Aria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6225-F853-4270-BDE0-5395B9534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5</a:t>
            </a:fld>
            <a:endParaRPr lang="de-DE" altLang="en-NL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677EB44-C24D-05F7-5FFD-EB8FC77FC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6175188-C591-74C6-19D4-8B382C73BE72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9D60BFBB-583F-BD8A-161C-55634FCC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5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32D8-4B41-0A69-5CF9-7C5287D8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Arial"/>
              </a:rPr>
              <a:t>How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does</a:t>
            </a:r>
            <a:r>
              <a:rPr lang="de-DE">
                <a:cs typeface="Arial"/>
              </a:rPr>
              <a:t> MPEG-DASH </a:t>
            </a:r>
            <a:r>
              <a:rPr lang="de-DE" err="1">
                <a:cs typeface="Arial"/>
              </a:rPr>
              <a:t>works</a:t>
            </a:r>
            <a:r>
              <a:rPr lang="de-DE">
                <a:cs typeface="Arial"/>
              </a:rPr>
              <a:t>?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3FDE79-5498-3A29-3D41-3347F3688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6</a:t>
            </a:fld>
            <a:endParaRPr lang="de-DE" altLang="en-NL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74E1FA46-3161-415F-4549-21C51F88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28" y="1844474"/>
            <a:ext cx="7294543" cy="4263171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F6D2469-4F6B-6FBD-BB80-F725D3EA5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00CAED-3082-A336-D5A3-C5BBEAA9EC06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36F5AA0B-3FCC-C7D2-1F2A-A5BB36D8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984B5-EDF7-249C-66FC-A9389F11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CMCD (Common-Media-Client-Data)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09C7A-B917-C4E8-A5F0-44B9249A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Published Sept. 2020 by Consumer Technology Association (CTA)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Defines technique to send metrics from client to CDN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The data is used to improve the communication performance and user experience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Data such as encoded bit rate, buffer rate or maximal throughput is exchanged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Issue: possibility of sending meta information and hints from the CDN to the streaming clients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cs typeface="Aria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F2D683-DE6C-AE08-F7C9-1C3B75A2C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7</a:t>
            </a:fld>
            <a:endParaRPr lang="de-DE" altLang="en-NL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58F4F11-4BDF-B915-6317-87BE294A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10" y="3957637"/>
            <a:ext cx="4158003" cy="1978979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5AE9A09-6D69-1C72-AEB4-C5B5E57F1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4898B1-F3F8-0D96-72F3-76D857FBD931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F4DEAADE-B8C4-7589-E4A1-1155F6E5B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94DC7-B857-0C0A-6733-F8221980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CMSD (Common-Media-Server-Data)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71F2-1839-A57D-CF4E-EDA0BA94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Not published yet - available only as a draft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Enables server-side communication to clients (intermediate servers and players)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Data is placed within HTTP-Headers (static and dynamic)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Improve the efficiency and performance of streaming services provided by CDNs to enhance the   user experience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D1131-0F23-1FA2-FF65-79BE80F3F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8</a:t>
            </a:fld>
            <a:endParaRPr lang="de-DE" altLang="en-NL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8D3A4B1-9886-2C86-0050-CB3E6C5A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51" y="3901929"/>
            <a:ext cx="4649721" cy="208929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435BDF2-2DF7-FB80-A7E2-0F65A6941B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401B277-C38B-20FA-B692-7618B39B6AFD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3390DCE0-6BC6-652C-A760-CD64B29F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8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6101B-0E67-AD61-D9F0-2143A430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Schedule and Next </a:t>
            </a:r>
            <a:r>
              <a:rPr lang="de-DE" err="1">
                <a:cs typeface="Arial"/>
              </a:rPr>
              <a:t>Steps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8BFAAA-0956-CF27-C2D6-F3325155F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en-NL"/>
              <a:t>Page </a:t>
            </a:r>
            <a:fld id="{C66A6E7B-F599-5C4F-AD7D-231679535012}" type="slidenum">
              <a:rPr lang="de-DE" altLang="en-NL"/>
              <a:pPr/>
              <a:t>9</a:t>
            </a:fld>
            <a:endParaRPr lang="de-DE" altLang="en-NL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E076D26-3641-A6F2-CEC1-BF8E70C584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STREAMING ANALYTICS USING CMCD AND CMSD</a:t>
            </a:r>
            <a:r>
              <a:rPr lang="de-DE" b="0">
                <a:latin typeface="Arial"/>
                <a:cs typeface="Arial"/>
              </a:rPr>
              <a:t> | SS 22</a:t>
            </a:r>
            <a:endParaRPr lang="de-DE" altLang="en-NL" b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EC475215-77E2-E5E7-231C-F35B193D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3" y="2389511"/>
            <a:ext cx="8056372" cy="284343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BA594C-1D8E-3FD4-E76B-9A42AFF5A0A2}"/>
              </a:ext>
            </a:extLst>
          </p:cNvPr>
          <p:cNvSpPr txBox="1"/>
          <p:nvPr/>
        </p:nvSpPr>
        <p:spPr>
          <a:xfrm>
            <a:off x="1355074" y="5073268"/>
            <a:ext cx="10906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latin typeface="Arial"/>
                <a:cs typeface="Arial"/>
              </a:rPr>
              <a:t>Workshop 1</a:t>
            </a:r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1BE3A9E-EFEF-AED8-AD0E-DB4007BF1764}"/>
              </a:ext>
            </a:extLst>
          </p:cNvPr>
          <p:cNvSpPr txBox="1"/>
          <p:nvPr/>
        </p:nvSpPr>
        <p:spPr>
          <a:xfrm>
            <a:off x="3854525" y="5073268"/>
            <a:ext cx="10906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latin typeface="Arial"/>
                <a:cs typeface="Arial"/>
              </a:rPr>
              <a:t>Workshop 2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34A020-217B-ED8D-236C-CE3B20D2D215}"/>
              </a:ext>
            </a:extLst>
          </p:cNvPr>
          <p:cNvSpPr txBox="1"/>
          <p:nvPr/>
        </p:nvSpPr>
        <p:spPr>
          <a:xfrm>
            <a:off x="6464146" y="5073267"/>
            <a:ext cx="10906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latin typeface="Arial"/>
                <a:cs typeface="Arial"/>
              </a:rPr>
              <a:t>Workshop 3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80E24A-445A-C1ED-724C-8096D9F8D93C}"/>
              </a:ext>
            </a:extLst>
          </p:cNvPr>
          <p:cNvSpPr txBox="1"/>
          <p:nvPr/>
        </p:nvSpPr>
        <p:spPr>
          <a:xfrm>
            <a:off x="539750" y="2415036"/>
            <a:ext cx="223963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l">
              <a:buFont typeface="Arial"/>
              <a:buChar char="•"/>
            </a:pPr>
            <a:r>
              <a:rPr lang="de-DE" sz="1400">
                <a:latin typeface="Arial"/>
                <a:cs typeface="Arial"/>
              </a:rPr>
              <a:t>Problem Statement</a:t>
            </a:r>
          </a:p>
          <a:p>
            <a:pPr marL="171450" indent="-171450" algn="l">
              <a:buFont typeface="Arial"/>
              <a:buChar char="•"/>
            </a:pP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r>
              <a:rPr lang="de-DE" sz="1400">
                <a:latin typeface="Arial"/>
                <a:cs typeface="Arial"/>
              </a:rPr>
              <a:t>Paper Review</a:t>
            </a: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r>
              <a:rPr lang="de-DE" sz="1400" err="1">
                <a:latin typeface="Arial"/>
                <a:cs typeface="Arial"/>
              </a:rPr>
              <a:t>Understand</a:t>
            </a:r>
            <a:r>
              <a:rPr lang="de-DE" sz="1400">
                <a:latin typeface="Arial"/>
                <a:cs typeface="Arial"/>
              </a:rPr>
              <a:t> Standards</a:t>
            </a:r>
            <a:endParaRPr lang="de-DE" sz="1400"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FCA096-02EF-9E66-84AE-11C054BC1F13}"/>
              </a:ext>
            </a:extLst>
          </p:cNvPr>
          <p:cNvSpPr txBox="1"/>
          <p:nvPr/>
        </p:nvSpPr>
        <p:spPr>
          <a:xfrm>
            <a:off x="3193889" y="2416841"/>
            <a:ext cx="2303144" cy="1634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l">
              <a:buFont typeface="Arial"/>
              <a:buChar char="•"/>
            </a:pPr>
            <a:r>
              <a:rPr lang="de-DE" sz="1400">
                <a:latin typeface="Arial"/>
                <a:cs typeface="Arial"/>
              </a:rPr>
              <a:t>Use </a:t>
            </a:r>
            <a:r>
              <a:rPr lang="de-DE" sz="1400" err="1">
                <a:latin typeface="Arial"/>
                <a:cs typeface="Arial"/>
              </a:rPr>
              <a:t>the</a:t>
            </a:r>
            <a:r>
              <a:rPr lang="de-DE" sz="1400">
                <a:latin typeface="Arial"/>
                <a:cs typeface="Arial"/>
              </a:rPr>
              <a:t> CMCD </a:t>
            </a:r>
            <a:r>
              <a:rPr lang="de-DE" sz="1400" err="1">
                <a:latin typeface="Arial"/>
                <a:cs typeface="Arial"/>
              </a:rPr>
              <a:t>implementation</a:t>
            </a:r>
            <a:r>
              <a:rPr lang="de-DE" sz="1400">
                <a:latin typeface="Arial"/>
                <a:cs typeface="Arial"/>
              </a:rPr>
              <a:t> in </a:t>
            </a:r>
            <a:r>
              <a:rPr lang="de-DE" sz="1400" err="1">
                <a:latin typeface="Arial"/>
                <a:cs typeface="Arial"/>
              </a:rPr>
              <a:t>dash.js</a:t>
            </a:r>
            <a:endParaRPr lang="de-DE" sz="1400">
              <a:latin typeface="Arial"/>
              <a:cs typeface="Arial"/>
            </a:endParaRPr>
          </a:p>
          <a:p>
            <a:pPr marL="171450" indent="-171450" algn="l">
              <a:buFont typeface="Arial"/>
              <a:buChar char="•"/>
            </a:pP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r>
              <a:rPr lang="de-DE" sz="1400">
                <a:latin typeface="Arial"/>
                <a:cs typeface="Arial"/>
              </a:rPr>
              <a:t>Prototype CMSD </a:t>
            </a:r>
            <a:r>
              <a:rPr lang="de-DE" sz="1400" err="1">
                <a:latin typeface="Arial"/>
                <a:cs typeface="Arial"/>
              </a:rPr>
              <a:t>endpoints</a:t>
            </a:r>
            <a:r>
              <a:rPr lang="de-DE" sz="1400">
                <a:latin typeface="Arial"/>
                <a:cs typeface="Arial"/>
              </a:rPr>
              <a:t> in </a:t>
            </a:r>
            <a:r>
              <a:rPr lang="de-DE" sz="1400" err="1">
                <a:latin typeface="Arial"/>
                <a:cs typeface="Arial"/>
              </a:rPr>
              <a:t>dash.js</a:t>
            </a:r>
            <a:endParaRPr lang="de-DE" sz="1400">
              <a:latin typeface="Arial"/>
              <a:cs typeface="Arial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AB0E569-72E2-9351-423B-E0C69219D0E0}"/>
              </a:ext>
            </a:extLst>
          </p:cNvPr>
          <p:cNvSpPr txBox="1"/>
          <p:nvPr/>
        </p:nvSpPr>
        <p:spPr>
          <a:xfrm>
            <a:off x="5964528" y="2415035"/>
            <a:ext cx="2303144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l">
              <a:buFont typeface="Arial"/>
              <a:buChar char="•"/>
            </a:pPr>
            <a:r>
              <a:rPr lang="de-DE" sz="1400">
                <a:latin typeface="Arial"/>
                <a:cs typeface="Arial"/>
              </a:rPr>
              <a:t>Experiment </a:t>
            </a:r>
            <a:r>
              <a:rPr lang="de-DE" sz="1400" err="1">
                <a:latin typeface="Arial"/>
                <a:cs typeface="Arial"/>
              </a:rPr>
              <a:t>with</a:t>
            </a:r>
            <a:r>
              <a:rPr lang="de-DE" sz="1400">
                <a:latin typeface="Arial"/>
                <a:cs typeface="Arial"/>
              </a:rPr>
              <a:t> CMSD </a:t>
            </a:r>
            <a:r>
              <a:rPr lang="de-DE" sz="1400" err="1">
                <a:latin typeface="Arial"/>
                <a:cs typeface="Arial"/>
              </a:rPr>
              <a:t>implementations</a:t>
            </a:r>
            <a:r>
              <a:rPr lang="de-DE" sz="1400">
                <a:latin typeface="Arial"/>
                <a:cs typeface="Arial"/>
              </a:rPr>
              <a:t> and </a:t>
            </a:r>
            <a:r>
              <a:rPr lang="de-DE" sz="1400" err="1">
                <a:latin typeface="Arial"/>
                <a:cs typeface="Arial"/>
              </a:rPr>
              <a:t>use</a:t>
            </a:r>
            <a:r>
              <a:rPr lang="de-DE" sz="140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cases</a:t>
            </a:r>
            <a:r>
              <a:rPr lang="de-DE" sz="1400">
                <a:latin typeface="Arial"/>
                <a:cs typeface="Arial"/>
              </a:rPr>
              <a:t> </a:t>
            </a: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r>
              <a:rPr lang="de-DE" sz="1400">
                <a:latin typeface="Arial"/>
                <a:cs typeface="Arial"/>
              </a:rPr>
              <a:t>Implement a backend </a:t>
            </a:r>
            <a:r>
              <a:rPr lang="de-DE" sz="1400" err="1">
                <a:latin typeface="Arial"/>
                <a:cs typeface="Arial"/>
              </a:rPr>
              <a:t>to</a:t>
            </a:r>
            <a:r>
              <a:rPr lang="de-DE" sz="140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receive</a:t>
            </a:r>
            <a:r>
              <a:rPr lang="de-DE" sz="1400">
                <a:latin typeface="Arial"/>
                <a:cs typeface="Arial"/>
              </a:rPr>
              <a:t> and </a:t>
            </a:r>
            <a:r>
              <a:rPr lang="de-DE" sz="1400" err="1">
                <a:latin typeface="Arial"/>
                <a:cs typeface="Arial"/>
              </a:rPr>
              <a:t>persist</a:t>
            </a:r>
            <a:r>
              <a:rPr lang="de-DE" sz="140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metrics</a:t>
            </a:r>
            <a:endParaRPr lang="de-DE" sz="1400">
              <a:latin typeface="Arial"/>
              <a:cs typeface="Arial"/>
            </a:endParaRPr>
          </a:p>
          <a:p>
            <a:pPr marL="171450" indent="-171450" algn="l">
              <a:buFont typeface="Arial"/>
              <a:buChar char="•"/>
            </a:pPr>
            <a:endParaRPr lang="de-DE" sz="1400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r>
              <a:rPr lang="de-DE" sz="1400" err="1">
                <a:latin typeface="Arial"/>
                <a:cs typeface="Arial"/>
              </a:rPr>
              <a:t>Build</a:t>
            </a:r>
            <a:r>
              <a:rPr lang="de-DE" sz="1400">
                <a:latin typeface="Arial"/>
                <a:cs typeface="Arial"/>
              </a:rPr>
              <a:t> an </a:t>
            </a:r>
            <a:r>
              <a:rPr lang="de-DE" sz="1400" err="1">
                <a:latin typeface="Arial"/>
                <a:cs typeface="Arial"/>
              </a:rPr>
              <a:t>analytics</a:t>
            </a:r>
            <a:r>
              <a:rPr lang="de-DE" sz="1400">
                <a:latin typeface="Arial"/>
                <a:cs typeface="Arial"/>
              </a:rPr>
              <a:t> UI </a:t>
            </a:r>
            <a:r>
              <a:rPr lang="de-DE" sz="1400" err="1">
                <a:latin typeface="Arial"/>
                <a:cs typeface="Arial"/>
              </a:rPr>
              <a:t>using</a:t>
            </a:r>
            <a:r>
              <a:rPr lang="de-DE" sz="140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Grafana</a:t>
            </a:r>
            <a:endParaRPr lang="de-DE">
              <a:cs typeface="Arial" panose="020B0604020202020204" pitchFamily="34" charset="0"/>
            </a:endParaRPr>
          </a:p>
          <a:p>
            <a:pPr marL="171450" indent="-171450" algn="l">
              <a:buFont typeface="Arial"/>
              <a:buChar char="•"/>
            </a:pPr>
            <a:endParaRPr lang="de-DE"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D6E8026-57A4-1D0A-FC36-D4FA837B7264}"/>
              </a:ext>
            </a:extLst>
          </p:cNvPr>
          <p:cNvSpPr/>
          <p:nvPr/>
        </p:nvSpPr>
        <p:spPr bwMode="auto">
          <a:xfrm>
            <a:off x="7159801" y="6252885"/>
            <a:ext cx="1593866" cy="49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ABAB2564-9135-0358-8931-D6C09D01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18" y="6213806"/>
            <a:ext cx="763111" cy="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78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NL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NL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Technische Universität Berlin | PowerPoint Master</Template>
  <TotalTime>0</TotalTime>
  <Words>840</Words>
  <Application>Microsoft Office PowerPoint</Application>
  <PresentationFormat>Bildschirmpräsentation (4:3)</PresentationFormat>
  <Paragraphs>116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Arial,Sans-Serif</vt:lpstr>
      <vt:lpstr>Calibri</vt:lpstr>
      <vt:lpstr>Technische Universität Berlin | PowerPoint Master</vt:lpstr>
      <vt:lpstr>STREAMING ANALYTICS USING CMCD AND CMSD</vt:lpstr>
      <vt:lpstr>Content</vt:lpstr>
      <vt:lpstr>Motivation</vt:lpstr>
      <vt:lpstr>Motivation</vt:lpstr>
      <vt:lpstr>MPEG-DASH</vt:lpstr>
      <vt:lpstr>How does MPEG-DASH works?</vt:lpstr>
      <vt:lpstr>CMCD (Common-Media-Client-Data)</vt:lpstr>
      <vt:lpstr>CMSD (Common-Media-Server-Data)</vt:lpstr>
      <vt:lpstr>Schedule and Next Steps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ODER THEMA</dc:title>
  <dc:creator>Neha Shrestha</dc:creator>
  <cp:lastModifiedBy>TU-Pseudonym 6597375222494220</cp:lastModifiedBy>
  <cp:revision>4</cp:revision>
  <dcterms:created xsi:type="dcterms:W3CDTF">2022-05-16T11:27:36Z</dcterms:created>
  <dcterms:modified xsi:type="dcterms:W3CDTF">2022-05-16T22:26:19Z</dcterms:modified>
</cp:coreProperties>
</file>