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80" r:id="rId2"/>
    <p:sldId id="335" r:id="rId3"/>
    <p:sldId id="334" r:id="rId4"/>
    <p:sldId id="263" r:id="rId5"/>
    <p:sldId id="423" r:id="rId6"/>
    <p:sldId id="394" r:id="rId7"/>
    <p:sldId id="341" r:id="rId8"/>
    <p:sldId id="342" r:id="rId9"/>
    <p:sldId id="424" r:id="rId10"/>
    <p:sldId id="273" r:id="rId11"/>
    <p:sldId id="433" r:id="rId12"/>
    <p:sldId id="412" r:id="rId13"/>
    <p:sldId id="419" r:id="rId14"/>
    <p:sldId id="420" r:id="rId15"/>
    <p:sldId id="421" r:id="rId16"/>
    <p:sldId id="422" r:id="rId17"/>
    <p:sldId id="414" r:id="rId18"/>
    <p:sldId id="340" r:id="rId19"/>
    <p:sldId id="407" r:id="rId20"/>
    <p:sldId id="409" r:id="rId21"/>
    <p:sldId id="410" r:id="rId22"/>
    <p:sldId id="411" r:id="rId23"/>
    <p:sldId id="343" r:id="rId24"/>
    <p:sldId id="392" r:id="rId25"/>
    <p:sldId id="434" r:id="rId26"/>
    <p:sldId id="435" r:id="rId27"/>
    <p:sldId id="436" r:id="rId28"/>
    <p:sldId id="39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33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3D000"/>
    <a:srgbClr val="A3CE00"/>
    <a:srgbClr val="98A526"/>
    <a:srgbClr val="45231B"/>
    <a:srgbClr val="989396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3" autoAdjust="0"/>
    <p:restoredTop sz="89655" autoAdjust="0"/>
  </p:normalViewPr>
  <p:slideViewPr>
    <p:cSldViewPr snapToGrid="0" snapToObjects="1">
      <p:cViewPr>
        <p:scale>
          <a:sx n="79" d="100"/>
          <a:sy n="79" d="100"/>
        </p:scale>
        <p:origin x="-254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F64C-57B7-0F4F-BE96-6CA686FF4650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C66AE-9405-D144-AD68-2E6E4F2A4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38EA2-36B9-3544-8B9E-E4503037E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8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8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8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5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4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1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38EA2-36B9-3544-8B9E-E4503037E2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3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6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9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9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38EA2-36B9-3544-8B9E-E4503037E2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0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C66AE-9405-D144-AD68-2E6E4F2A4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6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EBA2-A6E5-664C-8881-8C10F963605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3646-FE89-B845-A0F3-EAF54321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CSD-logo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7" y="354147"/>
            <a:ext cx="1300600" cy="1255751"/>
          </a:xfrm>
          <a:prstGeom prst="rect">
            <a:avLst/>
          </a:prstGeom>
          <a:pattFill prst="zigZ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522972" y="2203702"/>
            <a:ext cx="8058033" cy="1621586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merican Typewriter"/>
              </a:rPr>
              <a:t>Improving </a:t>
            </a:r>
            <a:r>
              <a:rPr lang="en-US" dirty="0">
                <a:latin typeface="American Typewriter"/>
              </a:rPr>
              <a:t>t</a:t>
            </a:r>
            <a:r>
              <a:rPr lang="en-US" dirty="0" smtClean="0">
                <a:latin typeface="American Typewriter"/>
              </a:rPr>
              <a:t>he Accuracy </a:t>
            </a:r>
          </a:p>
          <a:p>
            <a:r>
              <a:rPr lang="en-US" dirty="0">
                <a:latin typeface="American Typewriter"/>
              </a:rPr>
              <a:t>o</a:t>
            </a:r>
            <a:r>
              <a:rPr lang="en-US" dirty="0" smtClean="0">
                <a:latin typeface="American Typewriter"/>
              </a:rPr>
              <a:t>f Genome Assemblies</a:t>
            </a:r>
            <a:endParaRPr lang="en-US" dirty="0">
              <a:latin typeface="American Typewriter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14193" y="3749297"/>
            <a:ext cx="7715250" cy="56035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merican Typewriter"/>
            </a:endParaRPr>
          </a:p>
          <a:p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erican Typewriter"/>
              </a:rPr>
              <a:t>Sept. 20</a:t>
            </a:r>
            <a:r>
              <a:rPr lang="en-US" sz="17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erican Typewriter"/>
              </a:rPr>
              <a:t>th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erican Typewriter"/>
              </a:rPr>
              <a:t> 2013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latin typeface="American Typewrite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4375" y="3770842"/>
            <a:ext cx="762115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142" y="286108"/>
            <a:ext cx="1353507" cy="135350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22972" y="4411995"/>
            <a:ext cx="8185869" cy="229858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</a:endParaRPr>
          </a:p>
          <a:p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Roy Ronen</a:t>
            </a:r>
            <a:r>
              <a:rPr lang="en-US" sz="17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*,1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, Christina Boucher</a:t>
            </a:r>
            <a:r>
              <a:rPr lang="en-US" sz="17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*,1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, Hamidreza Chitsaz</a:t>
            </a:r>
            <a:r>
              <a:rPr lang="en-US" sz="17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2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 and Pavel Pevzner</a:t>
            </a:r>
            <a:r>
              <a:rPr lang="en-US" sz="17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1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</a:endParaRPr>
          </a:p>
          <a:p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</a:endParaRPr>
          </a:p>
          <a:p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1. University of California, San Diego</a:t>
            </a:r>
          </a:p>
          <a:p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2. Wayne State University, Michigan</a:t>
            </a:r>
          </a:p>
          <a:p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</a:endParaRPr>
          </a:p>
          <a:p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</a:rPr>
              <a:t>* Contributed equally to this work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29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225798"/>
            <a:ext cx="8401050" cy="114300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merican Typewriter"/>
              </a:rPr>
              <a:t>D</a:t>
            </a:r>
            <a:r>
              <a:rPr lang="en-US" sz="3400" dirty="0" smtClean="0">
                <a:latin typeface="American Typewriter"/>
              </a:rPr>
              <a:t>e Bruijn Graph for Genome Assembly</a:t>
            </a:r>
            <a:endParaRPr lang="en-US" sz="3400" dirty="0">
              <a:latin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12" y="3073635"/>
            <a:ext cx="8229600" cy="5704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Adapted to High Throughput Sequencing.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5837" y="1980039"/>
            <a:ext cx="7009891" cy="80093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Pevzner</a:t>
            </a:r>
            <a:r>
              <a:rPr lang="en-US" sz="2000" dirty="0"/>
              <a:t>.</a:t>
            </a:r>
            <a:r>
              <a:rPr lang="en-US" sz="2000" dirty="0" smtClean="0"/>
              <a:t> J </a:t>
            </a:r>
            <a:r>
              <a:rPr lang="en-US" sz="2000" dirty="0" err="1" smtClean="0"/>
              <a:t>Biom</a:t>
            </a:r>
            <a:r>
              <a:rPr lang="en-US" sz="2000" dirty="0" smtClean="0"/>
              <a:t> </a:t>
            </a:r>
            <a:r>
              <a:rPr lang="en-US" sz="2000" dirty="0" err="1" smtClean="0"/>
              <a:t>Struc</a:t>
            </a:r>
            <a:r>
              <a:rPr lang="en-US" sz="2000" dirty="0" smtClean="0"/>
              <a:t> </a:t>
            </a:r>
            <a:r>
              <a:rPr lang="en-US" sz="2000" dirty="0" err="1" smtClean="0"/>
              <a:t>Dyn</a:t>
            </a:r>
            <a:r>
              <a:rPr lang="en-US" sz="2000" dirty="0" smtClean="0"/>
              <a:t> (1989) 7:63—73.</a:t>
            </a:r>
          </a:p>
          <a:p>
            <a:pPr>
              <a:lnSpc>
                <a:spcPct val="110000"/>
              </a:lnSpc>
            </a:pPr>
            <a:r>
              <a:rPr lang="en-US" sz="2000" dirty="0" err="1" smtClean="0"/>
              <a:t>Idury</a:t>
            </a:r>
            <a:r>
              <a:rPr lang="en-US" sz="2000" dirty="0" smtClean="0"/>
              <a:t> &amp; Waterman. J. </a:t>
            </a:r>
            <a:r>
              <a:rPr lang="en-US" sz="2000" dirty="0" err="1" smtClean="0"/>
              <a:t>Comput</a:t>
            </a:r>
            <a:r>
              <a:rPr lang="en-US" sz="2000" dirty="0" smtClean="0"/>
              <a:t> </a:t>
            </a:r>
            <a:r>
              <a:rPr lang="en-US" sz="2000" dirty="0" err="1" smtClean="0"/>
              <a:t>Biol</a:t>
            </a:r>
            <a:r>
              <a:rPr lang="en-US" sz="2000" dirty="0"/>
              <a:t> </a:t>
            </a:r>
            <a:r>
              <a:rPr lang="en-US" sz="2000" dirty="0" smtClean="0"/>
              <a:t>(1995) 2:291—306.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972016" y="3681176"/>
            <a:ext cx="7009891" cy="2935699"/>
          </a:xfrm>
          <a:prstGeom prst="roundRect">
            <a:avLst>
              <a:gd name="adj" fmla="val 1038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2000" b="1" dirty="0" smtClean="0"/>
          </a:p>
          <a:p>
            <a:pPr algn="ctr">
              <a:lnSpc>
                <a:spcPct val="110000"/>
              </a:lnSpc>
            </a:pPr>
            <a:r>
              <a:rPr lang="en-US" sz="2000" b="1" dirty="0" smtClean="0"/>
              <a:t>Feasibility: </a:t>
            </a:r>
            <a:r>
              <a:rPr lang="en-US" sz="2000" dirty="0" err="1" smtClean="0"/>
              <a:t>Chaisson</a:t>
            </a:r>
            <a:r>
              <a:rPr lang="en-US" sz="2000" dirty="0" smtClean="0"/>
              <a:t>, Tang &amp; Pevzner. Bioinformatics. </a:t>
            </a:r>
            <a:r>
              <a:rPr lang="en-US" sz="2000" b="1" dirty="0" smtClean="0"/>
              <a:t>2004!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…… then came the flood ……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Euler-SR</a:t>
            </a:r>
            <a:r>
              <a:rPr lang="en-US" sz="2000" dirty="0" smtClean="0"/>
              <a:t>: </a:t>
            </a:r>
            <a:r>
              <a:rPr lang="en-US" sz="2000" dirty="0" err="1" smtClean="0"/>
              <a:t>Chaisson</a:t>
            </a:r>
            <a:r>
              <a:rPr lang="en-US" sz="2000" dirty="0" smtClean="0"/>
              <a:t> &amp; Pevzner</a:t>
            </a:r>
            <a:r>
              <a:rPr lang="en-US" sz="2000" dirty="0"/>
              <a:t>.</a:t>
            </a:r>
            <a:r>
              <a:rPr lang="en-US" sz="2000" dirty="0" smtClean="0"/>
              <a:t> Genome Res. (2008) 18:324—30.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Velvet</a:t>
            </a:r>
            <a:r>
              <a:rPr lang="en-US" sz="2000" dirty="0"/>
              <a:t>: </a:t>
            </a:r>
            <a:r>
              <a:rPr lang="en-US" sz="2000" dirty="0" err="1" smtClean="0"/>
              <a:t>Zerbino</a:t>
            </a:r>
            <a:r>
              <a:rPr lang="en-US" sz="2000" dirty="0" smtClean="0"/>
              <a:t> </a:t>
            </a:r>
            <a:r>
              <a:rPr lang="en-US" sz="2000" dirty="0"/>
              <a:t>&amp; </a:t>
            </a:r>
            <a:r>
              <a:rPr lang="en-US" sz="2000" dirty="0" smtClean="0"/>
              <a:t>Birney</a:t>
            </a:r>
            <a:r>
              <a:rPr lang="en-US" sz="2000" dirty="0"/>
              <a:t>. Genome Res. (2008) 18:821—29.</a:t>
            </a:r>
          </a:p>
          <a:p>
            <a:pPr>
              <a:lnSpc>
                <a:spcPct val="110000"/>
              </a:lnSpc>
            </a:pPr>
            <a:r>
              <a:rPr lang="en-US" sz="2000" b="1" dirty="0" err="1" smtClean="0"/>
              <a:t>ABySS</a:t>
            </a:r>
            <a:r>
              <a:rPr lang="en-US" sz="2000" dirty="0"/>
              <a:t>: Simpson et al. Genome Res (2009) 19:1117—1123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ALLPATHS</a:t>
            </a:r>
            <a:r>
              <a:rPr lang="en-US" sz="2000" dirty="0"/>
              <a:t>: </a:t>
            </a:r>
            <a:r>
              <a:rPr lang="en-US" sz="2000" dirty="0" err="1"/>
              <a:t>Gnerre</a:t>
            </a:r>
            <a:r>
              <a:rPr lang="en-US" sz="2000" dirty="0"/>
              <a:t> et al. PNAS (2011) </a:t>
            </a:r>
            <a:r>
              <a:rPr lang="en-US" sz="2000" dirty="0" smtClean="0"/>
              <a:t>108(4):1513—1518.</a:t>
            </a:r>
          </a:p>
          <a:p>
            <a:pPr>
              <a:lnSpc>
                <a:spcPct val="110000"/>
              </a:lnSpc>
            </a:pPr>
            <a:r>
              <a:rPr lang="en-US" sz="2000" b="1" dirty="0" err="1" smtClean="0"/>
              <a:t>SPAdes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Bankevich</a:t>
            </a:r>
            <a:r>
              <a:rPr lang="en-US" sz="2000" dirty="0" smtClean="0"/>
              <a:t> et al. JCB (2012) 19(5)</a:t>
            </a:r>
            <a:r>
              <a:rPr lang="en-US" sz="2000" dirty="0"/>
              <a:t>:455—</a:t>
            </a:r>
            <a:r>
              <a:rPr lang="en-US" sz="2000" dirty="0" smtClean="0"/>
              <a:t>477.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 … … …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6382" y="1420757"/>
            <a:ext cx="8229600" cy="61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Introduced in 1989. </a:t>
            </a:r>
          </a:p>
        </p:txBody>
      </p:sp>
    </p:spTree>
    <p:extLst>
      <p:ext uri="{BB962C8B-B14F-4D97-AF65-F5344CB8AC3E}">
        <p14:creationId xmlns:p14="http://schemas.microsoft.com/office/powerpoint/2010/main" val="14705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225798"/>
            <a:ext cx="8401050" cy="690477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American Typewriter"/>
              </a:rPr>
              <a:t>So, why the change of heart?</a:t>
            </a:r>
            <a:endParaRPr lang="en-US" sz="3400" dirty="0">
              <a:latin typeface="American Typewrit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ol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57" y="942928"/>
            <a:ext cx="7813594" cy="5736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2613" y="3470228"/>
            <a:ext cx="4967903" cy="12998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b="1" dirty="0" smtClean="0"/>
              <a:t>Even if OLC produces more accurate genomes, it is </a:t>
            </a:r>
            <a:r>
              <a:rPr lang="en-US" sz="2200" b="1" dirty="0" smtClean="0">
                <a:solidFill>
                  <a:srgbClr val="FF0000"/>
                </a:solidFill>
              </a:rPr>
              <a:t>infeasible </a:t>
            </a:r>
            <a:r>
              <a:rPr lang="en-US" sz="2200" b="1" dirty="0" smtClean="0"/>
              <a:t>for HTS.</a:t>
            </a:r>
          </a:p>
          <a:p>
            <a:pPr algn="ctr">
              <a:lnSpc>
                <a:spcPct val="120000"/>
              </a:lnSpc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7697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0"/>
          <a:stretch/>
        </p:blipFill>
        <p:spPr>
          <a:xfrm>
            <a:off x="457200" y="5083775"/>
            <a:ext cx="8229600" cy="11868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De Bruijn Graph</a:t>
            </a:r>
            <a:endParaRPr lang="en-US" sz="4000" dirty="0">
              <a:latin typeface="American Typewriter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384297" y="5192430"/>
            <a:ext cx="1437925" cy="210312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76584" y="5189609"/>
            <a:ext cx="1437925" cy="210312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57581" y="5189609"/>
            <a:ext cx="1437925" cy="210312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1367735"/>
            <a:ext cx="658722" cy="20389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53244" y="2058465"/>
            <a:ext cx="1615473" cy="521146"/>
            <a:chOff x="1367619" y="2280715"/>
            <a:chExt cx="1615473" cy="521146"/>
          </a:xfrm>
        </p:grpSpPr>
        <p:grpSp>
          <p:nvGrpSpPr>
            <p:cNvPr id="3" name="Group 2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GCC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111" name="Straight Arrow Connector 110"/>
            <p:cNvCxnSpPr>
              <a:stCxn id="109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CC</a:t>
                </a:r>
                <a:r>
                  <a:rPr lang="en-US" sz="1600" b="1" dirty="0" smtClean="0">
                    <a:solidFill>
                      <a:srgbClr val="000000"/>
                    </a:solidFill>
                    <a:latin typeface="Courier"/>
                    <a:cs typeface="Courier"/>
                  </a:rPr>
                  <a:t>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2710644" y="2067990"/>
            <a:ext cx="1615473" cy="521146"/>
            <a:chOff x="1367619" y="2280715"/>
            <a:chExt cx="1615473" cy="521146"/>
          </a:xfrm>
        </p:grpSpPr>
        <p:grpSp>
          <p:nvGrpSpPr>
            <p:cNvPr id="183" name="Group 182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CCA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184" name="Straight Arrow Connector 183"/>
            <p:cNvCxnSpPr>
              <a:stCxn id="188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CAT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4774394" y="2067990"/>
            <a:ext cx="1615473" cy="521146"/>
            <a:chOff x="1367619" y="2280715"/>
            <a:chExt cx="1615473" cy="521146"/>
          </a:xfrm>
        </p:grpSpPr>
        <p:grpSp>
          <p:nvGrpSpPr>
            <p:cNvPr id="191" name="Group 19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CAT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192" name="Straight Arrow Connector 191"/>
            <p:cNvCxnSpPr>
              <a:stCxn id="19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6822269" y="2067990"/>
            <a:ext cx="1615473" cy="521146"/>
            <a:chOff x="1367619" y="2280715"/>
            <a:chExt cx="1615473" cy="52114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00" name="Straight Arrow Connector 199"/>
            <p:cNvCxnSpPr>
              <a:stCxn id="204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00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662769" y="3687240"/>
            <a:ext cx="1615473" cy="521146"/>
            <a:chOff x="1367619" y="2280715"/>
            <a:chExt cx="1615473" cy="521146"/>
          </a:xfrm>
        </p:grpSpPr>
        <p:grpSp>
          <p:nvGrpSpPr>
            <p:cNvPr id="207" name="Group 206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GCC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"/>
                    <a:cs typeface="Courier"/>
                  </a:rPr>
                  <a:t>	</a:t>
                </a:r>
              </a:p>
            </p:txBody>
          </p:sp>
        </p:grpSp>
        <p:cxnSp>
          <p:nvCxnSpPr>
            <p:cNvPr id="208" name="Straight Arrow Connector 207"/>
            <p:cNvCxnSpPr>
              <a:stCxn id="212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 208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2720169" y="3696765"/>
            <a:ext cx="1615473" cy="521146"/>
            <a:chOff x="1367619" y="2280715"/>
            <a:chExt cx="1615473" cy="521146"/>
          </a:xfrm>
        </p:grpSpPr>
        <p:grpSp>
          <p:nvGrpSpPr>
            <p:cNvPr id="215" name="Group 214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16" name="Straight Arrow Connector 215"/>
            <p:cNvCxnSpPr>
              <a:stCxn id="220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783919" y="3696765"/>
            <a:ext cx="1615473" cy="521146"/>
            <a:chOff x="1367619" y="2280715"/>
            <a:chExt cx="1615473" cy="521146"/>
          </a:xfrm>
        </p:grpSpPr>
        <p:grpSp>
          <p:nvGrpSpPr>
            <p:cNvPr id="223" name="Group 222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24" name="Straight Arrow Connector 223"/>
            <p:cNvCxnSpPr>
              <a:stCxn id="228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30" name="Group 229"/>
          <p:cNvGrpSpPr/>
          <p:nvPr/>
        </p:nvGrpSpPr>
        <p:grpSpPr>
          <a:xfrm>
            <a:off x="6831794" y="3696765"/>
            <a:ext cx="1615473" cy="521146"/>
            <a:chOff x="1367619" y="2280715"/>
            <a:chExt cx="1615473" cy="521146"/>
          </a:xfrm>
        </p:grpSpPr>
        <p:grpSp>
          <p:nvGrpSpPr>
            <p:cNvPr id="231" name="Group 23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32" name="Straight Arrow Connector 231"/>
            <p:cNvCxnSpPr>
              <a:stCxn id="23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1688294" y="2871265"/>
            <a:ext cx="1615473" cy="521146"/>
            <a:chOff x="1367619" y="2280715"/>
            <a:chExt cx="1615473" cy="521146"/>
          </a:xfrm>
        </p:grpSpPr>
        <p:grpSp>
          <p:nvGrpSpPr>
            <p:cNvPr id="239" name="Group 238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CCT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"/>
                    <a:cs typeface="Courier"/>
                  </a:rPr>
                  <a:t>	</a:t>
                </a:r>
              </a:p>
            </p:txBody>
          </p:sp>
        </p:grpSp>
        <p:cxnSp>
          <p:nvCxnSpPr>
            <p:cNvPr id="240" name="Straight Arrow Connector 239"/>
            <p:cNvCxnSpPr>
              <a:stCxn id="244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46" name="Group 245"/>
          <p:cNvGrpSpPr/>
          <p:nvPr/>
        </p:nvGrpSpPr>
        <p:grpSpPr>
          <a:xfrm>
            <a:off x="3745694" y="2880790"/>
            <a:ext cx="1615473" cy="521146"/>
            <a:chOff x="1367619" y="2280715"/>
            <a:chExt cx="1615473" cy="521146"/>
          </a:xfrm>
        </p:grpSpPr>
        <p:grpSp>
          <p:nvGrpSpPr>
            <p:cNvPr id="247" name="Group 246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48" name="Straight Arrow Connector 247"/>
            <p:cNvCxnSpPr>
              <a:stCxn id="252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809444" y="2880790"/>
            <a:ext cx="1615473" cy="521146"/>
            <a:chOff x="1367619" y="2280715"/>
            <a:chExt cx="1615473" cy="521146"/>
          </a:xfrm>
        </p:grpSpPr>
        <p:grpSp>
          <p:nvGrpSpPr>
            <p:cNvPr id="255" name="Group 254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56" name="Straight Arrow Connector 255"/>
            <p:cNvCxnSpPr>
              <a:stCxn id="260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-333375" y="6471821"/>
            <a:ext cx="348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(Pevzner, Tang, Waterman 2001)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18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51" grpId="0" animBg="1"/>
      <p:bldP spid="151" grpId="1" animBg="1"/>
      <p:bldP spid="152" grpId="0" animBg="1"/>
      <p:bldP spid="15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0"/>
          <a:stretch/>
        </p:blipFill>
        <p:spPr>
          <a:xfrm>
            <a:off x="457200" y="5083775"/>
            <a:ext cx="8229600" cy="11868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De Bruijn Graph</a:t>
            </a:r>
            <a:endParaRPr lang="en-US" sz="4000" dirty="0">
              <a:latin typeface="American Typewriter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1367735"/>
            <a:ext cx="658722" cy="2038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3244" y="2058465"/>
            <a:ext cx="665304" cy="515266"/>
            <a:chOff x="1367619" y="2280715"/>
            <a:chExt cx="665304" cy="515266"/>
          </a:xfrm>
        </p:grpSpPr>
        <p:sp>
          <p:nvSpPr>
            <p:cNvPr id="109" name="Oval 108"/>
            <p:cNvSpPr/>
            <p:nvPr/>
          </p:nvSpPr>
          <p:spPr>
            <a:xfrm>
              <a:off x="1383900" y="2280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67619" y="2348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GCC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cxnSp>
        <p:nvCxnSpPr>
          <p:cNvPr id="111" name="Straight Arrow Connector 110"/>
          <p:cNvCxnSpPr>
            <a:stCxn id="109" idx="6"/>
          </p:cNvCxnSpPr>
          <p:nvPr/>
        </p:nvCxnSpPr>
        <p:spPr>
          <a:xfrm flipV="1">
            <a:off x="1310946" y="231264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03413" y="213207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10644" y="213572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CCA	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3368346" y="2322173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3660813" y="2073870"/>
            <a:ext cx="665304" cy="515266"/>
            <a:chOff x="2317788" y="2286595"/>
            <a:chExt cx="665304" cy="515266"/>
          </a:xfrm>
        </p:grpSpPr>
        <p:sp>
          <p:nvSpPr>
            <p:cNvPr id="186" name="Oval 185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CAT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774394" y="2067990"/>
            <a:ext cx="1615473" cy="521146"/>
            <a:chOff x="1367619" y="2280715"/>
            <a:chExt cx="1615473" cy="521146"/>
          </a:xfrm>
        </p:grpSpPr>
        <p:grpSp>
          <p:nvGrpSpPr>
            <p:cNvPr id="191" name="Group 19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CAT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192" name="Straight Arrow Connector 191"/>
            <p:cNvCxnSpPr>
              <a:stCxn id="19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6822269" y="2067990"/>
            <a:ext cx="1615473" cy="521146"/>
            <a:chOff x="1367619" y="2280715"/>
            <a:chExt cx="1615473" cy="52114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00" name="Straight Arrow Connector 199"/>
            <p:cNvCxnSpPr>
              <a:stCxn id="204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00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662769" y="3687240"/>
            <a:ext cx="665304" cy="515266"/>
            <a:chOff x="1367619" y="2280715"/>
            <a:chExt cx="665304" cy="515266"/>
          </a:xfrm>
        </p:grpSpPr>
        <p:sp>
          <p:nvSpPr>
            <p:cNvPr id="212" name="Oval 211"/>
            <p:cNvSpPr/>
            <p:nvPr/>
          </p:nvSpPr>
          <p:spPr>
            <a:xfrm>
              <a:off x="1383900" y="2280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367619" y="2348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GCC</a:t>
              </a:r>
              <a:r>
                <a:rPr lang="en-US" sz="1600" b="1" dirty="0">
                  <a:solidFill>
                    <a:srgbClr val="FF0000"/>
                  </a:solidFill>
                  <a:latin typeface="Courier"/>
                  <a:cs typeface="Courier"/>
                </a:rPr>
                <a:t>	</a:t>
              </a:r>
            </a:p>
          </p:txBody>
        </p:sp>
      </p:grpSp>
      <p:cxnSp>
        <p:nvCxnSpPr>
          <p:cNvPr id="208" name="Straight Arrow Connector 207"/>
          <p:cNvCxnSpPr>
            <a:stCxn id="212" idx="6"/>
          </p:cNvCxnSpPr>
          <p:nvPr/>
        </p:nvCxnSpPr>
        <p:spPr>
          <a:xfrm flipV="1">
            <a:off x="1320471" y="3941423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1612938" y="3693120"/>
            <a:ext cx="665304" cy="515266"/>
            <a:chOff x="2317788" y="2286595"/>
            <a:chExt cx="665304" cy="515266"/>
          </a:xfrm>
        </p:grpSpPr>
        <p:sp>
          <p:nvSpPr>
            <p:cNvPr id="210" name="Oval 209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CC</a:t>
              </a:r>
              <a:r>
                <a:rPr lang="en-US" sz="16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720169" y="3696765"/>
            <a:ext cx="665304" cy="515266"/>
            <a:chOff x="1367619" y="2280715"/>
            <a:chExt cx="665304" cy="515266"/>
          </a:xfrm>
        </p:grpSpPr>
        <p:sp>
          <p:nvSpPr>
            <p:cNvPr id="220" name="Oval 219"/>
            <p:cNvSpPr/>
            <p:nvPr/>
          </p:nvSpPr>
          <p:spPr>
            <a:xfrm>
              <a:off x="1383900" y="2280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367619" y="2348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CC</a:t>
              </a:r>
              <a:r>
                <a:rPr lang="en-US" sz="16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cxnSp>
        <p:nvCxnSpPr>
          <p:cNvPr id="216" name="Straight Arrow Connector 215"/>
          <p:cNvCxnSpPr>
            <a:stCxn id="220" idx="6"/>
          </p:cNvCxnSpPr>
          <p:nvPr/>
        </p:nvCxnSpPr>
        <p:spPr>
          <a:xfrm flipV="1">
            <a:off x="3377871" y="395094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670338" y="3702645"/>
            <a:ext cx="665304" cy="515266"/>
            <a:chOff x="2317788" y="2286595"/>
            <a:chExt cx="665304" cy="515266"/>
          </a:xfrm>
        </p:grpSpPr>
        <p:sp>
          <p:nvSpPr>
            <p:cNvPr id="218" name="Oval 217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</a:t>
              </a:r>
              <a:r>
                <a:rPr lang="en-US" sz="16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b="1" dirty="0" smtClean="0">
                  <a:latin typeface="Courier"/>
                  <a:cs typeface="Courier"/>
                </a:rPr>
                <a:t>T</a:t>
              </a:r>
              <a:endParaRPr lang="en-US" sz="1600" b="1" dirty="0">
                <a:latin typeface="Courier"/>
                <a:cs typeface="Courier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783919" y="3696765"/>
            <a:ext cx="1615473" cy="521146"/>
            <a:chOff x="1367619" y="2280715"/>
            <a:chExt cx="1615473" cy="521146"/>
          </a:xfrm>
        </p:grpSpPr>
        <p:grpSp>
          <p:nvGrpSpPr>
            <p:cNvPr id="223" name="Group 222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24" name="Straight Arrow Connector 223"/>
            <p:cNvCxnSpPr>
              <a:stCxn id="228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30" name="Group 229"/>
          <p:cNvGrpSpPr/>
          <p:nvPr/>
        </p:nvGrpSpPr>
        <p:grpSpPr>
          <a:xfrm>
            <a:off x="6831794" y="3696765"/>
            <a:ext cx="1615473" cy="521146"/>
            <a:chOff x="1367619" y="2280715"/>
            <a:chExt cx="1615473" cy="521146"/>
          </a:xfrm>
        </p:grpSpPr>
        <p:grpSp>
          <p:nvGrpSpPr>
            <p:cNvPr id="231" name="Group 23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32" name="Straight Arrow Connector 231"/>
            <p:cNvCxnSpPr>
              <a:stCxn id="23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1688294" y="2871265"/>
            <a:ext cx="1615473" cy="521146"/>
            <a:chOff x="1367619" y="2280715"/>
            <a:chExt cx="1615473" cy="521146"/>
          </a:xfrm>
        </p:grpSpPr>
        <p:grpSp>
          <p:nvGrpSpPr>
            <p:cNvPr id="239" name="Group 238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CCT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"/>
                    <a:cs typeface="Courier"/>
                  </a:rPr>
                  <a:t>	</a:t>
                </a:r>
              </a:p>
            </p:txBody>
          </p:sp>
        </p:grpSp>
        <p:cxnSp>
          <p:nvCxnSpPr>
            <p:cNvPr id="240" name="Straight Arrow Connector 239"/>
            <p:cNvCxnSpPr>
              <a:stCxn id="244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46" name="Group 245"/>
          <p:cNvGrpSpPr/>
          <p:nvPr/>
        </p:nvGrpSpPr>
        <p:grpSpPr>
          <a:xfrm>
            <a:off x="3745694" y="2880790"/>
            <a:ext cx="1615473" cy="521146"/>
            <a:chOff x="1367619" y="2280715"/>
            <a:chExt cx="1615473" cy="521146"/>
          </a:xfrm>
        </p:grpSpPr>
        <p:grpSp>
          <p:nvGrpSpPr>
            <p:cNvPr id="247" name="Group 246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48" name="Straight Arrow Connector 247"/>
            <p:cNvCxnSpPr>
              <a:stCxn id="252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809444" y="2880790"/>
            <a:ext cx="1615473" cy="521146"/>
            <a:chOff x="1367619" y="2280715"/>
            <a:chExt cx="1615473" cy="521146"/>
          </a:xfrm>
        </p:grpSpPr>
        <p:grpSp>
          <p:nvGrpSpPr>
            <p:cNvPr id="255" name="Group 254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56" name="Straight Arrow Connector 255"/>
            <p:cNvCxnSpPr>
              <a:stCxn id="260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-333375" y="6471821"/>
            <a:ext cx="348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(Pevzner, Tang, Waterman 2001)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24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/>
          <p:cNvSpPr/>
          <p:nvPr/>
        </p:nvSpPr>
        <p:spPr>
          <a:xfrm>
            <a:off x="2146744" y="206752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0"/>
          <a:stretch/>
        </p:blipFill>
        <p:spPr>
          <a:xfrm>
            <a:off x="457200" y="5083775"/>
            <a:ext cx="8229600" cy="11868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De Bruijn Graph</a:t>
            </a:r>
            <a:endParaRPr lang="en-US" sz="4000" dirty="0">
              <a:latin typeface="American Typewriter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1367735"/>
            <a:ext cx="658722" cy="2038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3244" y="2058465"/>
            <a:ext cx="665304" cy="515266"/>
            <a:chOff x="1367619" y="2280715"/>
            <a:chExt cx="665304" cy="515266"/>
          </a:xfrm>
        </p:grpSpPr>
        <p:sp>
          <p:nvSpPr>
            <p:cNvPr id="109" name="Oval 108"/>
            <p:cNvSpPr/>
            <p:nvPr/>
          </p:nvSpPr>
          <p:spPr>
            <a:xfrm>
              <a:off x="1383900" y="2280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67619" y="2348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GCC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cxnSp>
        <p:nvCxnSpPr>
          <p:cNvPr id="111" name="Straight Arrow Connector 110"/>
          <p:cNvCxnSpPr>
            <a:stCxn id="109" idx="6"/>
            <a:endCxn id="85" idx="1"/>
          </p:cNvCxnSpPr>
          <p:nvPr/>
        </p:nvCxnSpPr>
        <p:spPr>
          <a:xfrm flipV="1">
            <a:off x="1310946" y="2310881"/>
            <a:ext cx="825867" cy="5217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677094" y="207387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3660813" y="214160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CAT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4774394" y="2067990"/>
            <a:ext cx="1615473" cy="521146"/>
            <a:chOff x="1367619" y="2280715"/>
            <a:chExt cx="1615473" cy="521146"/>
          </a:xfrm>
        </p:grpSpPr>
        <p:grpSp>
          <p:nvGrpSpPr>
            <p:cNvPr id="191" name="Group 19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CAT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192" name="Straight Arrow Connector 191"/>
            <p:cNvCxnSpPr>
              <a:stCxn id="19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6822269" y="2067990"/>
            <a:ext cx="1615473" cy="521146"/>
            <a:chOff x="1367619" y="2280715"/>
            <a:chExt cx="1615473" cy="52114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00" name="Straight Arrow Connector 199"/>
            <p:cNvCxnSpPr>
              <a:stCxn id="204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00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662769" y="3687240"/>
            <a:ext cx="665304" cy="515266"/>
            <a:chOff x="1367619" y="2280715"/>
            <a:chExt cx="665304" cy="515266"/>
          </a:xfrm>
        </p:grpSpPr>
        <p:sp>
          <p:nvSpPr>
            <p:cNvPr id="212" name="Oval 211"/>
            <p:cNvSpPr/>
            <p:nvPr/>
          </p:nvSpPr>
          <p:spPr>
            <a:xfrm>
              <a:off x="1383900" y="2280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367619" y="2348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GCC</a:t>
              </a:r>
              <a:r>
                <a:rPr lang="en-US" sz="1600" b="1" dirty="0">
                  <a:solidFill>
                    <a:srgbClr val="FF0000"/>
                  </a:solidFill>
                  <a:latin typeface="Courier"/>
                  <a:cs typeface="Courier"/>
                </a:rPr>
                <a:t>	</a:t>
              </a:r>
            </a:p>
          </p:txBody>
        </p:sp>
      </p:grpSp>
      <p:cxnSp>
        <p:nvCxnSpPr>
          <p:cNvPr id="208" name="Straight Arrow Connector 207"/>
          <p:cNvCxnSpPr>
            <a:stCxn id="212" idx="6"/>
          </p:cNvCxnSpPr>
          <p:nvPr/>
        </p:nvCxnSpPr>
        <p:spPr>
          <a:xfrm flipV="1">
            <a:off x="1320471" y="3941423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Oval 209"/>
          <p:cNvSpPr/>
          <p:nvPr/>
        </p:nvSpPr>
        <p:spPr>
          <a:xfrm>
            <a:off x="1629219" y="369312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1612938" y="376085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2736450" y="369676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720169" y="376449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216" name="Straight Arrow Connector 215"/>
          <p:cNvCxnSpPr>
            <a:stCxn id="220" idx="6"/>
          </p:cNvCxnSpPr>
          <p:nvPr/>
        </p:nvCxnSpPr>
        <p:spPr>
          <a:xfrm flipV="1">
            <a:off x="3377871" y="395094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670338" y="3702645"/>
            <a:ext cx="665304" cy="515266"/>
            <a:chOff x="2317788" y="2286595"/>
            <a:chExt cx="665304" cy="515266"/>
          </a:xfrm>
        </p:grpSpPr>
        <p:sp>
          <p:nvSpPr>
            <p:cNvPr id="218" name="Oval 217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</a:t>
              </a:r>
              <a:r>
                <a:rPr lang="en-US" sz="16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b="1" dirty="0" smtClean="0">
                  <a:latin typeface="Courier"/>
                  <a:cs typeface="Courier"/>
                </a:rPr>
                <a:t>T</a:t>
              </a:r>
              <a:endParaRPr lang="en-US" sz="1600" b="1" dirty="0">
                <a:latin typeface="Courier"/>
                <a:cs typeface="Courier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783919" y="3696765"/>
            <a:ext cx="1615473" cy="521146"/>
            <a:chOff x="1367619" y="2280715"/>
            <a:chExt cx="1615473" cy="521146"/>
          </a:xfrm>
        </p:grpSpPr>
        <p:grpSp>
          <p:nvGrpSpPr>
            <p:cNvPr id="223" name="Group 222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24" name="Straight Arrow Connector 223"/>
            <p:cNvCxnSpPr>
              <a:stCxn id="228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30" name="Group 229"/>
          <p:cNvGrpSpPr/>
          <p:nvPr/>
        </p:nvGrpSpPr>
        <p:grpSpPr>
          <a:xfrm>
            <a:off x="6831794" y="3696765"/>
            <a:ext cx="1615473" cy="521146"/>
            <a:chOff x="1367619" y="2280715"/>
            <a:chExt cx="1615473" cy="521146"/>
          </a:xfrm>
        </p:grpSpPr>
        <p:grpSp>
          <p:nvGrpSpPr>
            <p:cNvPr id="231" name="Group 23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32" name="Straight Arrow Connector 231"/>
            <p:cNvCxnSpPr>
              <a:stCxn id="23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244" name="Oval 243"/>
          <p:cNvSpPr/>
          <p:nvPr/>
        </p:nvSpPr>
        <p:spPr>
          <a:xfrm>
            <a:off x="1704575" y="287126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688294" y="293899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CCT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</a:p>
        </p:txBody>
      </p:sp>
      <p:cxnSp>
        <p:nvCxnSpPr>
          <p:cNvPr id="240" name="Straight Arrow Connector 239"/>
          <p:cNvCxnSpPr>
            <a:stCxn id="244" idx="6"/>
          </p:cNvCxnSpPr>
          <p:nvPr/>
        </p:nvCxnSpPr>
        <p:spPr>
          <a:xfrm flipV="1">
            <a:off x="2345996" y="312544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2638463" y="2877145"/>
            <a:ext cx="665304" cy="515266"/>
            <a:chOff x="2317788" y="2286595"/>
            <a:chExt cx="665304" cy="515266"/>
          </a:xfrm>
        </p:grpSpPr>
        <p:sp>
          <p:nvSpPr>
            <p:cNvPr id="242" name="Oval 241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CTA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745694" y="2880790"/>
            <a:ext cx="1615473" cy="521146"/>
            <a:chOff x="1367619" y="2280715"/>
            <a:chExt cx="1615473" cy="521146"/>
          </a:xfrm>
        </p:grpSpPr>
        <p:grpSp>
          <p:nvGrpSpPr>
            <p:cNvPr id="247" name="Group 246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48" name="Straight Arrow Connector 247"/>
            <p:cNvCxnSpPr>
              <a:stCxn id="252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809444" y="2880790"/>
            <a:ext cx="1615473" cy="521146"/>
            <a:chOff x="1367619" y="2280715"/>
            <a:chExt cx="1615473" cy="521146"/>
          </a:xfrm>
        </p:grpSpPr>
        <p:grpSp>
          <p:nvGrpSpPr>
            <p:cNvPr id="255" name="Group 254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56" name="Straight Arrow Connector 255"/>
            <p:cNvCxnSpPr>
              <a:stCxn id="260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2136813" y="214160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93" name="Straight Arrow Connector 92"/>
          <p:cNvCxnSpPr>
            <a:stCxn id="86" idx="6"/>
          </p:cNvCxnSpPr>
          <p:nvPr/>
        </p:nvCxnSpPr>
        <p:spPr>
          <a:xfrm flipV="1">
            <a:off x="2788165" y="2322173"/>
            <a:ext cx="887795" cy="29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333375" y="6471821"/>
            <a:ext cx="348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(Pevzner, Tang, Waterman 2001)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2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20" grpId="0" animBg="1"/>
      <p:bldP spid="2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/>
          <p:cNvSpPr/>
          <p:nvPr/>
        </p:nvSpPr>
        <p:spPr>
          <a:xfrm>
            <a:off x="2203894" y="369629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46744" y="206752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0"/>
          <a:stretch/>
        </p:blipFill>
        <p:spPr>
          <a:xfrm>
            <a:off x="457200" y="5083775"/>
            <a:ext cx="8229600" cy="11868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De Bruijn Graph</a:t>
            </a:r>
            <a:endParaRPr lang="en-US" sz="4000" dirty="0">
              <a:latin typeface="American Typewriter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1367735"/>
            <a:ext cx="658722" cy="203890"/>
          </a:xfrm>
          <a:prstGeom prst="rect">
            <a:avLst/>
          </a:prstGeom>
        </p:spPr>
      </p:pic>
      <p:sp>
        <p:nvSpPr>
          <p:cNvPr id="109" name="Oval 108"/>
          <p:cNvSpPr/>
          <p:nvPr/>
        </p:nvSpPr>
        <p:spPr>
          <a:xfrm>
            <a:off x="669525" y="205846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53244" y="212619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GCC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11" name="Straight Arrow Connector 110"/>
          <p:cNvCxnSpPr>
            <a:stCxn id="109" idx="6"/>
            <a:endCxn id="85" idx="1"/>
          </p:cNvCxnSpPr>
          <p:nvPr/>
        </p:nvCxnSpPr>
        <p:spPr>
          <a:xfrm flipV="1">
            <a:off x="1310946" y="2310881"/>
            <a:ext cx="825867" cy="5217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677094" y="207387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3660813" y="214160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CAT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4774394" y="2067990"/>
            <a:ext cx="1615473" cy="521146"/>
            <a:chOff x="1367619" y="2280715"/>
            <a:chExt cx="1615473" cy="521146"/>
          </a:xfrm>
        </p:grpSpPr>
        <p:grpSp>
          <p:nvGrpSpPr>
            <p:cNvPr id="191" name="Group 19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CAT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192" name="Straight Arrow Connector 191"/>
            <p:cNvCxnSpPr>
              <a:stCxn id="19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6822269" y="2067990"/>
            <a:ext cx="1615473" cy="521146"/>
            <a:chOff x="1367619" y="2280715"/>
            <a:chExt cx="1615473" cy="52114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00" name="Straight Arrow Connector 199"/>
            <p:cNvCxnSpPr>
              <a:stCxn id="204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00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212" name="Oval 211"/>
          <p:cNvSpPr/>
          <p:nvPr/>
        </p:nvSpPr>
        <p:spPr>
          <a:xfrm>
            <a:off x="679050" y="368724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662769" y="375497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GCC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</a:p>
        </p:txBody>
      </p:sp>
      <p:cxnSp>
        <p:nvCxnSpPr>
          <p:cNvPr id="208" name="Straight Arrow Connector 207"/>
          <p:cNvCxnSpPr>
            <a:stCxn id="212" idx="6"/>
            <a:endCxn id="84" idx="1"/>
          </p:cNvCxnSpPr>
          <p:nvPr/>
        </p:nvCxnSpPr>
        <p:spPr>
          <a:xfrm flipV="1">
            <a:off x="1320471" y="3927426"/>
            <a:ext cx="869473" cy="17447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87" idx="6"/>
          </p:cNvCxnSpPr>
          <p:nvPr/>
        </p:nvCxnSpPr>
        <p:spPr>
          <a:xfrm flipV="1">
            <a:off x="2845315" y="3950948"/>
            <a:ext cx="840170" cy="29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670338" y="3702645"/>
            <a:ext cx="665304" cy="515266"/>
            <a:chOff x="2317788" y="2286595"/>
            <a:chExt cx="665304" cy="515266"/>
          </a:xfrm>
        </p:grpSpPr>
        <p:sp>
          <p:nvSpPr>
            <p:cNvPr id="218" name="Oval 217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</a:t>
              </a:r>
              <a:r>
                <a:rPr lang="en-US" sz="16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b="1" dirty="0" smtClean="0">
                  <a:latin typeface="Courier"/>
                  <a:cs typeface="Courier"/>
                </a:rPr>
                <a:t>T</a:t>
              </a:r>
              <a:endParaRPr lang="en-US" sz="1600" b="1" dirty="0">
                <a:latin typeface="Courier"/>
                <a:cs typeface="Courier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783919" y="3696765"/>
            <a:ext cx="1615473" cy="521146"/>
            <a:chOff x="1367619" y="2280715"/>
            <a:chExt cx="1615473" cy="521146"/>
          </a:xfrm>
        </p:grpSpPr>
        <p:grpSp>
          <p:nvGrpSpPr>
            <p:cNvPr id="223" name="Group 222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24" name="Straight Arrow Connector 223"/>
            <p:cNvCxnSpPr>
              <a:stCxn id="228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30" name="Group 229"/>
          <p:cNvGrpSpPr/>
          <p:nvPr/>
        </p:nvGrpSpPr>
        <p:grpSpPr>
          <a:xfrm>
            <a:off x="6831794" y="3696765"/>
            <a:ext cx="1615473" cy="521146"/>
            <a:chOff x="1367619" y="2280715"/>
            <a:chExt cx="1615473" cy="521146"/>
          </a:xfrm>
        </p:grpSpPr>
        <p:grpSp>
          <p:nvGrpSpPr>
            <p:cNvPr id="231" name="Group 23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32" name="Straight Arrow Connector 231"/>
            <p:cNvCxnSpPr>
              <a:stCxn id="23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cxnSp>
        <p:nvCxnSpPr>
          <p:cNvPr id="240" name="Straight Arrow Connector 239"/>
          <p:cNvCxnSpPr>
            <a:stCxn id="87" idx="0"/>
            <a:endCxn id="242" idx="3"/>
          </p:cNvCxnSpPr>
          <p:nvPr/>
        </p:nvCxnSpPr>
        <p:spPr>
          <a:xfrm flipV="1">
            <a:off x="2524605" y="3316952"/>
            <a:ext cx="224073" cy="379343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2638463" y="2877145"/>
            <a:ext cx="665304" cy="515266"/>
            <a:chOff x="2317788" y="2286595"/>
            <a:chExt cx="665304" cy="515266"/>
          </a:xfrm>
        </p:grpSpPr>
        <p:sp>
          <p:nvSpPr>
            <p:cNvPr id="242" name="Oval 241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CTA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745694" y="2880790"/>
            <a:ext cx="1615473" cy="521146"/>
            <a:chOff x="1367619" y="2280715"/>
            <a:chExt cx="1615473" cy="521146"/>
          </a:xfrm>
        </p:grpSpPr>
        <p:grpSp>
          <p:nvGrpSpPr>
            <p:cNvPr id="247" name="Group 246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48" name="Straight Arrow Connector 247"/>
            <p:cNvCxnSpPr>
              <a:stCxn id="252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809444" y="2880790"/>
            <a:ext cx="1615473" cy="521146"/>
            <a:chOff x="1367619" y="2280715"/>
            <a:chExt cx="1615473" cy="521146"/>
          </a:xfrm>
        </p:grpSpPr>
        <p:grpSp>
          <p:nvGrpSpPr>
            <p:cNvPr id="255" name="Group 254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56" name="Straight Arrow Connector 255"/>
            <p:cNvCxnSpPr>
              <a:stCxn id="260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2136813" y="214160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93" name="Straight Arrow Connector 92"/>
          <p:cNvCxnSpPr>
            <a:stCxn id="86" idx="6"/>
          </p:cNvCxnSpPr>
          <p:nvPr/>
        </p:nvCxnSpPr>
        <p:spPr>
          <a:xfrm flipV="1">
            <a:off x="2788165" y="2322173"/>
            <a:ext cx="887795" cy="29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89944" y="375814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333375" y="6471821"/>
            <a:ext cx="348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(Pevzner, Tang, Waterman 2001)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54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2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/>
          <p:cNvSpPr/>
          <p:nvPr/>
        </p:nvSpPr>
        <p:spPr>
          <a:xfrm>
            <a:off x="2203894" y="369629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46744" y="206752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0"/>
          <a:stretch/>
        </p:blipFill>
        <p:spPr>
          <a:xfrm>
            <a:off x="457200" y="5083775"/>
            <a:ext cx="8229600" cy="11868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De Bruijn Graph</a:t>
            </a:r>
            <a:endParaRPr lang="en-US" sz="4000" dirty="0">
              <a:latin typeface="American Typewriter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1367735"/>
            <a:ext cx="658722" cy="2038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3244" y="2836340"/>
            <a:ext cx="665304" cy="515266"/>
            <a:chOff x="1367619" y="2280715"/>
            <a:chExt cx="665304" cy="515266"/>
          </a:xfrm>
        </p:grpSpPr>
        <p:sp>
          <p:nvSpPr>
            <p:cNvPr id="109" name="Oval 108"/>
            <p:cNvSpPr/>
            <p:nvPr/>
          </p:nvSpPr>
          <p:spPr>
            <a:xfrm>
              <a:off x="1383900" y="2280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67619" y="2348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GCC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cxnSp>
        <p:nvCxnSpPr>
          <p:cNvPr id="111" name="Straight Arrow Connector 110"/>
          <p:cNvCxnSpPr>
            <a:stCxn id="109" idx="6"/>
            <a:endCxn id="85" idx="1"/>
          </p:cNvCxnSpPr>
          <p:nvPr/>
        </p:nvCxnSpPr>
        <p:spPr>
          <a:xfrm flipV="1">
            <a:off x="1310946" y="2310881"/>
            <a:ext cx="825867" cy="783092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677094" y="2073870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3660813" y="214160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CAT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4774394" y="2067990"/>
            <a:ext cx="1615473" cy="521146"/>
            <a:chOff x="1367619" y="2280715"/>
            <a:chExt cx="1615473" cy="521146"/>
          </a:xfrm>
        </p:grpSpPr>
        <p:grpSp>
          <p:nvGrpSpPr>
            <p:cNvPr id="191" name="Group 19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CAT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192" name="Straight Arrow Connector 191"/>
            <p:cNvCxnSpPr>
              <a:stCxn id="19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6822269" y="2067990"/>
            <a:ext cx="1615473" cy="521146"/>
            <a:chOff x="1367619" y="2280715"/>
            <a:chExt cx="1615473" cy="52114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00" name="Straight Arrow Connector 199"/>
            <p:cNvCxnSpPr>
              <a:stCxn id="204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00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cxnSp>
        <p:nvCxnSpPr>
          <p:cNvPr id="208" name="Straight Arrow Connector 207"/>
          <p:cNvCxnSpPr>
            <a:stCxn id="110" idx="3"/>
            <a:endCxn id="84" idx="1"/>
          </p:cNvCxnSpPr>
          <p:nvPr/>
        </p:nvCxnSpPr>
        <p:spPr>
          <a:xfrm>
            <a:off x="1318548" y="3073351"/>
            <a:ext cx="871396" cy="854075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87" idx="6"/>
          </p:cNvCxnSpPr>
          <p:nvPr/>
        </p:nvCxnSpPr>
        <p:spPr>
          <a:xfrm flipV="1">
            <a:off x="2845315" y="3950948"/>
            <a:ext cx="840170" cy="29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670338" y="3702645"/>
            <a:ext cx="665304" cy="515266"/>
            <a:chOff x="2317788" y="2286595"/>
            <a:chExt cx="665304" cy="515266"/>
          </a:xfrm>
        </p:grpSpPr>
        <p:sp>
          <p:nvSpPr>
            <p:cNvPr id="218" name="Oval 217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</a:t>
              </a:r>
              <a:r>
                <a:rPr lang="en-US" sz="1600" b="1" dirty="0" smtClean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b="1" dirty="0" smtClean="0">
                  <a:latin typeface="Courier"/>
                  <a:cs typeface="Courier"/>
                </a:rPr>
                <a:t>T</a:t>
              </a:r>
              <a:endParaRPr lang="en-US" sz="1600" b="1" dirty="0">
                <a:latin typeface="Courier"/>
                <a:cs typeface="Courier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783919" y="3696765"/>
            <a:ext cx="1615473" cy="521146"/>
            <a:chOff x="1367619" y="2280715"/>
            <a:chExt cx="1615473" cy="521146"/>
          </a:xfrm>
        </p:grpSpPr>
        <p:grpSp>
          <p:nvGrpSpPr>
            <p:cNvPr id="223" name="Group 222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24" name="Straight Arrow Connector 223"/>
            <p:cNvCxnSpPr>
              <a:stCxn id="228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30" name="Group 229"/>
          <p:cNvGrpSpPr/>
          <p:nvPr/>
        </p:nvGrpSpPr>
        <p:grpSpPr>
          <a:xfrm>
            <a:off x="6831794" y="3696765"/>
            <a:ext cx="1615473" cy="521146"/>
            <a:chOff x="1367619" y="2280715"/>
            <a:chExt cx="1615473" cy="521146"/>
          </a:xfrm>
        </p:grpSpPr>
        <p:grpSp>
          <p:nvGrpSpPr>
            <p:cNvPr id="231" name="Group 230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600" b="1" dirty="0" smtClean="0">
                    <a:latin typeface="Courier"/>
                    <a:cs typeface="Courier"/>
                  </a:rPr>
                  <a:t>TT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32" name="Straight Arrow Connector 231"/>
            <p:cNvCxnSpPr>
              <a:stCxn id="236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</p:grpSp>
      <p:cxnSp>
        <p:nvCxnSpPr>
          <p:cNvPr id="240" name="Straight Arrow Connector 239"/>
          <p:cNvCxnSpPr>
            <a:stCxn id="87" idx="0"/>
            <a:endCxn id="242" idx="3"/>
          </p:cNvCxnSpPr>
          <p:nvPr/>
        </p:nvCxnSpPr>
        <p:spPr>
          <a:xfrm flipV="1">
            <a:off x="2524605" y="3316952"/>
            <a:ext cx="224073" cy="379343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2638463" y="2877145"/>
            <a:ext cx="665304" cy="515266"/>
            <a:chOff x="2317788" y="2286595"/>
            <a:chExt cx="665304" cy="515266"/>
          </a:xfrm>
        </p:grpSpPr>
        <p:sp>
          <p:nvSpPr>
            <p:cNvPr id="242" name="Oval 241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CTA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745694" y="2880790"/>
            <a:ext cx="1615473" cy="521146"/>
            <a:chOff x="1367619" y="2280715"/>
            <a:chExt cx="1615473" cy="521146"/>
          </a:xfrm>
        </p:grpSpPr>
        <p:grpSp>
          <p:nvGrpSpPr>
            <p:cNvPr id="247" name="Group 246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CTA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48" name="Straight Arrow Connector 247"/>
            <p:cNvCxnSpPr>
              <a:stCxn id="252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809444" y="2880790"/>
            <a:ext cx="1615473" cy="521146"/>
            <a:chOff x="1367619" y="2280715"/>
            <a:chExt cx="1615473" cy="521146"/>
          </a:xfrm>
        </p:grpSpPr>
        <p:grpSp>
          <p:nvGrpSpPr>
            <p:cNvPr id="255" name="Group 254"/>
            <p:cNvGrpSpPr/>
            <p:nvPr/>
          </p:nvGrpSpPr>
          <p:grpSpPr>
            <a:xfrm>
              <a:off x="1367619" y="2280715"/>
              <a:ext cx="665304" cy="515266"/>
              <a:chOff x="1367619" y="2280715"/>
              <a:chExt cx="665304" cy="515266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1383900" y="228071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367619" y="234844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TAT	</a:t>
                </a:r>
                <a:endParaRPr lang="en-US" sz="1600" b="1" dirty="0">
                  <a:solidFill>
                    <a:srgbClr val="000000"/>
                  </a:solidFill>
                  <a:latin typeface="Courier"/>
                  <a:cs typeface="Courier"/>
                </a:endParaRPr>
              </a:p>
            </p:txBody>
          </p:sp>
        </p:grpSp>
        <p:cxnSp>
          <p:nvCxnSpPr>
            <p:cNvPr id="256" name="Straight Arrow Connector 255"/>
            <p:cNvCxnSpPr>
              <a:stCxn id="260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/>
            <p:cNvGrpSpPr/>
            <p:nvPr/>
          </p:nvGrpSpPr>
          <p:grpSpPr>
            <a:xfrm>
              <a:off x="2317788" y="2286595"/>
              <a:ext cx="665304" cy="515266"/>
              <a:chOff x="2317788" y="2286595"/>
              <a:chExt cx="665304" cy="515266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334069" y="2286595"/>
                <a:ext cx="641421" cy="51526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317788" y="2354329"/>
                <a:ext cx="66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"/>
                    <a:cs typeface="Courier"/>
                  </a:rPr>
                  <a:t>ATT</a:t>
                </a:r>
                <a:endParaRPr lang="en-US" sz="1600" b="1" dirty="0">
                  <a:latin typeface="Courier"/>
                  <a:cs typeface="Courier"/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2136813" y="2141604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93" name="Straight Arrow Connector 92"/>
          <p:cNvCxnSpPr>
            <a:stCxn id="86" idx="6"/>
          </p:cNvCxnSpPr>
          <p:nvPr/>
        </p:nvCxnSpPr>
        <p:spPr>
          <a:xfrm flipV="1">
            <a:off x="2788165" y="2322173"/>
            <a:ext cx="887795" cy="29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89944" y="375814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333375" y="6471821"/>
            <a:ext cx="348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(Pevzner, Tang, Waterman 2001)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1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0"/>
          <a:stretch/>
        </p:blipFill>
        <p:spPr>
          <a:xfrm>
            <a:off x="457200" y="5083775"/>
            <a:ext cx="8229600" cy="11868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De Bruijn Graph</a:t>
            </a:r>
            <a:endParaRPr lang="en-US" sz="4000" dirty="0">
              <a:latin typeface="American Typewriter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1367735"/>
            <a:ext cx="658722" cy="20389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619125" y="1779512"/>
            <a:ext cx="7928670" cy="2744863"/>
            <a:chOff x="1152672" y="1558091"/>
            <a:chExt cx="6435762" cy="2407287"/>
          </a:xfrm>
        </p:grpSpPr>
        <p:pic>
          <p:nvPicPr>
            <p:cNvPr id="73" name="Picture 72" descr="Pevzner_65_fig_2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3" t="25520" r="11887" b="49271"/>
            <a:stretch/>
          </p:blipFill>
          <p:spPr>
            <a:xfrm>
              <a:off x="1366137" y="1750183"/>
              <a:ext cx="6222297" cy="2215195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1152672" y="1558091"/>
              <a:ext cx="1355458" cy="501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1397000" y="5016500"/>
            <a:ext cx="2667000" cy="158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8250" y="2430801"/>
            <a:ext cx="603250" cy="332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232400" y="5026025"/>
            <a:ext cx="2667000" cy="158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968500" y="1998541"/>
            <a:ext cx="5730875" cy="716972"/>
            <a:chOff x="2000250" y="1905000"/>
            <a:chExt cx="5095875" cy="381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2000250" y="1905000"/>
              <a:ext cx="4286250" cy="381000"/>
              <a:chOff x="2000250" y="1905000"/>
              <a:chExt cx="4286250" cy="38100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V="1">
                <a:off x="2000250" y="1905000"/>
                <a:ext cx="428625" cy="381000"/>
              </a:xfrm>
              <a:prstGeom prst="line">
                <a:avLst/>
              </a:prstGeom>
              <a:ln w="25400" cap="rnd" cmpd="sng">
                <a:solidFill>
                  <a:srgbClr val="0000FF"/>
                </a:solidFill>
                <a:prstDash val="dash"/>
                <a:round/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428875" y="1905000"/>
                <a:ext cx="3857625" cy="0"/>
              </a:xfrm>
              <a:prstGeom prst="line">
                <a:avLst/>
              </a:prstGeom>
              <a:ln w="25400" cap="rnd" cmpd="sng">
                <a:solidFill>
                  <a:srgbClr val="0000FF"/>
                </a:solidFill>
                <a:prstDash val="dash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6286500" y="1905000"/>
              <a:ext cx="381000" cy="381000"/>
            </a:xfrm>
            <a:prstGeom prst="line">
              <a:avLst/>
            </a:prstGeom>
            <a:ln w="25400" cap="rnd" cmpd="sng">
              <a:solidFill>
                <a:srgbClr val="0000FF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667500" y="2286000"/>
              <a:ext cx="428625" cy="0"/>
            </a:xfrm>
            <a:prstGeom prst="line">
              <a:avLst/>
            </a:prstGeom>
            <a:ln w="25400" cmpd="sng">
              <a:solidFill>
                <a:srgbClr val="0000FF"/>
              </a:solidFill>
              <a:prstDash val="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968500" y="2763139"/>
            <a:ext cx="5730875" cy="1269111"/>
            <a:chOff x="1968500" y="2763139"/>
            <a:chExt cx="5730875" cy="1269111"/>
          </a:xfrm>
        </p:grpSpPr>
        <p:cxnSp>
          <p:nvCxnSpPr>
            <p:cNvPr id="243" name="Straight Connector 242"/>
            <p:cNvCxnSpPr/>
            <p:nvPr/>
          </p:nvCxnSpPr>
          <p:spPr>
            <a:xfrm>
              <a:off x="1968500" y="3524250"/>
              <a:ext cx="482036" cy="50800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  <a:headEnd type="oval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450536" y="2763139"/>
              <a:ext cx="914400" cy="1269111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364936" y="2763139"/>
              <a:ext cx="2985064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50000" y="2763139"/>
              <a:ext cx="730250" cy="761111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080250" y="3524250"/>
              <a:ext cx="619125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  <a:tailEnd type="stealth" w="lg" len="lg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174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383519"/>
            <a:ext cx="8229600" cy="307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719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60203" y="2280715"/>
            <a:ext cx="6950262" cy="1417906"/>
            <a:chOff x="1060203" y="2280715"/>
            <a:chExt cx="6950262" cy="1417906"/>
          </a:xfrm>
        </p:grpSpPr>
        <p:sp>
          <p:nvSpPr>
            <p:cNvPr id="29" name="Oval 28"/>
            <p:cNvSpPr/>
            <p:nvPr/>
          </p:nvSpPr>
          <p:spPr>
            <a:xfrm>
              <a:off x="1383900" y="2280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67619" y="2348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GCC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26" name="Straight Arrow Connector 25"/>
            <p:cNvCxnSpPr>
              <a:stCxn id="29" idx="6"/>
            </p:cNvCxnSpPr>
            <p:nvPr/>
          </p:nvCxnSpPr>
          <p:spPr>
            <a:xfrm flipV="1">
              <a:off x="2025321" y="2534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34069" y="2286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17788" y="2354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CC</a:t>
              </a:r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975490" y="254077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284238" y="229247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67957" y="236020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</a:t>
              </a:r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TA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3925659" y="25466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234407" y="22983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18126" y="23660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TAG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5828" y="25362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184576" y="22879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68295" y="23556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AGG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820126" y="25362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128874" y="22879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12593" y="23556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GGA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66714" y="254213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7062762" y="229383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46481" y="236156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GAC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1070613" y="254077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702851" y="25466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373490" y="316571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57209" y="323344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CAC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56" name="Straight Arrow Connector 55"/>
            <p:cNvCxnSpPr>
              <a:stCxn id="54" idx="6"/>
            </p:cNvCxnSpPr>
            <p:nvPr/>
          </p:nvCxnSpPr>
          <p:spPr>
            <a:xfrm flipV="1">
              <a:off x="2014911" y="341989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323659" y="317159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07378" y="323932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ACT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2965080" y="342577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273828" y="317747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57547" y="324520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CTT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15249" y="34316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223997" y="31833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716" y="32510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TTG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4865418" y="34212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174166" y="31729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57885" y="32406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TGG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5809716" y="34212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118464" y="31729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02183" y="32406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GGC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6756304" y="342713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052352" y="317883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036071" y="324656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GCA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1060203" y="342577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692441" y="3431658"/>
              <a:ext cx="307614" cy="345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1253652" y="6105044"/>
            <a:ext cx="66754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55965" y="6039923"/>
            <a:ext cx="7049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ourier"/>
                <a:cs typeface="Courier"/>
              </a:rPr>
              <a:t>..............GCCTAGGAC.............CACTTGGCA..............</a:t>
            </a:r>
            <a:endParaRPr lang="en-US" sz="15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21296" y="577944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627167" y="557368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627167" y="537832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124031" y="557956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124031" y="53842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29902" y="57808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206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g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0" y="249490"/>
            <a:ext cx="4184315" cy="3129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6737" y="3560467"/>
            <a:ext cx="2301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≈ $ billions</a:t>
            </a:r>
          </a:p>
          <a:p>
            <a:r>
              <a:rPr lang="en-US" dirty="0" smtClean="0"/>
              <a:t>≈ several years</a:t>
            </a:r>
          </a:p>
          <a:p>
            <a:r>
              <a:rPr lang="en-US" dirty="0" smtClean="0"/>
              <a:t>≈ hundreds of people</a:t>
            </a:r>
            <a:endParaRPr lang="en-US" dirty="0"/>
          </a:p>
        </p:txBody>
      </p:sp>
      <p:pic>
        <p:nvPicPr>
          <p:cNvPr id="6" name="Picture 4" descr="with_genome_analyz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47" y="3379388"/>
            <a:ext cx="4097595" cy="30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08822" y="2244680"/>
            <a:ext cx="229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≈ $ thousands</a:t>
            </a:r>
          </a:p>
          <a:p>
            <a:r>
              <a:rPr lang="en-US" dirty="0" smtClean="0"/>
              <a:t>≈ several weeks</a:t>
            </a:r>
          </a:p>
          <a:p>
            <a:r>
              <a:rPr lang="en-US" dirty="0" smtClean="0"/>
              <a:t>≈ two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73009" y="726389"/>
            <a:ext cx="7142291" cy="6837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Sequencing errors cause </a:t>
            </a:r>
            <a:r>
              <a:rPr lang="en-US" sz="2400" b="1" i="1" dirty="0" smtClean="0"/>
              <a:t>Bulges</a:t>
            </a:r>
            <a:r>
              <a:rPr lang="en-US" sz="2400" b="1" dirty="0" smtClean="0"/>
              <a:t> in the de Bruijn graph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1383900" y="228071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67619" y="234844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GCC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>
            <a:stCxn id="29" idx="6"/>
          </p:cNvCxnSpPr>
          <p:nvPr/>
        </p:nvCxnSpPr>
        <p:spPr>
          <a:xfrm flipV="1">
            <a:off x="2025321" y="253489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34069" y="228659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17788" y="235432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75490" y="254077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284238" y="229247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67957" y="236020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925659" y="25466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34407" y="22983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18126" y="23660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TAG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875828" y="25362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84576" y="22879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68295" y="23556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AGG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20126" y="25362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28874" y="22879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12593" y="23556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9889" y="254213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62762" y="229383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46481" y="236156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GAC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070613" y="254077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702851" y="25466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373490" y="316571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57209" y="323344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CAC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>
            <a:stCxn id="54" idx="6"/>
          </p:cNvCxnSpPr>
          <p:nvPr/>
        </p:nvCxnSpPr>
        <p:spPr>
          <a:xfrm flipV="1">
            <a:off x="2014911" y="341989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323659" y="317159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07378" y="323932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ACT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965080" y="342577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3828" y="317747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57547" y="324520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CTT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15249" y="34316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223997" y="31833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207716" y="32510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TTG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65418" y="34212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74166" y="31729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57885" y="32406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TGG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809716" y="34212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118464" y="31729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02183" y="32406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759479" y="342713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052352" y="317883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36071" y="324656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GCA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060203" y="342577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692441" y="34316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253652" y="6105044"/>
            <a:ext cx="66754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55965" y="6039923"/>
            <a:ext cx="7049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ourier"/>
                <a:cs typeface="Courier"/>
              </a:rPr>
              <a:t>..............GCCTAGGAC.............CACTTGGCA..............</a:t>
            </a:r>
            <a:endParaRPr lang="en-US" sz="15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21296" y="577944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27167" y="557368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27167" y="537832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GCCT</a:t>
            </a:r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500" b="1" dirty="0" smtClean="0">
                <a:latin typeface="Courier"/>
                <a:cs typeface="Courier"/>
              </a:rPr>
              <a:t>GGAC</a:t>
            </a:r>
            <a:endParaRPr lang="en-US" sz="15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24031" y="557956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124031" y="53842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29902" y="57808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825767" y="4789910"/>
            <a:ext cx="748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CCT</a:t>
            </a:r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168661" y="4238529"/>
            <a:ext cx="748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500" b="1" dirty="0" smtClean="0">
                <a:solidFill>
                  <a:srgbClr val="000000"/>
                </a:solidFill>
                <a:latin typeface="Courier"/>
                <a:cs typeface="Courier"/>
              </a:rPr>
              <a:t>GGA</a:t>
            </a:r>
            <a:endParaRPr lang="en-US" sz="15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6084" y="5097202"/>
            <a:ext cx="0" cy="316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1" idx="5"/>
            <a:endCxn id="60" idx="1"/>
          </p:cNvCxnSpPr>
          <p:nvPr/>
        </p:nvCxnSpPr>
        <p:spPr>
          <a:xfrm>
            <a:off x="2881556" y="2726402"/>
            <a:ext cx="486206" cy="526532"/>
          </a:xfrm>
          <a:prstGeom prst="straightConnector1">
            <a:avLst/>
          </a:prstGeom>
          <a:ln w="3175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7"/>
            <a:endCxn id="47" idx="3"/>
          </p:cNvCxnSpPr>
          <p:nvPr/>
        </p:nvCxnSpPr>
        <p:spPr>
          <a:xfrm flipV="1">
            <a:off x="5721653" y="2727762"/>
            <a:ext cx="501155" cy="520652"/>
          </a:xfrm>
          <a:prstGeom prst="straightConnector1">
            <a:avLst/>
          </a:prstGeom>
          <a:ln w="3175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40061" y="4613179"/>
            <a:ext cx="748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00"/>
                </a:solidFill>
                <a:latin typeface="Courier"/>
                <a:cs typeface="Courier"/>
              </a:rPr>
              <a:t>CT</a:t>
            </a:r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500" b="1" dirty="0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51186" y="4422679"/>
            <a:ext cx="748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15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500" b="1" dirty="0" smtClean="0">
                <a:solidFill>
                  <a:srgbClr val="000000"/>
                </a:solidFill>
                <a:latin typeface="Courier"/>
                <a:cs typeface="Courier"/>
              </a:rPr>
              <a:t>GA</a:t>
            </a:r>
            <a:endParaRPr lang="en-US" sz="1500" b="1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3916837" y="3433246"/>
            <a:ext cx="307614" cy="3450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870924" y="3418958"/>
            <a:ext cx="307614" cy="3450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8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73009" y="726389"/>
            <a:ext cx="7142291" cy="6837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Sequencing errors cause </a:t>
            </a:r>
            <a:r>
              <a:rPr lang="en-US" sz="2400" b="1" i="1" dirty="0" smtClean="0"/>
              <a:t>Bulges</a:t>
            </a:r>
            <a:r>
              <a:rPr lang="en-US" sz="2400" b="1" dirty="0" smtClean="0"/>
              <a:t> in the de Bruijn graph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1383900" y="269346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67619" y="276119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GCC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>
            <a:stCxn id="29" idx="6"/>
          </p:cNvCxnSpPr>
          <p:nvPr/>
        </p:nvCxnSpPr>
        <p:spPr>
          <a:xfrm flipV="1">
            <a:off x="2025321" y="294764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34069" y="269934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17788" y="276707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36" name="Straight Arrow Connector 35"/>
          <p:cNvCxnSpPr>
            <a:stCxn id="31" idx="7"/>
          </p:cNvCxnSpPr>
          <p:nvPr/>
        </p:nvCxnSpPr>
        <p:spPr>
          <a:xfrm flipV="1">
            <a:off x="2881556" y="2540778"/>
            <a:ext cx="401548" cy="234026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267957" y="2292475"/>
            <a:ext cx="665304" cy="515266"/>
            <a:chOff x="3267957" y="2292475"/>
            <a:chExt cx="665304" cy="515266"/>
          </a:xfrm>
        </p:grpSpPr>
        <p:sp>
          <p:nvSpPr>
            <p:cNvPr id="37" name="Oval 36"/>
            <p:cNvSpPr/>
            <p:nvPr/>
          </p:nvSpPr>
          <p:spPr>
            <a:xfrm>
              <a:off x="3284238" y="229247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67957" y="236020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"/>
                  <a:cs typeface="Courier"/>
                </a:rPr>
                <a:t>C</a:t>
              </a:r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TA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3925659" y="25466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218126" y="2298355"/>
            <a:ext cx="665304" cy="515266"/>
            <a:chOff x="4218126" y="2298355"/>
            <a:chExt cx="665304" cy="515266"/>
          </a:xfrm>
        </p:grpSpPr>
        <p:sp>
          <p:nvSpPr>
            <p:cNvPr id="40" name="Oval 39"/>
            <p:cNvSpPr/>
            <p:nvPr/>
          </p:nvSpPr>
          <p:spPr>
            <a:xfrm>
              <a:off x="4234407" y="22983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18126" y="23660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TAG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4875828" y="25362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5168295" y="2287955"/>
            <a:ext cx="665304" cy="515266"/>
            <a:chOff x="5168295" y="2287955"/>
            <a:chExt cx="665304" cy="515266"/>
          </a:xfrm>
        </p:grpSpPr>
        <p:sp>
          <p:nvSpPr>
            <p:cNvPr id="43" name="Oval 42"/>
            <p:cNvSpPr/>
            <p:nvPr/>
          </p:nvSpPr>
          <p:spPr>
            <a:xfrm>
              <a:off x="5184576" y="2287955"/>
              <a:ext cx="641421" cy="51526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68295" y="2355689"/>
              <a:ext cx="66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AGG</a:t>
              </a:r>
              <a:endParaRPr lang="en-US" sz="16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5820126" y="2539708"/>
            <a:ext cx="402682" cy="273913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28874" y="2723363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12593" y="2791097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9889" y="2977546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62762" y="2729243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46481" y="2796977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GAC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070613" y="295352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702851" y="2982066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382561" y="351269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66280" y="358042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CAC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>
            <a:stCxn id="54" idx="6"/>
          </p:cNvCxnSpPr>
          <p:nvPr/>
        </p:nvCxnSpPr>
        <p:spPr>
          <a:xfrm flipV="1">
            <a:off x="2023982" y="376687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332730" y="351857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16449" y="358630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ACT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981753" y="3414486"/>
            <a:ext cx="284865" cy="34110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3828" y="317747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57547" y="324520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15249" y="34316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223997" y="31833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207716" y="32510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65418" y="34212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74166" y="31729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57885" y="32406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118464" y="3463227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02183" y="3530961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759479" y="3717410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052352" y="3469107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36071" y="3536841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GCA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069274" y="37727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692441" y="3721930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253652" y="6105044"/>
            <a:ext cx="66754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55965" y="6039923"/>
            <a:ext cx="7049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ourier"/>
                <a:cs typeface="Courier"/>
              </a:rPr>
              <a:t>..............GCCTAGGAC.............CACTTGGCA..............</a:t>
            </a:r>
            <a:endParaRPr lang="en-US" sz="15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21296" y="577944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27167" y="557368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27167" y="537832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GCCT</a:t>
            </a:r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500" b="1" dirty="0" smtClean="0">
                <a:latin typeface="Courier"/>
                <a:cs typeface="Courier"/>
              </a:rPr>
              <a:t>GGAC</a:t>
            </a:r>
            <a:endParaRPr lang="en-US" sz="15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24031" y="557956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124031" y="53842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29902" y="57808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cxnSp>
        <p:nvCxnSpPr>
          <p:cNvPr id="87" name="Straight Arrow Connector 86"/>
          <p:cNvCxnSpPr>
            <a:stCxn id="67" idx="3"/>
            <a:endCxn id="47" idx="3"/>
          </p:cNvCxnSpPr>
          <p:nvPr/>
        </p:nvCxnSpPr>
        <p:spPr>
          <a:xfrm flipV="1">
            <a:off x="5823189" y="3163170"/>
            <a:ext cx="399619" cy="246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890627" y="3139152"/>
            <a:ext cx="375991" cy="275334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0" idx="1"/>
          </p:cNvCxnSpPr>
          <p:nvPr/>
        </p:nvCxnSpPr>
        <p:spPr>
          <a:xfrm>
            <a:off x="5809716" y="3433779"/>
            <a:ext cx="292467" cy="266459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2832405" y="2209321"/>
            <a:ext cx="3293598" cy="509818"/>
            <a:chOff x="2832405" y="2209321"/>
            <a:chExt cx="3293598" cy="509818"/>
          </a:xfrm>
        </p:grpSpPr>
        <p:sp>
          <p:nvSpPr>
            <p:cNvPr id="101" name="TextBox 100"/>
            <p:cNvSpPr txBox="1"/>
            <p:nvPr/>
          </p:nvSpPr>
          <p:spPr>
            <a:xfrm>
              <a:off x="2832405" y="2365196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2</a:t>
              </a:r>
              <a:endParaRPr lang="en-US" sz="17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89678" y="2222049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2</a:t>
              </a:r>
              <a:endParaRPr lang="en-US" sz="17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20541" y="2209321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2</a:t>
              </a:r>
              <a:endParaRPr lang="en-US" sz="17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01311" y="2360615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2</a:t>
              </a:r>
              <a:endParaRPr lang="en-US" sz="17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989160" y="2613878"/>
            <a:ext cx="4977454" cy="1436359"/>
            <a:chOff x="1989160" y="2613878"/>
            <a:chExt cx="4977454" cy="1436359"/>
          </a:xfrm>
        </p:grpSpPr>
        <p:sp>
          <p:nvSpPr>
            <p:cNvPr id="100" name="TextBox 99"/>
            <p:cNvSpPr txBox="1"/>
            <p:nvPr/>
          </p:nvSpPr>
          <p:spPr>
            <a:xfrm>
              <a:off x="1992499" y="2613878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60609" y="2922582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900981" y="3079692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4</a:t>
              </a:r>
              <a:endParaRPr lang="en-US" sz="17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36819" y="3085557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4</a:t>
              </a:r>
              <a:endParaRPr lang="en-US" sz="17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95157" y="2978555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12527" y="3552267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89160" y="3696294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30264" y="3460021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16516" y="3655685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41922" y="2665139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8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73009" y="726389"/>
            <a:ext cx="7142291" cy="6837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Sequencing errors cause </a:t>
            </a:r>
            <a:r>
              <a:rPr lang="en-US" sz="2400" b="1" i="1" dirty="0" smtClean="0"/>
              <a:t>Bulges</a:t>
            </a:r>
            <a:r>
              <a:rPr lang="en-US" sz="2400" b="1" dirty="0" smtClean="0"/>
              <a:t> in the de Bruijn graph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1383900" y="269346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67619" y="276119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GCC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>
            <a:stCxn id="29" idx="6"/>
          </p:cNvCxnSpPr>
          <p:nvPr/>
        </p:nvCxnSpPr>
        <p:spPr>
          <a:xfrm flipV="1">
            <a:off x="2025321" y="294764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34069" y="269934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17788" y="276707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28874" y="2723363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12593" y="2791097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9889" y="2977546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62762" y="2729243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46481" y="2796977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GAC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070613" y="295352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702851" y="2982066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382561" y="351269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66280" y="358042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CAC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>
            <a:stCxn id="54" idx="6"/>
          </p:cNvCxnSpPr>
          <p:nvPr/>
        </p:nvCxnSpPr>
        <p:spPr>
          <a:xfrm flipV="1">
            <a:off x="2023982" y="376687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332730" y="351857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16449" y="358630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ACT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981753" y="3414486"/>
            <a:ext cx="284865" cy="34110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3828" y="317747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57547" y="324520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CT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15249" y="34316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223997" y="31833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207716" y="32510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65418" y="34212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74166" y="3172955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57885" y="3240689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118464" y="3463227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02183" y="3530961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GGC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759479" y="3717410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052352" y="3469107"/>
            <a:ext cx="641421" cy="51526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36071" y="3536841"/>
            <a:ext cx="66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GCA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069274" y="3772758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692441" y="3721930"/>
            <a:ext cx="307614" cy="345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253652" y="6105044"/>
            <a:ext cx="66754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55965" y="6039923"/>
            <a:ext cx="7049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ourier"/>
                <a:cs typeface="Courier"/>
              </a:rPr>
              <a:t>..............GCCTAGGAC.............CACTTGGCA..............</a:t>
            </a:r>
            <a:endParaRPr lang="en-US" sz="15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21296" y="577944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627167" y="557368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GCCTAGGAC</a:t>
            </a:r>
            <a:endParaRPr lang="en-US" sz="15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27167" y="537832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GCCT</a:t>
            </a:r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500" b="1" dirty="0" smtClean="0">
                <a:latin typeface="Courier"/>
                <a:cs typeface="Courier"/>
              </a:rPr>
              <a:t>GGAC</a:t>
            </a:r>
            <a:endParaRPr lang="en-US" sz="15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24031" y="557956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124031" y="53842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29902" y="5780801"/>
            <a:ext cx="1482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Courier"/>
                <a:cs typeface="Courier"/>
              </a:rPr>
              <a:t>CACTTGGCA</a:t>
            </a:r>
            <a:endParaRPr lang="en-US" sz="1500" b="1" dirty="0"/>
          </a:p>
        </p:txBody>
      </p:sp>
      <p:cxnSp>
        <p:nvCxnSpPr>
          <p:cNvPr id="87" name="Straight Arrow Connector 86"/>
          <p:cNvCxnSpPr>
            <a:stCxn id="67" idx="3"/>
            <a:endCxn id="47" idx="3"/>
          </p:cNvCxnSpPr>
          <p:nvPr/>
        </p:nvCxnSpPr>
        <p:spPr>
          <a:xfrm flipV="1">
            <a:off x="5823189" y="3163170"/>
            <a:ext cx="399619" cy="246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890627" y="3139152"/>
            <a:ext cx="375991" cy="275334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0" idx="1"/>
          </p:cNvCxnSpPr>
          <p:nvPr/>
        </p:nvCxnSpPr>
        <p:spPr>
          <a:xfrm>
            <a:off x="5809716" y="3433779"/>
            <a:ext cx="292467" cy="266459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1989160" y="2613878"/>
            <a:ext cx="4977454" cy="1436359"/>
            <a:chOff x="1989160" y="2613878"/>
            <a:chExt cx="4977454" cy="1436359"/>
          </a:xfrm>
        </p:grpSpPr>
        <p:sp>
          <p:nvSpPr>
            <p:cNvPr id="100" name="TextBox 99"/>
            <p:cNvSpPr txBox="1"/>
            <p:nvPr/>
          </p:nvSpPr>
          <p:spPr>
            <a:xfrm>
              <a:off x="1992499" y="2613878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60609" y="2922582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900981" y="3079692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4</a:t>
              </a:r>
              <a:endParaRPr lang="en-US" sz="17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36819" y="3085557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4</a:t>
              </a:r>
              <a:endParaRPr lang="en-US" sz="17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95157" y="2978555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12527" y="3552267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89160" y="3696294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30264" y="3460021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16516" y="3655685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41922" y="2665139"/>
              <a:ext cx="2246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3</a:t>
              </a:r>
              <a:endParaRPr lang="en-US" sz="1700" dirty="0"/>
            </a:p>
          </p:txBody>
        </p:sp>
      </p:grpSp>
      <p:sp>
        <p:nvSpPr>
          <p:cNvPr id="9" name="Freeform 8"/>
          <p:cNvSpPr/>
          <p:nvPr/>
        </p:nvSpPr>
        <p:spPr>
          <a:xfrm>
            <a:off x="1149350" y="2463799"/>
            <a:ext cx="6604000" cy="529021"/>
          </a:xfrm>
          <a:custGeom>
            <a:avLst/>
            <a:gdLst>
              <a:gd name="connsiteX0" fmla="*/ 0 w 6604000"/>
              <a:gd name="connsiteY0" fmla="*/ 53464 h 693610"/>
              <a:gd name="connsiteX1" fmla="*/ 1635125 w 6604000"/>
              <a:gd name="connsiteY1" fmla="*/ 53464 h 693610"/>
              <a:gd name="connsiteX2" fmla="*/ 2270125 w 6604000"/>
              <a:gd name="connsiteY2" fmla="*/ 609089 h 693610"/>
              <a:gd name="connsiteX3" fmla="*/ 4397375 w 6604000"/>
              <a:gd name="connsiteY3" fmla="*/ 640839 h 693610"/>
              <a:gd name="connsiteX4" fmla="*/ 5175250 w 6604000"/>
              <a:gd name="connsiteY4" fmla="*/ 116964 h 693610"/>
              <a:gd name="connsiteX5" fmla="*/ 6604000 w 6604000"/>
              <a:gd name="connsiteY5" fmla="*/ 69339 h 6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93610">
                <a:moveTo>
                  <a:pt x="0" y="53464"/>
                </a:moveTo>
                <a:cubicBezTo>
                  <a:pt x="628385" y="7162"/>
                  <a:pt x="1256771" y="-39140"/>
                  <a:pt x="1635125" y="53464"/>
                </a:cubicBezTo>
                <a:cubicBezTo>
                  <a:pt x="2013479" y="146068"/>
                  <a:pt x="1809750" y="511193"/>
                  <a:pt x="2270125" y="609089"/>
                </a:cubicBezTo>
                <a:cubicBezTo>
                  <a:pt x="2730500" y="706985"/>
                  <a:pt x="3913187" y="722860"/>
                  <a:pt x="4397375" y="640839"/>
                </a:cubicBezTo>
                <a:cubicBezTo>
                  <a:pt x="4881563" y="558818"/>
                  <a:pt x="4807479" y="212214"/>
                  <a:pt x="5175250" y="116964"/>
                </a:cubicBezTo>
                <a:cubicBezTo>
                  <a:pt x="5543021" y="21714"/>
                  <a:pt x="6604000" y="69339"/>
                  <a:pt x="6604000" y="69339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rot="10800000">
            <a:off x="1295400" y="3848099"/>
            <a:ext cx="6604000" cy="529021"/>
          </a:xfrm>
          <a:custGeom>
            <a:avLst/>
            <a:gdLst>
              <a:gd name="connsiteX0" fmla="*/ 0 w 6604000"/>
              <a:gd name="connsiteY0" fmla="*/ 53464 h 693610"/>
              <a:gd name="connsiteX1" fmla="*/ 1635125 w 6604000"/>
              <a:gd name="connsiteY1" fmla="*/ 53464 h 693610"/>
              <a:gd name="connsiteX2" fmla="*/ 2270125 w 6604000"/>
              <a:gd name="connsiteY2" fmla="*/ 609089 h 693610"/>
              <a:gd name="connsiteX3" fmla="*/ 4397375 w 6604000"/>
              <a:gd name="connsiteY3" fmla="*/ 640839 h 693610"/>
              <a:gd name="connsiteX4" fmla="*/ 5175250 w 6604000"/>
              <a:gd name="connsiteY4" fmla="*/ 116964 h 693610"/>
              <a:gd name="connsiteX5" fmla="*/ 6604000 w 6604000"/>
              <a:gd name="connsiteY5" fmla="*/ 69339 h 6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93610">
                <a:moveTo>
                  <a:pt x="0" y="53464"/>
                </a:moveTo>
                <a:cubicBezTo>
                  <a:pt x="628385" y="7162"/>
                  <a:pt x="1256771" y="-39140"/>
                  <a:pt x="1635125" y="53464"/>
                </a:cubicBezTo>
                <a:cubicBezTo>
                  <a:pt x="2013479" y="146068"/>
                  <a:pt x="1809750" y="511193"/>
                  <a:pt x="2270125" y="609089"/>
                </a:cubicBezTo>
                <a:cubicBezTo>
                  <a:pt x="2730500" y="706985"/>
                  <a:pt x="3913187" y="722860"/>
                  <a:pt x="4397375" y="640839"/>
                </a:cubicBezTo>
                <a:cubicBezTo>
                  <a:pt x="4881563" y="558818"/>
                  <a:pt x="4807479" y="212214"/>
                  <a:pt x="5175250" y="116964"/>
                </a:cubicBezTo>
                <a:cubicBezTo>
                  <a:pt x="5543021" y="21714"/>
                  <a:pt x="6604000" y="69339"/>
                  <a:pt x="6604000" y="69339"/>
                </a:cubicBezTo>
              </a:path>
            </a:pathLst>
          </a:custGeom>
          <a:ln>
            <a:solidFill>
              <a:srgbClr val="0000FF"/>
            </a:solidFill>
            <a:prstDash val="dash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546601" y="5066701"/>
            <a:ext cx="2645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Courier"/>
                <a:cs typeface="Courier"/>
              </a:rPr>
              <a:t>......CACTTGGCA......</a:t>
            </a:r>
            <a:endParaRPr lang="en-US" sz="1500" b="1" dirty="0">
              <a:solidFill>
                <a:srgbClr val="0000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44701" y="5066701"/>
            <a:ext cx="2645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Courier"/>
                <a:cs typeface="Courier"/>
              </a:rPr>
              <a:t>......GCCT</a:t>
            </a:r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500" b="1" dirty="0" smtClean="0">
                <a:solidFill>
                  <a:srgbClr val="0000FF"/>
                </a:solidFill>
                <a:latin typeface="Courier"/>
                <a:cs typeface="Courier"/>
              </a:rPr>
              <a:t>GGAC......</a:t>
            </a:r>
            <a:endParaRPr lang="en-US" sz="15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8" grpId="0" animBg="1"/>
      <p:bldP spid="89" grpId="1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825776"/>
            <a:ext cx="8229600" cy="2562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merican Typewriter"/>
              </a:rPr>
              <a:t>The </a:t>
            </a:r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SEQuel</a:t>
            </a:r>
            <a:r>
              <a:rPr lang="en-US" sz="4000" dirty="0" smtClean="0">
                <a:solidFill>
                  <a:srgbClr val="C00000"/>
                </a:solidFill>
                <a:latin typeface="American Typewriter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581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0385" y="3056060"/>
            <a:ext cx="36021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55165" y="3058375"/>
            <a:ext cx="360218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55792" y="5419759"/>
            <a:ext cx="7443262" cy="94335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9416" y="5409011"/>
            <a:ext cx="7056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Permissively aligned read pair:</a:t>
            </a:r>
            <a:r>
              <a:rPr lang="en-US" sz="2800" dirty="0" smtClean="0"/>
              <a:t> a read</a:t>
            </a:r>
            <a:r>
              <a:rPr lang="en-US" sz="2800" i="1" dirty="0" smtClean="0"/>
              <a:t>-</a:t>
            </a:r>
            <a:r>
              <a:rPr lang="en-US" sz="2800" dirty="0" smtClean="0"/>
              <a:t>pair for which at least one read aligned uniquely.</a:t>
            </a:r>
            <a:endParaRPr lang="en-US" sz="2800" dirty="0"/>
          </a:p>
        </p:txBody>
      </p:sp>
      <p:sp>
        <p:nvSpPr>
          <p:cNvPr id="11" name="Arc 10"/>
          <p:cNvSpPr/>
          <p:nvPr/>
        </p:nvSpPr>
        <p:spPr>
          <a:xfrm>
            <a:off x="877513" y="2582683"/>
            <a:ext cx="1558637" cy="819727"/>
          </a:xfrm>
          <a:prstGeom prst="arc">
            <a:avLst>
              <a:gd name="adj1" fmla="val 11039406"/>
              <a:gd name="adj2" fmla="val 21321078"/>
            </a:avLst>
          </a:prstGeom>
          <a:ln w="9525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33" y="2938658"/>
            <a:ext cx="351144" cy="1934"/>
          </a:xfrm>
          <a:prstGeom prst="straightConnector1">
            <a:avLst/>
          </a:prstGeom>
          <a:ln w="12700" cmpd="sng">
            <a:solidFill>
              <a:srgbClr val="3366FF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66695" y="2940592"/>
            <a:ext cx="369455" cy="0"/>
          </a:xfrm>
          <a:prstGeom prst="straightConnector1">
            <a:avLst/>
          </a:prstGeom>
          <a:ln w="12700" cmpd="sng">
            <a:solidFill>
              <a:srgbClr val="3366FF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6952498" y="2596543"/>
            <a:ext cx="1558637" cy="819727"/>
          </a:xfrm>
          <a:prstGeom prst="arc">
            <a:avLst>
              <a:gd name="adj1" fmla="val 11039406"/>
              <a:gd name="adj2" fmla="val 21321078"/>
            </a:avLst>
          </a:prstGeom>
          <a:ln w="9525" cmpd="sng">
            <a:solidFill>
              <a:srgbClr val="8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47718" y="2952518"/>
            <a:ext cx="351144" cy="1934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141680" y="2954452"/>
            <a:ext cx="369455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5960" y="4339870"/>
            <a:ext cx="732904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2105923" y="3845718"/>
            <a:ext cx="1558637" cy="819727"/>
          </a:xfrm>
          <a:prstGeom prst="arc">
            <a:avLst>
              <a:gd name="adj1" fmla="val 11039406"/>
              <a:gd name="adj2" fmla="val 21321078"/>
            </a:avLst>
          </a:prstGeom>
          <a:ln w="9525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01143" y="4201693"/>
            <a:ext cx="351144" cy="1934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295105" y="4203627"/>
            <a:ext cx="369455" cy="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5961943" y="3845718"/>
            <a:ext cx="1558637" cy="819727"/>
          </a:xfrm>
          <a:prstGeom prst="arc">
            <a:avLst>
              <a:gd name="adj1" fmla="val 11039406"/>
              <a:gd name="adj2" fmla="val 21321078"/>
            </a:avLst>
          </a:prstGeom>
          <a:ln w="9525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57163" y="4201693"/>
            <a:ext cx="351144" cy="1934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51125" y="4203627"/>
            <a:ext cx="369455" cy="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4253" y="2815168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3366FF"/>
                </a:solidFill>
              </a:rPr>
              <a:t>12</a:t>
            </a:r>
            <a:endParaRPr lang="en-US" sz="900" dirty="0">
              <a:solidFill>
                <a:srgbClr val="3366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63569" y="2908364"/>
            <a:ext cx="45719" cy="45719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088" y="2823623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3366FF"/>
                </a:solidFill>
              </a:rPr>
              <a:t>25</a:t>
            </a:r>
            <a:endParaRPr lang="en-US" sz="900" dirty="0">
              <a:solidFill>
                <a:srgbClr val="3366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057404" y="2916819"/>
            <a:ext cx="45719" cy="45719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159201" y="2584998"/>
            <a:ext cx="1814189" cy="819727"/>
            <a:chOff x="1159201" y="2877098"/>
            <a:chExt cx="1814189" cy="819727"/>
          </a:xfrm>
        </p:grpSpPr>
        <p:sp>
          <p:nvSpPr>
            <p:cNvPr id="18" name="Arc 17"/>
            <p:cNvSpPr/>
            <p:nvPr/>
          </p:nvSpPr>
          <p:spPr>
            <a:xfrm>
              <a:off x="1414753" y="2877098"/>
              <a:ext cx="1558637" cy="819727"/>
            </a:xfrm>
            <a:prstGeom prst="arc">
              <a:avLst>
                <a:gd name="adj1" fmla="val 11039406"/>
                <a:gd name="adj2" fmla="val 21321078"/>
              </a:avLst>
            </a:prstGeom>
            <a:ln w="9525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409973" y="3233073"/>
              <a:ext cx="351144" cy="1934"/>
            </a:xfrm>
            <a:prstGeom prst="straightConnector1">
              <a:avLst/>
            </a:prstGeom>
            <a:ln w="12700" cmpd="sng">
              <a:solidFill>
                <a:srgbClr val="3366FF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3935" y="3235007"/>
              <a:ext cx="369455" cy="0"/>
            </a:xfrm>
            <a:prstGeom prst="straightConnector1">
              <a:avLst/>
            </a:prstGeom>
            <a:ln w="12700" cmpd="sng">
              <a:solidFill>
                <a:srgbClr val="3366FF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159201" y="3115729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3366FF"/>
                  </a:solidFill>
                </a:rPr>
                <a:t>19</a:t>
              </a:r>
              <a:endParaRPr lang="en-US" sz="900" dirty="0">
                <a:solidFill>
                  <a:srgbClr val="3366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388517" y="3208925"/>
              <a:ext cx="45719" cy="4571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78443" y="3115723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3366FF"/>
                  </a:solidFill>
                </a:rPr>
                <a:t>32</a:t>
              </a:r>
              <a:endParaRPr lang="en-US" sz="900" dirty="0">
                <a:solidFill>
                  <a:srgbClr val="3366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599292" y="3217386"/>
              <a:ext cx="45719" cy="4571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21929" y="2252508"/>
            <a:ext cx="1744018" cy="819727"/>
            <a:chOff x="3021929" y="2544608"/>
            <a:chExt cx="1744018" cy="819727"/>
          </a:xfrm>
        </p:grpSpPr>
        <p:sp>
          <p:nvSpPr>
            <p:cNvPr id="30" name="Arc 29"/>
            <p:cNvSpPr/>
            <p:nvPr/>
          </p:nvSpPr>
          <p:spPr>
            <a:xfrm rot="19960130">
              <a:off x="3207310" y="2544608"/>
              <a:ext cx="1558637" cy="819727"/>
            </a:xfrm>
            <a:prstGeom prst="arc">
              <a:avLst>
                <a:gd name="adj1" fmla="val 11263778"/>
                <a:gd name="adj2" fmla="val 21321078"/>
              </a:avLst>
            </a:prstGeom>
            <a:ln w="9525" cmpd="sng">
              <a:solidFill>
                <a:srgbClr val="3366FF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60255" y="3223843"/>
              <a:ext cx="351144" cy="1934"/>
            </a:xfrm>
            <a:prstGeom prst="straightConnector1">
              <a:avLst/>
            </a:prstGeom>
            <a:ln w="12700" cmpd="sng">
              <a:solidFill>
                <a:srgbClr val="3366FF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244902" y="2544622"/>
              <a:ext cx="385585" cy="191645"/>
            </a:xfrm>
            <a:prstGeom prst="straightConnector1">
              <a:avLst/>
            </a:prstGeom>
            <a:ln w="12700" cmpd="sng">
              <a:solidFill>
                <a:srgbClr val="3366FF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21929" y="3098783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3366FF"/>
                  </a:solidFill>
                </a:rPr>
                <a:t>40</a:t>
              </a:r>
              <a:endParaRPr lang="en-US" sz="900" dirty="0">
                <a:solidFill>
                  <a:srgbClr val="3366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42778" y="3200446"/>
              <a:ext cx="45719" cy="4571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907394" y="2832090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800000"/>
                </a:solidFill>
              </a:rPr>
              <a:t>34</a:t>
            </a:r>
            <a:endParaRPr lang="en-US" sz="900" dirty="0">
              <a:solidFill>
                <a:srgbClr val="8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128243" y="2933753"/>
            <a:ext cx="45719" cy="45719"/>
          </a:xfrm>
          <a:prstGeom prst="ellipse">
            <a:avLst/>
          </a:prstGeom>
          <a:solidFill>
            <a:srgbClr val="800000"/>
          </a:solidFill>
          <a:ln>
            <a:solidFill>
              <a:srgbClr val="452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86285" y="2584998"/>
            <a:ext cx="1756064" cy="819727"/>
            <a:chOff x="4986285" y="2877098"/>
            <a:chExt cx="1756064" cy="819727"/>
          </a:xfrm>
        </p:grpSpPr>
        <p:sp>
          <p:nvSpPr>
            <p:cNvPr id="24" name="Arc 23"/>
            <p:cNvSpPr/>
            <p:nvPr/>
          </p:nvSpPr>
          <p:spPr>
            <a:xfrm>
              <a:off x="5175245" y="2877098"/>
              <a:ext cx="1558637" cy="819727"/>
            </a:xfrm>
            <a:prstGeom prst="arc">
              <a:avLst>
                <a:gd name="adj1" fmla="val 11039406"/>
                <a:gd name="adj2" fmla="val 21321078"/>
              </a:avLst>
            </a:prstGeom>
            <a:ln w="9525" cmpd="sng">
              <a:solidFill>
                <a:srgbClr val="8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178932" y="3233073"/>
              <a:ext cx="351144" cy="1934"/>
            </a:xfrm>
            <a:prstGeom prst="straightConnector1">
              <a:avLst/>
            </a:prstGeom>
            <a:ln w="12700" cmpd="sng">
              <a:solidFill>
                <a:srgbClr val="800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372894" y="3235007"/>
              <a:ext cx="369455" cy="0"/>
            </a:xfrm>
            <a:prstGeom prst="straightConnector1">
              <a:avLst/>
            </a:prstGeom>
            <a:ln w="12700" cmpd="sng">
              <a:solidFill>
                <a:srgbClr val="800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986285" y="3115729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800000"/>
                  </a:solidFill>
                </a:rPr>
                <a:t>8</a:t>
              </a:r>
              <a:endParaRPr lang="en-US" sz="900" dirty="0">
                <a:solidFill>
                  <a:srgbClr val="80000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164799" y="3208925"/>
              <a:ext cx="45719" cy="45719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45231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37785" y="3115717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800000"/>
                  </a:solidFill>
                </a:rPr>
                <a:t>21</a:t>
              </a:r>
              <a:endParaRPr lang="en-US" sz="900" dirty="0">
                <a:solidFill>
                  <a:srgbClr val="800000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358634" y="3217380"/>
              <a:ext cx="45719" cy="45719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45231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0000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696601" y="2832078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800000"/>
                </a:solidFill>
              </a:rPr>
              <a:t>29</a:t>
            </a:r>
            <a:endParaRPr lang="en-US" sz="900" dirty="0">
              <a:solidFill>
                <a:srgbClr val="8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925917" y="2933741"/>
            <a:ext cx="45719" cy="45719"/>
          </a:xfrm>
          <a:prstGeom prst="ellipse">
            <a:avLst/>
          </a:prstGeom>
          <a:solidFill>
            <a:srgbClr val="800000"/>
          </a:solidFill>
          <a:ln>
            <a:solidFill>
              <a:srgbClr val="452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004095" y="2324058"/>
            <a:ext cx="325575" cy="230832"/>
            <a:chOff x="4004095" y="2616158"/>
            <a:chExt cx="325575" cy="230832"/>
          </a:xfrm>
        </p:grpSpPr>
        <p:sp>
          <p:nvSpPr>
            <p:cNvPr id="79" name="TextBox 78"/>
            <p:cNvSpPr txBox="1"/>
            <p:nvPr/>
          </p:nvSpPr>
          <p:spPr>
            <a:xfrm>
              <a:off x="4004095" y="2616158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53</a:t>
              </a:r>
              <a:endParaRPr lang="en-US" sz="9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241878" y="2709354"/>
              <a:ext cx="45719" cy="45719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870423" y="4076739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</a:rPr>
              <a:t>26</a:t>
            </a:r>
            <a:endParaRPr lang="en-US" sz="900" dirty="0">
              <a:solidFill>
                <a:srgbClr val="00800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099739" y="4169935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269272" y="3843403"/>
            <a:ext cx="1815713" cy="819727"/>
            <a:chOff x="1269272" y="4135503"/>
            <a:chExt cx="1815713" cy="819727"/>
          </a:xfrm>
        </p:grpSpPr>
        <p:sp>
          <p:nvSpPr>
            <p:cNvPr id="44" name="Arc 43"/>
            <p:cNvSpPr/>
            <p:nvPr/>
          </p:nvSpPr>
          <p:spPr>
            <a:xfrm>
              <a:off x="1526348" y="4135503"/>
              <a:ext cx="1558637" cy="819727"/>
            </a:xfrm>
            <a:prstGeom prst="arc">
              <a:avLst>
                <a:gd name="adj1" fmla="val 11039406"/>
                <a:gd name="adj2" fmla="val 21321078"/>
              </a:avLst>
            </a:prstGeom>
            <a:ln w="9525" cmpd="sng">
              <a:solidFill>
                <a:srgbClr val="008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521568" y="4491478"/>
              <a:ext cx="351144" cy="1934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2715530" y="4493412"/>
              <a:ext cx="369455" cy="0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269272" y="4377312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08000"/>
                  </a:solidFill>
                </a:rPr>
                <a:t>21</a:t>
              </a:r>
              <a:endParaRPr lang="en-US" sz="900" dirty="0">
                <a:solidFill>
                  <a:srgbClr val="008000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498588" y="4470508"/>
              <a:ext cx="45719" cy="4571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88514" y="4377306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08000"/>
                  </a:solidFill>
                </a:rPr>
                <a:t>34</a:t>
              </a:r>
              <a:endParaRPr lang="en-US" sz="900" dirty="0">
                <a:solidFill>
                  <a:srgbClr val="00800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717830" y="4470502"/>
              <a:ext cx="45719" cy="4571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55803" y="4076739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</a:rPr>
              <a:t>39</a:t>
            </a:r>
            <a:endParaRPr lang="en-US" sz="900" dirty="0">
              <a:solidFill>
                <a:srgbClr val="008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276652" y="4178402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741630" y="3848033"/>
            <a:ext cx="1818615" cy="819727"/>
            <a:chOff x="3741630" y="4140133"/>
            <a:chExt cx="1818615" cy="819727"/>
          </a:xfrm>
        </p:grpSpPr>
        <p:sp>
          <p:nvSpPr>
            <p:cNvPr id="56" name="Arc 55"/>
            <p:cNvSpPr/>
            <p:nvPr/>
          </p:nvSpPr>
          <p:spPr>
            <a:xfrm>
              <a:off x="4001608" y="4140133"/>
              <a:ext cx="1558637" cy="819727"/>
            </a:xfrm>
            <a:prstGeom prst="arc">
              <a:avLst>
                <a:gd name="adj1" fmla="val 11039406"/>
                <a:gd name="adj2" fmla="val 21321078"/>
              </a:avLst>
            </a:prstGeom>
            <a:ln w="9525" cmpd="sng">
              <a:solidFill>
                <a:srgbClr val="008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996828" y="4496108"/>
              <a:ext cx="351144" cy="1934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190790" y="4498042"/>
              <a:ext cx="369455" cy="0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741630" y="4377306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08000"/>
                  </a:solidFill>
                </a:rPr>
                <a:t>44</a:t>
              </a:r>
              <a:endParaRPr lang="en-US" sz="900" dirty="0">
                <a:solidFill>
                  <a:srgbClr val="008000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970946" y="4470502"/>
              <a:ext cx="45719" cy="4571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43938" y="4385767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08000"/>
                  </a:solidFill>
                </a:rPr>
                <a:t>57</a:t>
              </a:r>
              <a:endParaRPr lang="en-US" sz="900" dirty="0">
                <a:solidFill>
                  <a:srgbClr val="0080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173254" y="4478963"/>
              <a:ext cx="45719" cy="4571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705962" y="4085194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</a:rPr>
              <a:t>68</a:t>
            </a:r>
            <a:endParaRPr lang="en-US" sz="900" dirty="0">
              <a:solidFill>
                <a:srgbClr val="008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935278" y="4178390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899803" y="4093655"/>
            <a:ext cx="325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</a:rPr>
              <a:t>81</a:t>
            </a:r>
            <a:endParaRPr lang="en-US" sz="900" dirty="0">
              <a:solidFill>
                <a:srgbClr val="00800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129119" y="4186851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307107" y="3848033"/>
            <a:ext cx="1793048" cy="819727"/>
            <a:chOff x="6307107" y="4140133"/>
            <a:chExt cx="1793048" cy="819727"/>
          </a:xfrm>
        </p:grpSpPr>
        <p:sp>
          <p:nvSpPr>
            <p:cNvPr id="53" name="Arc 52"/>
            <p:cNvSpPr/>
            <p:nvPr/>
          </p:nvSpPr>
          <p:spPr>
            <a:xfrm>
              <a:off x="6541518" y="4140133"/>
              <a:ext cx="1558637" cy="819727"/>
            </a:xfrm>
            <a:prstGeom prst="arc">
              <a:avLst>
                <a:gd name="adj1" fmla="val 11039406"/>
                <a:gd name="adj2" fmla="val 21321078"/>
              </a:avLst>
            </a:prstGeom>
            <a:ln w="9525" cmpd="sng">
              <a:solidFill>
                <a:srgbClr val="008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536738" y="4496108"/>
              <a:ext cx="351144" cy="1934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7730700" y="4498042"/>
              <a:ext cx="369455" cy="0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07107" y="4377282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08000"/>
                  </a:solidFill>
                </a:rPr>
                <a:t>75</a:t>
              </a:r>
              <a:endParaRPr lang="en-US" sz="900" dirty="0">
                <a:solidFill>
                  <a:srgbClr val="008000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6536423" y="4470478"/>
              <a:ext cx="45719" cy="4571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92487" y="4385749"/>
              <a:ext cx="32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08000"/>
                  </a:solidFill>
                </a:rPr>
                <a:t>89</a:t>
              </a:r>
              <a:endParaRPr lang="en-US" sz="900" dirty="0">
                <a:solidFill>
                  <a:srgbClr val="008000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7721803" y="4478945"/>
              <a:ext cx="45719" cy="4571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200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25"/>
          <a:stretch/>
        </p:blipFill>
        <p:spPr>
          <a:xfrm>
            <a:off x="457200" y="5020275"/>
            <a:ext cx="8229600" cy="144127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86799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Positional De Bruijn Graph</a:t>
            </a:r>
            <a:endParaRPr lang="en-US" sz="4000" dirty="0">
              <a:latin typeface="American Typewrite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7616" y="1601963"/>
            <a:ext cx="2226725" cy="450146"/>
            <a:chOff x="162282" y="1409701"/>
            <a:chExt cx="2226725" cy="450146"/>
          </a:xfrm>
        </p:grpSpPr>
        <p:grpSp>
          <p:nvGrpSpPr>
            <p:cNvPr id="12" name="Group 11"/>
            <p:cNvGrpSpPr/>
            <p:nvPr/>
          </p:nvGrpSpPr>
          <p:grpSpPr>
            <a:xfrm>
              <a:off x="162282" y="1409701"/>
              <a:ext cx="1016000" cy="438856"/>
              <a:chOff x="557390" y="1508478"/>
              <a:chExt cx="1016000" cy="43885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GCC,111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373007" y="1420991"/>
              <a:ext cx="1016000" cy="438856"/>
              <a:chOff x="1782226" y="1519768"/>
              <a:chExt cx="1016000" cy="43885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CCA,112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1121838" y="162003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332555" y="1627364"/>
            <a:ext cx="2226725" cy="450146"/>
            <a:chOff x="2459554" y="1420991"/>
            <a:chExt cx="2226725" cy="450146"/>
          </a:xfrm>
        </p:grpSpPr>
        <p:grpSp>
          <p:nvGrpSpPr>
            <p:cNvPr id="51" name="Group 50"/>
            <p:cNvGrpSpPr/>
            <p:nvPr/>
          </p:nvGrpSpPr>
          <p:grpSpPr>
            <a:xfrm>
              <a:off x="2459554" y="1420991"/>
              <a:ext cx="1016000" cy="438856"/>
              <a:chOff x="557390" y="1508478"/>
              <a:chExt cx="1016000" cy="43885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CCA,112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670279" y="1432281"/>
              <a:ext cx="1016000" cy="438856"/>
              <a:chOff x="1782226" y="1519768"/>
              <a:chExt cx="1016000" cy="438856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CAT,113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3419110" y="163132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615716" y="1638654"/>
            <a:ext cx="2226725" cy="450146"/>
            <a:chOff x="4770937" y="1432281"/>
            <a:chExt cx="2226725" cy="450146"/>
          </a:xfrm>
        </p:grpSpPr>
        <p:grpSp>
          <p:nvGrpSpPr>
            <p:cNvPr id="58" name="Group 57"/>
            <p:cNvGrpSpPr/>
            <p:nvPr/>
          </p:nvGrpSpPr>
          <p:grpSpPr>
            <a:xfrm>
              <a:off x="4770937" y="1432281"/>
              <a:ext cx="1016000" cy="438856"/>
              <a:chOff x="557390" y="1508478"/>
              <a:chExt cx="1016000" cy="438856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CAT,113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81662" y="1443571"/>
              <a:ext cx="1016000" cy="438856"/>
              <a:chOff x="1782226" y="1519768"/>
              <a:chExt cx="1016000" cy="438856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ATT,114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5730493" y="164261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884766" y="1649944"/>
            <a:ext cx="2226725" cy="450146"/>
            <a:chOff x="4770937" y="1432281"/>
            <a:chExt cx="2226725" cy="450146"/>
          </a:xfrm>
        </p:grpSpPr>
        <p:grpSp>
          <p:nvGrpSpPr>
            <p:cNvPr id="69" name="Group 68"/>
            <p:cNvGrpSpPr/>
            <p:nvPr/>
          </p:nvGrpSpPr>
          <p:grpSpPr>
            <a:xfrm>
              <a:off x="4770937" y="1432281"/>
              <a:ext cx="1016000" cy="438856"/>
              <a:chOff x="557390" y="1508478"/>
              <a:chExt cx="1016000" cy="43885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ATT,114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981662" y="1443571"/>
              <a:ext cx="1016000" cy="438856"/>
              <a:chOff x="1782226" y="1519768"/>
              <a:chExt cx="1016000" cy="438856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TTA,115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5730493" y="164261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8906" y="2558690"/>
            <a:ext cx="2226725" cy="450146"/>
            <a:chOff x="162282" y="1409701"/>
            <a:chExt cx="2226725" cy="450146"/>
          </a:xfrm>
        </p:grpSpPr>
        <p:grpSp>
          <p:nvGrpSpPr>
            <p:cNvPr id="77" name="Group 76"/>
            <p:cNvGrpSpPr/>
            <p:nvPr/>
          </p:nvGrpSpPr>
          <p:grpSpPr>
            <a:xfrm>
              <a:off x="162282" y="1409701"/>
              <a:ext cx="1016000" cy="438856"/>
              <a:chOff x="557390" y="1508478"/>
              <a:chExt cx="1016000" cy="438856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,112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373007" y="1420991"/>
              <a:ext cx="1016000" cy="438856"/>
              <a:chOff x="1782226" y="1519768"/>
              <a:chExt cx="1016000" cy="438856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T,113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79" name="Straight Arrow Connector 78"/>
            <p:cNvCxnSpPr/>
            <p:nvPr/>
          </p:nvCxnSpPr>
          <p:spPr>
            <a:xfrm>
              <a:off x="1121838" y="162003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343845" y="2584091"/>
            <a:ext cx="2226725" cy="450146"/>
            <a:chOff x="2459554" y="1420991"/>
            <a:chExt cx="2226725" cy="450146"/>
          </a:xfrm>
        </p:grpSpPr>
        <p:grpSp>
          <p:nvGrpSpPr>
            <p:cNvPr id="85" name="Group 84"/>
            <p:cNvGrpSpPr/>
            <p:nvPr/>
          </p:nvGrpSpPr>
          <p:grpSpPr>
            <a:xfrm>
              <a:off x="2459554" y="1420991"/>
              <a:ext cx="1016000" cy="438856"/>
              <a:chOff x="557390" y="1508478"/>
              <a:chExt cx="1016000" cy="438856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T,113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670279" y="1432281"/>
              <a:ext cx="1016000" cy="438856"/>
              <a:chOff x="1782226" y="1519768"/>
              <a:chExt cx="1016000" cy="43885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TT,114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3419110" y="163132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627006" y="2595381"/>
            <a:ext cx="2226725" cy="450146"/>
            <a:chOff x="4770937" y="1432281"/>
            <a:chExt cx="2226725" cy="450146"/>
          </a:xfrm>
        </p:grpSpPr>
        <p:grpSp>
          <p:nvGrpSpPr>
            <p:cNvPr id="93" name="Group 92"/>
            <p:cNvGrpSpPr/>
            <p:nvPr/>
          </p:nvGrpSpPr>
          <p:grpSpPr>
            <a:xfrm>
              <a:off x="4770937" y="1432281"/>
              <a:ext cx="1016000" cy="438856"/>
              <a:chOff x="557390" y="1508478"/>
              <a:chExt cx="1016000" cy="438856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TT,114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981662" y="1443571"/>
              <a:ext cx="1016000" cy="438856"/>
              <a:chOff x="1782226" y="1519768"/>
              <a:chExt cx="1016000" cy="438856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TTA,115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>
              <a:off x="5730493" y="164261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896056" y="2606671"/>
            <a:ext cx="2226725" cy="450146"/>
            <a:chOff x="4770937" y="1432281"/>
            <a:chExt cx="2226725" cy="450146"/>
          </a:xfrm>
        </p:grpSpPr>
        <p:grpSp>
          <p:nvGrpSpPr>
            <p:cNvPr id="101" name="Group 100"/>
            <p:cNvGrpSpPr/>
            <p:nvPr/>
          </p:nvGrpSpPr>
          <p:grpSpPr>
            <a:xfrm>
              <a:off x="4770937" y="1432281"/>
              <a:ext cx="1016000" cy="438856"/>
              <a:chOff x="557390" y="1508478"/>
              <a:chExt cx="1016000" cy="438856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GCC,975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981662" y="1443571"/>
              <a:ext cx="1016000" cy="438856"/>
              <a:chOff x="1782226" y="1519768"/>
              <a:chExt cx="1016000" cy="438856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CCT,976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>
              <a:off x="5730493" y="164261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229076" y="3473084"/>
            <a:ext cx="2226725" cy="450146"/>
            <a:chOff x="162282" y="1409701"/>
            <a:chExt cx="2226725" cy="450146"/>
          </a:xfrm>
        </p:grpSpPr>
        <p:grpSp>
          <p:nvGrpSpPr>
            <p:cNvPr id="117" name="Group 116"/>
            <p:cNvGrpSpPr/>
            <p:nvPr/>
          </p:nvGrpSpPr>
          <p:grpSpPr>
            <a:xfrm>
              <a:off x="162282" y="1409701"/>
              <a:ext cx="1016000" cy="438856"/>
              <a:chOff x="557390" y="1508478"/>
              <a:chExt cx="1016000" cy="438856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CCT,976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373007" y="1420991"/>
              <a:ext cx="1016000" cy="438856"/>
              <a:chOff x="1782226" y="1519768"/>
              <a:chExt cx="1016000" cy="438856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CTA,977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>
              <a:off x="1121838" y="162003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484015" y="3498485"/>
            <a:ext cx="2226725" cy="450146"/>
            <a:chOff x="2459554" y="1420991"/>
            <a:chExt cx="2226725" cy="45014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459554" y="1420991"/>
              <a:ext cx="1016000" cy="438856"/>
              <a:chOff x="557390" y="1508478"/>
              <a:chExt cx="1016000" cy="438856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CTA,977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670279" y="1432281"/>
              <a:ext cx="1016000" cy="438856"/>
              <a:chOff x="1782226" y="1519768"/>
              <a:chExt cx="1016000" cy="438856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TAT,978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127" name="Straight Arrow Connector 126"/>
            <p:cNvCxnSpPr/>
            <p:nvPr/>
          </p:nvCxnSpPr>
          <p:spPr>
            <a:xfrm>
              <a:off x="3419110" y="163132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767176" y="3509775"/>
            <a:ext cx="2226725" cy="450146"/>
            <a:chOff x="4770937" y="1432281"/>
            <a:chExt cx="2226725" cy="450146"/>
          </a:xfrm>
        </p:grpSpPr>
        <p:grpSp>
          <p:nvGrpSpPr>
            <p:cNvPr id="133" name="Group 132"/>
            <p:cNvGrpSpPr/>
            <p:nvPr/>
          </p:nvGrpSpPr>
          <p:grpSpPr>
            <a:xfrm>
              <a:off x="4770937" y="1432281"/>
              <a:ext cx="1016000" cy="438856"/>
              <a:chOff x="557390" y="1508478"/>
              <a:chExt cx="1016000" cy="438856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TAT,978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981662" y="1443571"/>
              <a:ext cx="1016000" cy="438856"/>
              <a:chOff x="1782226" y="1519768"/>
              <a:chExt cx="1016000" cy="438856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ATT,979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>
              <a:off x="5730493" y="164261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384297" y="5128930"/>
            <a:ext cx="1437925" cy="210312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76584" y="5126109"/>
            <a:ext cx="1437925" cy="210312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57581" y="5126109"/>
            <a:ext cx="1437925" cy="210312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402" y="4739103"/>
            <a:ext cx="664521" cy="205685"/>
          </a:xfrm>
          <a:prstGeom prst="rect">
            <a:avLst/>
          </a:prstGeom>
        </p:spPr>
      </p:pic>
      <p:sp>
        <p:nvSpPr>
          <p:cNvPr id="156" name="Rounded Rectangle 155"/>
          <p:cNvSpPr/>
          <p:nvPr/>
        </p:nvSpPr>
        <p:spPr>
          <a:xfrm>
            <a:off x="439721" y="1307573"/>
            <a:ext cx="8229600" cy="8476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Positional k-mer:</a:t>
            </a:r>
            <a:r>
              <a:rPr lang="en-US" sz="2400" dirty="0" smtClean="0"/>
              <a:t> a pair (k-mer, position), e.g. (GCCA, 111).</a:t>
            </a:r>
            <a:endParaRPr lang="en-US" sz="2400" dirty="0"/>
          </a:p>
        </p:txBody>
      </p:sp>
      <p:sp>
        <p:nvSpPr>
          <p:cNvPr id="10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6" grpId="0" animBg="1"/>
      <p:bldP spid="15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Arrow Connector 141"/>
          <p:cNvCxnSpPr/>
          <p:nvPr/>
        </p:nvCxnSpPr>
        <p:spPr>
          <a:xfrm>
            <a:off x="971558" y="1836287"/>
            <a:ext cx="870633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25"/>
          <a:stretch/>
        </p:blipFill>
        <p:spPr>
          <a:xfrm>
            <a:off x="457200" y="5020275"/>
            <a:ext cx="8229600" cy="144127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86799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Positional De Bruijn Graph</a:t>
            </a:r>
            <a:endParaRPr lang="en-US" sz="4000" dirty="0">
              <a:latin typeface="American Typewrit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616" y="1601963"/>
            <a:ext cx="1016000" cy="438856"/>
            <a:chOff x="557390" y="1508478"/>
            <a:chExt cx="1016000" cy="438856"/>
          </a:xfrm>
        </p:grpSpPr>
        <p:sp>
          <p:nvSpPr>
            <p:cNvPr id="7" name="Oval 6"/>
            <p:cNvSpPr/>
            <p:nvPr/>
          </p:nvSpPr>
          <p:spPr>
            <a:xfrm>
              <a:off x="606778" y="1508478"/>
              <a:ext cx="910167" cy="43885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7390" y="1564922"/>
              <a:ext cx="10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GCC,111</a:t>
              </a:r>
              <a:endParaRPr lang="en-US" sz="1400" dirty="0">
                <a:latin typeface="Courier"/>
                <a:cs typeface="Courie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8341" y="1669697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CCA,112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2555" y="1683808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CCA,112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592668" y="1638654"/>
            <a:ext cx="910167" cy="43885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543280" y="1695098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CAT,113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875829" y="1649944"/>
            <a:ext cx="910167" cy="43885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26441" y="1706388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ATT,114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75272" y="1848987"/>
            <a:ext cx="307613" cy="1129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934154" y="1649944"/>
            <a:ext cx="910167" cy="43885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84766" y="1706388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ATT,114</a:t>
            </a: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095491" y="1661234"/>
            <a:ext cx="1016000" cy="438856"/>
            <a:chOff x="1782226" y="1519768"/>
            <a:chExt cx="1016000" cy="438856"/>
          </a:xfrm>
        </p:grpSpPr>
        <p:sp>
          <p:nvSpPr>
            <p:cNvPr id="72" name="Oval 71"/>
            <p:cNvSpPr/>
            <p:nvPr/>
          </p:nvSpPr>
          <p:spPr>
            <a:xfrm>
              <a:off x="1831614" y="1519768"/>
              <a:ext cx="910167" cy="43885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82226" y="1576212"/>
              <a:ext cx="10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TTA,115</a:t>
              </a:r>
              <a:endParaRPr lang="en-US" sz="1400" dirty="0">
                <a:latin typeface="Courier"/>
                <a:cs typeface="Courier"/>
              </a:endParaRP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7844322" y="1860277"/>
            <a:ext cx="307613" cy="1129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88906" y="2558690"/>
            <a:ext cx="2226725" cy="450146"/>
            <a:chOff x="162282" y="1409701"/>
            <a:chExt cx="2226725" cy="450146"/>
          </a:xfrm>
        </p:grpSpPr>
        <p:grpSp>
          <p:nvGrpSpPr>
            <p:cNvPr id="77" name="Group 76"/>
            <p:cNvGrpSpPr/>
            <p:nvPr/>
          </p:nvGrpSpPr>
          <p:grpSpPr>
            <a:xfrm>
              <a:off x="162282" y="1409701"/>
              <a:ext cx="1016000" cy="438856"/>
              <a:chOff x="557390" y="1508478"/>
              <a:chExt cx="1016000" cy="438856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,112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373007" y="1420991"/>
              <a:ext cx="1016000" cy="438856"/>
              <a:chOff x="1782226" y="1519768"/>
              <a:chExt cx="1016000" cy="438856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T,113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79" name="Straight Arrow Connector 78"/>
            <p:cNvCxnSpPr/>
            <p:nvPr/>
          </p:nvCxnSpPr>
          <p:spPr>
            <a:xfrm>
              <a:off x="1121838" y="162003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343845" y="2584091"/>
            <a:ext cx="2226725" cy="450146"/>
            <a:chOff x="2459554" y="1420991"/>
            <a:chExt cx="2226725" cy="450146"/>
          </a:xfrm>
        </p:grpSpPr>
        <p:grpSp>
          <p:nvGrpSpPr>
            <p:cNvPr id="85" name="Group 84"/>
            <p:cNvGrpSpPr/>
            <p:nvPr/>
          </p:nvGrpSpPr>
          <p:grpSpPr>
            <a:xfrm>
              <a:off x="2459554" y="1420991"/>
              <a:ext cx="1016000" cy="438856"/>
              <a:chOff x="557390" y="1508478"/>
              <a:chExt cx="1016000" cy="438856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T,113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670279" y="1432281"/>
              <a:ext cx="1016000" cy="438856"/>
              <a:chOff x="1782226" y="1519768"/>
              <a:chExt cx="1016000" cy="43885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TT,114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3419110" y="163132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627006" y="2595381"/>
            <a:ext cx="2226725" cy="450146"/>
            <a:chOff x="4770937" y="1432281"/>
            <a:chExt cx="2226725" cy="450146"/>
          </a:xfrm>
        </p:grpSpPr>
        <p:grpSp>
          <p:nvGrpSpPr>
            <p:cNvPr id="93" name="Group 92"/>
            <p:cNvGrpSpPr/>
            <p:nvPr/>
          </p:nvGrpSpPr>
          <p:grpSpPr>
            <a:xfrm>
              <a:off x="4770937" y="1432281"/>
              <a:ext cx="1016000" cy="438856"/>
              <a:chOff x="557390" y="1508478"/>
              <a:chExt cx="1016000" cy="438856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T</a:t>
                </a:r>
                <a:r>
                  <a:rPr lang="en-US" sz="1400" dirty="0" smtClean="0">
                    <a:latin typeface="Courier"/>
                    <a:cs typeface="Courier"/>
                  </a:rPr>
                  <a:t>TT,114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981662" y="1443571"/>
              <a:ext cx="1016000" cy="438856"/>
              <a:chOff x="1782226" y="1519768"/>
              <a:chExt cx="1016000" cy="438856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TTA,115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>
              <a:off x="5730493" y="164261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896056" y="2606671"/>
            <a:ext cx="2226725" cy="450146"/>
            <a:chOff x="4770937" y="1432281"/>
            <a:chExt cx="2226725" cy="450146"/>
          </a:xfrm>
        </p:grpSpPr>
        <p:grpSp>
          <p:nvGrpSpPr>
            <p:cNvPr id="101" name="Group 100"/>
            <p:cNvGrpSpPr/>
            <p:nvPr/>
          </p:nvGrpSpPr>
          <p:grpSpPr>
            <a:xfrm>
              <a:off x="4770937" y="1432281"/>
              <a:ext cx="1016000" cy="438856"/>
              <a:chOff x="557390" y="1508478"/>
              <a:chExt cx="1016000" cy="438856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GCC,975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981662" y="1443571"/>
              <a:ext cx="1016000" cy="438856"/>
              <a:chOff x="1782226" y="1519768"/>
              <a:chExt cx="1016000" cy="438856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CCT,976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>
              <a:off x="5730493" y="164261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229076" y="3473084"/>
            <a:ext cx="2226725" cy="450146"/>
            <a:chOff x="162282" y="1409701"/>
            <a:chExt cx="2226725" cy="450146"/>
          </a:xfrm>
        </p:grpSpPr>
        <p:grpSp>
          <p:nvGrpSpPr>
            <p:cNvPr id="117" name="Group 116"/>
            <p:cNvGrpSpPr/>
            <p:nvPr/>
          </p:nvGrpSpPr>
          <p:grpSpPr>
            <a:xfrm>
              <a:off x="162282" y="1409701"/>
              <a:ext cx="1016000" cy="438856"/>
              <a:chOff x="557390" y="1508478"/>
              <a:chExt cx="1016000" cy="438856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CCT,976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373007" y="1420991"/>
              <a:ext cx="1016000" cy="438856"/>
              <a:chOff x="1782226" y="1519768"/>
              <a:chExt cx="1016000" cy="438856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CTA,977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>
              <a:off x="1121838" y="162003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484015" y="3498485"/>
            <a:ext cx="2226725" cy="450146"/>
            <a:chOff x="2459554" y="1420991"/>
            <a:chExt cx="2226725" cy="45014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459554" y="1420991"/>
              <a:ext cx="1016000" cy="438856"/>
              <a:chOff x="557390" y="1508478"/>
              <a:chExt cx="1016000" cy="438856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06778" y="150847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57390" y="156492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CTA,977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670279" y="1432281"/>
              <a:ext cx="1016000" cy="438856"/>
              <a:chOff x="1782226" y="1519768"/>
              <a:chExt cx="1016000" cy="438856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831614" y="1519768"/>
                <a:ext cx="910167" cy="438856"/>
              </a:xfrm>
              <a:prstGeom prst="ellipse">
                <a:avLst/>
              </a:prstGeom>
              <a:solidFill>
                <a:srgbClr val="B3D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782226" y="1576212"/>
                <a:ext cx="101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"/>
                    <a:cs typeface="Courier"/>
                  </a:rPr>
                  <a:t>TAT,978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cxnSp>
          <p:nvCxnSpPr>
            <p:cNvPr id="127" name="Straight Arrow Connector 126"/>
            <p:cNvCxnSpPr/>
            <p:nvPr/>
          </p:nvCxnSpPr>
          <p:spPr>
            <a:xfrm>
              <a:off x="3419110" y="1631324"/>
              <a:ext cx="307613" cy="1129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767176" y="3509775"/>
            <a:ext cx="1016000" cy="438856"/>
            <a:chOff x="557390" y="1508478"/>
            <a:chExt cx="1016000" cy="438856"/>
          </a:xfrm>
        </p:grpSpPr>
        <p:sp>
          <p:nvSpPr>
            <p:cNvPr id="138" name="Oval 137"/>
            <p:cNvSpPr/>
            <p:nvPr/>
          </p:nvSpPr>
          <p:spPr>
            <a:xfrm>
              <a:off x="606778" y="1508478"/>
              <a:ext cx="910167" cy="43885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57390" y="1564922"/>
              <a:ext cx="10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TAT,978</a:t>
              </a:r>
              <a:endParaRPr lang="en-US" sz="1400" dirty="0">
                <a:latin typeface="Courier"/>
                <a:cs typeface="Courier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7901" y="3521065"/>
            <a:ext cx="1016000" cy="438856"/>
            <a:chOff x="1782226" y="1519768"/>
            <a:chExt cx="1016000" cy="438856"/>
          </a:xfrm>
        </p:grpSpPr>
        <p:sp>
          <p:nvSpPr>
            <p:cNvPr id="136" name="Oval 135"/>
            <p:cNvSpPr/>
            <p:nvPr/>
          </p:nvSpPr>
          <p:spPr>
            <a:xfrm>
              <a:off x="1831614" y="1519768"/>
              <a:ext cx="910167" cy="43885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82226" y="1576212"/>
              <a:ext cx="10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ATT,979</a:t>
              </a:r>
              <a:endParaRPr lang="en-US" sz="1400" dirty="0">
                <a:latin typeface="Courier"/>
                <a:cs typeface="Courier"/>
              </a:endParaRPr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>
            <a:off x="6726732" y="3720108"/>
            <a:ext cx="307613" cy="1129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66" y="4664071"/>
            <a:ext cx="838201" cy="267761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1789287" y="1611844"/>
            <a:ext cx="1016000" cy="438856"/>
            <a:chOff x="1782226" y="1519768"/>
            <a:chExt cx="1016000" cy="438856"/>
          </a:xfrm>
        </p:grpSpPr>
        <p:sp>
          <p:nvSpPr>
            <p:cNvPr id="115" name="Oval 114"/>
            <p:cNvSpPr/>
            <p:nvPr/>
          </p:nvSpPr>
          <p:spPr>
            <a:xfrm>
              <a:off x="1831614" y="1519768"/>
              <a:ext cx="910167" cy="43885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82226" y="1576212"/>
              <a:ext cx="10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CCA,112</a:t>
              </a:r>
              <a:endParaRPr lang="en-US" sz="1400" dirty="0">
                <a:latin typeface="Courier"/>
                <a:cs typeface="Courier"/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 flipV="1">
            <a:off x="2748842" y="1836287"/>
            <a:ext cx="850882" cy="12621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530858" y="1861687"/>
            <a:ext cx="870633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48587" y="1637244"/>
            <a:ext cx="1016000" cy="438856"/>
            <a:chOff x="1782226" y="1519768"/>
            <a:chExt cx="1016000" cy="438856"/>
          </a:xfrm>
        </p:grpSpPr>
        <p:sp>
          <p:nvSpPr>
            <p:cNvPr id="145" name="Oval 144"/>
            <p:cNvSpPr/>
            <p:nvPr/>
          </p:nvSpPr>
          <p:spPr>
            <a:xfrm>
              <a:off x="1831614" y="1519768"/>
              <a:ext cx="910167" cy="438856"/>
            </a:xfrm>
            <a:prstGeom prst="ellipse">
              <a:avLst/>
            </a:prstGeom>
            <a:solidFill>
              <a:srgbClr val="B3D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782226" y="1576212"/>
              <a:ext cx="10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ATT,114</a:t>
              </a:r>
              <a:endParaRPr lang="en-US" sz="1400" dirty="0">
                <a:latin typeface="Courier"/>
                <a:cs typeface="Courier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flipV="1">
            <a:off x="7308142" y="1861687"/>
            <a:ext cx="850882" cy="12621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665104" y="1638654"/>
            <a:ext cx="910167" cy="438856"/>
          </a:xfrm>
          <a:prstGeom prst="ellipse">
            <a:avLst/>
          </a:prstGeom>
          <a:solidFill>
            <a:srgbClr val="B3D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615716" y="1695098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CAT,113</a:t>
            </a: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6977901" y="3521065"/>
            <a:ext cx="1016000" cy="438856"/>
            <a:chOff x="1782226" y="1519768"/>
            <a:chExt cx="1016000" cy="438856"/>
          </a:xfrm>
        </p:grpSpPr>
        <p:sp>
          <p:nvSpPr>
            <p:cNvPr id="149" name="Oval 148"/>
            <p:cNvSpPr/>
            <p:nvPr/>
          </p:nvSpPr>
          <p:spPr>
            <a:xfrm>
              <a:off x="1831614" y="1519768"/>
              <a:ext cx="910167" cy="438856"/>
            </a:xfrm>
            <a:prstGeom prst="ellipse">
              <a:avLst/>
            </a:prstGeom>
            <a:solidFill>
              <a:srgbClr val="B3D000"/>
            </a:solidFill>
            <a:ln w="19050" cmpd="sng">
              <a:solidFill>
                <a:srgbClr val="FF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782226" y="1576212"/>
              <a:ext cx="1016000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urier"/>
                  <a:cs typeface="Courier"/>
                </a:rPr>
                <a:t>ATT,</a:t>
              </a:r>
              <a:r>
                <a:rPr lang="en-US" sz="1400" dirty="0" smtClean="0">
                  <a:solidFill>
                    <a:srgbClr val="FF0000"/>
                  </a:solidFill>
                  <a:latin typeface="Courier"/>
                  <a:cs typeface="Courier"/>
                </a:rPr>
                <a:t>979</a:t>
              </a:r>
              <a:endParaRPr lang="en-US" sz="1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0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3" grpId="0"/>
      <p:bldP spid="62" grpId="0" animBg="1"/>
      <p:bldP spid="63" grpId="0"/>
      <p:bldP spid="74" grpId="0" animBg="1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vzner_65_fig_2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25"/>
          <a:stretch/>
        </p:blipFill>
        <p:spPr>
          <a:xfrm>
            <a:off x="457200" y="5022401"/>
            <a:ext cx="8229600" cy="1441278"/>
          </a:xfrm>
        </p:spPr>
      </p:pic>
      <p:pic>
        <p:nvPicPr>
          <p:cNvPr id="6" name="Picture 5" descr="Pevzner_65_fig_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t="62972" r="11370" b="9871"/>
          <a:stretch/>
        </p:blipFill>
        <p:spPr>
          <a:xfrm>
            <a:off x="1409090" y="1583765"/>
            <a:ext cx="6339695" cy="23753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Positional De Bruijn Graph</a:t>
            </a:r>
            <a:endParaRPr lang="en-US" sz="4000" dirty="0">
              <a:latin typeface="American Typewrite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34657" y="3890887"/>
            <a:ext cx="6905138" cy="2690593"/>
            <a:chOff x="1152672" y="1558091"/>
            <a:chExt cx="6435762" cy="2407287"/>
          </a:xfrm>
        </p:grpSpPr>
        <p:pic>
          <p:nvPicPr>
            <p:cNvPr id="8" name="Picture 7" descr="Pevzner_65_fig_2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3" t="25520" r="11887" b="49271"/>
            <a:stretch/>
          </p:blipFill>
          <p:spPr>
            <a:xfrm>
              <a:off x="1366137" y="1750183"/>
              <a:ext cx="6222297" cy="221519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52672" y="1558091"/>
              <a:ext cx="1355458" cy="501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4" y="5052131"/>
            <a:ext cx="831049" cy="276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6375" y="3181692"/>
            <a:ext cx="25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ourier"/>
                <a:cs typeface="Courier"/>
              </a:rPr>
              <a:t>4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4925" y="3184525"/>
            <a:ext cx="25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ourier"/>
                <a:cs typeface="Courier"/>
              </a:rPr>
              <a:t>4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7450" y="3178860"/>
            <a:ext cx="25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ourier"/>
                <a:cs typeface="Courier"/>
              </a:rPr>
              <a:t>4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4100" y="3178860"/>
            <a:ext cx="25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ourier"/>
                <a:cs typeface="Courier"/>
              </a:rPr>
              <a:t>4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5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956" y="1460499"/>
            <a:ext cx="1951670" cy="4566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partial contig #1</a:t>
            </a:r>
            <a:endParaRPr lang="en-US" sz="2000" dirty="0"/>
          </a:p>
        </p:txBody>
      </p:sp>
      <p:pic>
        <p:nvPicPr>
          <p:cNvPr id="4" name="Picture 3" descr="Pevzner_65_fig_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t="62972" r="11370" b="9871"/>
          <a:stretch/>
        </p:blipFill>
        <p:spPr>
          <a:xfrm>
            <a:off x="524592" y="2048062"/>
            <a:ext cx="7986194" cy="280968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47594" y="1968500"/>
            <a:ext cx="5212031" cy="421484"/>
            <a:chOff x="2000250" y="1905000"/>
            <a:chExt cx="5095875" cy="381000"/>
          </a:xfrm>
        </p:grpSpPr>
        <p:grpSp>
          <p:nvGrpSpPr>
            <p:cNvPr id="14" name="Group 13"/>
            <p:cNvGrpSpPr/>
            <p:nvPr/>
          </p:nvGrpSpPr>
          <p:grpSpPr>
            <a:xfrm>
              <a:off x="2000250" y="1905000"/>
              <a:ext cx="4286250" cy="381000"/>
              <a:chOff x="2000250" y="1905000"/>
              <a:chExt cx="4286250" cy="381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2000250" y="1905000"/>
                <a:ext cx="428625" cy="381000"/>
              </a:xfrm>
              <a:prstGeom prst="line">
                <a:avLst/>
              </a:prstGeom>
              <a:ln cap="rnd">
                <a:solidFill>
                  <a:srgbClr val="800000"/>
                </a:solidFill>
                <a:prstDash val="sysDash"/>
                <a:round/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428875" y="1905000"/>
                <a:ext cx="3857625" cy="0"/>
              </a:xfrm>
              <a:prstGeom prst="line">
                <a:avLst/>
              </a:prstGeom>
              <a:ln cap="rnd">
                <a:solidFill>
                  <a:srgbClr val="800000"/>
                </a:solidFill>
                <a:prstDash val="sysDash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6286500" y="1905000"/>
              <a:ext cx="381000" cy="381000"/>
            </a:xfrm>
            <a:prstGeom prst="line">
              <a:avLst/>
            </a:prstGeom>
            <a:ln cap="rnd">
              <a:solidFill>
                <a:srgbClr val="800000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667500" y="2286000"/>
              <a:ext cx="428625" cy="0"/>
            </a:xfrm>
            <a:prstGeom prst="line">
              <a:avLst/>
            </a:prstGeom>
            <a:ln>
              <a:solidFill>
                <a:srgbClr val="800000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682750" y="4851400"/>
            <a:ext cx="6746875" cy="6349"/>
          </a:xfrm>
          <a:prstGeom prst="line">
            <a:avLst/>
          </a:prstGeom>
          <a:ln>
            <a:solidFill>
              <a:srgbClr val="8000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471231" y="4867274"/>
            <a:ext cx="1951670" cy="45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partial contig #2</a:t>
            </a:r>
            <a:endParaRPr lang="en-US" sz="20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592" y="3713327"/>
            <a:ext cx="7986194" cy="208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84" y="3367402"/>
            <a:ext cx="384114" cy="7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42749" y="2691627"/>
            <a:ext cx="384114" cy="1150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/>
              <a:t>29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5208" y="1978928"/>
            <a:ext cx="8342536" cy="733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949" y="1981575"/>
            <a:ext cx="827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GTATTCCGAGGACCACTGGATTATGA</a:t>
            </a:r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15878"/>
            <a:ext cx="8229600" cy="73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 smtClean="0">
                <a:latin typeface="American Typewriter"/>
              </a:rPr>
              <a:t>High Throughput Sequencing Assemblies</a:t>
            </a:r>
            <a:endParaRPr lang="en-US" sz="3100" dirty="0">
              <a:latin typeface="American Typewriter"/>
            </a:endParaRPr>
          </a:p>
        </p:txBody>
      </p:sp>
      <p:pic>
        <p:nvPicPr>
          <p:cNvPr id="8" name="Picture 7" descr="Screen Shot 2012-05-05 at 8.17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" y="1261166"/>
            <a:ext cx="8137845" cy="3399665"/>
          </a:xfrm>
          <a:prstGeom prst="rect">
            <a:avLst/>
          </a:prstGeom>
        </p:spPr>
      </p:pic>
      <p:pic>
        <p:nvPicPr>
          <p:cNvPr id="7" name="Picture 6" descr="Screen Shot 2012-05-05 at 8.17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48" y="941239"/>
            <a:ext cx="7556451" cy="3175260"/>
          </a:xfrm>
          <a:prstGeom prst="rect">
            <a:avLst/>
          </a:prstGeom>
        </p:spPr>
      </p:pic>
      <p:pic>
        <p:nvPicPr>
          <p:cNvPr id="3" name="Picture 2" descr="Screen Shot 2012-05-30 at 5.05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" y="919285"/>
            <a:ext cx="9143999" cy="3883350"/>
          </a:xfrm>
          <a:prstGeom prst="rect">
            <a:avLst/>
          </a:prstGeom>
        </p:spPr>
      </p:pic>
      <p:pic>
        <p:nvPicPr>
          <p:cNvPr id="9" name="Picture 8" descr="genome10k_72703a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06" y="1937019"/>
            <a:ext cx="3832369" cy="1737340"/>
          </a:xfrm>
          <a:prstGeom prst="rect">
            <a:avLst/>
          </a:prstGeom>
        </p:spPr>
      </p:pic>
      <p:pic>
        <p:nvPicPr>
          <p:cNvPr id="10" name="Picture 9" descr="300px-I5klogo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0" y="3899387"/>
            <a:ext cx="2748756" cy="2052404"/>
          </a:xfrm>
          <a:prstGeom prst="rect">
            <a:avLst/>
          </a:prstGeom>
        </p:spPr>
      </p:pic>
      <p:pic>
        <p:nvPicPr>
          <p:cNvPr id="11" name="Picture 2" descr="http://commonfund.nih.gov/images/hmp_new_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19" y="3960799"/>
            <a:ext cx="2923729" cy="20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9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5208" y="1978928"/>
            <a:ext cx="8342536" cy="733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949" y="1981575"/>
            <a:ext cx="85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GTATTCCGAGGACCAC---TGGATTATGA</a:t>
            </a:r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596" y="3353699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CAAATGGATTACGA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949" y="2861721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GCGGGCCGAGGA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22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5208" y="1978928"/>
            <a:ext cx="8342536" cy="733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949" y="1981575"/>
            <a:ext cx="85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GTATTCCGAGGACCAC---TGGATTATGA</a:t>
            </a:r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596" y="3353699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CAAATGGATTACGA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949" y="2861721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79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5208" y="1978928"/>
            <a:ext cx="8342536" cy="733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949" y="1981575"/>
            <a:ext cx="85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CCGAGGACCAC---TGGATTATGA</a:t>
            </a:r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596" y="3353699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CAAATGGATTACGA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949" y="2861721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152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5208" y="1978928"/>
            <a:ext cx="8342536" cy="733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949" y="1981575"/>
            <a:ext cx="85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CCGAGGACCAC---TGGATTATGA</a:t>
            </a:r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596" y="3353699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AAA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TGGATTA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949" y="2861721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870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5208" y="1978928"/>
            <a:ext cx="8342536" cy="733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949" y="1981575"/>
            <a:ext cx="85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CCGAGGACCAC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AAA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TGGATTA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GA</a:t>
            </a:r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596" y="3353699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AAA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TGGATTA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949" y="2861721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180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5208" y="1978928"/>
            <a:ext cx="8342536" cy="733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solidFill>
                <a:srgbClr val="00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949" y="1981575"/>
            <a:ext cx="85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CGGG</a:t>
            </a:r>
            <a:r>
              <a:rPr lang="en-US" sz="3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CCGAGGACCAC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AAA</a:t>
            </a:r>
            <a:r>
              <a:rPr lang="en-US" sz="3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TGGATTA</a:t>
            </a:r>
            <a:r>
              <a:rPr lang="en-US" sz="3600" b="1" dirty="0" smtClean="0">
                <a:solidFill>
                  <a:srgbClr val="3366FF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3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GA</a:t>
            </a:r>
            <a:endParaRPr lang="en-US" sz="3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86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merican Typewriter"/>
              </a:rPr>
              <a:t>The SEQuel Algorithm</a:t>
            </a:r>
            <a:endParaRPr lang="en-US" sz="4000" dirty="0">
              <a:latin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6153" y="5010267"/>
            <a:ext cx="3433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Repeat for all contigs.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61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AutoShape 2" descr="https://docs.google.com/a/eng.ucsd.edu/viewer?attid=0.8&amp;pid=gmail&amp;thid=134c8e6213e2c4f5&amp;url=https%3A%2F%2Fmail.google.com%2Fmail%2F%3Fui%3D2%26ik%3Ddba81d6d12%26view%3Datt%26th%3D134c8e6213e2c4f5%26attid%3D0.8%26disp%3Dsafe%26zw&amp;docid=1b5d9bcd88d067b6bed62585ee010e0f%7C049f067ec310070fe12b47cba6061854&amp;a=bi&amp;pagenumber=1&amp;w=13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docs.google.com/a/eng.ucsd.edu/viewer?attid=0.8&amp;pid=gmail&amp;thid=134c8e6213e2c4f5&amp;url=https%3A%2F%2Fmail.google.com%2Fmail%2F%3Fui%3D2%26ik%3Ddba81d6d12%26view%3Datt%26th%3D134c8e6213e2c4f5%26attid%3D0.8%26disp%3Dsafe%26zw&amp;docid=1b5d9bcd88d067b6bed62585ee010e0f%7C049f067ec310070fe12b47cba6061854&amp;a=bi&amp;pagenumber=1&amp;w=13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s://docs.google.com/a/eng.ucsd.edu/viewer?attid=0.8&amp;pid=gmail&amp;thid=134c8e6213e2c4f5&amp;url=https%3A%2F%2Fmail.google.com%2Fmail%2F%3Fui%3D2%26ik%3Ddba81d6d12%26view%3Datt%26th%3D134c8e6213e2c4f5%26attid%3D0.8%26disp%3Dsafe%26zw&amp;docid=1b5d9bcd88d067b6bed62585ee010e0f%7C049f067ec310070fe12b47cba6061854&amp;a=bi&amp;pagenumber=1&amp;w=13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hQSEBQUEhQWFBQWGBUUFRQXFhUYGBgUFBgVFRcUFxYXHCYeFxojGhQUHy8gIycpLCwsFR8xNTAqNSYrLCkBCQoKDgwOGg8PGCkcHBwpLCkpLSkpKSkpKSkpKSwpKSkpKSwsKSwpKSkpKSkpLCkpLCkpKSkpKSkpKSksKSwsKf/AABEIAMQBAQMBIgACEQEDEQH/xAAcAAABBQEBAQAAAAAAAAAAAAAFAAIDBAYHAQj/xABHEAACAQIDBAgBCQUGBQUBAAABAhEAAwQSIQUxQVEGEyJhcYGRoTIjQlJyscHR4fAHFGKCkhUzU6Ky8RYkc8LSY4OTo7MX/8QAGgEAAwEBAQEAAAAAAAAAAAAAAQIDAAQFBv/EACgRAAICAgICAQMEAwAAAAAAAAABAhEDIRIxBEFRBRMyImFxoTRCkf/aAAwDAQACEQMRAD8AyNSKKaKcDVTlHgVIBTFNSCiYctSKKiFSBqACZRTwKiVqkVqJiVRUtq2SQACSSAANSSdwA4moFaukdCujQsp+83xD5SUU/MWJzEcGI9B46YaEeTo9wPQtbVjNcUXL3ZJU/CokFlA4mJ1PGjVvZtsoBbVEBOpVFnLvgGNPzqVLZv4Z5061WjuDAge0UI2HsfFWNGe26cAC8geYjnVVFU7e0d0Yxiv4HXejIAgQzsf7xgOwu85VAgGBAO/XfQnb3R9luFrajKdQAePHQ6DwrXNjcu8Enu1oXidoJcLZGVmTQrOoPJhwopOT2CUVLTMY6FTBEHlXoNHMRgVulTGp3NJJGh4Hv0oadlsGhtI7p04HTga0sT9HNPA1+OyAGpAalOzH4CeOk/eKhNthvBHeQRUnFrsi4SXaHTT1NRg05aUUlBp4qJamWsYelSrUKmplrADvRhe25/hHufyrR0D6L2+y7cyB6An/ALqOUjOvH+J5TGNOJpjUBmUcS1Umq/eWh15ooEmV8TcgUPuX6kxl2TVNzWEG9bSpk0qwDlQNPU1HNeiqhJwaeDUKmng1gEqmng1EKeDWATKakFQoamWiYOdEMCLuMtqwlVm4w5hNQD4tlFdd2mpNm4BxUj1Gtcx6C4U5r10bkW2vncup9yH1rq7rOlbppnViVJMDdHtpq9hBPaUBGHJl0NE2vCNKzdvogtlrjpeuKbm8dkrAn5pEho0meFV8St9Li5WL21JLKEKzKlYLFiDBIO7gau4RnK4s6Gk3oIYwk8feB60Pu7OXNn7Ofgy/EP5uI8dKGYnENZtkXMwt8DBJX0ma9t9LLN2LaCVPzs28DcTyk8K6FBroxbx2PvYdM6LauHkzdWTPIjslvSvMDibd64Wc5+zqjaNbbiAh3KQd4GvM0x9pKy2xlAR7hBO8hkUlfehmNuiwIZTcuyUsgSNS2+RqTpRr/oQltDDmzNxGyrAJbMYjkQQdJ4DxobgOl7pdVL7C5auAlHygMjifk3C6N3Godt7TuJbbrsj2lRVLwYAuMMxYAGYK5cw+luFZLaSWczqvwaDMDoZAMweAn2oOOtis1209potxSICucuhH9UDhVkCsDsCw964d5UMstEDKvActOHfW/BrkyVejizVej1ammoqcDUiI9alBqAGnpqYG8wB4miA2vR+1GHX+KW9Tp7AUQNMsWcqKo+aAPQRXrNUjtjpHjGmE14XqG5crAbIMXeihF599Wsbe5UPdqxGTKWJquTT8Te1qA3BQEHRSpvXLSrGOVqaeKiBqRTVRiRaeKjBp4NYBKtPFRA09axiZamSoFNSo1YB03oZhSmzLjEQbjMynuXKqn+pWrSYLb9u4qkHtFcxSCWXfII4agjWqGxcEX2ZYtqYJtoSeWbtH2NVNqdCkuMjKxUr88MVYeDLqPWrQUJRqTpnoQUeNMM4vFTr4fn4b6pXb+m9vKPwoBidnbRS5Nt7d61oGF2VuFRxDKo17z5zvqjids4y1IfBtG/PaZWWBv0LCOJ19atGCrTGo0TWlb4jmEyAUU0Lxex8PmnKFY7iilDPM5W19KG2emtiFLyhbdnJA8mywfWnXdupcGgjeQQ6k6cYA3VVJow29gisBLpI1ARwSC0hswIg5tIqidsMXK34Dy/VssFRbuHUBhuM84OnfVzEbdS2ARbJJDZWZhGo10ArL3cUb11MwyzAEGCAKZyrsDdE209pNcu3AwlLdpgF4S4FtdOepq7sPoLZuIpvG6c0MUzgKDvjQT71NhcCnWD42LFJWVg5dxMKCQokx40e/tDqwhyznUONY0Pl3GvN8jI56gReRNWVsRhltOyIoVVMBRygV4rVHiMXndmIAJMwN3vTQ9BdHG+yyGr3NVcXK96yiKWM9XNjQcRbDGBmB8xqB6xQl7wAkmBRPo/i0N5FIgkEyeOh3cANRpvPtSTlxjZTHHlI6HNMJoT+8uhMGR9Ft3gDvFejbgHxow+rDD7j7VzR8iD70drxtBJhVe7aFRptay2guLPInKfRoqbfqNRzFWTT6ZFpg7EYOaH3sIRRi8apXLkSKJGSM5dw5nWq9wgUVxDaxwqrdVSTI04CsID845V7U+Vfo0qxrOThqerVXU1Kpqg5ODTgahBqQGsAmU09WqJaeKICUGpEqFTRfDbMe3bW/cWFaerB0LRvcD6InQ8Z03VkE6r0cxhFizJGVrVtQZ0F22MjJPMhQfI0S6/Nug1y3YnSUYW09q+SyXjmjf1bEAA5Y10AJ47tDqCSvu7J8leU6AqTcVYMHeQgZl1+HL4njV4QT9nbBpo3jg74+4UJx20sNaDK5UswZci9tmDCCDEwPMVgNp7Ve1bALW3c72VWCAcRLbz3aUIu7YuHNoozEzA4H5szu1qvCu2OHtu7WTEWh2CqCQZy9sKSoAA3RmECeFYtnAJCzA3Rvq3dxLNlBOgmANAOcevtUQyiSQAAJJ5AbyaZuwNjRinje57pNW9k4ZuuVm4T9lUl2lnIW0sk8SIHofv8ASjGz8Lk1Zi7neeA7lHAUk5KKJZJJI0uxX+Xt/wA3+h6dtN4Wx/0bf31B0fufLjjCXT6Wnqj+/G4qkgALmRQJ0VDpvJ515rmvucTmX4llbtSC5VNHqXPVyRY6ykLlV81OU0QEe1HPVyPmkN5bj7GnbPxtwDrEg5CMwMDRtIPcY384p9xAwIO4gg+B0qDo2hVmzaqFa3cHOCqnTwIP8tJKN6ZXHKjZbN22bsAiOato3kdxFX2uTIIg8JIE+unvWT2bmw7MFaUBOZDBA5MgPA66em+jdjbiESyg7vhJEg92q8uFeXlxRi6Z6WObkrQS/c1y9seR3fhVO9aQfAcnehKn1WhGJ6U2gxC3HtH+O0XX+u02b/LXq7Xu3RCHD3vq3SG/ouAN7GkWP4YXP5RNitq3LY7N8n6+V/tE+9C7nTG6JzLbYcxmX7zTNp7PzKOtsNbYfOVQoPeeyonwisribiWzlBY+f5GrR5r2TfCXaNE/TcfOtP3lCrR5GDXo6a4c/EzJ9ZG/7ZFZyxZD7iR5A/eKNWugxuL8QVuyQGghg0cFEqe0N8jXhvqqyS9k5YYemWv+MML/AIy+j/8AjSod/wDzz+N//hvV7T/cfwJ9iPyYkVIDUQqQGuogSA1IpqIU9TRATKakFRCrmzsBcvXFt2lLuxgKPtPIDieFYBp+gPRQYm4bt0fIWyJHB33hPqjQnxA40W/aKxN9V4C0kDh8T6aeA9q2eyNlDDWrWHXXKO0fpOdWbzM+UVmv2oYEhrN4aqQbL9xkshPj2x5epXZSjk+28bmdSNxj1o5gtoAoBPaWPyis5tzDEHMuo3+B5/ZPiOdR4PHbjOu6mGNmu2lylLydYp4gw3nwPjoR31Qwuz0uZhbuJM9lHYI4HKG7LfykjwoS+M0/X376HY3EiNde6nWRoopmixmAW0DnuIH0gBgY3zJBgaVntqbbSMqmQNWK8SNy5uXhP20Fu3weAqoxLGtLK/QXOw9sHEG5irU6AuqwNwzELp6+dbQ6VkuheCzYu0OCsHbuCdqfWK1lxpJPMk+pqffZzTewt0bb5Y/9K/8A/k9DcOfk1+tc/wBQq/0a1v5ZjPbvICObW2EnkOM91U3t5QFgrGYweAYyvtFcT/yV/AP9BwapVaoFqRa7SRMpqQVGlTKKwB6CptlKFxWU/DfQp4XVGZfUKRTEWn3bOZYmDoVPJgZB9QPesZOmEcPhQy3AxGbRPhllywV14KQf8pFDeqlyIIaCdDKELoSvdTEw7Z1uE7zqfouezlI4QZ9ORq7dbq7IyrBYspYiRI3LJ1WQDoDvFcHkxPT8Zsy20LpznhQ7E2WYcxwGpk8Ce6i120GJjWfUd3f41e2DsvM7IdxG77K5FNQVnXJFfZGz75UgXShyyqKRB1jtBTA8Dr3VRv3SjEX7crMG4o466kcePKt3s/ALakRJ5nh4RQDpVhJSRz1HMVGHlQyS4k+LTBdm60xbhgNwgMsee72rS4HbpdVGUJ8NtmEhhlEAA/NH57qzWxrOQgHd935TPrzoxfs5Hkbn0b6w1B9Mwq6lXszgmGusucz6D8KVU/3t+dKjyE4HJxTxTBTwK9U88cKkSmAVPhrBdgqgszEKFGpJOgA7yTWMW9mbPe/dW1aUs7mAB7kngBvJ4RXbui/Ra3gLOnaukfKXI+I8FHJBwHmdag6DdDFwNrM4DYhx2zvyDf1anlzPE9wFaW9bkAfqaWykY0gNc2hDHmNfWsltPaZxGKazcPyV22bTH6DSGt3B9VwPImiu0iFvMp1BMPGkCNBPAafbQfAW1OJGQAzmGhkfWJ13d011qKpnO5OzBbRwr2bj2royshKty03nvGuYcwTzoTdwSEkiVPEDdx0jxBGnLvFdw6SdELeMUT2b6js3AN4+iy/OXUjfIme48n250QxWHJzWmYD59sF1Mag9kSuqqYYD4qhZcztzCON1xSORBHLjrwIqpewbn4mUeEncY5VZvkiRqIkQZ5XAPsX2qJ1czCsdTuUn/E7qw1g98CBvaa8Ca0VXYt99VtPGsFhkGhPF4HBaK7H6JdvNeKwPmAzJ1gM27huEzrQoFl3o1gupsNcb47ohe5D+Ik+lWwasYlXuN2UYgaCFProKfZ2FiG3Wbn9JH20xBu2LZ2MNq4rgA5Z0MwQQQQY7jXmcneZOgniY4miNnojiiJ6qPFlHtNSHotiB8wf1L+NDir5ewNuqBi1MgqwNjXZjLrylfuNMfDMvxAiND3HkaahRIKnUVClWrFksQFBJNAA5amWqOPvHrEw9jt3nMFuAJ4D3k91arAdE1QDrbrOeJmNe4cqZquwqLY/o3s5bwuKd4ynKQI14857PhTtvYY2rOTKQCSS0aSTO/dx9qMbFx9vrmtLp2RHflOo9/ajb1w+Rj5vs78EuKOP2La9ZLmA2mYbvPlwM/nTreazcmOO8bj4Guh4/ovh7upthTzTsz4gaHnurNv0Pv2ZFt1v29ey3ZcTynst6jwrjlilR1LIiTD7TkagHv/Gqu0FDDXSh9+21pjlBEb0OhHgDUybTV1gkedc32op2lssqYPvWAN1WXlgoAkyunMyNPtptxt8buJ4etU7+0Au4SZBBkgCOXf3n0qi72CX7Bn+zl+kfelQv/jA/4a+pr2r3El+o5wKeteAU5RXpnmD1FdN/ZH0bVi2LuCchKWh/FAzP5BgB4tXNUFfQHQPZJw+Aso3xEG4w5G4c+XyBA8qDGirYdz01tdB6/rfUsU3hSlTG9J9nhnBInx/DdVfYdhRczcYjyrSbZw0qTWc2QIuV1wlcDkmqka+2mlDtoYS89wa2ur3yUJcHlv15zpRSxuqRkrmujpq0YbpDse5EplM5pjN2QQw57+0fzrK4m7dWZA1mdDxzyN//AKje1dWxmHETMVjdoYc3i6ossATpxA4RzqsXZKSox9zEs2XKFk5iSAOJI+4+tEOj4X94AeDHaBP0l+2huAxQEhhJDsPCGNTpt5LLkhOGURwB1JJ47hT9inRbeKBG/SplesPY6UWjvkedXcN0mQtFt8x3wRy76WjGru3wBJoJi9rIZzXFtoNCd7HuVRqaB7V6QuwPCs7h7bXn09aZRoDdmqxfSUECzglYFtGut8Z7l+j40Tw2yUw1kNcm4zEAjfq3d840P2FgFssCd/OtStkFiDu0bwI1BHIzQk66CtgXbnRQBg9nsoYzKxjLI+McweXA+2e6QdIEwydVZ1dtCfnE/rhwq9026RG0CM7HxMmsr0J2WcRfN+7rG4HhWiqVszW9Gn6FdGGVxiL3xQSq8i2knvrYvvFPwqQAPP8ACpDbpHK2Mlom2PstVLXI7ROh7ogj9cquY53+YoPdIH20/A/3a/riakeuaTtnTFUjOYnpBctf3lhwPpBSR6rIpmF6Z4d/nZSeB58q0DNFUsZhbdwfKW0f6yqfcipsxXvG3ethtHUjQ/rUVmNp9Fi0mzdyH6LqrL4BsuYec1pOrVVCoAqjQKBAFV7jVKSTHUnHo51j7F6yct5SOTb1Pgw0qlcuTXSbsEEGCDvBEg+IO+s/iOi9metUEiJWxmARzBiSdVUnhuPgdYvGVWXWzH5/D1FKtB/bGP8A8D/6z/5Uq3EHM56BTxTBTga9U88NdFtmfvGMsWTudxm+qJZvZT619EiAK4T+zBx/admeV0Dx6tvzru00rKQFmqO48Urt9VBJ4UOt48MZ9qKQXKi7dGYEHjQTD7NFp596LC9TbhBGtMm0I1ZPYaRNTzVBMaiDfuoNtTppaQEBpPdrS8Wx+SSLG38eQIXfQrozdVWuNcMd55b/ALqz+P6YFvhQnx0oBjumr2Zc5AYIAidT3HQxv10qyWqIu27K228X1b3miCXdgvIOxKz5EGhdy5JNV8fiiyOzGSckkmZLEMfPWvQ86jiJ/Gm6CORSTWp6PYYJrxrMYZ9a0+z7ulawMW10iav9F8MMk8TVbHjMhq70ROhFBvQA7bw5JAq7tXaa2LRYnhA74pF1QTXOule2zfuZAeyKVbDVAXbOLbEOzNx3Ctd0OJS3ZtrobjkE/wAKyT9lZmxh+0vjWqwz9UyxvVYHcbrfgD60zMbaxiQWbmDHlwqdblZrBYz/AJgg/PUMPGP96O2m1AqTQUw3gH7Ecj9v5zT7148BVL98FpSx3Df4VeuYkRIUnkREHkZqE0dEWRKhOpoXjMbrC61Yv9Zc0+FeQppsJZEudeXGosYiS2QhZjQ25fLGBU2IvvdMAQvLhURdbYhdW4nlSgPLi6xyqG5FKTBJ47qhJoUYfmpVHFKjRjjQpwpor2u45glsDahw+IS6CRlzCRvGdWTMO8Zp8q65sRr960tz97FwHdlCfbG+uJ0Z6KbUNjFWiWZbbOq3ACQCrGJ8pB8qdMDR1nFW743uW8QKpNjbi8B70ZZ3t6Htrrrx05jj5elI2Uujs+dNbBSYCG2bw3Zfevf+KbwGiKx4SSBy1jWr+JwI4foVQfZgYCREkAHj+taFo1AHHY6/dzNcYkD5qjKvoPvJqsmEGgA8/wAa1WK2SqqZ3SPQa/cKxm39vBSUtanuorZiptbHLaHfWRKm85d/gGp5AchRBsCXOa41UcbiwzizbHZB7XeeVOtBFtG58h3swPoP9ql2bcz2jG9fw3VBtTgvIR5nf+u6m7EvZXK84PiKUYvbMuSa1OEbSsTjFNi8GX4W1j7a12y8UHHfWYAiG0NWdhXltu2YgDvqgj61XxTUP2MFekfScFStvdunnWVw4kyaixNzM32VatCBR/Yxcs3AsE8NanXaBftH515VHggH3tQ69cgUsK/Zw68WLP8A1OQPZRRQpsrlzLdsHmo+2tfhBxrJ38P1l22FPwQG7gN9avD6DfSSMij0mxkJl50O6LdMGtlbN6Db3I5mU5Kea8J4d43R7ZfrHymfrd9C7OCExBze1FQTVMPJp2jpV3EXSOwFAO4zOnMRvoddwYBzXn9aH9Hw3VnUiDBUzHlFSY+7aQywJPeSfxNck8TT1susiaFidoZhltCBz4mqZAXeZPKmnHZ9EZR3LJP2VA1hp+Bye9SKnwfwNyQ57pYyTpXvWVGcG+9hHH9Cge3sfdS2eqlWA4rJ8t4Hn3UyxsVzQf6wUq5P/b2O/wAW76L+FKm+0zcirNOmo5r2asRJAaeKgmpA1Yx3bovtIYnB23PxFQG+uvZb/MCfOiF3DggHceY3/nXO/wBle14N2wTpHWL7Bh/pNa3a231tKdQaqlYllLHbXNp3V2AAGhGpNS2drKYiD8RmdeOnuKwu2NvC407vOqY2u/zZ4+hNO0gKzX9N9v5UWzaPaIJYjgDoB476wSoF1bVt/fU92/ccy287zGtQXEjWCSSAANSWOgAHEmgkODtsbSKrA+I7u7vqLo/gNC5/RrXbJ/Ze14F8a9zDPJyWyqGVCg5jLaCTEb9Jq3Z6LL1WVLwBGsG25djJhQqTOgmeE01N9FPtyro5/jWknzp1rCE2lcb1+yi22+il60WOXOokyAwMfVP50zZLgWVBEgzSOLT2aSa7G37HX2Y+cNV8q82RjZUA6OunmKtJh+rYa9k6q3I1T23st1YXbamSRmCgmTwYRv4VmIaZbkwecH1qltG9wp+zEdrKllYMJBBEaDcdfGoLmEcsdB/Uv41k12CmVLa6k8qntnSrQ2LeKwlsseSwT6A1Hc2fdtjt23X6yMPeKVSj8hplPEEnsjedBRLA2/8AnUT5thAT/wC2uv8AmqfZeAyfKPwBYDkBvP3edU9hI1xb7j4r9wWEPj2nPgB9lPYptOiit1LXjvuMWH1ZIHrqaMYXEsWgn4gw9BNQuotW0RdAIAHcAAPsr0HK9sjjmHmVMe9J2YFX7hd4HOr+E2ZxbjVnZ+zMokiWOpPATVtlVT2jJ5CjZqLIhF9/yrKbYxeZjWhx85JrI3TL1oK9mkGOj2GlpNaDFYjtKg3sfRQJJ/XOqGxLQVCx0FU9kY7r8VfeezbUID/E5JPsvvQlthXRevMWEGd8GBqImT30E2vhyyvm0hYzb5id06mBpPeBwo/fwVsmTqecn7qz23k0hNBx4k+JNLoJlerb6dKiH7j3n3pUTGAmvZps0gaQI6acDUc04VgF/ZW02sXQ6GDBU/VYQd9aG5husOZnZp1md88ayINHti4/Mhtn4l1Q93EeW+qwdaFaLl3AogFQZwDpUbOSdda9VCxgCTVaFE96Kt9G1UYrrrqlks23uW03ZrwKKnoXnyFW8LsIgSxjuo70Z2CXvh2gKNBIkGO1McfhB8RQTXvopja5KyztzGXRZR7pAf56qIClyuUd+ixrNZe9jXBzowDAydOXie+tvtA2HS4qhmEHrCc0FjqpDHXQjhArI43YYQ/JHMpBOurTy0Go/Guj1rR6DKeI2qgdMwYhhplk6klYy8TMazx3VYTo6t3KGzC5mJZba7s0fHEhSDMxz51T6NKGvoSCVtg3FMagscmWOfaU9xUHjW0TGBMwVeySSo+l3kjf+prw/qf1GWClCNsDSl2UML0YKiGFpQJ4528eJ+zwqjtMW0Btu8kzBPYPuCR40bubXuZIVMoH0RH2a0ExF4trGXiSTznvr56H1LyJP9TB9tFHA4S1bUhSxB1kgk8vmirmH2Hbb4Y1+lmH+qIqs+NAbsnv0J4zyIohs64rDt3ChidPv5Cqy83PWmH7cTRbP6OsFGVbe6JU7/PMY8hRXCYF7YykNHOQ0d2sGO6Kq7P20qIoD5o+LTU+ZNGrW0wd3sP0K5sX1HJGVTX9AcEZ7a2wExWZNEzoRnUZXDAgjSIYamR3cKzPRzYXU3FtmD1AZSRuN64ZZh/L/qroWLvjMCPi7u/T9RWQ25tnqr0AgNCltAZYyOG8wAJ7q+i+n55Zr9EJ476JtrXO0Byp989i2eRFB3xzXTmI9jr5Crb7TU2wpV1I4sIX13+1erwaIyxyRoXnKINMwmD1zHWnYG4Htggg+GtXBpUWaittT+7NY22k3POtjtc/JmgOwsLN0u3wp2j48B+uVUg6QsuyXpPtH93w2QHtEa1R6FdnCFzvuXXY+Cwg+xqznTDahu3jyra7EwRTCWUOkICfrPLn/VRaqIPZMcbv5Cg+Kx0zAmiOJsAiJ0nWg+1yQIWFHuSdAJpKQSl++17Vn/hFuZ9D+FeUdGOYk0gabNeiphHCnUwGvZomHA0+1eKsCDBBkGopr2axjW7B2f8AvbdkgH5ycR394re7P6JraGg7XEmuO4LHPZcXLTFHXUMN/wCda3BftIun++1P0h94qnJsWjoi7DUjtCd/+9VNp3VCFIhSCuhjTdoeFB8J04LLAIPLUTrw1ofidrHcTTKLBy+AmvXrhrhVxdhGzAg54QyMxnlG7fWetbSMqRxUGT4kGPMfZSv4oEEE6HfB86rLaDKFXUgkgTBI4qK6VKzsx5VLT7DGH2lbC5yD1hKgRvJJgg8+B8qM2bIIJVsjyxI0I1O4q2lYJcQxt5pjIwJEaDUiIohhukLBQUEwwlSSUMggCNDMmvN87wV5C5RdSX9lTUYq1dC/Cr94zr7rIFC3ugT8nJmd/HxJq3b2zYH94rWyCwJBIEoFzRB1+McOdVrm2cOQct0gb+0Lm47pr5qfhZ4OnAKbQtl4EO/bOkMx7eVYUEwX3LuAnhNSYi/1IHVAFiT28umm8ok9lRwLSxie6h4xttIuG8MrEr8L6iO0IiY1oLtV2dwxIAI7AUFeyum6J75Ne79MhGMXyX6rDYVw/SZrbREmd5EHnxke1Htl9KhcIV7jJr3a93dXOnvPm+ImN2vPXzqa1tdgYgHygjv5T5V25PFw5PyiLZ2Cxtqyylus7I7J35yd2VY3yeIrP9IrlsXUcpDsk84UEgAcJ5+NYnZ+1Arr24EgkExoePpRTbG3VvG3E9gss80bUH2o+P4mPBbiEMXNoBQN8nduFUMTtAcx6g+WlDbmNY6zz09Iqs1/d+VdbYAps7arWLodDx7QnRl4qw19eG+ujbO2il+yl22eyw8wRoynvBkf71yRbuu/Sptn9LTgiz2znRzBstIUuNC6sJKmO7WKjONqyU42jq21FlKC7Qu9RhY3M/aPhwFXOj3SC3j7GdOyQcroTJVt+/iCNQfsg1l+me08zkDcNB5aVGPwczMtkN28FGpZgo/mMffXTsfsW63wvI4DdEbhWV/Z7sfrL5vMOzb0XvuN+A1/mFdHYcqecq0gJGTfo7fI/vMo4ACTXlro7lZZBMNmZjcJmN0jhrwFaa/iMo18uc1CE37ySdZIO7dupOTNSBv7lc/xPY17RHqxXla2aj59r0V7SpAntKlSomPaQpUqBhwpwpUqxh9u4VMgxRHD4ksJNKlVIijrt0xUYc/SPkaVKqMKCWaVRzvuEo/Jo0zRz8KrK5QHKY0nzBMHx0rylV/R3Lorf2i8Fi2Y6qM2oEwTAOg1pjXz1bsdSWAJ7gJ4d9KlUpq+xkT43ElRbCwItqQYBIzdoxO7U1ImKdurzOxzuinXcCQNBupUq5OKStIoLauz1UZhOty4sSYhGAEetD/hDQOFe0q6MbtIi+yPC7p4wvuJ++rGHvlpmNIHsa9pVUJcQ6VDdbQ+X4aUqVYBS2ldI0GlCto3TnyfNULA7yJk+ZpUqSf4iy6Nb+y3HOmJvKp7L2HJHehUqfEZm/qNS7dukvrzpUqnA5ZHS+h+GVMFZyjegc97NqT+uQq/ibpjfXtKkl2b0Uwxa5lJMDWPA8attSpUADK8pUqxj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data:image/jpeg;base64,/9j/4AAQSkZJRgABAQAAAQABAAD/2wCEAAkGBhQSEBQUEhQWFBQWGBUUFRQXFhUYGBgUFBgVFRcUFxYXHCYeFxojGhQUHy8gIycpLCwsFR8xNTAqNSYrLCkBCQoKDgwOGg8PGCkcHBwpLCkpLSkpKSkpKSkpKSwpKSkpKSwsKSwpKSkpKSkpLCkpLCkpKSkpKSkpKSksKSwsKf/AABEIAMQBAQMBIgACEQEDEQH/xAAcAAABBQEBAQAAAAAAAAAAAAAFAAIDBAYHAQj/xABHEAACAQIDBAgBCQUGBQUBAAABAhEAAwQSIQUxQVEGEyJhcYGRoTIjQlJyscHR4fAHFGKCkhUzU6Ky8RYkc8LSY4OTo7MX/8QAGgEAAwEBAQEAAAAAAAAAAAAAAQIDAAQFBv/EACgRAAICAgICAQMEAwAAAAAAAAABAhEDIRIxBEFRBRMyImFxoTRCkf/aAAwDAQACEQMRAD8AyNSKKaKcDVTlHgVIBTFNSCiYctSKKiFSBqACZRTwKiVqkVqJiVRUtq2SQACSSAANSSdwA4moFaukdCujQsp+83xD5SUU/MWJzEcGI9B46YaEeTo9wPQtbVjNcUXL3ZJU/CokFlA4mJ1PGjVvZtsoBbVEBOpVFnLvgGNPzqVLZv4Z5061WjuDAge0UI2HsfFWNGe26cAC8geYjnVVFU7e0d0Yxiv4HXejIAgQzsf7xgOwu85VAgGBAO/XfQnb3R9luFrajKdQAePHQ6DwrXNjcu8Enu1oXidoJcLZGVmTQrOoPJhwopOT2CUVLTMY6FTBEHlXoNHMRgVulTGp3NJJGh4Hv0oadlsGhtI7p04HTga0sT9HNPA1+OyAGpAalOzH4CeOk/eKhNthvBHeQRUnFrsi4SXaHTT1NRg05aUUlBp4qJamWsYelSrUKmplrADvRhe25/hHufyrR0D6L2+y7cyB6An/ALqOUjOvH+J5TGNOJpjUBmUcS1Umq/eWh15ooEmV8TcgUPuX6kxl2TVNzWEG9bSpk0qwDlQNPU1HNeiqhJwaeDUKmng1gEqmng1EKeDWATKakFQoamWiYOdEMCLuMtqwlVm4w5hNQD4tlFdd2mpNm4BxUj1Gtcx6C4U5r10bkW2vncup9yH1rq7rOlbppnViVJMDdHtpq9hBPaUBGHJl0NE2vCNKzdvogtlrjpeuKbm8dkrAn5pEho0meFV8St9Li5WL21JLKEKzKlYLFiDBIO7gau4RnK4s6Gk3oIYwk8feB60Pu7OXNn7Ofgy/EP5uI8dKGYnENZtkXMwt8DBJX0ma9t9LLN2LaCVPzs28DcTyk8K6FBroxbx2PvYdM6LauHkzdWTPIjslvSvMDibd64Wc5+zqjaNbbiAh3KQd4GvM0x9pKy2xlAR7hBO8hkUlfehmNuiwIZTcuyUsgSNS2+RqTpRr/oQltDDmzNxGyrAJbMYjkQQdJ4DxobgOl7pdVL7C5auAlHygMjifk3C6N3Godt7TuJbbrsj2lRVLwYAuMMxYAGYK5cw+luFZLaSWczqvwaDMDoZAMweAn2oOOtis1209potxSICucuhH9UDhVkCsDsCw964d5UMstEDKvActOHfW/BrkyVejizVej1ammoqcDUiI9alBqAGnpqYG8wB4miA2vR+1GHX+KW9Tp7AUQNMsWcqKo+aAPQRXrNUjtjpHjGmE14XqG5crAbIMXeihF599Wsbe5UPdqxGTKWJquTT8Te1qA3BQEHRSpvXLSrGOVqaeKiBqRTVRiRaeKjBp4NYBKtPFRA09axiZamSoFNSo1YB03oZhSmzLjEQbjMynuXKqn+pWrSYLb9u4qkHtFcxSCWXfII4agjWqGxcEX2ZYtqYJtoSeWbtH2NVNqdCkuMjKxUr88MVYeDLqPWrQUJRqTpnoQUeNMM4vFTr4fn4b6pXb+m9vKPwoBidnbRS5Nt7d61oGF2VuFRxDKo17z5zvqjids4y1IfBtG/PaZWWBv0LCOJ19atGCrTGo0TWlb4jmEyAUU0Lxex8PmnKFY7iilDPM5W19KG2emtiFLyhbdnJA8mywfWnXdupcGgjeQQ6k6cYA3VVJow29gisBLpI1ARwSC0hswIg5tIqidsMXK34Dy/VssFRbuHUBhuM84OnfVzEbdS2ARbJJDZWZhGo10ArL3cUb11MwyzAEGCAKZyrsDdE209pNcu3AwlLdpgF4S4FtdOepq7sPoLZuIpvG6c0MUzgKDvjQT71NhcCnWD42LFJWVg5dxMKCQokx40e/tDqwhyznUONY0Pl3GvN8jI56gReRNWVsRhltOyIoVVMBRygV4rVHiMXndmIAJMwN3vTQ9BdHG+yyGr3NVcXK96yiKWM9XNjQcRbDGBmB8xqB6xQl7wAkmBRPo/i0N5FIgkEyeOh3cANRpvPtSTlxjZTHHlI6HNMJoT+8uhMGR9Ft3gDvFejbgHxow+rDD7j7VzR8iD70drxtBJhVe7aFRptay2guLPInKfRoqbfqNRzFWTT6ZFpg7EYOaH3sIRRi8apXLkSKJGSM5dw5nWq9wgUVxDaxwqrdVSTI04CsID845V7U+Vfo0qxrOThqerVXU1Kpqg5ODTgahBqQGsAmU09WqJaeKICUGpEqFTRfDbMe3bW/cWFaerB0LRvcD6InQ8Z03VkE6r0cxhFizJGVrVtQZ0F22MjJPMhQfI0S6/Nug1y3YnSUYW09q+SyXjmjf1bEAA5Y10AJ47tDqCSvu7J8leU6AqTcVYMHeQgZl1+HL4njV4QT9nbBpo3jg74+4UJx20sNaDK5UswZci9tmDCCDEwPMVgNp7Ve1bALW3c72VWCAcRLbz3aUIu7YuHNoozEzA4H5szu1qvCu2OHtu7WTEWh2CqCQZy9sKSoAA3RmECeFYtnAJCzA3Rvq3dxLNlBOgmANAOcevtUQyiSQAAJJ5AbyaZuwNjRinje57pNW9k4ZuuVm4T9lUl2lnIW0sk8SIHofv8ASjGz8Lk1Zi7neeA7lHAUk5KKJZJJI0uxX+Xt/wA3+h6dtN4Wx/0bf31B0fufLjjCXT6Wnqj+/G4qkgALmRQJ0VDpvJ515rmvucTmX4llbtSC5VNHqXPVyRY6ykLlV81OU0QEe1HPVyPmkN5bj7GnbPxtwDrEg5CMwMDRtIPcY384p9xAwIO4gg+B0qDo2hVmzaqFa3cHOCqnTwIP8tJKN6ZXHKjZbN22bsAiOato3kdxFX2uTIIg8JIE+unvWT2bmw7MFaUBOZDBA5MgPA66em+jdjbiESyg7vhJEg92q8uFeXlxRi6Z6WObkrQS/c1y9seR3fhVO9aQfAcnehKn1WhGJ6U2gxC3HtH+O0XX+u02b/LXq7Xu3RCHD3vq3SG/ouAN7GkWP4YXP5RNitq3LY7N8n6+V/tE+9C7nTG6JzLbYcxmX7zTNp7PzKOtsNbYfOVQoPeeyonwisribiWzlBY+f5GrR5r2TfCXaNE/TcfOtP3lCrR5GDXo6a4c/EzJ9ZG/7ZFZyxZD7iR5A/eKNWugxuL8QVuyQGghg0cFEqe0N8jXhvqqyS9k5YYemWv+MML/AIy+j/8AjSod/wDzz+N//hvV7T/cfwJ9iPyYkVIDUQqQGuogSA1IpqIU9TRATKakFRCrmzsBcvXFt2lLuxgKPtPIDieFYBp+gPRQYm4bt0fIWyJHB33hPqjQnxA40W/aKxN9V4C0kDh8T6aeA9q2eyNlDDWrWHXXKO0fpOdWbzM+UVmv2oYEhrN4aqQbL9xkshPj2x5epXZSjk+28bmdSNxj1o5gtoAoBPaWPyis5tzDEHMuo3+B5/ZPiOdR4PHbjOu6mGNmu2lylLydYp4gw3nwPjoR31Qwuz0uZhbuJM9lHYI4HKG7LfykjwoS+M0/X376HY3EiNde6nWRoopmixmAW0DnuIH0gBgY3zJBgaVntqbbSMqmQNWK8SNy5uXhP20Fu3weAqoxLGtLK/QXOw9sHEG5irU6AuqwNwzELp6+dbQ6VkuheCzYu0OCsHbuCdqfWK1lxpJPMk+pqffZzTewt0bb5Y/9K/8A/k9DcOfk1+tc/wBQq/0a1v5ZjPbvICObW2EnkOM91U3t5QFgrGYweAYyvtFcT/yV/AP9BwapVaoFqRa7SRMpqQVGlTKKwB6CptlKFxWU/DfQp4XVGZfUKRTEWn3bOZYmDoVPJgZB9QPesZOmEcPhQy3AxGbRPhllywV14KQf8pFDeqlyIIaCdDKELoSvdTEw7Z1uE7zqfouezlI4QZ9ORq7dbq7IyrBYspYiRI3LJ1WQDoDvFcHkxPT8Zsy20LpznhQ7E2WYcxwGpk8Ce6i120GJjWfUd3f41e2DsvM7IdxG77K5FNQVnXJFfZGz75UgXShyyqKRB1jtBTA8Dr3VRv3SjEX7crMG4o466kcePKt3s/ALakRJ5nh4RQDpVhJSRz1HMVGHlQyS4k+LTBdm60xbhgNwgMsee72rS4HbpdVGUJ8NtmEhhlEAA/NH57qzWxrOQgHd935TPrzoxfs5Hkbn0b6w1B9Mwq6lXszgmGusucz6D8KVU/3t+dKjyE4HJxTxTBTwK9U88cKkSmAVPhrBdgqgszEKFGpJOgA7yTWMW9mbPe/dW1aUs7mAB7kngBvJ4RXbui/Ra3gLOnaukfKXI+I8FHJBwHmdag6DdDFwNrM4DYhx2zvyDf1anlzPE9wFaW9bkAfqaWykY0gNc2hDHmNfWsltPaZxGKazcPyV22bTH6DSGt3B9VwPImiu0iFvMp1BMPGkCNBPAafbQfAW1OJGQAzmGhkfWJ13d011qKpnO5OzBbRwr2bj2royshKty03nvGuYcwTzoTdwSEkiVPEDdx0jxBGnLvFdw6SdELeMUT2b6js3AN4+iy/OXUjfIme48n250QxWHJzWmYD59sF1Mag9kSuqqYYD4qhZcztzCON1xSORBHLjrwIqpewbn4mUeEncY5VZvkiRqIkQZ5XAPsX2qJ1czCsdTuUn/E7qw1g98CBvaa8Ca0VXYt99VtPGsFhkGhPF4HBaK7H6JdvNeKwPmAzJ1gM27huEzrQoFl3o1gupsNcb47ohe5D+Ik+lWwasYlXuN2UYgaCFProKfZ2FiG3Wbn9JH20xBu2LZ2MNq4rgA5Z0MwQQQQY7jXmcneZOgniY4miNnojiiJ6qPFlHtNSHotiB8wf1L+NDir5ewNuqBi1MgqwNjXZjLrylfuNMfDMvxAiND3HkaahRIKnUVClWrFksQFBJNAA5amWqOPvHrEw9jt3nMFuAJ4D3k91arAdE1QDrbrOeJmNe4cqZquwqLY/o3s5bwuKd4ynKQI14857PhTtvYY2rOTKQCSS0aSTO/dx9qMbFx9vrmtLp2RHflOo9/ajb1w+Rj5vs78EuKOP2La9ZLmA2mYbvPlwM/nTreazcmOO8bj4Guh4/ovh7upthTzTsz4gaHnurNv0Pv2ZFt1v29ey3ZcTynst6jwrjlilR1LIiTD7TkagHv/Gqu0FDDXSh9+21pjlBEb0OhHgDUybTV1gkedc32op2lssqYPvWAN1WXlgoAkyunMyNPtptxt8buJ4etU7+0Au4SZBBkgCOXf3n0qi72CX7Bn+zl+kfelQv/jA/4a+pr2r3El+o5wKeteAU5RXpnmD1FdN/ZH0bVi2LuCchKWh/FAzP5BgB4tXNUFfQHQPZJw+Aso3xEG4w5G4c+XyBA8qDGirYdz01tdB6/rfUsU3hSlTG9J9nhnBInx/DdVfYdhRczcYjyrSbZw0qTWc2QIuV1wlcDkmqka+2mlDtoYS89wa2ur3yUJcHlv15zpRSxuqRkrmujpq0YbpDse5EplM5pjN2QQw57+0fzrK4m7dWZA1mdDxzyN//AKje1dWxmHETMVjdoYc3i6ossATpxA4RzqsXZKSox9zEs2XKFk5iSAOJI+4+tEOj4X94AeDHaBP0l+2huAxQEhhJDsPCGNTpt5LLkhOGURwB1JJ47hT9inRbeKBG/SplesPY6UWjvkedXcN0mQtFt8x3wRy76WjGru3wBJoJi9rIZzXFtoNCd7HuVRqaB7V6QuwPCs7h7bXn09aZRoDdmqxfSUECzglYFtGut8Z7l+j40Tw2yUw1kNcm4zEAjfq3d840P2FgFssCd/OtStkFiDu0bwI1BHIzQk66CtgXbnRQBg9nsoYzKxjLI+McweXA+2e6QdIEwydVZ1dtCfnE/rhwq9026RG0CM7HxMmsr0J2WcRfN+7rG4HhWiqVszW9Gn6FdGGVxiL3xQSq8i2knvrYvvFPwqQAPP8ACpDbpHK2Mlom2PstVLXI7ROh7ogj9cquY53+YoPdIH20/A/3a/riakeuaTtnTFUjOYnpBctf3lhwPpBSR6rIpmF6Z4d/nZSeB58q0DNFUsZhbdwfKW0f6yqfcipsxXvG3ethtHUjQ/rUVmNp9Fi0mzdyH6LqrL4BsuYec1pOrVVCoAqjQKBAFV7jVKSTHUnHo51j7F6yct5SOTb1Pgw0qlcuTXSbsEEGCDvBEg+IO+s/iOi9metUEiJWxmARzBiSdVUnhuPgdYvGVWXWzH5/D1FKtB/bGP8A8D/6z/5Uq3EHM56BTxTBTga9U88NdFtmfvGMsWTudxm+qJZvZT619EiAK4T+zBx/admeV0Dx6tvzru00rKQFmqO48Urt9VBJ4UOt48MZ9qKQXKi7dGYEHjQTD7NFp596LC9TbhBGtMm0I1ZPYaRNTzVBMaiDfuoNtTppaQEBpPdrS8Wx+SSLG38eQIXfQrozdVWuNcMd55b/ALqz+P6YFvhQnx0oBjumr2Zc5AYIAidT3HQxv10qyWqIu27K228X1b3miCXdgvIOxKz5EGhdy5JNV8fiiyOzGSckkmZLEMfPWvQ86jiJ/Gm6CORSTWp6PYYJrxrMYZ9a0+z7ulawMW10iav9F8MMk8TVbHjMhq70ROhFBvQA7bw5JAq7tXaa2LRYnhA74pF1QTXOule2zfuZAeyKVbDVAXbOLbEOzNx3Ctd0OJS3ZtrobjkE/wAKyT9lZmxh+0vjWqwz9UyxvVYHcbrfgD60zMbaxiQWbmDHlwqdblZrBYz/AJgg/PUMPGP96O2m1AqTQUw3gH7Ecj9v5zT7148BVL98FpSx3Df4VeuYkRIUnkREHkZqE0dEWRKhOpoXjMbrC61Yv9Zc0+FeQppsJZEudeXGosYiS2QhZjQ25fLGBU2IvvdMAQvLhURdbYhdW4nlSgPLi6xyqG5FKTBJ47qhJoUYfmpVHFKjRjjQpwpor2u45glsDahw+IS6CRlzCRvGdWTMO8Zp8q65sRr960tz97FwHdlCfbG+uJ0Z6KbUNjFWiWZbbOq3ACQCrGJ8pB8qdMDR1nFW743uW8QKpNjbi8B70ZZ3t6Htrrrx05jj5elI2Uujs+dNbBSYCG2bw3Zfevf+KbwGiKx4SSBy1jWr+JwI4foVQfZgYCREkAHj+taFo1AHHY6/dzNcYkD5qjKvoPvJqsmEGgA8/wAa1WK2SqqZ3SPQa/cKxm39vBSUtanuorZiptbHLaHfWRKm85d/gGp5AchRBsCXOa41UcbiwzizbHZB7XeeVOtBFtG58h3swPoP9ql2bcz2jG9fw3VBtTgvIR5nf+u6m7EvZXK84PiKUYvbMuSa1OEbSsTjFNi8GX4W1j7a12y8UHHfWYAiG0NWdhXltu2YgDvqgj61XxTUP2MFekfScFStvdunnWVw4kyaixNzM32VatCBR/Yxcs3AsE8NanXaBftH515VHggH3tQ69cgUsK/Zw68WLP8A1OQPZRRQpsrlzLdsHmo+2tfhBxrJ38P1l22FPwQG7gN9avD6DfSSMij0mxkJl50O6LdMGtlbN6Db3I5mU5Kea8J4d43R7ZfrHymfrd9C7OCExBze1FQTVMPJp2jpV3EXSOwFAO4zOnMRvoddwYBzXn9aH9Hw3VnUiDBUzHlFSY+7aQywJPeSfxNck8TT1susiaFidoZhltCBz4mqZAXeZPKmnHZ9EZR3LJP2VA1hp+Bye9SKnwfwNyQ57pYyTpXvWVGcG+9hHH9Cge3sfdS2eqlWA4rJ8t4Hn3UyxsVzQf6wUq5P/b2O/wAW76L+FKm+0zcirNOmo5r2asRJAaeKgmpA1Yx3bovtIYnB23PxFQG+uvZb/MCfOiF3DggHceY3/nXO/wBle14N2wTpHWL7Bh/pNa3a231tKdQaqlYllLHbXNp3V2AAGhGpNS2drKYiD8RmdeOnuKwu2NvC407vOqY2u/zZ4+hNO0gKzX9N9v5UWzaPaIJYjgDoB476wSoF1bVt/fU92/ccy287zGtQXEjWCSSAANSWOgAHEmgkODtsbSKrA+I7u7vqLo/gNC5/RrXbJ/Ze14F8a9zDPJyWyqGVCg5jLaCTEb9Jq3Z6LL1WVLwBGsG25djJhQqTOgmeE01N9FPtyro5/jWknzp1rCE2lcb1+yi22+il60WOXOokyAwMfVP50zZLgWVBEgzSOLT2aSa7G37HX2Y+cNV8q82RjZUA6OunmKtJh+rYa9k6q3I1T23st1YXbamSRmCgmTwYRv4VmIaZbkwecH1qltG9wp+zEdrKllYMJBBEaDcdfGoLmEcsdB/Uv41k12CmVLa6k8qntnSrQ2LeKwlsseSwT6A1Hc2fdtjt23X6yMPeKVSj8hplPEEnsjedBRLA2/8AnUT5thAT/wC2uv8AmqfZeAyfKPwBYDkBvP3edU9hI1xb7j4r9wWEPj2nPgB9lPYptOiit1LXjvuMWH1ZIHrqaMYXEsWgn4gw9BNQuotW0RdAIAHcAAPsr0HK9sjjmHmVMe9J2YFX7hd4HOr+E2ZxbjVnZ+zMokiWOpPATVtlVT2jJ5CjZqLIhF9/yrKbYxeZjWhx85JrI3TL1oK9mkGOj2GlpNaDFYjtKg3sfRQJJ/XOqGxLQVCx0FU9kY7r8VfeezbUID/E5JPsvvQlthXRevMWEGd8GBqImT30E2vhyyvm0hYzb5id06mBpPeBwo/fwVsmTqecn7qz23k0hNBx4k+JNLoJlerb6dKiH7j3n3pUTGAmvZps0gaQI6acDUc04VgF/ZW02sXQ6GDBU/VYQd9aG5husOZnZp1md88ayINHti4/Mhtn4l1Q93EeW+qwdaFaLl3AogFQZwDpUbOSdda9VCxgCTVaFE96Kt9G1UYrrrqlks23uW03ZrwKKnoXnyFW8LsIgSxjuo70Z2CXvh2gKNBIkGO1McfhB8RQTXvopja5KyztzGXRZR7pAf56qIClyuUd+ixrNZe9jXBzowDAydOXie+tvtA2HS4qhmEHrCc0FjqpDHXQjhArI43YYQ/JHMpBOurTy0Go/Guj1rR6DKeI2qgdMwYhhplk6klYy8TMazx3VYTo6t3KGzC5mJZba7s0fHEhSDMxz51T6NKGvoSCVtg3FMagscmWOfaU9xUHjW0TGBMwVeySSo+l3kjf+prw/qf1GWClCNsDSl2UML0YKiGFpQJ4528eJ+zwqjtMW0Btu8kzBPYPuCR40bubXuZIVMoH0RH2a0ExF4trGXiSTznvr56H1LyJP9TB9tFHA4S1bUhSxB1kgk8vmirmH2Hbb4Y1+lmH+qIqs+NAbsnv0J4zyIohs64rDt3ChidPv5Cqy83PWmH7cTRbP6OsFGVbe6JU7/PMY8hRXCYF7YykNHOQ0d2sGO6Kq7P20qIoD5o+LTU+ZNGrW0wd3sP0K5sX1HJGVTX9AcEZ7a2wExWZNEzoRnUZXDAgjSIYamR3cKzPRzYXU3FtmD1AZSRuN64ZZh/L/qroWLvjMCPi7u/T9RWQ25tnqr0AgNCltAZYyOG8wAJ7q+i+n55Zr9EJ476JtrXO0Byp989i2eRFB3xzXTmI9jr5Crb7TU2wpV1I4sIX13+1erwaIyxyRoXnKINMwmD1zHWnYG4Htggg+GtXBpUWaittT+7NY22k3POtjtc/JmgOwsLN0u3wp2j48B+uVUg6QsuyXpPtH93w2QHtEa1R6FdnCFzvuXXY+Cwg+xqznTDahu3jyra7EwRTCWUOkICfrPLn/VRaqIPZMcbv5Cg+Kx0zAmiOJsAiJ0nWg+1yQIWFHuSdAJpKQSl++17Vn/hFuZ9D+FeUdGOYk0gabNeiphHCnUwGvZomHA0+1eKsCDBBkGopr2axjW7B2f8AvbdkgH5ycR394re7P6JraGg7XEmuO4LHPZcXLTFHXUMN/wCda3BftIun++1P0h94qnJsWjoi7DUjtCd/+9VNp3VCFIhSCuhjTdoeFB8J04LLAIPLUTrw1ofidrHcTTKLBy+AmvXrhrhVxdhGzAg54QyMxnlG7fWetbSMqRxUGT4kGPMfZSv4oEEE6HfB86rLaDKFXUgkgTBI4qK6VKzsx5VLT7DGH2lbC5yD1hKgRvJJgg8+B8qM2bIIJVsjyxI0I1O4q2lYJcQxt5pjIwJEaDUiIohhukLBQUEwwlSSUMggCNDMmvN87wV5C5RdSX9lTUYq1dC/Cr94zr7rIFC3ugT8nJmd/HxJq3b2zYH94rWyCwJBIEoFzRB1+McOdVrm2cOQct0gb+0Lm47pr5qfhZ4OnAKbQtl4EO/bOkMx7eVYUEwX3LuAnhNSYi/1IHVAFiT28umm8ok9lRwLSxie6h4xttIuG8MrEr8L6iO0IiY1oLtV2dwxIAI7AUFeyum6J75Ne79MhGMXyX6rDYVw/SZrbREmd5EHnxke1Htl9KhcIV7jJr3a93dXOnvPm+ImN2vPXzqa1tdgYgHygjv5T5V25PFw5PyiLZ2Cxtqyylus7I7J35yd2VY3yeIrP9IrlsXUcpDsk84UEgAcJ5+NYnZ+1Arr24EgkExoePpRTbG3VvG3E9gss80bUH2o+P4mPBbiEMXNoBQN8nduFUMTtAcx6g+WlDbmNY6zz09Iqs1/d+VdbYAps7arWLodDx7QnRl4qw19eG+ujbO2il+yl22eyw8wRoynvBkf71yRbuu/Sptn9LTgiz2znRzBstIUuNC6sJKmO7WKjONqyU42jq21FlKC7Qu9RhY3M/aPhwFXOj3SC3j7GdOyQcroTJVt+/iCNQfsg1l+me08zkDcNB5aVGPwczMtkN28FGpZgo/mMffXTsfsW63wvI4DdEbhWV/Z7sfrL5vMOzb0XvuN+A1/mFdHYcqecq0gJGTfo7fI/vMo4ACTXlro7lZZBMNmZjcJmN0jhrwFaa/iMo18uc1CE37ySdZIO7dupOTNSBv7lc/xPY17RHqxXla2aj59r0V7SpAntKlSomPaQpUqBhwpwpUqxh9u4VMgxRHD4ksJNKlVIijrt0xUYc/SPkaVKqMKCWaVRzvuEo/Jo0zRz8KrK5QHKY0nzBMHx0rylV/R3Lorf2i8Fi2Y6qM2oEwTAOg1pjXz1bsdSWAJ7gJ4d9KlUpq+xkT43ElRbCwItqQYBIzdoxO7U1ImKdurzOxzuinXcCQNBupUq5OKStIoLauz1UZhOty4sSYhGAEetD/hDQOFe0q6MbtIi+yPC7p4wvuJ++rGHvlpmNIHsa9pVUJcQ6VDdbQ+X4aUqVYBS2ldI0GlCto3TnyfNULA7yJk+ZpUqSf4iy6Nb+y3HOmJvKp7L2HJHehUqfEZm/qNS7dukvrzpUqnA5ZHS+h+GVMFZyjegc97NqT+uQq/ibpjfXtKkl2b0Uwxa5lJMDWPA8attSpUADK8pUqxj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data:image/jpeg;base64,/9j/4AAQSkZJRgABAQAAAQABAAD/2wCEAAkGBhQSEBQUEhQWFBQWGBUUFRQXFhUYGBgUFBgVFRcUFxYXHCYeFxojGhQUHy8gIycpLCwsFR8xNTAqNSYrLCkBCQoKDgwOGg8PGCkcHBwpLCkpLSkpKSkpKSkpKSwpKSkpKSwsKSwpKSkpKSkpLCkpLCkpKSkpKSkpKSksKSwsKf/AABEIAMQBAQMBIgACEQEDEQH/xAAcAAABBQEBAQAAAAAAAAAAAAAFAAIDBAYHAQj/xABHEAACAQIDBAgBCQUGBQUBAAABAhEAAwQSIQUxQVEGEyJhcYGRoTIjQlJyscHR4fAHFGKCkhUzU6Ky8RYkc8LSY4OTo7MX/8QAGgEAAwEBAQEAAAAAAAAAAAAAAQIDAAQFBv/EACgRAAICAgICAQMEAwAAAAAAAAABAhEDIRIxBEFRBRMyImFxoTRCkf/aAAwDAQACEQMRAD8AyNSKKaKcDVTlHgVIBTFNSCiYctSKKiFSBqACZRTwKiVqkVqJiVRUtq2SQACSSAANSSdwA4moFaukdCujQsp+83xD5SUU/MWJzEcGI9B46YaEeTo9wPQtbVjNcUXL3ZJU/CokFlA4mJ1PGjVvZtsoBbVEBOpVFnLvgGNPzqVLZv4Z5061WjuDAge0UI2HsfFWNGe26cAC8geYjnVVFU7e0d0Yxiv4HXejIAgQzsf7xgOwu85VAgGBAO/XfQnb3R9luFrajKdQAePHQ6DwrXNjcu8Enu1oXidoJcLZGVmTQrOoPJhwopOT2CUVLTMY6FTBEHlXoNHMRgVulTGp3NJJGh4Hv0oadlsGhtI7p04HTga0sT9HNPA1+OyAGpAalOzH4CeOk/eKhNthvBHeQRUnFrsi4SXaHTT1NRg05aUUlBp4qJamWsYelSrUKmplrADvRhe25/hHufyrR0D6L2+y7cyB6An/ALqOUjOvH+J5TGNOJpjUBmUcS1Umq/eWh15ooEmV8TcgUPuX6kxl2TVNzWEG9bSpk0qwDlQNPU1HNeiqhJwaeDUKmng1gEqmng1EKeDWATKakFQoamWiYOdEMCLuMtqwlVm4w5hNQD4tlFdd2mpNm4BxUj1Gtcx6C4U5r10bkW2vncup9yH1rq7rOlbppnViVJMDdHtpq9hBPaUBGHJl0NE2vCNKzdvogtlrjpeuKbm8dkrAn5pEho0meFV8St9Li5WL21JLKEKzKlYLFiDBIO7gau4RnK4s6Gk3oIYwk8feB60Pu7OXNn7Ofgy/EP5uI8dKGYnENZtkXMwt8DBJX0ma9t9LLN2LaCVPzs28DcTyk8K6FBroxbx2PvYdM6LauHkzdWTPIjslvSvMDibd64Wc5+zqjaNbbiAh3KQd4GvM0x9pKy2xlAR7hBO8hkUlfehmNuiwIZTcuyUsgSNS2+RqTpRr/oQltDDmzNxGyrAJbMYjkQQdJ4DxobgOl7pdVL7C5auAlHygMjifk3C6N3Godt7TuJbbrsj2lRVLwYAuMMxYAGYK5cw+luFZLaSWczqvwaDMDoZAMweAn2oOOtis1209potxSICucuhH9UDhVkCsDsCw964d5UMstEDKvActOHfW/BrkyVejizVej1ammoqcDUiI9alBqAGnpqYG8wB4miA2vR+1GHX+KW9Tp7AUQNMsWcqKo+aAPQRXrNUjtjpHjGmE14XqG5crAbIMXeihF599Wsbe5UPdqxGTKWJquTT8Te1qA3BQEHRSpvXLSrGOVqaeKiBqRTVRiRaeKjBp4NYBKtPFRA09axiZamSoFNSo1YB03oZhSmzLjEQbjMynuXKqn+pWrSYLb9u4qkHtFcxSCWXfII4agjWqGxcEX2ZYtqYJtoSeWbtH2NVNqdCkuMjKxUr88MVYeDLqPWrQUJRqTpnoQUeNMM4vFTr4fn4b6pXb+m9vKPwoBidnbRS5Nt7d61oGF2VuFRxDKo17z5zvqjids4y1IfBtG/PaZWWBv0LCOJ19atGCrTGo0TWlb4jmEyAUU0Lxex8PmnKFY7iilDPM5W19KG2emtiFLyhbdnJA8mywfWnXdupcGgjeQQ6k6cYA3VVJow29gisBLpI1ARwSC0hswIg5tIqidsMXK34Dy/VssFRbuHUBhuM84OnfVzEbdS2ARbJJDZWZhGo10ArL3cUb11MwyzAEGCAKZyrsDdE209pNcu3AwlLdpgF4S4FtdOepq7sPoLZuIpvG6c0MUzgKDvjQT71NhcCnWD42LFJWVg5dxMKCQokx40e/tDqwhyznUONY0Pl3GvN8jI56gReRNWVsRhltOyIoVVMBRygV4rVHiMXndmIAJMwN3vTQ9BdHG+yyGr3NVcXK96yiKWM9XNjQcRbDGBmB8xqB6xQl7wAkmBRPo/i0N5FIgkEyeOh3cANRpvPtSTlxjZTHHlI6HNMJoT+8uhMGR9Ft3gDvFejbgHxow+rDD7j7VzR8iD70drxtBJhVe7aFRptay2guLPInKfRoqbfqNRzFWTT6ZFpg7EYOaH3sIRRi8apXLkSKJGSM5dw5nWq9wgUVxDaxwqrdVSTI04CsID845V7U+Vfo0qxrOThqerVXU1Kpqg5ODTgahBqQGsAmU09WqJaeKICUGpEqFTRfDbMe3bW/cWFaerB0LRvcD6InQ8Z03VkE6r0cxhFizJGVrVtQZ0F22MjJPMhQfI0S6/Nug1y3YnSUYW09q+SyXjmjf1bEAA5Y10AJ47tDqCSvu7J8leU6AqTcVYMHeQgZl1+HL4njV4QT9nbBpo3jg74+4UJx20sNaDK5UswZci9tmDCCDEwPMVgNp7Ve1bALW3c72VWCAcRLbz3aUIu7YuHNoozEzA4H5szu1qvCu2OHtu7WTEWh2CqCQZy9sKSoAA3RmECeFYtnAJCzA3Rvq3dxLNlBOgmANAOcevtUQyiSQAAJJ5AbyaZuwNjRinje57pNW9k4ZuuVm4T9lUl2lnIW0sk8SIHofv8ASjGz8Lk1Zi7neeA7lHAUk5KKJZJJI0uxX+Xt/wA3+h6dtN4Wx/0bf31B0fufLjjCXT6Wnqj+/G4qkgALmRQJ0VDpvJ515rmvucTmX4llbtSC5VNHqXPVyRY6ykLlV81OU0QEe1HPVyPmkN5bj7GnbPxtwDrEg5CMwMDRtIPcY384p9xAwIO4gg+B0qDo2hVmzaqFa3cHOCqnTwIP8tJKN6ZXHKjZbN22bsAiOato3kdxFX2uTIIg8JIE+unvWT2bmw7MFaUBOZDBA5MgPA66em+jdjbiESyg7vhJEg92q8uFeXlxRi6Z6WObkrQS/c1y9seR3fhVO9aQfAcnehKn1WhGJ6U2gxC3HtH+O0XX+u02b/LXq7Xu3RCHD3vq3SG/ouAN7GkWP4YXP5RNitq3LY7N8n6+V/tE+9C7nTG6JzLbYcxmX7zTNp7PzKOtsNbYfOVQoPeeyonwisribiWzlBY+f5GrR5r2TfCXaNE/TcfOtP3lCrR5GDXo6a4c/EzJ9ZG/7ZFZyxZD7iR5A/eKNWugxuL8QVuyQGghg0cFEqe0N8jXhvqqyS9k5YYemWv+MML/AIy+j/8AjSod/wDzz+N//hvV7T/cfwJ9iPyYkVIDUQqQGuogSA1IpqIU9TRATKakFRCrmzsBcvXFt2lLuxgKPtPIDieFYBp+gPRQYm4bt0fIWyJHB33hPqjQnxA40W/aKxN9V4C0kDh8T6aeA9q2eyNlDDWrWHXXKO0fpOdWbzM+UVmv2oYEhrN4aqQbL9xkshPj2x5epXZSjk+28bmdSNxj1o5gtoAoBPaWPyis5tzDEHMuo3+B5/ZPiOdR4PHbjOu6mGNmu2lylLydYp4gw3nwPjoR31Qwuz0uZhbuJM9lHYI4HKG7LfykjwoS+M0/X376HY3EiNde6nWRoopmixmAW0DnuIH0gBgY3zJBgaVntqbbSMqmQNWK8SNy5uXhP20Fu3weAqoxLGtLK/QXOw9sHEG5irU6AuqwNwzELp6+dbQ6VkuheCzYu0OCsHbuCdqfWK1lxpJPMk+pqffZzTewt0bb5Y/9K/8A/k9DcOfk1+tc/wBQq/0a1v5ZjPbvICObW2EnkOM91U3t5QFgrGYweAYyvtFcT/yV/AP9BwapVaoFqRa7SRMpqQVGlTKKwB6CptlKFxWU/DfQp4XVGZfUKRTEWn3bOZYmDoVPJgZB9QPesZOmEcPhQy3AxGbRPhllywV14KQf8pFDeqlyIIaCdDKELoSvdTEw7Z1uE7zqfouezlI4QZ9ORq7dbq7IyrBYspYiRI3LJ1WQDoDvFcHkxPT8Zsy20LpznhQ7E2WYcxwGpk8Ce6i120GJjWfUd3f41e2DsvM7IdxG77K5FNQVnXJFfZGz75UgXShyyqKRB1jtBTA8Dr3VRv3SjEX7crMG4o466kcePKt3s/ALakRJ5nh4RQDpVhJSRz1HMVGHlQyS4k+LTBdm60xbhgNwgMsee72rS4HbpdVGUJ8NtmEhhlEAA/NH57qzWxrOQgHd935TPrzoxfs5Hkbn0b6w1B9Mwq6lXszgmGusucz6D8KVU/3t+dKjyE4HJxTxTBTwK9U88cKkSmAVPhrBdgqgszEKFGpJOgA7yTWMW9mbPe/dW1aUs7mAB7kngBvJ4RXbui/Ra3gLOnaukfKXI+I8FHJBwHmdag6DdDFwNrM4DYhx2zvyDf1anlzPE9wFaW9bkAfqaWykY0gNc2hDHmNfWsltPaZxGKazcPyV22bTH6DSGt3B9VwPImiu0iFvMp1BMPGkCNBPAafbQfAW1OJGQAzmGhkfWJ13d011qKpnO5OzBbRwr2bj2royshKty03nvGuYcwTzoTdwSEkiVPEDdx0jxBGnLvFdw6SdELeMUT2b6js3AN4+iy/OXUjfIme48n250QxWHJzWmYD59sF1Mag9kSuqqYYD4qhZcztzCON1xSORBHLjrwIqpewbn4mUeEncY5VZvkiRqIkQZ5XAPsX2qJ1czCsdTuUn/E7qw1g98CBvaa8Ca0VXYt99VtPGsFhkGhPF4HBaK7H6JdvNeKwPmAzJ1gM27huEzrQoFl3o1gupsNcb47ohe5D+Ik+lWwasYlXuN2UYgaCFProKfZ2FiG3Wbn9JH20xBu2LZ2MNq4rgA5Z0MwQQQQY7jXmcneZOgniY4miNnojiiJ6qPFlHtNSHotiB8wf1L+NDir5ewNuqBi1MgqwNjXZjLrylfuNMfDMvxAiND3HkaahRIKnUVClWrFksQFBJNAA5amWqOPvHrEw9jt3nMFuAJ4D3k91arAdE1QDrbrOeJmNe4cqZquwqLY/o3s5bwuKd4ynKQI14857PhTtvYY2rOTKQCSS0aSTO/dx9qMbFx9vrmtLp2RHflOo9/ajb1w+Rj5vs78EuKOP2La9ZLmA2mYbvPlwM/nTreazcmOO8bj4Guh4/ovh7upthTzTsz4gaHnurNv0Pv2ZFt1v29ey3ZcTynst6jwrjlilR1LIiTD7TkagHv/Gqu0FDDXSh9+21pjlBEb0OhHgDUybTV1gkedc32op2lssqYPvWAN1WXlgoAkyunMyNPtptxt8buJ4etU7+0Au4SZBBkgCOXf3n0qi72CX7Bn+zl+kfelQv/jA/4a+pr2r3El+o5wKeteAU5RXpnmD1FdN/ZH0bVi2LuCchKWh/FAzP5BgB4tXNUFfQHQPZJw+Aso3xEG4w5G4c+XyBA8qDGirYdz01tdB6/rfUsU3hSlTG9J9nhnBInx/DdVfYdhRczcYjyrSbZw0qTWc2QIuV1wlcDkmqka+2mlDtoYS89wa2ur3yUJcHlv15zpRSxuqRkrmujpq0YbpDse5EplM5pjN2QQw57+0fzrK4m7dWZA1mdDxzyN//AKje1dWxmHETMVjdoYc3i6ossATpxA4RzqsXZKSox9zEs2XKFk5iSAOJI+4+tEOj4X94AeDHaBP0l+2huAxQEhhJDsPCGNTpt5LLkhOGURwB1JJ47hT9inRbeKBG/SplesPY6UWjvkedXcN0mQtFt8x3wRy76WjGru3wBJoJi9rIZzXFtoNCd7HuVRqaB7V6QuwPCs7h7bXn09aZRoDdmqxfSUECzglYFtGut8Z7l+j40Tw2yUw1kNcm4zEAjfq3d840P2FgFssCd/OtStkFiDu0bwI1BHIzQk66CtgXbnRQBg9nsoYzKxjLI+McweXA+2e6QdIEwydVZ1dtCfnE/rhwq9026RG0CM7HxMmsr0J2WcRfN+7rG4HhWiqVszW9Gn6FdGGVxiL3xQSq8i2knvrYvvFPwqQAPP8ACpDbpHK2Mlom2PstVLXI7ROh7ogj9cquY53+YoPdIH20/A/3a/riakeuaTtnTFUjOYnpBctf3lhwPpBSR6rIpmF6Z4d/nZSeB58q0DNFUsZhbdwfKW0f6yqfcipsxXvG3ethtHUjQ/rUVmNp9Fi0mzdyH6LqrL4BsuYec1pOrVVCoAqjQKBAFV7jVKSTHUnHo51j7F6yct5SOTb1Pgw0qlcuTXSbsEEGCDvBEg+IO+s/iOi9metUEiJWxmARzBiSdVUnhuPgdYvGVWXWzH5/D1FKtB/bGP8A8D/6z/5Uq3EHM56BTxTBTga9U88NdFtmfvGMsWTudxm+qJZvZT619EiAK4T+zBx/admeV0Dx6tvzru00rKQFmqO48Urt9VBJ4UOt48MZ9qKQXKi7dGYEHjQTD7NFp596LC9TbhBGtMm0I1ZPYaRNTzVBMaiDfuoNtTppaQEBpPdrS8Wx+SSLG38eQIXfQrozdVWuNcMd55b/ALqz+P6YFvhQnx0oBjumr2Zc5AYIAidT3HQxv10qyWqIu27K228X1b3miCXdgvIOxKz5EGhdy5JNV8fiiyOzGSckkmZLEMfPWvQ86jiJ/Gm6CORSTWp6PYYJrxrMYZ9a0+z7ulawMW10iav9F8MMk8TVbHjMhq70ROhFBvQA7bw5JAq7tXaa2LRYnhA74pF1QTXOule2zfuZAeyKVbDVAXbOLbEOzNx3Ctd0OJS3ZtrobjkE/wAKyT9lZmxh+0vjWqwz9UyxvVYHcbrfgD60zMbaxiQWbmDHlwqdblZrBYz/AJgg/PUMPGP96O2m1AqTQUw3gH7Ecj9v5zT7148BVL98FpSx3Df4VeuYkRIUnkREHkZqE0dEWRKhOpoXjMbrC61Yv9Zc0+FeQppsJZEudeXGosYiS2QhZjQ25fLGBU2IvvdMAQvLhURdbYhdW4nlSgPLi6xyqG5FKTBJ47qhJoUYfmpVHFKjRjjQpwpor2u45glsDahw+IS6CRlzCRvGdWTMO8Zp8q65sRr960tz97FwHdlCfbG+uJ0Z6KbUNjFWiWZbbOq3ACQCrGJ8pB8qdMDR1nFW743uW8QKpNjbi8B70ZZ3t6Htrrrx05jj5elI2Uujs+dNbBSYCG2bw3Zfevf+KbwGiKx4SSBy1jWr+JwI4foVQfZgYCREkAHj+taFo1AHHY6/dzNcYkD5qjKvoPvJqsmEGgA8/wAa1WK2SqqZ3SPQa/cKxm39vBSUtanuorZiptbHLaHfWRKm85d/gGp5AchRBsCXOa41UcbiwzizbHZB7XeeVOtBFtG58h3swPoP9ql2bcz2jG9fw3VBtTgvIR5nf+u6m7EvZXK84PiKUYvbMuSa1OEbSsTjFNi8GX4W1j7a12y8UHHfWYAiG0NWdhXltu2YgDvqgj61XxTUP2MFekfScFStvdunnWVw4kyaixNzM32VatCBR/Yxcs3AsE8NanXaBftH515VHggH3tQ69cgUsK/Zw68WLP8A1OQPZRRQpsrlzLdsHmo+2tfhBxrJ38P1l22FPwQG7gN9avD6DfSSMij0mxkJl50O6LdMGtlbN6Db3I5mU5Kea8J4d43R7ZfrHymfrd9C7OCExBze1FQTVMPJp2jpV3EXSOwFAO4zOnMRvoddwYBzXn9aH9Hw3VnUiDBUzHlFSY+7aQywJPeSfxNck8TT1susiaFidoZhltCBz4mqZAXeZPKmnHZ9EZR3LJP2VA1hp+Bye9SKnwfwNyQ57pYyTpXvWVGcG+9hHH9Cge3sfdS2eqlWA4rJ8t4Hn3UyxsVzQf6wUq5P/b2O/wAW76L+FKm+0zcirNOmo5r2asRJAaeKgmpA1Yx3bovtIYnB23PxFQG+uvZb/MCfOiF3DggHceY3/nXO/wBle14N2wTpHWL7Bh/pNa3a231tKdQaqlYllLHbXNp3V2AAGhGpNS2drKYiD8RmdeOnuKwu2NvC407vOqY2u/zZ4+hNO0gKzX9N9v5UWzaPaIJYjgDoB476wSoF1bVt/fU92/ccy287zGtQXEjWCSSAANSWOgAHEmgkODtsbSKrA+I7u7vqLo/gNC5/RrXbJ/Ze14F8a9zDPJyWyqGVCg5jLaCTEb9Jq3Z6LL1WVLwBGsG25djJhQqTOgmeE01N9FPtyro5/jWknzp1rCE2lcb1+yi22+il60WOXOokyAwMfVP50zZLgWVBEgzSOLT2aSa7G37HX2Y+cNV8q82RjZUA6OunmKtJh+rYa9k6q3I1T23st1YXbamSRmCgmTwYRv4VmIaZbkwecH1qltG9wp+zEdrKllYMJBBEaDcdfGoLmEcsdB/Uv41k12CmVLa6k8qntnSrQ2LeKwlsseSwT6A1Hc2fdtjt23X6yMPeKVSj8hplPEEnsjedBRLA2/8AnUT5thAT/wC2uv8AmqfZeAyfKPwBYDkBvP3edU9hI1xb7j4r9wWEPj2nPgB9lPYptOiit1LXjvuMWH1ZIHrqaMYXEsWgn4gw9BNQuotW0RdAIAHcAAPsr0HK9sjjmHmVMe9J2YFX7hd4HOr+E2ZxbjVnZ+zMokiWOpPATVtlVT2jJ5CjZqLIhF9/yrKbYxeZjWhx85JrI3TL1oK9mkGOj2GlpNaDFYjtKg3sfRQJJ/XOqGxLQVCx0FU9kY7r8VfeezbUID/E5JPsvvQlthXRevMWEGd8GBqImT30E2vhyyvm0hYzb5id06mBpPeBwo/fwVsmTqecn7qz23k0hNBx4k+JNLoJlerb6dKiH7j3n3pUTGAmvZps0gaQI6acDUc04VgF/ZW02sXQ6GDBU/VYQd9aG5husOZnZp1md88ayINHti4/Mhtn4l1Q93EeW+qwdaFaLl3AogFQZwDpUbOSdda9VCxgCTVaFE96Kt9G1UYrrrqlks23uW03ZrwKKnoXnyFW8LsIgSxjuo70Z2CXvh2gKNBIkGO1McfhB8RQTXvopja5KyztzGXRZR7pAf56qIClyuUd+ixrNZe9jXBzowDAydOXie+tvtA2HS4qhmEHrCc0FjqpDHXQjhArI43YYQ/JHMpBOurTy0Go/Guj1rR6DKeI2qgdMwYhhplk6klYy8TMazx3VYTo6t3KGzC5mJZba7s0fHEhSDMxz51T6NKGvoSCVtg3FMagscmWOfaU9xUHjW0TGBMwVeySSo+l3kjf+prw/qf1GWClCNsDSl2UML0YKiGFpQJ4528eJ+zwqjtMW0Btu8kzBPYPuCR40bubXuZIVMoH0RH2a0ExF4trGXiSTznvr56H1LyJP9TB9tFHA4S1bUhSxB1kgk8vmirmH2Hbb4Y1+lmH+qIqs+NAbsnv0J4zyIohs64rDt3ChidPv5Cqy83PWmH7cTRbP6OsFGVbe6JU7/PMY8hRXCYF7YykNHOQ0d2sGO6Kq7P20qIoD5o+LTU+ZNGrW0wd3sP0K5sX1HJGVTX9AcEZ7a2wExWZNEzoRnUZXDAgjSIYamR3cKzPRzYXU3FtmD1AZSRuN64ZZh/L/qroWLvjMCPi7u/T9RWQ25tnqr0AgNCltAZYyOG8wAJ7q+i+n55Zr9EJ476JtrXO0Byp989i2eRFB3xzXTmI9jr5Crb7TU2wpV1I4sIX13+1erwaIyxyRoXnKINMwmD1zHWnYG4Htggg+GtXBpUWaittT+7NY22k3POtjtc/JmgOwsLN0u3wp2j48B+uVUg6QsuyXpPtH93w2QHtEa1R6FdnCFzvuXXY+Cwg+xqznTDahu3jyra7EwRTCWUOkICfrPLn/VRaqIPZMcbv5Cg+Kx0zAmiOJsAiJ0nWg+1yQIWFHuSdAJpKQSl++17Vn/hFuZ9D+FeUdGOYk0gabNeiphHCnUwGvZomHA0+1eKsCDBBkGopr2axjW7B2f8AvbdkgH5ycR394re7P6JraGg7XEmuO4LHPZcXLTFHXUMN/wCda3BftIun++1P0h94qnJsWjoi7DUjtCd/+9VNp3VCFIhSCuhjTdoeFB8J04LLAIPLUTrw1ofidrHcTTKLBy+AmvXrhrhVxdhGzAg54QyMxnlG7fWetbSMqRxUGT4kGPMfZSv4oEEE6HfB86rLaDKFXUgkgTBI4qK6VKzsx5VLT7DGH2lbC5yD1hKgRvJJgg8+B8qM2bIIJVsjyxI0I1O4q2lYJcQxt5pjIwJEaDUiIohhukLBQUEwwlSSUMggCNDMmvN87wV5C5RdSX9lTUYq1dC/Cr94zr7rIFC3ugT8nJmd/HxJq3b2zYH94rWyCwJBIEoFzRB1+McOdVrm2cOQct0gb+0Lm47pr5qfhZ4OnAKbQtl4EO/bOkMx7eVYUEwX3LuAnhNSYi/1IHVAFiT28umm8ok9lRwLSxie6h4xttIuG8MrEr8L6iO0IiY1oLtV2dwxIAI7AUFeyum6J75Ne79MhGMXyX6rDYVw/SZrbREmd5EHnxke1Htl9KhcIV7jJr3a93dXOnvPm+ImN2vPXzqa1tdgYgHygjv5T5V25PFw5PyiLZ2Cxtqyylus7I7J35yd2VY3yeIrP9IrlsXUcpDsk84UEgAcJ5+NYnZ+1Arr24EgkExoePpRTbG3VvG3E9gss80bUH2o+P4mPBbiEMXNoBQN8nduFUMTtAcx6g+WlDbmNY6zz09Iqs1/d+VdbYAps7arWLodDx7QnRl4qw19eG+ujbO2il+yl22eyw8wRoynvBkf71yRbuu/Sptn9LTgiz2znRzBstIUuNC6sJKmO7WKjONqyU42jq21FlKC7Qu9RhY3M/aPhwFXOj3SC3j7GdOyQcroTJVt+/iCNQfsg1l+me08zkDcNB5aVGPwczMtkN28FGpZgo/mMffXTsfsW63wvI4DdEbhWV/Z7sfrL5vMOzb0XvuN+A1/mFdHYcqecq0gJGTfo7fI/vMo4ACTXlro7lZZBMNmZjcJmN0jhrwFaa/iMo18uc1CE37ySdZIO7dupOTNSBv7lc/xPY17RHqxXla2aj59r0V7SpAntKlSomPaQpUqBhwpwpUqxh9u4VMgxRHD4ksJNKlVIijrt0xUYc/SPkaVKqMKCWaVRzvuEo/Jo0zRz8KrK5QHKY0nzBMHx0rylV/R3Lorf2i8Fi2Y6qM2oEwTAOg1pjXz1bsdSWAJ7gJ4d9KlUpq+xkT43ElRbCwItqQYBIzdoxO7U1ImKdurzOxzuinXcCQNBupUq5OKStIoLauz1UZhOty4sSYhGAEetD/hDQOFe0q6MbtIi+yPC7p4wvuJ++rGHvlpmNIHsa9pVUJcQ6VDdbQ+X4aUqVYBS2ldI0GlCto3TnyfNULA7yJk+ZpUqSf4iy6Nb+y3HOmJvKp7L2HJHehUqfEZm/qNS7dukvrzpUqnA5ZHS+h+GVMFZyjegc97NqT+uQq/ibpjfXtKkl2b0Uwxa5lJMDWPA8attSpUADK8pUqxj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734774" y="517705"/>
            <a:ext cx="2579427" cy="41912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03770" y="356253"/>
            <a:ext cx="8229600" cy="8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Results</a:t>
            </a:r>
            <a:endParaRPr lang="en-US" sz="4000" dirty="0">
              <a:solidFill>
                <a:srgbClr val="000000"/>
              </a:solidFill>
              <a:latin typeface="American Typewri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770" y="1478947"/>
            <a:ext cx="8183030" cy="317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700" dirty="0" smtClean="0"/>
              <a:t>Standard and Single-Cell E. coli.</a:t>
            </a:r>
            <a:endParaRPr lang="en-US" sz="27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700" dirty="0" smtClean="0"/>
              <a:t>100 bp paired-end, Illumina (GAII) reads.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700" dirty="0" smtClean="0"/>
              <a:t>Mean coverage ≈ 600x.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700" dirty="0" smtClean="0"/>
              <a:t>Assemblies compared to reference with &amp; without SEQuel.</a:t>
            </a:r>
          </a:p>
        </p:txBody>
      </p:sp>
    </p:spTree>
    <p:extLst>
      <p:ext uri="{BB962C8B-B14F-4D97-AF65-F5344CB8AC3E}">
        <p14:creationId xmlns:p14="http://schemas.microsoft.com/office/powerpoint/2010/main" val="41356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normal_subs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4766" r="2630" b="5594"/>
          <a:stretch/>
        </p:blipFill>
        <p:spPr>
          <a:xfrm>
            <a:off x="552178" y="1109305"/>
            <a:ext cx="8083826" cy="5549124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3770" y="200223"/>
            <a:ext cx="8229600" cy="8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Standard E. coli</a:t>
            </a:r>
            <a:endParaRPr lang="en-US" sz="4000" dirty="0">
              <a:solidFill>
                <a:srgbClr val="000000"/>
              </a:solidFill>
              <a:latin typeface="American Typewriter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rmal_indel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t="5204" r="2898" b="5155"/>
          <a:stretch/>
        </p:blipFill>
        <p:spPr>
          <a:xfrm>
            <a:off x="596352" y="1123415"/>
            <a:ext cx="8220883" cy="5589442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3770" y="200223"/>
            <a:ext cx="8229600" cy="8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Standard E. coli</a:t>
            </a:r>
            <a:endParaRPr lang="en-US" sz="4000" dirty="0">
              <a:solidFill>
                <a:srgbClr val="000000"/>
              </a:solidFill>
              <a:latin typeface="American Typewrit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3770" y="200223"/>
            <a:ext cx="8229600" cy="8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Single Cell Sequencing</a:t>
            </a:r>
            <a:endParaRPr lang="en-US" sz="4000" dirty="0">
              <a:solidFill>
                <a:srgbClr val="000000"/>
              </a:solidFill>
              <a:latin typeface="American Typewrit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1428" y="1813125"/>
            <a:ext cx="8708571" cy="3720443"/>
            <a:chOff x="1092539" y="3917701"/>
            <a:chExt cx="6711294" cy="27159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39" y="4070095"/>
              <a:ext cx="3268571" cy="2286255"/>
            </a:xfrm>
            <a:prstGeom prst="rect">
              <a:avLst/>
            </a:prstGeom>
          </p:spPr>
        </p:pic>
        <p:pic>
          <p:nvPicPr>
            <p:cNvPr id="10" name="Picture 3" descr="C:\Users\cboucher\Documents\coverage-full-lan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805" y="4053162"/>
              <a:ext cx="3425028" cy="2286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/>
          </p:nvSpPr>
          <p:spPr>
            <a:xfrm>
              <a:off x="1939840" y="6214519"/>
              <a:ext cx="5036693" cy="419126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1001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4082797" y="5148084"/>
              <a:ext cx="976990" cy="371829"/>
            </a:xfrm>
            <a:prstGeom prst="round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1001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5125" y="3934631"/>
              <a:ext cx="1277499" cy="2696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Standard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23" y="3917701"/>
              <a:ext cx="1277499" cy="2696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Single Cell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5654" y="6406067"/>
            <a:ext cx="1876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(Chitsaz et al., 2011)</a:t>
            </a:r>
            <a:endParaRPr lang="en-US" sz="160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/>
              <a:t>4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64018" y="409421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Sample Preparation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464018" y="2171088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Sequencing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64018" y="3932755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Assembly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64018" y="5671740"/>
            <a:ext cx="3821374" cy="10270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Analysis, Analysis, </a:t>
            </a:r>
          </a:p>
          <a:p>
            <a:pPr algn="ctr"/>
            <a:r>
              <a:rPr lang="en-US" sz="2800" dirty="0" smtClean="0"/>
              <a:t>Analysis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flipH="1">
            <a:off x="2235945" y="1303004"/>
            <a:ext cx="277517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820" y="1360113"/>
            <a:ext cx="149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Fragments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2617" y="3175676"/>
            <a:ext cx="92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Reads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flipH="1">
            <a:off x="2235944" y="3085354"/>
            <a:ext cx="277517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5145" y="4891062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Contigs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H="1">
            <a:off x="2208192" y="4805720"/>
            <a:ext cx="305269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2-05-05 at 9.44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31" y="2110086"/>
            <a:ext cx="3672810" cy="2943208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173603"/>
            <a:ext cx="8229600" cy="73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merican Typewriter"/>
              </a:rPr>
              <a:t>Draft Genome with </a:t>
            </a:r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HTS</a:t>
            </a:r>
            <a:endParaRPr lang="en-US" sz="4000" dirty="0">
              <a:solidFill>
                <a:srgbClr val="000000"/>
              </a:solidFill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216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7" grpId="0" animBg="1"/>
      <p:bldP spid="8" grpId="0"/>
      <p:bldP spid="12" grpId="0"/>
      <p:bldP spid="13" grpId="0" animBg="1"/>
      <p:bldP spid="14" grpId="0"/>
      <p:bldP spid="16" grpId="0" animBg="1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_subs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4372" r="3166" b="4372"/>
          <a:stretch/>
        </p:blipFill>
        <p:spPr>
          <a:xfrm>
            <a:off x="982870" y="1081082"/>
            <a:ext cx="7443304" cy="5468489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3770" y="200223"/>
            <a:ext cx="8229600" cy="8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Single Cell E. coli</a:t>
            </a:r>
            <a:endParaRPr lang="en-US" sz="4000" dirty="0">
              <a:solidFill>
                <a:srgbClr val="000000"/>
              </a:solidFill>
              <a:latin typeface="American Typewrit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_ind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t="3768" r="3972" b="3768"/>
          <a:stretch/>
        </p:blipFill>
        <p:spPr>
          <a:xfrm>
            <a:off x="1016000" y="983798"/>
            <a:ext cx="7354958" cy="5547631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3770" y="200223"/>
            <a:ext cx="8229600" cy="8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Single Cell E. coli</a:t>
            </a:r>
            <a:endParaRPr lang="en-US" sz="4000" dirty="0">
              <a:solidFill>
                <a:srgbClr val="000000"/>
              </a:solidFill>
              <a:latin typeface="American Typewrit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544" y="6433800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60501" y="1514054"/>
            <a:ext cx="8532367" cy="39886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24526" y="169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merican Typewriter"/>
              </a:rPr>
              <a:t>Summary</a:t>
            </a:r>
            <a:endParaRPr lang="en-US" sz="4000" dirty="0">
              <a:latin typeface="American Typewriter"/>
            </a:endParaRP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72425"/>
            <a:ext cx="2133600" cy="365125"/>
          </a:xfrm>
        </p:spPr>
        <p:txBody>
          <a:bodyPr/>
          <a:lstStyle/>
          <a:p>
            <a:fld id="{B6C233AC-83DC-8B4A-BC14-D537C3026618}" type="slidenum">
              <a:rPr lang="en-US" smtClean="0">
                <a:solidFill>
                  <a:srgbClr val="000000"/>
                </a:solidFill>
              </a:r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526" y="1400093"/>
            <a:ext cx="8563713" cy="387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dirty="0"/>
              <a:t>Removed 35% to 96% of small-scale assembly errors.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dirty="0" smtClean="0"/>
              <a:t>Introduced positional de Bruijn graph for contig </a:t>
            </a:r>
            <a:r>
              <a:rPr lang="en-US" sz="2500" dirty="0"/>
              <a:t>r</a:t>
            </a:r>
            <a:r>
              <a:rPr lang="en-US" sz="2500" dirty="0" smtClean="0"/>
              <a:t>efinement.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dirty="0" smtClean="0"/>
              <a:t>Demonstrated </a:t>
            </a:r>
            <a:r>
              <a:rPr lang="en-US" sz="2500" dirty="0"/>
              <a:t>utility in hard </a:t>
            </a:r>
            <a:r>
              <a:rPr lang="en-US" sz="2500" dirty="0" smtClean="0"/>
              <a:t>(single</a:t>
            </a:r>
            <a:r>
              <a:rPr lang="en-US" sz="2500" dirty="0"/>
              <a:t>-cell) assembly.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dirty="0"/>
              <a:t>SEQuel </a:t>
            </a:r>
            <a:r>
              <a:rPr lang="en-US" sz="2500" dirty="0" smtClean="0"/>
              <a:t>can be used in combination with any assembler. 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500" dirty="0" smtClean="0"/>
              <a:t>Freely </a:t>
            </a:r>
            <a:r>
              <a:rPr lang="en-US" sz="2500" dirty="0"/>
              <a:t>available at: </a:t>
            </a:r>
            <a:r>
              <a:rPr lang="hu-HU" sz="2500" dirty="0">
                <a:solidFill>
                  <a:srgbClr val="0000FF"/>
                </a:solidFill>
              </a:rPr>
              <a:t>http://bix.ucsd.edu/</a:t>
            </a:r>
            <a:r>
              <a:rPr lang="hu-HU" sz="2500" dirty="0" smtClean="0">
                <a:solidFill>
                  <a:srgbClr val="0000FF"/>
                </a:solidFill>
              </a:rPr>
              <a:t>SEQuel</a:t>
            </a:r>
            <a:endParaRPr lang="en-US" sz="2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v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86" y="4666515"/>
            <a:ext cx="1568659" cy="18629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61154" y="2360622"/>
            <a:ext cx="2094247" cy="553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3P41RR024851-02S1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6" y="1497768"/>
            <a:ext cx="4005206" cy="530437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Christina Boucher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Hamidreza Chitsaz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Pavel Pevzner</a:t>
            </a:r>
            <a:endParaRPr lang="en-US" sz="2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4526" y="276983"/>
            <a:ext cx="8229600" cy="66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merican Typewriter"/>
              </a:rPr>
              <a:t>Acknowledgments</a:t>
            </a:r>
            <a:endParaRPr lang="en-US" sz="4000" dirty="0">
              <a:latin typeface="American Typewriter"/>
            </a:endParaRPr>
          </a:p>
        </p:txBody>
      </p:sp>
      <p:pic>
        <p:nvPicPr>
          <p:cNvPr id="6" name="Picture 5" descr="chr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74" y="1099413"/>
            <a:ext cx="1436838" cy="1956285"/>
          </a:xfrm>
          <a:prstGeom prst="rect">
            <a:avLst/>
          </a:prstGeom>
        </p:spPr>
      </p:pic>
      <p:pic>
        <p:nvPicPr>
          <p:cNvPr id="5" name="Picture 4" descr="hami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06" y="3174624"/>
            <a:ext cx="2020895" cy="13764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868" y="1090770"/>
            <a:ext cx="1267116" cy="1253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202" y="2950685"/>
            <a:ext cx="1443730" cy="1443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257" y="5209636"/>
            <a:ext cx="2037866" cy="94044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204" y="4394414"/>
            <a:ext cx="1617090" cy="38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CCF-1115206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80356" y="1432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/>
              <a:t>5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64018" y="409421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Sample Preparation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464018" y="2171088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Sequencing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64018" y="5671740"/>
            <a:ext cx="3821374" cy="1027055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Analysis, Analysis, </a:t>
            </a:r>
          </a:p>
          <a:p>
            <a:pPr algn="ctr"/>
            <a:r>
              <a:rPr lang="en-US" sz="2800" dirty="0" smtClean="0"/>
              <a:t>Analysis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flipH="1">
            <a:off x="2235945" y="1303004"/>
            <a:ext cx="277517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820" y="1360113"/>
            <a:ext cx="149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Fragments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2617" y="3175676"/>
            <a:ext cx="92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Reads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flipH="1">
            <a:off x="2235944" y="3085354"/>
            <a:ext cx="277517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5145" y="4891062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Contigs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H="1">
            <a:off x="2208192" y="4805720"/>
            <a:ext cx="305269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9"/>
          <p:cNvSpPr/>
          <p:nvPr/>
        </p:nvSpPr>
        <p:spPr>
          <a:xfrm>
            <a:off x="464018" y="3937735"/>
            <a:ext cx="3821374" cy="66875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19625" y="2875707"/>
            <a:ext cx="441324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HTS assemblies still contain an abundance of error: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 20</a:t>
            </a:r>
            <a:r>
              <a:rPr lang="en-US" sz="2500" dirty="0"/>
              <a:t>-30 subst. errors per </a:t>
            </a:r>
            <a:r>
              <a:rPr lang="en-US" sz="2500" dirty="0" smtClean="0"/>
              <a:t>100kbp </a:t>
            </a:r>
            <a:r>
              <a:rPr lang="en-US" sz="2500" dirty="0"/>
              <a:t>with SOAPdenovo.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5-20 </a:t>
            </a:r>
            <a:r>
              <a:rPr lang="en-US" sz="2500" dirty="0"/>
              <a:t>subst. errors per </a:t>
            </a:r>
            <a:r>
              <a:rPr lang="en-US" sz="2500" dirty="0" smtClean="0"/>
              <a:t>100kbp </a:t>
            </a:r>
            <a:r>
              <a:rPr lang="en-US" sz="2500" dirty="0"/>
              <a:t>with Velvet.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Small (&lt;50 bp) INDEL errors.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Misassembles, large INDELs, etc.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/>
              <a:t>6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64018" y="409421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Sample Preparation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464018" y="2171088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Sequencing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64018" y="5671740"/>
            <a:ext cx="3821374" cy="1027055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Analysis, Analysis, </a:t>
            </a:r>
          </a:p>
          <a:p>
            <a:pPr algn="ctr"/>
            <a:r>
              <a:rPr lang="en-US" sz="2800" dirty="0" smtClean="0"/>
              <a:t>Analysis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flipH="1">
            <a:off x="2235945" y="1303004"/>
            <a:ext cx="277517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820" y="1360113"/>
            <a:ext cx="149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Fragments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2617" y="3175676"/>
            <a:ext cx="92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Reads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flipH="1">
            <a:off x="2235944" y="3085354"/>
            <a:ext cx="277517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5145" y="4891062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Contigs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H="1">
            <a:off x="2208192" y="4805720"/>
            <a:ext cx="305269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9"/>
          <p:cNvSpPr/>
          <p:nvPr/>
        </p:nvSpPr>
        <p:spPr>
          <a:xfrm>
            <a:off x="464018" y="3937735"/>
            <a:ext cx="3821374" cy="66875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63133" y="2961190"/>
            <a:ext cx="4423144" cy="2625235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09844" y="3494832"/>
            <a:ext cx="3810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Errors (macro &amp; micro) in</a:t>
            </a:r>
          </a:p>
          <a:p>
            <a:pPr algn="ctr"/>
            <a:r>
              <a:rPr lang="en-US" sz="2400" dirty="0" smtClean="0"/>
              <a:t>the assembled contigs will </a:t>
            </a:r>
            <a:r>
              <a:rPr lang="en-US" sz="2400" b="1" u="sng" dirty="0" smtClean="0"/>
              <a:t>profoundly affect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any downstream analysis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286625" y="3903465"/>
            <a:ext cx="714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7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33AC-83DC-8B4A-BC14-D537C302661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64018" y="409421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Sample Preparation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464018" y="2171088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Sequencing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64018" y="5671740"/>
            <a:ext cx="3821374" cy="1027055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Analysis, Analysis, </a:t>
            </a:r>
          </a:p>
          <a:p>
            <a:pPr algn="ctr"/>
            <a:r>
              <a:rPr lang="en-US" sz="2800" dirty="0" smtClean="0"/>
              <a:t>Analysis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flipH="1">
            <a:off x="2235945" y="1303004"/>
            <a:ext cx="277517" cy="7168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820" y="1360113"/>
            <a:ext cx="149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Fragments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2617" y="3175676"/>
            <a:ext cx="92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Reads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5145" y="4891062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Contigs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Flowchart: Process 9"/>
          <p:cNvSpPr/>
          <p:nvPr/>
        </p:nvSpPr>
        <p:spPr>
          <a:xfrm>
            <a:off x="464018" y="3937735"/>
            <a:ext cx="3821374" cy="668752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Assembly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3558159" y="1761546"/>
            <a:ext cx="277517" cy="337576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3601104" y="3531658"/>
            <a:ext cx="277518" cy="3256009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9"/>
          <p:cNvSpPr/>
          <p:nvPr/>
        </p:nvSpPr>
        <p:spPr>
          <a:xfrm>
            <a:off x="5644353" y="3462716"/>
            <a:ext cx="3042441" cy="171538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latin typeface="Cooper Black"/>
                <a:cs typeface="Cooper Black"/>
              </a:rPr>
              <a:t>SEQuel</a:t>
            </a:r>
          </a:p>
        </p:txBody>
      </p:sp>
      <p:sp>
        <p:nvSpPr>
          <p:cNvPr id="25" name="Down Arrow 24"/>
          <p:cNvSpPr/>
          <p:nvPr/>
        </p:nvSpPr>
        <p:spPr>
          <a:xfrm flipH="1">
            <a:off x="7048183" y="5423634"/>
            <a:ext cx="277517" cy="59087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81950" y="5981143"/>
            <a:ext cx="211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Refined Contigs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518545" y="6062133"/>
            <a:ext cx="1578740" cy="329876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3133" y="2961190"/>
            <a:ext cx="4423144" cy="2625235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476707"/>
            <a:ext cx="8229600" cy="347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De </a:t>
            </a:r>
            <a:r>
              <a:rPr lang="en-US" sz="4000" dirty="0">
                <a:solidFill>
                  <a:srgbClr val="000000"/>
                </a:solidFill>
                <a:latin typeface="American Typewriter"/>
              </a:rPr>
              <a:t>Bruijn Graph </a:t>
            </a:r>
            <a:endParaRPr lang="en-US" sz="4000" dirty="0" smtClean="0">
              <a:solidFill>
                <a:srgbClr val="000000"/>
              </a:solidFill>
              <a:latin typeface="American Typewriter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American Typewriter"/>
              </a:rPr>
              <a:t>for </a:t>
            </a:r>
            <a:r>
              <a:rPr lang="en-US" sz="4000" dirty="0">
                <a:solidFill>
                  <a:srgbClr val="000000"/>
                </a:solidFill>
                <a:latin typeface="American Typewriter"/>
              </a:rPr>
              <a:t>Fragment Assembly</a:t>
            </a:r>
          </a:p>
        </p:txBody>
      </p:sp>
    </p:spTree>
    <p:extLst>
      <p:ext uri="{BB962C8B-B14F-4D97-AF65-F5344CB8AC3E}">
        <p14:creationId xmlns:p14="http://schemas.microsoft.com/office/powerpoint/2010/main" val="24478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782" r="-3279"/>
          <a:stretch/>
        </p:blipFill>
        <p:spPr>
          <a:xfrm>
            <a:off x="434090" y="823900"/>
            <a:ext cx="3087221" cy="395128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2933" y="123184"/>
            <a:ext cx="5503922" cy="552078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American Typewriter"/>
              </a:rPr>
              <a:t>Nicolaas</a:t>
            </a:r>
            <a:r>
              <a:rPr lang="en-US" sz="2400" dirty="0" smtClean="0">
                <a:latin typeface="American Typewriter"/>
              </a:rPr>
              <a:t> G. de Bruijn (1918-2012)</a:t>
            </a:r>
            <a:endParaRPr lang="en-US" sz="2400" dirty="0">
              <a:latin typeface="American Typewriter"/>
            </a:endParaRPr>
          </a:p>
        </p:txBody>
      </p:sp>
      <p:pic>
        <p:nvPicPr>
          <p:cNvPr id="6" name="Content Placeholder 3" descr="irving_john_good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0" r="-2260"/>
          <a:stretch/>
        </p:blipFill>
        <p:spPr>
          <a:xfrm>
            <a:off x="5709334" y="2034912"/>
            <a:ext cx="3149279" cy="40262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16160" y="6068810"/>
            <a:ext cx="4756867" cy="55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latin typeface="American Typewriter"/>
              </a:rPr>
              <a:t>Irving John Good (1916-2009)</a:t>
            </a:r>
            <a:endParaRPr lang="en-US" sz="2400" dirty="0">
              <a:latin typeface="American Typewrit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71468" y="2636301"/>
            <a:ext cx="1099598" cy="1623575"/>
            <a:chOff x="3794621" y="1945076"/>
            <a:chExt cx="1099598" cy="1623575"/>
          </a:xfrm>
        </p:grpSpPr>
        <p:pic>
          <p:nvPicPr>
            <p:cNvPr id="2" name="Picture 1" descr="Light Bulb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621" y="1945076"/>
              <a:ext cx="1099598" cy="12217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23237" y="3199319"/>
              <a:ext cx="938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1946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29918</TotalTime>
  <Words>1048</Words>
  <Application>Microsoft Office PowerPoint</Application>
  <PresentationFormat>On-screen Show (4:3)</PresentationFormat>
  <Paragraphs>515</Paragraphs>
  <Slides>43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Nicolaas G. de Bruijn (1918-2012)</vt:lpstr>
      <vt:lpstr>De Bruijn Graph for Genome Assembly</vt:lpstr>
      <vt:lpstr>So, why the change of heart?</vt:lpstr>
      <vt:lpstr>De Bruijn Graph</vt:lpstr>
      <vt:lpstr>De Bruijn Graph</vt:lpstr>
      <vt:lpstr>De Bruijn Graph</vt:lpstr>
      <vt:lpstr>De Bruijn Graph</vt:lpstr>
      <vt:lpstr>De Bruijn Graph</vt:lpstr>
      <vt:lpstr>De Bruijn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SEQuel Algorithm</vt:lpstr>
      <vt:lpstr>Positional De Bruijn Graph</vt:lpstr>
      <vt:lpstr>Positional De Bruijn Graph</vt:lpstr>
      <vt:lpstr>Positional De Bruijn Graph</vt:lpstr>
      <vt:lpstr>The SEQuel Algorithm</vt:lpstr>
      <vt:lpstr>The SEQuel Algorithm</vt:lpstr>
      <vt:lpstr>The SEQuel Algorithm</vt:lpstr>
      <vt:lpstr>The SEQuel Algorithm</vt:lpstr>
      <vt:lpstr>The SEQuel Algorithm</vt:lpstr>
      <vt:lpstr>The SEQuel Algorithm</vt:lpstr>
      <vt:lpstr>The SEQuel Algorithm</vt:lpstr>
      <vt:lpstr>The SEQuel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Ronen</dc:creator>
  <cp:lastModifiedBy>Roy Ronen</cp:lastModifiedBy>
  <cp:revision>1676</cp:revision>
  <dcterms:created xsi:type="dcterms:W3CDTF">2012-03-12T10:51:29Z</dcterms:created>
  <dcterms:modified xsi:type="dcterms:W3CDTF">2013-09-24T00:22:35Z</dcterms:modified>
</cp:coreProperties>
</file>