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4" r:id="rId9"/>
    <p:sldId id="265"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512" autoAdjust="0"/>
  </p:normalViewPr>
  <p:slideViewPr>
    <p:cSldViewPr>
      <p:cViewPr varScale="1">
        <p:scale>
          <a:sx n="88" d="100"/>
          <a:sy n="88" d="100"/>
        </p:scale>
        <p:origin x="-20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6CE73-B8C0-422C-9BF1-7EEB6588829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D01A67-048A-465A-8D10-199FD7068917}">
      <dgm:prSet phldrT="[Text]"/>
      <dgm:spPr/>
      <dgm:t>
        <a:bodyPr/>
        <a:lstStyle/>
        <a:p>
          <a:r>
            <a:rPr lang="en-US" dirty="0" smtClean="0"/>
            <a:t>Morphological analysis</a:t>
          </a:r>
          <a:endParaRPr lang="en-US" dirty="0"/>
        </a:p>
      </dgm:t>
    </dgm:pt>
    <dgm:pt modelId="{82459636-44EA-44AC-BBA7-92D8FF980F4A}" type="parTrans" cxnId="{751EC622-4525-47E7-BB35-5C446ABE8793}">
      <dgm:prSet/>
      <dgm:spPr/>
      <dgm:t>
        <a:bodyPr/>
        <a:lstStyle/>
        <a:p>
          <a:endParaRPr lang="en-US"/>
        </a:p>
      </dgm:t>
    </dgm:pt>
    <dgm:pt modelId="{1C98033B-F283-4CAA-9A4D-FA2A95E4CB4B}" type="sibTrans" cxnId="{751EC622-4525-47E7-BB35-5C446ABE8793}">
      <dgm:prSet/>
      <dgm:spPr/>
      <dgm:t>
        <a:bodyPr/>
        <a:lstStyle/>
        <a:p>
          <a:endParaRPr lang="en-US"/>
        </a:p>
      </dgm:t>
    </dgm:pt>
    <dgm:pt modelId="{DEDE31DE-69E3-4CF6-96C2-1E4CEE372B15}">
      <dgm:prSet phldrT="[Text]"/>
      <dgm:spPr/>
      <dgm:t>
        <a:bodyPr/>
        <a:lstStyle/>
        <a:p>
          <a:r>
            <a:rPr lang="en-US" dirty="0" smtClean="0"/>
            <a:t>Lexicography</a:t>
          </a:r>
          <a:endParaRPr lang="en-US" dirty="0"/>
        </a:p>
      </dgm:t>
    </dgm:pt>
    <dgm:pt modelId="{92EABC32-075D-4F2A-9D99-E8DAF8E5FFB5}" type="parTrans" cxnId="{AA9AC649-B986-4146-9454-D5437D03F8F2}">
      <dgm:prSet/>
      <dgm:spPr/>
      <dgm:t>
        <a:bodyPr/>
        <a:lstStyle/>
        <a:p>
          <a:endParaRPr lang="en-US"/>
        </a:p>
      </dgm:t>
    </dgm:pt>
    <dgm:pt modelId="{018EAF3D-D1B8-45A4-93AC-7CBEC66B5027}" type="sibTrans" cxnId="{AA9AC649-B986-4146-9454-D5437D03F8F2}">
      <dgm:prSet/>
      <dgm:spPr/>
      <dgm:t>
        <a:bodyPr/>
        <a:lstStyle/>
        <a:p>
          <a:endParaRPr lang="en-US"/>
        </a:p>
      </dgm:t>
    </dgm:pt>
    <dgm:pt modelId="{5EAEC7D4-8B19-4E96-B774-7494A45CCDBF}">
      <dgm:prSet phldrT="[Text]"/>
      <dgm:spPr/>
      <dgm:t>
        <a:bodyPr/>
        <a:lstStyle/>
        <a:p>
          <a:r>
            <a:rPr lang="en-US" dirty="0" smtClean="0"/>
            <a:t>Syntactic parsing</a:t>
          </a:r>
          <a:endParaRPr lang="en-US" dirty="0"/>
        </a:p>
      </dgm:t>
    </dgm:pt>
    <dgm:pt modelId="{020CA224-DB73-40AC-B0CC-8A4595B0C10F}" type="parTrans" cxnId="{27E024C9-9C75-4B47-AA63-8561ED8A4612}">
      <dgm:prSet/>
      <dgm:spPr/>
      <dgm:t>
        <a:bodyPr/>
        <a:lstStyle/>
        <a:p>
          <a:endParaRPr lang="en-US"/>
        </a:p>
      </dgm:t>
    </dgm:pt>
    <dgm:pt modelId="{829E27C4-3A2E-44CA-B543-D94D8AA8E4D8}" type="sibTrans" cxnId="{27E024C9-9C75-4B47-AA63-8561ED8A4612}">
      <dgm:prSet/>
      <dgm:spPr/>
      <dgm:t>
        <a:bodyPr/>
        <a:lstStyle/>
        <a:p>
          <a:endParaRPr lang="en-US"/>
        </a:p>
      </dgm:t>
    </dgm:pt>
    <dgm:pt modelId="{19A68D53-FD82-4B46-BB64-391EBB1A497A}">
      <dgm:prSet phldrT="[Text]"/>
      <dgm:spPr/>
      <dgm:t>
        <a:bodyPr/>
        <a:lstStyle/>
        <a:p>
          <a:r>
            <a:rPr lang="en-US" dirty="0" smtClean="0"/>
            <a:t>Semantic analysis</a:t>
          </a:r>
          <a:endParaRPr lang="en-US" dirty="0"/>
        </a:p>
      </dgm:t>
    </dgm:pt>
    <dgm:pt modelId="{2F37E461-3711-404D-B6CB-CCC1220D098F}" type="parTrans" cxnId="{7D89C24D-C07C-4F1A-96BD-4E99A3AA82EC}">
      <dgm:prSet/>
      <dgm:spPr/>
      <dgm:t>
        <a:bodyPr/>
        <a:lstStyle/>
        <a:p>
          <a:endParaRPr lang="en-US"/>
        </a:p>
      </dgm:t>
    </dgm:pt>
    <dgm:pt modelId="{9E6198B7-4DAB-4120-9462-555A36B8BE8E}" type="sibTrans" cxnId="{7D89C24D-C07C-4F1A-96BD-4E99A3AA82EC}">
      <dgm:prSet/>
      <dgm:spPr/>
      <dgm:t>
        <a:bodyPr/>
        <a:lstStyle/>
        <a:p>
          <a:endParaRPr lang="en-US"/>
        </a:p>
      </dgm:t>
    </dgm:pt>
    <dgm:pt modelId="{538642C0-E832-4D19-9D01-193A27056069}">
      <dgm:prSet phldrT="[Text]"/>
      <dgm:spPr/>
      <dgm:t>
        <a:bodyPr/>
        <a:lstStyle/>
        <a:p>
          <a:r>
            <a:rPr lang="en-US" dirty="0" smtClean="0"/>
            <a:t>Discourse analysis</a:t>
          </a:r>
          <a:endParaRPr lang="en-US" dirty="0"/>
        </a:p>
      </dgm:t>
    </dgm:pt>
    <dgm:pt modelId="{55FC8CB5-7A5E-421A-907F-8334EE93FA52}" type="parTrans" cxnId="{DCCB6F32-4C2F-4A82-8A52-985A4A00B1D1}">
      <dgm:prSet/>
      <dgm:spPr/>
      <dgm:t>
        <a:bodyPr/>
        <a:lstStyle/>
        <a:p>
          <a:endParaRPr lang="en-US"/>
        </a:p>
      </dgm:t>
    </dgm:pt>
    <dgm:pt modelId="{C11BF891-1323-4071-B3C2-2B72C205474A}" type="sibTrans" cxnId="{DCCB6F32-4C2F-4A82-8A52-985A4A00B1D1}">
      <dgm:prSet/>
      <dgm:spPr/>
      <dgm:t>
        <a:bodyPr/>
        <a:lstStyle/>
        <a:p>
          <a:endParaRPr lang="en-US"/>
        </a:p>
      </dgm:t>
    </dgm:pt>
    <dgm:pt modelId="{F3F4F5A8-EA60-42A5-ACE3-3802B506BE98}">
      <dgm:prSet phldrT="[Text]" phldr="1"/>
      <dgm:spPr/>
      <dgm:t>
        <a:bodyPr/>
        <a:lstStyle/>
        <a:p>
          <a:endParaRPr lang="en-US" dirty="0"/>
        </a:p>
      </dgm:t>
    </dgm:pt>
    <dgm:pt modelId="{1B3535BC-9546-4C55-8454-C91D2422DDC6}" type="parTrans" cxnId="{F6313934-FB33-42AD-8B23-14760637B88D}">
      <dgm:prSet/>
      <dgm:spPr/>
      <dgm:t>
        <a:bodyPr/>
        <a:lstStyle/>
        <a:p>
          <a:endParaRPr lang="en-US"/>
        </a:p>
      </dgm:t>
    </dgm:pt>
    <dgm:pt modelId="{D6AD6368-614D-4790-BCE5-9EA3FDF3C753}" type="sibTrans" cxnId="{F6313934-FB33-42AD-8B23-14760637B88D}">
      <dgm:prSet/>
      <dgm:spPr/>
      <dgm:t>
        <a:bodyPr/>
        <a:lstStyle/>
        <a:p>
          <a:endParaRPr lang="en-US"/>
        </a:p>
      </dgm:t>
    </dgm:pt>
    <dgm:pt modelId="{204D5945-1391-4B62-996B-82FCA7D5B811}">
      <dgm:prSet phldrT="[Text]" phldr="1"/>
      <dgm:spPr/>
      <dgm:t>
        <a:bodyPr/>
        <a:lstStyle/>
        <a:p>
          <a:endParaRPr lang="en-US" dirty="0"/>
        </a:p>
      </dgm:t>
    </dgm:pt>
    <dgm:pt modelId="{1ECBBA81-3B16-4F34-A231-CE51E8CB6A82}" type="parTrans" cxnId="{73D0F718-91EC-446A-AD35-F403823985A7}">
      <dgm:prSet/>
      <dgm:spPr/>
      <dgm:t>
        <a:bodyPr/>
        <a:lstStyle/>
        <a:p>
          <a:endParaRPr lang="en-US"/>
        </a:p>
      </dgm:t>
    </dgm:pt>
    <dgm:pt modelId="{1F8C54E0-1260-4CE7-B017-456ABBD80C80}" type="sibTrans" cxnId="{73D0F718-91EC-446A-AD35-F403823985A7}">
      <dgm:prSet/>
      <dgm:spPr/>
      <dgm:t>
        <a:bodyPr/>
        <a:lstStyle/>
        <a:p>
          <a:endParaRPr lang="en-US"/>
        </a:p>
      </dgm:t>
    </dgm:pt>
    <dgm:pt modelId="{3720F02D-82EC-428D-B537-B745E3C06E24}" type="pres">
      <dgm:prSet presAssocID="{2676CE73-B8C0-422C-9BF1-7EEB6588829C}" presName="outerComposite" presStyleCnt="0">
        <dgm:presLayoutVars>
          <dgm:chMax val="5"/>
          <dgm:dir/>
          <dgm:resizeHandles val="exact"/>
        </dgm:presLayoutVars>
      </dgm:prSet>
      <dgm:spPr/>
      <dgm:t>
        <a:bodyPr/>
        <a:lstStyle/>
        <a:p>
          <a:endParaRPr lang="en-US"/>
        </a:p>
      </dgm:t>
    </dgm:pt>
    <dgm:pt modelId="{C73D8ABC-AC0F-460E-99EB-626CF201F22A}" type="pres">
      <dgm:prSet presAssocID="{2676CE73-B8C0-422C-9BF1-7EEB6588829C}" presName="dummyMaxCanvas" presStyleCnt="0">
        <dgm:presLayoutVars/>
      </dgm:prSet>
      <dgm:spPr/>
    </dgm:pt>
    <dgm:pt modelId="{53E3B2BA-A0EC-43AD-9A39-AB24D29F2927}" type="pres">
      <dgm:prSet presAssocID="{2676CE73-B8C0-422C-9BF1-7EEB6588829C}" presName="FiveNodes_1" presStyleLbl="node1" presStyleIdx="0" presStyleCnt="5">
        <dgm:presLayoutVars>
          <dgm:bulletEnabled val="1"/>
        </dgm:presLayoutVars>
      </dgm:prSet>
      <dgm:spPr/>
      <dgm:t>
        <a:bodyPr/>
        <a:lstStyle/>
        <a:p>
          <a:endParaRPr lang="en-US"/>
        </a:p>
      </dgm:t>
    </dgm:pt>
    <dgm:pt modelId="{BFAF93AC-AD53-473A-8BCF-845717FD3147}" type="pres">
      <dgm:prSet presAssocID="{2676CE73-B8C0-422C-9BF1-7EEB6588829C}" presName="FiveNodes_2" presStyleLbl="node1" presStyleIdx="1" presStyleCnt="5">
        <dgm:presLayoutVars>
          <dgm:bulletEnabled val="1"/>
        </dgm:presLayoutVars>
      </dgm:prSet>
      <dgm:spPr/>
      <dgm:t>
        <a:bodyPr/>
        <a:lstStyle/>
        <a:p>
          <a:endParaRPr lang="en-US"/>
        </a:p>
      </dgm:t>
    </dgm:pt>
    <dgm:pt modelId="{63CA715C-6F8C-4285-8D7D-0728025DC233}" type="pres">
      <dgm:prSet presAssocID="{2676CE73-B8C0-422C-9BF1-7EEB6588829C}" presName="FiveNodes_3" presStyleLbl="node1" presStyleIdx="2" presStyleCnt="5">
        <dgm:presLayoutVars>
          <dgm:bulletEnabled val="1"/>
        </dgm:presLayoutVars>
      </dgm:prSet>
      <dgm:spPr/>
      <dgm:t>
        <a:bodyPr/>
        <a:lstStyle/>
        <a:p>
          <a:endParaRPr lang="en-US"/>
        </a:p>
      </dgm:t>
    </dgm:pt>
    <dgm:pt modelId="{077C762F-458E-4805-A2D3-9496872246E9}" type="pres">
      <dgm:prSet presAssocID="{2676CE73-B8C0-422C-9BF1-7EEB6588829C}" presName="FiveNodes_4" presStyleLbl="node1" presStyleIdx="3" presStyleCnt="5">
        <dgm:presLayoutVars>
          <dgm:bulletEnabled val="1"/>
        </dgm:presLayoutVars>
      </dgm:prSet>
      <dgm:spPr/>
      <dgm:t>
        <a:bodyPr/>
        <a:lstStyle/>
        <a:p>
          <a:endParaRPr lang="en-US"/>
        </a:p>
      </dgm:t>
    </dgm:pt>
    <dgm:pt modelId="{8A10BE93-B0AB-4B84-A6BE-77BCB1A2A45D}" type="pres">
      <dgm:prSet presAssocID="{2676CE73-B8C0-422C-9BF1-7EEB6588829C}" presName="FiveNodes_5" presStyleLbl="node1" presStyleIdx="4" presStyleCnt="5">
        <dgm:presLayoutVars>
          <dgm:bulletEnabled val="1"/>
        </dgm:presLayoutVars>
      </dgm:prSet>
      <dgm:spPr/>
      <dgm:t>
        <a:bodyPr/>
        <a:lstStyle/>
        <a:p>
          <a:endParaRPr lang="en-US"/>
        </a:p>
      </dgm:t>
    </dgm:pt>
    <dgm:pt modelId="{A9DD7142-ADA9-4848-AC79-857644CD2F25}" type="pres">
      <dgm:prSet presAssocID="{2676CE73-B8C0-422C-9BF1-7EEB6588829C}" presName="FiveConn_1-2" presStyleLbl="fgAccFollowNode1" presStyleIdx="0" presStyleCnt="4">
        <dgm:presLayoutVars>
          <dgm:bulletEnabled val="1"/>
        </dgm:presLayoutVars>
      </dgm:prSet>
      <dgm:spPr/>
      <dgm:t>
        <a:bodyPr/>
        <a:lstStyle/>
        <a:p>
          <a:endParaRPr lang="en-US"/>
        </a:p>
      </dgm:t>
    </dgm:pt>
    <dgm:pt modelId="{BF37C5DF-4813-47D6-BD67-089DA604A383}" type="pres">
      <dgm:prSet presAssocID="{2676CE73-B8C0-422C-9BF1-7EEB6588829C}" presName="FiveConn_2-3" presStyleLbl="fgAccFollowNode1" presStyleIdx="1" presStyleCnt="4">
        <dgm:presLayoutVars>
          <dgm:bulletEnabled val="1"/>
        </dgm:presLayoutVars>
      </dgm:prSet>
      <dgm:spPr/>
      <dgm:t>
        <a:bodyPr/>
        <a:lstStyle/>
        <a:p>
          <a:endParaRPr lang="en-US"/>
        </a:p>
      </dgm:t>
    </dgm:pt>
    <dgm:pt modelId="{4533F795-2E4C-4636-9CAE-8509D71E3B2A}" type="pres">
      <dgm:prSet presAssocID="{2676CE73-B8C0-422C-9BF1-7EEB6588829C}" presName="FiveConn_3-4" presStyleLbl="fgAccFollowNode1" presStyleIdx="2" presStyleCnt="4">
        <dgm:presLayoutVars>
          <dgm:bulletEnabled val="1"/>
        </dgm:presLayoutVars>
      </dgm:prSet>
      <dgm:spPr/>
      <dgm:t>
        <a:bodyPr/>
        <a:lstStyle/>
        <a:p>
          <a:endParaRPr lang="en-US"/>
        </a:p>
      </dgm:t>
    </dgm:pt>
    <dgm:pt modelId="{330D7D4D-6FA0-484D-92F4-90E85CE637BD}" type="pres">
      <dgm:prSet presAssocID="{2676CE73-B8C0-422C-9BF1-7EEB6588829C}" presName="FiveConn_4-5" presStyleLbl="fgAccFollowNode1" presStyleIdx="3" presStyleCnt="4">
        <dgm:presLayoutVars>
          <dgm:bulletEnabled val="1"/>
        </dgm:presLayoutVars>
      </dgm:prSet>
      <dgm:spPr/>
      <dgm:t>
        <a:bodyPr/>
        <a:lstStyle/>
        <a:p>
          <a:endParaRPr lang="en-US"/>
        </a:p>
      </dgm:t>
    </dgm:pt>
    <dgm:pt modelId="{C883DBD4-DF67-4301-9E5B-607EAC823B9E}" type="pres">
      <dgm:prSet presAssocID="{2676CE73-B8C0-422C-9BF1-7EEB6588829C}" presName="FiveNodes_1_text" presStyleLbl="node1" presStyleIdx="4" presStyleCnt="5">
        <dgm:presLayoutVars>
          <dgm:bulletEnabled val="1"/>
        </dgm:presLayoutVars>
      </dgm:prSet>
      <dgm:spPr/>
      <dgm:t>
        <a:bodyPr/>
        <a:lstStyle/>
        <a:p>
          <a:endParaRPr lang="en-US"/>
        </a:p>
      </dgm:t>
    </dgm:pt>
    <dgm:pt modelId="{680CB68E-9D18-411B-B922-19D574E1A3BF}" type="pres">
      <dgm:prSet presAssocID="{2676CE73-B8C0-422C-9BF1-7EEB6588829C}" presName="FiveNodes_2_text" presStyleLbl="node1" presStyleIdx="4" presStyleCnt="5">
        <dgm:presLayoutVars>
          <dgm:bulletEnabled val="1"/>
        </dgm:presLayoutVars>
      </dgm:prSet>
      <dgm:spPr/>
      <dgm:t>
        <a:bodyPr/>
        <a:lstStyle/>
        <a:p>
          <a:endParaRPr lang="en-US"/>
        </a:p>
      </dgm:t>
    </dgm:pt>
    <dgm:pt modelId="{B8B4EE77-AE18-4228-9A47-1B72BAA9BEC2}" type="pres">
      <dgm:prSet presAssocID="{2676CE73-B8C0-422C-9BF1-7EEB6588829C}" presName="FiveNodes_3_text" presStyleLbl="node1" presStyleIdx="4" presStyleCnt="5">
        <dgm:presLayoutVars>
          <dgm:bulletEnabled val="1"/>
        </dgm:presLayoutVars>
      </dgm:prSet>
      <dgm:spPr/>
      <dgm:t>
        <a:bodyPr/>
        <a:lstStyle/>
        <a:p>
          <a:endParaRPr lang="en-US"/>
        </a:p>
      </dgm:t>
    </dgm:pt>
    <dgm:pt modelId="{5640F44E-B079-4B69-86DF-23025B56E9C3}" type="pres">
      <dgm:prSet presAssocID="{2676CE73-B8C0-422C-9BF1-7EEB6588829C}" presName="FiveNodes_4_text" presStyleLbl="node1" presStyleIdx="4" presStyleCnt="5">
        <dgm:presLayoutVars>
          <dgm:bulletEnabled val="1"/>
        </dgm:presLayoutVars>
      </dgm:prSet>
      <dgm:spPr/>
      <dgm:t>
        <a:bodyPr/>
        <a:lstStyle/>
        <a:p>
          <a:endParaRPr lang="en-US"/>
        </a:p>
      </dgm:t>
    </dgm:pt>
    <dgm:pt modelId="{9DCFFB42-F9D2-43F9-BABF-AC44FF707026}" type="pres">
      <dgm:prSet presAssocID="{2676CE73-B8C0-422C-9BF1-7EEB6588829C}" presName="FiveNodes_5_text" presStyleLbl="node1" presStyleIdx="4" presStyleCnt="5">
        <dgm:presLayoutVars>
          <dgm:bulletEnabled val="1"/>
        </dgm:presLayoutVars>
      </dgm:prSet>
      <dgm:spPr/>
      <dgm:t>
        <a:bodyPr/>
        <a:lstStyle/>
        <a:p>
          <a:endParaRPr lang="en-US"/>
        </a:p>
      </dgm:t>
    </dgm:pt>
  </dgm:ptLst>
  <dgm:cxnLst>
    <dgm:cxn modelId="{2FF989E0-5966-4D67-8DFA-ECF88C7C3E8E}" type="presOf" srcId="{1C98033B-F283-4CAA-9A4D-FA2A95E4CB4B}" destId="{A9DD7142-ADA9-4848-AC79-857644CD2F25}" srcOrd="0" destOrd="0" presId="urn:microsoft.com/office/officeart/2005/8/layout/vProcess5"/>
    <dgm:cxn modelId="{9A6EC695-E605-438E-A027-954E9F0F2F48}" type="presOf" srcId="{13D01A67-048A-465A-8D10-199FD7068917}" destId="{C883DBD4-DF67-4301-9E5B-607EAC823B9E}" srcOrd="1" destOrd="0" presId="urn:microsoft.com/office/officeart/2005/8/layout/vProcess5"/>
    <dgm:cxn modelId="{457AD8E9-C009-431B-8C06-FA9C8A14F935}" type="presOf" srcId="{9E6198B7-4DAB-4120-9462-555A36B8BE8E}" destId="{330D7D4D-6FA0-484D-92F4-90E85CE637BD}" srcOrd="0" destOrd="0" presId="urn:microsoft.com/office/officeart/2005/8/layout/vProcess5"/>
    <dgm:cxn modelId="{AD123B3F-7EA8-4B49-963A-7FDB7F3623B3}" type="presOf" srcId="{538642C0-E832-4D19-9D01-193A27056069}" destId="{9DCFFB42-F9D2-43F9-BABF-AC44FF707026}" srcOrd="1" destOrd="0" presId="urn:microsoft.com/office/officeart/2005/8/layout/vProcess5"/>
    <dgm:cxn modelId="{2B76555A-7DC1-4EC7-995B-406ADECE9BAD}" type="presOf" srcId="{13D01A67-048A-465A-8D10-199FD7068917}" destId="{53E3B2BA-A0EC-43AD-9A39-AB24D29F2927}" srcOrd="0" destOrd="0" presId="urn:microsoft.com/office/officeart/2005/8/layout/vProcess5"/>
    <dgm:cxn modelId="{AE5C3E82-3880-4AAA-8845-5E33F7E1B0C2}" type="presOf" srcId="{DEDE31DE-69E3-4CF6-96C2-1E4CEE372B15}" destId="{680CB68E-9D18-411B-B922-19D574E1A3BF}" srcOrd="1" destOrd="0" presId="urn:microsoft.com/office/officeart/2005/8/layout/vProcess5"/>
    <dgm:cxn modelId="{46282228-215A-42BB-A4A0-BFBE33BD850F}" type="presOf" srcId="{5EAEC7D4-8B19-4E96-B774-7494A45CCDBF}" destId="{B8B4EE77-AE18-4228-9A47-1B72BAA9BEC2}" srcOrd="1" destOrd="0" presId="urn:microsoft.com/office/officeart/2005/8/layout/vProcess5"/>
    <dgm:cxn modelId="{DCCB6F32-4C2F-4A82-8A52-985A4A00B1D1}" srcId="{2676CE73-B8C0-422C-9BF1-7EEB6588829C}" destId="{538642C0-E832-4D19-9D01-193A27056069}" srcOrd="4" destOrd="0" parTransId="{55FC8CB5-7A5E-421A-907F-8334EE93FA52}" sibTransId="{C11BF891-1323-4071-B3C2-2B72C205474A}"/>
    <dgm:cxn modelId="{AFF7DA9A-0B57-4A4B-9F7D-4712025722A0}" type="presOf" srcId="{018EAF3D-D1B8-45A4-93AC-7CBEC66B5027}" destId="{BF37C5DF-4813-47D6-BD67-089DA604A383}" srcOrd="0" destOrd="0" presId="urn:microsoft.com/office/officeart/2005/8/layout/vProcess5"/>
    <dgm:cxn modelId="{538E8163-ECFE-4433-B8A1-3C094BAEF707}" type="presOf" srcId="{19A68D53-FD82-4B46-BB64-391EBB1A497A}" destId="{077C762F-458E-4805-A2D3-9496872246E9}" srcOrd="0" destOrd="0" presId="urn:microsoft.com/office/officeart/2005/8/layout/vProcess5"/>
    <dgm:cxn modelId="{5FE8068B-E5CB-4009-BECF-6FB47DB3C83A}" type="presOf" srcId="{5EAEC7D4-8B19-4E96-B774-7494A45CCDBF}" destId="{63CA715C-6F8C-4285-8D7D-0728025DC233}" srcOrd="0" destOrd="0" presId="urn:microsoft.com/office/officeart/2005/8/layout/vProcess5"/>
    <dgm:cxn modelId="{F6313934-FB33-42AD-8B23-14760637B88D}" srcId="{2676CE73-B8C0-422C-9BF1-7EEB6588829C}" destId="{F3F4F5A8-EA60-42A5-ACE3-3802B506BE98}" srcOrd="6" destOrd="0" parTransId="{1B3535BC-9546-4C55-8454-C91D2422DDC6}" sibTransId="{D6AD6368-614D-4790-BCE5-9EA3FDF3C753}"/>
    <dgm:cxn modelId="{7D89C24D-C07C-4F1A-96BD-4E99A3AA82EC}" srcId="{2676CE73-B8C0-422C-9BF1-7EEB6588829C}" destId="{19A68D53-FD82-4B46-BB64-391EBB1A497A}" srcOrd="3" destOrd="0" parTransId="{2F37E461-3711-404D-B6CB-CCC1220D098F}" sibTransId="{9E6198B7-4DAB-4120-9462-555A36B8BE8E}"/>
    <dgm:cxn modelId="{2305B14A-CBA1-40D1-B183-42D0070D1EC3}" type="presOf" srcId="{19A68D53-FD82-4B46-BB64-391EBB1A497A}" destId="{5640F44E-B079-4B69-86DF-23025B56E9C3}" srcOrd="1" destOrd="0" presId="urn:microsoft.com/office/officeart/2005/8/layout/vProcess5"/>
    <dgm:cxn modelId="{751EC622-4525-47E7-BB35-5C446ABE8793}" srcId="{2676CE73-B8C0-422C-9BF1-7EEB6588829C}" destId="{13D01A67-048A-465A-8D10-199FD7068917}" srcOrd="0" destOrd="0" parTransId="{82459636-44EA-44AC-BBA7-92D8FF980F4A}" sibTransId="{1C98033B-F283-4CAA-9A4D-FA2A95E4CB4B}"/>
    <dgm:cxn modelId="{27E024C9-9C75-4B47-AA63-8561ED8A4612}" srcId="{2676CE73-B8C0-422C-9BF1-7EEB6588829C}" destId="{5EAEC7D4-8B19-4E96-B774-7494A45CCDBF}" srcOrd="2" destOrd="0" parTransId="{020CA224-DB73-40AC-B0CC-8A4595B0C10F}" sibTransId="{829E27C4-3A2E-44CA-B543-D94D8AA8E4D8}"/>
    <dgm:cxn modelId="{7519751E-21EA-4C30-B75A-8902D9A802F9}" type="presOf" srcId="{829E27C4-3A2E-44CA-B543-D94D8AA8E4D8}" destId="{4533F795-2E4C-4636-9CAE-8509D71E3B2A}" srcOrd="0" destOrd="0" presId="urn:microsoft.com/office/officeart/2005/8/layout/vProcess5"/>
    <dgm:cxn modelId="{73D0F718-91EC-446A-AD35-F403823985A7}" srcId="{2676CE73-B8C0-422C-9BF1-7EEB6588829C}" destId="{204D5945-1391-4B62-996B-82FCA7D5B811}" srcOrd="5" destOrd="0" parTransId="{1ECBBA81-3B16-4F34-A231-CE51E8CB6A82}" sibTransId="{1F8C54E0-1260-4CE7-B017-456ABBD80C80}"/>
    <dgm:cxn modelId="{F7E1DC54-E535-4BB8-B3F0-A01DB84C23D2}" type="presOf" srcId="{DEDE31DE-69E3-4CF6-96C2-1E4CEE372B15}" destId="{BFAF93AC-AD53-473A-8BCF-845717FD3147}" srcOrd="0" destOrd="0" presId="urn:microsoft.com/office/officeart/2005/8/layout/vProcess5"/>
    <dgm:cxn modelId="{AA9AC649-B986-4146-9454-D5437D03F8F2}" srcId="{2676CE73-B8C0-422C-9BF1-7EEB6588829C}" destId="{DEDE31DE-69E3-4CF6-96C2-1E4CEE372B15}" srcOrd="1" destOrd="0" parTransId="{92EABC32-075D-4F2A-9D99-E8DAF8E5FFB5}" sibTransId="{018EAF3D-D1B8-45A4-93AC-7CBEC66B5027}"/>
    <dgm:cxn modelId="{66E0F393-6703-4A9A-9CD5-A39E72C3D694}" type="presOf" srcId="{538642C0-E832-4D19-9D01-193A27056069}" destId="{8A10BE93-B0AB-4B84-A6BE-77BCB1A2A45D}" srcOrd="0" destOrd="0" presId="urn:microsoft.com/office/officeart/2005/8/layout/vProcess5"/>
    <dgm:cxn modelId="{EDAC44B7-154B-4238-8D62-7FBDA2E1F07C}" type="presOf" srcId="{2676CE73-B8C0-422C-9BF1-7EEB6588829C}" destId="{3720F02D-82EC-428D-B537-B745E3C06E24}" srcOrd="0" destOrd="0" presId="urn:microsoft.com/office/officeart/2005/8/layout/vProcess5"/>
    <dgm:cxn modelId="{A4365785-DF07-46C1-AE05-882F781799B2}" type="presParOf" srcId="{3720F02D-82EC-428D-B537-B745E3C06E24}" destId="{C73D8ABC-AC0F-460E-99EB-626CF201F22A}" srcOrd="0" destOrd="0" presId="urn:microsoft.com/office/officeart/2005/8/layout/vProcess5"/>
    <dgm:cxn modelId="{D3882A82-C71F-4087-901A-C89C1DBD7B62}" type="presParOf" srcId="{3720F02D-82EC-428D-B537-B745E3C06E24}" destId="{53E3B2BA-A0EC-43AD-9A39-AB24D29F2927}" srcOrd="1" destOrd="0" presId="urn:microsoft.com/office/officeart/2005/8/layout/vProcess5"/>
    <dgm:cxn modelId="{32A589CB-BC7D-4899-A8B5-0DF247202C3E}" type="presParOf" srcId="{3720F02D-82EC-428D-B537-B745E3C06E24}" destId="{BFAF93AC-AD53-473A-8BCF-845717FD3147}" srcOrd="2" destOrd="0" presId="urn:microsoft.com/office/officeart/2005/8/layout/vProcess5"/>
    <dgm:cxn modelId="{7CAE2F2C-13A3-4E08-B0E1-1BB307495474}" type="presParOf" srcId="{3720F02D-82EC-428D-B537-B745E3C06E24}" destId="{63CA715C-6F8C-4285-8D7D-0728025DC233}" srcOrd="3" destOrd="0" presId="urn:microsoft.com/office/officeart/2005/8/layout/vProcess5"/>
    <dgm:cxn modelId="{4EF8C2A6-B9AA-4654-9407-89B292BE06A7}" type="presParOf" srcId="{3720F02D-82EC-428D-B537-B745E3C06E24}" destId="{077C762F-458E-4805-A2D3-9496872246E9}" srcOrd="4" destOrd="0" presId="urn:microsoft.com/office/officeart/2005/8/layout/vProcess5"/>
    <dgm:cxn modelId="{DA801FE7-9F97-4069-9B1F-C92BEEF12196}" type="presParOf" srcId="{3720F02D-82EC-428D-B537-B745E3C06E24}" destId="{8A10BE93-B0AB-4B84-A6BE-77BCB1A2A45D}" srcOrd="5" destOrd="0" presId="urn:microsoft.com/office/officeart/2005/8/layout/vProcess5"/>
    <dgm:cxn modelId="{AE428DD3-73CA-4F14-B790-570A0DB02721}" type="presParOf" srcId="{3720F02D-82EC-428D-B537-B745E3C06E24}" destId="{A9DD7142-ADA9-4848-AC79-857644CD2F25}" srcOrd="6" destOrd="0" presId="urn:microsoft.com/office/officeart/2005/8/layout/vProcess5"/>
    <dgm:cxn modelId="{1015C162-BE74-4CB9-AFAE-940EECC86A50}" type="presParOf" srcId="{3720F02D-82EC-428D-B537-B745E3C06E24}" destId="{BF37C5DF-4813-47D6-BD67-089DA604A383}" srcOrd="7" destOrd="0" presId="urn:microsoft.com/office/officeart/2005/8/layout/vProcess5"/>
    <dgm:cxn modelId="{9183B493-F161-46B8-866F-34205BBC38BA}" type="presParOf" srcId="{3720F02D-82EC-428D-B537-B745E3C06E24}" destId="{4533F795-2E4C-4636-9CAE-8509D71E3B2A}" srcOrd="8" destOrd="0" presId="urn:microsoft.com/office/officeart/2005/8/layout/vProcess5"/>
    <dgm:cxn modelId="{A9F41B05-26F0-4465-BC6B-D4D79616EB5B}" type="presParOf" srcId="{3720F02D-82EC-428D-B537-B745E3C06E24}" destId="{330D7D4D-6FA0-484D-92F4-90E85CE637BD}" srcOrd="9" destOrd="0" presId="urn:microsoft.com/office/officeart/2005/8/layout/vProcess5"/>
    <dgm:cxn modelId="{AF6DBEDF-9D0C-4800-B647-78FD5978C8D0}" type="presParOf" srcId="{3720F02D-82EC-428D-B537-B745E3C06E24}" destId="{C883DBD4-DF67-4301-9E5B-607EAC823B9E}" srcOrd="10" destOrd="0" presId="urn:microsoft.com/office/officeart/2005/8/layout/vProcess5"/>
    <dgm:cxn modelId="{46318FAA-F183-4B17-838C-D06424414700}" type="presParOf" srcId="{3720F02D-82EC-428D-B537-B745E3C06E24}" destId="{680CB68E-9D18-411B-B922-19D574E1A3BF}" srcOrd="11" destOrd="0" presId="urn:microsoft.com/office/officeart/2005/8/layout/vProcess5"/>
    <dgm:cxn modelId="{F943F2B1-649C-4F4E-9168-A5E69B90FA0C}" type="presParOf" srcId="{3720F02D-82EC-428D-B537-B745E3C06E24}" destId="{B8B4EE77-AE18-4228-9A47-1B72BAA9BEC2}" srcOrd="12" destOrd="0" presId="urn:microsoft.com/office/officeart/2005/8/layout/vProcess5"/>
    <dgm:cxn modelId="{97915650-D993-4B2D-A126-AB8A1EA5520C}" type="presParOf" srcId="{3720F02D-82EC-428D-B537-B745E3C06E24}" destId="{5640F44E-B079-4B69-86DF-23025B56E9C3}" srcOrd="13" destOrd="0" presId="urn:microsoft.com/office/officeart/2005/8/layout/vProcess5"/>
    <dgm:cxn modelId="{376CE7AC-E1D3-4297-B04D-F33B7A391560}" type="presParOf" srcId="{3720F02D-82EC-428D-B537-B745E3C06E24}" destId="{9DCFFB42-F9D2-43F9-BABF-AC44FF70702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3B2BA-A0EC-43AD-9A39-AB24D29F2927}">
      <dsp:nvSpPr>
        <dsp:cNvPr id="0" name=""/>
        <dsp:cNvSpPr/>
      </dsp:nvSpPr>
      <dsp:spPr>
        <a:xfrm>
          <a:off x="0" y="0"/>
          <a:ext cx="6043422" cy="787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Morphological analysis</a:t>
          </a:r>
          <a:endParaRPr lang="en-US" sz="3400" kern="1200" dirty="0"/>
        </a:p>
      </dsp:txBody>
      <dsp:txXfrm>
        <a:off x="23058" y="23058"/>
        <a:ext cx="5101818" cy="741125"/>
      </dsp:txXfrm>
    </dsp:sp>
    <dsp:sp modelId="{BFAF93AC-AD53-473A-8BCF-845717FD3147}">
      <dsp:nvSpPr>
        <dsp:cNvPr id="0" name=""/>
        <dsp:cNvSpPr/>
      </dsp:nvSpPr>
      <dsp:spPr>
        <a:xfrm>
          <a:off x="451294" y="896580"/>
          <a:ext cx="6043422" cy="787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Lexicography</a:t>
          </a:r>
          <a:endParaRPr lang="en-US" sz="3400" kern="1200" dirty="0"/>
        </a:p>
      </dsp:txBody>
      <dsp:txXfrm>
        <a:off x="474352" y="919638"/>
        <a:ext cx="5034304" cy="741125"/>
      </dsp:txXfrm>
    </dsp:sp>
    <dsp:sp modelId="{63CA715C-6F8C-4285-8D7D-0728025DC233}">
      <dsp:nvSpPr>
        <dsp:cNvPr id="0" name=""/>
        <dsp:cNvSpPr/>
      </dsp:nvSpPr>
      <dsp:spPr>
        <a:xfrm>
          <a:off x="902588" y="1793160"/>
          <a:ext cx="6043422" cy="787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Syntactic parsing</a:t>
          </a:r>
          <a:endParaRPr lang="en-US" sz="3400" kern="1200" dirty="0"/>
        </a:p>
      </dsp:txBody>
      <dsp:txXfrm>
        <a:off x="925646" y="1816218"/>
        <a:ext cx="5034304" cy="741125"/>
      </dsp:txXfrm>
    </dsp:sp>
    <dsp:sp modelId="{077C762F-458E-4805-A2D3-9496872246E9}">
      <dsp:nvSpPr>
        <dsp:cNvPr id="0" name=""/>
        <dsp:cNvSpPr/>
      </dsp:nvSpPr>
      <dsp:spPr>
        <a:xfrm>
          <a:off x="1353883" y="2689741"/>
          <a:ext cx="6043422" cy="787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Semantic analysis</a:t>
          </a:r>
          <a:endParaRPr lang="en-US" sz="3400" kern="1200" dirty="0"/>
        </a:p>
      </dsp:txBody>
      <dsp:txXfrm>
        <a:off x="1376941" y="2712799"/>
        <a:ext cx="5034304" cy="741125"/>
      </dsp:txXfrm>
    </dsp:sp>
    <dsp:sp modelId="{8A10BE93-B0AB-4B84-A6BE-77BCB1A2A45D}">
      <dsp:nvSpPr>
        <dsp:cNvPr id="0" name=""/>
        <dsp:cNvSpPr/>
      </dsp:nvSpPr>
      <dsp:spPr>
        <a:xfrm>
          <a:off x="1805177" y="3586321"/>
          <a:ext cx="6043422" cy="787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Discourse analysis</a:t>
          </a:r>
          <a:endParaRPr lang="en-US" sz="3400" kern="1200" dirty="0"/>
        </a:p>
      </dsp:txBody>
      <dsp:txXfrm>
        <a:off x="1828235" y="3609379"/>
        <a:ext cx="5034304" cy="741125"/>
      </dsp:txXfrm>
    </dsp:sp>
    <dsp:sp modelId="{A9DD7142-ADA9-4848-AC79-857644CD2F25}">
      <dsp:nvSpPr>
        <dsp:cNvPr id="0" name=""/>
        <dsp:cNvSpPr/>
      </dsp:nvSpPr>
      <dsp:spPr>
        <a:xfrm>
          <a:off x="5531715" y="575123"/>
          <a:ext cx="511706" cy="51170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646849" y="575123"/>
        <a:ext cx="281438" cy="385059"/>
      </dsp:txXfrm>
    </dsp:sp>
    <dsp:sp modelId="{BF37C5DF-4813-47D6-BD67-089DA604A383}">
      <dsp:nvSpPr>
        <dsp:cNvPr id="0" name=""/>
        <dsp:cNvSpPr/>
      </dsp:nvSpPr>
      <dsp:spPr>
        <a:xfrm>
          <a:off x="5983009" y="1471703"/>
          <a:ext cx="511706" cy="51170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098143" y="1471703"/>
        <a:ext cx="281438" cy="385059"/>
      </dsp:txXfrm>
    </dsp:sp>
    <dsp:sp modelId="{4533F795-2E4C-4636-9CAE-8509D71E3B2A}">
      <dsp:nvSpPr>
        <dsp:cNvPr id="0" name=""/>
        <dsp:cNvSpPr/>
      </dsp:nvSpPr>
      <dsp:spPr>
        <a:xfrm>
          <a:off x="6434304" y="2355163"/>
          <a:ext cx="511706" cy="51170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549438" y="2355163"/>
        <a:ext cx="281438" cy="385059"/>
      </dsp:txXfrm>
    </dsp:sp>
    <dsp:sp modelId="{330D7D4D-6FA0-484D-92F4-90E85CE637BD}">
      <dsp:nvSpPr>
        <dsp:cNvPr id="0" name=""/>
        <dsp:cNvSpPr/>
      </dsp:nvSpPr>
      <dsp:spPr>
        <a:xfrm>
          <a:off x="6885598" y="3260491"/>
          <a:ext cx="511706" cy="51170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000732" y="3260491"/>
        <a:ext cx="281438" cy="38505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461AF9-2DC0-45CD-8CA2-C6086DE760A1}" type="datetimeFigureOut">
              <a:rPr lang="en-US" smtClean="0"/>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AAE5C-00F5-4729-BCC6-C143105909D4}" type="slidenum">
              <a:rPr lang="en-US" smtClean="0"/>
              <a:t>‹#›</a:t>
            </a:fld>
            <a:endParaRPr lang="en-US"/>
          </a:p>
        </p:txBody>
      </p:sp>
    </p:spTree>
    <p:extLst>
      <p:ext uri="{BB962C8B-B14F-4D97-AF65-F5344CB8AC3E}">
        <p14:creationId xmlns:p14="http://schemas.microsoft.com/office/powerpoint/2010/main" val="54285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AAE5C-00F5-4729-BCC6-C143105909D4}" type="slidenum">
              <a:rPr lang="en-US" smtClean="0"/>
              <a:t>2</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switch</a:t>
            </a:r>
            <a:r>
              <a:rPr lang="en-US" sz="1200" kern="1200" baseline="0" dirty="0" smtClean="0">
                <a:solidFill>
                  <a:schemeClr val="tx1"/>
                </a:solidFill>
                <a:effectLst/>
                <a:latin typeface="+mn-lt"/>
                <a:ea typeface="+mn-ea"/>
                <a:cs typeface="+mn-cs"/>
              </a:rPr>
              <a:t> the gear to machine learning. Still from the perspective of biomedical informatics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11</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Biomedical informatics is a track in our bioinformatics and systems biology program. This research field has very close relation with bioinformatics and systems biology, overlapping in a bunch of topics. </a:t>
            </a:r>
          </a:p>
          <a:p>
            <a:r>
              <a:rPr lang="en-US" sz="1200" kern="1200" dirty="0" smtClean="0">
                <a:solidFill>
                  <a:schemeClr val="tx1"/>
                </a:solidFill>
                <a:effectLst/>
                <a:latin typeface="+mn-lt"/>
                <a:ea typeface="+mn-ea"/>
                <a:cs typeface="+mn-cs"/>
              </a:rPr>
              <a:t>But this track is quite different from the other two. From my view, bioinformatics and systems biology are science, but biomedical informatics is closer to engineering. This is because bioinformatics and systems biology stems from biological data analysis, to discover unknown biology questions; while biomedical informatics is originally named medical information, was started to solve problems and improve efficiency in healthcare practice. Today, more and more biological techniques such as chips and sequencing are introduced into clinical practice, and then this increases the demands in healthcare of understanding, making better use of these techniques and developing techniques which fit the healthcare requirements better. </a:t>
            </a:r>
          </a:p>
          <a:p>
            <a:endParaRPr lang="en-US" dirty="0"/>
          </a:p>
        </p:txBody>
      </p:sp>
      <p:sp>
        <p:nvSpPr>
          <p:cNvPr id="4" name="Slide Number Placeholder 3"/>
          <p:cNvSpPr>
            <a:spLocks noGrp="1"/>
          </p:cNvSpPr>
          <p:nvPr>
            <p:ph type="sldNum" sz="quarter" idx="10"/>
          </p:nvPr>
        </p:nvSpPr>
        <p:spPr/>
        <p:txBody>
          <a:bodyPr/>
          <a:lstStyle/>
          <a:p>
            <a:fld id="{96FAAE5C-00F5-4729-BCC6-C143105909D4}" type="slidenum">
              <a:rPr lang="en-US" smtClean="0"/>
              <a:t>3</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biomedical informatics is originally from healthcare, this research cannot skip text: clinical notes, discharge summaries, lab results, and so on. When these data are collected, structured and organized, researchers can do more studies such as decision support. For some very practical purposes, such as billing, NLP helps a lot. Traditionally human coders identify diagnoses and procedures in patient documents and then generate billing codes; now several medical centers are turning to automatically generate these codes. I can give more information about this later. </a:t>
            </a:r>
            <a:endParaRPr lang="en-US" dirty="0"/>
          </a:p>
        </p:txBody>
      </p:sp>
      <p:sp>
        <p:nvSpPr>
          <p:cNvPr id="4" name="Slide Number Placeholder 3"/>
          <p:cNvSpPr>
            <a:spLocks noGrp="1"/>
          </p:cNvSpPr>
          <p:nvPr>
            <p:ph type="sldNum" sz="quarter" idx="10"/>
          </p:nvPr>
        </p:nvSpPr>
        <p:spPr/>
        <p:txBody>
          <a:bodyPr/>
          <a:lstStyle/>
          <a:p>
            <a:fld id="{96FAAE5C-00F5-4729-BCC6-C143105909D4}" type="slidenum">
              <a:rPr lang="en-US" smtClean="0"/>
              <a:t>4</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information extraction: locates and structures important information in text, usually without performing a complete analysis. UIMA (Unstructured Information Management Architecture) pipeline, GATE pipeline (general architecture for text engineering, UK)</a:t>
            </a:r>
          </a:p>
          <a:p>
            <a:r>
              <a:rPr lang="en-US" sz="1200" kern="1200" dirty="0" smtClean="0">
                <a:solidFill>
                  <a:schemeClr val="tx1"/>
                </a:solidFill>
                <a:effectLst/>
                <a:latin typeface="+mn-lt"/>
                <a:ea typeface="+mn-ea"/>
                <a:cs typeface="+mn-cs"/>
              </a:rPr>
              <a:t>a. Identification of isolated terms in text, mapping to canonical terms</a:t>
            </a:r>
          </a:p>
          <a:p>
            <a:r>
              <a:rPr lang="en-US" sz="1200" kern="1200" dirty="0" smtClean="0">
                <a:solidFill>
                  <a:schemeClr val="tx1"/>
                </a:solidFill>
                <a:effectLst/>
                <a:latin typeface="+mn-lt"/>
                <a:ea typeface="+mn-ea"/>
                <a:cs typeface="+mn-cs"/>
              </a:rPr>
              <a:t>b. search for recognizable patterns in text</a:t>
            </a:r>
          </a:p>
          <a:p>
            <a:r>
              <a:rPr lang="en-US" sz="1200" kern="1200" dirty="0" smtClean="0">
                <a:solidFill>
                  <a:schemeClr val="tx1"/>
                </a:solidFill>
                <a:effectLst/>
                <a:latin typeface="+mn-lt"/>
                <a:ea typeface="+mn-ea"/>
                <a:cs typeface="+mn-cs"/>
              </a:rPr>
              <a:t>c. identify relations among the terms (within a sentence)</a:t>
            </a:r>
          </a:p>
          <a:p>
            <a:r>
              <a:rPr lang="en-US" sz="1200" kern="1200" dirty="0" smtClean="0">
                <a:solidFill>
                  <a:schemeClr val="tx1"/>
                </a:solidFill>
                <a:effectLst/>
                <a:latin typeface="+mn-lt"/>
                <a:ea typeface="+mn-ea"/>
                <a:cs typeface="+mn-cs"/>
              </a:rPr>
              <a:t>2. information retrieval. Match a user’s query against the collection and return the most similar documents. </a:t>
            </a:r>
          </a:p>
          <a:p>
            <a:r>
              <a:rPr lang="en-US" sz="1200" kern="1200" dirty="0" smtClean="0">
                <a:solidFill>
                  <a:schemeClr val="tx1"/>
                </a:solidFill>
                <a:effectLst/>
                <a:latin typeface="+mn-lt"/>
                <a:ea typeface="+mn-ea"/>
                <a:cs typeface="+mn-cs"/>
              </a:rPr>
              <a:t>3.  text generation. Generate text from a structured database, such as summarizing trends and patterns in lab data; generate small summaries from large texts. </a:t>
            </a:r>
          </a:p>
          <a:p>
            <a:r>
              <a:rPr lang="en-US" sz="1200" kern="1200" dirty="0" smtClean="0">
                <a:solidFill>
                  <a:schemeClr val="tx1"/>
                </a:solidFill>
                <a:effectLst/>
                <a:latin typeface="+mn-lt"/>
                <a:ea typeface="+mn-ea"/>
                <a:cs typeface="+mn-cs"/>
              </a:rPr>
              <a:t>4. user interfaces</a:t>
            </a:r>
          </a:p>
          <a:p>
            <a:r>
              <a:rPr lang="en-US" sz="1200" kern="1200" dirty="0" smtClean="0">
                <a:solidFill>
                  <a:schemeClr val="tx1"/>
                </a:solidFill>
                <a:effectLst/>
                <a:latin typeface="+mn-lt"/>
                <a:ea typeface="+mn-ea"/>
                <a:cs typeface="+mn-cs"/>
              </a:rPr>
              <a:t>5. machine translation. Blue phone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5</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6</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Morphology: tokenization. Regular expression/Markov model. </a:t>
            </a:r>
          </a:p>
          <a:p>
            <a:r>
              <a:rPr lang="en-US" sz="1200" kern="1200" dirty="0" smtClean="0">
                <a:solidFill>
                  <a:schemeClr val="tx1"/>
                </a:solidFill>
                <a:effectLst/>
                <a:latin typeface="+mn-lt"/>
                <a:ea typeface="+mn-ea"/>
                <a:cs typeface="+mn-cs"/>
              </a:rPr>
              <a:t>Lexicography: lexical look up after tokenization.  Part of speech tagging helps resolve ambiguities by considering the surrounding words. Accomplished by either rules or statistical models. </a:t>
            </a:r>
          </a:p>
          <a:p>
            <a:r>
              <a:rPr lang="en-US" sz="1200" kern="1200" dirty="0" smtClean="0">
                <a:solidFill>
                  <a:schemeClr val="tx1"/>
                </a:solidFill>
                <a:effectLst/>
                <a:latin typeface="+mn-lt"/>
                <a:ea typeface="+mn-ea"/>
                <a:cs typeface="+mn-cs"/>
              </a:rPr>
              <a:t>Syntax: Decompose a string into words/units by grammar.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Semantics</a:t>
            </a:r>
            <a:r>
              <a:rPr lang="en-US" sz="1200" kern="1200" dirty="0" smtClean="0">
                <a:solidFill>
                  <a:schemeClr val="tx1"/>
                </a:solidFill>
                <a:effectLst/>
                <a:latin typeface="+mn-lt"/>
                <a:ea typeface="+mn-ea"/>
                <a:cs typeface="+mn-cs"/>
              </a:rPr>
              <a:t>: words/</a:t>
            </a:r>
            <a:r>
              <a:rPr lang="en-US" sz="1200" kern="1200" dirty="0" err="1" smtClean="0">
                <a:solidFill>
                  <a:schemeClr val="tx1"/>
                </a:solidFill>
                <a:effectLst/>
                <a:latin typeface="+mn-lt"/>
                <a:ea typeface="+mn-ea"/>
                <a:cs typeface="+mn-cs"/>
              </a:rPr>
              <a:t>lexmes</a:t>
            </a:r>
            <a:r>
              <a:rPr lang="en-US" sz="1200" kern="1200" dirty="0" smtClean="0">
                <a:solidFill>
                  <a:schemeClr val="tx1"/>
                </a:solidFill>
                <a:effectLst/>
                <a:latin typeface="+mn-lt"/>
                <a:ea typeface="+mn-ea"/>
                <a:cs typeface="+mn-cs"/>
              </a:rPr>
              <a:t> can be ambiguous. Semantic relation identification. Regular expression/ finite state automata. </a:t>
            </a:r>
          </a:p>
          <a:p>
            <a:r>
              <a:rPr lang="en-US" sz="1200" kern="1200" dirty="0" err="1" smtClean="0">
                <a:solidFill>
                  <a:schemeClr val="tx1"/>
                </a:solidFill>
                <a:effectLst/>
                <a:latin typeface="+mn-lt"/>
                <a:ea typeface="+mn-ea"/>
                <a:cs typeface="+mn-cs"/>
              </a:rPr>
              <a:t>Pragamatics</a:t>
            </a:r>
            <a:r>
              <a:rPr lang="en-US" sz="1200" kern="1200" dirty="0" smtClean="0">
                <a:solidFill>
                  <a:schemeClr val="tx1"/>
                </a:solidFill>
                <a:effectLst/>
                <a:latin typeface="+mn-lt"/>
                <a:ea typeface="+mn-ea"/>
                <a:cs typeface="+mn-cs"/>
              </a:rPr>
              <a:t>: referential expressions. Syntactic and semantic analysis evaluates each sentence in isolation.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7</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8</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9</a:t>
            </a:fld>
            <a:endParaRPr lang="en-US"/>
          </a:p>
        </p:txBody>
      </p:sp>
    </p:spTree>
    <p:extLst>
      <p:ext uri="{BB962C8B-B14F-4D97-AF65-F5344CB8AC3E}">
        <p14:creationId xmlns:p14="http://schemas.microsoft.com/office/powerpoint/2010/main" val="136737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2300" lvl="1" indent="-342900">
              <a:buFont typeface="+mj-lt"/>
              <a:buAutoNum type="arabicPeriod"/>
            </a:pPr>
            <a:r>
              <a:rPr lang="en-US" sz="2000" dirty="0" smtClean="0"/>
              <a:t>In training phase, ICD10 code is converted from ICD9 code, because there is no ICD10 code in practice. If there is no exact matching, use the parent nodes. SNOMED CT concept and relation is extracted with core engine. Data are annotated with ICD10 code and mentions/relations/SNOMED  in parallel. </a:t>
            </a:r>
          </a:p>
          <a:p>
            <a:pPr marL="622300" lvl="1" indent="-342900">
              <a:buFont typeface="+mj-lt"/>
              <a:buAutoNum type="arabicPeriod"/>
            </a:pPr>
            <a:r>
              <a:rPr lang="en-US" sz="2000" dirty="0" smtClean="0"/>
              <a:t>A team of rule writers write rules for generating billable ICD10 codes from extracted SNOMED concepts, relations and additional context information.</a:t>
            </a:r>
          </a:p>
          <a:p>
            <a:pPr marL="622300" lvl="1" indent="-342900">
              <a:buFont typeface="+mj-lt"/>
              <a:buAutoNum type="arabicPeriod"/>
            </a:pPr>
            <a:r>
              <a:rPr lang="en-US" sz="2000" dirty="0" smtClean="0"/>
              <a:t>Training and validating the rule system and generate discrepancy reports.</a:t>
            </a:r>
          </a:p>
          <a:p>
            <a:pPr marL="622300" lvl="1" indent="-342900">
              <a:buFont typeface="+mj-lt"/>
              <a:buAutoNum type="arabicPeriod"/>
            </a:pPr>
            <a:r>
              <a:rPr lang="en-US" sz="2000" dirty="0" smtClean="0"/>
              <a:t>Tuning rules. Find incorrect rules and missed/incorrect labels.</a:t>
            </a:r>
          </a:p>
          <a:p>
            <a:pPr marL="622300" lvl="1" indent="-342900">
              <a:buFont typeface="+mj-lt"/>
              <a:buAutoNum type="arabicPeriod"/>
            </a:pPr>
            <a:r>
              <a:rPr lang="en-US" sz="2000" dirty="0" smtClean="0"/>
              <a:t>Improve coverage and performance.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FAAE5C-00F5-4729-BCC6-C143105909D4}" type="slidenum">
              <a:rPr lang="en-US" smtClean="0"/>
              <a:t>10</a:t>
            </a:fld>
            <a:endParaRPr lang="en-US"/>
          </a:p>
        </p:txBody>
      </p:sp>
    </p:spTree>
    <p:extLst>
      <p:ext uri="{BB962C8B-B14F-4D97-AF65-F5344CB8AC3E}">
        <p14:creationId xmlns:p14="http://schemas.microsoft.com/office/powerpoint/2010/main" val="136737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Natural Language Processing in Biomedicine</a:t>
            </a:r>
            <a:endParaRPr lang="en-US" dirty="0"/>
          </a:p>
        </p:txBody>
      </p:sp>
      <p:sp>
        <p:nvSpPr>
          <p:cNvPr id="3" name="Subtitle 2"/>
          <p:cNvSpPr>
            <a:spLocks noGrp="1"/>
          </p:cNvSpPr>
          <p:nvPr>
            <p:ph type="subTitle" idx="1"/>
          </p:nvPr>
        </p:nvSpPr>
        <p:spPr/>
        <p:txBody>
          <a:bodyPr/>
          <a:lstStyle/>
          <a:p>
            <a:r>
              <a:rPr lang="en-US" dirty="0" smtClean="0"/>
              <a:t>Wei </a:t>
            </a:r>
            <a:r>
              <a:rPr lang="en-US" dirty="0" err="1" smtClean="0"/>
              <a:t>Wei</a:t>
            </a:r>
            <a:endParaRPr lang="en-US" dirty="0" smtClean="0"/>
          </a:p>
          <a:p>
            <a:r>
              <a:rPr lang="en-US" dirty="0" smtClean="0"/>
              <a:t>09/20/2013</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925193136"/>
      </p:ext>
    </p:extLst>
  </p:cSld>
  <p:clrMapOvr>
    <a:masterClrMapping/>
  </p:clrMapOvr>
  <mc:AlternateContent xmlns:mc="http://schemas.openxmlformats.org/markup-compatibility/2006" xmlns:p14="http://schemas.microsoft.com/office/powerpoint/2010/main">
    <mc:Choice Requires="p14">
      <p:transition spd="slow" p14:dur="2000" advTm="57562"/>
    </mc:Choice>
    <mc:Fallback xmlns="">
      <p:transition spd="slow" advTm="575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sz="2700" b="1" dirty="0" smtClean="0"/>
              <a:t>Project 2</a:t>
            </a:r>
            <a:r>
              <a:rPr lang="en-US" sz="2700" b="1" dirty="0"/>
              <a:t/>
            </a:r>
            <a:br>
              <a:rPr lang="en-US" sz="2700" b="1" dirty="0"/>
            </a:br>
            <a:r>
              <a:rPr lang="en-US" sz="2700" b="1" dirty="0"/>
              <a:t>A Computer Assisted Coding Project </a:t>
            </a:r>
            <a:r>
              <a:rPr lang="en-US" sz="2400" b="1" dirty="0"/>
              <a:t/>
            </a:r>
            <a:br>
              <a:rPr lang="en-US" sz="2400" b="1" dirty="0"/>
            </a:br>
            <a:endParaRPr lang="en-US" sz="2400" b="1" dirty="0"/>
          </a:p>
        </p:txBody>
      </p:sp>
      <p:sp>
        <p:nvSpPr>
          <p:cNvPr id="3" name="Content Placeholder 2"/>
          <p:cNvSpPr>
            <a:spLocks noGrp="1"/>
          </p:cNvSpPr>
          <p:nvPr>
            <p:ph idx="1"/>
          </p:nvPr>
        </p:nvSpPr>
        <p:spPr>
          <a:xfrm>
            <a:off x="492844" y="1181102"/>
            <a:ext cx="8229600" cy="5105400"/>
          </a:xfrm>
        </p:spPr>
        <p:txBody>
          <a:bodyPr>
            <a:normAutofit/>
          </a:bodyPr>
          <a:lstStyle/>
          <a:p>
            <a:r>
              <a:rPr lang="en-US" sz="2800" dirty="0" smtClean="0"/>
              <a:t>Identifying SNOMED terms from medical records in free text</a:t>
            </a:r>
          </a:p>
          <a:p>
            <a:r>
              <a:rPr lang="en-US" sz="2800" dirty="0" smtClean="0"/>
              <a:t>Mapping these terms to ICD10 codes</a:t>
            </a:r>
          </a:p>
        </p:txBody>
      </p:sp>
      <p:grpSp>
        <p:nvGrpSpPr>
          <p:cNvPr id="5" name="Group 4"/>
          <p:cNvGrpSpPr/>
          <p:nvPr/>
        </p:nvGrpSpPr>
        <p:grpSpPr>
          <a:xfrm>
            <a:off x="838200" y="2971801"/>
            <a:ext cx="7696200" cy="762001"/>
            <a:chOff x="609600" y="2057399"/>
            <a:chExt cx="7696200" cy="762001"/>
          </a:xfrm>
        </p:grpSpPr>
        <p:sp>
          <p:nvSpPr>
            <p:cNvPr id="6" name="Rectangle 5"/>
            <p:cNvSpPr/>
            <p:nvPr/>
          </p:nvSpPr>
          <p:spPr bwMode="auto">
            <a:xfrm>
              <a:off x="4449535" y="2057399"/>
              <a:ext cx="2057400" cy="762000"/>
            </a:xfrm>
            <a:prstGeom prst="rect">
              <a:avLst/>
            </a:prstGeom>
            <a:solidFill>
              <a:schemeClr val="accent3">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600" dirty="0" smtClean="0">
                  <a:latin typeface="Arial" charset="0"/>
                </a:rPr>
                <a:t>Mapping Engine</a:t>
              </a:r>
              <a:endParaRPr lang="en-US" sz="1600" dirty="0">
                <a:latin typeface="Arial" charset="0"/>
              </a:endParaRPr>
            </a:p>
          </p:txBody>
        </p:sp>
        <p:sp>
          <p:nvSpPr>
            <p:cNvPr id="7" name="Rectangle 6"/>
            <p:cNvSpPr/>
            <p:nvPr/>
          </p:nvSpPr>
          <p:spPr bwMode="auto">
            <a:xfrm>
              <a:off x="2095160" y="2057400"/>
              <a:ext cx="1736271" cy="762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600" dirty="0" smtClean="0">
                  <a:latin typeface="Arial" charset="0"/>
                </a:rPr>
                <a:t>Extraction Engine </a:t>
              </a:r>
              <a:endParaRPr lang="en-US" sz="1600" dirty="0">
                <a:latin typeface="Arial" charset="0"/>
              </a:endParaRPr>
            </a:p>
          </p:txBody>
        </p:sp>
        <p:cxnSp>
          <p:nvCxnSpPr>
            <p:cNvPr id="8" name="Straight Arrow Connector 7"/>
            <p:cNvCxnSpPr>
              <a:stCxn id="7" idx="3"/>
              <a:endCxn id="6" idx="1"/>
            </p:cNvCxnSpPr>
            <p:nvPr/>
          </p:nvCxnSpPr>
          <p:spPr>
            <a:xfrm flipV="1">
              <a:off x="3831431" y="2438399"/>
              <a:ext cx="618104" cy="1"/>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1" idx="3"/>
            </p:cNvCxnSpPr>
            <p:nvPr/>
          </p:nvCxnSpPr>
          <p:spPr>
            <a:xfrm>
              <a:off x="1676400" y="2438400"/>
              <a:ext cx="399880" cy="0"/>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6506935" y="2438399"/>
              <a:ext cx="579665" cy="1"/>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Flowchart: Multidocument 10"/>
            <p:cNvSpPr/>
            <p:nvPr/>
          </p:nvSpPr>
          <p:spPr bwMode="auto">
            <a:xfrm>
              <a:off x="609600" y="2057400"/>
              <a:ext cx="1066800" cy="762000"/>
            </a:xfrm>
            <a:prstGeom prst="flowChartMultidocumen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smtClean="0">
                  <a:latin typeface="Arial" charset="0"/>
                </a:rPr>
                <a:t>Raw docs</a:t>
              </a:r>
            </a:p>
          </p:txBody>
        </p:sp>
        <p:sp>
          <p:nvSpPr>
            <p:cNvPr id="12" name="Flowchart: Multidocument 11"/>
            <p:cNvSpPr/>
            <p:nvPr/>
          </p:nvSpPr>
          <p:spPr bwMode="auto">
            <a:xfrm>
              <a:off x="7086600" y="2057400"/>
              <a:ext cx="1219200" cy="762000"/>
            </a:xfrm>
            <a:prstGeom prst="flowChartMultidocumen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smtClean="0">
                  <a:latin typeface="Arial" charset="0"/>
                </a:rPr>
                <a:t>Draft</a:t>
              </a:r>
            </a:p>
            <a:p>
              <a:pPr algn="ctr" defTabSz="814388" eaLnBrk="0" fontAlgn="base" hangingPunct="0">
                <a:lnSpc>
                  <a:spcPct val="90000"/>
                </a:lnSpc>
                <a:spcBef>
                  <a:spcPct val="0"/>
                </a:spcBef>
                <a:spcAft>
                  <a:spcPct val="0"/>
                </a:spcAft>
              </a:pPr>
              <a:r>
                <a:rPr lang="en-US" sz="1400" dirty="0" smtClean="0">
                  <a:latin typeface="Arial" charset="0"/>
                </a:rPr>
                <a:t>Annotated Docs</a:t>
              </a:r>
              <a:endParaRPr lang="en-US" sz="1400" dirty="0">
                <a:latin typeface="Arial" charset="0"/>
              </a:endParaRPr>
            </a:p>
          </p:txBody>
        </p:sp>
      </p:grpSp>
      <p:sp>
        <p:nvSpPr>
          <p:cNvPr id="14" name="Rectangle 13"/>
          <p:cNvSpPr/>
          <p:nvPr/>
        </p:nvSpPr>
        <p:spPr>
          <a:xfrm>
            <a:off x="721444" y="4419600"/>
            <a:ext cx="1676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Tokenization</a:t>
            </a:r>
            <a:r>
              <a:rPr lang="en-US" sz="1400" dirty="0">
                <a:solidFill>
                  <a:schemeClr val="tx1"/>
                </a:solidFill>
              </a:rPr>
              <a:t>, section detection, POS tagging, feature generation, mention/entity recognition, relation </a:t>
            </a:r>
            <a:r>
              <a:rPr lang="en-US" sz="1400" dirty="0" smtClean="0">
                <a:solidFill>
                  <a:schemeClr val="tx1"/>
                </a:solidFill>
              </a:rPr>
              <a:t>detection</a:t>
            </a:r>
            <a:endParaRPr lang="en-US" sz="1400" dirty="0">
              <a:solidFill>
                <a:schemeClr val="tx1"/>
              </a:solidFill>
            </a:endParaRPr>
          </a:p>
        </p:txBody>
      </p:sp>
      <p:sp>
        <p:nvSpPr>
          <p:cNvPr id="15" name="Rectangle 14"/>
          <p:cNvSpPr/>
          <p:nvPr/>
        </p:nvSpPr>
        <p:spPr>
          <a:xfrm>
            <a:off x="3007444" y="4419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Fact aggregation</a:t>
            </a:r>
            <a:endParaRPr lang="en-US" sz="1400" dirty="0">
              <a:solidFill>
                <a:schemeClr val="tx1"/>
              </a:solidFill>
            </a:endParaRPr>
          </a:p>
        </p:txBody>
      </p:sp>
      <p:sp>
        <p:nvSpPr>
          <p:cNvPr id="16" name="Rectangle 15"/>
          <p:cNvSpPr/>
          <p:nvPr/>
        </p:nvSpPr>
        <p:spPr>
          <a:xfrm>
            <a:off x="4836244" y="4419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SNOMED CT coding</a:t>
            </a:r>
            <a:endParaRPr lang="en-US" sz="1400" dirty="0">
              <a:solidFill>
                <a:schemeClr val="tx1"/>
              </a:solidFill>
            </a:endParaRPr>
          </a:p>
        </p:txBody>
      </p:sp>
      <p:sp>
        <p:nvSpPr>
          <p:cNvPr id="18" name="Rectangle 17"/>
          <p:cNvSpPr/>
          <p:nvPr/>
        </p:nvSpPr>
        <p:spPr>
          <a:xfrm>
            <a:off x="7175036" y="4419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Facts, attributes, sections, codes</a:t>
            </a:r>
            <a:endParaRPr lang="en-US" sz="1400" dirty="0">
              <a:solidFill>
                <a:schemeClr val="tx1"/>
              </a:solidFill>
            </a:endParaRPr>
          </a:p>
        </p:txBody>
      </p:sp>
      <p:cxnSp>
        <p:nvCxnSpPr>
          <p:cNvPr id="20" name="Straight Arrow Connector 19"/>
          <p:cNvCxnSpPr>
            <a:stCxn id="14" idx="3"/>
            <a:endCxn id="15" idx="1"/>
          </p:cNvCxnSpPr>
          <p:nvPr/>
        </p:nvCxnSpPr>
        <p:spPr>
          <a:xfrm flipV="1">
            <a:off x="2397844" y="4762500"/>
            <a:ext cx="609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3"/>
            <a:endCxn id="16" idx="1"/>
          </p:cNvCxnSpPr>
          <p:nvPr/>
        </p:nvCxnSpPr>
        <p:spPr>
          <a:xfrm>
            <a:off x="4379044" y="47625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3"/>
            <a:endCxn id="18" idx="1"/>
          </p:cNvCxnSpPr>
          <p:nvPr/>
        </p:nvCxnSpPr>
        <p:spPr>
          <a:xfrm>
            <a:off x="6207844" y="4762500"/>
            <a:ext cx="967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207844" y="4823012"/>
            <a:ext cx="908691" cy="968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Filter, </a:t>
            </a:r>
            <a:r>
              <a:rPr lang="en-US" sz="1100" dirty="0">
                <a:solidFill>
                  <a:schemeClr val="tx1"/>
                </a:solidFill>
              </a:rPr>
              <a:t>annotation</a:t>
            </a:r>
          </a:p>
          <a:p>
            <a:pPr algn="ctr"/>
            <a:endParaRPr lang="en-US" sz="1100" dirty="0">
              <a:solidFill>
                <a:schemeClr val="tx1"/>
              </a:solidFill>
            </a:endParaRPr>
          </a:p>
        </p:txBody>
      </p:sp>
      <p:cxnSp>
        <p:nvCxnSpPr>
          <p:cNvPr id="28" name="Straight Connector 27"/>
          <p:cNvCxnSpPr>
            <a:stCxn id="7" idx="2"/>
          </p:cNvCxnSpPr>
          <p:nvPr/>
        </p:nvCxnSpPr>
        <p:spPr>
          <a:xfrm flipH="1">
            <a:off x="721444" y="3733802"/>
            <a:ext cx="2470452" cy="68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p:cNvCxnSpPr>
          <p:nvPr/>
        </p:nvCxnSpPr>
        <p:spPr>
          <a:xfrm>
            <a:off x="3191896" y="3733802"/>
            <a:ext cx="5342504" cy="6857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612414"/>
      </p:ext>
    </p:extLst>
  </p:cSld>
  <p:clrMapOvr>
    <a:masterClrMapping/>
  </p:clrMapOvr>
  <mc:AlternateContent xmlns:mc="http://schemas.openxmlformats.org/markup-compatibility/2006" xmlns:p14="http://schemas.microsoft.com/office/powerpoint/2010/main">
    <mc:Choice Requires="p14">
      <p:transition spd="slow" p14:dur="2000" advTm="76136"/>
    </mc:Choice>
    <mc:Fallback xmlns="">
      <p:transition spd="slow" advTm="7613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smtClean="0"/>
              <a:t>Machine Learning (ML) in Biomedicine</a:t>
            </a:r>
            <a:endParaRPr lang="en-US" sz="2400" b="1" dirty="0"/>
          </a:p>
        </p:txBody>
      </p:sp>
      <p:sp>
        <p:nvSpPr>
          <p:cNvPr id="3" name="Content Placeholder 2"/>
          <p:cNvSpPr>
            <a:spLocks noGrp="1"/>
          </p:cNvSpPr>
          <p:nvPr>
            <p:ph idx="1"/>
          </p:nvPr>
        </p:nvSpPr>
        <p:spPr>
          <a:xfrm>
            <a:off x="457200" y="990600"/>
            <a:ext cx="8229600" cy="5486400"/>
          </a:xfrm>
        </p:spPr>
        <p:txBody>
          <a:bodyPr>
            <a:normAutofit/>
          </a:bodyPr>
          <a:lstStyle/>
          <a:p>
            <a:pPr marL="0" indent="0">
              <a:buNone/>
            </a:pPr>
            <a:r>
              <a:rPr lang="en-US" sz="2600" b="1" dirty="0"/>
              <a:t>Machine Learning Task broad categories</a:t>
            </a:r>
          </a:p>
          <a:p>
            <a:r>
              <a:rPr lang="en-US" sz="2600" dirty="0" smtClean="0"/>
              <a:t>Supervised learning</a:t>
            </a:r>
          </a:p>
          <a:p>
            <a:pPr lvl="1"/>
            <a:r>
              <a:rPr lang="en-US" sz="2200" dirty="0" smtClean="0"/>
              <a:t>Classification</a:t>
            </a:r>
            <a:r>
              <a:rPr lang="en-US" sz="2200" dirty="0"/>
              <a:t>, Regression</a:t>
            </a:r>
          </a:p>
          <a:p>
            <a:r>
              <a:rPr lang="en-US" sz="2600" dirty="0"/>
              <a:t>Unsupervised </a:t>
            </a:r>
            <a:r>
              <a:rPr lang="en-US" sz="2600" dirty="0" smtClean="0"/>
              <a:t>learning</a:t>
            </a:r>
          </a:p>
          <a:p>
            <a:pPr lvl="1"/>
            <a:r>
              <a:rPr lang="en-US" sz="2200" dirty="0" smtClean="0"/>
              <a:t>Density </a:t>
            </a:r>
            <a:r>
              <a:rPr lang="en-US" sz="2200" dirty="0"/>
              <a:t>estimation, Clustering, Dimensionality reduction</a:t>
            </a:r>
          </a:p>
          <a:p>
            <a:r>
              <a:rPr lang="en-US" sz="2600" dirty="0" smtClean="0"/>
              <a:t>Active </a:t>
            </a:r>
            <a:r>
              <a:rPr lang="en-US" sz="2600" dirty="0"/>
              <a:t>learning</a:t>
            </a:r>
          </a:p>
          <a:p>
            <a:r>
              <a:rPr lang="en-US" sz="2600" dirty="0"/>
              <a:t>Reinforcement learning</a:t>
            </a:r>
          </a:p>
          <a:p>
            <a:r>
              <a:rPr lang="en-US" sz="2600" dirty="0"/>
              <a:t>Many more</a:t>
            </a:r>
          </a:p>
        </p:txBody>
      </p:sp>
    </p:spTree>
    <p:extLst>
      <p:ext uri="{BB962C8B-B14F-4D97-AF65-F5344CB8AC3E}">
        <p14:creationId xmlns:p14="http://schemas.microsoft.com/office/powerpoint/2010/main" val="1944828955"/>
      </p:ext>
    </p:extLst>
  </p:cSld>
  <p:clrMapOvr>
    <a:masterClrMapping/>
  </p:clrMapOvr>
  <mc:AlternateContent xmlns:mc="http://schemas.openxmlformats.org/markup-compatibility/2006" xmlns:p14="http://schemas.microsoft.com/office/powerpoint/2010/main">
    <mc:Choice Requires="p14">
      <p:transition spd="slow" p14:dur="2000" advTm="105206"/>
    </mc:Choice>
    <mc:Fallback xmlns="">
      <p:transition spd="slow" advTm="10520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a:t>An overview of biomedical informatics</a:t>
            </a:r>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u="sng" dirty="0" smtClean="0"/>
              <a:t>Biomedical Informatics </a:t>
            </a:r>
            <a:r>
              <a:rPr lang="en-US" dirty="0" smtClean="0"/>
              <a:t>is </a:t>
            </a:r>
            <a:r>
              <a:rPr lang="en-US" dirty="0"/>
              <a:t>a discipline at the intersection of </a:t>
            </a:r>
            <a:r>
              <a:rPr lang="en-US" u="sng" dirty="0"/>
              <a:t>information science</a:t>
            </a:r>
            <a:r>
              <a:rPr lang="en-US" dirty="0"/>
              <a:t>, </a:t>
            </a:r>
            <a:r>
              <a:rPr lang="en-US" u="sng" dirty="0"/>
              <a:t>computer science</a:t>
            </a:r>
            <a:r>
              <a:rPr lang="en-US" dirty="0"/>
              <a:t>, and </a:t>
            </a:r>
            <a:r>
              <a:rPr lang="en-US" u="sng" dirty="0"/>
              <a:t>health care</a:t>
            </a:r>
            <a:r>
              <a:rPr lang="en-US" dirty="0"/>
              <a:t>. </a:t>
            </a:r>
            <a:endParaRPr lang="en-US" dirty="0" smtClean="0"/>
          </a:p>
          <a:p>
            <a:r>
              <a:rPr lang="en-US" u="sng" dirty="0" smtClean="0"/>
              <a:t>Information flow</a:t>
            </a:r>
            <a:r>
              <a:rPr lang="en-US" dirty="0" smtClean="0"/>
              <a:t>. It </a:t>
            </a:r>
            <a:r>
              <a:rPr lang="en-US" dirty="0"/>
              <a:t>deals with the resources, devices, and methods required to optimize the acquisition, storage, retrieval, and use of information in health and biomedicine</a:t>
            </a:r>
            <a:r>
              <a:rPr lang="en-US" dirty="0" smtClean="0"/>
              <a:t>. </a:t>
            </a:r>
          </a:p>
          <a:p>
            <a:r>
              <a:rPr lang="en-US" u="sng" dirty="0"/>
              <a:t>R</a:t>
            </a:r>
            <a:r>
              <a:rPr lang="en-US" u="sng" dirty="0" smtClean="0"/>
              <a:t>esearch fields</a:t>
            </a:r>
            <a:r>
              <a:rPr lang="en-US" dirty="0" smtClean="0"/>
              <a:t>. This discipline covers clinical informatics, translational informatics, clinical research informatics, etc. </a:t>
            </a:r>
            <a:endParaRPr lang="en-US" dirty="0"/>
          </a:p>
        </p:txBody>
      </p:sp>
    </p:spTree>
    <p:extLst>
      <p:ext uri="{BB962C8B-B14F-4D97-AF65-F5344CB8AC3E}">
        <p14:creationId xmlns:p14="http://schemas.microsoft.com/office/powerpoint/2010/main" val="4182238393"/>
      </p:ext>
    </p:extLst>
  </p:cSld>
  <p:clrMapOvr>
    <a:masterClrMapping/>
  </p:clrMapOvr>
  <mc:AlternateContent xmlns:mc="http://schemas.openxmlformats.org/markup-compatibility/2006" xmlns:p14="http://schemas.microsoft.com/office/powerpoint/2010/main">
    <mc:Choice Requires="p14">
      <p:transition spd="slow" p14:dur="2000" advTm="112538"/>
    </mc:Choice>
    <mc:Fallback xmlns="">
      <p:transition spd="slow" advTm="11253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a:t>An overview of biomedical informatics</a:t>
            </a:r>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History of Biomedical Informatics</a:t>
            </a:r>
          </a:p>
          <a:p>
            <a:pPr lvl="1"/>
            <a:r>
              <a:rPr lang="en-US" dirty="0" smtClean="0"/>
              <a:t>Started from Stanford in 1970s</a:t>
            </a:r>
          </a:p>
          <a:p>
            <a:pPr lvl="1"/>
            <a:r>
              <a:rPr lang="en-US" dirty="0" smtClean="0"/>
              <a:t>Dr. Edward </a:t>
            </a:r>
            <a:r>
              <a:rPr lang="en-US" dirty="0" err="1" smtClean="0"/>
              <a:t>Shortliffe</a:t>
            </a:r>
            <a:endParaRPr lang="en-US" dirty="0" smtClean="0"/>
          </a:p>
          <a:p>
            <a:pPr lvl="1"/>
            <a:r>
              <a:rPr lang="en-US" dirty="0" smtClean="0"/>
              <a:t>Initially named  Medical Info-</a:t>
            </a:r>
          </a:p>
          <a:p>
            <a:pPr marL="457200" lvl="1" indent="0">
              <a:buNone/>
            </a:pPr>
            <a:r>
              <a:rPr lang="en-US" dirty="0" smtClean="0"/>
              <a:t>    </a:t>
            </a:r>
            <a:r>
              <a:rPr lang="en-US" dirty="0" err="1" smtClean="0"/>
              <a:t>mation</a:t>
            </a:r>
            <a:r>
              <a:rPr lang="en-US" dirty="0" smtClean="0"/>
              <a:t> program</a:t>
            </a:r>
          </a:p>
          <a:p>
            <a:pPr lvl="1"/>
            <a:r>
              <a:rPr lang="en-US" dirty="0" smtClean="0"/>
              <a:t>Now there are 16 Biomedical </a:t>
            </a:r>
          </a:p>
          <a:p>
            <a:pPr marL="457200" lvl="1" indent="0">
              <a:buNone/>
            </a:pPr>
            <a:r>
              <a:rPr lang="en-US" dirty="0"/>
              <a:t> </a:t>
            </a:r>
            <a:r>
              <a:rPr lang="en-US" dirty="0" smtClean="0"/>
              <a:t>  Informatics training programs in</a:t>
            </a:r>
          </a:p>
          <a:p>
            <a:pPr marL="457200" lvl="1" indent="0">
              <a:buNone/>
            </a:pPr>
            <a:r>
              <a:rPr lang="en-US" dirty="0" smtClean="0"/>
              <a:t>   US. UCSD DBMI is the youngest one.</a:t>
            </a:r>
          </a:p>
          <a:p>
            <a:pPr marL="457200" lvl="1" indent="0">
              <a:buNone/>
            </a:pPr>
            <a:endParaRPr lang="en-US" dirty="0"/>
          </a:p>
        </p:txBody>
      </p:sp>
      <p:pic>
        <p:nvPicPr>
          <p:cNvPr id="1026" name="Picture 2" descr="C:\Users\Wei\Dropbox\Talks\2013 boot camp for bioinformatics students\t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3450" y="1600200"/>
            <a:ext cx="2368550"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1985"/>
      </p:ext>
    </p:extLst>
  </p:cSld>
  <p:clrMapOvr>
    <a:masterClrMapping/>
  </p:clrMapOvr>
  <mc:AlternateContent xmlns:mc="http://schemas.openxmlformats.org/markup-compatibility/2006" xmlns:p14="http://schemas.microsoft.com/office/powerpoint/2010/main">
    <mc:Choice Requires="p14">
      <p:transition spd="slow" p14:dur="2000" advTm="74852"/>
    </mc:Choice>
    <mc:Fallback xmlns="">
      <p:transition spd="slow" advTm="7485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smtClean="0"/>
              <a:t>Natural Language Processing (NLP) in Biomedicine</a:t>
            </a:r>
            <a:endParaRPr lang="en-US" sz="2400" b="1" dirty="0"/>
          </a:p>
        </p:txBody>
      </p:sp>
      <p:sp>
        <p:nvSpPr>
          <p:cNvPr id="3" name="Content Placeholder 2"/>
          <p:cNvSpPr>
            <a:spLocks noGrp="1"/>
          </p:cNvSpPr>
          <p:nvPr>
            <p:ph idx="1"/>
          </p:nvPr>
        </p:nvSpPr>
        <p:spPr>
          <a:xfrm>
            <a:off x="457200" y="990600"/>
            <a:ext cx="8229600" cy="5135563"/>
          </a:xfrm>
        </p:spPr>
        <p:txBody>
          <a:bodyPr>
            <a:normAutofit/>
          </a:bodyPr>
          <a:lstStyle/>
          <a:p>
            <a:pPr lvl="0"/>
            <a:r>
              <a:rPr lang="en-US" dirty="0" smtClean="0">
                <a:solidFill>
                  <a:prstClr val="black"/>
                </a:solidFill>
              </a:rPr>
              <a:t>What is NLP?</a:t>
            </a:r>
          </a:p>
          <a:p>
            <a:pPr lvl="1"/>
            <a:r>
              <a:rPr lang="en-US" dirty="0" smtClean="0"/>
              <a:t>A </a:t>
            </a:r>
            <a:r>
              <a:rPr lang="en-US" dirty="0"/>
              <a:t>field of computer science, artificial intelligence and linguistics to enable computers to derive meaning from human or natural language </a:t>
            </a:r>
            <a:r>
              <a:rPr lang="en-US" dirty="0" smtClean="0"/>
              <a:t>input.</a:t>
            </a:r>
          </a:p>
          <a:p>
            <a:pPr lvl="1"/>
            <a:r>
              <a:rPr lang="en-US" dirty="0" smtClean="0">
                <a:solidFill>
                  <a:prstClr val="black"/>
                </a:solidFill>
              </a:rPr>
              <a:t>In biomedicine, also involves </a:t>
            </a:r>
            <a:r>
              <a:rPr lang="en-US" dirty="0"/>
              <a:t>medical and biological </a:t>
            </a:r>
            <a:r>
              <a:rPr lang="en-US" dirty="0" smtClean="0"/>
              <a:t>knowledge.</a:t>
            </a:r>
            <a:endParaRPr lang="en-US" dirty="0">
              <a:solidFill>
                <a:prstClr val="black"/>
              </a:solidFill>
            </a:endParaRPr>
          </a:p>
          <a:p>
            <a:r>
              <a:rPr lang="en-US" dirty="0"/>
              <a:t>Why </a:t>
            </a:r>
            <a:r>
              <a:rPr lang="en-US" dirty="0" smtClean="0"/>
              <a:t>NLP in Biomedicine?</a:t>
            </a:r>
            <a:endParaRPr lang="en-US" dirty="0"/>
          </a:p>
          <a:p>
            <a:pPr lvl="1"/>
            <a:r>
              <a:rPr lang="en-US" dirty="0"/>
              <a:t>Tons of free text in healthcare</a:t>
            </a:r>
          </a:p>
          <a:p>
            <a:pPr lvl="1"/>
            <a:r>
              <a:rPr lang="en-US" dirty="0"/>
              <a:t>Unstructured/pseudo-structured lab results</a:t>
            </a:r>
          </a:p>
          <a:p>
            <a:pPr lvl="1"/>
            <a:r>
              <a:rPr lang="en-US" dirty="0"/>
              <a:t>Demands for structured and well organized data</a:t>
            </a:r>
          </a:p>
          <a:p>
            <a:pPr lvl="1"/>
            <a:endParaRPr lang="en-US" dirty="0" smtClean="0"/>
          </a:p>
        </p:txBody>
      </p:sp>
    </p:spTree>
    <p:extLst>
      <p:ext uri="{BB962C8B-B14F-4D97-AF65-F5344CB8AC3E}">
        <p14:creationId xmlns:p14="http://schemas.microsoft.com/office/powerpoint/2010/main" val="313109286"/>
      </p:ext>
    </p:extLst>
  </p:cSld>
  <p:clrMapOvr>
    <a:masterClrMapping/>
  </p:clrMapOvr>
  <mc:AlternateContent xmlns:mc="http://schemas.openxmlformats.org/markup-compatibility/2006" xmlns:p14="http://schemas.microsoft.com/office/powerpoint/2010/main">
    <mc:Choice Requires="p14">
      <p:transition spd="slow" p14:dur="2000" advTm="104460"/>
    </mc:Choice>
    <mc:Fallback xmlns="">
      <p:transition spd="slow" advTm="10446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smtClean="0"/>
              <a:t>Natural Language Processing (NLP) in Biomedicine</a:t>
            </a:r>
            <a:endParaRPr lang="en-US" sz="2400" b="1" dirty="0"/>
          </a:p>
        </p:txBody>
      </p:sp>
      <p:sp>
        <p:nvSpPr>
          <p:cNvPr id="3" name="Content Placeholder 2"/>
          <p:cNvSpPr>
            <a:spLocks noGrp="1"/>
          </p:cNvSpPr>
          <p:nvPr>
            <p:ph idx="1"/>
          </p:nvPr>
        </p:nvSpPr>
        <p:spPr>
          <a:xfrm>
            <a:off x="457200" y="990600"/>
            <a:ext cx="8229600" cy="5135563"/>
          </a:xfrm>
        </p:spPr>
        <p:txBody>
          <a:bodyPr>
            <a:normAutofit/>
          </a:bodyPr>
          <a:lstStyle/>
          <a:p>
            <a:pPr lvl="0"/>
            <a:r>
              <a:rPr lang="en-US" dirty="0" smtClean="0">
                <a:solidFill>
                  <a:prstClr val="black"/>
                </a:solidFill>
              </a:rPr>
              <a:t>What does NLP do?</a:t>
            </a:r>
          </a:p>
          <a:p>
            <a:pPr lvl="1"/>
            <a:r>
              <a:rPr lang="en-US" dirty="0"/>
              <a:t>I</a:t>
            </a:r>
            <a:r>
              <a:rPr lang="en-US" dirty="0" smtClean="0"/>
              <a:t>nformation extraction</a:t>
            </a:r>
          </a:p>
          <a:p>
            <a:pPr lvl="2"/>
            <a:r>
              <a:rPr lang="en-US" dirty="0" smtClean="0"/>
              <a:t>Name entity recognition: surface string and patterns</a:t>
            </a:r>
          </a:p>
          <a:p>
            <a:pPr lvl="2"/>
            <a:r>
              <a:rPr lang="en-US" dirty="0" smtClean="0"/>
              <a:t>Relation extraction</a:t>
            </a:r>
          </a:p>
          <a:p>
            <a:pPr lvl="1"/>
            <a:r>
              <a:rPr lang="en-US" dirty="0" smtClean="0"/>
              <a:t>Information retrieval</a:t>
            </a:r>
          </a:p>
          <a:p>
            <a:pPr lvl="1"/>
            <a:r>
              <a:rPr lang="en-US" dirty="0" smtClean="0"/>
              <a:t>Text generation</a:t>
            </a:r>
            <a:r>
              <a:rPr lang="en-US" dirty="0"/>
              <a:t>: summarization</a:t>
            </a:r>
            <a:endParaRPr lang="en-US" dirty="0" smtClean="0"/>
          </a:p>
          <a:p>
            <a:pPr lvl="1"/>
            <a:r>
              <a:rPr lang="en-US" dirty="0" smtClean="0"/>
              <a:t>User interfaces</a:t>
            </a:r>
          </a:p>
          <a:p>
            <a:pPr lvl="1"/>
            <a:r>
              <a:rPr lang="en-US" dirty="0" smtClean="0"/>
              <a:t>Machine translation: in clinical practice, “blue phone”</a:t>
            </a:r>
          </a:p>
        </p:txBody>
      </p:sp>
    </p:spTree>
    <p:extLst>
      <p:ext uri="{BB962C8B-B14F-4D97-AF65-F5344CB8AC3E}">
        <p14:creationId xmlns:p14="http://schemas.microsoft.com/office/powerpoint/2010/main" val="2541337721"/>
      </p:ext>
    </p:extLst>
  </p:cSld>
  <p:clrMapOvr>
    <a:masterClrMapping/>
  </p:clrMapOvr>
  <mc:AlternateContent xmlns:mc="http://schemas.openxmlformats.org/markup-compatibility/2006" xmlns:p14="http://schemas.microsoft.com/office/powerpoint/2010/main">
    <mc:Choice Requires="p14">
      <p:transition spd="slow" p14:dur="2000" advTm="242062"/>
    </mc:Choice>
    <mc:Fallback xmlns="">
      <p:transition spd="slow" advTm="24206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smtClean="0"/>
              <a:t>Natural Language Processing (NLP) in Biomedicine</a:t>
            </a:r>
            <a:endParaRPr lang="en-US" sz="2400" b="1"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a:t>Three major </a:t>
            </a:r>
            <a:r>
              <a:rPr lang="en-US" dirty="0" smtClean="0"/>
              <a:t>tasks in </a:t>
            </a:r>
            <a:r>
              <a:rPr lang="en-US" dirty="0" smtClean="0">
                <a:solidFill>
                  <a:prstClr val="black"/>
                </a:solidFill>
              </a:rPr>
              <a:t>NLP</a:t>
            </a:r>
            <a:endParaRPr lang="en-US" dirty="0" smtClean="0"/>
          </a:p>
          <a:p>
            <a:pPr lvl="1"/>
            <a:r>
              <a:rPr lang="en-US" dirty="0"/>
              <a:t>R</a:t>
            </a:r>
            <a:r>
              <a:rPr lang="en-US" dirty="0" smtClean="0"/>
              <a:t>epresenting </a:t>
            </a:r>
            <a:r>
              <a:rPr lang="en-US" dirty="0"/>
              <a:t>the various kinds of linguistic </a:t>
            </a:r>
            <a:r>
              <a:rPr lang="en-US" dirty="0" smtClean="0"/>
              <a:t>knowledge.</a:t>
            </a:r>
            <a:endParaRPr lang="en-US" dirty="0" smtClean="0"/>
          </a:p>
          <a:p>
            <a:pPr lvl="1"/>
            <a:r>
              <a:rPr lang="en-US" dirty="0" smtClean="0"/>
              <a:t>Using </a:t>
            </a:r>
            <a:r>
              <a:rPr lang="en-US" dirty="0"/>
              <a:t>the knowledge to carry out the applications </a:t>
            </a:r>
          </a:p>
          <a:p>
            <a:pPr lvl="1"/>
            <a:r>
              <a:rPr lang="en-US" dirty="0"/>
              <a:t>A</a:t>
            </a:r>
            <a:r>
              <a:rPr lang="en-US" dirty="0" smtClean="0"/>
              <a:t>cquiring </a:t>
            </a:r>
            <a:r>
              <a:rPr lang="en-US" dirty="0"/>
              <a:t>the necessary knowledge in computable form</a:t>
            </a:r>
          </a:p>
          <a:p>
            <a:pPr lvl="0"/>
            <a:r>
              <a:rPr lang="en-US" dirty="0" smtClean="0">
                <a:solidFill>
                  <a:prstClr val="black"/>
                </a:solidFill>
              </a:rPr>
              <a:t>Formalisms</a:t>
            </a:r>
          </a:p>
          <a:p>
            <a:pPr lvl="1"/>
            <a:r>
              <a:rPr lang="en-US" dirty="0" smtClean="0"/>
              <a:t>Symbolic or logical </a:t>
            </a:r>
            <a:r>
              <a:rPr lang="en-US" dirty="0"/>
              <a:t>formalisms (</a:t>
            </a:r>
            <a:r>
              <a:rPr lang="en-US" dirty="0" err="1" smtClean="0"/>
              <a:t>e.g.finite</a:t>
            </a:r>
            <a:r>
              <a:rPr lang="en-US" dirty="0" smtClean="0"/>
              <a:t> </a:t>
            </a:r>
            <a:r>
              <a:rPr lang="en-US" dirty="0"/>
              <a:t>state machines and context-free grammars) </a:t>
            </a:r>
            <a:endParaRPr lang="en-US" dirty="0" smtClean="0"/>
          </a:p>
          <a:p>
            <a:pPr lvl="1"/>
            <a:r>
              <a:rPr lang="en-US" dirty="0"/>
              <a:t>S</a:t>
            </a:r>
            <a:r>
              <a:rPr lang="en-US" dirty="0" smtClean="0"/>
              <a:t>tatistical </a:t>
            </a:r>
            <a:r>
              <a:rPr lang="en-US" dirty="0"/>
              <a:t>formalisms (e.g. Markov models and probabilistic context-free grammars</a:t>
            </a:r>
            <a:r>
              <a:rPr lang="en-US" dirty="0" smtClean="0"/>
              <a:t>)</a:t>
            </a:r>
            <a:endParaRPr lang="en-US" dirty="0" smtClean="0">
              <a:solidFill>
                <a:prstClr val="black"/>
              </a:solidFill>
            </a:endParaRPr>
          </a:p>
        </p:txBody>
      </p:sp>
    </p:spTree>
    <p:extLst>
      <p:ext uri="{BB962C8B-B14F-4D97-AF65-F5344CB8AC3E}">
        <p14:creationId xmlns:p14="http://schemas.microsoft.com/office/powerpoint/2010/main" val="3840187456"/>
      </p:ext>
    </p:extLst>
  </p:cSld>
  <p:clrMapOvr>
    <a:masterClrMapping/>
  </p:clrMapOvr>
  <mc:AlternateContent xmlns:mc="http://schemas.openxmlformats.org/markup-compatibility/2006" xmlns:p14="http://schemas.microsoft.com/office/powerpoint/2010/main">
    <mc:Choice Requires="p14">
      <p:transition spd="slow" p14:dur="2000" advTm="53180"/>
    </mc:Choice>
    <mc:Fallback xmlns="">
      <p:transition spd="slow" advTm="5318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smtClean="0"/>
              <a:t>Natural Language Processing (NLP) in Biomedicine</a:t>
            </a:r>
            <a:endParaRPr lang="en-US" sz="2400" b="1" dirty="0"/>
          </a:p>
        </p:txBody>
      </p:sp>
      <p:sp>
        <p:nvSpPr>
          <p:cNvPr id="3" name="Content Placeholder 2"/>
          <p:cNvSpPr>
            <a:spLocks noGrp="1"/>
          </p:cNvSpPr>
          <p:nvPr>
            <p:ph idx="1"/>
          </p:nvPr>
        </p:nvSpPr>
        <p:spPr>
          <a:xfrm>
            <a:off x="457200" y="990600"/>
            <a:ext cx="8229600" cy="5135563"/>
          </a:xfrm>
        </p:spPr>
        <p:txBody>
          <a:bodyPr>
            <a:normAutofit/>
          </a:bodyPr>
          <a:lstStyle/>
          <a:p>
            <a:r>
              <a:rPr lang="en-US" dirty="0"/>
              <a:t>Principle techniques of </a:t>
            </a:r>
            <a:r>
              <a:rPr lang="en-US" dirty="0" smtClean="0"/>
              <a:t>NLP: a typical pipeline</a:t>
            </a:r>
          </a:p>
          <a:p>
            <a:endParaRPr lang="en-US" dirty="0" smtClean="0">
              <a:solidFill>
                <a:prstClr val="black"/>
              </a:solidFill>
            </a:endParaRPr>
          </a:p>
        </p:txBody>
      </p:sp>
      <p:graphicFrame>
        <p:nvGraphicFramePr>
          <p:cNvPr id="5" name="Content Placeholder 5"/>
          <p:cNvGraphicFramePr>
            <a:graphicFrameLocks/>
          </p:cNvGraphicFramePr>
          <p:nvPr>
            <p:extLst>
              <p:ext uri="{D42A27DB-BD31-4B8C-83A1-F6EECF244321}">
                <p14:modId xmlns:p14="http://schemas.microsoft.com/office/powerpoint/2010/main" val="1811366784"/>
              </p:ext>
            </p:extLst>
          </p:nvPr>
        </p:nvGraphicFramePr>
        <p:xfrm>
          <a:off x="838200" y="1752600"/>
          <a:ext cx="78486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843183"/>
      </p:ext>
    </p:extLst>
  </p:cSld>
  <p:clrMapOvr>
    <a:masterClrMapping/>
  </p:clrMapOvr>
  <mc:AlternateContent xmlns:mc="http://schemas.openxmlformats.org/markup-compatibility/2006" xmlns:p14="http://schemas.microsoft.com/office/powerpoint/2010/main">
    <mc:Choice Requires="p14">
      <p:transition spd="slow" p14:dur="2000" advTm="9661"/>
    </mc:Choice>
    <mc:Fallback xmlns="">
      <p:transition spd="slow" advTm="966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dirty="0" smtClean="0"/>
              <a:t>Natural Language Processing (NLP) in Biomedicine</a:t>
            </a:r>
            <a:endParaRPr lang="en-US" sz="2400" b="1"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US" dirty="0" smtClean="0"/>
              <a:t>What </a:t>
            </a:r>
            <a:r>
              <a:rPr lang="en-US" dirty="0"/>
              <a:t>form of knowledge is used in NLP?</a:t>
            </a:r>
          </a:p>
          <a:p>
            <a:pPr lvl="1"/>
            <a:r>
              <a:rPr lang="en-US" dirty="0"/>
              <a:t>Linguistic knowledge of multiple </a:t>
            </a:r>
            <a:r>
              <a:rPr lang="en-US" dirty="0" smtClean="0"/>
              <a:t>levels. LIGN101 </a:t>
            </a:r>
            <a:r>
              <a:rPr lang="en-US" dirty="0"/>
              <a:t>by </a:t>
            </a:r>
            <a:r>
              <a:rPr lang="en-US" dirty="0" err="1"/>
              <a:t>Ivano</a:t>
            </a:r>
            <a:r>
              <a:rPr lang="en-US" dirty="0"/>
              <a:t> </a:t>
            </a:r>
            <a:r>
              <a:rPr lang="en-US" dirty="0" err="1" smtClean="0"/>
              <a:t>Caponigro</a:t>
            </a:r>
            <a:r>
              <a:rPr lang="en-US" dirty="0" smtClean="0"/>
              <a:t>; LIGN251/252 computational </a:t>
            </a:r>
            <a:r>
              <a:rPr lang="en-US" dirty="0"/>
              <a:t>linguistics </a:t>
            </a:r>
            <a:r>
              <a:rPr lang="en-US" dirty="0" smtClean="0"/>
              <a:t>by </a:t>
            </a:r>
            <a:r>
              <a:rPr lang="en-US" dirty="0"/>
              <a:t>Roger Levy. </a:t>
            </a:r>
          </a:p>
          <a:p>
            <a:pPr lvl="1"/>
            <a:r>
              <a:rPr lang="en-US" dirty="0" smtClean="0"/>
              <a:t>Computer </a:t>
            </a:r>
            <a:r>
              <a:rPr lang="en-US" dirty="0"/>
              <a:t>science knowledge: programming, algorithm (</a:t>
            </a:r>
            <a:r>
              <a:rPr lang="en-US" dirty="0" smtClean="0"/>
              <a:t>CSE101/202</a:t>
            </a:r>
            <a:r>
              <a:rPr lang="en-US" dirty="0"/>
              <a:t>), data structure (</a:t>
            </a:r>
            <a:r>
              <a:rPr lang="en-US" dirty="0" smtClean="0"/>
              <a:t>CSE100/200</a:t>
            </a:r>
            <a:r>
              <a:rPr lang="en-US" dirty="0"/>
              <a:t>), data base (tons of online courses), machine learning (CSE250A by Laurence Saul , 250B by Charles Elkan, ECE271 by </a:t>
            </a:r>
            <a:r>
              <a:rPr lang="en-US" dirty="0" err="1"/>
              <a:t>Nuno</a:t>
            </a:r>
            <a:r>
              <a:rPr lang="en-US" dirty="0"/>
              <a:t>), optimization </a:t>
            </a:r>
            <a:r>
              <a:rPr lang="en-US" dirty="0" smtClean="0"/>
              <a:t>by </a:t>
            </a:r>
            <a:r>
              <a:rPr lang="en-US" dirty="0"/>
              <a:t>Russell </a:t>
            </a:r>
            <a:r>
              <a:rPr lang="en-US" dirty="0" err="1" smtClean="0"/>
              <a:t>Impagliazzo</a:t>
            </a:r>
            <a:r>
              <a:rPr lang="en-US" dirty="0" smtClean="0"/>
              <a:t>, </a:t>
            </a:r>
            <a:r>
              <a:rPr lang="en-US" dirty="0"/>
              <a:t>etc.</a:t>
            </a:r>
          </a:p>
          <a:p>
            <a:pPr lvl="1"/>
            <a:r>
              <a:rPr lang="en-US" dirty="0"/>
              <a:t>Statistical knowledge: </a:t>
            </a:r>
            <a:r>
              <a:rPr lang="en-US" dirty="0" smtClean="0"/>
              <a:t>Math283</a:t>
            </a:r>
            <a:r>
              <a:rPr lang="en-US" dirty="0"/>
              <a:t>, </a:t>
            </a:r>
            <a:r>
              <a:rPr lang="en-US" dirty="0" smtClean="0"/>
              <a:t>and many other online courses. Not limited to classic statistics, but also Bayesian statistics.</a:t>
            </a:r>
            <a:endParaRPr lang="en-US" dirty="0"/>
          </a:p>
        </p:txBody>
      </p:sp>
    </p:spTree>
    <p:extLst>
      <p:ext uri="{BB962C8B-B14F-4D97-AF65-F5344CB8AC3E}">
        <p14:creationId xmlns:p14="http://schemas.microsoft.com/office/powerpoint/2010/main" val="1171530551"/>
      </p:ext>
    </p:extLst>
  </p:cSld>
  <p:clrMapOvr>
    <a:masterClrMapping/>
  </p:clrMapOvr>
  <mc:AlternateContent xmlns:mc="http://schemas.openxmlformats.org/markup-compatibility/2006" xmlns:p14="http://schemas.microsoft.com/office/powerpoint/2010/main">
    <mc:Choice Requires="p14">
      <p:transition spd="slow" p14:dur="2000" advTm="148046"/>
    </mc:Choice>
    <mc:Fallback xmlns="">
      <p:transition spd="slow" advTm="14804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sz="2700" b="1" dirty="0" smtClean="0"/>
              <a:t>Project 1</a:t>
            </a:r>
            <a:br>
              <a:rPr lang="en-US" sz="2700" b="1" dirty="0" smtClean="0"/>
            </a:br>
            <a:r>
              <a:rPr lang="en-US" sz="2700" b="1" dirty="0" smtClean="0"/>
              <a:t>Topic </a:t>
            </a:r>
            <a:r>
              <a:rPr lang="en-US" sz="2700" b="1" dirty="0"/>
              <a:t>model based discharge summary clustering and retrieval</a:t>
            </a:r>
            <a:r>
              <a:rPr lang="en-US" sz="2400" b="1" dirty="0"/>
              <a:t/>
            </a:r>
            <a:br>
              <a:rPr lang="en-US" sz="2400" b="1" dirty="0"/>
            </a:br>
            <a:endParaRPr lang="en-US" sz="2400" b="1" dirty="0"/>
          </a:p>
        </p:txBody>
      </p:sp>
      <p:sp>
        <p:nvSpPr>
          <p:cNvPr id="3" name="Content Placeholder 2"/>
          <p:cNvSpPr>
            <a:spLocks noGrp="1"/>
          </p:cNvSpPr>
          <p:nvPr>
            <p:ph idx="1"/>
          </p:nvPr>
        </p:nvSpPr>
        <p:spPr>
          <a:xfrm>
            <a:off x="457200" y="1371600"/>
            <a:ext cx="8229600" cy="5105400"/>
          </a:xfrm>
        </p:spPr>
        <p:txBody>
          <a:bodyPr>
            <a:normAutofit/>
          </a:bodyPr>
          <a:lstStyle/>
          <a:p>
            <a:r>
              <a:rPr lang="en-US" sz="2800" dirty="0" smtClean="0"/>
              <a:t>Represent discharge summaries with topic </a:t>
            </a:r>
            <a:r>
              <a:rPr lang="en-US" sz="2800" smtClean="0"/>
              <a:t>distributions and selected </a:t>
            </a:r>
            <a:r>
              <a:rPr lang="en-US" sz="2800" dirty="0"/>
              <a:t>demographic </a:t>
            </a:r>
            <a:r>
              <a:rPr lang="en-US" sz="2800" dirty="0" smtClean="0"/>
              <a:t>information</a:t>
            </a:r>
          </a:p>
          <a:p>
            <a:r>
              <a:rPr lang="en-US" sz="2800" dirty="0" smtClean="0"/>
              <a:t>Rank and retrieve documents using topic distributions, and a combination of topic distribution and </a:t>
            </a:r>
            <a:r>
              <a:rPr lang="en-US" sz="2800" dirty="0" err="1" smtClean="0"/>
              <a:t>tf-idf</a:t>
            </a:r>
            <a:r>
              <a:rPr lang="en-US" sz="2800" dirty="0" smtClean="0"/>
              <a:t>. </a:t>
            </a:r>
          </a:p>
          <a:p>
            <a:pPr lvl="1"/>
            <a:endParaRPr lang="en-US" sz="24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81400"/>
            <a:ext cx="7162800" cy="2743200"/>
          </a:xfrm>
          <a:prstGeom prst="rect">
            <a:avLst/>
          </a:prstGeom>
          <a:noFill/>
          <a:ln>
            <a:noFill/>
          </a:ln>
        </p:spPr>
      </p:pic>
    </p:spTree>
    <p:extLst>
      <p:ext uri="{BB962C8B-B14F-4D97-AF65-F5344CB8AC3E}">
        <p14:creationId xmlns:p14="http://schemas.microsoft.com/office/powerpoint/2010/main" val="3011946128"/>
      </p:ext>
    </p:extLst>
  </p:cSld>
  <p:clrMapOvr>
    <a:masterClrMapping/>
  </p:clrMapOvr>
  <mc:AlternateContent xmlns:mc="http://schemas.openxmlformats.org/markup-compatibility/2006" xmlns:p14="http://schemas.microsoft.com/office/powerpoint/2010/main">
    <mc:Choice Requires="p14">
      <p:transition spd="slow" p14:dur="2000" advTm="128645"/>
    </mc:Choice>
    <mc:Fallback xmlns="">
      <p:transition spd="slow" advTm="128645"/>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1137</Words>
  <Application>Microsoft Office PowerPoint</Application>
  <PresentationFormat>On-screen Show (4:3)</PresentationFormat>
  <Paragraphs>110</Paragraphs>
  <Slides>11</Slides>
  <Notes>10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Introduction to Natural Language Processing in Biomedicine</vt:lpstr>
      <vt:lpstr>An overview of biomedical informatics</vt:lpstr>
      <vt:lpstr>An overview of biomedical informatics</vt:lpstr>
      <vt:lpstr>Natural Language Processing (NLP) in Biomedicine</vt:lpstr>
      <vt:lpstr>Natural Language Processing (NLP) in Biomedicine</vt:lpstr>
      <vt:lpstr>Natural Language Processing (NLP) in Biomedicine</vt:lpstr>
      <vt:lpstr>Natural Language Processing (NLP) in Biomedicine</vt:lpstr>
      <vt:lpstr>Natural Language Processing (NLP) in Biomedicine</vt:lpstr>
      <vt:lpstr>Project 1 Topic model based discharge summary clustering and retrieval </vt:lpstr>
      <vt:lpstr>Project 2 A Computer Assisted Coding Project  </vt:lpstr>
      <vt:lpstr>Machine Learning (ML) in Biomedicine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Natural Language Processing in Biomedicine</dc:title>
  <dc:creator>Wei</dc:creator>
  <cp:lastModifiedBy>Wei Wei</cp:lastModifiedBy>
  <cp:revision>26</cp:revision>
  <dcterms:created xsi:type="dcterms:W3CDTF">2006-08-16T00:00:00Z</dcterms:created>
  <dcterms:modified xsi:type="dcterms:W3CDTF">2013-09-24T00:30:46Z</dcterms:modified>
</cp:coreProperties>
</file>