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rgbClr val="FF0000"/>
                </a:solidFill>
              </a:rPr>
              <a:t>Doctor AWK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0000"/>
                </a:solidFill>
              </a:rPr>
              <a:t>Or: How I learned To Stop Worrying And Love Linux </a:t>
            </a:r>
          </a:p>
          <a:p>
            <a:r>
              <a:t/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0" x="0"/>
            <a:ext cy="2826900" cx="8739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</a:rPr>
              <a:t>How to find your way around a linux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If you hit some weird button combo by accident, maybe you can fix it ...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Ctrl-c quits things</a:t>
            </a:r>
          </a:p>
          <a:p>
            <a:pPr rtl="0" lvl="0">
              <a:buNone/>
            </a:pPr>
            <a:r>
              <a:rPr lang="en"/>
              <a:t>Ctrl-z puts things in background!!! oops</a:t>
            </a:r>
          </a:p>
          <a:p>
            <a:pPr>
              <a:buNone/>
            </a:pPr>
            <a:r>
              <a:rPr lang="en"/>
              <a:t>(      fg ('fore-ground') allows you to restore)</a:t>
            </a:r>
          </a:p>
        </p:txBody>
      </p:sp>
      <p:sp>
        <p:nvSpPr>
          <p:cNvPr id="84" name="Shape 84"/>
          <p:cNvSpPr/>
          <p:nvPr/>
        </p:nvSpPr>
        <p:spPr>
          <a:xfrm>
            <a:off y="2916325" x="812300"/>
            <a:ext cy="146399" cx="26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yum list *python*</a:t>
            </a:r>
          </a:p>
          <a:p>
            <a:pPr rtl="0" lvl="0">
              <a:buNone/>
            </a:pPr>
            <a:r>
              <a:rPr sz="1800" lang="en"/>
              <a:t>sudo yum install </a:t>
            </a:r>
            <a:r>
              <a:rPr sz="1800" lang="en" i="1"/>
              <a:t>package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-OR- </a:t>
            </a:r>
          </a:p>
          <a:p>
            <a:pPr rtl="0" lvl="0">
              <a:buNone/>
            </a:pPr>
            <a:r>
              <a:rPr sz="1800" lang="en"/>
              <a:t>apt-get install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en"/>
              <a:t>Installing from source: good luck!</a:t>
            </a:r>
          </a:p>
          <a:p>
            <a:pPr rtl="0" lvl="0">
              <a:buNone/>
            </a:pPr>
            <a:r>
              <a:rPr sz="1800" lang="en"/>
              <a:t>tar -xzvf foo.tar.gz </a:t>
            </a:r>
            <a:r>
              <a:rPr sz="1800" lang="en">
                <a:solidFill>
                  <a:srgbClr val="274E13"/>
                </a:solidFill>
              </a:rPr>
              <a:t># unzip (z), extract (x)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sudo ./configure</a:t>
            </a:r>
          </a:p>
          <a:p>
            <a:pPr rtl="0" lvl="0">
              <a:buNone/>
            </a:pPr>
            <a:r>
              <a:rPr sz="1800" lang="en"/>
              <a:t>sudo make </a:t>
            </a:r>
          </a:p>
          <a:p>
            <a:pPr rtl="0" lvl="0">
              <a:buNone/>
            </a:pPr>
            <a:r>
              <a:rPr sz="1800" lang="en"/>
              <a:t>sudo make install</a:t>
            </a:r>
          </a:p>
          <a:p>
            <a:r>
              <a:t/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Installing stuff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basic commands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uname -a 				</a:t>
            </a:r>
            <a:r>
              <a:rPr sz="2400" lang="en">
                <a:solidFill>
                  <a:srgbClr val="274E13"/>
                </a:solidFill>
              </a:rPr>
              <a:t># what OS</a:t>
            </a:r>
          </a:p>
          <a:p>
            <a:pPr rtl="0" lvl="0">
              <a:buNone/>
            </a:pPr>
            <a:r>
              <a:rPr sz="2400" lang="en"/>
              <a:t>/sbin/ifconfig			</a:t>
            </a:r>
            <a:r>
              <a:rPr sz="2400" lang="en">
                <a:solidFill>
                  <a:srgbClr val="274E13"/>
                </a:solidFill>
              </a:rPr>
              <a:t># Find IP address</a:t>
            </a:r>
          </a:p>
          <a:p>
            <a:pPr rtl="0" lvl="0">
              <a:buNone/>
            </a:pPr>
            <a:r>
              <a:rPr sz="2400" lang="en"/>
              <a:t>ln -s </a:t>
            </a:r>
            <a:r>
              <a:rPr sz="2400" lang="en" i="1"/>
              <a:t>target link_name </a:t>
            </a:r>
            <a:r>
              <a:rPr sz="2400" lang="en">
                <a:solidFill>
                  <a:srgbClr val="274E13"/>
                </a:solidFill>
              </a:rPr>
              <a:t># create symbolic link</a:t>
            </a:r>
            <a:r>
              <a:rPr sz="2400" lang="en"/>
              <a:t> (~shorcut)</a:t>
            </a:r>
          </a:p>
          <a:p>
            <a:pPr rtl="0" lvl="0">
              <a:buNone/>
            </a:pPr>
            <a:r>
              <a:rPr sz="2400" lang="en"/>
              <a:t>wget </a:t>
            </a:r>
            <a:r>
              <a:rPr sz="2400" lang="en" i="1"/>
              <a:t>www.address .</a:t>
            </a:r>
            <a:r>
              <a:rPr sz="2400" lang="en"/>
              <a:t>   </a:t>
            </a:r>
            <a:r>
              <a:rPr sz="2400" lang="en">
                <a:solidFill>
                  <a:srgbClr val="274E13"/>
                </a:solidFill>
              </a:rPr>
              <a:t># download data</a:t>
            </a:r>
          </a:p>
          <a:p>
            <a:pPr rtl="0" lvl="0">
              <a:buNone/>
            </a:pPr>
            <a:r>
              <a:rPr sz="2400" lang="en"/>
              <a:t>scp/ssh/ftp </a:t>
            </a:r>
            <a:r>
              <a:rPr sz="2400" lang="en">
                <a:solidFill>
                  <a:srgbClr val="274E13"/>
                </a:solidFill>
              </a:rPr>
              <a:t># connect to other servers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"Advanced" stuff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Now that we know our way around, how do we make use of Linux?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 in the background / 'parallel'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nohup </a:t>
            </a:r>
            <a:r>
              <a:rPr sz="1800" lang="en" i="1"/>
              <a:t>command </a:t>
            </a:r>
            <a:r>
              <a:rPr sz="1800" lang="en"/>
              <a:t>&amp;</a:t>
            </a:r>
          </a:p>
          <a:p>
            <a:pPr rtl="0" lvl="0">
              <a:buNone/>
            </a:pPr>
            <a:r>
              <a:rPr sz="1800" lang="en"/>
              <a:t># This will also let you log out from the client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YOU MIGHT AS WELL ALWAYS USE THIS:</a:t>
            </a:r>
          </a:p>
          <a:p>
            <a:pPr rtl="0" lvl="0">
              <a:buNone/>
            </a:pPr>
            <a:r>
              <a:rPr sz="1800" lang="en"/>
              <a:t>screen 	</a:t>
            </a:r>
            <a:r>
              <a:rPr sz="1800" lang="en">
                <a:solidFill>
                  <a:srgbClr val="274E13"/>
                </a:solidFill>
              </a:rPr>
              <a:t># starts up a screen, which is like a new login</a:t>
            </a:r>
          </a:p>
          <a:p>
            <a:pPr rtl="0" lvl="0" indent="457200" marL="457200">
              <a:buNone/>
            </a:pPr>
            <a:r>
              <a:rPr sz="1800" lang="en" i="1">
                <a:solidFill>
                  <a:srgbClr val="274E13"/>
                </a:solidFill>
              </a:rPr>
              <a:t># to 'detach': Ctrl-a Ctrl-d</a:t>
            </a:r>
          </a:p>
          <a:p>
            <a:pPr rtl="0" lvl="0">
              <a:buNone/>
            </a:pPr>
            <a:r>
              <a:rPr sz="1800" lang="en"/>
              <a:t>screen -list </a:t>
            </a:r>
            <a:r>
              <a:rPr sz="1800" lang="en">
                <a:solidFill>
                  <a:srgbClr val="274E13"/>
                </a:solidFill>
              </a:rPr>
              <a:t># list available screens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screen -r </a:t>
            </a:r>
            <a:r>
              <a:rPr sz="1800" lang="en" i="1"/>
              <a:t> </a:t>
            </a:r>
            <a:r>
              <a:rPr sz="1800" lang="en" i="1">
                <a:solidFill>
                  <a:srgbClr val="274E13"/>
                </a:solidFill>
              </a:rPr>
              <a:t># re-attaches screen if only one exists</a:t>
            </a:r>
          </a:p>
          <a:p>
            <a:pPr rtl="0" lvl="0">
              <a:buNone/>
            </a:pPr>
            <a:r>
              <a:rPr sz="1800" lang="en"/>
              <a:t>screen -r </a:t>
            </a:r>
            <a:r>
              <a:rPr sz="1800" lang="en" i="1"/>
              <a:t>foo </a:t>
            </a:r>
            <a:r>
              <a:rPr sz="1800" lang="en" i="1">
                <a:solidFill>
                  <a:srgbClr val="274E13"/>
                </a:solidFill>
              </a:rPr>
              <a:t># re-attaches screen matching *foo*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Shell Scripting: the 'sh' command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You can put multiple commands together in one file:</a:t>
            </a:r>
          </a:p>
          <a:p>
            <a:pPr rtl="0" lvl="0">
              <a:buNone/>
            </a:pPr>
            <a:r>
              <a:rPr sz="1800" lang="en"/>
              <a:t># For example, create a file </a:t>
            </a:r>
            <a:r>
              <a:rPr b="1" sz="1800" lang="en"/>
              <a:t>'test.sh'</a:t>
            </a:r>
            <a:r>
              <a:rPr sz="1800" lang="en"/>
              <a:t> that has these commands:</a:t>
            </a:r>
          </a:p>
          <a:p>
            <a:pPr rtl="0" lvl="0">
              <a:buNone/>
            </a:pPr>
            <a:r>
              <a:rPr sz="1800" lang="en">
                <a:solidFill>
                  <a:srgbClr val="0000FF"/>
                </a:solidFill>
              </a:rPr>
              <a:t>mkdir foo</a:t>
            </a:r>
          </a:p>
          <a:p>
            <a:pPr rtl="0" lvl="0">
              <a:buNone/>
            </a:pPr>
            <a:r>
              <a:rPr sz="1800" lang="en">
                <a:solidFill>
                  <a:srgbClr val="0000FF"/>
                </a:solidFill>
              </a:rPr>
              <a:t>mv foo bar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</a:rPr>
              <a:t># Then run: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</a:rPr>
              <a:t>sh test.sh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</a:rPr>
              <a:t># There should now be a directory called 'bar'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File manipulation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46322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grep </a:t>
            </a:r>
            <a:r>
              <a:rPr sz="1800" lang="en" i="1"/>
              <a:t>pattern file </a:t>
            </a:r>
            <a:r>
              <a:rPr sz="1800" lang="en" i="1">
                <a:solidFill>
                  <a:srgbClr val="274E13"/>
                </a:solidFill>
              </a:rPr>
              <a:t># </a:t>
            </a:r>
            <a:r>
              <a:rPr b="1" sz="1800" lang="en" i="1">
                <a:solidFill>
                  <a:srgbClr val="274E13"/>
                </a:solidFill>
              </a:rPr>
              <a:t>global regular expression:</a:t>
            </a:r>
            <a:r>
              <a:rPr sz="1800" lang="en" i="1">
                <a:solidFill>
                  <a:srgbClr val="274E13"/>
                </a:solidFill>
              </a:rPr>
              <a:t> -n, -A, -B options helpful</a:t>
            </a:r>
          </a:p>
          <a:p>
            <a:pPr rtl="0" lvl="0">
              <a:buNone/>
            </a:pPr>
            <a:r>
              <a:rPr sz="1800" lang="en"/>
              <a:t>wc -l </a:t>
            </a:r>
            <a:r>
              <a:rPr sz="1800" lang="en" i="1"/>
              <a:t>file </a:t>
            </a:r>
            <a:r>
              <a:rPr sz="1800" lang="en">
                <a:solidFill>
                  <a:srgbClr val="274E13"/>
                </a:solidFill>
              </a:rPr>
              <a:t># number of lines in file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cut -f 3 </a:t>
            </a:r>
            <a:r>
              <a:rPr sz="1800" lang="en" i="1"/>
              <a:t>file </a:t>
            </a:r>
            <a:r>
              <a:rPr sz="1800" lang="en">
                <a:solidFill>
                  <a:srgbClr val="274E13"/>
                </a:solidFill>
              </a:rPr>
              <a:t># takes the 3rd column</a:t>
            </a:r>
          </a:p>
          <a:p>
            <a:pPr rtl="0" lvl="0">
              <a:buNone/>
            </a:pPr>
            <a:r>
              <a:rPr sz="1800" lang="en"/>
              <a:t>cut -f 2-4    cut -f 3,5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head </a:t>
            </a:r>
            <a:r>
              <a:rPr sz="1800" lang="en" i="1"/>
              <a:t>file</a:t>
            </a:r>
          </a:p>
          <a:p>
            <a:pPr rtl="0" lvl="0">
              <a:buNone/>
            </a:pPr>
            <a:r>
              <a:rPr sz="1800" lang="en"/>
              <a:t>tail -n 40 </a:t>
            </a:r>
            <a:r>
              <a:rPr sz="1800" lang="en" i="1"/>
              <a:t>file</a:t>
            </a:r>
            <a:r>
              <a:rPr sz="1800" lang="en"/>
              <a:t> </a:t>
            </a:r>
            <a:r>
              <a:rPr sz="1800" lang="en">
                <a:solidFill>
                  <a:srgbClr val="274E13"/>
                </a:solidFill>
              </a:rPr>
              <a:t># last 40 lines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274E13"/>
                </a:solidFill>
              </a:rPr>
              <a:t># how many unique values in column 3 of file?</a:t>
            </a:r>
          </a:p>
          <a:p>
            <a:pPr rtl="0" lvl="0">
              <a:buNone/>
            </a:pPr>
            <a:r>
              <a:rPr sz="1800" lang="en"/>
              <a:t>cut -f 3 </a:t>
            </a:r>
            <a:r>
              <a:rPr sz="1800" lang="en" i="1"/>
              <a:t>file </a:t>
            </a:r>
            <a:r>
              <a:rPr sz="1800" lang="en"/>
              <a:t>| sort | uniq | wc -l 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cat a &gt;&gt; tmp</a:t>
            </a:r>
          </a:p>
          <a:p>
            <a:pPr rtl="0" lvl="0">
              <a:buNone/>
            </a:pPr>
            <a:r>
              <a:rPr sz="1800" lang="en"/>
              <a:t>cat b &gt;&gt; tmp </a:t>
            </a:r>
            <a:r>
              <a:rPr sz="1800" lang="en">
                <a:solidFill>
                  <a:srgbClr val="274E13"/>
                </a:solidFill>
              </a:rPr>
              <a:t># concatenate files one after another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paste a b &gt; c </a:t>
            </a:r>
            <a:r>
              <a:rPr sz="1800" lang="en">
                <a:solidFill>
                  <a:srgbClr val="274E13"/>
                </a:solidFill>
              </a:rPr>
              <a:t># puts the columns together (e.g. cbind in R)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1" name="Shape 121"/>
          <p:cNvSpPr/>
          <p:nvPr/>
        </p:nvSpPr>
        <p:spPr>
          <a:xfrm>
            <a:off y="1949428" x="5282600"/>
            <a:ext cy="3644658" cx="3597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2" name="Shape 122"/>
          <p:cNvSpPr txBox="1"/>
          <p:nvPr/>
        </p:nvSpPr>
        <p:spPr>
          <a:xfrm>
            <a:off y="5517886" x="5915400"/>
            <a:ext cy="5898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https://xkcd.com/208/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1326250" x="457200"/>
            <a:ext cy="529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# general:</a:t>
            </a:r>
          </a:p>
          <a:p>
            <a:pPr rtl="0" lvl="0">
              <a:buNone/>
            </a:pPr>
            <a:r>
              <a:rPr sz="1800" lang="en"/>
              <a:t>awk '/</a:t>
            </a:r>
            <a:r>
              <a:rPr sz="1800" lang="en" i="1"/>
              <a:t>regular expression/ { do stuff: default is to print}'</a:t>
            </a:r>
          </a:p>
          <a:p>
            <a:pPr rtl="0" lvl="0">
              <a:buNone/>
            </a:pPr>
            <a:r>
              <a:rPr sz="1800" lang="en"/>
              <a:t>awk -f </a:t>
            </a:r>
            <a:r>
              <a:rPr sz="1800" lang="en" i="1"/>
              <a:t>script_file</a:t>
            </a:r>
            <a:r>
              <a:rPr sz="1800" lang="en"/>
              <a:t> -F </a:t>
            </a:r>
            <a:r>
              <a:rPr sz="1800" lang="en" i="1"/>
              <a:t>field_separator</a:t>
            </a:r>
            <a:r>
              <a:rPr sz="1800" lang="en"/>
              <a:t> 'OFS="\t" BEGIN{a=0} { print $1}'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en"/>
              <a:t># examples</a:t>
            </a:r>
          </a:p>
          <a:p>
            <a:pPr rtl="0" lvl="0">
              <a:buNone/>
            </a:pPr>
            <a:r>
              <a:rPr sz="1800" lang="en"/>
              <a:t>awk '/&gt;/' </a:t>
            </a:r>
            <a:r>
              <a:rPr sz="1800" lang="en" i="1"/>
              <a:t>file </a:t>
            </a:r>
            <a:r>
              <a:rPr sz="1800" lang="en">
                <a:solidFill>
                  <a:srgbClr val="274E13"/>
                </a:solidFill>
              </a:rPr>
              <a:t># prints out headers only, from a FASTA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en" i="1"/>
              <a:t># add 'Gene Length' to a .bed file</a:t>
            </a:r>
          </a:p>
          <a:p>
            <a:pPr rtl="0" lvl="0">
              <a:buNone/>
            </a:pPr>
            <a:r>
              <a:rPr sz="1800" lang="en"/>
              <a:t>awk '{print $3-$2}' foo.bed &gt; foo.geneLengths</a:t>
            </a:r>
          </a:p>
          <a:p>
            <a:pPr rtl="0" lvl="0">
              <a:buNone/>
            </a:pPr>
            <a:r>
              <a:rPr sz="1800" lang="en"/>
              <a:t>paste foo.bed foo.geneLength &gt; foo2.bed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AWK: File manipulation like a boss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/>
        </p:nvSpPr>
        <p:spPr>
          <a:xfrm>
            <a:off y="838200" x="152400"/>
            <a:ext cy="5836199" cx="8379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1800" lang="en" i="1">
                <a:solidFill>
                  <a:schemeClr val="dk1"/>
                </a:solidFill>
              </a:rPr>
              <a:t># Awk example 2: Print protein-coding genes that don't duplicate the same position as the previous one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 i="1">
                <a:solidFill>
                  <a:schemeClr val="dk1"/>
                </a:solidFill>
              </a:rPr>
              <a:t># file foo.bed: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0000FF"/>
                </a:solidFill>
              </a:rPr>
              <a:t>Chr     Pos     Name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0000FF"/>
                </a:solidFill>
              </a:rPr>
              <a:t>chr1    1234    NM_123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0000FF"/>
                </a:solidFill>
              </a:rPr>
              <a:t>chr1    3465    NM_1234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0000FF"/>
                </a:solidFill>
              </a:rPr>
              <a:t>chr1    3465    NM_456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0000FF"/>
                </a:solidFill>
              </a:rPr>
              <a:t>chr3    3454    NR_345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0000FF"/>
                </a:solidFill>
              </a:rPr>
              <a:t>chrX    2345    NM_578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# script.awk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660000"/>
                </a:solidFill>
              </a:rPr>
              <a:t>BEGIN {chr=""; pos=0;}</a:t>
            </a:r>
          </a:p>
          <a:p>
            <a:pPr rtl="0" lvl="0" indent="457200" marL="0">
              <a:spcBef>
                <a:spcPts val="600"/>
              </a:spcBef>
              <a:buNone/>
            </a:pPr>
            <a:r>
              <a:rPr sz="1800" lang="en">
                <a:solidFill>
                  <a:srgbClr val="660000"/>
                </a:solidFill>
              </a:rPr>
              <a:t>/NM/ &amp;&amp; NR &gt; 1 {</a:t>
            </a:r>
          </a:p>
          <a:p>
            <a:pPr rtl="0" lvl="0" indent="457200" marL="0">
              <a:spcBef>
                <a:spcPts val="600"/>
              </a:spcBef>
              <a:buNone/>
            </a:pPr>
            <a:r>
              <a:rPr sz="1800" lang="en">
                <a:solidFill>
                  <a:srgbClr val="660000"/>
                </a:solidFill>
              </a:rPr>
              <a:t>        if(!(chr== $1 &amp;&amp; pos ==$2)) {print}</a:t>
            </a:r>
          </a:p>
          <a:p>
            <a:pPr rtl="0" lvl="0" indent="457200" marL="0">
              <a:spcBef>
                <a:spcPts val="600"/>
              </a:spcBef>
              <a:buNone/>
            </a:pPr>
            <a:r>
              <a:rPr sz="1800" lang="en">
                <a:solidFill>
                  <a:srgbClr val="660000"/>
                </a:solidFill>
              </a:rPr>
              <a:t>        chr=$1;pos=$2  }</a:t>
            </a:r>
          </a:p>
          <a:p>
            <a:r>
              <a:t/>
            </a:r>
          </a:p>
          <a:p>
            <a:pPr rtl="0" lvl="0" indent="0" marL="0">
              <a:spcBef>
                <a:spcPts val="600"/>
              </a:spcBef>
              <a:buNone/>
            </a:pPr>
            <a:r>
              <a:rPr b="1" sz="1800" lang="en">
                <a:solidFill>
                  <a:schemeClr val="dk1"/>
                </a:solidFill>
              </a:rPr>
              <a:t>awk -f script.awk foo.bed | less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You all have trial Triton accounts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solidFill>
                  <a:srgbClr val="222222"/>
                </a:solidFill>
              </a:rPr>
              <a:t>obotvinnik</a:t>
            </a:r>
          </a:p>
          <a:p>
            <a:pPr rtl="0" lvl="0">
              <a:buNone/>
            </a:pPr>
            <a:r>
              <a:rPr sz="1200" lang="en">
                <a:solidFill>
                  <a:srgbClr val="222222"/>
                </a:solidFill>
              </a:rPr>
              <a:t>ljamal</a:t>
            </a:r>
          </a:p>
          <a:p>
            <a:pPr rtl="0" lvl="0">
              <a:buNone/>
            </a:pPr>
            <a:r>
              <a:rPr sz="1200" lang="en">
                <a:solidFill>
                  <a:srgbClr val="222222"/>
                </a:solidFill>
              </a:rPr>
              <a:t>jdjensen</a:t>
            </a:r>
          </a:p>
          <a:p>
            <a:pPr rtl="0" lvl="0">
              <a:buNone/>
            </a:pPr>
            <a:r>
              <a:rPr sz="1200" lang="en">
                <a:solidFill>
                  <a:srgbClr val="222222"/>
                </a:solidFill>
              </a:rPr>
              <a:t>ilopezmoyado</a:t>
            </a:r>
          </a:p>
          <a:p>
            <a:pPr rtl="0" lvl="0">
              <a:buNone/>
            </a:pPr>
            <a:r>
              <a:rPr sz="1200" lang="en">
                <a:solidFill>
                  <a:srgbClr val="500050"/>
                </a:solidFill>
              </a:rPr>
              <a:t>roneil</a:t>
            </a:r>
          </a:p>
          <a:p>
            <a:pPr rtl="0" lvl="0">
              <a:buNone/>
            </a:pPr>
            <a:r>
              <a:rPr sz="1200" lang="en">
                <a:solidFill>
                  <a:srgbClr val="500050"/>
                </a:solidFill>
              </a:rPr>
              <a:t>amraman</a:t>
            </a:r>
          </a:p>
          <a:p>
            <a:pPr rtl="0" lvl="0">
              <a:buNone/>
            </a:pPr>
            <a:r>
              <a:rPr sz="1200" lang="en">
                <a:solidFill>
                  <a:srgbClr val="500050"/>
                </a:solidFill>
              </a:rPr>
              <a:t>dskola</a:t>
            </a:r>
          </a:p>
          <a:p>
            <a:pPr rtl="0" lvl="0">
              <a:buNone/>
            </a:pPr>
            <a:r>
              <a:rPr sz="1200" lang="en">
                <a:solidFill>
                  <a:srgbClr val="500050"/>
                </a:solidFill>
              </a:rPr>
              <a:t>j6yao</a:t>
            </a:r>
          </a:p>
          <a:p>
            <a:pPr rtl="0" lvl="0">
              <a:buNone/>
            </a:pPr>
            <a:r>
              <a:rPr sz="1200" lang="en">
                <a:solidFill>
                  <a:srgbClr val="500050"/>
                </a:solidFill>
              </a:rPr>
              <a:t>jiz105</a:t>
            </a:r>
          </a:p>
          <a:p>
            <a:pPr rtl="0" lvl="0">
              <a:buNone/>
            </a:pPr>
            <a:r>
              <a:rPr sz="1200" lang="en">
                <a:solidFill>
                  <a:srgbClr val="500050"/>
                </a:solidFill>
              </a:rPr>
              <a:t>kaz007</a:t>
            </a:r>
          </a:p>
          <a:p>
            <a:pPr rtl="0" lvl="0">
              <a:buNone/>
            </a:pPr>
            <a:r>
              <a:rPr sz="1200" lang="en">
                <a:solidFill>
                  <a:srgbClr val="222222"/>
                </a:solidFill>
              </a:rPr>
              <a:t>kuding</a:t>
            </a:r>
          </a:p>
          <a:p>
            <a:pPr rtl="0" lvl="0">
              <a:buNone/>
            </a:pPr>
            <a:r>
              <a:rPr sz="1200" lang="en">
                <a:solidFill>
                  <a:srgbClr val="222222"/>
                </a:solidFill>
              </a:rPr>
              <a:t>mkramer</a:t>
            </a:r>
          </a:p>
          <a:p>
            <a:pPr rtl="0" lvl="0">
              <a:buNone/>
            </a:pPr>
            <a:r>
              <a:rPr sz="1200" lang="en">
                <a:solidFill>
                  <a:srgbClr val="222222"/>
                </a:solidFill>
              </a:rPr>
              <a:t>nmih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en"/>
              <a:t>e.g.:</a:t>
            </a:r>
          </a:p>
          <a:p>
            <a:pPr>
              <a:buNone/>
            </a:pPr>
            <a:r>
              <a:rPr b="1" sz="1400" lang="en"/>
              <a:t>jdavistu@triton-login.sdsc.edu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Where the heck am I?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pwd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cd </a:t>
            </a:r>
            <a:r>
              <a:rPr sz="2400" lang="en" i="1"/>
              <a:t>folder</a:t>
            </a:r>
          </a:p>
          <a:p>
            <a:pPr rtl="0" lvl="0">
              <a:buNone/>
            </a:pPr>
            <a:r>
              <a:rPr sz="2400" lang="en"/>
              <a:t>cd ~</a:t>
            </a:r>
          </a:p>
          <a:p>
            <a:pPr rtl="0" lvl="0">
              <a:buNone/>
            </a:pPr>
            <a:r>
              <a:rPr sz="2400" lang="en"/>
              <a:t>cd ..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ls</a:t>
            </a:r>
          </a:p>
          <a:p>
            <a:pPr rtl="0" lvl="0">
              <a:buNone/>
            </a:pPr>
            <a:r>
              <a:rPr sz="2400" lang="en"/>
              <a:t>ls -l </a:t>
            </a:r>
          </a:p>
          <a:p>
            <a:pPr rtl="0" lvl="0">
              <a:buNone/>
            </a:pPr>
            <a:r>
              <a:rPr sz="2400" lang="en"/>
              <a:t>ls -a # show hidden files that start with '.'</a:t>
            </a:r>
          </a:p>
          <a:p>
            <a:pPr>
              <a:buNone/>
            </a:pPr>
            <a:r>
              <a:rPr sz="2400" lang="en"/>
              <a:t>ls -ltrh = sort by most recent, show Human readable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Make some files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mkdir</a:t>
            </a:r>
          </a:p>
          <a:p>
            <a:pPr rtl="0" lvl="0">
              <a:buNone/>
            </a:pPr>
            <a:r>
              <a:rPr sz="2400" lang="en"/>
              <a:t>rmdir # does not work if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cp a b # copy a to be</a:t>
            </a:r>
          </a:p>
          <a:p>
            <a:pPr rtl="0" lvl="0">
              <a:buNone/>
            </a:pPr>
            <a:r>
              <a:rPr sz="2400" lang="en"/>
              <a:t>mv # move (to a different folder) or rename (same folder)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>
                <a:solidFill>
                  <a:srgbClr val="FF0000"/>
                </a:solidFill>
              </a:rPr>
              <a:t>warning</a:t>
            </a:r>
            <a:r>
              <a:rPr b="1" sz="2400" lang="en"/>
              <a:t>: </a:t>
            </a:r>
            <a:r>
              <a:rPr sz="2400" lang="en"/>
              <a:t>rm -rf ./dir # this erases the folder with no warnings!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Edit a file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vi</a:t>
            </a:r>
            <a:r>
              <a:rPr sz="2400" lang="en"/>
              <a:t> </a:t>
            </a:r>
            <a:r>
              <a:rPr sz="2400" lang="en" i="1"/>
              <a:t>file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hit "i" to edit (enter </a:t>
            </a:r>
            <a:r>
              <a:rPr sz="2400" lang="en" i="1"/>
              <a:t>insert mode)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hit "ESC" to get back to </a:t>
            </a:r>
            <a:r>
              <a:rPr sz="2400" lang="en" i="1"/>
              <a:t>command mode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2400" lang="en" i="1"/>
              <a:t>Some handy commands:</a:t>
            </a:r>
          </a:p>
          <a:p>
            <a:pPr rtl="0" lvl="0">
              <a:buNone/>
            </a:pPr>
            <a:r>
              <a:rPr sz="2400" lang="en"/>
              <a:t>u # </a:t>
            </a:r>
            <a:r>
              <a:rPr sz="2400" lang="en" i="1"/>
              <a:t>Undo!</a:t>
            </a:r>
          </a:p>
          <a:p>
            <a:pPr rtl="0" lvl="0">
              <a:buNone/>
            </a:pPr>
            <a:r>
              <a:rPr sz="2400" lang="en"/>
              <a:t>dd </a:t>
            </a:r>
            <a:r>
              <a:rPr sz="2400" lang="en" i="1"/>
              <a:t># delete line</a:t>
            </a:r>
          </a:p>
          <a:p>
            <a:pPr rtl="0" lvl="0">
              <a:buNone/>
            </a:pPr>
            <a:r>
              <a:rPr sz="2400" lang="en"/>
              <a:t>:w # </a:t>
            </a:r>
            <a:r>
              <a:rPr sz="2400" lang="en" i="1"/>
              <a:t>save,</a:t>
            </a:r>
            <a:r>
              <a:rPr sz="2400" lang="en"/>
              <a:t> </a:t>
            </a:r>
            <a:r>
              <a:rPr b="1" sz="2400" lang="en"/>
              <a:t>:q! # </a:t>
            </a:r>
            <a:r>
              <a:rPr b="1" sz="2400" lang="en" i="1"/>
              <a:t>quit w/out saving</a:t>
            </a:r>
            <a:r>
              <a:rPr sz="2400" lang="en"/>
              <a:t>  :wq # </a:t>
            </a:r>
            <a:r>
              <a:rPr sz="2400" lang="en" i="1"/>
              <a:t>save and quit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2400" lang="en" i="1"/>
              <a:t>See vi Cheat Sheet on Google Drive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Where is my file / why doesn't it find a command?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locate </a:t>
            </a:r>
            <a:r>
              <a:rPr sz="1400" lang="en" i="1"/>
              <a:t>pattern  # This finds file matching *</a:t>
            </a:r>
            <a:r>
              <a:rPr sz="1400" lang="en"/>
              <a:t>pattern*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sudo updatedb </a:t>
            </a:r>
            <a:r>
              <a:rPr sz="1400" lang="en" i="1">
                <a:solidFill>
                  <a:srgbClr val="274E13"/>
                </a:solidFill>
              </a:rPr>
              <a:t># Updates the 'locate' database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en"/>
              <a:t># These two commands give you an error:</a:t>
            </a:r>
          </a:p>
          <a:p>
            <a:pPr rtl="0" lvl="0">
              <a:buNone/>
            </a:pPr>
            <a:r>
              <a:rPr sz="1400" lang="en"/>
              <a:t>ifconfig </a:t>
            </a:r>
            <a:r>
              <a:rPr sz="1400" lang="en" i="1">
                <a:solidFill>
                  <a:srgbClr val="274E13"/>
                </a:solidFill>
              </a:rPr>
              <a:t># Tells you about your internet connections, including IP</a:t>
            </a:r>
          </a:p>
          <a:p>
            <a:pPr rtl="0" lvl="0">
              <a:buNone/>
            </a:pPr>
            <a:r>
              <a:rPr sz="1400" lang="en"/>
              <a:t>which ifconfig </a:t>
            </a:r>
            <a:r>
              <a:rPr sz="1400" lang="en" i="1">
                <a:solidFill>
                  <a:srgbClr val="274E13"/>
                </a:solidFill>
              </a:rPr>
              <a:t># tells you the path to the command '</a:t>
            </a:r>
            <a:r>
              <a:rPr sz="1400" lang="en">
                <a:solidFill>
                  <a:srgbClr val="274E13"/>
                </a:solidFill>
              </a:rPr>
              <a:t>ifconfig</a:t>
            </a:r>
            <a:r>
              <a:rPr sz="1400" lang="en" i="1">
                <a:solidFill>
                  <a:srgbClr val="274E13"/>
                </a:solidFill>
              </a:rPr>
              <a:t>'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en"/>
              <a:t># WHY? because ifconfig is not in our path</a:t>
            </a:r>
          </a:p>
          <a:p>
            <a:pPr rtl="0" lvl="0">
              <a:buNone/>
            </a:pPr>
            <a:r>
              <a:rPr sz="1400" lang="en"/>
              <a:t>[jdavistu@triton-43 ~]$ locate ifconfig</a:t>
            </a:r>
          </a:p>
          <a:p>
            <a:pPr rtl="0" lvl="0">
              <a:buNone/>
            </a:pPr>
            <a:r>
              <a:rPr sz="1400" lang="en" i="1"/>
              <a:t>/sbin/ifconfig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en" i="1"/>
              <a:t># </a:t>
            </a:r>
            <a:r>
              <a:rPr b="1" sz="1400" lang="en"/>
              <a:t>Option 1: Include full path in command</a:t>
            </a:r>
          </a:p>
          <a:p>
            <a:pPr rtl="0" lvl="0">
              <a:buNone/>
            </a:pPr>
            <a:r>
              <a:rPr sz="1400" lang="en"/>
              <a:t>[jdavistu@triton-43 ~]$ /sbin/ifconfig	</a:t>
            </a:r>
          </a:p>
          <a:p>
            <a:pPr rtl="0" lvl="0">
              <a:buNone/>
            </a:pPr>
            <a:r>
              <a:rPr b="1" sz="1400" lang="en" i="1"/>
              <a:t># </a:t>
            </a:r>
            <a:r>
              <a:rPr b="1" sz="1400" lang="en"/>
              <a:t>Option 2: 	A)  Add these lines to ~/.bash_profile:</a:t>
            </a:r>
          </a:p>
          <a:p>
            <a:pPr rtl="0" lvl="0" indent="457200" marL="914400">
              <a:buNone/>
            </a:pPr>
            <a:r>
              <a:rPr sz="1400" lang="en">
                <a:solidFill>
                  <a:srgbClr val="0000FF"/>
                </a:solidFill>
              </a:rPr>
              <a:t>PATH=$PATH:/sbin/</a:t>
            </a:r>
          </a:p>
          <a:p>
            <a:pPr rtl="0" lvl="0" indent="457200" marL="91440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FF"/>
                </a:solidFill>
              </a:rPr>
              <a:t>export path</a:t>
            </a:r>
          </a:p>
          <a:p>
            <a:pPr rtl="0" lvl="0">
              <a:buNone/>
            </a:pPr>
            <a:r>
              <a:rPr sz="1400" lang="en" i="1"/>
              <a:t>			</a:t>
            </a:r>
            <a:r>
              <a:rPr b="1" sz="1400" lang="en"/>
              <a:t>B)</a:t>
            </a:r>
            <a:r>
              <a:rPr b="1" sz="1400" lang="en" i="1"/>
              <a:t> </a:t>
            </a:r>
            <a:r>
              <a:rPr b="1" sz="1400" lang="en"/>
              <a:t>Exit and Login again, or run "source ~/.bash_profile"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try an example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which python </a:t>
            </a:r>
            <a:r>
              <a:rPr sz="1800" lang="en" i="1"/>
              <a:t>#/usr/bin/python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vi ~/.bash_profile</a:t>
            </a:r>
          </a:p>
          <a:p>
            <a:pPr rtl="0" lvl="0">
              <a:buNone/>
            </a:pPr>
            <a:r>
              <a:rPr sz="1800" lang="en" i="1">
                <a:solidFill>
                  <a:srgbClr val="00FF00"/>
                </a:solidFill>
              </a:rPr>
              <a:t>(hit i)</a:t>
            </a:r>
          </a:p>
          <a:p>
            <a:pPr rtl="0" lvl="0">
              <a:buNone/>
            </a:pPr>
            <a:r>
              <a:rPr sz="1800" lang="en" i="1">
                <a:solidFill>
                  <a:srgbClr val="00FF00"/>
                </a:solidFill>
              </a:rPr>
              <a:t>(edit this line:)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PATH=$PATH:$HOME/bin</a:t>
            </a:r>
          </a:p>
          <a:p>
            <a:pPr rtl="0" lvl="0">
              <a:buNone/>
            </a:pPr>
            <a:r>
              <a:rPr sz="1800" lang="en" i="1">
                <a:solidFill>
                  <a:srgbClr val="00FF00"/>
                </a:solidFill>
              </a:rPr>
              <a:t>(to this:)</a:t>
            </a:r>
          </a:p>
          <a:p>
            <a:pPr rtl="0" lvl="0">
              <a:buNone/>
            </a:pPr>
            <a:r>
              <a:rPr sz="1800" lang="en"/>
              <a:t>PATH=/home/jdavistu/epd-7.3-2-rh3-x86_64/bin:$PATH:$HOME/bin</a:t>
            </a:r>
          </a:p>
          <a:p>
            <a:pPr rtl="0" lvl="0" indent="0" marL="0">
              <a:buNone/>
            </a:pPr>
            <a:r>
              <a:rPr sz="1800" lang="en" i="1">
                <a:solidFill>
                  <a:srgbClr val="00FF00"/>
                </a:solidFill>
              </a:rPr>
              <a:t>(hit ESC :wq ENTER)</a:t>
            </a:r>
          </a:p>
          <a:p>
            <a:pPr rtl="0" lvl="0" indent="0" marL="0">
              <a:buNone/>
            </a:pPr>
            <a:r>
              <a:rPr sz="1800" lang="en">
                <a:solidFill>
                  <a:srgbClr val="000000"/>
                </a:solidFill>
              </a:rPr>
              <a:t>source ~/.bash_profile</a:t>
            </a:r>
          </a:p>
          <a:p>
            <a:pPr rtl="0" lvl="0" indent="0" marL="0">
              <a:buNone/>
            </a:pPr>
            <a:r>
              <a:rPr sz="1800" lang="en">
                <a:solidFill>
                  <a:srgbClr val="000000"/>
                </a:solidFill>
              </a:rPr>
              <a:t>which python </a:t>
            </a:r>
            <a:r>
              <a:rPr sz="1800" lang="en" i="1">
                <a:solidFill>
                  <a:srgbClr val="000000"/>
                </a:solidFill>
              </a:rPr>
              <a:t>#</a:t>
            </a:r>
            <a:r>
              <a:rPr sz="1800" lang="en" i="1"/>
              <a:t>/home/jdavistu/epd-7.3-2-rh3-x86_64/bin/python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/>
        </p:nvSpPr>
        <p:spPr>
          <a:xfrm>
            <a:off y="1305237" x="384700"/>
            <a:ext cy="1026375" cx="88938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FF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But it won't let me edit/open/run!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2332619" x="457200"/>
            <a:ext cy="4235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n">
                <a:solidFill>
                  <a:srgbClr val="000000"/>
                </a:solidFill>
              </a:rPr>
              <a:t>chmod 755 </a:t>
            </a:r>
            <a:r>
              <a:rPr sz="1600" lang="en" i="1">
                <a:solidFill>
                  <a:srgbClr val="000000"/>
                </a:solidFill>
              </a:rPr>
              <a:t>file </a:t>
            </a:r>
            <a:r>
              <a:rPr sz="1600" lang="en">
                <a:solidFill>
                  <a:srgbClr val="274E13"/>
                </a:solidFill>
              </a:rPr>
              <a:t># may need to make it executible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n">
                <a:solidFill>
                  <a:srgbClr val="000000"/>
                </a:solidFill>
              </a:rPr>
              <a:t>chown jeremy:jeremy </a:t>
            </a:r>
            <a:r>
              <a:rPr sz="1600" lang="en" i="1">
                <a:solidFill>
                  <a:srgbClr val="000000"/>
                </a:solidFill>
              </a:rPr>
              <a:t>file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b="1" sz="1600" lang="en">
                <a:solidFill>
                  <a:srgbClr val="0000FF"/>
                </a:solidFill>
              </a:rPr>
              <a:t>sudo </a:t>
            </a:r>
            <a:r>
              <a:rPr u="sng" sz="1600" lang="en">
                <a:solidFill>
                  <a:srgbClr val="0000FF"/>
                </a:solidFill>
              </a:rPr>
              <a:t>... "With great power comes great responsibilitiy"</a:t>
            </a:r>
          </a:p>
          <a:p>
            <a:pPr rtl="0" lvl="0">
              <a:buNone/>
            </a:pPr>
            <a:r>
              <a:rPr sz="1600" lang="en"/>
              <a:t>[jeremy@bigmax bryce]$ touch newfile</a:t>
            </a:r>
          </a:p>
          <a:p>
            <a:pPr rtl="0" lvl="0">
              <a:buNone/>
            </a:pPr>
            <a:r>
              <a:rPr sz="1600" lang="en" i="1"/>
              <a:t>touch: cannot touch `newfile': Permission denied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en"/>
              <a:t>[jeremy@bigmax bryce]$ sudo touch newfile</a:t>
            </a:r>
          </a:p>
          <a:p>
            <a:pPr rtl="0" lvl="0">
              <a:buNone/>
            </a:pPr>
            <a:r>
              <a:rPr sz="1600" lang="en" i="1"/>
              <a:t>[sudo] password for jeremy: </a:t>
            </a:r>
          </a:p>
          <a:p>
            <a:pPr rtl="0" lvl="0">
              <a:buNone/>
            </a:pPr>
            <a:r>
              <a:rPr sz="1600" lang="en"/>
              <a:t>[jeremy@bigmax bryce]$ </a:t>
            </a:r>
          </a:p>
          <a:p>
            <a:r>
              <a:t/>
            </a:r>
          </a:p>
          <a:p>
            <a:pPr>
              <a:buNone/>
            </a:pPr>
            <a:r>
              <a:rPr sz="1600" lang="en">
                <a:solidFill>
                  <a:srgbClr val="0000FF"/>
                </a:solidFill>
              </a:rPr>
              <a:t># None of the commands on this slide work on the Triton server</a:t>
            </a:r>
          </a:p>
        </p:txBody>
      </p:sp>
      <p:sp>
        <p:nvSpPr>
          <p:cNvPr id="69" name="Shape 69"/>
          <p:cNvSpPr/>
          <p:nvPr/>
        </p:nvSpPr>
        <p:spPr>
          <a:xfrm>
            <a:off y="2857262" x="5587375"/>
            <a:ext cy="2847975" cx="342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 txBox="1"/>
          <p:nvPr/>
        </p:nvSpPr>
        <p:spPr>
          <a:xfrm>
            <a:off y="5552837" x="6847625"/>
            <a:ext cy="5232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http://xkcd.com/149/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There's no room!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4161416" x="533400"/>
            <a:ext cy="2587199" cx="8366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3600" lang="en">
                <a:solidFill>
                  <a:schemeClr val="dk1"/>
                </a:solidFill>
              </a:rPr>
              <a:t>Is it running?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top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ps aux | grep </a:t>
            </a:r>
            <a:r>
              <a:rPr sz="1800" lang="en" i="1">
                <a:solidFill>
                  <a:schemeClr val="dk1"/>
                </a:solidFill>
              </a:rPr>
              <a:t>phrase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2264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du -h	</a:t>
            </a:r>
            <a:r>
              <a:rPr sz="1800" lang="en">
                <a:solidFill>
                  <a:srgbClr val="274E13"/>
                </a:solidFill>
              </a:rPr>
              <a:t># Check how much hard drive this folde is taking up</a:t>
            </a:r>
          </a:p>
          <a:p>
            <a:pPr rtl="0" lvl="0">
              <a:buNone/>
            </a:pPr>
            <a:r>
              <a:rPr sz="1800" lang="en"/>
              <a:t>du -hs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df -h  	</a:t>
            </a:r>
            <a:r>
              <a:rPr sz="1800" lang="en">
                <a:solidFill>
                  <a:srgbClr val="274E13"/>
                </a:solidFill>
              </a:rPr>
              <a:t># Report free disk space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