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6E7EAA5-77AE-41B6-8856-ED3F41EB4F58}">
  <a:tblStyle styleName="Table_0" styleId="{A6E7EAA5-77AE-41B6-8856-ED3F41EB4F58}"/>
  <a:tblStyle styleName="Table_1" styleId="{A428B5F5-0784-47EC-8304-31CEC4BFF21B}"/>
  <a:tblStyle styleName="Table_2" styleId="{BF8360A3-2BB4-4BB6-9915-8082915625AB}"/>
  <a:tblStyle styleName="Table_3" styleId="{08E3ABB9-317E-4A74-A9F9-407ABE612028}"/>
  <a:tblStyle styleName="Table_4" styleId="{6C9901A7-C071-40A6-886D-0F86ED462EB2}"/>
  <a:tblStyle styleName="Table_5" styleId="{8748123B-DBAD-4975-B6A1-241ED6A33250}"/>
  <a:tblStyle styleName="Table_6" styleId="{FF179D5D-CE31-4866-82C9-E1D2C891F13B}"/>
  <a:tblStyle styleName="Table_7" styleId="{0CC4BB1B-E472-45D8-9D88-BD15344C51F0}"/>
  <a:tblStyle styleName="Table_8" styleId="{425CCD3F-DAC9-41E0-8F84-1C6E23F8CFE7}"/>
  <a:tblStyle styleName="Table_9" styleId="{ABBEB5F4-538F-4E26-BEA9-34A2F4BC2BEC}"/>
  <a:tblStyle styleName="Table_10" styleId="{10A21390-9C26-4810-914F-392CBB068469}"/>
  <a:tblStyle styleName="Table_11" styleId="{E7F1EA0F-22DA-4AA2-AD5B-11B7606630D4}"/>
  <a:tblStyle styleName="Table_12" styleId="{981C4B70-C2CD-4150-AAF4-BFD77F77BE57}"/>
  <a:tblStyle styleName="Table_13" styleId="{FAA6BEDB-6D19-4963-AC01-C7979D24D478}"/>
  <a:tblStyle styleName="Table_14" styleId="{78BC4700-16E4-4D78-8AD1-DDA5599A45C9}"/>
  <a:tblStyle styleName="Table_15" styleId="{BC224390-028F-497B-AAA8-A306881E577B}"/>
  <a:tblStyle styleName="Table_16" styleId="{7C60FF81-1410-47AA-8A76-A31C88067A67}"/>
  <a:tblStyle styleName="Table_17" styleId="{BFE44F79-B906-425F-8E6D-13752BEE1A6E}"/>
  <a:tblStyle styleName="Table_18" styleId="{3C6E3D66-7951-49D3-8D50-D48BED94EF37}"/>
  <a:tblStyle styleName="Table_19" styleId="{4B0B8529-3072-4EC2-873B-557766D83CB1}"/>
</a:tblStyleLst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4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1800" lang="en" i="0"/>
              <a:t>Ideally each key to a different slot in index... In this case, the keys are going to be sequence reads.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2800" lang="en" i="0"/>
              <a:t>MAQ scores hits on the sum of the read quality of mismatched bases. If mult hits, randomly selects one. Remembers position and score of two best scored hits and # of mismatch hits 0,1,2 in seed region. </a:t>
            </a:r>
          </a:p>
          <a:p>
            <a:r>
              <a:t/>
            </a:r>
          </a:p>
          <a:p>
            <a:pPr>
              <a:buNone/>
            </a:pPr>
            <a:r>
              <a:rPr strike="noStrike" u="none" b="0" cap="none" baseline="0" sz="2800" lang="en" i="0"/>
              <a:t>TRANS to BWT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2400" lang="en" i="0"/>
              <a:t>Now I’ll show the basic concept of the burroughs-wheeler transformation. It’s reversible, and gives an easier to compress string, and people have developed some fast algorithms to search it. </a:t>
            </a:r>
          </a:p>
          <a:p>
            <a:r>
              <a:t/>
            </a:r>
          </a:p>
          <a:p>
            <a:pPr>
              <a:buNone/>
            </a:pPr>
            <a:r>
              <a:rPr strike="noStrike" u="none" b="0" cap="none" baseline="0" sz="2400" lang="en" i="0"/>
              <a:t>In the case of bowtie, the entire genome is the string that undergoes transformation.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y="696912" x="1181100"/>
            <a:ext cy="3486299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4416425" x="701675"/>
            <a:ext cy="4183200" cx="5606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3600" lang="en" i="0"/>
              <a:t>TRANS to SAM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>
            <a:pPr>
              <a:buNone/>
            </a:pPr>
            <a:r>
              <a:rPr strike="noStrike" u="none" b="0" cap="none" baseline="0" sz="2400" lang="en" i="0"/>
              <a:t>Primer on currently available short read alignment tools. The author is one of the authors of bowtie, and wrote tophat.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idx="12" type="sldNum"/>
          </p:nvPr>
        </p:nvSpPr>
        <p:spPr>
          <a:xfrm>
            <a:off y="8829675" x="3970337"/>
            <a:ext cy="465138" cx="3038475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b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416425" x="701675"/>
            <a:ext cy="4183063" cx="5607049"/>
          </a:xfrm>
          <a:prstGeom prst="rect">
            <a:avLst/>
          </a:prstGeom>
          <a:noFill/>
          <a:ln>
            <a:noFill/>
          </a:ln>
        </p:spPr>
        <p:txBody>
          <a:bodyPr bIns="46575" rIns="93175" lIns="93175" tIns="4657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b="1" sz="2400"/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b="1" sz="2400"/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4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buClr>
                <a:schemeClr val="dk1"/>
              </a:buClr>
              <a:buFont typeface="Arial"/>
              <a:buNone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4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AndObj" type="txAndObj">
  <p:cSld name="txAndObj"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AndTwoObj" type="txAndTwoObj">
  <p:cSld name="txAndTwoObj"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y="1600200" x="4648200"/>
            <a:ext cy="2185988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y="3938587" x="4648200"/>
            <a:ext cy="2187574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 sz="2000"/>
            </a:lvl1pPr>
            <a:lvl2pPr rtl="0" indent="0" marL="457200">
              <a:buFont typeface="Arial"/>
              <a:buNone/>
              <a:defRPr sz="1800"/>
            </a:lvl2pPr>
            <a:lvl3pPr rtl="0" indent="0" marL="914400">
              <a:buFont typeface="Arial"/>
              <a:buNone/>
              <a:defRPr sz="1600"/>
            </a:lvl3pPr>
            <a:lvl4pPr rtl="0" indent="0" marL="1371600">
              <a:buFont typeface="Arial"/>
              <a:buNone/>
              <a:defRPr sz="1400"/>
            </a:lvl4pPr>
            <a:lvl5pPr rtl="0" indent="0" marL="1828800">
              <a:buFont typeface="Arial"/>
              <a:buNone/>
              <a:defRPr sz="1400"/>
            </a:lvl5pPr>
            <a:lvl6pPr rtl="0" indent="0" marL="2286000">
              <a:buFont typeface="Arial"/>
              <a:buNone/>
              <a:defRPr sz="1400"/>
            </a:lvl6pPr>
            <a:lvl7pPr rtl="0" indent="0" marL="2743200">
              <a:buFont typeface="Arial"/>
              <a:buNone/>
              <a:defRPr sz="1400"/>
            </a:lvl7pPr>
            <a:lvl8pPr rtl="0" indent="0" marL="3200400">
              <a:buFont typeface="Arial"/>
              <a:buNone/>
              <a:defRPr sz="1400"/>
            </a:lvl8pPr>
            <a:lvl9pPr rtl="0" indent="0" marL="3657600">
              <a:buFont typeface="Arial"/>
              <a:buNone/>
              <a:defRPr sz="1400"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4"/><Relationship Target="../slideLayouts/slideLayout8.xml" Type="http://schemas.openxmlformats.org/officeDocument/2006/relationships/slideLayout" Id="rId2"/><Relationship Target="../slideLayouts/slideLayout18.xml" Type="http://schemas.openxmlformats.org/officeDocument/2006/relationships/slideLayout" Id="rId12"/><Relationship Target="../slideLayouts/slideLayout7.xml" Type="http://schemas.openxmlformats.org/officeDocument/2006/relationships/slideLayout" Id="rId1"/><Relationship Target="../slideLayouts/slideLayout19.xml" Type="http://schemas.openxmlformats.org/officeDocument/2006/relationships/slideLayout" Id="rId13"/><Relationship Target="../slideLayouts/slideLayout10.xml" Type="http://schemas.openxmlformats.org/officeDocument/2006/relationships/slideLayout" Id="rId4"/><Relationship Target="../slideLayouts/slideLayout16.xml" Type="http://schemas.openxmlformats.org/officeDocument/2006/relationships/slideLayout" Id="rId10"/><Relationship Target="../slideLayouts/slideLayout9.xml" Type="http://schemas.openxmlformats.org/officeDocument/2006/relationships/slideLayout" Id="rId3"/><Relationship Target="../slideLayouts/slideLayout17.xml" Type="http://schemas.openxmlformats.org/officeDocument/2006/relationships/slideLayout" Id="rId11"/><Relationship Target="../slideLayouts/slideLayout15.xml" Type="http://schemas.openxmlformats.org/officeDocument/2006/relationships/slideLayout" Id="rId9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slideLayouts/slideLayout14.xml" Type="http://schemas.openxmlformats.org/officeDocument/2006/relationships/slideLayout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7780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36525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24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24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524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524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524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524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8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ncbi.nlm.nih.gov/pmc/articles/PMC2765266/" Type="http://schemas.openxmlformats.org/officeDocument/2006/relationships/hyperlink" TargetMode="External" Id="rId4"/><Relationship Target="http://bib.oxfordjournals.org/content/12/5/489.full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9.xml" Type="http://schemas.openxmlformats.org/officeDocument/2006/relationships/slideLayout" Id="rId1"/><Relationship Target="../media/image08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nature.com/nbt/journal/v28/n5/abs/nbt.1621.html" Type="http://schemas.openxmlformats.org/officeDocument/2006/relationships/hyperlink" TargetMode="External" Id="rId4"/><Relationship Target="http://www.nature.com/nmeth/journal/v7/n12/full/nmeth.1528.html" Type="http://schemas.openxmlformats.org/officeDocument/2006/relationships/hyperlink" TargetMode="External" Id="rId3"/><Relationship Target="../media/image06.png" Type="http://schemas.openxmlformats.org/officeDocument/2006/relationships/image" Id="rId6"/><Relationship Target="http://www.ncbi.nlm.nih.gov/pmc/articles/PMC3330053/#B7" Type="http://schemas.openxmlformats.org/officeDocument/2006/relationships/hyperlink" TargetMode="External" Id="rId5"/><Relationship Target="../media/image10.png" Type="http://schemas.openxmlformats.org/officeDocument/2006/relationships/image" Id="rId7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dcsb.eventbrite.com/?ref=elink" Type="http://schemas.openxmlformats.org/officeDocument/2006/relationships/hyperlink" TargetMode="External" Id="rId4"/><Relationship Target="http://sourceforge.net/projects/bamtools/" Type="http://schemas.openxmlformats.org/officeDocument/2006/relationships/hyperlink" TargetMode="External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NGS analysis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Bootcamp day 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What’s a hash table?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600200" x="457200"/>
            <a:ext cy="4525963" cx="792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</a:p>
        </p:txBody>
      </p:sp>
      <p:sp>
        <p:nvSpPr>
          <p:cNvPr id="191" name="Shape 191"/>
          <p:cNvSpPr/>
          <p:nvPr/>
        </p:nvSpPr>
        <p:spPr>
          <a:xfrm>
            <a:off y="1981200" x="1828800"/>
            <a:ext cy="4194175" cx="57435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92" name="Shape 192"/>
          <p:cNvSpPr txBox="1"/>
          <p:nvPr/>
        </p:nvSpPr>
        <p:spPr>
          <a:xfrm>
            <a:off y="6400800" x="5486400"/>
            <a:ext cy="366599" cx="365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wikipedia “Hash table”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6256035" x="76200"/>
            <a:ext cy="355800" cx="6762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800" lang="en"/>
              <a:t>In this case, the keys are going to be sequences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3611725" x="2042350"/>
            <a:ext cy="386999" cx="1590900"/>
          </a:xfrm>
          <a:prstGeom prst="rect">
            <a:avLst/>
          </a:prstGeom>
          <a:solidFill>
            <a:srgbClr val="00FFFF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1800" lang="en"/>
              <a:t>ATGC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4366075" x="2042350"/>
            <a:ext cy="386999" cx="1590900"/>
          </a:xfrm>
          <a:prstGeom prst="rect">
            <a:avLst/>
          </a:prstGeom>
          <a:solidFill>
            <a:srgbClr val="00FFFF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AAGC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y="5098925" x="2042350"/>
            <a:ext cy="386999" cx="1590900"/>
          </a:xfrm>
          <a:prstGeom prst="rect">
            <a:avLst/>
          </a:prstGeom>
          <a:solidFill>
            <a:srgbClr val="00FFFF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GTCA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y="3463150" x="5785000"/>
            <a:ext cy="322500" cx="1526400"/>
          </a:xfrm>
          <a:prstGeom prst="rect">
            <a:avLst/>
          </a:prstGeom>
          <a:solidFill>
            <a:srgbClr val="00FF00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200" lang="en"/>
              <a:t>chr1:{1336,5876}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y="3861850" x="5785000"/>
            <a:ext cy="322500" cx="1526400"/>
          </a:xfrm>
          <a:prstGeom prst="rect">
            <a:avLst/>
          </a:prstGeom>
          <a:solidFill>
            <a:srgbClr val="00FF00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200" lang="en"/>
              <a:t>chr1:{986,576}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y="5261175" x="5785000"/>
            <a:ext cy="322500" cx="1526400"/>
          </a:xfrm>
          <a:prstGeom prst="rect">
            <a:avLst/>
          </a:prstGeom>
          <a:solidFill>
            <a:srgbClr val="00FF00"/>
          </a:solidFill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200" lang="en"/>
              <a:t>chr2:{245,5}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simple hash function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= 0;</a:t>
            </a:r>
          </a:p>
          <a:p>
            <a:pPr algn="l" rtl="0" lvl="0" marR="0" indent="-342900" marL="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chars in string</a:t>
            </a:r>
          </a:p>
          <a:p>
            <a:pPr algn="l" rtl="0" lvl="0" marR="0" indent="-342900" marL="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algn="l" rtl="0" lvl="0" marR="0" indent="-342900" marL="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hash = hash*31 + value(char)</a:t>
            </a:r>
          </a:p>
          <a:p>
            <a:pPr algn="l" rtl="0" lvl="0" marR="0" indent="-342900" marL="3429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a=97, c=99, g=103, t=116</a:t>
            </a:r>
          </a:p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hash(gatgtgacatacct) = 2057673064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533400" x="457200"/>
            <a:ext cy="4873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 tables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600200" x="457200"/>
            <a:ext cy="5257799" cx="8305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609600" marL="609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MAQ, Eland, SOAP, SHRiMP, ZOOM, partially by Mosaik, BFAST</a:t>
            </a:r>
          </a:p>
          <a:p>
            <a:r>
              <a:t/>
            </a:r>
          </a:p>
          <a:p>
            <a:pPr algn="l" rtl="0" lvl="0" marR="0" indent="-609600" marL="609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/>
              <a:t>Results in ~ constant lookup time for each k-mer</a:t>
            </a:r>
          </a:p>
          <a:p>
            <a:pPr algn="l" rtl="0" lvl="1" marR="0" indent="-266700" marL="74295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Courier New"/>
              <a:buChar char="o"/>
            </a:pPr>
            <a:r>
              <a:rPr lang="en"/>
              <a:t>Does this k-mer have a corresponding genomic hit?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/>
        </p:nvSpPr>
        <p:spPr>
          <a:xfrm>
            <a:off y="1614487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220" name="Shape 220"/>
          <p:cNvSpPr/>
          <p:nvPr/>
        </p:nvSpPr>
        <p:spPr>
          <a:xfrm>
            <a:off y="18430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221" name="Shape 221"/>
          <p:cNvSpPr/>
          <p:nvPr/>
        </p:nvSpPr>
        <p:spPr>
          <a:xfrm>
            <a:off y="21478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22" name="Shape 222"/>
          <p:cNvSpPr/>
          <p:nvPr/>
        </p:nvSpPr>
        <p:spPr>
          <a:xfrm>
            <a:off y="2466975" x="304800"/>
            <a:ext cy="366713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23" name="Shape 223"/>
          <p:cNvSpPr/>
          <p:nvPr/>
        </p:nvSpPr>
        <p:spPr>
          <a:xfrm>
            <a:off y="27574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24" name="Shape 224"/>
          <p:cNvSpPr/>
          <p:nvPr/>
        </p:nvSpPr>
        <p:spPr>
          <a:xfrm>
            <a:off y="3062288" x="32385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cxnSp>
        <p:nvCxnSpPr>
          <p:cNvPr id="225" name="Shape 225"/>
          <p:cNvCxnSpPr/>
          <p:nvPr/>
        </p:nvCxnSpPr>
        <p:spPr>
          <a:xfrm>
            <a:off y="1855788" x="3371850"/>
            <a:ext cy="0" cx="59055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26" name="Shape 226"/>
          <p:cNvSpPr txBox="1"/>
          <p:nvPr/>
        </p:nvSpPr>
        <p:spPr>
          <a:xfrm>
            <a:off y="1689100" x="3905250"/>
            <a:ext cy="1739899" cx="1600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2057673064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3178370917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773088662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1856750201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2510061809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119777054</a:t>
            </a:r>
          </a:p>
        </p:txBody>
      </p:sp>
      <p:sp>
        <p:nvSpPr>
          <p:cNvPr id="227" name="Shape 227"/>
          <p:cNvSpPr/>
          <p:nvPr/>
        </p:nvSpPr>
        <p:spPr>
          <a:xfrm>
            <a:off y="4114800" x="381000"/>
            <a:ext cy="2286000" cx="4168775"/>
          </a:xfrm>
          <a:prstGeom prst="rect">
            <a:avLst/>
          </a:prstGeom>
          <a:solidFill>
            <a:srgbClr val="FFFF99"/>
          </a:solidFill>
          <a:ln w="9525" cap="flat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9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ttcagttatccaga</a:t>
            </a:r>
            <a:r>
              <a:rPr strike="noStrike" u="none" b="1" cap="none" baseline="0" sz="9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aaatgctattttcc</a:t>
            </a:r>
            <a:r>
              <a:rPr strike="noStrike" u="none" b="0" cap="none" baseline="0" sz="9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aaatgaaatctaaaatagtaactcaagtgaaacattgtcaggtgtgtaaggaaggaaaatatgaagggctacccacaaacccacaaacaacggaaactccaattcctaagtttccgggacacactattcatatagatataatttctacagacaaaaacgggtacttacggcaattcacaaattttcaaaacttgcgaaagcaaaaataaaaaaaattcaaaatcaatagaagacataagaaaacctttacatgacatcttattttattttggagtaccaaaatacgttgtaatggatatagaaaaatcctttaattccgcaacaacagcctttatgatgaaagaccagctgggcatacaaattttcaaagcatccccttataaaagttctgtaaacggacaaatagaacggtttcattctatcctcgctgaaattaaaagatgtttaaaaactaaacaggtacaccgaacatttgaagaacagttcaattcagctgtctaggaatataactacacaattcaccctgtatcaaaaatacaaaacaaaataacgcccttaaaaatatttttggcagaaatataaccactgatccaggaaaatatgacgaaagcagataaggcaacatcgaaaacctataatcaaaacaggcaacaggcttaaaaaccataacgaaaaaagcaataagatcaaagattatgagccaggacaaacagtttttataaagcaaatcacaaggccaggttctaagctgtacaagaaagaaacattaaaagaaaacagacaaacatttgttatcacagaagcaggaagatgtgacatacctgttctactgaaggct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3657600" x="838200"/>
            <a:ext cy="366713" cx="144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832589471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 flipH="1">
            <a:off y="3962400" x="1447800"/>
            <a:ext cy="304799" cx="2286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30" name="Shape 230"/>
          <p:cNvCxnSpPr/>
          <p:nvPr/>
        </p:nvCxnSpPr>
        <p:spPr>
          <a:xfrm>
            <a:off y="20574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31" name="Shape 231"/>
          <p:cNvCxnSpPr/>
          <p:nvPr/>
        </p:nvCxnSpPr>
        <p:spPr>
          <a:xfrm>
            <a:off y="23622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32" name="Shape 232"/>
          <p:cNvCxnSpPr/>
          <p:nvPr/>
        </p:nvCxnSpPr>
        <p:spPr>
          <a:xfrm>
            <a:off y="26939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33" name="Shape 233"/>
          <p:cNvCxnSpPr/>
          <p:nvPr/>
        </p:nvCxnSpPr>
        <p:spPr>
          <a:xfrm>
            <a:off y="29987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34" name="Shape 234"/>
          <p:cNvCxnSpPr/>
          <p:nvPr/>
        </p:nvCxnSpPr>
        <p:spPr>
          <a:xfrm>
            <a:off y="3303587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35" name="Shape 235"/>
          <p:cNvSpPr/>
          <p:nvPr/>
        </p:nvSpPr>
        <p:spPr>
          <a:xfrm>
            <a:off y="914400" x="0"/>
            <a:ext cy="366713" cx="48958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read1 - gatgtgacatacctgttctactgaggct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1627187" x="3352800"/>
            <a:ext cy="214312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800" lang="en" i="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</a:p>
        </p:txBody>
      </p:sp>
      <p:sp>
        <p:nvSpPr>
          <p:cNvPr id="237" name="Shape 237"/>
          <p:cNvSpPr/>
          <p:nvPr/>
        </p:nvSpPr>
        <p:spPr>
          <a:xfrm>
            <a:off y="4267200" x="457200"/>
            <a:ext cy="152399" cx="1981199"/>
          </a:xfrm>
          <a:prstGeom prst="rect">
            <a:avLst/>
          </a:prstGeom>
          <a:noFill/>
          <a:ln w="9525" cap="flat">
            <a:solidFill>
              <a:srgbClr val="00CC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8" name="Shape 238"/>
          <p:cNvSpPr/>
          <p:nvPr/>
        </p:nvSpPr>
        <p:spPr>
          <a:xfrm>
            <a:off y="0" x="1371600"/>
            <a:ext cy="838199" cx="708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2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MAQ approach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/>
        </p:nvSpPr>
        <p:spPr>
          <a:xfrm>
            <a:off y="4114800" x="381000"/>
            <a:ext cy="2286000" cx="4168775"/>
          </a:xfrm>
          <a:prstGeom prst="rect">
            <a:avLst/>
          </a:prstGeom>
          <a:solidFill>
            <a:srgbClr val="FFFF99"/>
          </a:solidFill>
          <a:ln w="9525" cap="flat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trike="noStrike" u="none" b="1" cap="none" baseline="0" sz="9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tcagttatccagaa</a:t>
            </a:r>
            <a:r>
              <a:rPr strike="noStrike" u="none" b="1" cap="none" baseline="0" sz="9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aatgctattttccc</a:t>
            </a:r>
            <a:r>
              <a:rPr strike="noStrike" u="none" b="0" cap="none" baseline="0" sz="9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atgaaatctaaaatagtaactcaagtgaaacattgtcaggtgtgtaaggaaggaaaatatgaagggctacccacaaacccacaaacaacggaaactccaattcctaagtttccgggacacactattcatatagatataatttctacagacaaaaacgggtacttacggcaattcacaaattttcaaaacttgcgaaagcaaaaataaaaaaaattcaaaatcaatagaagacataagaaaacctttacatgacatcttattttattttggagtaccaaaatacgttgtaatggatatagaaaaatcctttaattccgcaacaacagcctttatgatgaaagaccagctgggcatacaaattttcaaagcatccccttataaaagttctgtaaacggacaaatagaacggtttcattctatcctcgctgaaattaaaagatgtttaaaaactaaacaggtacaccgaacatttgaagaacagttcaattcagctgtctaggaatataactacacaattcaccctgtatcaaaaatacaaaacaaaataacgcccttaaaaatatttttggcagaaatataaccactgatccaggaaaatatgacgaaagcagataaggcaacatcgaaaacctataatcaaaacaggcaacaggcttaaaaaccataacgaaaaaagcaataagatcaaagattatgagccaggacaaacagtttttataaagcaaatcacaaggccaggttctaagctgtacaagaaagaaacattaaaagaaaacagacaaacatttgttatcacagaagcaggaagatgtgacatacctgttctactgaaggct</a:t>
            </a:r>
          </a:p>
        </p:txBody>
      </p:sp>
      <p:sp>
        <p:nvSpPr>
          <p:cNvPr id="245" name="Shape 245"/>
          <p:cNvSpPr/>
          <p:nvPr/>
        </p:nvSpPr>
        <p:spPr>
          <a:xfrm>
            <a:off y="4267200" x="533400"/>
            <a:ext cy="152399" cx="1981199"/>
          </a:xfrm>
          <a:prstGeom prst="rect">
            <a:avLst/>
          </a:prstGeom>
          <a:noFill/>
          <a:ln w="9525" cap="flat">
            <a:solidFill>
              <a:srgbClr val="00CC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6" name="Shape 246"/>
          <p:cNvSpPr/>
          <p:nvPr/>
        </p:nvSpPr>
        <p:spPr>
          <a:xfrm>
            <a:off y="0" x="1371600"/>
            <a:ext cy="838199" cx="708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2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MAQ approach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y="3810000" x="1524000"/>
            <a:ext cy="366713" cx="17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1258119214</a:t>
            </a:r>
          </a:p>
        </p:txBody>
      </p:sp>
      <p:cxnSp>
        <p:nvCxnSpPr>
          <p:cNvPr id="248" name="Shape 248"/>
          <p:cNvCxnSpPr/>
          <p:nvPr/>
        </p:nvCxnSpPr>
        <p:spPr>
          <a:xfrm rot="10800000" flipH="1">
            <a:off y="4114800" x="1600200"/>
            <a:ext cy="304799" cx="2286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49" name="Shape 249"/>
          <p:cNvSpPr/>
          <p:nvPr/>
        </p:nvSpPr>
        <p:spPr>
          <a:xfrm>
            <a:off y="1614487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250" name="Shape 250"/>
          <p:cNvSpPr/>
          <p:nvPr/>
        </p:nvSpPr>
        <p:spPr>
          <a:xfrm>
            <a:off y="18430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251" name="Shape 251"/>
          <p:cNvSpPr/>
          <p:nvPr/>
        </p:nvSpPr>
        <p:spPr>
          <a:xfrm>
            <a:off y="21478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52" name="Shape 252"/>
          <p:cNvSpPr/>
          <p:nvPr/>
        </p:nvSpPr>
        <p:spPr>
          <a:xfrm>
            <a:off y="2466975" x="304800"/>
            <a:ext cy="366713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53" name="Shape 253"/>
          <p:cNvSpPr/>
          <p:nvPr/>
        </p:nvSpPr>
        <p:spPr>
          <a:xfrm>
            <a:off y="27574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54" name="Shape 254"/>
          <p:cNvSpPr/>
          <p:nvPr/>
        </p:nvSpPr>
        <p:spPr>
          <a:xfrm>
            <a:off y="3062288" x="32385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cxnSp>
        <p:nvCxnSpPr>
          <p:cNvPr id="255" name="Shape 255"/>
          <p:cNvCxnSpPr/>
          <p:nvPr/>
        </p:nvCxnSpPr>
        <p:spPr>
          <a:xfrm>
            <a:off y="1855788" x="3371850"/>
            <a:ext cy="0" cx="59055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56" name="Shape 256"/>
          <p:cNvSpPr txBox="1"/>
          <p:nvPr/>
        </p:nvSpPr>
        <p:spPr>
          <a:xfrm>
            <a:off y="1689100" x="3905250"/>
            <a:ext cy="1739899" cx="1600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2057673064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3178370917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773088662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1856750201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2510061809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119777054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y="20574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58" name="Shape 258"/>
          <p:cNvCxnSpPr/>
          <p:nvPr/>
        </p:nvCxnSpPr>
        <p:spPr>
          <a:xfrm>
            <a:off y="23622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59" name="Shape 259"/>
          <p:cNvCxnSpPr/>
          <p:nvPr/>
        </p:nvCxnSpPr>
        <p:spPr>
          <a:xfrm>
            <a:off y="26939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60" name="Shape 260"/>
          <p:cNvCxnSpPr/>
          <p:nvPr/>
        </p:nvCxnSpPr>
        <p:spPr>
          <a:xfrm>
            <a:off y="29987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61" name="Shape 261"/>
          <p:cNvCxnSpPr/>
          <p:nvPr/>
        </p:nvCxnSpPr>
        <p:spPr>
          <a:xfrm>
            <a:off y="3303587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62" name="Shape 262"/>
          <p:cNvSpPr txBox="1"/>
          <p:nvPr/>
        </p:nvSpPr>
        <p:spPr>
          <a:xfrm>
            <a:off y="1627187" x="3352800"/>
            <a:ext cy="214312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800" lang="en" i="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/>
        </p:nvSpPr>
        <p:spPr>
          <a:xfrm>
            <a:off y="4114800" x="381000"/>
            <a:ext cy="2422525" cx="4168775"/>
          </a:xfrm>
          <a:prstGeom prst="rect">
            <a:avLst/>
          </a:prstGeom>
          <a:solidFill>
            <a:srgbClr val="FFFF99"/>
          </a:solidFill>
          <a:ln w="9525" cap="flat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cagttatccagaaaatgctattttcccaaaatgaaatctaaaatagtaactcaagtgaaacattgtcaggtgtgtaaggaaggaaaatatgaagggctacccacaaacccacaaacaacggaaactccaattcctaagtttccgggacacactattcatatagatataatttctacagacaaaaacgggtacttacggcaattcacaaattttcaaaacttgcgaaagcaaaaataaaaaaaattcaaaatcaatagaagacataagaaaacctttacatgacatcttattttattttggagtaccaaaatacgttgtaatggatatagaaaaatcctttaattccgcaacaacagcctttatgatgaaagaccagctgggcatacaaattttcaaagcatccccttataaaagttctgtaaacggacaaatagaacggtttcattctatcctcgctgaaattaaaagatgtttaaaaactaaacaggtacaccgaacatttgaagaacagttcaattcagctgtctaggaatataactacacaattcaccctgtatcaaaaatacaaaacaaaataacgcccttaaaaatatttttggcagaaatataaccactgatccaggaaaatatgacgaaagcagataaggcaacatcgaaaacctataatcaaaacaggcaacaggcttaaaaaccataacgaaaaaagcaataagatcaaagattatgagccaggacaaacagtttttataaagcaaatcacaaggccaggttctaagctgtacaagaaagaaacattaaaagaaaacagacaaacatttgttatcacagaagcaggaa</a:t>
            </a:r>
            <a:r>
              <a:rPr strike="noStrike" u="none" b="1" cap="none" baseline="0" sz="9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1" cap="none" baseline="0" sz="9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gttctactgaaggct</a:t>
            </a:r>
          </a:p>
          <a:p>
            <a:r>
              <a:t/>
            </a:r>
          </a:p>
        </p:txBody>
      </p:sp>
      <p:sp>
        <p:nvSpPr>
          <p:cNvPr id="269" name="Shape 269"/>
          <p:cNvSpPr txBox="1"/>
          <p:nvPr/>
        </p:nvSpPr>
        <p:spPr>
          <a:xfrm>
            <a:off y="6019800" x="4953000"/>
            <a:ext cy="366713" cx="175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2057673064</a:t>
            </a:r>
          </a:p>
        </p:txBody>
      </p:sp>
      <p:cxnSp>
        <p:nvCxnSpPr>
          <p:cNvPr id="270" name="Shape 270"/>
          <p:cNvCxnSpPr/>
          <p:nvPr/>
        </p:nvCxnSpPr>
        <p:spPr>
          <a:xfrm rot="10800000" flipH="1">
            <a:off y="6172200" x="4343400"/>
            <a:ext cy="152399" cx="5333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71" name="Shape 271"/>
          <p:cNvSpPr/>
          <p:nvPr/>
        </p:nvSpPr>
        <p:spPr>
          <a:xfrm>
            <a:off y="6248400" x="2286000"/>
            <a:ext cy="152399" cx="2057400"/>
          </a:xfrm>
          <a:prstGeom prst="rect">
            <a:avLst/>
          </a:prstGeom>
          <a:noFill/>
          <a:ln w="9525" cap="flat">
            <a:solidFill>
              <a:srgbClr val="00CC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2" name="Shape 272"/>
          <p:cNvSpPr txBox="1"/>
          <p:nvPr/>
        </p:nvSpPr>
        <p:spPr>
          <a:xfrm>
            <a:off y="3733800" x="7543800"/>
            <a:ext cy="366713" cx="129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HIT!</a:t>
            </a:r>
          </a:p>
        </p:txBody>
      </p:sp>
      <p:sp>
        <p:nvSpPr>
          <p:cNvPr id="273" name="Shape 273"/>
          <p:cNvSpPr/>
          <p:nvPr/>
        </p:nvSpPr>
        <p:spPr>
          <a:xfrm>
            <a:off y="0" x="1371600"/>
            <a:ext cy="838199" cx="7086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2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MAQ approach</a:t>
            </a:r>
          </a:p>
        </p:txBody>
      </p:sp>
      <p:sp>
        <p:nvSpPr>
          <p:cNvPr id="274" name="Shape 274"/>
          <p:cNvSpPr/>
          <p:nvPr/>
        </p:nvSpPr>
        <p:spPr>
          <a:xfrm>
            <a:off y="1614487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275" name="Shape 275"/>
          <p:cNvSpPr/>
          <p:nvPr/>
        </p:nvSpPr>
        <p:spPr>
          <a:xfrm>
            <a:off y="18430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gatgtgacatacct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gttctactgaggct</a:t>
            </a:r>
          </a:p>
        </p:txBody>
      </p:sp>
      <p:sp>
        <p:nvSpPr>
          <p:cNvPr id="276" name="Shape 276"/>
          <p:cNvSpPr/>
          <p:nvPr/>
        </p:nvSpPr>
        <p:spPr>
          <a:xfrm>
            <a:off y="21478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77" name="Shape 277"/>
          <p:cNvSpPr/>
          <p:nvPr/>
        </p:nvSpPr>
        <p:spPr>
          <a:xfrm>
            <a:off y="2466975" x="304800"/>
            <a:ext cy="366713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gttctac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78" name="Shape 278"/>
          <p:cNvSpPr/>
          <p:nvPr/>
        </p:nvSpPr>
        <p:spPr>
          <a:xfrm>
            <a:off y="2757488" x="30480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sp>
        <p:nvSpPr>
          <p:cNvPr id="279" name="Shape 279"/>
          <p:cNvSpPr/>
          <p:nvPr/>
        </p:nvSpPr>
        <p:spPr>
          <a:xfrm>
            <a:off y="3062288" x="323850"/>
            <a:ext cy="366711" cx="30924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gatgtga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catacctgttctac</a:t>
            </a:r>
            <a:r>
              <a:rPr strike="noStrike" u="none" b="0" cap="none" baseline="0" sz="18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tgaggct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y="1855788" x="3371850"/>
            <a:ext cy="0" cx="59055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y="1689100" x="3905250"/>
            <a:ext cy="1739899" cx="1600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2057673064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3178370917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773088662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1856750201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2510061809</a:t>
            </a:r>
            <a:b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119777054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y="20574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83" name="Shape 283"/>
          <p:cNvCxnSpPr/>
          <p:nvPr/>
        </p:nvCxnSpPr>
        <p:spPr>
          <a:xfrm>
            <a:off y="2362200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84" name="Shape 284"/>
          <p:cNvCxnSpPr/>
          <p:nvPr/>
        </p:nvCxnSpPr>
        <p:spPr>
          <a:xfrm>
            <a:off y="26939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85" name="Shape 285"/>
          <p:cNvCxnSpPr/>
          <p:nvPr/>
        </p:nvCxnSpPr>
        <p:spPr>
          <a:xfrm>
            <a:off y="2998788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86" name="Shape 286"/>
          <p:cNvCxnSpPr/>
          <p:nvPr/>
        </p:nvCxnSpPr>
        <p:spPr>
          <a:xfrm>
            <a:off y="3303587" x="3352800"/>
            <a:ext cy="0" cx="609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y="1627187" x="3352800"/>
            <a:ext cy="214312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800" lang="en" i="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y="1905000" x="5410200"/>
            <a:ext cy="1828800" cx="20574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89" name="Shape 289"/>
          <p:cNvCxnSpPr/>
          <p:nvPr/>
        </p:nvCxnSpPr>
        <p:spPr>
          <a:xfrm rot="10800000" flipH="1">
            <a:off y="4038599" x="6400800"/>
            <a:ext cy="2057400" cx="12191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0" x="457200"/>
            <a:ext cy="106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2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“new way”: Burrows-Wheeler Transform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1143000" x="457200"/>
            <a:ext cy="51053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Invented by David Wheeler in 1983 (bell labs), pub. 1994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data compression (bzip2)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2003 on the human genome to define exact word matches (originally for microarray probe design)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used for short read alignment by bowtie, now adopted by bwa (maq author) and SOAP2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302" name="Shape 302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{A6E7EAA5-77AE-41B6-8856-ED3F41EB4F58}</a:tableStyleId>
              </a:tblPr>
              <a:tblGrid>
                <a:gridCol w="400050"/>
                <a:gridCol w="400050"/>
                <a:gridCol w="400050"/>
                <a:gridCol w="400050"/>
                <a:gridCol w="381000"/>
                <a:gridCol w="419100"/>
                <a:gridCol w="419100"/>
                <a:gridCol w="381000"/>
                <a:gridCol w="400050"/>
                <a:gridCol w="400050"/>
                <a:gridCol w="400050"/>
                <a:gridCol w="400050"/>
              </a:tblGrid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29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03" name="Shape 303"/>
          <p:cNvSpPr/>
          <p:nvPr/>
        </p:nvSpPr>
        <p:spPr>
          <a:xfrm>
            <a:off y="647700" x="533400"/>
            <a:ext cy="825499" cx="34305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string: </a:t>
            </a:r>
            <a:r>
              <a:rPr strike="noStrike" u="none" b="0" cap="none" baseline="0" sz="1600" lang="en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ctgaaactggt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a $ on the end    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cyclic rotations of the string...</a:t>
            </a:r>
          </a:p>
        </p:txBody>
      </p:sp>
      <p:sp>
        <p:nvSpPr>
          <p:cNvPr id="304" name="Shape 304"/>
          <p:cNvSpPr/>
          <p:nvPr/>
        </p:nvSpPr>
        <p:spPr>
          <a:xfrm>
            <a:off y="0" x="0"/>
            <a:ext cy="457200" cx="6096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310" name="Shape 310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{A428B5F5-0784-47EC-8304-31CEC4BFF21B}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746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11" name="Shape 311"/>
          <p:cNvSpPr/>
          <p:nvPr/>
        </p:nvSpPr>
        <p:spPr>
          <a:xfrm>
            <a:off y="633412" x="533400"/>
            <a:ext cy="1070100" cx="8075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Alphabetically sort the permuted strings, keeping track of which row went where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column is the “genome dictionary”</a:t>
            </a:r>
          </a:p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column is the Burrows-wheeler transformation</a:t>
            </a:r>
          </a:p>
          <a:p>
            <a:r>
              <a:t/>
            </a:r>
          </a:p>
        </p:txBody>
      </p:sp>
      <p:graphicFrame>
        <p:nvGraphicFramePr>
          <p:cNvPr id="312" name="Shape 312"/>
          <p:cNvGraphicFramePr/>
          <p:nvPr/>
        </p:nvGraphicFramePr>
        <p:xfrm>
          <a:off y="1676400" x="7315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{BF8360A3-2BB4-4BB6-9915-8082915625AB}</a:tableStyleId>
              </a:tblPr>
              <a:tblGrid>
                <a:gridCol w="6858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13" name="Shape 313"/>
          <p:cNvSpPr/>
          <p:nvPr/>
        </p:nvSpPr>
        <p:spPr>
          <a:xfrm>
            <a:off y="0" x="0"/>
            <a:ext cy="457200" cx="6096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1295400" x="1431998"/>
            <a:ext cy="369299" cx="7515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1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keep track of how many prior occurrences of each </a:t>
            </a:r>
            <a:r>
              <a:rPr b="1" sz="1800" lang="en">
                <a:solidFill>
                  <a:schemeClr val="dk1"/>
                </a:solidFill>
              </a:rPr>
              <a:t>base</a:t>
            </a:r>
            <a:r>
              <a:rPr strike="noStrike" u="none" b="1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aphicFrame>
        <p:nvGraphicFramePr>
          <p:cNvPr id="315" name="Shape 315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{08E3ABB9-317E-4A74-A9F9-407ABE612028}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  <a:p>
                      <a:r>
                        <a:t/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321" name="Shape 321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{6C9901A7-C071-40A6-886D-0F86ED462EB2}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22" name="Shape 322"/>
          <p:cNvSpPr/>
          <p:nvPr/>
        </p:nvSpPr>
        <p:spPr>
          <a:xfrm>
            <a:off y="633412" x="533400"/>
            <a:ext cy="825499" cx="60499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up ctgg: start at the end with g, lookup in genome dictionary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top(g) = 6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bot(g) = 8</a:t>
            </a:r>
          </a:p>
        </p:txBody>
      </p:sp>
      <p:graphicFrame>
        <p:nvGraphicFramePr>
          <p:cNvPr id="323" name="Shape 323"/>
          <p:cNvGraphicFramePr/>
          <p:nvPr/>
        </p:nvGraphicFramePr>
        <p:xfrm>
          <a:off y="1676400" x="990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{8748123B-DBAD-4975-B6A1-241ED6A33250}</a:tableStyleId>
              </a:tblPr>
              <a:tblGrid>
                <a:gridCol w="787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24" name="Shape 324"/>
          <p:cNvSpPr/>
          <p:nvPr/>
        </p:nvSpPr>
        <p:spPr>
          <a:xfrm>
            <a:off y="0" x="0"/>
            <a:ext cy="457200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BWT: Exactmatch algorithm (Ferragina and Manzini): Looking for </a:t>
            </a:r>
            <a:r>
              <a:rPr strike="noStrike" u="none" b="1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</a:p>
        </p:txBody>
      </p:sp>
      <p:graphicFrame>
        <p:nvGraphicFramePr>
          <p:cNvPr id="325" name="Shape 325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{FF179D5D-CE31-4866-82C9-E1D2C891F13B}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  <a:p>
                      <a:r>
                        <a:t/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-3016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Computational Problems in HTS analysis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963375" x="457200"/>
            <a:ext cy="5604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357142"/>
              <a:buFont typeface="Arial"/>
              <a:buChar char="•"/>
            </a:pPr>
            <a:r>
              <a:rPr sz="1400" lang="en"/>
              <a:t>Going from Images to clusters</a:t>
            </a:r>
          </a:p>
          <a:p>
            <a:pPr rtl="0" lvl="0" indent="-419100" marL="457200">
              <a:buClr>
                <a:schemeClr val="dk1"/>
              </a:buClr>
              <a:buSzPct val="357142"/>
              <a:buFont typeface="Arial"/>
              <a:buChar char="•"/>
            </a:pPr>
            <a:r>
              <a:rPr b="1" sz="1400" lang="en"/>
              <a:t>Base calling: going from traces to bases (</a:t>
            </a:r>
            <a:r>
              <a:rPr u="sng" b="1" sz="1200" lang="en">
                <a:solidFill>
                  <a:schemeClr val="hlink"/>
                </a:solidFill>
                <a:hlinkClick r:id="rId3"/>
              </a:rPr>
              <a:t>Review</a:t>
            </a:r>
            <a:r>
              <a:rPr b="1" sz="1200" lang="en"/>
              <a:t>, </a:t>
            </a:r>
            <a:r>
              <a:rPr u="sng" b="1" sz="1200" lang="en">
                <a:solidFill>
                  <a:schemeClr val="hlink"/>
                </a:solidFill>
                <a:hlinkClick r:id="rId4"/>
              </a:rPr>
              <a:t>Example software</a:t>
            </a:r>
            <a:r>
              <a:rPr b="1" sz="1200" lang="en"/>
              <a:t>)</a:t>
            </a:r>
          </a:p>
          <a:p>
            <a:pPr rtl="0" lvl="0" indent="-419100" marL="457200">
              <a:buClr>
                <a:schemeClr val="dk1"/>
              </a:buClr>
              <a:buSzPct val="357142"/>
              <a:buFont typeface="Arial"/>
              <a:buChar char="•"/>
            </a:pPr>
            <a:r>
              <a:rPr b="1" sz="1400" lang="en"/>
              <a:t>Alignment</a:t>
            </a:r>
          </a:p>
          <a:p>
            <a:pPr rtl="0" lvl="0" indent="-419100" marL="457200">
              <a:buClr>
                <a:schemeClr val="dk1"/>
              </a:buClr>
              <a:buSzPct val="357142"/>
              <a:buFont typeface="Arial"/>
              <a:buChar char="•"/>
            </a:pPr>
            <a:r>
              <a:rPr sz="1400" lang="en"/>
              <a:t>Other</a:t>
            </a:r>
          </a:p>
          <a:p>
            <a:pPr rtl="0" lvl="1" indent="-381000" marL="914400">
              <a:buClr>
                <a:schemeClr val="dk1"/>
              </a:buClr>
              <a:buSzPct val="171428"/>
              <a:buFont typeface="Courier New"/>
              <a:buChar char="o"/>
            </a:pPr>
            <a:r>
              <a:rPr sz="1400" lang="en"/>
              <a:t>SNP/indel calling (use BFAST for cancer resequencing)</a:t>
            </a:r>
          </a:p>
          <a:p>
            <a:pPr rtl="0" lvl="1" indent="-381000" marL="914400">
              <a:buClr>
                <a:schemeClr val="dk1"/>
              </a:buClr>
              <a:buSzPct val="171428"/>
              <a:buFont typeface="Courier New"/>
              <a:buChar char="o"/>
            </a:pPr>
            <a:r>
              <a:rPr sz="1400" lang="en"/>
              <a:t>Bisulfite Sequencing (methylation)</a:t>
            </a:r>
          </a:p>
          <a:p>
            <a:pPr rtl="0" lvl="0" indent="-419100" marL="457200">
              <a:buClr>
                <a:schemeClr val="dk1"/>
              </a:buClr>
              <a:buSzPct val="357142"/>
              <a:buFont typeface="Arial"/>
              <a:buChar char="•"/>
            </a:pPr>
            <a:r>
              <a:rPr sz="1400" lang="en"/>
              <a:t>Expression</a:t>
            </a:r>
            <a:r>
              <a:rPr b="1" sz="1400" lang="en"/>
              <a:t>: </a:t>
            </a:r>
          </a:p>
          <a:p>
            <a:pPr rtl="0" lvl="1" indent="-381000" marL="914400">
              <a:buClr>
                <a:schemeClr val="dk1"/>
              </a:buClr>
              <a:buSzPct val="171428"/>
              <a:buFont typeface="Courier New"/>
              <a:buChar char="o"/>
            </a:pPr>
            <a:r>
              <a:rPr b="1" sz="1400" lang="en"/>
              <a:t>Isoform calling, splicing </a:t>
            </a:r>
          </a:p>
          <a:p>
            <a:pPr rtl="0" lvl="1" indent="-381000" marL="914400">
              <a:buClr>
                <a:schemeClr val="dk1"/>
              </a:buClr>
              <a:buSzPct val="171428"/>
              <a:buFont typeface="Courier New"/>
              <a:buChar char="o"/>
            </a:pPr>
            <a:r>
              <a:rPr sz="1400" lang="en"/>
              <a:t>Network/downstream analysis</a:t>
            </a:r>
            <a:r>
              <a:rPr b="1" sz="1400" lang="en"/>
              <a:t> (Later today: Gordon Bean)</a:t>
            </a:r>
          </a:p>
          <a:p>
            <a:pPr rtl="0" lvl="0" indent="-419100" marL="457200">
              <a:buClr>
                <a:schemeClr val="dk1"/>
              </a:buClr>
              <a:buSzPct val="357142"/>
              <a:buFont typeface="Arial"/>
              <a:buChar char="•"/>
            </a:pPr>
            <a:r>
              <a:rPr sz="1400" lang="en"/>
              <a:t>ChIP-seq (CLIP-seq, ChIP-exo): Peak calling</a:t>
            </a:r>
          </a:p>
          <a:p>
            <a:pPr rtl="0" lvl="0" indent="-419100" marL="457200">
              <a:buClr>
                <a:schemeClr val="dk1"/>
              </a:buClr>
              <a:buSzPct val="357142"/>
              <a:buFont typeface="Arial"/>
              <a:buChar char="•"/>
            </a:pPr>
            <a:r>
              <a:rPr sz="1400" lang="en"/>
              <a:t>Interactome data: Hi-C, 5C, 3D-DASL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331" name="Shape 331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{0CC4BB1B-E472-45D8-9D88-BD15344C51F0}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rgbClr val="F5A9E7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rgbClr val="EFFF9F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rgbClr val="EFFF9F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rgbClr val="EFFF9F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32" name="Shape 332"/>
          <p:cNvSpPr/>
          <p:nvPr/>
        </p:nvSpPr>
        <p:spPr>
          <a:xfrm>
            <a:off y="633412" x="533400"/>
            <a:ext cy="1069975" cx="62563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gg exist, and what are top(gg) and bot(gg)? 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gg exists. 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top(gg)   =     top(g) + #g before g-block in bwt     =   6 + 1          = 7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bot(gg)   =     top(gg) + # of gg in genome – 1       =   7 + 1 – 1    = 7</a:t>
            </a:r>
          </a:p>
        </p:txBody>
      </p:sp>
      <p:graphicFrame>
        <p:nvGraphicFramePr>
          <p:cNvPr id="333" name="Shape 333"/>
          <p:cNvGraphicFramePr/>
          <p:nvPr/>
        </p:nvGraphicFramePr>
        <p:xfrm>
          <a:off y="1676400" x="990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{425CCD3F-DAC9-41E0-8F84-1C6E23F8CFE7}</a:tableStyleId>
              </a:tblPr>
              <a:tblGrid>
                <a:gridCol w="787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34" name="Shape 334"/>
          <p:cNvSpPr/>
          <p:nvPr/>
        </p:nvSpPr>
        <p:spPr>
          <a:xfrm>
            <a:off y="0" x="0"/>
            <a:ext cy="457200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BWT: Exactmatch algorithm (Ferragina and Manzini): Looking for </a:t>
            </a:r>
            <a:r>
              <a:rPr strike="noStrike" u="none" b="1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</a:p>
        </p:txBody>
      </p:sp>
      <p:graphicFrame>
        <p:nvGraphicFramePr>
          <p:cNvPr id="335" name="Shape 335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{ABBEB5F4-538F-4E26-BEA9-34A2F4BC2BEC}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  <a:p>
                      <a:r>
                        <a:t/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341" name="Shape 341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{10A21390-9C26-4810-914F-392CBB068469}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rgbClr val="F5A9E7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rgbClr val="F5A9E7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rgbClr val="EFFF9F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42" name="Shape 342"/>
          <p:cNvSpPr/>
          <p:nvPr/>
        </p:nvSpPr>
        <p:spPr>
          <a:xfrm>
            <a:off y="633412" x="533400"/>
            <a:ext cy="1069975" cx="61960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tgg exist, and what are top(tgg) and bot(tgg)? 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tgg exists. 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top(tgg) =     top(t) + #t before gg-block in bwt      =  9 + 2        = 11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bot(gg) =      top(tgg) + # of tgg in genome – 1      = 11 + 1 – 1 = 11</a:t>
            </a:r>
          </a:p>
        </p:txBody>
      </p:sp>
      <p:graphicFrame>
        <p:nvGraphicFramePr>
          <p:cNvPr id="343" name="Shape 343"/>
          <p:cNvGraphicFramePr/>
          <p:nvPr/>
        </p:nvGraphicFramePr>
        <p:xfrm>
          <a:off y="1676400" x="990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{E7F1EA0F-22DA-4AA2-AD5B-11B7606630D4}</a:tableStyleId>
              </a:tblPr>
              <a:tblGrid>
                <a:gridCol w="787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44" name="Shape 344"/>
          <p:cNvSpPr/>
          <p:nvPr/>
        </p:nvSpPr>
        <p:spPr>
          <a:xfrm>
            <a:off y="0" x="0"/>
            <a:ext cy="457200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BWT: Exactmatch algorithm (Ferragina and Manzini): Looking for </a:t>
            </a:r>
            <a:r>
              <a:rPr strike="noStrike" u="none" b="1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</a:p>
        </p:txBody>
      </p:sp>
      <p:graphicFrame>
        <p:nvGraphicFramePr>
          <p:cNvPr id="345" name="Shape 345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{981C4B70-C2CD-4150-AAF4-BFD77F77BE57}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  <a:p>
                      <a:r>
                        <a:t/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351" name="Shape 351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{FAA6BEDB-6D19-4963-AC01-C7979D24D478}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>
                    <a:solidFill>
                      <a:srgbClr val="F5A9E7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>
                    <a:solidFill>
                      <a:srgbClr val="EFFF9F"/>
                    </a:solidFill>
                  </a:tcPr>
                </a:tc>
              </a:tr>
            </a:tbl>
          </a:graphicData>
        </a:graphic>
      </p:graphicFrame>
      <p:sp>
        <p:nvSpPr>
          <p:cNvPr id="352" name="Shape 352"/>
          <p:cNvSpPr/>
          <p:nvPr/>
        </p:nvSpPr>
        <p:spPr>
          <a:xfrm>
            <a:off y="633412" x="533400"/>
            <a:ext cy="1069975" cx="63896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ctgg exist, and what are top(ctgg) and bot(ctgg)? 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ctgg exists. 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top(ctgg) =      top(c) + #c before tgg-block in bwt      = 4 + 1         = 5</a:t>
            </a:r>
            <a:b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bot(ctgg) =      top(ctgg) + # of ctgg in genome – 1     = 5 + 1 – 1   = 5</a:t>
            </a:r>
          </a:p>
        </p:txBody>
      </p:sp>
      <p:graphicFrame>
        <p:nvGraphicFramePr>
          <p:cNvPr id="353" name="Shape 353"/>
          <p:cNvGraphicFramePr/>
          <p:nvPr/>
        </p:nvGraphicFramePr>
        <p:xfrm>
          <a:off y="1676400" x="990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{78BC4700-16E4-4D78-8AD1-DDA5599A45C9}</a:tableStyleId>
              </a:tblPr>
              <a:tblGrid>
                <a:gridCol w="787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54" name="Shape 354"/>
          <p:cNvSpPr/>
          <p:nvPr/>
        </p:nvSpPr>
        <p:spPr>
          <a:xfrm>
            <a:off y="0" x="0"/>
            <a:ext cy="457200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BWT: Exactmatch algorithm (Ferragina and Manzini): Looking for </a:t>
            </a:r>
            <a:r>
              <a:rPr strike="noStrike" u="none" b="1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</a:p>
        </p:txBody>
      </p:sp>
      <p:graphicFrame>
        <p:nvGraphicFramePr>
          <p:cNvPr id="355" name="Shape 355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{BC224390-028F-497B-AAA8-A306881E577B}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  <a:p>
                      <a:r>
                        <a:t/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361" name="Shape 361"/>
          <p:cNvGraphicFramePr/>
          <p:nvPr/>
        </p:nvGraphicFramePr>
        <p:xfrm>
          <a:off y="1676400" x="2133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{7C60FF81-1410-47AA-8A76-A31C88067A67}</a:tableStyleId>
              </a:tblPr>
              <a:tblGrid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  <a:gridCol w="396875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R="91450" marB="45725" marT="45725" anchor="b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graphicFrame>
        <p:nvGraphicFramePr>
          <p:cNvPr id="362" name="Shape 362"/>
          <p:cNvGraphicFramePr/>
          <p:nvPr/>
        </p:nvGraphicFramePr>
        <p:xfrm>
          <a:off y="1676400" x="990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{BFE44F79-B906-425F-8E6D-13752BEE1A6E}</a:tableStyleId>
              </a:tblPr>
              <a:tblGrid>
                <a:gridCol w="787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63" name="Shape 363"/>
          <p:cNvSpPr/>
          <p:nvPr/>
        </p:nvSpPr>
        <p:spPr>
          <a:xfrm>
            <a:off y="609600" x="533400"/>
            <a:ext cy="36671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ctgg at position 5, which is position 6 in original string 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ctgaaa</a:t>
            </a:r>
            <a:r>
              <a:rPr strike="noStrike" u="none" b="1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graphicFrame>
        <p:nvGraphicFramePr>
          <p:cNvPr id="364" name="Shape 364"/>
          <p:cNvGraphicFramePr/>
          <p:nvPr/>
        </p:nvGraphicFramePr>
        <p:xfrm>
          <a:off y="1676400" x="7315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{3C6E3D66-7951-49D3-8D50-D48BED94EF37}</a:tableStyleId>
              </a:tblPr>
              <a:tblGrid>
                <a:gridCol w="6858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R="91450" marB="45725" marT="45725" anchor="b" marL="91450"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  <p:sp>
        <p:nvSpPr>
          <p:cNvPr id="365" name="Shape 365"/>
          <p:cNvSpPr/>
          <p:nvPr/>
        </p:nvSpPr>
        <p:spPr>
          <a:xfrm>
            <a:off y="0" x="0"/>
            <a:ext cy="457200" cx="8458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BWT: Exactmatch algorithm (Ferragina and Manzini): Looking for </a:t>
            </a:r>
            <a:r>
              <a:rPr strike="noStrike" u="none" b="1" cap="none" baseline="0" sz="2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ctgg</a:t>
            </a:r>
          </a:p>
        </p:txBody>
      </p:sp>
      <p:graphicFrame>
        <p:nvGraphicFramePr>
          <p:cNvPr id="366" name="Shape 366"/>
          <p:cNvGraphicFramePr/>
          <p:nvPr/>
        </p:nvGraphicFramePr>
        <p:xfrm>
          <a:off y="1676400" x="6934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{4B0B8529-3072-4EC2-873B-557766D83CB1}</a:tableStyleId>
              </a:tblPr>
              <a:tblGrid>
                <a:gridCol w="5334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1" cap="none" baseline="0" sz="16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R="91450" marB="45725" marT="45725" anchor="b" marL="91450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algn="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b="1" sz="1600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  <a:p>
                      <a:r>
                        <a:t/>
                      </a:r>
                    </a:p>
                  </a:txBody>
                  <a:tcPr marR="91450" marB="45725" marT="45725" anchor="b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b="1" sz="3000" lang="en"/>
              <a:t>But what about imperfect matches to the reference ('Mismatches')?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"/>
              <a:t>Sequencing errors contribute</a:t>
            </a:r>
          </a:p>
          <a:p>
            <a:pPr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"/>
              <a:t>What else?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Bowtie Backtracking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1600200" x="457200"/>
            <a:ext cy="4525963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8541"/>
              <a:buFont typeface="Arial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trike="noStrike" u="none" b="0" cap="none" baseline="0" sz="2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reaches an empty range, backtrack and sub a different base.</a:t>
            </a:r>
          </a:p>
          <a:p>
            <a:pPr algn="l" rtl="0" lvl="1" marR="0" indent="-2857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greedy, randomized search, first valid alignment found is reported (unless --best)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/>
          <p:nvPr/>
        </p:nvSpPr>
        <p:spPr>
          <a:xfrm>
            <a:off y="0" x="1250934"/>
            <a:ext cy="6858001" cx="66421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y="1676400" x="457200"/>
            <a:ext cy="4724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to 2 mismatches in first 28 bases reported by default (Maq, Bowtie, BWA). Maq additionally reports some 3-mismatches.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&gt;=1 exact matches exist for a read, bowtie will report one of them. If the best match is inexact, bowtie will not always return the highest quality alignment (unless run with --best).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in theory bwa works with arbitrarily long reads,its performance is degraded on long reads (probably with any BWT aligner)</a:t>
            </a:r>
          </a:p>
          <a:p>
            <a:r>
              <a:t/>
            </a:r>
          </a:p>
          <a:p>
            <a:pPr rtl="0" lvl="0" indent="-342900" marL="34290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000" lang="en"/>
              <a:t>Bowtie, BWA, and SOAP2 all randomly place repeat reads</a:t>
            </a:r>
          </a:p>
          <a:p>
            <a:pPr rtl="0" lvl="0" indent="-342900" marL="34290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Non-ACTG bases </a:t>
            </a:r>
            <a:r>
              <a:rPr sz="2000" lang="en"/>
              <a:t>not supported well in bowtie (bowtie2 supports them)</a:t>
            </a:r>
          </a:p>
        </p:txBody>
      </p:sp>
      <p:sp>
        <p:nvSpPr>
          <p:cNvPr id="391" name="Shape 391"/>
          <p:cNvSpPr/>
          <p:nvPr/>
        </p:nvSpPr>
        <p:spPr>
          <a:xfrm>
            <a:off y="304800" x="0"/>
            <a:ext cy="11430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Watch out for the following…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 txBox="1"/>
          <p:nvPr/>
        </p:nvSpPr>
        <p:spPr>
          <a:xfrm>
            <a:off y="1779350" x="1966325"/>
            <a:ext cy="350400" cx="6102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2000" lang="en">
                <a:solidFill>
                  <a:schemeClr val="dk1"/>
                </a:solidFill>
              </a:rPr>
              <a:t>Reads per Kb per Million reads sequenced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y="1659728" x="533400"/>
            <a:ext cy="40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49999"/>
              <a:buFont typeface="Arial"/>
              <a:buChar char="•"/>
            </a:pPr>
            <a:r>
              <a:rPr b="1" sz="2000" lang="en"/>
              <a:t>RPKM:</a:t>
            </a:r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From Alignments to Gene Expression</a:t>
            </a:r>
          </a:p>
        </p:txBody>
      </p:sp>
      <p:sp>
        <p:nvSpPr>
          <p:cNvPr id="400" name="Shape 400"/>
          <p:cNvSpPr txBox="1"/>
          <p:nvPr>
            <p:ph idx="2" type="body"/>
          </p:nvPr>
        </p:nvSpPr>
        <p:spPr>
          <a:xfrm>
            <a:off y="2311196" x="457200"/>
            <a:ext cy="288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000" lang="en"/>
              <a:t>Challenge</a:t>
            </a:r>
            <a:r>
              <a:rPr sz="2000" lang="en"/>
              <a:t>: Eukaryotic genes are usually spliced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b="1" sz="1800" lang="en"/>
              <a:t>Solutions: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Arial"/>
              <a:buAutoNum type="alphaUcPeriod"/>
            </a:pPr>
            <a:r>
              <a:rPr sz="1800" lang="en"/>
              <a:t>Map to exon junctions</a:t>
            </a:r>
          </a:p>
          <a:p>
            <a:pPr rtl="0" lvl="2" indent="-381000" marL="1371600">
              <a:buClr>
                <a:schemeClr val="dk1"/>
              </a:buClr>
              <a:buSzPct val="133333"/>
              <a:buFont typeface="Arial"/>
              <a:buAutoNum type="alphaUcPeriod"/>
            </a:pPr>
            <a:r>
              <a:rPr sz="1800" lang="en"/>
              <a:t>Discover new junctions by splitting up reads, matching each half.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b="1" sz="1800" lang="en"/>
              <a:t>Tophat: </a:t>
            </a:r>
            <a:r>
              <a:rPr sz="1800" lang="en"/>
              <a:t>Pipeline that does both A and B.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Tophat: </a:t>
            </a:r>
            <a:r>
              <a:rPr strike="noStrike" u="none" b="0" cap="none" baseline="0" sz="44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Spliced-read mappers</a:t>
            </a:r>
          </a:p>
        </p:txBody>
      </p:sp>
      <p:sp>
        <p:nvSpPr>
          <p:cNvPr id="406" name="Shape 406"/>
          <p:cNvSpPr/>
          <p:nvPr/>
        </p:nvSpPr>
        <p:spPr>
          <a:xfrm>
            <a:off y="3601812" x="4871580"/>
            <a:ext cy="2896638" cx="40083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1600200" x="457200"/>
            <a:ext cy="1097100" cx="8077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57407"/>
              <a:buFont typeface="Arial"/>
              <a:buChar char="•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bowtie, then aligns remaining reads to genome, then to exon junctions	</a:t>
            </a:r>
          </a:p>
          <a:p>
            <a:pPr algn="l" rtl="0" lvl="1" marR="0" indent="-3238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57407"/>
              <a:buFont typeface="Arial"/>
              <a:buChar char="•"/>
            </a:pPr>
            <a:r>
              <a:rPr sz="1800" lang="en"/>
              <a:t>Including alternatively spliced junctions</a:t>
            </a:r>
          </a:p>
          <a:p>
            <a:pPr algn="l" rtl="0" lvl="1" marR="0" indent="-3238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57407"/>
              <a:buFont typeface="Arial"/>
              <a:buChar char="•"/>
            </a:pPr>
            <a:r>
              <a:rPr sz="1800" lang="en"/>
              <a:t>Can discover new junctions </a:t>
            </a:r>
          </a:p>
          <a:p>
            <a:r>
              <a:t/>
            </a:r>
          </a:p>
        </p:txBody>
      </p:sp>
      <p:sp>
        <p:nvSpPr>
          <p:cNvPr id="408" name="Shape 408"/>
          <p:cNvSpPr/>
          <p:nvPr/>
        </p:nvSpPr>
        <p:spPr>
          <a:xfrm>
            <a:off y="3129625" x="1023275"/>
            <a:ext cy="3267075" cx="26479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Cluster (spot) finding / Base calling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7" name="Shape 127"/>
          <p:cNvSpPr/>
          <p:nvPr/>
        </p:nvSpPr>
        <p:spPr>
          <a:xfrm>
            <a:off y="1755880" x="457200"/>
            <a:ext cy="4656339" cx="77577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8" name="Shape 128"/>
          <p:cNvSpPr txBox="1"/>
          <p:nvPr/>
        </p:nvSpPr>
        <p:spPr>
          <a:xfrm>
            <a:off y="6386207" x="0"/>
            <a:ext cy="410100" cx="8252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http://bib.oxfordjournals.org/content/12/5/489.full</a:t>
            </a:r>
          </a:p>
        </p:txBody>
      </p:sp>
      <p:sp>
        <p:nvSpPr>
          <p:cNvPr id="129" name="Shape 129"/>
          <p:cNvSpPr/>
          <p:nvPr/>
        </p:nvSpPr>
        <p:spPr>
          <a:xfrm>
            <a:off y="3906150" x="857225"/>
            <a:ext cy="3042557" cx="6172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From </a:t>
            </a:r>
            <a:r>
              <a:rPr u="sng" lang="en"/>
              <a:t>Spliced</a:t>
            </a:r>
            <a:r>
              <a:rPr lang="en"/>
              <a:t> Alignments to Expression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1433125" x="1143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49999"/>
              <a:buFont typeface="Arial"/>
              <a:buChar char="•"/>
            </a:pPr>
            <a:r>
              <a:rPr b="1" sz="2000" lang="en"/>
              <a:t>Challenge 2: </a:t>
            </a:r>
            <a:r>
              <a:rPr sz="2000" lang="en"/>
              <a:t>Estimate transcript abundances from spliced alignments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20000"/>
              <a:buFont typeface="Courier New"/>
              <a:buChar char="o"/>
            </a:pPr>
            <a:r>
              <a:rPr u="sng" sz="2000" lang="en">
                <a:solidFill>
                  <a:schemeClr val="hlink"/>
                </a:solidFill>
                <a:hlinkClick r:id="rId3"/>
              </a:rPr>
              <a:t>MISO 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20000"/>
              <a:buFont typeface="Courier New"/>
              <a:buChar char="o"/>
            </a:pPr>
            <a:r>
              <a:rPr u="sng" sz="2000" lang="en">
                <a:solidFill>
                  <a:schemeClr val="hlink"/>
                </a:solidFill>
                <a:hlinkClick r:id="rId4"/>
              </a:rPr>
              <a:t>Cufflinks</a:t>
            </a:r>
          </a:p>
          <a:p>
            <a:pPr lvl="1" indent="-381000" marL="914400">
              <a:spcBef>
                <a:spcPts val="480"/>
              </a:spcBef>
              <a:buClr>
                <a:schemeClr val="dk1"/>
              </a:buClr>
              <a:buSzPct val="120000"/>
              <a:buFont typeface="Courier New"/>
              <a:buChar char="o"/>
            </a:pPr>
            <a:r>
              <a:rPr u="sng" sz="2000" lang="en">
                <a:solidFill>
                  <a:schemeClr val="hlink"/>
                </a:solidFill>
                <a:hlinkClick r:id="rId5"/>
              </a:rPr>
              <a:t>Paper </a:t>
            </a:r>
            <a:r>
              <a:rPr sz="2000" lang="en"/>
              <a:t>by Boyko (5th year) </a:t>
            </a:r>
          </a:p>
        </p:txBody>
      </p:sp>
      <p:sp>
        <p:nvSpPr>
          <p:cNvPr id="416" name="Shape 416"/>
          <p:cNvSpPr/>
          <p:nvPr/>
        </p:nvSpPr>
        <p:spPr>
          <a:xfrm>
            <a:off y="3799150" x="239475"/>
            <a:ext cy="2283904" cx="36943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417" name="Shape 417"/>
          <p:cNvSpPr txBox="1"/>
          <p:nvPr/>
        </p:nvSpPr>
        <p:spPr>
          <a:xfrm>
            <a:off y="5943625" x="715049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"/>
              <a:t>% of splicing</a:t>
            </a:r>
          </a:p>
        </p:txBody>
      </p:sp>
      <p:sp>
        <p:nvSpPr>
          <p:cNvPr id="418" name="Shape 418"/>
          <p:cNvSpPr/>
          <p:nvPr/>
        </p:nvSpPr>
        <p:spPr>
          <a:xfrm>
            <a:off y="2264936" x="4316705"/>
            <a:ext cy="3988914" cx="451844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the length of a gene?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25" name="Shape 425"/>
          <p:cNvSpPr/>
          <p:nvPr/>
        </p:nvSpPr>
        <p:spPr>
          <a:xfrm>
            <a:off y="1676400" x="774250"/>
            <a:ext cy="2590800" cx="5810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Resources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bamtools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/>
              <a:t>HOMER (tomorrow)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b="1" sz="1800" lang="en"/>
              <a:t>SDCSB event next week: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NextGen Gene Expression Analysis Symposium &amp; Workshop</a:t>
            </a:r>
            <a:r>
              <a:rPr sz="1800" lang="en"/>
              <a:t> (RNA-seq, ChIP-seq)</a:t>
            </a:r>
          </a:p>
          <a:p>
            <a:pPr rtl="0"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/>
              <a:t>New tools are always coming out on Nature, Nature methods.</a:t>
            </a:r>
          </a:p>
          <a:p>
            <a:pPr lvl="0" indent="-419100" marL="457200">
              <a:buClr>
                <a:schemeClr val="dk1"/>
              </a:buClr>
              <a:buSzPct val="277777"/>
              <a:buFont typeface="Arial"/>
              <a:buChar char="•"/>
            </a:pPr>
            <a:r>
              <a:rPr sz="1800" lang="en"/>
              <a:t>GALAXY (via UCSC genome Browser)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Download some data from ENCODE, </a:t>
            </a:r>
            <a:r>
              <a:rPr b="1" sz="1800" lang="en"/>
              <a:t>align to transcriptome.</a:t>
            </a:r>
          </a:p>
          <a:p>
            <a:pPr rtl="0" lvl="0">
              <a:buNone/>
            </a:pPr>
            <a:r>
              <a:rPr sz="1800" lang="en"/>
              <a:t>Take reads that </a:t>
            </a:r>
            <a:r>
              <a:rPr b="1" sz="1800" lang="en"/>
              <a:t>didn't align, </a:t>
            </a:r>
            <a:r>
              <a:rPr sz="1800" lang="en"/>
              <a:t>align to genome.</a:t>
            </a:r>
          </a:p>
          <a:p>
            <a:pPr rtl="0" lvl="0">
              <a:buNone/>
            </a:pPr>
            <a:r>
              <a:rPr sz="1800" lang="en"/>
              <a:t>	Report these numbers.  </a:t>
            </a:r>
          </a:p>
          <a:p>
            <a:pPr rtl="0" lvl="0">
              <a:buNone/>
            </a:pPr>
            <a:r>
              <a:rPr u="sng" sz="1800" lang="en"/>
              <a:t>Re-use your code from your homework from yesterday (you will have to modify it):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Make a histogram.  How is it different than the one from yesterday?</a:t>
            </a:r>
          </a:p>
          <a:p>
            <a:pPr rtl="0" lvl="0">
              <a:buNone/>
            </a:pPr>
            <a:r>
              <a:rPr sz="1800" lang="en"/>
              <a:t>What would </a:t>
            </a:r>
            <a:r>
              <a:rPr b="1" sz="1800" lang="en" i="1"/>
              <a:t>you</a:t>
            </a:r>
            <a:r>
              <a:rPr sz="1800" lang="en" i="1"/>
              <a:t> </a:t>
            </a:r>
            <a:r>
              <a:rPr sz="1800" lang="en"/>
              <a:t>consider a good cutoff for calling a gene present?  Why?</a:t>
            </a:r>
          </a:p>
          <a:p>
            <a:pPr rtl="0" lvl="0">
              <a:buNone/>
            </a:pPr>
            <a:r>
              <a:rPr b="1" sz="1800" lang="en"/>
              <a:t>Normalization: read in gene length, compute RPKM</a:t>
            </a:r>
          </a:p>
          <a:p>
            <a:pPr rtl="0" lvl="0">
              <a:buNone/>
            </a:pPr>
            <a:r>
              <a:rPr sz="1800" lang="en"/>
              <a:t>Generate a list of genes that are differentially expressed at 24 hours.  </a:t>
            </a:r>
          </a:p>
          <a:p>
            <a:r>
              <a:t/>
            </a:r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Approximate Goals for today's HW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6" name="Shape 136"/>
          <p:cNvSpPr/>
          <p:nvPr/>
        </p:nvSpPr>
        <p:spPr>
          <a:xfrm>
            <a:off y="1600200" x="457200"/>
            <a:ext cy="2667000" cx="3571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7" name="Shape 137"/>
          <p:cNvSpPr txBox="1"/>
          <p:nvPr/>
        </p:nvSpPr>
        <p:spPr>
          <a:xfrm>
            <a:off y="4381500" x="255300"/>
            <a:ext cy="2297999" cx="863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http://www.nature.com/nbt/journal/v28/n5/abs/nbt.1621.html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Output from Base calling ... FASTQ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600200" x="1524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solidFill>
                  <a:srgbClr val="00FF00"/>
                </a:solidFill>
              </a:rPr>
              <a:t>@HWI-ST1001:133:C12U3ACXX:1:1101:1483:1977 1:Y:0:ATCACG</a:t>
            </a:r>
          </a:p>
          <a:p>
            <a:pPr rtl="0" lvl="0">
              <a:buNone/>
            </a:pPr>
            <a:r>
              <a:rPr sz="1200" lang="en"/>
              <a:t>NCCTNACCTTTATGGGAGCCTCTGTGGATTGGATTGTTGGAGCAGCTGAATTACGTTGGACTTCCTGACCTGCTT</a:t>
            </a:r>
          </a:p>
          <a:p>
            <a:pPr rtl="0" lvl="0">
              <a:buNone/>
            </a:pPr>
            <a:r>
              <a:rPr sz="1200" lang="en"/>
              <a:t>+</a:t>
            </a:r>
          </a:p>
          <a:p>
            <a:pPr rtl="0" lvl="0">
              <a:buNone/>
            </a:pPr>
            <a:r>
              <a:rPr sz="1200" lang="en"/>
              <a:t>#0;=#2&lt;@????????@???&lt;??@:&gt;???????;&lt;????&lt;&lt;????&gt;??&lt;?=&gt;???7&gt;&gt;&gt;?&gt;?@&gt;&lt;1=&gt;?&gt;8;;0=</a:t>
            </a:r>
          </a:p>
          <a:p>
            <a:pPr rtl="0" lvl="0">
              <a:buNone/>
            </a:pPr>
            <a:r>
              <a:rPr sz="1200" lang="en">
                <a:solidFill>
                  <a:srgbClr val="00FF00"/>
                </a:solidFill>
              </a:rPr>
              <a:t>@HWI-ST1001:133:C12U3ACXX:1:1101:1541:1979 1:Y:0:ATCACG</a:t>
            </a:r>
          </a:p>
          <a:p>
            <a:pPr rtl="0" lvl="0">
              <a:buNone/>
            </a:pPr>
            <a:r>
              <a:rPr sz="1200" lang="en"/>
              <a:t>NAGGNAAAATAACTGACTTCATCAAGTTTGACACTGGGAACCTGTGTATGGTGACTGGAGGTGCTAACTTGGGAA</a:t>
            </a:r>
          </a:p>
          <a:p>
            <a:pPr rtl="0" lvl="0">
              <a:buNone/>
            </a:pPr>
            <a:r>
              <a:rPr sz="1200" lang="en"/>
              <a:t>+</a:t>
            </a:r>
          </a:p>
          <a:p>
            <a:pPr rtl="0" lvl="0">
              <a:buNone/>
            </a:pPr>
            <a:r>
              <a:rPr sz="1200" lang="en"/>
              <a:t>#0;@#2@@?@@?@?@@@???@@=?@?@?@@@@????@?????????????????????@@?=?@@@@@@@@@@@&gt;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Types of Sequence Alignments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725375" x="3559625"/>
            <a:ext cy="607800" cx="530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AGCTGATCACACTGATCGAT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1725396" x="549725"/>
            <a:ext cy="558899" cx="2661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Reference Genome</a:t>
            </a:r>
          </a:p>
        </p:txBody>
      </p:sp>
      <p:sp>
        <p:nvSpPr>
          <p:cNvPr id="151" name="Shape 151"/>
          <p:cNvSpPr txBox="1"/>
          <p:nvPr>
            <p:ph idx="3" type="body"/>
          </p:nvPr>
        </p:nvSpPr>
        <p:spPr>
          <a:xfrm>
            <a:off y="2002960" x="4245425"/>
            <a:ext cy="607800" cx="197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ATCACACTGAT</a:t>
            </a:r>
          </a:p>
        </p:txBody>
      </p:sp>
      <p:sp>
        <p:nvSpPr>
          <p:cNvPr id="152" name="Shape 152"/>
          <p:cNvSpPr txBox="1"/>
          <p:nvPr>
            <p:ph idx="4" type="body"/>
          </p:nvPr>
        </p:nvSpPr>
        <p:spPr>
          <a:xfrm>
            <a:off y="2028482" x="1006925"/>
            <a:ext cy="607800" cx="197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0000FF"/>
                </a:solidFill>
              </a:rPr>
              <a:t>Perfect Match</a:t>
            </a:r>
          </a:p>
        </p:txBody>
      </p:sp>
      <p:sp>
        <p:nvSpPr>
          <p:cNvPr id="153" name="Shape 153"/>
          <p:cNvSpPr txBox="1"/>
          <p:nvPr>
            <p:ph idx="5" type="body"/>
          </p:nvPr>
        </p:nvSpPr>
        <p:spPr>
          <a:xfrm>
            <a:off y="2610760" x="3559625"/>
            <a:ext cy="607800" cx="530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AGCTGATCACACTGATCGAT</a:t>
            </a:r>
          </a:p>
        </p:txBody>
      </p:sp>
      <p:sp>
        <p:nvSpPr>
          <p:cNvPr id="154" name="Shape 154"/>
          <p:cNvSpPr txBox="1"/>
          <p:nvPr>
            <p:ph idx="6" type="body"/>
          </p:nvPr>
        </p:nvSpPr>
        <p:spPr>
          <a:xfrm>
            <a:off y="2888346" x="4245425"/>
            <a:ext cy="607800" cx="197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ATCACA</a:t>
            </a:r>
            <a:r>
              <a:rPr b="1"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TGAT</a:t>
            </a:r>
          </a:p>
        </p:txBody>
      </p:sp>
      <p:sp>
        <p:nvSpPr>
          <p:cNvPr id="155" name="Shape 155"/>
          <p:cNvSpPr txBox="1"/>
          <p:nvPr>
            <p:ph idx="7" type="body"/>
          </p:nvPr>
        </p:nvSpPr>
        <p:spPr>
          <a:xfrm>
            <a:off y="2866682" x="1006925"/>
            <a:ext cy="607800" cx="197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FF0000"/>
                </a:solidFill>
              </a:rPr>
              <a:t>Mismatch</a:t>
            </a:r>
          </a:p>
        </p:txBody>
      </p:sp>
      <p:sp>
        <p:nvSpPr>
          <p:cNvPr id="156" name="Shape 156"/>
          <p:cNvSpPr txBox="1"/>
          <p:nvPr>
            <p:ph idx="8" type="body"/>
          </p:nvPr>
        </p:nvSpPr>
        <p:spPr>
          <a:xfrm>
            <a:off y="3525160" x="3532410"/>
            <a:ext cy="607800" cx="530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AGCTGATCACACTGATCGAT</a:t>
            </a:r>
          </a:p>
        </p:txBody>
      </p:sp>
      <p:sp>
        <p:nvSpPr>
          <p:cNvPr id="157" name="Shape 157"/>
          <p:cNvSpPr txBox="1"/>
          <p:nvPr>
            <p:ph idx="9" type="body"/>
          </p:nvPr>
        </p:nvSpPr>
        <p:spPr>
          <a:xfrm>
            <a:off y="3802746" x="4218210"/>
            <a:ext cy="607800" cx="197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ATC</a:t>
            </a:r>
            <a:r>
              <a:rPr b="1" sz="1800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ACTGAT</a:t>
            </a:r>
          </a:p>
        </p:txBody>
      </p:sp>
      <p:sp>
        <p:nvSpPr>
          <p:cNvPr id="158" name="Shape 158"/>
          <p:cNvSpPr txBox="1"/>
          <p:nvPr>
            <p:ph idx="13" type="body"/>
          </p:nvPr>
        </p:nvSpPr>
        <p:spPr>
          <a:xfrm>
            <a:off y="3781082" x="979710"/>
            <a:ext cy="607800" cx="197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00FF00"/>
                </a:solidFill>
              </a:rPr>
              <a:t>Indel</a:t>
            </a:r>
          </a:p>
        </p:txBody>
      </p:sp>
      <p:sp>
        <p:nvSpPr>
          <p:cNvPr id="159" name="Shape 159"/>
          <p:cNvSpPr txBox="1"/>
          <p:nvPr>
            <p:ph idx="14" type="body"/>
          </p:nvPr>
        </p:nvSpPr>
        <p:spPr>
          <a:xfrm>
            <a:off y="4515760" x="3559625"/>
            <a:ext cy="607800" cx="530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AGCTGATCACACTGATCGAT</a:t>
            </a:r>
          </a:p>
        </p:txBody>
      </p:sp>
      <p:sp>
        <p:nvSpPr>
          <p:cNvPr id="160" name="Shape 160"/>
          <p:cNvSpPr txBox="1"/>
          <p:nvPr>
            <p:ph idx="15" type="body"/>
          </p:nvPr>
        </p:nvSpPr>
        <p:spPr>
          <a:xfrm>
            <a:off y="4793346" x="3559625"/>
            <a:ext cy="607800" cx="324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GGGG</a:t>
            </a: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ATCACA</a:t>
            </a:r>
            <a:r>
              <a:rPr b="1"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TGAT</a:t>
            </a:r>
            <a:r>
              <a:rPr b="1" sz="1800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TTG</a:t>
            </a:r>
          </a:p>
        </p:txBody>
      </p:sp>
      <p:sp>
        <p:nvSpPr>
          <p:cNvPr id="161" name="Shape 161"/>
          <p:cNvSpPr txBox="1"/>
          <p:nvPr>
            <p:ph idx="16" type="body"/>
          </p:nvPr>
        </p:nvSpPr>
        <p:spPr>
          <a:xfrm>
            <a:off y="4771682" x="1006925"/>
            <a:ext cy="607800" cx="197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FF9900"/>
                </a:solidFill>
              </a:rPr>
              <a:t>Local alignment (possibly with mismatches and indels)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5660575" x="6036125"/>
            <a:ext cy="800399" cx="2759399"/>
          </a:xfrm>
          <a:prstGeom prst="rect">
            <a:avLst/>
          </a:prstGeom>
          <a:solidFill>
            <a:srgbClr val="351C75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FFFFFF"/>
                </a:solidFill>
              </a:rPr>
              <a:t>For more on alignment:</a:t>
            </a:r>
          </a:p>
          <a:p>
            <a:pPr>
              <a:buNone/>
            </a:pPr>
            <a:r>
              <a:rPr sz="1800" lang="en">
                <a:solidFill>
                  <a:srgbClr val="FFFFFF"/>
                </a:solidFill>
              </a:rPr>
              <a:t>Bioinformatics II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y="1676400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44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map billions of short reads onto genomes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y="3505200" x="1371600"/>
            <a:ext cy="2743199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u="sng" sz="1800" lang="en">
                <a:solidFill>
                  <a:srgbClr val="0000FF"/>
                </a:solidFill>
              </a:rPr>
              <a:t>JEREMY'S SLIDES ADAPTED FROM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Bioinformatics Journal Club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Presented by Madelaine Gogol, 8/11/2009</a:t>
            </a:r>
          </a:p>
          <a:p>
            <a:pPr rtl="0" lv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800" lang="en">
                <a:solidFill>
                  <a:srgbClr val="0000FF"/>
                </a:solidFill>
              </a:rPr>
              <a:t>http://seqanswers.com/forums/showthread.php?t=4488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400" lang="en"/>
              <a:t>which took slides from </a:t>
            </a:r>
          </a:p>
          <a:p>
            <a:pPr rtl="0" lv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sz="2400" lang="en"/>
              <a:t>Cole Trapnell &amp; Steven Salzberg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/>
        </p:nvSpPr>
        <p:spPr>
          <a:xfrm>
            <a:off y="1600200" x="0"/>
            <a:ext cy="339248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5" name="Shape 175"/>
          <p:cNvSpPr txBox="1"/>
          <p:nvPr/>
        </p:nvSpPr>
        <p:spPr>
          <a:xfrm>
            <a:off y="4748725" x="452725"/>
            <a:ext cy="2197500" cx="8709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1800" lang="en"/>
              <a:t>49 listed on Wikipedia: </a:t>
            </a:r>
            <a:r>
              <a:rPr sz="1800" lang="en"/>
              <a:t>http://en.wikipedia.org/wiki/List_of_sequence_alignment_software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 i="1"/>
              <a:t>also: </a:t>
            </a:r>
            <a:r>
              <a:rPr sz="1800" lang="en"/>
              <a:t>BFAST: Color-space, Fast to align w/ lots of mismatches, 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but generating indices is slow and RAM intensive</a:t>
            </a:r>
          </a:p>
          <a:p>
            <a:r>
              <a:t/>
            </a:r>
          </a:p>
        </p:txBody>
      </p:sp>
      <p:sp>
        <p:nvSpPr>
          <p:cNvPr id="176" name="Shape 176"/>
          <p:cNvSpPr txBox="1"/>
          <p:nvPr/>
        </p:nvSpPr>
        <p:spPr>
          <a:xfrm>
            <a:off y="322200" x="516175"/>
            <a:ext cy="1277999" cx="8582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600" lang="en"/>
              <a:t>Very outdated list of Short-read alignment software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Computational </a:t>
            </a:r>
            <a:r>
              <a:rPr strike="noStrike" u="none" b="0" cap="none" baseline="0" sz="44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sz="1800" lang="en"/>
              <a:t>We may have &gt; 10</a:t>
            </a:r>
            <a:r>
              <a:rPr baseline="30000" sz="1800" lang="en"/>
              <a:t>8</a:t>
            </a:r>
            <a:r>
              <a:rPr sz="1800" lang="en"/>
              <a:t> reads of at least 30 bp each: </a:t>
            </a:r>
          </a:p>
          <a:p>
            <a:pPr algn="l" rtl="0" lvl="1" marR="0" indent="-298450" marL="74295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b="1" sz="1800" lang="en"/>
              <a:t>Brute force: </a:t>
            </a:r>
            <a:r>
              <a:rPr sz="1800" lang="en"/>
              <a:t>Slide along human genome, compare sequence to each short read.</a:t>
            </a:r>
          </a:p>
          <a:p>
            <a:pPr algn="l" rtl="0" lvl="2" marR="0" indent="-257175" marL="11430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sz="1800" lang="en"/>
              <a:t>~3*10</a:t>
            </a:r>
            <a:r>
              <a:rPr baseline="30000" sz="1800" lang="en"/>
              <a:t>17 </a:t>
            </a:r>
            <a:r>
              <a:rPr sz="1800" lang="en"/>
              <a:t>operations: 10</a:t>
            </a:r>
            <a:r>
              <a:rPr baseline="30000" sz="1800" lang="en"/>
              <a:t>8</a:t>
            </a:r>
            <a:r>
              <a:rPr sz="1800" lang="en"/>
              <a:t> seconds on a 3 GHz procesor = ~ 3 years</a:t>
            </a:r>
          </a:p>
          <a:p>
            <a:pPr algn="l" rtl="0" lvl="1" marR="0" indent="-298450" marL="74295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b="1" sz="1800" lang="en"/>
              <a:t>Store location of each 30-length string that occurs</a:t>
            </a:r>
          </a:p>
          <a:p>
            <a:pPr algn="l" rtl="0" lvl="2" marR="0" indent="-257175" marL="11430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sz="1800" lang="en"/>
              <a:t>We can't possibly store a lookup table of all 4</a:t>
            </a:r>
            <a:r>
              <a:rPr baseline="30000" sz="1800" lang="en"/>
              <a:t>30</a:t>
            </a:r>
            <a:r>
              <a:rPr sz="1800" lang="en"/>
              <a:t> locations (1 milion Terrabytes). (And most reads are &gt;= 50bp these days!) </a:t>
            </a:r>
          </a:p>
          <a:p>
            <a:pPr algn="l" rtl="0" lvl="1" marR="0" indent="-298450" marL="74295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b="1" sz="1800" lang="en"/>
              <a:t>Store locations of K-mers (of 11-20 bp?)</a:t>
            </a:r>
          </a:p>
          <a:p>
            <a:pPr algn="l" rtl="0" lvl="2" marR="0" indent="-257175" marL="11430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5925"/>
              <a:buFont typeface="Arial"/>
              <a:buChar char="•"/>
            </a:pPr>
            <a:r>
              <a:rPr b="1" sz="1800" lang="en"/>
              <a:t>-</a:t>
            </a:r>
            <a:r>
              <a:rPr sz="1800" lang="en"/>
              <a:t>&gt; Hash tables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