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y="9296400" cx="70104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0B011F3-D048-4359-8C3A-8909D8EF7175}">
  <a:tblStyle styleName="Table_0" styleId="{00B011F3-D048-4359-8C3A-8909D8EF7175}"/>
  <a:tblStyle styleName="Table_1" styleId="{E2E7FD03-AE62-4BD3-99DB-DA306CEA4478}"/>
  <a:tblStyle styleName="Table_2" styleId="{1ED89522-6714-469A-831C-3888DDB00D2D}"/>
  <a:tblStyle styleName="Table_3" styleId="{98A1A41F-3417-4944-A7F0-763ED4B18E6F}"/>
  <a:tblStyle styleName="Table_4" styleId="{7248D8BA-CE81-4A5B-939D-0A3AB8EAAB30}"/>
  <a:tblStyle styleName="Table_5" styleId="{D1D400F3-9416-418F-B7AA-FDA5479EAD1C}"/>
  <a:tblStyle styleName="Table_6" styleId="{52DFA645-8092-4238-B667-7D6D1BF2C760}"/>
  <a:tblStyle styleName="Table_7" styleId="{F15DCAB0-F238-4499-B067-C2FC2BE00CA6}"/>
  <a:tblStyle styleName="Table_8" styleId="{27FD0D27-CFC8-4D6F-B908-020A095D9332}"/>
  <a:tblStyle styleName="Table_9" styleId="{46DB8F6A-5C65-45D6-AF65-44BC9AA63BC4}"/>
  <a:tblStyle styleName="Table_10" styleId="{AA4DE1A3-C218-4D67-87C7-19D1A9622AD3}"/>
  <a:tblStyle styleName="Table_11" styleId="{A54524B0-61D5-450C-8DA9-C3B50BF64E63}"/>
  <a:tblStyle styleName="Table_12" styleId="{B0E1EDB8-265E-4AB3-9312-57D420CF83FE}"/>
  <a:tblStyle styleName="Table_13" styleId="{5A24665F-E7FC-4833-A1F2-3EB305CD022C}"/>
  <a:tblStyle styleName="Table_14" styleId="{6D6BCD01-D457-4070-81EC-0B6740556051}"/>
  <a:tblStyle styleName="Table_15" styleId="{741EC170-DE8E-4A6B-B3E5-61E212C23DF5}"/>
  <a:tblStyle styleName="Table_16" styleId="{F8ABD4B3-0C09-4887-B237-7469D962332C}"/>
  <a:tblStyle styleName="Table_17" styleId="{FDC02B71-E4E4-4AB5-82D0-A6B08F816C2E}"/>
  <a:tblStyle styleName="Table_18" styleId="{31FF91DA-7E38-45E2-AD53-01F77BB72626}"/>
  <a:tblStyle styleName="Table_19" styleId="{6A60B914-84EB-49E8-B309-31E9FBE3D45B}"/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465138" cx="303847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200" i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3970337"/>
            <a:ext cy="465138" cx="303847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200" i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4416425" x="701675"/>
            <a:ext cy="4183063" cx="56070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8829675" x="0"/>
            <a:ext cy="465138" cx="303847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200" i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8829675" x="3970337"/>
            <a:ext cy="465138" cx="303847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200" i="0"/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idx="12" type="sldNum"/>
          </p:nvPr>
        </p:nvSpPr>
        <p:spPr>
          <a:xfrm>
            <a:off y="8829675" x="3970337"/>
            <a:ext cy="465138" cx="3038475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416425" x="701675"/>
            <a:ext cy="4183063" cx="5607049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t" anchorCtr="0">
            <a:noAutofit/>
          </a:bodyPr>
          <a:lstStyle/>
          <a:p>
            <a:pPr>
              <a:buNone/>
            </a:pPr>
            <a:r>
              <a:rPr strike="noStrike" u="none" b="0" cap="none" baseline="0" sz="2400" lang="en-US" i="0"/>
              <a:t>Primer on currently available short read alignment tools. The author is one of the authors of bowtie, and wrote tophat.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 txBox="1"/>
          <p:nvPr>
            <p:ph idx="12" type="sldNum"/>
          </p:nvPr>
        </p:nvSpPr>
        <p:spPr>
          <a:xfrm>
            <a:off y="8829675" x="3970337"/>
            <a:ext cy="465138" cx="3038475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y="4416425" x="701675"/>
            <a:ext cy="4183063" cx="5607049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t" anchorCtr="0">
            <a:noAutofit/>
          </a:bodyPr>
          <a:lstStyle/>
          <a:p>
            <a:pPr>
              <a:buNone/>
            </a:pPr>
            <a:r>
              <a:rPr strike="noStrike" u="none" b="0" cap="none" baseline="0" sz="2800" lang="en-US" i="0"/>
              <a:t>MAQ scores hits on the sum of the read quality of mismatched bases. If mult hits, randomly selects one. Remembers position and score of two best scored hits and # of mismatch hits 0,1,2 in seed region. </a:t>
            </a:r>
          </a:p>
          <a:p>
            <a:r>
              <a:t/>
            </a:r>
          </a:p>
          <a:p>
            <a:pPr>
              <a:buNone/>
            </a:pPr>
            <a:r>
              <a:rPr strike="noStrike" u="none" b="0" cap="none" baseline="0" sz="2800" lang="en-US" i="0"/>
              <a:t>TRANS to BWT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6" name="Shape 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7" name="Shape 237"/>
          <p:cNvSpPr txBox="1"/>
          <p:nvPr>
            <p:ph idx="12" type="sldNum"/>
          </p:nvPr>
        </p:nvSpPr>
        <p:spPr>
          <a:xfrm>
            <a:off y="8829675" x="3970337"/>
            <a:ext cy="465138" cx="3038475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y="4416425" x="701675"/>
            <a:ext cy="4183063" cx="5607049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 txBox="1"/>
          <p:nvPr>
            <p:ph idx="12" type="sldNum"/>
          </p:nvPr>
        </p:nvSpPr>
        <p:spPr>
          <a:xfrm>
            <a:off y="8829675" x="3970337"/>
            <a:ext cy="465138" cx="3038475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y="4416425" x="701675"/>
            <a:ext cy="4183063" cx="5607049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t" anchorCtr="0">
            <a:noAutofit/>
          </a:bodyPr>
          <a:lstStyle/>
          <a:p>
            <a:pPr>
              <a:buNone/>
            </a:pPr>
            <a:r>
              <a:rPr strike="noStrike" u="none" b="0" cap="none" baseline="0" sz="2400" lang="en-US" i="0"/>
              <a:t>Now I’ll show the basic concept of the burroughs-wheeler transformation. It’s reversible, and gives an easier to compress string, and people have developed some fast algorithms to search it. </a:t>
            </a:r>
          </a:p>
          <a:p>
            <a:r>
              <a:t/>
            </a:r>
          </a:p>
          <a:p>
            <a:pPr>
              <a:buNone/>
            </a:pPr>
            <a:r>
              <a:rPr strike="noStrike" u="none" b="0" cap="none" baseline="0" sz="2400" lang="en-US" i="0"/>
              <a:t>In the case of bowtie, the entire genome is the string that undergoes transformation.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5" name="Shape 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6" name="Shape 256"/>
          <p:cNvSpPr txBox="1"/>
          <p:nvPr>
            <p:ph idx="12" type="sldNum"/>
          </p:nvPr>
        </p:nvSpPr>
        <p:spPr>
          <a:xfrm>
            <a:off y="8829675" x="3970337"/>
            <a:ext cy="465138" cx="3038475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y="4416425" x="701675"/>
            <a:ext cy="4183063" cx="5607049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5" name="Shape 2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6" name="Shape 266"/>
          <p:cNvSpPr txBox="1"/>
          <p:nvPr>
            <p:ph idx="12" type="sldNum"/>
          </p:nvPr>
        </p:nvSpPr>
        <p:spPr>
          <a:xfrm>
            <a:off y="8829675" x="3970337"/>
            <a:ext cy="465138" cx="3038475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y="4416425" x="701675"/>
            <a:ext cy="4183063" cx="5607049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5" name="Shape 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6" name="Shape 276"/>
          <p:cNvSpPr txBox="1"/>
          <p:nvPr>
            <p:ph idx="12" type="sldNum"/>
          </p:nvPr>
        </p:nvSpPr>
        <p:spPr>
          <a:xfrm>
            <a:off y="8829675" x="3970337"/>
            <a:ext cy="465138" cx="3038475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y="4416425" x="701675"/>
            <a:ext cy="4183063" cx="5607049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5" name="Shape 2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6" name="Shape 286"/>
          <p:cNvSpPr txBox="1"/>
          <p:nvPr>
            <p:ph idx="12" type="sldNum"/>
          </p:nvPr>
        </p:nvSpPr>
        <p:spPr>
          <a:xfrm>
            <a:off y="8829675" x="3970337"/>
            <a:ext cy="465138" cx="3038475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y="4416425" x="701675"/>
            <a:ext cy="4183063" cx="5607049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5" name="Shape 2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6" name="Shape 296"/>
          <p:cNvSpPr txBox="1"/>
          <p:nvPr>
            <p:ph idx="12" type="sldNum"/>
          </p:nvPr>
        </p:nvSpPr>
        <p:spPr>
          <a:xfrm>
            <a:off y="8829675" x="3970337"/>
            <a:ext cy="465138" cx="3038475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y="4416425" x="701675"/>
            <a:ext cy="4183063" cx="5607049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6" name="Shape 3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7" name="Shape 307"/>
          <p:cNvSpPr txBox="1"/>
          <p:nvPr>
            <p:ph idx="12" type="sldNum"/>
          </p:nvPr>
        </p:nvSpPr>
        <p:spPr>
          <a:xfrm>
            <a:off y="8829675" x="3970337"/>
            <a:ext cy="465138" cx="3038475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y="4416425" x="701675"/>
            <a:ext cy="4183063" cx="5607049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4" name="Shape 3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y="696912" x="1181100"/>
            <a:ext cy="3486299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y="4416425" x="701675"/>
            <a:ext cy="4183200" cx="56069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idx="12" type="sldNum"/>
          </p:nvPr>
        </p:nvSpPr>
        <p:spPr>
          <a:xfrm>
            <a:off y="8829675" x="3970337"/>
            <a:ext cy="465138" cx="3038475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416425" x="701675"/>
            <a:ext cy="4183063" cx="5607049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0" name="Shape 3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1" name="Shape 321"/>
          <p:cNvSpPr txBox="1"/>
          <p:nvPr>
            <p:ph idx="12" type="sldNum"/>
          </p:nvPr>
        </p:nvSpPr>
        <p:spPr>
          <a:xfrm>
            <a:off y="8829675" x="3970337"/>
            <a:ext cy="465138" cx="3038475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y="4416425" x="701675"/>
            <a:ext cy="4183063" cx="5607049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7" name="Shape 3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8" name="Shape 328"/>
          <p:cNvSpPr txBox="1"/>
          <p:nvPr>
            <p:ph idx="12" type="sldNum"/>
          </p:nvPr>
        </p:nvSpPr>
        <p:spPr>
          <a:xfrm>
            <a:off y="8829675" x="3970337"/>
            <a:ext cy="465138" cx="3038475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329" name="Shape 329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y="4416425" x="701675"/>
            <a:ext cy="4183063" cx="5607049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t" anchorCtr="0">
            <a:noAutofit/>
          </a:bodyPr>
          <a:lstStyle/>
          <a:p>
            <a:pPr>
              <a:buNone/>
            </a:pPr>
            <a:r>
              <a:rPr strike="noStrike" u="none" b="0" cap="none" baseline="0" sz="3600" lang="en-US" i="0"/>
              <a:t>TRANS to SAM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4" name="Shape 3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5" name="Shape 345"/>
          <p:cNvSpPr txBox="1"/>
          <p:nvPr>
            <p:ph idx="12" type="sldNum"/>
          </p:nvPr>
        </p:nvSpPr>
        <p:spPr>
          <a:xfrm>
            <a:off y="8829675" x="3970337"/>
            <a:ext cy="465138" cx="3038475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346" name="Shape 346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y="4416425" x="701675"/>
            <a:ext cy="4183063" cx="5607049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t" anchorCtr="0">
            <a:noAutofit/>
          </a:bodyPr>
          <a:lstStyle/>
          <a:p>
            <a:pPr>
              <a:buNone/>
            </a:pPr>
            <a:r>
              <a:rPr strike="noStrike" u="none" b="0" cap="none" baseline="0" sz="2800" lang="en-US" i="0"/>
              <a:t>TRANS to SPLICED READS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5" name="Shape 3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6" name="Shape 356"/>
          <p:cNvSpPr txBox="1"/>
          <p:nvPr>
            <p:ph idx="12" type="sldNum"/>
          </p:nvPr>
        </p:nvSpPr>
        <p:spPr>
          <a:xfrm>
            <a:off y="8829675" x="3970337"/>
            <a:ext cy="465138" cx="3038475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357" name="Shape 357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y="4416425" x="701675"/>
            <a:ext cy="4183063" cx="5607049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2" name="Shape 3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3" name="Shape 363"/>
          <p:cNvSpPr txBox="1"/>
          <p:nvPr>
            <p:ph idx="12" type="sldNum"/>
          </p:nvPr>
        </p:nvSpPr>
        <p:spPr>
          <a:xfrm>
            <a:off y="8829675" x="3970337"/>
            <a:ext cy="465138" cx="3038475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364" name="Shape 364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y="4416425" x="701675"/>
            <a:ext cy="4183063" cx="5607049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idx="12" type="sldNum"/>
          </p:nvPr>
        </p:nvSpPr>
        <p:spPr>
          <a:xfrm>
            <a:off y="8829675" x="3970337"/>
            <a:ext cy="465138" cx="3038475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416425" x="701675"/>
            <a:ext cy="4183063" cx="5607049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idx="12" type="sldNum"/>
          </p:nvPr>
        </p:nvSpPr>
        <p:spPr>
          <a:xfrm>
            <a:off y="8829675" x="3970337"/>
            <a:ext cy="465138" cx="3038475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416425" x="701675"/>
            <a:ext cy="4183063" cx="5607049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t" anchorCtr="0">
            <a:noAutofit/>
          </a:bodyPr>
          <a:lstStyle/>
          <a:p>
            <a:pPr>
              <a:buNone/>
            </a:pPr>
            <a:r>
              <a:rPr strike="noStrike" u="none" b="0" cap="none" baseline="0" sz="1800" lang="en-US" i="0"/>
              <a:t>Ideally each key to a different slot in index... In this case, the keys are going to be sequence reads.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idx="12" type="sldNum"/>
          </p:nvPr>
        </p:nvSpPr>
        <p:spPr>
          <a:xfrm>
            <a:off y="8829675" x="3970337"/>
            <a:ext cy="465138" cx="3038475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416425" x="701675"/>
            <a:ext cy="4183063" cx="5607049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idx="12" type="sldNum"/>
          </p:nvPr>
        </p:nvSpPr>
        <p:spPr>
          <a:xfrm>
            <a:off y="8829675" x="3970337"/>
            <a:ext cy="465138" cx="3038475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416425" x="701675"/>
            <a:ext cy="4183063" cx="5607049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idx="12" type="sldNum"/>
          </p:nvPr>
        </p:nvSpPr>
        <p:spPr>
          <a:xfrm>
            <a:off y="8829675" x="3970337"/>
            <a:ext cy="465000" cx="3038399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y="696912" x="1181100"/>
            <a:ext cy="3486299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416425" x="701675"/>
            <a:ext cy="4183200" cx="5606999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 txBox="1"/>
          <p:nvPr>
            <p:ph idx="12" type="sldNum"/>
          </p:nvPr>
        </p:nvSpPr>
        <p:spPr>
          <a:xfrm>
            <a:off y="8829675" x="3970337"/>
            <a:ext cy="465138" cx="3038475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4416425" x="701675"/>
            <a:ext cy="4183063" cx="5607049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 txBox="1"/>
          <p:nvPr>
            <p:ph idx="12" type="sldNum"/>
          </p:nvPr>
        </p:nvSpPr>
        <p:spPr>
          <a:xfrm>
            <a:off y="8829675" x="3970337"/>
            <a:ext cy="465138" cx="3038475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4416425" x="701675"/>
            <a:ext cy="4183063" cx="5607049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trike="noStrike" u="none" b="0" cap="none" baseline="0" sz="32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marR="0" indent="0" marL="4572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trike="noStrike" u="none" b="0" cap="none" baseline="0" sz="2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marR="0" indent="0" marL="9144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marR="0" indent="0" marL="1371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marR="0" indent="0" marL="18288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R="0" indent="0" marL="22860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R="0" indent="0" marL="2743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R="0" indent="0" marL="3200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R="0" indent="0" marL="3657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y="6245225" x="457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y="6245225" x="31242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x" type="vertTx">
  <p:cSld name="vertTx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 rot="5400000">
            <a:off y="-251618" x="2309018"/>
            <a:ext cy="8229600" cx="452596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177800" marL="7429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136525" marL="11430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1524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1524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152400" marL="2514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152400" marL="29718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152400" marL="34290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152400" marL="3886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y="6245225" x="457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y="6245225" x="31242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itleAndTx" type="vertTitleAndTx">
  <p:cSld name="vertTitleAndTx"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177800" marL="7429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136525" marL="11430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1524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1524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152400" marL="2514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152400" marL="29718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152400" marL="34290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152400" marL="3886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y="6245225" x="457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y="6245225" x="31242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AndObj" type="txAndObj">
  <p:cSld name="txAndObj"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177800" marL="7429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136525" marL="11430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1524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1524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152400" marL="2514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152400" marL="29718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152400" marL="34290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152400" marL="3886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177800" marL="7429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136525" marL="11430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1524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1524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152400" marL="2514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152400" marL="29718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152400" marL="34290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152400" marL="3886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y="6245225" x="457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y="6245225" x="31242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AndTwoObj" type="txAndTwoObj">
  <p:cSld name="txAndTwoObj"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177800" marL="7429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136525" marL="11430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1524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1524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152400" marL="2514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152400" marL="29718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152400" marL="34290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152400" marL="3886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y="1600200" x="4648200"/>
            <a:ext cy="2185988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177800" marL="7429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136525" marL="11430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1524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1524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152400" marL="2514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152400" marL="29718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152400" marL="34290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152400" marL="3886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3" type="body"/>
          </p:nvPr>
        </p:nvSpPr>
        <p:spPr>
          <a:xfrm>
            <a:off y="3938587" x="4648200"/>
            <a:ext cy="2187574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177800" marL="7429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136525" marL="11430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1524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1524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152400" marL="2514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152400" marL="29718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152400" marL="34290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152400" marL="3886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y="6245225" x="457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y="6245225" x="31242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obj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177800" marL="7429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136525" marL="11430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1524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1524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152400" marL="2514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152400" marL="29718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152400" marL="34290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152400" marL="3886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y="6245225" x="457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y="6245225" x="31242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secHead" type="secHead">
  <p:cSld name="secHead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defRPr b="1" cap="small" sz="4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Arial"/>
              <a:buNone/>
              <a:defRPr sz="2000"/>
            </a:lvl1pPr>
            <a:lvl2pPr rtl="0" indent="0" marL="457200">
              <a:buFont typeface="Arial"/>
              <a:buNone/>
              <a:defRPr sz="1800"/>
            </a:lvl2pPr>
            <a:lvl3pPr rtl="0" indent="0" marL="914400">
              <a:buFont typeface="Arial"/>
              <a:buNone/>
              <a:defRPr sz="1600"/>
            </a:lvl3pPr>
            <a:lvl4pPr rtl="0" indent="0" marL="1371600">
              <a:buFont typeface="Arial"/>
              <a:buNone/>
              <a:defRPr sz="1400"/>
            </a:lvl4pPr>
            <a:lvl5pPr rtl="0" indent="0" marL="1828800">
              <a:buFont typeface="Arial"/>
              <a:buNone/>
              <a:defRPr sz="1400"/>
            </a:lvl5pPr>
            <a:lvl6pPr rtl="0" indent="0" marL="2286000">
              <a:buFont typeface="Arial"/>
              <a:buNone/>
              <a:defRPr sz="1400"/>
            </a:lvl6pPr>
            <a:lvl7pPr rtl="0" indent="0" marL="2743200">
              <a:buFont typeface="Arial"/>
              <a:buNone/>
              <a:defRPr sz="1400"/>
            </a:lvl7pPr>
            <a:lvl8pPr rtl="0" indent="0" marL="3200400">
              <a:buFont typeface="Arial"/>
              <a:buNone/>
              <a:defRPr sz="1400"/>
            </a:lvl8pPr>
            <a:lvl9pPr rtl="0" indent="0" marL="3657600">
              <a:buFont typeface="Arial"/>
              <a:buNone/>
              <a:defRPr sz="1400"/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y="6245225" x="457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y="6245225" x="31242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Obj" type="twoObj">
  <p:cSld name="twoObj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y="6245225" x="457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y="6245225" x="31242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TxTwoObj" type="twoTxTwoObj">
  <p:cSld name="twoTxTwoObj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Arial"/>
              <a:buNone/>
              <a:defRPr b="1" sz="2400"/>
            </a:lvl1pPr>
            <a:lvl2pPr rtl="0" indent="0" marL="457200">
              <a:buFont typeface="Arial"/>
              <a:buNone/>
              <a:defRPr b="1" sz="2000"/>
            </a:lvl2pPr>
            <a:lvl3pPr rtl="0" indent="0" marL="914400">
              <a:buFont typeface="Arial"/>
              <a:buNone/>
              <a:defRPr b="1" sz="1800"/>
            </a:lvl3pPr>
            <a:lvl4pPr rtl="0" indent="0" marL="1371600">
              <a:buFont typeface="Arial"/>
              <a:buNone/>
              <a:defRPr b="1" sz="1600"/>
            </a:lvl4pPr>
            <a:lvl5pPr rtl="0" indent="0" marL="1828800">
              <a:buFont typeface="Arial"/>
              <a:buNone/>
              <a:defRPr b="1" sz="1600"/>
            </a:lvl5pPr>
            <a:lvl6pPr rtl="0" indent="0" marL="2286000">
              <a:buFont typeface="Arial"/>
              <a:buNone/>
              <a:defRPr b="1" sz="1600"/>
            </a:lvl6pPr>
            <a:lvl7pPr rtl="0" indent="0" marL="2743200">
              <a:buFont typeface="Arial"/>
              <a:buNone/>
              <a:defRPr b="1" sz="1600"/>
            </a:lvl7pPr>
            <a:lvl8pPr rtl="0" indent="0" marL="3200400">
              <a:buFont typeface="Arial"/>
              <a:buNone/>
              <a:defRPr b="1" sz="1600"/>
            </a:lvl8pPr>
            <a:lvl9pPr rtl="0" indent="0" marL="3657600">
              <a:buFont typeface="Arial"/>
              <a:buNone/>
              <a:defRPr b="1" sz="16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Arial"/>
              <a:buNone/>
              <a:defRPr b="1" sz="2400"/>
            </a:lvl1pPr>
            <a:lvl2pPr rtl="0" indent="0" marL="457200">
              <a:buFont typeface="Arial"/>
              <a:buNone/>
              <a:defRPr b="1" sz="2000"/>
            </a:lvl2pPr>
            <a:lvl3pPr rtl="0" indent="0" marL="914400">
              <a:buFont typeface="Arial"/>
              <a:buNone/>
              <a:defRPr b="1" sz="1800"/>
            </a:lvl3pPr>
            <a:lvl4pPr rtl="0" indent="0" marL="1371600">
              <a:buFont typeface="Arial"/>
              <a:buNone/>
              <a:defRPr b="1" sz="1600"/>
            </a:lvl4pPr>
            <a:lvl5pPr rtl="0" indent="0" marL="1828800">
              <a:buFont typeface="Arial"/>
              <a:buNone/>
              <a:defRPr b="1" sz="1600"/>
            </a:lvl5pPr>
            <a:lvl6pPr rtl="0" indent="0" marL="2286000">
              <a:buFont typeface="Arial"/>
              <a:buNone/>
              <a:defRPr b="1" sz="1600"/>
            </a:lvl6pPr>
            <a:lvl7pPr rtl="0" indent="0" marL="2743200">
              <a:buFont typeface="Arial"/>
              <a:buNone/>
              <a:defRPr b="1" sz="1600"/>
            </a:lvl7pPr>
            <a:lvl8pPr rtl="0" indent="0" marL="3200400">
              <a:buFont typeface="Arial"/>
              <a:buNone/>
              <a:defRPr b="1" sz="1600"/>
            </a:lvl8pPr>
            <a:lvl9pPr rtl="0" indent="0" marL="3657600">
              <a:buFont typeface="Arial"/>
              <a:buNone/>
              <a:defRPr b="1" sz="1600"/>
            </a:lvl9pPr>
          </a:lstStyle>
          <a:p/>
        </p:txBody>
      </p:sp>
      <p:sp>
        <p:nvSpPr>
          <p:cNvPr id="44" name="Shape 44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y="6245225" x="457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y="6245225" x="31242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y="6245225" x="457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6245225" x="31242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idx="10" type="dt"/>
          </p:nvPr>
        </p:nvSpPr>
        <p:spPr>
          <a:xfrm>
            <a:off y="6245225" x="457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y="6245225" x="31242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Tx" type="objTx">
  <p:cSld name="objTx"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Arial"/>
              <a:buNone/>
              <a:defRPr sz="1400"/>
            </a:lvl1pPr>
            <a:lvl2pPr rtl="0" indent="0" marL="457200">
              <a:buFont typeface="Arial"/>
              <a:buNone/>
              <a:defRPr sz="1200"/>
            </a:lvl2pPr>
            <a:lvl3pPr rtl="0" indent="0" marL="914400">
              <a:buFont typeface="Arial"/>
              <a:buNone/>
              <a:defRPr sz="1000"/>
            </a:lvl3pPr>
            <a:lvl4pPr rtl="0" indent="0" marL="1371600">
              <a:buFont typeface="Arial"/>
              <a:buNone/>
              <a:defRPr sz="900"/>
            </a:lvl4pPr>
            <a:lvl5pPr rtl="0" indent="0" marL="1828800">
              <a:buFont typeface="Arial"/>
              <a:buNone/>
              <a:defRPr sz="900"/>
            </a:lvl5pPr>
            <a:lvl6pPr rtl="0" indent="0" marL="2286000">
              <a:buFont typeface="Arial"/>
              <a:buNone/>
              <a:defRPr sz="900"/>
            </a:lvl6pPr>
            <a:lvl7pPr rtl="0" indent="0" marL="2743200">
              <a:buFont typeface="Arial"/>
              <a:buNone/>
              <a:defRPr sz="900"/>
            </a:lvl7pPr>
            <a:lvl8pPr rtl="0" indent="0" marL="3200400">
              <a:buFont typeface="Arial"/>
              <a:buNone/>
              <a:defRPr sz="900"/>
            </a:lvl8pPr>
            <a:lvl9pPr rtl="0" indent="0" marL="3657600">
              <a:buFont typeface="Arial"/>
              <a:buNone/>
              <a:defRPr sz="900"/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y="6245225" x="457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y="6245225" x="31242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picTx" type="picTx">
  <p:cSld name="picTx"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buClr>
                <a:schemeClr val="dk1"/>
              </a:buClr>
              <a:buFont typeface="Arial"/>
              <a:buNone/>
              <a:defRPr strike="noStrike" u="none" b="0" cap="none" baseline="0" sz="32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buClr>
                <a:schemeClr val="dk1"/>
              </a:buClr>
              <a:buFont typeface="Arial"/>
              <a:buNone/>
              <a:defRPr strike="noStrike" u="none" b="0" cap="none" baseline="0" sz="2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buClr>
                <a:schemeClr val="dk1"/>
              </a:buClr>
              <a:buFont typeface="Arial"/>
              <a:buNone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Arial"/>
              <a:buNone/>
              <a:defRPr sz="1400"/>
            </a:lvl1pPr>
            <a:lvl2pPr rtl="0" indent="0" marL="457200">
              <a:buFont typeface="Arial"/>
              <a:buNone/>
              <a:defRPr sz="1200"/>
            </a:lvl2pPr>
            <a:lvl3pPr rtl="0" indent="0" marL="914400">
              <a:buFont typeface="Arial"/>
              <a:buNone/>
              <a:defRPr sz="1000"/>
            </a:lvl3pPr>
            <a:lvl4pPr rtl="0" indent="0" marL="1371600">
              <a:buFont typeface="Arial"/>
              <a:buNone/>
              <a:defRPr sz="900"/>
            </a:lvl4pPr>
            <a:lvl5pPr rtl="0" indent="0" marL="1828800">
              <a:buFont typeface="Arial"/>
              <a:buNone/>
              <a:defRPr sz="900"/>
            </a:lvl5pPr>
            <a:lvl6pPr rtl="0" indent="0" marL="2286000">
              <a:buFont typeface="Arial"/>
              <a:buNone/>
              <a:defRPr sz="900"/>
            </a:lvl6pPr>
            <a:lvl7pPr rtl="0" indent="0" marL="2743200">
              <a:buFont typeface="Arial"/>
              <a:buNone/>
              <a:defRPr sz="900"/>
            </a:lvl7pPr>
            <a:lvl8pPr rtl="0" indent="0" marL="3200400">
              <a:buFont typeface="Arial"/>
              <a:buNone/>
              <a:defRPr sz="900"/>
            </a:lvl8pPr>
            <a:lvl9pPr rtl="0" indent="0" marL="3657600">
              <a:buFont typeface="Arial"/>
              <a:buNone/>
              <a:defRPr sz="900"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y="6245225" x="457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y="6245225" x="31242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4"/><Relationship Target="../slideLayouts/slideLayout2.xml" Type="http://schemas.openxmlformats.org/officeDocument/2006/relationships/slideLayout" Id="rId2"/><Relationship Target="../slideLayouts/slideLayout12.xml" Type="http://schemas.openxmlformats.org/officeDocument/2006/relationships/slideLayout" Id="rId12"/><Relationship Target="../slideLayouts/slideLayout1.xml" Type="http://schemas.openxmlformats.org/officeDocument/2006/relationships/slideLayout" Id="rId1"/><Relationship Target="../slideLayouts/slideLayout13.xml" Type="http://schemas.openxmlformats.org/officeDocument/2006/relationships/slideLayout" Id="rId13"/><Relationship Target="../slideLayouts/slideLayout4.xml" Type="http://schemas.openxmlformats.org/officeDocument/2006/relationships/slideLayout" Id="rId4"/><Relationship Target="../slideLayouts/slideLayout10.xml" Type="http://schemas.openxmlformats.org/officeDocument/2006/relationships/slideLayout" Id="rId10"/><Relationship Target="../slideLayouts/slideLayout3.xml" Type="http://schemas.openxmlformats.org/officeDocument/2006/relationships/slideLayout" Id="rId3"/><Relationship Target="../slideLayouts/slideLayout11.xml" Type="http://schemas.openxmlformats.org/officeDocument/2006/relationships/slideLayout" Id="rId11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22225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32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-177800" marL="7429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2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-136525" marL="11430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-1524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-1524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-152400" marL="2514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-152400" marL="29718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-152400" marL="34290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-152400" marL="3886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y="6245225" x="457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y="6245225" x="31242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bioinformatics.oxfordjournals.org/cgi/reprint/btp352v1" Type="http://schemas.openxmlformats.org/officeDocument/2006/relationships/hyperlink" TargetMode="External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13.xml" Type="http://schemas.openxmlformats.org/officeDocument/2006/relationships/slideLayout" Id="rId1"/><Relationship Target="../media/image03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y="1676400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4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to map billions of short reads onto genomes</a:t>
            </a: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y="3505200" x="1371600"/>
            <a:ext cy="2743199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u="sng" sz="1800" lang="en-US">
                <a:solidFill>
                  <a:srgbClr val="0000FF"/>
                </a:solidFill>
              </a:rPr>
              <a:t>JEREMY'S SLIDES ADAPTED FROM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Bioinformatics Journal Club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Presented by Madelaine Gogol, 8/11/2009</a:t>
            </a:r>
          </a:p>
          <a:p>
            <a:pPr rtl="0" lv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z="1800" lang="en-US">
                <a:solidFill>
                  <a:srgbClr val="0000FF"/>
                </a:solidFill>
              </a:rPr>
              <a:t>http://seqanswers.com/forums/showthread.php?t=4488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z="2400" lang="en-US"/>
              <a:t>which took slides from </a:t>
            </a:r>
          </a:p>
          <a:p>
            <a:pPr rtl="0" lv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sz="2400" lang="en-US"/>
              <a:t>Cole Trapnell &amp; Steven Salzberg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/>
          <p:nvPr/>
        </p:nvSpPr>
        <p:spPr>
          <a:xfrm>
            <a:off y="4114800" x="381000"/>
            <a:ext cy="2422525" cx="4168775"/>
          </a:xfrm>
          <a:prstGeom prst="rect">
            <a:avLst/>
          </a:prstGeom>
          <a:solidFill>
            <a:srgbClr val="FFFF99"/>
          </a:solidFill>
          <a:ln w="9525" cap="flat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9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GENOME</a:t>
            </a:r>
          </a:p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9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tcagttatccagaaaatgctattttcccaaaatgaaatctaaaatagtaactcaagtgaaacattgtcaggtgtgtaaggaaggaaaatatgaagggctacccacaaacccacaaacaacggaaactccaattcctaagtttccgggacacactattcatatagatataatttctacagacaaaaacgggtacttacggcaattcacaaattttcaaaacttgcgaaagcaaaaataaaaaaaattcaaaatcaatagaagacataagaaaacctttacatgacatcttattttattttggagtaccaaaatacgttgtaatggatatagaaaaatcctttaattccgcaacaacagcctttatgatgaaagaccagctgggcatacaaattttcaaagcatccccttataaaagttctgtaaacggacaaatagaacggtttcattctatcctcgctgaaattaaaagatgtttaaaaactaaacaggtacaccgaacatttgaagaacagttcaattcagctgtctaggaatataactacacaattcaccctgtatcaaaaatacaaaacaaaataacgcccttaaaaatatttttggcagaaatataaccactgatccaggaaaatatgacgaaagcagataaggcaacatcgaaaacctataatcaaaacaggcaacaggcttaaaaaccataacgaaaaaagcaataagatcaaagattatgagccaggacaaacagtttttataaagcaaatcacaaggccaggttctaagctgtacaagaaagaaacattaaaagaaaacagacaaacatttgttatcacagaagcaggaa</a:t>
            </a:r>
            <a:r>
              <a:rPr strike="noStrike" u="none" b="1" cap="none" baseline="0" sz="9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gatgtgacatacct</a:t>
            </a:r>
            <a:r>
              <a:rPr strike="noStrike" u="none" b="1" cap="none" baseline="0" sz="9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gttctactgaaggct</a:t>
            </a:r>
          </a:p>
          <a:p>
            <a:r>
              <a:t/>
            </a:r>
          </a:p>
        </p:txBody>
      </p:sp>
      <p:sp>
        <p:nvSpPr>
          <p:cNvPr id="208" name="Shape 208"/>
          <p:cNvSpPr txBox="1"/>
          <p:nvPr/>
        </p:nvSpPr>
        <p:spPr>
          <a:xfrm>
            <a:off y="6019800" x="4953000"/>
            <a:ext cy="366713" cx="1752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90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2057673064</a:t>
            </a:r>
          </a:p>
        </p:txBody>
      </p:sp>
      <p:cxnSp>
        <p:nvCxnSpPr>
          <p:cNvPr id="209" name="Shape 209"/>
          <p:cNvCxnSpPr/>
          <p:nvPr/>
        </p:nvCxnSpPr>
        <p:spPr>
          <a:xfrm rot="10800000" flipH="1">
            <a:off y="6172200" x="4343400"/>
            <a:ext cy="152399" cx="53339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triangle"/>
          </a:ln>
        </p:spPr>
      </p:cxnSp>
      <p:sp>
        <p:nvSpPr>
          <p:cNvPr id="210" name="Shape 210"/>
          <p:cNvSpPr/>
          <p:nvPr/>
        </p:nvSpPr>
        <p:spPr>
          <a:xfrm>
            <a:off y="6248400" x="2286000"/>
            <a:ext cy="152399" cx="2057400"/>
          </a:xfrm>
          <a:prstGeom prst="rect">
            <a:avLst/>
          </a:prstGeom>
          <a:noFill/>
          <a:ln w="9525" cap="flat">
            <a:solidFill>
              <a:srgbClr val="00CCFF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11" name="Shape 211"/>
          <p:cNvSpPr txBox="1"/>
          <p:nvPr/>
        </p:nvSpPr>
        <p:spPr>
          <a:xfrm>
            <a:off y="3733800" x="7543800"/>
            <a:ext cy="366713" cx="1295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90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HIT!</a:t>
            </a:r>
          </a:p>
        </p:txBody>
      </p:sp>
      <p:sp>
        <p:nvSpPr>
          <p:cNvPr id="212" name="Shape 212"/>
          <p:cNvSpPr/>
          <p:nvPr/>
        </p:nvSpPr>
        <p:spPr>
          <a:xfrm>
            <a:off y="0" x="1371600"/>
            <a:ext cy="838199" cx="7086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32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MAQ approach</a:t>
            </a:r>
          </a:p>
        </p:txBody>
      </p:sp>
      <p:sp>
        <p:nvSpPr>
          <p:cNvPr id="213" name="Shape 213"/>
          <p:cNvSpPr/>
          <p:nvPr/>
        </p:nvSpPr>
        <p:spPr>
          <a:xfrm>
            <a:off y="1614487" x="304800"/>
            <a:ext cy="366711" cx="30924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gatgtgacatacct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gttctactgaggct</a:t>
            </a:r>
          </a:p>
        </p:txBody>
      </p:sp>
      <p:sp>
        <p:nvSpPr>
          <p:cNvPr id="214" name="Shape 214"/>
          <p:cNvSpPr/>
          <p:nvPr/>
        </p:nvSpPr>
        <p:spPr>
          <a:xfrm>
            <a:off y="1843088" x="304800"/>
            <a:ext cy="366711" cx="30924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gatgtgacatacct</a:t>
            </a:r>
            <a:r>
              <a:rPr strike="noStrike" u="none" b="0" cap="none" baseline="0" sz="18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gttctactgaggct</a:t>
            </a:r>
          </a:p>
        </p:txBody>
      </p:sp>
      <p:sp>
        <p:nvSpPr>
          <p:cNvPr id="215" name="Shape 215"/>
          <p:cNvSpPr/>
          <p:nvPr/>
        </p:nvSpPr>
        <p:spPr>
          <a:xfrm>
            <a:off y="2147888" x="304800"/>
            <a:ext cy="366711" cx="30924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gatgtga</a:t>
            </a:r>
            <a:r>
              <a:rPr strike="noStrike" u="none" b="0" cap="none" baseline="0" sz="18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catacct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gttctac</a:t>
            </a:r>
            <a:r>
              <a:rPr strike="noStrike" u="none" b="0" cap="none" baseline="0" sz="18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tgaggct</a:t>
            </a:r>
          </a:p>
        </p:txBody>
      </p:sp>
      <p:sp>
        <p:nvSpPr>
          <p:cNvPr id="216" name="Shape 216"/>
          <p:cNvSpPr/>
          <p:nvPr/>
        </p:nvSpPr>
        <p:spPr>
          <a:xfrm>
            <a:off y="2466975" x="304800"/>
            <a:ext cy="366713" cx="30924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gatgtga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catacct</a:t>
            </a:r>
            <a:r>
              <a:rPr strike="noStrike" u="none" b="0" cap="none" baseline="0" sz="18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gttctac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tgaggct</a:t>
            </a:r>
          </a:p>
        </p:txBody>
      </p:sp>
      <p:sp>
        <p:nvSpPr>
          <p:cNvPr id="217" name="Shape 217"/>
          <p:cNvSpPr/>
          <p:nvPr/>
        </p:nvSpPr>
        <p:spPr>
          <a:xfrm>
            <a:off y="2757488" x="304800"/>
            <a:ext cy="366711" cx="30924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gatgtga</a:t>
            </a:r>
            <a:r>
              <a:rPr strike="noStrike" u="none" b="0" cap="none" baseline="0" sz="18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catacctgttctac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tgaggct</a:t>
            </a:r>
          </a:p>
        </p:txBody>
      </p:sp>
      <p:sp>
        <p:nvSpPr>
          <p:cNvPr id="218" name="Shape 218"/>
          <p:cNvSpPr/>
          <p:nvPr/>
        </p:nvSpPr>
        <p:spPr>
          <a:xfrm>
            <a:off y="3062288" x="323850"/>
            <a:ext cy="366711" cx="30924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gatgtga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catacctgttctac</a:t>
            </a:r>
            <a:r>
              <a:rPr strike="noStrike" u="none" b="0" cap="none" baseline="0" sz="18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tgaggct</a:t>
            </a:r>
          </a:p>
        </p:txBody>
      </p:sp>
      <p:cxnSp>
        <p:nvCxnSpPr>
          <p:cNvPr id="219" name="Shape 219"/>
          <p:cNvCxnSpPr/>
          <p:nvPr/>
        </p:nvCxnSpPr>
        <p:spPr>
          <a:xfrm>
            <a:off y="1855788" x="3371850"/>
            <a:ext cy="0" cx="59055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triangle"/>
          </a:ln>
        </p:spPr>
      </p:cxnSp>
      <p:sp>
        <p:nvSpPr>
          <p:cNvPr id="220" name="Shape 220"/>
          <p:cNvSpPr txBox="1"/>
          <p:nvPr/>
        </p:nvSpPr>
        <p:spPr>
          <a:xfrm>
            <a:off y="1689100" x="3905250"/>
            <a:ext cy="1739899" cx="1600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90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2057673064</a:t>
            </a:r>
            <a:b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3178370917</a:t>
            </a:r>
            <a:b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773088662</a:t>
            </a:r>
            <a:b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1856750201</a:t>
            </a:r>
            <a:b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2510061809</a:t>
            </a:r>
            <a:b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119777054</a:t>
            </a:r>
          </a:p>
        </p:txBody>
      </p:sp>
      <p:cxnSp>
        <p:nvCxnSpPr>
          <p:cNvPr id="221" name="Shape 221"/>
          <p:cNvCxnSpPr/>
          <p:nvPr/>
        </p:nvCxnSpPr>
        <p:spPr>
          <a:xfrm>
            <a:off y="2057400" x="3352800"/>
            <a:ext cy="0" cx="60959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triangle"/>
          </a:ln>
        </p:spPr>
      </p:cxnSp>
      <p:cxnSp>
        <p:nvCxnSpPr>
          <p:cNvPr id="222" name="Shape 222"/>
          <p:cNvCxnSpPr/>
          <p:nvPr/>
        </p:nvCxnSpPr>
        <p:spPr>
          <a:xfrm>
            <a:off y="2362200" x="3352800"/>
            <a:ext cy="0" cx="60959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triangle"/>
          </a:ln>
        </p:spPr>
      </p:cxnSp>
      <p:cxnSp>
        <p:nvCxnSpPr>
          <p:cNvPr id="223" name="Shape 223"/>
          <p:cNvCxnSpPr/>
          <p:nvPr/>
        </p:nvCxnSpPr>
        <p:spPr>
          <a:xfrm>
            <a:off y="2693988" x="3352800"/>
            <a:ext cy="0" cx="60959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triangle"/>
          </a:ln>
        </p:spPr>
      </p:cxnSp>
      <p:cxnSp>
        <p:nvCxnSpPr>
          <p:cNvPr id="224" name="Shape 224"/>
          <p:cNvCxnSpPr/>
          <p:nvPr/>
        </p:nvCxnSpPr>
        <p:spPr>
          <a:xfrm>
            <a:off y="2998788" x="3352800"/>
            <a:ext cy="0" cx="60959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triangle"/>
          </a:ln>
        </p:spPr>
      </p:cxnSp>
      <p:cxnSp>
        <p:nvCxnSpPr>
          <p:cNvPr id="225" name="Shape 225"/>
          <p:cNvCxnSpPr/>
          <p:nvPr/>
        </p:nvCxnSpPr>
        <p:spPr>
          <a:xfrm>
            <a:off y="3303587" x="3352800"/>
            <a:ext cy="0" cx="60959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triangle"/>
          </a:ln>
        </p:spPr>
      </p:cxnSp>
      <p:sp>
        <p:nvSpPr>
          <p:cNvPr id="226" name="Shape 226"/>
          <p:cNvSpPr txBox="1"/>
          <p:nvPr/>
        </p:nvSpPr>
        <p:spPr>
          <a:xfrm>
            <a:off y="1627187" x="3352800"/>
            <a:ext cy="214312" cx="53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800" lang="en-US" i="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</a:p>
        </p:txBody>
      </p:sp>
      <p:cxnSp>
        <p:nvCxnSpPr>
          <p:cNvPr id="227" name="Shape 227"/>
          <p:cNvCxnSpPr/>
          <p:nvPr/>
        </p:nvCxnSpPr>
        <p:spPr>
          <a:xfrm>
            <a:off y="1905000" x="5410200"/>
            <a:ext cy="1828800" cx="205740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triangle"/>
          </a:ln>
        </p:spPr>
      </p:cxnSp>
      <p:cxnSp>
        <p:nvCxnSpPr>
          <p:cNvPr id="228" name="Shape 228"/>
          <p:cNvCxnSpPr/>
          <p:nvPr/>
        </p:nvCxnSpPr>
        <p:spPr>
          <a:xfrm rot="10800000" flipH="1">
            <a:off y="4038599" x="6400800"/>
            <a:ext cy="2057400" cx="121919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triangle"/>
          </a:ln>
        </p:spPr>
      </p:cxn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y="0" x="457200"/>
            <a:ext cy="10667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32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“new way”: Burrows-Wheeler Transform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y="1143000" x="457200"/>
            <a:ext cy="51053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Invented by David Wheeler in 1983 (bell labs), pub. 1994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in data compression (bzip2)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in 2003 on the human genome to define exact word matches (originally for microarray probe design)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used for short read alignment by bowtie, now adopted by bwa (maq author) and SOAP2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241" name="Shape 241"/>
          <p:cNvGraphicFramePr/>
          <p:nvPr/>
        </p:nvGraphicFramePr>
        <p:xfrm>
          <a:off y="1676400" x="21336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{00B011F3-D048-4359-8C3A-8909D8EF7175}</a:tableStyleId>
              </a:tblPr>
              <a:tblGrid>
                <a:gridCol w="400050"/>
                <a:gridCol w="400050"/>
                <a:gridCol w="400050"/>
                <a:gridCol w="400050"/>
                <a:gridCol w="381000"/>
                <a:gridCol w="419100"/>
                <a:gridCol w="419100"/>
                <a:gridCol w="381000"/>
                <a:gridCol w="400050"/>
                <a:gridCol w="400050"/>
                <a:gridCol w="400050"/>
                <a:gridCol w="400050"/>
              </a:tblGrid>
              <a:tr h="24290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</a:tr>
              <a:tr h="24290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</a:tr>
              <a:tr h="24290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</a:tr>
              <a:tr h="24290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</a:tr>
              <a:tr h="24290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</a:tr>
              <a:tr h="24290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</a:tr>
              <a:tr h="24290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</a:tr>
              <a:tr h="24290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</a:tr>
              <a:tr h="24290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</a:tr>
              <a:tr h="24290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</a:tr>
              <a:tr h="24290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</a:tr>
              <a:tr h="24290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</a:tr>
            </a:tbl>
          </a:graphicData>
        </a:graphic>
      </p:graphicFrame>
      <p:sp>
        <p:nvSpPr>
          <p:cNvPr id="242" name="Shape 242"/>
          <p:cNvSpPr/>
          <p:nvPr/>
        </p:nvSpPr>
        <p:spPr>
          <a:xfrm>
            <a:off y="647700" x="533400"/>
            <a:ext cy="825499" cx="343058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string: </a:t>
            </a:r>
            <a:r>
              <a:rPr strike="noStrike" u="none" b="0" cap="none" baseline="0" sz="1600" lang="en-US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ctgaaactggt</a:t>
            </a:r>
          </a:p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 a $ on the end    </a:t>
            </a:r>
          </a:p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cyclic rotations of the string...</a:t>
            </a:r>
          </a:p>
        </p:txBody>
      </p:sp>
      <p:sp>
        <p:nvSpPr>
          <p:cNvPr id="243" name="Shape 243"/>
          <p:cNvSpPr/>
          <p:nvPr/>
        </p:nvSpPr>
        <p:spPr>
          <a:xfrm>
            <a:off y="0" x="0"/>
            <a:ext cy="457200" cx="6096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2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BWT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249" name="Shape 249"/>
          <p:cNvGraphicFramePr/>
          <p:nvPr/>
        </p:nvGraphicFramePr>
        <p:xfrm>
          <a:off y="1676400" x="21336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{E2E7FD03-AE62-4BD3-99DB-DA306CEA4478}</a:tableStyleId>
              </a:tblPr>
              <a:tblGrid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</a:tblGrid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</a:tr>
              <a:tr h="27465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</a:tr>
            </a:tbl>
          </a:graphicData>
        </a:graphic>
      </p:graphicFrame>
      <p:sp>
        <p:nvSpPr>
          <p:cNvPr id="250" name="Shape 250"/>
          <p:cNvSpPr/>
          <p:nvPr/>
        </p:nvSpPr>
        <p:spPr>
          <a:xfrm>
            <a:off y="633412" x="533400"/>
            <a:ext cy="1069975" cx="7345363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Alphabetically sort the permuted strings, keeping track of which row went where</a:t>
            </a:r>
            <a:b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column is the “genome dictionary”</a:t>
            </a:r>
          </a:p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column is the Burrows-wheeler transformation</a:t>
            </a:r>
          </a:p>
          <a:p>
            <a:r>
              <a:t/>
            </a:r>
          </a:p>
        </p:txBody>
      </p:sp>
      <p:graphicFrame>
        <p:nvGraphicFramePr>
          <p:cNvPr id="251" name="Shape 251"/>
          <p:cNvGraphicFramePr/>
          <p:nvPr/>
        </p:nvGraphicFramePr>
        <p:xfrm>
          <a:off y="1676400" x="73152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{1ED89522-6714-469A-831C-3888DDB00D2D}</a:tableStyleId>
              </a:tblPr>
              <a:tblGrid>
                <a:gridCol w="685800"/>
              </a:tblGrid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R="91450" marB="45725" marT="45725" anchor="b" marL="91450"/>
                </a:tc>
              </a:tr>
            </a:tbl>
          </a:graphicData>
        </a:graphic>
      </p:graphicFrame>
      <p:sp>
        <p:nvSpPr>
          <p:cNvPr id="252" name="Shape 252"/>
          <p:cNvSpPr/>
          <p:nvPr/>
        </p:nvSpPr>
        <p:spPr>
          <a:xfrm>
            <a:off y="0" x="0"/>
            <a:ext cy="457200" cx="6096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2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BWT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y="1295400" x="4003771"/>
            <a:ext cy="369332" cx="494389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Also, how many occurrences of each char?</a:t>
            </a:r>
          </a:p>
        </p:txBody>
      </p:sp>
      <p:graphicFrame>
        <p:nvGraphicFramePr>
          <p:cNvPr id="254" name="Shape 254"/>
          <p:cNvGraphicFramePr/>
          <p:nvPr/>
        </p:nvGraphicFramePr>
        <p:xfrm>
          <a:off y="1676400" x="69342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{98A1A41F-3417-4944-A7F0-763ED4B18E6F}</a:tableStyleId>
              </a:tblPr>
              <a:tblGrid>
                <a:gridCol w="533400"/>
              </a:tblGrid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260" name="Shape 260"/>
          <p:cNvGraphicFramePr/>
          <p:nvPr/>
        </p:nvGraphicFramePr>
        <p:xfrm>
          <a:off y="1676400" x="21336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{7248D8BA-CE81-4A5B-939D-0A3AB8EAAB30}</a:tableStyleId>
              </a:tblPr>
              <a:tblGrid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</a:tblGrid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</a:tr>
            </a:tbl>
          </a:graphicData>
        </a:graphic>
      </p:graphicFrame>
      <p:sp>
        <p:nvSpPr>
          <p:cNvPr id="261" name="Shape 261"/>
          <p:cNvSpPr/>
          <p:nvPr/>
        </p:nvSpPr>
        <p:spPr>
          <a:xfrm>
            <a:off y="633412" x="533400"/>
            <a:ext cy="825499" cx="604996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up ctgg: start at the end with g, lookup in genome dictionary</a:t>
            </a:r>
            <a:b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top(g) = 6</a:t>
            </a:r>
            <a:b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bot(g) = 8</a:t>
            </a:r>
          </a:p>
        </p:txBody>
      </p:sp>
      <p:graphicFrame>
        <p:nvGraphicFramePr>
          <p:cNvPr id="262" name="Shape 262"/>
          <p:cNvGraphicFramePr/>
          <p:nvPr/>
        </p:nvGraphicFramePr>
        <p:xfrm>
          <a:off y="1676400" x="9906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{D1D400F3-9416-418F-B7AA-FDA5479EAD1C}</a:tableStyleId>
              </a:tblPr>
              <a:tblGrid>
                <a:gridCol w="787400"/>
              </a:tblGrid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</a:p>
                  </a:txBody>
                  <a:tcPr marR="91450" marB="45725" marT="45725" anchor="b" marL="91450"/>
                </a:tc>
              </a:tr>
            </a:tbl>
          </a:graphicData>
        </a:graphic>
      </p:graphicFrame>
      <p:sp>
        <p:nvSpPr>
          <p:cNvPr id="263" name="Shape 263"/>
          <p:cNvSpPr/>
          <p:nvPr/>
        </p:nvSpPr>
        <p:spPr>
          <a:xfrm>
            <a:off y="0" x="0"/>
            <a:ext cy="457200" cx="8458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2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BWT: Exactmatch algorithm (Ferragina and Manzini): Looking for </a:t>
            </a:r>
            <a:r>
              <a:rPr strike="noStrike" u="none" b="1" cap="none" baseline="0" sz="2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ctgg</a:t>
            </a:r>
          </a:p>
        </p:txBody>
      </p:sp>
      <p:graphicFrame>
        <p:nvGraphicFramePr>
          <p:cNvPr id="264" name="Shape 264"/>
          <p:cNvGraphicFramePr/>
          <p:nvPr/>
        </p:nvGraphicFramePr>
        <p:xfrm>
          <a:off y="1676400" x="69342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{52DFA645-8092-4238-B667-7D6D1BF2C760}</a:tableStyleId>
              </a:tblPr>
              <a:tblGrid>
                <a:gridCol w="533400"/>
              </a:tblGrid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270" name="Shape 270"/>
          <p:cNvGraphicFramePr/>
          <p:nvPr/>
        </p:nvGraphicFramePr>
        <p:xfrm>
          <a:off y="1676400" x="21336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{F15DCAB0-F238-4499-B067-C2FC2BE00CA6}</a:tableStyleId>
              </a:tblPr>
              <a:tblGrid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</a:tblGrid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>
                    <a:solidFill>
                      <a:srgbClr val="F5A9E7"/>
                    </a:solidFill>
                  </a:tcPr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>
                    <a:solidFill>
                      <a:srgbClr val="EFFF9F"/>
                    </a:solidFill>
                  </a:tcPr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>
                    <a:solidFill>
                      <a:srgbClr val="EFFF9F"/>
                    </a:solidFill>
                  </a:tcPr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>
                    <a:solidFill>
                      <a:srgbClr val="EFFF9F"/>
                    </a:solidFill>
                  </a:tcPr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</a:tr>
            </a:tbl>
          </a:graphicData>
        </a:graphic>
      </p:graphicFrame>
      <p:sp>
        <p:nvSpPr>
          <p:cNvPr id="271" name="Shape 271"/>
          <p:cNvSpPr/>
          <p:nvPr/>
        </p:nvSpPr>
        <p:spPr>
          <a:xfrm>
            <a:off y="633412" x="533400"/>
            <a:ext cy="1069975" cx="625633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gg exist, and what are top(gg) and bot(gg)? </a:t>
            </a:r>
            <a:b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Yes, gg exists. </a:t>
            </a:r>
            <a:b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top(gg)   =     top(g) + #g before g-block in bwt     =   6 + 1          = 7</a:t>
            </a:r>
            <a:b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bot(gg)   =     top(gg) + # of gg in genome – 1       =   7 + 1 – 1    = 7</a:t>
            </a:r>
          </a:p>
        </p:txBody>
      </p:sp>
      <p:graphicFrame>
        <p:nvGraphicFramePr>
          <p:cNvPr id="272" name="Shape 272"/>
          <p:cNvGraphicFramePr/>
          <p:nvPr/>
        </p:nvGraphicFramePr>
        <p:xfrm>
          <a:off y="1676400" x="9906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{27FD0D27-CFC8-4D6F-B908-020A095D9332}</a:tableStyleId>
              </a:tblPr>
              <a:tblGrid>
                <a:gridCol w="787400"/>
              </a:tblGrid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</a:p>
                  </a:txBody>
                  <a:tcPr marR="91450" marB="45725" marT="45725" anchor="b" marL="91450"/>
                </a:tc>
              </a:tr>
            </a:tbl>
          </a:graphicData>
        </a:graphic>
      </p:graphicFrame>
      <p:sp>
        <p:nvSpPr>
          <p:cNvPr id="273" name="Shape 273"/>
          <p:cNvSpPr/>
          <p:nvPr/>
        </p:nvSpPr>
        <p:spPr>
          <a:xfrm>
            <a:off y="0" x="0"/>
            <a:ext cy="457200" cx="8458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2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BWT: Exactmatch algorithm (Ferragina and Manzini): Looking for </a:t>
            </a:r>
            <a:r>
              <a:rPr strike="noStrike" u="none" b="1" cap="none" baseline="0" sz="2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ctgg</a:t>
            </a:r>
          </a:p>
        </p:txBody>
      </p:sp>
      <p:graphicFrame>
        <p:nvGraphicFramePr>
          <p:cNvPr id="274" name="Shape 274"/>
          <p:cNvGraphicFramePr/>
          <p:nvPr/>
        </p:nvGraphicFramePr>
        <p:xfrm>
          <a:off y="1676400" x="69342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{46DB8F6A-5C65-45D6-AF65-44BC9AA63BC4}</a:tableStyleId>
              </a:tblPr>
              <a:tblGrid>
                <a:gridCol w="533400"/>
              </a:tblGrid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280" name="Shape 280"/>
          <p:cNvGraphicFramePr/>
          <p:nvPr/>
        </p:nvGraphicFramePr>
        <p:xfrm>
          <a:off y="1676400" x="21336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{AA4DE1A3-C218-4D67-87C7-19D1A9622AD3}</a:tableStyleId>
              </a:tblPr>
              <a:tblGrid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</a:tblGrid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>
                    <a:solidFill>
                      <a:srgbClr val="F5A9E7"/>
                    </a:solidFill>
                  </a:tcPr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>
                    <a:solidFill>
                      <a:srgbClr val="F5A9E7"/>
                    </a:solidFill>
                  </a:tcPr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>
                    <a:solidFill>
                      <a:srgbClr val="EFFF9F"/>
                    </a:solidFill>
                  </a:tcPr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</a:tr>
            </a:tbl>
          </a:graphicData>
        </a:graphic>
      </p:graphicFrame>
      <p:sp>
        <p:nvSpPr>
          <p:cNvPr id="281" name="Shape 281"/>
          <p:cNvSpPr/>
          <p:nvPr/>
        </p:nvSpPr>
        <p:spPr>
          <a:xfrm>
            <a:off y="633412" x="533400"/>
            <a:ext cy="1069975" cx="619601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tgg exist, and what are top(tgg) and bot(tgg)? </a:t>
            </a:r>
            <a:b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Yes, tgg exists. </a:t>
            </a:r>
            <a:b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top(tgg) =     top(t) + #t before gg-block in bwt      =  9 + 2        = 11</a:t>
            </a:r>
            <a:b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bot(gg) =      top(tgg) + # of tgg in genome – 1      = 11 + 1 – 1 = 11</a:t>
            </a:r>
          </a:p>
        </p:txBody>
      </p:sp>
      <p:graphicFrame>
        <p:nvGraphicFramePr>
          <p:cNvPr id="282" name="Shape 282"/>
          <p:cNvGraphicFramePr/>
          <p:nvPr/>
        </p:nvGraphicFramePr>
        <p:xfrm>
          <a:off y="1676400" x="9906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{A54524B0-61D5-450C-8DA9-C3B50BF64E63}</a:tableStyleId>
              </a:tblPr>
              <a:tblGrid>
                <a:gridCol w="787400"/>
              </a:tblGrid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</a:p>
                  </a:txBody>
                  <a:tcPr marR="91450" marB="45725" marT="45725" anchor="b" marL="91450"/>
                </a:tc>
              </a:tr>
            </a:tbl>
          </a:graphicData>
        </a:graphic>
      </p:graphicFrame>
      <p:sp>
        <p:nvSpPr>
          <p:cNvPr id="283" name="Shape 283"/>
          <p:cNvSpPr/>
          <p:nvPr/>
        </p:nvSpPr>
        <p:spPr>
          <a:xfrm>
            <a:off y="0" x="0"/>
            <a:ext cy="457200" cx="8458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2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BWT: Exactmatch algorithm (Ferragina and Manzini): Looking for </a:t>
            </a:r>
            <a:r>
              <a:rPr strike="noStrike" u="none" b="1" cap="none" baseline="0" sz="2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ctgg</a:t>
            </a:r>
          </a:p>
        </p:txBody>
      </p:sp>
      <p:graphicFrame>
        <p:nvGraphicFramePr>
          <p:cNvPr id="284" name="Shape 284"/>
          <p:cNvGraphicFramePr/>
          <p:nvPr/>
        </p:nvGraphicFramePr>
        <p:xfrm>
          <a:off y="1676400" x="69342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{B0E1EDB8-265E-4AB3-9312-57D420CF83FE}</a:tableStyleId>
              </a:tblPr>
              <a:tblGrid>
                <a:gridCol w="533400"/>
              </a:tblGrid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290" name="Shape 290"/>
          <p:cNvGraphicFramePr/>
          <p:nvPr/>
        </p:nvGraphicFramePr>
        <p:xfrm>
          <a:off y="1676400" x="21336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{5A24665F-E7FC-4833-A1F2-3EB305CD022C}</a:tableStyleId>
              </a:tblPr>
              <a:tblGrid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</a:tblGrid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>
                    <a:solidFill>
                      <a:srgbClr val="F5A9E7"/>
                    </a:solidFill>
                  </a:tcPr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>
                    <a:solidFill>
                      <a:srgbClr val="EFFF9F"/>
                    </a:solidFill>
                  </a:tcPr>
                </a:tc>
              </a:tr>
            </a:tbl>
          </a:graphicData>
        </a:graphic>
      </p:graphicFrame>
      <p:sp>
        <p:nvSpPr>
          <p:cNvPr id="291" name="Shape 291"/>
          <p:cNvSpPr/>
          <p:nvPr/>
        </p:nvSpPr>
        <p:spPr>
          <a:xfrm>
            <a:off y="633412" x="533400"/>
            <a:ext cy="1069975" cx="638968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ctgg exist, and what are top(ctgg) and bot(ctgg)? </a:t>
            </a:r>
            <a:b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Yes, ctgg exists. </a:t>
            </a:r>
            <a:b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top(ctgg) =      top(c) + #c before tgg-block in bwt      = 4 + 1         = 5</a:t>
            </a:r>
            <a:b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bot(ctgg) =      top(ctgg) + # of ctgg in genome – 1     = 5 + 1 – 1   = 5</a:t>
            </a:r>
          </a:p>
        </p:txBody>
      </p:sp>
      <p:graphicFrame>
        <p:nvGraphicFramePr>
          <p:cNvPr id="292" name="Shape 292"/>
          <p:cNvGraphicFramePr/>
          <p:nvPr/>
        </p:nvGraphicFramePr>
        <p:xfrm>
          <a:off y="1676400" x="9906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{6D6BCD01-D457-4070-81EC-0B6740556051}</a:tableStyleId>
              </a:tblPr>
              <a:tblGrid>
                <a:gridCol w="787400"/>
              </a:tblGrid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</a:p>
                  </a:txBody>
                  <a:tcPr marR="91450" marB="45725" marT="45725" anchor="b" marL="91450"/>
                </a:tc>
              </a:tr>
            </a:tbl>
          </a:graphicData>
        </a:graphic>
      </p:graphicFrame>
      <p:sp>
        <p:nvSpPr>
          <p:cNvPr id="293" name="Shape 293"/>
          <p:cNvSpPr/>
          <p:nvPr/>
        </p:nvSpPr>
        <p:spPr>
          <a:xfrm>
            <a:off y="0" x="0"/>
            <a:ext cy="457200" cx="8458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2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BWT: Exactmatch algorithm (Ferragina and Manzini): Looking for </a:t>
            </a:r>
            <a:r>
              <a:rPr strike="noStrike" u="none" b="1" cap="none" baseline="0" sz="2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ctgg</a:t>
            </a:r>
          </a:p>
        </p:txBody>
      </p:sp>
      <p:graphicFrame>
        <p:nvGraphicFramePr>
          <p:cNvPr id="294" name="Shape 294"/>
          <p:cNvGraphicFramePr/>
          <p:nvPr/>
        </p:nvGraphicFramePr>
        <p:xfrm>
          <a:off y="1676400" x="69342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{741EC170-DE8E-4A6B-B3E5-61E212C23DF5}</a:tableStyleId>
              </a:tblPr>
              <a:tblGrid>
                <a:gridCol w="533400"/>
              </a:tblGrid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300" name="Shape 300"/>
          <p:cNvGraphicFramePr/>
          <p:nvPr/>
        </p:nvGraphicFramePr>
        <p:xfrm>
          <a:off y="1676400" x="21336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{F8ABD4B3-0C09-4887-B237-7469D962332C}</a:tableStyleId>
              </a:tblPr>
              <a:tblGrid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</a:tblGrid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</a:tr>
            </a:tbl>
          </a:graphicData>
        </a:graphic>
      </p:graphicFrame>
      <p:graphicFrame>
        <p:nvGraphicFramePr>
          <p:cNvPr id="301" name="Shape 301"/>
          <p:cNvGraphicFramePr/>
          <p:nvPr/>
        </p:nvGraphicFramePr>
        <p:xfrm>
          <a:off y="1676400" x="9906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{FDC02B71-E4E4-4AB5-82D0-A6B08F816C2E}</a:tableStyleId>
              </a:tblPr>
              <a:tblGrid>
                <a:gridCol w="787400"/>
              </a:tblGrid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</a:p>
                  </a:txBody>
                  <a:tcPr marR="91450" marB="45725" marT="45725" anchor="b" marL="91450"/>
                </a:tc>
              </a:tr>
            </a:tbl>
          </a:graphicData>
        </a:graphic>
      </p:graphicFrame>
      <p:sp>
        <p:nvSpPr>
          <p:cNvPr id="302" name="Shape 302"/>
          <p:cNvSpPr/>
          <p:nvPr/>
        </p:nvSpPr>
        <p:spPr>
          <a:xfrm>
            <a:off y="609600" x="533400"/>
            <a:ext cy="36671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 ctgg at position 5, which is position 6 in original string 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ctgaaa</a:t>
            </a:r>
            <a:r>
              <a:rPr strike="noStrike" u="none" b="1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ctgg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</a:p>
        </p:txBody>
      </p:sp>
      <p:graphicFrame>
        <p:nvGraphicFramePr>
          <p:cNvPr id="303" name="Shape 303"/>
          <p:cNvGraphicFramePr/>
          <p:nvPr/>
        </p:nvGraphicFramePr>
        <p:xfrm>
          <a:off y="1676400" x="73152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{31FF91DA-7E38-45E2-AD53-01F77BB72626}</a:tableStyleId>
              </a:tblPr>
              <a:tblGrid>
                <a:gridCol w="685800"/>
              </a:tblGrid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R="91450" marB="45725" marT="45725" anchor="b" marL="91450">
                    <a:solidFill>
                      <a:schemeClr val="accent1"/>
                    </a:solidFill>
                  </a:tcPr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R="91450" marB="45725" marT="45725" anchor="b" marL="91450"/>
                </a:tc>
              </a:tr>
            </a:tbl>
          </a:graphicData>
        </a:graphic>
      </p:graphicFrame>
      <p:sp>
        <p:nvSpPr>
          <p:cNvPr id="304" name="Shape 304"/>
          <p:cNvSpPr/>
          <p:nvPr/>
        </p:nvSpPr>
        <p:spPr>
          <a:xfrm>
            <a:off y="0" x="0"/>
            <a:ext cy="457200" cx="8458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2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BWT: Exactmatch algorithm (Ferragina and Manzini): Looking for </a:t>
            </a:r>
            <a:r>
              <a:rPr strike="noStrike" u="none" b="1" cap="none" baseline="0" sz="2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ctgg</a:t>
            </a:r>
          </a:p>
        </p:txBody>
      </p:sp>
      <p:graphicFrame>
        <p:nvGraphicFramePr>
          <p:cNvPr id="305" name="Shape 305"/>
          <p:cNvGraphicFramePr/>
          <p:nvPr/>
        </p:nvGraphicFramePr>
        <p:xfrm>
          <a:off y="1676400" x="69342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{6A60B914-84EB-49E8-B309-31E9FBE3D45B}</a:tableStyleId>
              </a:tblPr>
              <a:tblGrid>
                <a:gridCol w="533400"/>
              </a:tblGrid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-US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313" name="Shape 313"/>
          <p:cNvSpPr txBox="1"/>
          <p:nvPr/>
        </p:nvSpPr>
        <p:spPr>
          <a:xfrm>
            <a:off y="0" x="0"/>
            <a:ext cy="3000000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342900" marL="342900">
              <a:spcBef>
                <a:spcPts val="640"/>
              </a:spcBef>
              <a:buClr>
                <a:schemeClr val="dk1"/>
              </a:buClr>
              <a:buSzPct val="175925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
</a:t>
            </a:r>
            <a:r>
              <a:rPr sz="1800" lang="en-US">
                <a:solidFill>
                  <a:schemeClr val="dk1"/>
                </a:solidFill>
              </a:rPr>
              <a:t>Repetitive regions</a:t>
            </a:r>
          </a:p>
          <a:p>
            <a:pPr rtl="0" lvl="0" indent="-342900" marL="342900">
              <a:spcBef>
                <a:spcPts val="640"/>
              </a:spcBef>
              <a:buClr>
                <a:schemeClr val="dk1"/>
              </a:buClr>
              <a:buSzPct val="175925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Sequencing errors</a:t>
            </a:r>
          </a:p>
          <a:p>
            <a:pPr rtl="0" lvl="0" indent="-342900" marL="342900">
              <a:spcBef>
                <a:spcPts val="640"/>
              </a:spcBef>
              <a:buClr>
                <a:schemeClr val="dk1"/>
              </a:buClr>
              <a:buSzPct val="175925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Sequenced organism v. reference genome</a:t>
            </a:r>
          </a:p>
          <a:p>
            <a:pPr rtl="0" lvl="0" indent="-342900" marL="342900">
              <a:spcBef>
                <a:spcPts val="640"/>
              </a:spcBef>
              <a:buClr>
                <a:schemeClr val="dk1"/>
              </a:buClr>
              <a:buSzPct val="175925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Intron gaps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/>
        </p:nvSpPr>
        <p:spPr>
          <a:xfrm>
            <a:off y="1600200" x="0"/>
            <a:ext cy="3392487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07" name="Shape 107"/>
          <p:cNvSpPr txBox="1"/>
          <p:nvPr/>
        </p:nvSpPr>
        <p:spPr>
          <a:xfrm>
            <a:off y="4748725" x="452725"/>
            <a:ext cy="2197500" cx="8709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sz="1800" lang="en-US"/>
              <a:t>49 listed on Wikipedia: </a:t>
            </a:r>
            <a:r>
              <a:rPr sz="1800" lang="en-US"/>
              <a:t>http://en.wikipedia.org/wiki/List_of_sequence_alignment_software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-US" i="1"/>
              <a:t>also: </a:t>
            </a:r>
            <a:r>
              <a:rPr sz="1800" lang="en-US"/>
              <a:t>BFAST: Color-space, Fast to align w/ lots of mismatches, 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-US"/>
              <a:t>but generating indices is slow and RAM intensive</a:t>
            </a:r>
          </a:p>
          <a:p>
            <a:r>
              <a:t/>
            </a:r>
          </a:p>
        </p:txBody>
      </p:sp>
      <p:sp>
        <p:nvSpPr>
          <p:cNvPr id="108" name="Shape 108"/>
          <p:cNvSpPr txBox="1"/>
          <p:nvPr/>
        </p:nvSpPr>
        <p:spPr>
          <a:xfrm>
            <a:off y="322200" x="516175"/>
            <a:ext cy="1277999" cx="85820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3600" lang="en-US"/>
              <a:t>Very outdated list of Short-read alignment software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4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Bowtie Backtracking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y="1600200" x="457200"/>
            <a:ext cy="4525963" cx="86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Reality is more complicated than EXACTMATCH</a:t>
            </a:r>
          </a:p>
          <a:p>
            <a:pPr algn="l" rtl="0" lvl="1" marR="0" indent="-285750" marL="74295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want mismatches!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it reaches an empty range, backtrack and sub a different base.</a:t>
            </a:r>
          </a:p>
          <a:p>
            <a:pPr algn="l" rtl="0" lvl="1" marR="0" indent="-285750" marL="74295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greedy, randomized search, first valid alignment found is reported (unless --best)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5" name="Shape 325"/>
          <p:cNvSpPr txBox="1"/>
          <p:nvPr>
            <p:ph idx="1" type="body"/>
          </p:nvPr>
        </p:nvSpPr>
        <p:spPr>
          <a:xfrm>
            <a:off y="1676400" x="457200"/>
            <a:ext cy="47244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 to 2 mismatches in first 28 bases reported by default (Maq, Bowtie, BWA). Maq additionally reports some 3-mismatches.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&gt;=1 exact matches exist for a read, bowtie will report one of them. If the best match is inexact, bowtie will not always return the highest quality alignment (unless run with --best).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Bowtie, BWA, and SOAP2 all randomly place repeat reads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Although in theory bwa works with arbitrarily long reads,its performance is degraded on long reads (probably with any BWT aligner)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Non-ACTG bases in the genome are converted to random bases in bwa (I’m not sure about the others)</a:t>
            </a:r>
          </a:p>
        </p:txBody>
      </p:sp>
      <p:sp>
        <p:nvSpPr>
          <p:cNvPr id="326" name="Shape 326"/>
          <p:cNvSpPr/>
          <p:nvPr/>
        </p:nvSpPr>
        <p:spPr>
          <a:xfrm>
            <a:off y="304800" x="0"/>
            <a:ext cy="1143000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36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Watch out for the following…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4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SAM/BAM format &amp; SAMtools</a:t>
            </a: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y="3505200" x="609600"/>
            <a:ext cy="29717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 Alignment/Map &amp; Binary Alignment/Map (Heng Li, et al)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SAMtools - C or Java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1851"/>
              <a:buFont typeface="Arial"/>
              <a:buChar char="•"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 formats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1851"/>
              <a:buFont typeface="Arial"/>
              <a:buChar char="•"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sort/merge alignments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1851"/>
              <a:buFont typeface="Arial"/>
              <a:buChar char="•"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per-position information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1851"/>
              <a:buFont typeface="Arial"/>
              <a:buChar char="•"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SNPs/indel variants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1851"/>
              <a:buFont typeface="Arial"/>
              <a:buChar char="•"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alignments in a text viewer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sng" b="0" cap="none" baseline="0" sz="1400" lang="en-US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http://bioinformatics.oxfordjournals.org/cgi/reprint/btp352v1</a:t>
            </a:r>
          </a:p>
        </p:txBody>
      </p:sp>
      <p:sp>
        <p:nvSpPr>
          <p:cNvPr id="334" name="Shape 334"/>
          <p:cNvSpPr/>
          <p:nvPr/>
        </p:nvSpPr>
        <p:spPr>
          <a:xfrm>
            <a:off y="2695575" x="228600"/>
            <a:ext cy="460374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600" lang="en-US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V00-HWI-EAS132:3:38:959:2035#0     147     chr1     28     255     36M     =     79       0     GATCTGATGGCAGAAAACCCCTCTCAGTCCGTCGTG     aaX`[\`Y^Y^]ZX``\EV_BBBBBBBBBBBBBBBB     NM:i:1</a:t>
            </a:r>
          </a:p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600" lang="en-US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V00-HWI-EAS132:4:99:122:772#0      177     chr1     32     255     36M     =     9127     0     AAAGGATCTGATGGCAGAAAACCCCTCTCAGTCCGT     aaaaaa\OWaI_\WL\aa`Xa^]\ZUaa[XWT\^XR     NM:i:1</a:t>
            </a:r>
          </a:p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600" lang="en-US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V00-HWI-EAS132:4:44:473:970#0      25      chr1     40     255     36M     *     0        0     GTCGTGGTGAAGGATCTGATGGCAGAAAACACCTCT     __YaZ`W[aZNUZ[U[_TL[KVVX^QURUTDRVZBB     NM:i:2</a:t>
            </a:r>
          </a:p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600" lang="en-US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V00-HWI-EAS132:4:29:113:1934#0     99      chr1     44     255     36M     =     107      0     GGGTTTTCTGCCATCAGATCCTTTACCACGACAGAC     aaaQaa__``]\\_^``^a^`a`_^^^_XQ[ZS\XX     NM:i:1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y="2543175" x="609600"/>
            <a:ext cy="184149" cx="762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30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600" lang="en-US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Query Name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y="2543175" x="2057400"/>
            <a:ext cy="184149" cx="990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30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600" lang="en-US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Ref sequence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y="2209800" x="2362200"/>
            <a:ext cy="184149" cx="990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30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600" lang="en-US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position of alignment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y="2543175" x="4876800"/>
            <a:ext cy="184149" cx="1600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30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600" lang="en-US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query sequence (same strand as ref)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y="2543175" x="6705600"/>
            <a:ext cy="184149" cx="990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30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600" lang="en-US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query quality</a:t>
            </a:r>
          </a:p>
        </p:txBody>
      </p:sp>
      <p:sp>
        <p:nvSpPr>
          <p:cNvPr id="340" name="Shape 340"/>
          <p:cNvSpPr/>
          <p:nvPr/>
        </p:nvSpPr>
        <p:spPr>
          <a:xfrm>
            <a:off y="1600200" x="990600"/>
            <a:ext cy="460374" cx="4572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600" lang="en-US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@HD   VN:1.0</a:t>
            </a:r>
          </a:p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600" lang="en-US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@SQ   SN:chr20 AS:HG18 LN:62435964</a:t>
            </a:r>
          </a:p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600" lang="en-US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@RG   ID:L1 PU:SC_1_10 LB:SC_1 SM:NA12891</a:t>
            </a:r>
          </a:p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600" lang="en-US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@RG   ID:L2 PU:SC_2_12 LB:SC_2 SM:NA12891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y="1371600" x="914400"/>
            <a:ext cy="244474" cx="3124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50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000" lang="en-US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Header section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y="2362200" x="228600"/>
            <a:ext cy="244474" cx="1219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50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000" lang="en-US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Alignment section</a:t>
            </a:r>
          </a:p>
        </p:txBody>
      </p:sp>
      <p:cxnSp>
        <p:nvCxnSpPr>
          <p:cNvPr id="343" name="Shape 343"/>
          <p:cNvCxnSpPr/>
          <p:nvPr/>
        </p:nvCxnSpPr>
        <p:spPr>
          <a:xfrm>
            <a:off y="2514600" x="2743200"/>
            <a:ext cy="228600" cx="0"/>
          </a:xfrm>
          <a:prstGeom prst="straightConnector1">
            <a:avLst/>
          </a:prstGeom>
          <a:noFill/>
          <a:ln w="9525" cap="flat">
            <a:solidFill>
              <a:srgbClr val="008080"/>
            </a:solidFill>
            <a:prstDash val="solid"/>
            <a:round/>
            <a:headEnd w="med" len="med" type="none"/>
            <a:tailEnd w="med" len="med" type="triangle"/>
          </a:ln>
        </p:spPr>
      </p:cxn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4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Spliced-read mappers</a:t>
            </a:r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y="1600200" x="457200"/>
            <a:ext cy="4525963" cx="8077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ERANGE </a:t>
            </a:r>
          </a:p>
          <a:p>
            <a:pPr algn="l" rtl="0" lvl="1" marR="0" indent="-285750" marL="74295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1851"/>
              <a:buFont typeface="Arial"/>
              <a:buChar char="•"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(depends on exon models </a:t>
            </a:r>
            <a:r>
              <a:rPr strike="noStrike" u="none" b="0" cap="none" baseline="0" sz="18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is apparently quite difficult to install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algn="l" rtl="0" lvl="0" marR="0" indent="-342900" marL="3429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tophat </a:t>
            </a:r>
          </a:p>
          <a:p>
            <a:pPr algn="l" rtl="0" lvl="1" marR="0" indent="-285750" marL="74295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1851"/>
              <a:buFont typeface="Arial"/>
              <a:buChar char="•"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(uses bowtie, then aligns remaining reads to exon junctions)</a:t>
            </a:r>
          </a:p>
          <a:p>
            <a:r>
              <a:t/>
            </a:r>
          </a:p>
        </p:txBody>
      </p:sp>
      <p:sp>
        <p:nvSpPr>
          <p:cNvPr id="351" name="Shape 351"/>
          <p:cNvSpPr/>
          <p:nvPr/>
        </p:nvSpPr>
        <p:spPr>
          <a:xfrm>
            <a:off y="4191000" x="609600"/>
            <a:ext cy="1806574" cx="386238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52" name="Shape 352"/>
          <p:cNvSpPr txBox="1"/>
          <p:nvPr>
            <p:ph idx="2" type="body"/>
          </p:nvPr>
        </p:nvSpPr>
        <p:spPr>
          <a:xfrm>
            <a:off y="4191000" x="609600"/>
            <a:ext cy="1806575" cx="3862388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353" name="Shape 353"/>
          <p:cNvSpPr/>
          <p:nvPr/>
        </p:nvSpPr>
        <p:spPr>
          <a:xfrm>
            <a:off y="4214812" x="4953000"/>
            <a:ext cy="2643186" cx="36575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354" name="Shape 354"/>
          <p:cNvSpPr txBox="1"/>
          <p:nvPr>
            <p:ph idx="3" type="body"/>
          </p:nvPr>
        </p:nvSpPr>
        <p:spPr>
          <a:xfrm>
            <a:off y="4214812" x="4953000"/>
            <a:ext cy="2643186" cx="36576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y="0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4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Take home messages</a:t>
            </a:r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y="1371600" x="457200"/>
            <a:ext cy="5257799" cx="86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BWT speeds-up short read alignment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Bowtie = fastest aligner</a:t>
            </a:r>
          </a:p>
          <a:p>
            <a:pPr algn="l" rtl="0" lvl="1" marR="0" indent="-285750" marL="74295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might have some defaults you should tweak </a:t>
            </a:r>
            <a:r>
              <a:rPr strike="noStrike" u="none" b="0" cap="none" baseline="0" sz="20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(if you care)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Vague warning: Aligner and settings you should select depend on your application</a:t>
            </a:r>
          </a:p>
          <a:p>
            <a:pPr algn="l" rtl="0" lvl="1" marR="0" indent="-285750" marL="74295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the documentation</a:t>
            </a:r>
          </a:p>
          <a:p>
            <a:pPr algn="l" rtl="0" lvl="1" marR="0" indent="-285750" marL="74295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 the author or community if necessary</a:t>
            </a:r>
          </a:p>
          <a:p>
            <a:pPr algn="l" rtl="0" lvl="2" marR="0" indent="-228600" marL="114300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1851"/>
              <a:buFont typeface="Arial"/>
              <a:buChar char="•"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seqanswers.org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SAM/BAM format is catching on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Tophat is a good tool for spliced read mapping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Computational </a:t>
            </a:r>
            <a:r>
              <a:rPr strike="noStrike" u="none" b="0" cap="none" baseline="0" sz="4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75925"/>
              <a:buFont typeface="Arial"/>
              <a:buChar char="•"/>
            </a:pPr>
            <a:r>
              <a:rPr sz="1800" lang="en-US"/>
              <a:t>We may have &gt; 10</a:t>
            </a:r>
            <a:r>
              <a:rPr baseline="30000" sz="1800" lang="en-US"/>
              <a:t>8</a:t>
            </a:r>
            <a:r>
              <a:rPr sz="1800" lang="en-US"/>
              <a:t> reads of at least 30 bp each: </a:t>
            </a:r>
          </a:p>
          <a:p>
            <a:pPr algn="l" rtl="0" lvl="1" marR="0" indent="-298450" marL="74295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75925"/>
              <a:buFont typeface="Arial"/>
              <a:buChar char="•"/>
            </a:pPr>
            <a:r>
              <a:rPr b="1" sz="1800" lang="en-US"/>
              <a:t>Brute force: </a:t>
            </a:r>
            <a:r>
              <a:rPr sz="1800" lang="en-US"/>
              <a:t>Slide along human genome, compare sequence to each short read.</a:t>
            </a:r>
          </a:p>
          <a:p>
            <a:pPr algn="l" rtl="0" lvl="2" marR="0" indent="-257175" marL="11430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75925"/>
              <a:buFont typeface="Arial"/>
              <a:buChar char="•"/>
            </a:pPr>
            <a:r>
              <a:rPr sz="1800" lang="en-US"/>
              <a:t>~3*10</a:t>
            </a:r>
            <a:r>
              <a:rPr baseline="30000" sz="1800" lang="en-US"/>
              <a:t>17 </a:t>
            </a:r>
            <a:r>
              <a:rPr sz="1800" lang="en-US"/>
              <a:t>operations: 10</a:t>
            </a:r>
            <a:r>
              <a:rPr baseline="30000" sz="1800" lang="en-US"/>
              <a:t>8</a:t>
            </a:r>
            <a:r>
              <a:rPr sz="1800" lang="en-US"/>
              <a:t> seconds on a 3 GHz procesor = ~ 3 years</a:t>
            </a:r>
          </a:p>
          <a:p>
            <a:pPr algn="l" rtl="0" lvl="1" marR="0" indent="-298450" marL="74295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75925"/>
              <a:buFont typeface="Arial"/>
              <a:buChar char="•"/>
            </a:pPr>
            <a:r>
              <a:rPr b="1" sz="1800" lang="en-US"/>
              <a:t>Store location of each 30-length string that occurs</a:t>
            </a:r>
          </a:p>
          <a:p>
            <a:pPr algn="l" rtl="0" lvl="2" marR="0" indent="-257175" marL="11430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75925"/>
              <a:buFont typeface="Arial"/>
              <a:buChar char="•"/>
            </a:pPr>
            <a:r>
              <a:rPr sz="1800" lang="en-US"/>
              <a:t>We can't possibly store a lookup table of all 4</a:t>
            </a:r>
            <a:r>
              <a:rPr baseline="30000" sz="1800" lang="en-US"/>
              <a:t>30</a:t>
            </a:r>
            <a:r>
              <a:rPr sz="1800" lang="en-US"/>
              <a:t> locations (1 milion Terrabytes). (And most reads are &gt;= 50bp these days!) </a:t>
            </a:r>
          </a:p>
          <a:p>
            <a:pPr algn="l" rtl="0" lvl="1" marR="0" indent="-298450" marL="74295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75925"/>
              <a:buFont typeface="Arial"/>
              <a:buChar char="•"/>
            </a:pPr>
            <a:r>
              <a:rPr b="1" sz="1800" lang="en-US"/>
              <a:t>Store locations of K-mers (of 11-20 bp?)</a:t>
            </a:r>
          </a:p>
          <a:p>
            <a:pPr algn="l" rtl="0" lvl="2" marR="0" indent="-257175" marL="11430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75925"/>
              <a:buFont typeface="Arial"/>
              <a:buChar char="•"/>
            </a:pPr>
            <a:r>
              <a:rPr b="1" sz="1800" lang="en-US"/>
              <a:t>-</a:t>
            </a:r>
            <a:r>
              <a:rPr sz="1800" lang="en-US"/>
              <a:t>&gt; Hash tables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4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What’s a hash table?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1600200" x="457200"/>
            <a:ext cy="4525963" cx="7924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structure</a:t>
            </a:r>
          </a:p>
        </p:txBody>
      </p:sp>
      <p:sp>
        <p:nvSpPr>
          <p:cNvPr id="123" name="Shape 123"/>
          <p:cNvSpPr/>
          <p:nvPr/>
        </p:nvSpPr>
        <p:spPr>
          <a:xfrm>
            <a:off y="1981200" x="1828800"/>
            <a:ext cy="4194175" cx="574357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24" name="Shape 124"/>
          <p:cNvSpPr txBox="1"/>
          <p:nvPr/>
        </p:nvSpPr>
        <p:spPr>
          <a:xfrm>
            <a:off y="6400800" x="5486400"/>
            <a:ext cy="366599" cx="3657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spcBef>
                <a:spcPts val="90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wikipedia “Hash table”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y="6256035" x="76200"/>
            <a:ext cy="355800" cx="67623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800" lang="en-US"/>
              <a:t>In this case, the keys are going to be sequences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y="3611725" x="2042350"/>
            <a:ext cy="386999" cx="1590900"/>
          </a:xfrm>
          <a:prstGeom prst="rect">
            <a:avLst/>
          </a:prstGeom>
          <a:solidFill>
            <a:srgbClr val="00FFFF"/>
          </a:solidFill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sz="1800" lang="en-US"/>
              <a:t>ATGC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y="4366075" x="2042350"/>
            <a:ext cy="386999" cx="1590900"/>
          </a:xfrm>
          <a:prstGeom prst="rect">
            <a:avLst/>
          </a:prstGeom>
          <a:solidFill>
            <a:srgbClr val="00FFFF"/>
          </a:solidFill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1800" lang="en-US"/>
              <a:t>AAGC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y="5098925" x="2042350"/>
            <a:ext cy="386999" cx="1590900"/>
          </a:xfrm>
          <a:prstGeom prst="rect">
            <a:avLst/>
          </a:prstGeom>
          <a:solidFill>
            <a:srgbClr val="00FFFF"/>
          </a:solidFill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1800" lang="en-US"/>
              <a:t>GTCA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y="3463150" x="5785000"/>
            <a:ext cy="322500" cx="1526400"/>
          </a:xfrm>
          <a:prstGeom prst="rect">
            <a:avLst/>
          </a:prstGeom>
          <a:solidFill>
            <a:srgbClr val="00FF00"/>
          </a:solidFill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1200" lang="en-US"/>
              <a:t>chr1:{1336,5876}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y="3861850" x="5785000"/>
            <a:ext cy="322500" cx="1526400"/>
          </a:xfrm>
          <a:prstGeom prst="rect">
            <a:avLst/>
          </a:prstGeom>
          <a:solidFill>
            <a:srgbClr val="00FF00"/>
          </a:solidFill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1200" lang="en-US"/>
              <a:t>chr1:{986,576}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y="5261175" x="5785000"/>
            <a:ext cy="322500" cx="1526400"/>
          </a:xfrm>
          <a:prstGeom prst="rect">
            <a:avLst/>
          </a:prstGeom>
          <a:solidFill>
            <a:srgbClr val="00FF00"/>
          </a:solidFill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1200" lang="en-US"/>
              <a:t>chr2:{245,5}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4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simple hash function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 = 0;</a:t>
            </a:r>
          </a:p>
          <a:p>
            <a:pPr algn="l" rtl="0" lvl="0" marR="0" indent="-342900" marL="3429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chars in string</a:t>
            </a:r>
          </a:p>
          <a:p>
            <a:pPr algn="l" rtl="0" lvl="0" marR="0" indent="-342900" marL="3429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algn="l" rtl="0" lvl="0" marR="0" indent="-342900" marL="3429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hash = hash*31 + value(char)</a:t>
            </a:r>
          </a:p>
          <a:p>
            <a:pPr algn="l" rtl="0" lvl="0" marR="0" indent="-342900" marL="3429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a=97, c=99, g=103, t=116</a:t>
            </a:r>
          </a:p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hash(gatgtgacatacct) = 2057673064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y="533400" x="457200"/>
            <a:ext cy="4873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Hash tables 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1600200" x="457200"/>
            <a:ext cy="5257799" cx="8305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609600" marL="6096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by MAQ, Eland, SOAP, SHRiMP, ZOOM, partially by Mosaik, BFAST</a:t>
            </a:r>
          </a:p>
          <a:p>
            <a:r>
              <a:t/>
            </a:r>
          </a:p>
          <a:p>
            <a:pPr algn="l" rtl="0" lvl="0" marR="0" indent="-609600" marL="6096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/>
              <a:t>Results in ~ constant lookup time for each k-mer</a:t>
            </a:r>
          </a:p>
          <a:p>
            <a:pPr algn="l" rtl="0" lvl="1" marR="0" indent="-266700" marL="74295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43750"/>
              <a:buFont typeface="Courier New"/>
              <a:buChar char="o"/>
            </a:pPr>
            <a:r>
              <a:rPr lang="en-US"/>
              <a:t>Does this k-mer have a corresponding genomic hit?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y="533400" x="457200"/>
            <a:ext cy="4874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Hash tables 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1600200" x="457200"/>
            <a:ext cy="5257799" cx="8305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609600" marL="6096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by MAQ, Eland, SOAP, SHRiMP, ZOOM, partially by Mosaik, BFAST</a:t>
            </a:r>
          </a:p>
          <a:p>
            <a:r>
              <a:t/>
            </a:r>
          </a:p>
          <a:p>
            <a:pPr algn="l" rtl="0" lvl="0" marR="0" indent="-609600" marL="6096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/>
              <a:t>Results in ~ constant lookup time for each k-mer</a:t>
            </a:r>
          </a:p>
          <a:p>
            <a:pPr algn="l" rtl="0" lvl="1" marR="0" indent="-266700" marL="74295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43750"/>
              <a:buFont typeface="Courier New"/>
              <a:buChar char="o"/>
            </a:pPr>
            <a:r>
              <a:rPr lang="en-US"/>
              <a:t>Does this k-mer have a corresponding genomic hit?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/>
          <p:nvPr/>
        </p:nvSpPr>
        <p:spPr>
          <a:xfrm>
            <a:off y="1614487" x="304800"/>
            <a:ext cy="366711" cx="30924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gatgtgacatacct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gttctactgaggct</a:t>
            </a:r>
          </a:p>
        </p:txBody>
      </p:sp>
      <p:sp>
        <p:nvSpPr>
          <p:cNvPr id="159" name="Shape 159"/>
          <p:cNvSpPr/>
          <p:nvPr/>
        </p:nvSpPr>
        <p:spPr>
          <a:xfrm>
            <a:off y="1843088" x="304800"/>
            <a:ext cy="366711" cx="30924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gatgtgacatacct</a:t>
            </a:r>
            <a:r>
              <a:rPr strike="noStrike" u="none" b="0" cap="none" baseline="0" sz="18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gttctactgaggct</a:t>
            </a:r>
          </a:p>
        </p:txBody>
      </p:sp>
      <p:sp>
        <p:nvSpPr>
          <p:cNvPr id="160" name="Shape 160"/>
          <p:cNvSpPr/>
          <p:nvPr/>
        </p:nvSpPr>
        <p:spPr>
          <a:xfrm>
            <a:off y="2147888" x="304800"/>
            <a:ext cy="366711" cx="30924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gatgtga</a:t>
            </a:r>
            <a:r>
              <a:rPr strike="noStrike" u="none" b="0" cap="none" baseline="0" sz="18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catacct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gttctac</a:t>
            </a:r>
            <a:r>
              <a:rPr strike="noStrike" u="none" b="0" cap="none" baseline="0" sz="18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tgaggct</a:t>
            </a:r>
          </a:p>
        </p:txBody>
      </p:sp>
      <p:sp>
        <p:nvSpPr>
          <p:cNvPr id="161" name="Shape 161"/>
          <p:cNvSpPr/>
          <p:nvPr/>
        </p:nvSpPr>
        <p:spPr>
          <a:xfrm>
            <a:off y="2466975" x="304800"/>
            <a:ext cy="366713" cx="30924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gatgtga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catacct</a:t>
            </a:r>
            <a:r>
              <a:rPr strike="noStrike" u="none" b="0" cap="none" baseline="0" sz="18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gttctac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tgaggct</a:t>
            </a:r>
          </a:p>
        </p:txBody>
      </p:sp>
      <p:sp>
        <p:nvSpPr>
          <p:cNvPr id="162" name="Shape 162"/>
          <p:cNvSpPr/>
          <p:nvPr/>
        </p:nvSpPr>
        <p:spPr>
          <a:xfrm>
            <a:off y="2757488" x="304800"/>
            <a:ext cy="366711" cx="30924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gatgtga</a:t>
            </a:r>
            <a:r>
              <a:rPr strike="noStrike" u="none" b="0" cap="none" baseline="0" sz="18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catacctgttctac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tgaggct</a:t>
            </a:r>
          </a:p>
        </p:txBody>
      </p:sp>
      <p:sp>
        <p:nvSpPr>
          <p:cNvPr id="163" name="Shape 163"/>
          <p:cNvSpPr/>
          <p:nvPr/>
        </p:nvSpPr>
        <p:spPr>
          <a:xfrm>
            <a:off y="3062288" x="323850"/>
            <a:ext cy="366711" cx="30924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gatgtga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catacctgttctac</a:t>
            </a:r>
            <a:r>
              <a:rPr strike="noStrike" u="none" b="0" cap="none" baseline="0" sz="18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tgaggct</a:t>
            </a:r>
          </a:p>
        </p:txBody>
      </p:sp>
      <p:cxnSp>
        <p:nvCxnSpPr>
          <p:cNvPr id="164" name="Shape 164"/>
          <p:cNvCxnSpPr/>
          <p:nvPr/>
        </p:nvCxnSpPr>
        <p:spPr>
          <a:xfrm>
            <a:off y="1855788" x="3371850"/>
            <a:ext cy="0" cx="59055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triangle"/>
          </a:ln>
        </p:spPr>
      </p:cxnSp>
      <p:sp>
        <p:nvSpPr>
          <p:cNvPr id="165" name="Shape 165"/>
          <p:cNvSpPr txBox="1"/>
          <p:nvPr/>
        </p:nvSpPr>
        <p:spPr>
          <a:xfrm>
            <a:off y="1689100" x="3905250"/>
            <a:ext cy="1739899" cx="1600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90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2057673064</a:t>
            </a:r>
            <a:b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3178370917</a:t>
            </a:r>
            <a:b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773088662</a:t>
            </a:r>
            <a:b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1856750201</a:t>
            </a:r>
            <a:b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2510061809</a:t>
            </a:r>
            <a:b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119777054</a:t>
            </a:r>
          </a:p>
        </p:txBody>
      </p:sp>
      <p:sp>
        <p:nvSpPr>
          <p:cNvPr id="166" name="Shape 166"/>
          <p:cNvSpPr/>
          <p:nvPr/>
        </p:nvSpPr>
        <p:spPr>
          <a:xfrm>
            <a:off y="4114800" x="381000"/>
            <a:ext cy="2286000" cx="4168775"/>
          </a:xfrm>
          <a:prstGeom prst="rect">
            <a:avLst/>
          </a:prstGeom>
          <a:solidFill>
            <a:srgbClr val="FFFF99"/>
          </a:solidFill>
          <a:ln w="9525" cap="flat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9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GENOME</a:t>
            </a:r>
          </a:p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1" cap="none" baseline="0" sz="9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ttcagttatccaga</a:t>
            </a:r>
            <a:r>
              <a:rPr strike="noStrike" u="none" b="1" cap="none" baseline="0" sz="9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aaatgctattttcc</a:t>
            </a:r>
            <a:r>
              <a:rPr strike="noStrike" u="none" b="0" cap="none" baseline="0" sz="9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aaatgaaatctaaaatagtaactcaagtgaaacattgtcaggtgtgtaaggaaggaaaatatgaagggctacccacaaacccacaaacaacggaaactccaattcctaagtttccgggacacactattcatatagatataatttctacagacaaaaacgggtacttacggcaattcacaaattttcaaaacttgcgaaagcaaaaataaaaaaaattcaaaatcaatagaagacataagaaaacctttacatgacatcttattttattttggagtaccaaaatacgttgtaatggatatagaaaaatcctttaattccgcaacaacagcctttatgatgaaagaccagctgggcatacaaattttcaaagcatccccttataaaagttctgtaaacggacaaatagaacggtttcattctatcctcgctgaaattaaaagatgtttaaaaactaaacaggtacaccgaacatttgaagaacagttcaattcagctgtctaggaatataactacacaattcaccctgtatcaaaaatacaaaacaaaataacgcccttaaaaatatttttggcagaaatataaccactgatccaggaaaatatgacgaaagcagataaggcaacatcgaaaacctataatcaaaacaggcaacaggcttaaaaaccataacgaaaaaagcaataagatcaaagattatgagccaggacaaacagtttttataaagcaaatcacaaggccaggttctaagctgtacaagaaagaaacattaaaagaaaacagacaaacatttgttatcacagaagcaggaagatgtgacatacctgttctactgaaggct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y="3657600" x="838200"/>
            <a:ext cy="366713" cx="1447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90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832589471</a:t>
            </a:r>
          </a:p>
        </p:txBody>
      </p:sp>
      <p:cxnSp>
        <p:nvCxnSpPr>
          <p:cNvPr id="168" name="Shape 168"/>
          <p:cNvCxnSpPr/>
          <p:nvPr/>
        </p:nvCxnSpPr>
        <p:spPr>
          <a:xfrm rot="10800000" flipH="1">
            <a:off y="3962400" x="1447800"/>
            <a:ext cy="304799" cx="22860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triangle"/>
          </a:ln>
        </p:spPr>
      </p:cxnSp>
      <p:cxnSp>
        <p:nvCxnSpPr>
          <p:cNvPr id="169" name="Shape 169"/>
          <p:cNvCxnSpPr/>
          <p:nvPr/>
        </p:nvCxnSpPr>
        <p:spPr>
          <a:xfrm>
            <a:off y="2057400" x="3352800"/>
            <a:ext cy="0" cx="60959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triangle"/>
          </a:ln>
        </p:spPr>
      </p:cxnSp>
      <p:cxnSp>
        <p:nvCxnSpPr>
          <p:cNvPr id="170" name="Shape 170"/>
          <p:cNvCxnSpPr/>
          <p:nvPr/>
        </p:nvCxnSpPr>
        <p:spPr>
          <a:xfrm>
            <a:off y="2362200" x="3352800"/>
            <a:ext cy="0" cx="60959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triangle"/>
          </a:ln>
        </p:spPr>
      </p:cxnSp>
      <p:cxnSp>
        <p:nvCxnSpPr>
          <p:cNvPr id="171" name="Shape 171"/>
          <p:cNvCxnSpPr/>
          <p:nvPr/>
        </p:nvCxnSpPr>
        <p:spPr>
          <a:xfrm>
            <a:off y="2693988" x="3352800"/>
            <a:ext cy="0" cx="60959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triangle"/>
          </a:ln>
        </p:spPr>
      </p:cxnSp>
      <p:cxnSp>
        <p:nvCxnSpPr>
          <p:cNvPr id="172" name="Shape 172"/>
          <p:cNvCxnSpPr/>
          <p:nvPr/>
        </p:nvCxnSpPr>
        <p:spPr>
          <a:xfrm>
            <a:off y="2998788" x="3352800"/>
            <a:ext cy="0" cx="60959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triangle"/>
          </a:ln>
        </p:spPr>
      </p:cxnSp>
      <p:cxnSp>
        <p:nvCxnSpPr>
          <p:cNvPr id="173" name="Shape 173"/>
          <p:cNvCxnSpPr/>
          <p:nvPr/>
        </p:nvCxnSpPr>
        <p:spPr>
          <a:xfrm>
            <a:off y="3303587" x="3352800"/>
            <a:ext cy="0" cx="60959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triangle"/>
          </a:ln>
        </p:spPr>
      </p:cxnSp>
      <p:sp>
        <p:nvSpPr>
          <p:cNvPr id="174" name="Shape 174"/>
          <p:cNvSpPr/>
          <p:nvPr/>
        </p:nvSpPr>
        <p:spPr>
          <a:xfrm>
            <a:off y="914400" x="0"/>
            <a:ext cy="366713" cx="48958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read1 - gatgtgacatacctgttctactgaggct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y="1627187" x="3352800"/>
            <a:ext cy="214312" cx="53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800" lang="en-US" i="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</a:p>
        </p:txBody>
      </p:sp>
      <p:sp>
        <p:nvSpPr>
          <p:cNvPr id="176" name="Shape 176"/>
          <p:cNvSpPr/>
          <p:nvPr/>
        </p:nvSpPr>
        <p:spPr>
          <a:xfrm>
            <a:off y="4267200" x="457200"/>
            <a:ext cy="152399" cx="1981199"/>
          </a:xfrm>
          <a:prstGeom prst="rect">
            <a:avLst/>
          </a:prstGeom>
          <a:noFill/>
          <a:ln w="9525" cap="flat">
            <a:solidFill>
              <a:srgbClr val="00CCFF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7" name="Shape 177"/>
          <p:cNvSpPr/>
          <p:nvPr/>
        </p:nvSpPr>
        <p:spPr>
          <a:xfrm>
            <a:off y="0" x="1371600"/>
            <a:ext cy="838199" cx="7086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32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MAQ approach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/>
          <p:nvPr/>
        </p:nvSpPr>
        <p:spPr>
          <a:xfrm>
            <a:off y="4114800" x="381000"/>
            <a:ext cy="2286000" cx="4168775"/>
          </a:xfrm>
          <a:prstGeom prst="rect">
            <a:avLst/>
          </a:prstGeom>
          <a:solidFill>
            <a:srgbClr val="FFFF99"/>
          </a:solidFill>
          <a:ln w="9525" cap="flat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9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GENOME</a:t>
            </a:r>
          </a:p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9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strike="noStrike" u="none" b="1" cap="none" baseline="0" sz="9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tcagttatccagaa</a:t>
            </a:r>
            <a:r>
              <a:rPr strike="noStrike" u="none" b="1" cap="none" baseline="0" sz="9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aatgctattttccc</a:t>
            </a:r>
            <a:r>
              <a:rPr strike="noStrike" u="none" b="0" cap="none" baseline="0" sz="9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aatgaaatctaaaatagtaactcaagtgaaacattgtcaggtgtgtaaggaaggaaaatatgaagggctacccacaaacccacaaacaacggaaactccaattcctaagtttccgggacacactattcatatagatataatttctacagacaaaaacgggtacttacggcaattcacaaattttcaaaacttgcgaaagcaaaaataaaaaaaattcaaaatcaatagaagacataagaaaacctttacatgacatcttattttattttggagtaccaaaatacgttgtaatggatatagaaaaatcctttaattccgcaacaacagcctttatgatgaaagaccagctgggcatacaaattttcaaagcatccccttataaaagttctgtaaacggacaaatagaacggtttcattctatcctcgctgaaattaaaagatgtttaaaaactaaacaggtacaccgaacatttgaagaacagttcaattcagctgtctaggaatataactacacaattcaccctgtatcaaaaatacaaaacaaaataacgcccttaaaaatatttttggcagaaatataaccactgatccaggaaaatatgacgaaagcagataaggcaacatcgaaaacctataatcaaaacaggcaacaggcttaaaaaccataacgaaaaaagcaataagatcaaagattatgagccaggacaaacagtttttataaagcaaatcacaaggccaggttctaagctgtacaagaaagaaacattaaaagaaaacagacaaacatttgttatcacagaagcaggaagatgtgacatacctgttctactgaaggct</a:t>
            </a:r>
          </a:p>
        </p:txBody>
      </p:sp>
      <p:sp>
        <p:nvSpPr>
          <p:cNvPr id="184" name="Shape 184"/>
          <p:cNvSpPr/>
          <p:nvPr/>
        </p:nvSpPr>
        <p:spPr>
          <a:xfrm>
            <a:off y="4267200" x="533400"/>
            <a:ext cy="152399" cx="1981199"/>
          </a:xfrm>
          <a:prstGeom prst="rect">
            <a:avLst/>
          </a:prstGeom>
          <a:noFill/>
          <a:ln w="9525" cap="flat">
            <a:solidFill>
              <a:srgbClr val="00CCFF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85" name="Shape 185"/>
          <p:cNvSpPr/>
          <p:nvPr/>
        </p:nvSpPr>
        <p:spPr>
          <a:xfrm>
            <a:off y="0" x="1371600"/>
            <a:ext cy="838199" cx="7086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32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MAQ approach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y="3810000" x="1524000"/>
            <a:ext cy="366713" cx="1752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90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1258119214</a:t>
            </a:r>
          </a:p>
        </p:txBody>
      </p:sp>
      <p:cxnSp>
        <p:nvCxnSpPr>
          <p:cNvPr id="187" name="Shape 187"/>
          <p:cNvCxnSpPr/>
          <p:nvPr/>
        </p:nvCxnSpPr>
        <p:spPr>
          <a:xfrm rot="10800000" flipH="1">
            <a:off y="4114800" x="1600200"/>
            <a:ext cy="304799" cx="22860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triangle"/>
          </a:ln>
        </p:spPr>
      </p:cxnSp>
      <p:sp>
        <p:nvSpPr>
          <p:cNvPr id="188" name="Shape 188"/>
          <p:cNvSpPr/>
          <p:nvPr/>
        </p:nvSpPr>
        <p:spPr>
          <a:xfrm>
            <a:off y="1614487" x="304800"/>
            <a:ext cy="366711" cx="30924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gatgtgacatacct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gttctactgaggct</a:t>
            </a:r>
          </a:p>
        </p:txBody>
      </p:sp>
      <p:sp>
        <p:nvSpPr>
          <p:cNvPr id="189" name="Shape 189"/>
          <p:cNvSpPr/>
          <p:nvPr/>
        </p:nvSpPr>
        <p:spPr>
          <a:xfrm>
            <a:off y="1843088" x="304800"/>
            <a:ext cy="366711" cx="30924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gatgtgacatacct</a:t>
            </a:r>
            <a:r>
              <a:rPr strike="noStrike" u="none" b="0" cap="none" baseline="0" sz="18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gttctactgaggct</a:t>
            </a:r>
          </a:p>
        </p:txBody>
      </p:sp>
      <p:sp>
        <p:nvSpPr>
          <p:cNvPr id="190" name="Shape 190"/>
          <p:cNvSpPr/>
          <p:nvPr/>
        </p:nvSpPr>
        <p:spPr>
          <a:xfrm>
            <a:off y="2147888" x="304800"/>
            <a:ext cy="366711" cx="30924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gatgtga</a:t>
            </a:r>
            <a:r>
              <a:rPr strike="noStrike" u="none" b="0" cap="none" baseline="0" sz="18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catacct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gttctac</a:t>
            </a:r>
            <a:r>
              <a:rPr strike="noStrike" u="none" b="0" cap="none" baseline="0" sz="18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tgaggct</a:t>
            </a:r>
          </a:p>
        </p:txBody>
      </p:sp>
      <p:sp>
        <p:nvSpPr>
          <p:cNvPr id="191" name="Shape 191"/>
          <p:cNvSpPr/>
          <p:nvPr/>
        </p:nvSpPr>
        <p:spPr>
          <a:xfrm>
            <a:off y="2466975" x="304800"/>
            <a:ext cy="366713" cx="30924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gatgtga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catacct</a:t>
            </a:r>
            <a:r>
              <a:rPr strike="noStrike" u="none" b="0" cap="none" baseline="0" sz="18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gttctac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tgaggct</a:t>
            </a:r>
          </a:p>
        </p:txBody>
      </p:sp>
      <p:sp>
        <p:nvSpPr>
          <p:cNvPr id="192" name="Shape 192"/>
          <p:cNvSpPr/>
          <p:nvPr/>
        </p:nvSpPr>
        <p:spPr>
          <a:xfrm>
            <a:off y="2757488" x="304800"/>
            <a:ext cy="366711" cx="30924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gatgtga</a:t>
            </a:r>
            <a:r>
              <a:rPr strike="noStrike" u="none" b="0" cap="none" baseline="0" sz="18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catacctgttctac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tgaggct</a:t>
            </a:r>
          </a:p>
        </p:txBody>
      </p:sp>
      <p:sp>
        <p:nvSpPr>
          <p:cNvPr id="193" name="Shape 193"/>
          <p:cNvSpPr/>
          <p:nvPr/>
        </p:nvSpPr>
        <p:spPr>
          <a:xfrm>
            <a:off y="3062288" x="323850"/>
            <a:ext cy="366711" cx="30924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gatgtga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catacctgttctac</a:t>
            </a:r>
            <a:r>
              <a:rPr strike="noStrike" u="none" b="0" cap="none" baseline="0" sz="18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tgaggct</a:t>
            </a:r>
          </a:p>
        </p:txBody>
      </p:sp>
      <p:cxnSp>
        <p:nvCxnSpPr>
          <p:cNvPr id="194" name="Shape 194"/>
          <p:cNvCxnSpPr/>
          <p:nvPr/>
        </p:nvCxnSpPr>
        <p:spPr>
          <a:xfrm>
            <a:off y="1855788" x="3371850"/>
            <a:ext cy="0" cx="59055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triangle"/>
          </a:ln>
        </p:spPr>
      </p:cxnSp>
      <p:sp>
        <p:nvSpPr>
          <p:cNvPr id="195" name="Shape 195"/>
          <p:cNvSpPr txBox="1"/>
          <p:nvPr/>
        </p:nvSpPr>
        <p:spPr>
          <a:xfrm>
            <a:off y="1689100" x="3905250"/>
            <a:ext cy="1739899" cx="1600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90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2057673064</a:t>
            </a:r>
            <a:b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3178370917</a:t>
            </a:r>
            <a:b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773088662</a:t>
            </a:r>
            <a:b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1856750201</a:t>
            </a:r>
            <a:b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2510061809</a:t>
            </a:r>
            <a:b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119777054</a:t>
            </a:r>
          </a:p>
        </p:txBody>
      </p:sp>
      <p:cxnSp>
        <p:nvCxnSpPr>
          <p:cNvPr id="196" name="Shape 196"/>
          <p:cNvCxnSpPr/>
          <p:nvPr/>
        </p:nvCxnSpPr>
        <p:spPr>
          <a:xfrm>
            <a:off y="2057400" x="3352800"/>
            <a:ext cy="0" cx="60959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triangle"/>
          </a:ln>
        </p:spPr>
      </p:cxnSp>
      <p:cxnSp>
        <p:nvCxnSpPr>
          <p:cNvPr id="197" name="Shape 197"/>
          <p:cNvCxnSpPr/>
          <p:nvPr/>
        </p:nvCxnSpPr>
        <p:spPr>
          <a:xfrm>
            <a:off y="2362200" x="3352800"/>
            <a:ext cy="0" cx="60959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triangle"/>
          </a:ln>
        </p:spPr>
      </p:cxnSp>
      <p:cxnSp>
        <p:nvCxnSpPr>
          <p:cNvPr id="198" name="Shape 198"/>
          <p:cNvCxnSpPr/>
          <p:nvPr/>
        </p:nvCxnSpPr>
        <p:spPr>
          <a:xfrm>
            <a:off y="2693988" x="3352800"/>
            <a:ext cy="0" cx="60959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triangle"/>
          </a:ln>
        </p:spPr>
      </p:cxnSp>
      <p:cxnSp>
        <p:nvCxnSpPr>
          <p:cNvPr id="199" name="Shape 199"/>
          <p:cNvCxnSpPr/>
          <p:nvPr/>
        </p:nvCxnSpPr>
        <p:spPr>
          <a:xfrm>
            <a:off y="2998788" x="3352800"/>
            <a:ext cy="0" cx="60959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triangle"/>
          </a:ln>
        </p:spPr>
      </p:cxnSp>
      <p:cxnSp>
        <p:nvCxnSpPr>
          <p:cNvPr id="200" name="Shape 200"/>
          <p:cNvCxnSpPr/>
          <p:nvPr/>
        </p:nvCxnSpPr>
        <p:spPr>
          <a:xfrm>
            <a:off y="3303587" x="3352800"/>
            <a:ext cy="0" cx="60959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triangle"/>
          </a:ln>
        </p:spPr>
      </p:cxnSp>
      <p:sp>
        <p:nvSpPr>
          <p:cNvPr id="201" name="Shape 201"/>
          <p:cNvSpPr txBox="1"/>
          <p:nvPr/>
        </p:nvSpPr>
        <p:spPr>
          <a:xfrm>
            <a:off y="1627187" x="3352800"/>
            <a:ext cy="214312" cx="53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800" lang="en-US" i="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