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67" r:id="rId3"/>
    <p:sldId id="417" r:id="rId4"/>
    <p:sldId id="362" r:id="rId5"/>
    <p:sldId id="363" r:id="rId6"/>
    <p:sldId id="364" r:id="rId7"/>
    <p:sldId id="418" r:id="rId8"/>
    <p:sldId id="365" r:id="rId9"/>
    <p:sldId id="419" r:id="rId10"/>
    <p:sldId id="366" r:id="rId11"/>
    <p:sldId id="367" r:id="rId12"/>
    <p:sldId id="387" r:id="rId13"/>
    <p:sldId id="390" r:id="rId14"/>
    <p:sldId id="388" r:id="rId15"/>
    <p:sldId id="389" r:id="rId16"/>
    <p:sldId id="391" r:id="rId17"/>
    <p:sldId id="413" r:id="rId18"/>
    <p:sldId id="415" r:id="rId19"/>
    <p:sldId id="416" r:id="rId20"/>
    <p:sldId id="420" r:id="rId21"/>
    <p:sldId id="26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149190" y="258175"/>
            <a:ext cx="5893621" cy="1213157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149190" y="1564307"/>
            <a:ext cx="5893621" cy="528704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3149600" y="2185986"/>
            <a:ext cx="5892800" cy="38576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  <p:custDataLst>
              <p:tags r:id="rId6"/>
            </p:custDataLst>
          </p:nvPr>
        </p:nvSpPr>
        <p:spPr>
          <a:xfrm>
            <a:off x="3148013" y="2643185"/>
            <a:ext cx="5894387" cy="38576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3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4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831340" y="1520825"/>
            <a:ext cx="8529320" cy="1151890"/>
          </a:xfrm>
        </p:spPr>
        <p:txBody>
          <a:bodyPr anchor="b" anchorCtr="0">
            <a:no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876000" y="334800"/>
            <a:ext cx="10440000" cy="1368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175101" y="914400"/>
            <a:ext cx="5542190" cy="776920"/>
          </a:xfrm>
        </p:spPr>
        <p:txBody>
          <a:bodyPr anchor="b" anchorCtr="0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175101" y="1730484"/>
            <a:ext cx="5556298" cy="137979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b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4.xml"/><Relationship Id="rId17" Type="http://schemas.openxmlformats.org/officeDocument/2006/relationships/tags" Target="../tags/tag63.xml"/><Relationship Id="rId16" Type="http://schemas.openxmlformats.org/officeDocument/2006/relationships/tags" Target="../tags/tag62.xml"/><Relationship Id="rId15" Type="http://schemas.openxmlformats.org/officeDocument/2006/relationships/tags" Target="../tags/tag61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463225" y="6309321"/>
            <a:ext cx="298776" cy="294875"/>
            <a:chOff x="4328868" y="5502988"/>
            <a:chExt cx="500307" cy="493774"/>
          </a:xfrm>
        </p:grpSpPr>
        <p:sp>
          <p:nvSpPr>
            <p:cNvPr id="3" name="Freeform 7">
              <a:hlinkClick r:id="" action="ppaction://hlinkshowjump?jump=previousslide"/>
            </p:cNvPr>
            <p:cNvSpPr/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4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</p:grpSp>
      <p:grpSp>
        <p:nvGrpSpPr>
          <p:cNvPr id="5" name="Group 9"/>
          <p:cNvGrpSpPr/>
          <p:nvPr/>
        </p:nvGrpSpPr>
        <p:grpSpPr>
          <a:xfrm flipH="1">
            <a:off x="1244945" y="6309321"/>
            <a:ext cx="298776" cy="294875"/>
            <a:chOff x="4328868" y="5502988"/>
            <a:chExt cx="500307" cy="493774"/>
          </a:xfrm>
        </p:grpSpPr>
        <p:sp>
          <p:nvSpPr>
            <p:cNvPr id="6" name="Freeform 10">
              <a:hlinkClick r:id="" action="ppaction://hlinkshowjump?jump=nextslide"/>
            </p:cNvPr>
            <p:cNvSpPr/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7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</p:grpSp>
      <p:cxnSp>
        <p:nvCxnSpPr>
          <p:cNvPr id="8" name="Straight Connector 3"/>
          <p:cNvCxnSpPr/>
          <p:nvPr/>
        </p:nvCxnSpPr>
        <p:spPr>
          <a:xfrm>
            <a:off x="736945" y="6460467"/>
            <a:ext cx="508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5"/>
          <p:cNvGrpSpPr/>
          <p:nvPr/>
        </p:nvGrpSpPr>
        <p:grpSpPr>
          <a:xfrm rot="5400000">
            <a:off x="-1677147" y="1677149"/>
            <a:ext cx="6858004" cy="3503712"/>
            <a:chOff x="0" y="3474720"/>
            <a:chExt cx="10261600" cy="71120"/>
          </a:xfrm>
        </p:grpSpPr>
        <p:sp>
          <p:nvSpPr>
            <p:cNvPr id="10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rgbClr val="663A7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rgbClr val="E8707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rgbClr val="01AD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"/>
          <p:cNvSpPr txBox="1"/>
          <p:nvPr/>
        </p:nvSpPr>
        <p:spPr>
          <a:xfrm>
            <a:off x="4929521" y="1596391"/>
            <a:ext cx="43573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实现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Promise</a:t>
            </a:r>
            <a:endParaRPr lang="zh-CN" altLang="zh-CN" sz="5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4847861" y="2010285"/>
            <a:ext cx="0" cy="25658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2831637" y="2106299"/>
            <a:ext cx="1596233" cy="1596233"/>
            <a:chOff x="1068965" y="491752"/>
            <a:chExt cx="1197175" cy="1197175"/>
          </a:xfrm>
        </p:grpSpPr>
        <p:grpSp>
          <p:nvGrpSpPr>
            <p:cNvPr id="19" name="组合 18"/>
            <p:cNvGrpSpPr/>
            <p:nvPr/>
          </p:nvGrpSpPr>
          <p:grpSpPr>
            <a:xfrm>
              <a:off x="1068965" y="49175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1" name="同心圆 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20" name="KSO_Shape"/>
            <p:cNvSpPr/>
            <p:nvPr/>
          </p:nvSpPr>
          <p:spPr bwMode="auto">
            <a:xfrm>
              <a:off x="1288029" y="829734"/>
              <a:ext cx="759046" cy="521208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663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334645"/>
            <a:ext cx="10440035" cy="454025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/>
              <a:t>Promise.all</a:t>
            </a:r>
            <a:r>
              <a:rPr lang="zh-CN" altLang="zh-CN" sz="3600" dirty="0"/>
              <a:t>的使用：</a:t>
            </a:r>
            <a:br>
              <a:rPr lang="zh-CN" altLang="zh-CN" sz="3600" dirty="0"/>
            </a:br>
            <a:br>
              <a:rPr lang="zh-CN" altLang="zh-CN" sz="3600" dirty="0"/>
            </a:br>
            <a:r>
              <a:rPr lang="en-US" altLang="zh-CN" sz="3600" dirty="0">
                <a:sym typeface="+mn-ea"/>
              </a:rPr>
              <a:t>const p = Promise.all([p1,p2,p3....])</a:t>
            </a:r>
            <a:br>
              <a:rPr lang="zh-CN" altLang="zh-CN" sz="3600" dirty="0">
                <a:solidFill>
                  <a:schemeClr val="bg1"/>
                </a:solidFill>
              </a:rPr>
            </a:br>
            <a:r>
              <a:rPr lang="zh-CN" altLang="zh-CN" sz="3600" dirty="0">
                <a:sym typeface="+mn-ea"/>
              </a:rPr>
              <a:t>接收</a:t>
            </a:r>
            <a:r>
              <a:rPr lang="en-US" altLang="zh-CN" sz="3600" dirty="0">
                <a:sym typeface="+mn-ea"/>
              </a:rPr>
              <a:t>Promise</a:t>
            </a:r>
            <a:r>
              <a:rPr lang="zh-CN" altLang="zh-CN" sz="3600" dirty="0">
                <a:sym typeface="+mn-ea"/>
              </a:rPr>
              <a:t>数组，所有</a:t>
            </a:r>
            <a:r>
              <a:rPr lang="en-US" altLang="zh-CN" sz="3600" dirty="0">
                <a:sym typeface="+mn-ea"/>
              </a:rPr>
              <a:t>promise</a:t>
            </a:r>
            <a:r>
              <a:rPr lang="zh-CN" altLang="en-US" sz="3600" dirty="0">
                <a:sym typeface="+mn-ea"/>
              </a:rPr>
              <a:t>都</a:t>
            </a:r>
            <a:r>
              <a:rPr lang="en-US" altLang="zh-CN" sz="3600" dirty="0">
                <a:sym typeface="+mn-ea"/>
              </a:rPr>
              <a:t>resolve</a:t>
            </a:r>
            <a:r>
              <a:rPr lang="zh-CN" altLang="zh-CN" sz="3600" dirty="0">
                <a:sym typeface="+mn-ea"/>
              </a:rPr>
              <a:t>，</a:t>
            </a:r>
            <a:r>
              <a:rPr lang="en-US" altLang="zh-CN" sz="3600" dirty="0">
                <a:sym typeface="+mn-ea"/>
              </a:rPr>
              <a:t>p</a:t>
            </a:r>
            <a:r>
              <a:rPr lang="zh-CN" altLang="zh-CN" sz="3600" dirty="0">
                <a:sym typeface="+mn-ea"/>
              </a:rPr>
              <a:t>才会走</a:t>
            </a:r>
            <a:r>
              <a:rPr lang="en-US" altLang="zh-CN" sz="3600" dirty="0">
                <a:sym typeface="+mn-ea"/>
              </a:rPr>
              <a:t>then</a:t>
            </a:r>
            <a:r>
              <a:rPr lang="zh-CN" altLang="zh-CN" sz="3600" dirty="0">
                <a:sym typeface="+mn-ea"/>
              </a:rPr>
              <a:t>回调，有一个失败则走</a:t>
            </a:r>
            <a:r>
              <a:rPr lang="en-US" altLang="zh-CN" sz="3600" dirty="0">
                <a:sym typeface="+mn-ea"/>
              </a:rPr>
              <a:t>catch</a:t>
            </a:r>
            <a:r>
              <a:rPr lang="zh-CN" altLang="zh-CN" sz="3600" dirty="0">
                <a:sym typeface="+mn-ea"/>
              </a:rPr>
              <a:t>回调</a:t>
            </a:r>
            <a:br>
              <a:rPr lang="zh-CN" altLang="zh-CN" sz="3600" dirty="0">
                <a:solidFill>
                  <a:schemeClr val="bg1"/>
                </a:solidFill>
              </a:rPr>
            </a:br>
            <a:br>
              <a:rPr lang="zh-CN" altLang="zh-CN" sz="3600" dirty="0">
                <a:solidFill>
                  <a:schemeClr val="bg1"/>
                </a:solidFill>
              </a:rPr>
            </a:br>
            <a:r>
              <a:rPr lang="zh-CN" altLang="zh-CN" sz="3600" dirty="0">
                <a:solidFill>
                  <a:schemeClr val="bg1"/>
                </a:solidFill>
              </a:rPr>
              <a:t>云官网</a:t>
            </a:r>
            <a:br>
              <a:rPr lang="zh-CN" altLang="zh-CN" sz="3600" dirty="0">
                <a:solidFill>
                  <a:schemeClr val="bg1"/>
                </a:solidFill>
              </a:rPr>
            </a:br>
            <a:r>
              <a:rPr lang="zh-CN" altLang="en-US" sz="3600" dirty="0"/>
              <a:t>例子</a:t>
            </a:r>
            <a:endParaRPr lang="zh-CN" altLang="zh-CN" sz="3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334644"/>
            <a:ext cx="10440035" cy="6523355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/>
              <a:t>Promise.all</a:t>
            </a:r>
            <a:r>
              <a:rPr lang="zh-CN" altLang="en-US" sz="3600" dirty="0"/>
              <a:t>可能满足不了一些特殊需求</a:t>
            </a:r>
            <a:r>
              <a:rPr lang="zh-CN" altLang="zh-CN" sz="3600" dirty="0"/>
              <a:t>：</a:t>
            </a:r>
            <a:br>
              <a:rPr lang="zh-CN" altLang="zh-CN" sz="3600" dirty="0"/>
            </a:br>
            <a:br>
              <a:rPr lang="zh-CN" altLang="zh-CN" sz="3600" dirty="0"/>
            </a:br>
            <a:r>
              <a:rPr lang="en-US" altLang="zh-CN" sz="3600" dirty="0"/>
              <a:t>p1</a:t>
            </a:r>
            <a:r>
              <a:rPr lang="zh-CN" altLang="zh-CN" sz="3600" dirty="0"/>
              <a:t>、</a:t>
            </a:r>
            <a:r>
              <a:rPr lang="en-US" altLang="zh-CN" sz="3600" dirty="0"/>
              <a:t>p2: setTimeout</a:t>
            </a:r>
            <a:r>
              <a:rPr lang="zh-CN" altLang="zh-CN" sz="3600" dirty="0"/>
              <a:t> </a:t>
            </a:r>
            <a:r>
              <a:rPr lang="en-US" altLang="zh-CN" sz="3600" dirty="0"/>
              <a:t>1s</a:t>
            </a:r>
            <a:r>
              <a:rPr lang="zh-CN" altLang="zh-CN" sz="3600" dirty="0"/>
              <a:t>后</a:t>
            </a:r>
            <a:r>
              <a:rPr lang="en-US" altLang="zh-CN" sz="3600" dirty="0"/>
              <a:t>resolve</a:t>
            </a:r>
            <a:br>
              <a:rPr lang="en-US" altLang="zh-CN" sz="3600" dirty="0"/>
            </a:br>
            <a:br>
              <a:rPr lang="zh-CN" altLang="zh-CN" sz="3600" dirty="0"/>
            </a:br>
            <a:r>
              <a:rPr lang="en-US" altLang="zh-CN" sz="3600" dirty="0">
                <a:solidFill>
                  <a:schemeClr val="bg1"/>
                </a:solidFill>
              </a:rPr>
              <a:t>let arr = [p1, p2];</a:t>
            </a:r>
            <a:br>
              <a:rPr lang="en-US" altLang="zh-CN" sz="3600" dirty="0">
                <a:solidFill>
                  <a:schemeClr val="bg1"/>
                </a:solidFill>
              </a:rPr>
            </a:br>
            <a:r>
              <a:rPr lang="en-US" altLang="zh-CN" sz="3600" dirty="0">
                <a:solidFill>
                  <a:schemeClr val="bg1"/>
                </a:solidFill>
              </a:rPr>
              <a:t>Promise.all(arr).then(()=&gt;{</a:t>
            </a:r>
            <a:br>
              <a:rPr lang="en-US" altLang="zh-CN" sz="3600" dirty="0">
                <a:solidFill>
                  <a:schemeClr val="bg1"/>
                </a:solidFill>
              </a:rPr>
            </a:br>
            <a:r>
              <a:rPr lang="en-US" altLang="zh-CN" sz="3600" dirty="0">
                <a:solidFill>
                  <a:schemeClr val="bg1"/>
                </a:solidFill>
              </a:rPr>
              <a:t>	console.log(1);</a:t>
            </a:r>
            <a:br>
              <a:rPr lang="en-US" altLang="zh-CN" sz="3600" dirty="0">
                <a:solidFill>
                  <a:schemeClr val="bg1"/>
                </a:solidFill>
              </a:rPr>
            </a:br>
            <a:r>
              <a:rPr lang="en-US" altLang="zh-CN" sz="3600" dirty="0">
                <a:solidFill>
                  <a:schemeClr val="bg1"/>
                </a:solidFill>
              </a:rPr>
              <a:t>});</a:t>
            </a:r>
            <a:br>
              <a:rPr lang="en-US" altLang="zh-CN" sz="3600" dirty="0">
                <a:solidFill>
                  <a:schemeClr val="bg1"/>
                </a:solidFill>
              </a:rPr>
            </a:br>
            <a:r>
              <a:rPr lang="en-US" altLang="zh-CN" sz="3600" dirty="0">
                <a:solidFill>
                  <a:schemeClr val="bg1"/>
                </a:solidFill>
              </a:rPr>
              <a:t>p3: setTimeout</a:t>
            </a:r>
            <a:r>
              <a:rPr lang="zh-CN" altLang="zh-CN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5s</a:t>
            </a:r>
            <a:r>
              <a:rPr lang="zh-CN" altLang="zh-CN" sz="3600" dirty="0">
                <a:solidFill>
                  <a:schemeClr val="bg1"/>
                </a:solidFill>
              </a:rPr>
              <a:t>后</a:t>
            </a:r>
            <a:r>
              <a:rPr lang="en-US" altLang="zh-CN" sz="3600" dirty="0">
                <a:solidFill>
                  <a:schemeClr val="bg1"/>
                </a:solidFill>
              </a:rPr>
              <a:t>resolve</a:t>
            </a:r>
            <a:br>
              <a:rPr lang="en-US" altLang="zh-CN" sz="3600" dirty="0">
                <a:solidFill>
                  <a:schemeClr val="bg1"/>
                </a:solidFill>
              </a:rPr>
            </a:br>
            <a:r>
              <a:rPr lang="en-US" altLang="zh-CN" sz="3600" dirty="0">
                <a:solidFill>
                  <a:schemeClr val="bg1"/>
                </a:solidFill>
              </a:rPr>
              <a:t>arr.push(p3);</a:t>
            </a:r>
            <a:br>
              <a:rPr lang="en-US" altLang="zh-CN" sz="3600" dirty="0">
                <a:solidFill>
                  <a:schemeClr val="bg1"/>
                </a:solidFill>
              </a:rPr>
            </a:br>
            <a:br>
              <a:rPr lang="en-US" altLang="zh-CN" sz="3600" dirty="0">
                <a:solidFill>
                  <a:schemeClr val="bg1"/>
                </a:solidFill>
              </a:rPr>
            </a:br>
            <a:r>
              <a:rPr lang="zh-CN" altLang="en-US" sz="3600" dirty="0">
                <a:solidFill>
                  <a:schemeClr val="bg1"/>
                </a:solidFill>
              </a:rPr>
              <a:t>代码示例</a:t>
            </a:r>
            <a:br>
              <a:rPr lang="zh-CN" altLang="zh-CN" sz="3600" dirty="0">
                <a:solidFill>
                  <a:schemeClr val="bg1"/>
                </a:solidFill>
              </a:rPr>
            </a:br>
            <a:endParaRPr lang="zh-CN" altLang="zh-CN" sz="3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334645"/>
            <a:ext cx="10440035" cy="611886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/>
              <a:t>Promise.all</a:t>
            </a:r>
            <a:r>
              <a:rPr lang="zh-CN" altLang="en-US" sz="3600" dirty="0"/>
              <a:t>应该是传入的数据做了拷贝？</a:t>
            </a:r>
            <a:br>
              <a:rPr lang="zh-CN" altLang="zh-CN" sz="3600" dirty="0"/>
            </a:br>
            <a:br>
              <a:rPr lang="zh-CN" altLang="zh-CN" sz="3600" dirty="0"/>
            </a:br>
            <a:r>
              <a:rPr lang="zh-CN" altLang="zh-CN" sz="2800" dirty="0"/>
              <a:t>浅拷贝：</a:t>
            </a:r>
            <a:br>
              <a:rPr lang="zh-CN" altLang="zh-CN" sz="2800" dirty="0"/>
            </a:br>
            <a:r>
              <a:rPr lang="en-US" altLang="zh-CN" sz="2800" dirty="0">
                <a:solidFill>
                  <a:schemeClr val="bg1"/>
                </a:solidFill>
              </a:rPr>
              <a:t>let a=[{id:1}]; let b=copy(a);  a===b</a:t>
            </a:r>
            <a:r>
              <a:rPr lang="zh-CN" altLang="zh-CN" sz="2800" dirty="0">
                <a:solidFill>
                  <a:schemeClr val="bg1"/>
                </a:solidFill>
              </a:rPr>
              <a:t>为</a:t>
            </a:r>
            <a:r>
              <a:rPr lang="en-US" altLang="zh-CN" sz="2800" dirty="0">
                <a:solidFill>
                  <a:schemeClr val="bg1"/>
                </a:solidFill>
              </a:rPr>
              <a:t>false</a:t>
            </a:r>
            <a:r>
              <a:rPr lang="zh-CN" altLang="en-US" sz="2800" dirty="0">
                <a:solidFill>
                  <a:schemeClr val="bg1"/>
                </a:solidFill>
              </a:rPr>
              <a:t>，但</a:t>
            </a:r>
            <a:r>
              <a:rPr lang="en-US" altLang="zh-CN" sz="2800" dirty="0">
                <a:solidFill>
                  <a:schemeClr val="bg1"/>
                </a:solidFill>
              </a:rPr>
              <a:t>a[0]===b[0]</a:t>
            </a:r>
            <a:r>
              <a:rPr lang="zh-CN" altLang="en-US" sz="2800" dirty="0">
                <a:solidFill>
                  <a:schemeClr val="bg1"/>
                </a:solidFill>
              </a:rPr>
              <a:t>为</a:t>
            </a:r>
            <a:r>
              <a:rPr lang="en-US" altLang="zh-CN" sz="2800" dirty="0">
                <a:solidFill>
                  <a:schemeClr val="bg1"/>
                </a:solidFill>
              </a:rPr>
              <a:t>true;</a:t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zh-CN" sz="2800" dirty="0">
                <a:solidFill>
                  <a:schemeClr val="bg1"/>
                </a:solidFill>
              </a:rPr>
              <a:t>如：</a:t>
            </a:r>
            <a:r>
              <a:rPr lang="en-US" altLang="zh-CN" sz="2800" dirty="0">
                <a:solidFill>
                  <a:schemeClr val="bg1"/>
                </a:solidFill>
              </a:rPr>
              <a:t>ES6</a:t>
            </a:r>
            <a:r>
              <a:rPr lang="zh-CN" altLang="en-US" sz="2800" dirty="0">
                <a:solidFill>
                  <a:schemeClr val="bg1"/>
                </a:solidFill>
              </a:rPr>
              <a:t>扩展运算符</a:t>
            </a:r>
            <a:r>
              <a:rPr lang="en-US" altLang="zh-CN" sz="2800" dirty="0">
                <a:solidFill>
                  <a:schemeClr val="bg1"/>
                </a:solidFill>
              </a:rPr>
              <a:t>...</a:t>
            </a:r>
            <a:r>
              <a:rPr lang="zh-CN" altLang="zh-CN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</a:rPr>
              <a:t>a = [...b]</a:t>
            </a:r>
            <a:br>
              <a:rPr lang="en-US" altLang="zh-CN" sz="2800" dirty="0">
                <a:solidFill>
                  <a:schemeClr val="bg1"/>
                </a:solidFill>
              </a:rPr>
            </a:b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深拷贝：</a:t>
            </a:r>
            <a:br>
              <a:rPr lang="zh-CN" altLang="en-US" sz="2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>let a=[{id:1}];let b=copy(b); a===b</a:t>
            </a:r>
            <a:r>
              <a:rPr lang="zh-CN" altLang="zh-CN" sz="2800" dirty="0">
                <a:solidFill>
                  <a:schemeClr val="bg1"/>
                </a:solidFill>
              </a:rPr>
              <a:t>为</a:t>
            </a:r>
            <a:r>
              <a:rPr lang="en-US" altLang="zh-CN" sz="2800" dirty="0">
                <a:solidFill>
                  <a:schemeClr val="bg1"/>
                </a:solidFill>
              </a:rPr>
              <a:t>false</a:t>
            </a:r>
            <a:r>
              <a:rPr lang="zh-CN" altLang="zh-CN" sz="2800" dirty="0">
                <a:solidFill>
                  <a:schemeClr val="bg1"/>
                </a:solidFill>
              </a:rPr>
              <a:t>，且</a:t>
            </a:r>
            <a:r>
              <a:rPr lang="en-US" altLang="zh-CN" sz="2800" dirty="0">
                <a:solidFill>
                  <a:schemeClr val="bg1"/>
                </a:solidFill>
              </a:rPr>
              <a:t>a[0]===b[0]</a:t>
            </a:r>
            <a:r>
              <a:rPr lang="zh-CN" altLang="en-US" sz="2800" dirty="0">
                <a:solidFill>
                  <a:schemeClr val="bg1"/>
                </a:solidFill>
              </a:rPr>
              <a:t>为</a:t>
            </a:r>
            <a:r>
              <a:rPr lang="en-US" altLang="zh-CN" sz="2800" dirty="0">
                <a:solidFill>
                  <a:schemeClr val="bg1"/>
                </a:solidFill>
              </a:rPr>
              <a:t>false</a:t>
            </a:r>
            <a:r>
              <a:rPr lang="zh-CN" altLang="en-US" sz="2800" dirty="0">
                <a:solidFill>
                  <a:schemeClr val="bg1"/>
                </a:solidFill>
              </a:rPr>
              <a:t>，就算有再深入的，也都是</a:t>
            </a:r>
            <a:r>
              <a:rPr lang="en-US" altLang="zh-CN" sz="2800" dirty="0">
                <a:solidFill>
                  <a:schemeClr val="bg1"/>
                </a:solidFill>
              </a:rPr>
              <a:t>false</a:t>
            </a:r>
            <a:r>
              <a:rPr lang="zh-CN" altLang="en-US" sz="2800" dirty="0">
                <a:solidFill>
                  <a:schemeClr val="bg1"/>
                </a:solidFill>
              </a:rPr>
              <a:t>；</a:t>
            </a:r>
            <a:br>
              <a:rPr lang="zh-CN" altLang="en-US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最简单的深拷贝方法：</a:t>
            </a:r>
            <a:br>
              <a:rPr lang="zh-CN" altLang="en-US" sz="2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>let a=[{id:1}];let b=JSON.parse(JSON.stringify(a))</a:t>
            </a:r>
            <a:r>
              <a:rPr lang="zh-CN" altLang="zh-CN" sz="2800" dirty="0">
                <a:solidFill>
                  <a:schemeClr val="bg1"/>
                </a:solidFill>
              </a:rPr>
              <a:t>；</a:t>
            </a:r>
            <a:br>
              <a:rPr lang="zh-CN" altLang="en-US" sz="3600" dirty="0">
                <a:solidFill>
                  <a:schemeClr val="bg1"/>
                </a:solidFill>
              </a:rPr>
            </a:br>
            <a:br>
              <a:rPr lang="zh-CN" altLang="zh-CN" sz="3600" dirty="0">
                <a:solidFill>
                  <a:schemeClr val="bg1"/>
                </a:solidFill>
              </a:rPr>
            </a:br>
            <a:endParaRPr lang="zh-CN" altLang="zh-CN" sz="36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26110" y="240665"/>
            <a:ext cx="10939780" cy="6376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439035" y="700405"/>
            <a:ext cx="1800225" cy="10306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208395" y="700405"/>
            <a:ext cx="1800225" cy="10306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239260" y="3933190"/>
            <a:ext cx="1800225" cy="10306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9940" y="26930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父组件</a:t>
            </a:r>
            <a:endParaRPr lang="zh-CN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828290" y="1031240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子组件</a:t>
            </a:r>
            <a:r>
              <a:rPr lang="en-US" altLang="zh-CN" dirty="0"/>
              <a:t>A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6597650" y="1031875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子组件</a:t>
            </a:r>
            <a:r>
              <a:rPr lang="en-US" altLang="zh-CN" dirty="0"/>
              <a:t>B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4628515" y="4264025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子组件</a:t>
            </a:r>
            <a:r>
              <a:rPr lang="en-US" altLang="zh-CN" dirty="0"/>
              <a:t>C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2333625" y="190944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r>
              <a:rPr lang="zh-CN" altLang="zh-CN"/>
              <a:t>请求数据</a:t>
            </a:r>
            <a:r>
              <a:rPr lang="en-US" altLang="zh-CN" dirty="0"/>
              <a:t>A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6102985" y="190944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r>
              <a:rPr lang="zh-CN" altLang="zh-CN"/>
              <a:t>请求数据</a:t>
            </a:r>
            <a:r>
              <a:rPr lang="en-US" altLang="zh-CN" dirty="0"/>
              <a:t>B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3333115" y="5276215"/>
            <a:ext cx="339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依赖</a:t>
            </a:r>
            <a:r>
              <a:rPr lang="en-US" altLang="zh-CN" dirty="0"/>
              <a:t>A</a:t>
            </a:r>
            <a:r>
              <a:rPr lang="zh-CN" altLang="zh-CN"/>
              <a:t>、</a:t>
            </a:r>
            <a:r>
              <a:rPr lang="en-US" altLang="zh-CN" dirty="0"/>
              <a:t>B</a:t>
            </a:r>
            <a:r>
              <a:rPr lang="zh-CN" altLang="en-US"/>
              <a:t>都请求完再请求数据</a:t>
            </a:r>
            <a:r>
              <a:rPr lang="en-US" altLang="zh-CN" dirty="0"/>
              <a:t>C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7221855" y="3061335"/>
            <a:ext cx="43440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解决：</a:t>
            </a:r>
            <a:endParaRPr lang="zh-CN" altLang="en-US" dirty="0"/>
          </a:p>
          <a:p>
            <a:r>
              <a:rPr lang="zh-CN" altLang="en-US" dirty="0"/>
              <a:t>在父组件有个</a:t>
            </a:r>
            <a:r>
              <a:rPr lang="en-US" altLang="zh-CN" dirty="0"/>
              <a:t>promiseArr</a:t>
            </a:r>
            <a:r>
              <a:rPr lang="zh-CN" altLang="zh-CN" dirty="0"/>
              <a:t>，</a:t>
            </a:r>
            <a:endParaRPr lang="zh-CN" altLang="zh-CN" dirty="0"/>
          </a:p>
          <a:p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在生命周期</a:t>
            </a:r>
            <a:r>
              <a:rPr lang="en-US" altLang="zh-CN" dirty="0"/>
              <a:t>created</a:t>
            </a:r>
            <a:r>
              <a:rPr lang="zh-CN" altLang="zh-CN" dirty="0"/>
              <a:t>中</a:t>
            </a:r>
            <a:endParaRPr lang="zh-CN" altLang="zh-CN" dirty="0"/>
          </a:p>
          <a:p>
            <a:r>
              <a:rPr lang="en-US" altLang="zh-CN" dirty="0"/>
              <a:t>new Promise</a:t>
            </a:r>
            <a:r>
              <a:rPr lang="zh-CN" altLang="en-US" dirty="0"/>
              <a:t>发起请求</a:t>
            </a:r>
            <a:r>
              <a:rPr lang="zh-CN" altLang="zh-CN" dirty="0"/>
              <a:t>并</a:t>
            </a:r>
            <a:r>
              <a:rPr lang="en-US" altLang="zh-CN" dirty="0"/>
              <a:t>push</a:t>
            </a:r>
            <a:endParaRPr lang="en-US" altLang="zh-CN" dirty="0"/>
          </a:p>
          <a:p>
            <a:r>
              <a:rPr lang="zh-CN" altLang="zh-CN" dirty="0"/>
              <a:t>到父组件的</a:t>
            </a:r>
            <a:r>
              <a:rPr lang="en-US" altLang="zh-CN" dirty="0"/>
              <a:t>promiseArr</a:t>
            </a:r>
            <a:r>
              <a:rPr lang="zh-CN" altLang="zh-CN" dirty="0"/>
              <a:t>数组中，</a:t>
            </a:r>
            <a:endParaRPr lang="zh-CN" altLang="zh-CN" dirty="0"/>
          </a:p>
          <a:p>
            <a:r>
              <a:rPr lang="zh-CN" altLang="zh-CN" dirty="0"/>
              <a:t>在组件</a:t>
            </a:r>
            <a:r>
              <a:rPr lang="en-US" altLang="zh-CN" dirty="0"/>
              <a:t>C</a:t>
            </a:r>
            <a:r>
              <a:rPr lang="zh-CN" altLang="en-US" dirty="0"/>
              <a:t>中可以在</a:t>
            </a:r>
            <a:r>
              <a:rPr lang="en-US" altLang="zh-CN" dirty="0"/>
              <a:t>mounted</a:t>
            </a:r>
            <a:r>
              <a:rPr lang="zh-CN" altLang="en-US" dirty="0"/>
              <a:t>生命</a:t>
            </a:r>
            <a:endParaRPr lang="zh-CN" altLang="en-US" dirty="0"/>
          </a:p>
          <a:p>
            <a:r>
              <a:rPr lang="zh-CN" altLang="en-US" dirty="0"/>
              <a:t>周期中利用</a:t>
            </a:r>
            <a:r>
              <a:rPr lang="en-US" altLang="zh-CN" dirty="0"/>
              <a:t>Promise.all</a:t>
            </a:r>
            <a:r>
              <a:rPr lang="zh-CN" altLang="zh-CN" dirty="0"/>
              <a:t>父组件的</a:t>
            </a:r>
            <a:endParaRPr lang="zh-CN" altLang="zh-CN" dirty="0"/>
          </a:p>
          <a:p>
            <a:r>
              <a:rPr lang="en-US" altLang="zh-CN" dirty="0">
                <a:sym typeface="+mn-ea"/>
              </a:rPr>
              <a:t>promiseArr</a:t>
            </a:r>
            <a:r>
              <a:rPr lang="zh-CN" altLang="zh-CN" dirty="0">
                <a:sym typeface="+mn-ea"/>
              </a:rPr>
              <a:t>来实现先后顺序</a:t>
            </a:r>
            <a:endParaRPr lang="zh-CN" altLang="zh-CN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26110" y="240665"/>
            <a:ext cx="10939780" cy="63766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439035" y="700405"/>
            <a:ext cx="1800225" cy="10306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195570" y="701040"/>
            <a:ext cx="1800225" cy="10306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421765" y="3795395"/>
            <a:ext cx="1800225" cy="10306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9940" y="26930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父组件</a:t>
            </a:r>
            <a:endParaRPr lang="zh-CN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828290" y="1031240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子组件</a:t>
            </a:r>
            <a:r>
              <a:rPr lang="en-US" altLang="zh-CN" dirty="0"/>
              <a:t>A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5585460" y="1031240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子组件</a:t>
            </a:r>
            <a:r>
              <a:rPr lang="en-US" altLang="zh-CN" dirty="0"/>
              <a:t>B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805305" y="4126865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子组件</a:t>
            </a:r>
            <a:r>
              <a:rPr lang="en-US" altLang="zh-CN" dirty="0"/>
              <a:t>C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2333625" y="190944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r>
              <a:rPr lang="zh-CN" altLang="zh-CN"/>
              <a:t>请求数据</a:t>
            </a:r>
            <a:r>
              <a:rPr lang="en-US" altLang="zh-CN" dirty="0"/>
              <a:t>A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5089525" y="190944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r>
              <a:rPr lang="zh-CN" altLang="zh-CN"/>
              <a:t>请求数据</a:t>
            </a:r>
            <a:r>
              <a:rPr lang="en-US" altLang="zh-CN" dirty="0"/>
              <a:t>B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789940" y="5056505"/>
            <a:ext cx="378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依赖</a:t>
            </a:r>
            <a:r>
              <a:rPr lang="en-US" altLang="zh-CN" dirty="0"/>
              <a:t>A</a:t>
            </a:r>
            <a:r>
              <a:rPr lang="zh-CN" altLang="zh-CN"/>
              <a:t>、</a:t>
            </a:r>
            <a:r>
              <a:rPr lang="en-US" altLang="zh-CN" dirty="0"/>
              <a:t>B</a:t>
            </a:r>
            <a:r>
              <a:rPr lang="zh-CN" altLang="en-US"/>
              <a:t>、</a:t>
            </a:r>
            <a:r>
              <a:rPr lang="en-US" altLang="zh-CN" dirty="0"/>
              <a:t>D</a:t>
            </a:r>
            <a:r>
              <a:rPr lang="zh-CN" altLang="en-US"/>
              <a:t>都请求完再请求数据</a:t>
            </a:r>
            <a:r>
              <a:rPr lang="en-US" altLang="zh-CN" dirty="0"/>
              <a:t>C</a:t>
            </a:r>
            <a:endParaRPr lang="en-US" altLang="zh-CN" dirty="0"/>
          </a:p>
        </p:txBody>
      </p:sp>
      <p:sp>
        <p:nvSpPr>
          <p:cNvPr id="18" name="圆角矩形 17"/>
          <p:cNvSpPr/>
          <p:nvPr/>
        </p:nvSpPr>
        <p:spPr>
          <a:xfrm>
            <a:off x="8291195" y="701040"/>
            <a:ext cx="1800225" cy="10306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185785" y="1909445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r>
              <a:rPr lang="zh-CN" altLang="zh-CN" dirty="0"/>
              <a:t>请求数据</a:t>
            </a:r>
            <a:r>
              <a:rPr lang="en-US" altLang="zh-CN" dirty="0"/>
              <a:t>D</a:t>
            </a:r>
            <a:r>
              <a:rPr lang="zh-CN" altLang="en-US" dirty="0"/>
              <a:t>依赖于数据</a:t>
            </a:r>
            <a:r>
              <a:rPr lang="en-US" altLang="zh-CN" dirty="0"/>
              <a:t>B</a:t>
            </a:r>
            <a:endParaRPr lang="en-US" altLang="zh-CN" dirty="0"/>
          </a:p>
        </p:txBody>
      </p:sp>
      <p:sp>
        <p:nvSpPr>
          <p:cNvPr id="20" name="文本框 19"/>
          <p:cNvSpPr txBox="1"/>
          <p:nvPr/>
        </p:nvSpPr>
        <p:spPr>
          <a:xfrm>
            <a:off x="8680450" y="1032510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子组件</a:t>
            </a:r>
            <a:r>
              <a:rPr lang="en-US" altLang="zh-CN" dirty="0"/>
              <a:t>D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6871335" y="332105"/>
            <a:ext cx="4100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原本子组件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>
                <a:solidFill>
                  <a:srgbClr val="FF0000"/>
                </a:solidFill>
              </a:rPr>
              <a:t>由</a:t>
            </a:r>
            <a:r>
              <a:rPr lang="en-US" altLang="zh-CN" dirty="0">
                <a:solidFill>
                  <a:srgbClr val="FF0000"/>
                </a:solidFill>
              </a:rPr>
              <a:t>v-if=‘showD’</a:t>
            </a:r>
            <a:r>
              <a:rPr lang="zh-CN" altLang="zh-CN" dirty="0">
                <a:solidFill>
                  <a:srgbClr val="FF0000"/>
                </a:solidFill>
              </a:rPr>
              <a:t>控制不渲染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89525" y="2416175"/>
            <a:ext cx="2252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v-if</a:t>
            </a:r>
            <a:r>
              <a:rPr lang="zh-CN" altLang="zh-CN"/>
              <a:t>设为</a:t>
            </a:r>
            <a:r>
              <a:rPr lang="en-US" altLang="zh-CN" dirty="0"/>
              <a:t>true</a:t>
            </a:r>
            <a:r>
              <a:rPr lang="zh-CN" altLang="zh-CN"/>
              <a:t>，子组件</a:t>
            </a:r>
            <a:endParaRPr lang="zh-CN" altLang="zh-CN"/>
          </a:p>
          <a:p>
            <a:r>
              <a:rPr lang="en-US" altLang="zh-CN" dirty="0"/>
              <a:t>D</a:t>
            </a:r>
            <a:r>
              <a:rPr lang="zh-CN" altLang="en-US"/>
              <a:t>开始渲染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7276465" y="1195070"/>
            <a:ext cx="865505" cy="1071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646670" y="3061335"/>
            <a:ext cx="347853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想法：</a:t>
            </a:r>
            <a:endParaRPr lang="zh-CN" altLang="en-US" dirty="0">
              <a:solidFill>
                <a:srgbClr val="FF0000"/>
              </a:solidFill>
            </a:endParaRPr>
          </a:p>
          <a:p>
            <a:pPr algn="l"/>
            <a:r>
              <a:rPr lang="en-US" altLang="zh-CN" dirty="0">
                <a:solidFill>
                  <a:srgbClr val="FF0000"/>
                </a:solidFill>
              </a:rPr>
              <a:t>let pb = new Promise(resolve=&gt;{</a:t>
            </a:r>
            <a:endParaRPr lang="en-US" altLang="zh-CN" dirty="0">
              <a:solidFill>
                <a:srgbClr val="FF0000"/>
              </a:solidFill>
            </a:endParaRPr>
          </a:p>
          <a:p>
            <a:pPr algn="l"/>
            <a:r>
              <a:rPr lang="en-US" altLang="zh-CN" dirty="0">
                <a:solidFill>
                  <a:srgbClr val="FF0000"/>
                </a:solidFill>
              </a:rPr>
              <a:t>       //</a:t>
            </a:r>
            <a:r>
              <a:rPr lang="zh-CN" altLang="zh-CN" dirty="0">
                <a:solidFill>
                  <a:srgbClr val="FF0000"/>
                </a:solidFill>
              </a:rPr>
              <a:t>请求</a:t>
            </a:r>
            <a:endParaRPr lang="zh-CN" altLang="zh-CN" dirty="0">
              <a:solidFill>
                <a:srgbClr val="FF0000"/>
              </a:solidFill>
            </a:endParaRPr>
          </a:p>
          <a:p>
            <a:pPr algn="l"/>
            <a:r>
              <a:rPr lang="zh-CN" altLang="zh-CN" dirty="0">
                <a:solidFill>
                  <a:srgbClr val="FF0000"/>
                </a:solidFill>
              </a:rPr>
              <a:t>      </a:t>
            </a:r>
            <a:r>
              <a:rPr lang="en-US" altLang="zh-CN" dirty="0">
                <a:solidFill>
                  <a:srgbClr val="FF0000"/>
                </a:solidFill>
              </a:rPr>
              <a:t>request(.....)</a:t>
            </a:r>
            <a:endParaRPr lang="en-US" altLang="zh-CN" dirty="0">
              <a:solidFill>
                <a:srgbClr val="FF0000"/>
              </a:solidFill>
            </a:endParaRPr>
          </a:p>
          <a:p>
            <a:pPr algn="l"/>
            <a:r>
              <a:rPr lang="en-US" altLang="zh-CN" dirty="0">
                <a:solidFill>
                  <a:srgbClr val="FF0000"/>
                </a:solidFill>
              </a:rPr>
              <a:t>      .then(()=&gt;{</a:t>
            </a:r>
            <a:endParaRPr lang="en-US" altLang="zh-CN" dirty="0">
              <a:solidFill>
                <a:srgbClr val="FF0000"/>
              </a:solidFill>
            </a:endParaRPr>
          </a:p>
          <a:p>
            <a:pPr lvl="2" algn="l"/>
            <a:r>
              <a:rPr lang="en-US" altLang="zh-CN" dirty="0">
                <a:solidFill>
                  <a:srgbClr val="FF0000"/>
                </a:solidFill>
              </a:rPr>
              <a:t>this.showD = true;</a:t>
            </a:r>
            <a:endParaRPr lang="en-US" altLang="zh-CN" dirty="0">
              <a:solidFill>
                <a:srgbClr val="FF0000"/>
              </a:solidFill>
            </a:endParaRPr>
          </a:p>
          <a:p>
            <a:pPr lvl="2" algn="l"/>
            <a:r>
              <a:rPr lang="en-US" altLang="zh-CN" dirty="0">
                <a:solidFill>
                  <a:srgbClr val="FF0000"/>
                </a:solidFill>
              </a:rPr>
              <a:t>this.$nextTick(()=&gt;{</a:t>
            </a:r>
            <a:endParaRPr lang="en-US" altLang="zh-CN" dirty="0">
              <a:solidFill>
                <a:srgbClr val="FF0000"/>
              </a:solidFill>
            </a:endParaRPr>
          </a:p>
          <a:p>
            <a:pPr lvl="2" algn="l"/>
            <a:r>
              <a:rPr lang="en-US" altLang="zh-CN" dirty="0">
                <a:solidFill>
                  <a:srgbClr val="FF0000"/>
                </a:solidFill>
              </a:rPr>
              <a:t>    resolve();</a:t>
            </a:r>
            <a:endParaRPr lang="en-US" altLang="zh-CN" dirty="0">
              <a:solidFill>
                <a:srgbClr val="FF0000"/>
              </a:solidFill>
            </a:endParaRPr>
          </a:p>
          <a:p>
            <a:pPr lvl="2" algn="l"/>
            <a:r>
              <a:rPr lang="en-US" altLang="zh-CN" dirty="0">
                <a:solidFill>
                  <a:srgbClr val="FF0000"/>
                </a:solidFill>
              </a:rPr>
              <a:t>})</a:t>
            </a:r>
            <a:endParaRPr lang="en-US" altLang="zh-CN" dirty="0">
              <a:solidFill>
                <a:srgbClr val="FF0000"/>
              </a:solidFill>
            </a:endParaRPr>
          </a:p>
          <a:p>
            <a:pPr lvl="1" algn="l"/>
            <a:r>
              <a:rPr lang="en-US" altLang="zh-CN" dirty="0">
                <a:solidFill>
                  <a:srgbClr val="FF0000"/>
                </a:solidFill>
                <a:sym typeface="+mn-ea"/>
              </a:rPr>
              <a:t>})</a:t>
            </a:r>
            <a:endParaRPr lang="en-US" altLang="zh-CN" dirty="0">
              <a:solidFill>
                <a:srgbClr val="FF0000"/>
              </a:solidFill>
            </a:endParaRPr>
          </a:p>
          <a:p>
            <a:pPr algn="l"/>
            <a:r>
              <a:rPr lang="en-US" altLang="zh-CN" dirty="0">
                <a:solidFill>
                  <a:srgbClr val="FF0000"/>
                </a:solidFill>
                <a:sym typeface="+mn-ea"/>
              </a:rPr>
              <a:t>})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algn="l"/>
            <a:endParaRPr lang="en-US" altLang="zh-CN" dirty="0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334645"/>
            <a:ext cx="10440035" cy="6118860"/>
          </a:xfrm>
        </p:spPr>
        <p:txBody>
          <a:bodyPr>
            <a:noAutofit/>
          </a:bodyPr>
          <a:lstStyle/>
          <a:p>
            <a:pPr algn="l"/>
            <a:r>
              <a:rPr lang="zh-CN" altLang="en-US" sz="3600"/>
              <a:t>如何做到让</a:t>
            </a:r>
            <a:r>
              <a:rPr lang="en-US" altLang="zh-CN" sz="3600" dirty="0"/>
              <a:t>Promise.all</a:t>
            </a:r>
            <a:r>
              <a:rPr lang="zh-CN" altLang="en-US" sz="3600"/>
              <a:t>做到实时更新？</a:t>
            </a:r>
            <a:br>
              <a:rPr lang="zh-CN" altLang="zh-CN" sz="3600"/>
            </a:br>
            <a:br>
              <a:rPr lang="zh-CN" altLang="zh-CN" sz="3600"/>
            </a:br>
            <a:r>
              <a:rPr lang="zh-CN" altLang="zh-CN" sz="3600"/>
              <a:t>方法一：</a:t>
            </a:r>
            <a:br>
              <a:rPr lang="zh-CN" altLang="zh-CN" sz="3600"/>
            </a:br>
            <a:r>
              <a:rPr lang="zh-CN" altLang="zh-CN" sz="3600"/>
              <a:t>能理解</a:t>
            </a:r>
            <a:r>
              <a:rPr lang="en-US" altLang="zh-CN" sz="3600" dirty="0"/>
              <a:t>Promise</a:t>
            </a:r>
            <a:r>
              <a:rPr lang="zh-CN" altLang="zh-CN" sz="3600"/>
              <a:t>如何实现，自己封装新方法。。。</a:t>
            </a:r>
            <a:br>
              <a:rPr lang="zh-CN" altLang="zh-CN" sz="3600"/>
            </a:br>
            <a:br>
              <a:rPr lang="zh-CN" altLang="en-US" sz="3600">
                <a:solidFill>
                  <a:schemeClr val="bg1"/>
                </a:solidFill>
              </a:rPr>
            </a:br>
            <a:r>
              <a:rPr lang="zh-CN" altLang="en-US" sz="3600">
                <a:solidFill>
                  <a:schemeClr val="bg1"/>
                </a:solidFill>
              </a:rPr>
              <a:t>方法二：</a:t>
            </a:r>
            <a:br>
              <a:rPr lang="zh-CN" altLang="en-US" sz="3600">
                <a:solidFill>
                  <a:schemeClr val="bg1"/>
                </a:solidFill>
              </a:rPr>
            </a:br>
            <a:r>
              <a:rPr lang="zh-CN" altLang="en-US" sz="3600">
                <a:solidFill>
                  <a:schemeClr val="bg1"/>
                </a:solidFill>
              </a:rPr>
              <a:t>对</a:t>
            </a:r>
            <a:r>
              <a:rPr lang="en-US" altLang="zh-CN" sz="3600" dirty="0">
                <a:solidFill>
                  <a:schemeClr val="bg1"/>
                </a:solidFill>
              </a:rPr>
              <a:t>Promise.all</a:t>
            </a:r>
            <a:r>
              <a:rPr lang="zh-CN" altLang="zh-CN" sz="3600">
                <a:solidFill>
                  <a:schemeClr val="bg1"/>
                </a:solidFill>
              </a:rPr>
              <a:t>进行二次封装</a:t>
            </a:r>
            <a:br>
              <a:rPr lang="zh-CN" altLang="zh-CN" sz="3600">
                <a:solidFill>
                  <a:schemeClr val="bg1"/>
                </a:solidFill>
              </a:rPr>
            </a:br>
            <a:endParaRPr lang="zh-CN" altLang="zh-CN" sz="36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334645"/>
            <a:ext cx="10440035" cy="611886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dirty="0"/>
              <a:t>如何做到对传参数组</a:t>
            </a:r>
            <a:r>
              <a:rPr lang="en-US" altLang="zh-CN" sz="3600" dirty="0"/>
              <a:t>arr</a:t>
            </a:r>
            <a:r>
              <a:rPr lang="zh-CN" altLang="zh-CN" sz="3600" dirty="0"/>
              <a:t>进行监听</a:t>
            </a:r>
            <a:r>
              <a:rPr lang="zh-CN" altLang="en-US" sz="3600" dirty="0"/>
              <a:t>？</a:t>
            </a:r>
            <a:br>
              <a:rPr lang="zh-CN" altLang="zh-CN" sz="3600" dirty="0"/>
            </a:br>
            <a:br>
              <a:rPr lang="zh-CN" altLang="zh-CN" sz="3600" dirty="0"/>
            </a:br>
            <a:r>
              <a:rPr lang="zh-CN" altLang="zh-CN" sz="2400" dirty="0"/>
              <a:t>想法：</a:t>
            </a:r>
            <a:br>
              <a:rPr lang="zh-CN" altLang="zh-CN" sz="2400" dirty="0"/>
            </a:br>
            <a:br>
              <a:rPr lang="zh-CN" alt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、重写</a:t>
            </a:r>
            <a:r>
              <a:rPr lang="en-US" altLang="zh-CN" sz="2400" dirty="0">
                <a:solidFill>
                  <a:schemeClr val="bg1"/>
                </a:solidFill>
              </a:rPr>
              <a:t>Array.prototype.push</a:t>
            </a:r>
            <a:r>
              <a:rPr lang="zh-CN" altLang="zh-CN" sz="2400" dirty="0">
                <a:solidFill>
                  <a:schemeClr val="bg1"/>
                </a:solidFill>
              </a:rPr>
              <a:t>的方法。</a:t>
            </a:r>
            <a:br>
              <a:rPr lang="zh-CN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>
                <a:solidFill>
                  <a:schemeClr val="bg1"/>
                </a:solidFill>
              </a:rPr>
              <a:t>不可行：不能轻易修改原生对象方法，重写导致全部数组的</a:t>
            </a:r>
            <a:r>
              <a:rPr lang="en-US" altLang="zh-CN" sz="2400" dirty="0">
                <a:solidFill>
                  <a:schemeClr val="bg1"/>
                </a:solidFill>
              </a:rPr>
              <a:t>push</a:t>
            </a:r>
            <a:r>
              <a:rPr lang="zh-CN" altLang="zh-CN" sz="2400" dirty="0">
                <a:solidFill>
                  <a:schemeClr val="bg1"/>
                </a:solidFill>
              </a:rPr>
              <a:t>方法都被重写</a:t>
            </a:r>
            <a:br>
              <a:rPr lang="zh-CN" altLang="zh-CN" sz="2400" dirty="0">
                <a:solidFill>
                  <a:schemeClr val="bg1"/>
                </a:solidFill>
              </a:rPr>
            </a:br>
            <a:br>
              <a:rPr lang="zh-CN" altLang="zh-CN" sz="2400" dirty="0">
                <a:solidFill>
                  <a:schemeClr val="bg1"/>
                </a:solidFill>
              </a:rPr>
            </a:b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、</a:t>
            </a:r>
            <a:r>
              <a:rPr lang="zh-CN" altLang="zh-CN" sz="2400" dirty="0">
                <a:sym typeface="+mn-ea"/>
              </a:rPr>
              <a:t>利用</a:t>
            </a:r>
            <a:r>
              <a:rPr lang="en-US" altLang="zh-CN" sz="2400" dirty="0">
                <a:sym typeface="+mn-ea"/>
              </a:rPr>
              <a:t>ES6</a:t>
            </a:r>
            <a:r>
              <a:rPr lang="zh-CN" altLang="zh-CN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proxy</a:t>
            </a:r>
            <a:r>
              <a:rPr lang="zh-CN" altLang="zh-CN" sz="2400" dirty="0">
                <a:sym typeface="+mn-ea"/>
              </a:rPr>
              <a:t>来实现数组的拦截。</a:t>
            </a:r>
            <a:br>
              <a:rPr lang="zh-CN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	let p = new Proxy(arr, {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		....</a:t>
            </a:r>
            <a:br>
              <a:rPr lang="en-US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	})</a:t>
            </a:r>
            <a:br>
              <a:rPr lang="zh-CN" altLang="zh-CN" sz="2400" dirty="0">
                <a:sym typeface="+mn-ea"/>
              </a:rPr>
            </a:br>
            <a:r>
              <a:rPr lang="en-US" altLang="zh-CN" sz="2400" dirty="0">
                <a:sym typeface="+mn-ea"/>
              </a:rPr>
              <a:t>	</a:t>
            </a:r>
            <a:r>
              <a:rPr lang="zh-CN" altLang="en-US" sz="2400" dirty="0">
                <a:sym typeface="+mn-ea"/>
              </a:rPr>
              <a:t>不可行：只有</a:t>
            </a:r>
            <a:r>
              <a:rPr lang="en-US" altLang="zh-CN" sz="2400" dirty="0">
                <a:sym typeface="+mn-ea"/>
              </a:rPr>
              <a:t>new</a:t>
            </a:r>
            <a:r>
              <a:rPr lang="zh-CN" altLang="en-US" sz="2400" dirty="0">
                <a:sym typeface="+mn-ea"/>
              </a:rPr>
              <a:t>对出来的</a:t>
            </a:r>
            <a:r>
              <a:rPr lang="en-US" altLang="zh-CN" sz="2400" dirty="0">
                <a:sym typeface="+mn-ea"/>
              </a:rPr>
              <a:t>p</a:t>
            </a:r>
            <a:r>
              <a:rPr lang="zh-CN" altLang="en-US" sz="2400" dirty="0">
                <a:sym typeface="+mn-ea"/>
              </a:rPr>
              <a:t>进行操作，才能做到拦截，对原来</a:t>
            </a:r>
            <a:r>
              <a:rPr lang="en-US" altLang="zh-CN" sz="2400" dirty="0">
                <a:sym typeface="+mn-ea"/>
              </a:rPr>
              <a:t>arr</a:t>
            </a:r>
            <a:r>
              <a:rPr lang="zh-CN" altLang="zh-CN" sz="2400" dirty="0">
                <a:sym typeface="+mn-ea"/>
              </a:rPr>
              <a:t>进行操作无效，我们想要的效果是对原数组进行</a:t>
            </a:r>
            <a:r>
              <a:rPr lang="en-US" altLang="zh-CN" sz="2400" dirty="0">
                <a:sym typeface="+mn-ea"/>
              </a:rPr>
              <a:t>push</a:t>
            </a:r>
            <a:r>
              <a:rPr lang="zh-CN" altLang="zh-CN" sz="2400" dirty="0">
                <a:sym typeface="+mn-ea"/>
              </a:rPr>
              <a:t>即可拦截</a:t>
            </a:r>
            <a:br>
              <a:rPr lang="zh-CN" altLang="en-US" sz="2400" dirty="0">
                <a:sym typeface="+mn-ea"/>
              </a:rPr>
            </a:br>
            <a:endParaRPr lang="zh-CN" altLang="zh-CN" sz="2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334645"/>
            <a:ext cx="10440035" cy="1047750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/>
              <a:t>关于原型链</a:t>
            </a:r>
            <a:br>
              <a:rPr lang="zh-CN" altLang="zh-CN" sz="3600"/>
            </a:br>
            <a:endParaRPr lang="zh-CN" altLang="zh-CN" sz="24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1035" y="2025015"/>
            <a:ext cx="7881620" cy="4349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2170" y="1195070"/>
            <a:ext cx="100393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一个对象的属性，先从自身找，找不到则</a:t>
            </a:r>
            <a:r>
              <a:rPr lang="zh-CN" altLang="en-US" sz="2400">
                <a:solidFill>
                  <a:srgbClr val="FFFF00"/>
                </a:solidFill>
              </a:rPr>
              <a:t>往上一层原型找，以此类推，直到找到</a:t>
            </a:r>
            <a:r>
              <a:rPr lang="zh-CN" altLang="en-US" sz="2400">
                <a:solidFill>
                  <a:schemeClr val="bg1"/>
                </a:solidFill>
              </a:rPr>
              <a:t>，否则</a:t>
            </a:r>
            <a:r>
              <a:rPr lang="en-US" altLang="zh-CN" sz="2400" dirty="0">
                <a:solidFill>
                  <a:schemeClr val="bg1"/>
                </a:solidFill>
              </a:rPr>
              <a:t>undefined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334645"/>
            <a:ext cx="10440035" cy="1047750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/>
              <a:t>以原型链为思路</a:t>
            </a:r>
            <a:br>
              <a:rPr lang="zh-CN" altLang="zh-CN" sz="3600"/>
            </a:br>
            <a:endParaRPr lang="zh-CN" altLang="zh-CN" sz="2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3880" y="1222375"/>
            <a:ext cx="527558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想法：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需要监听的数组</a:t>
            </a:r>
            <a:r>
              <a:rPr lang="en-US" altLang="zh-CN" dirty="0">
                <a:solidFill>
                  <a:schemeClr val="bg1"/>
                </a:solidFill>
              </a:rPr>
              <a:t>arr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zh-CN" altLang="zh-CN" sz="2400" b="1" dirty="0">
                <a:solidFill>
                  <a:schemeClr val="bg1"/>
                </a:solidFill>
              </a:rPr>
              <a:t>原本</a:t>
            </a:r>
            <a:r>
              <a:rPr lang="en-US" altLang="zh-CN" sz="2400" b="1" dirty="0">
                <a:solidFill>
                  <a:schemeClr val="bg1"/>
                </a:solidFill>
              </a:rPr>
              <a:t>arr.push</a:t>
            </a:r>
            <a:r>
              <a:rPr lang="zh-CN" altLang="en-US" sz="2400" b="1" dirty="0">
                <a:solidFill>
                  <a:schemeClr val="bg1"/>
                </a:solidFill>
              </a:rPr>
              <a:t>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arr.__proto__</a:t>
            </a:r>
            <a:r>
              <a:rPr lang="zh-CN" altLang="zh-CN" dirty="0">
                <a:solidFill>
                  <a:schemeClr val="bg1"/>
                </a:solidFill>
              </a:rPr>
              <a:t>得到的</a:t>
            </a:r>
            <a:r>
              <a:rPr lang="en-US" altLang="zh-CN" dirty="0">
                <a:solidFill>
                  <a:schemeClr val="bg1"/>
                </a:solidFill>
              </a:rPr>
              <a:t>push</a:t>
            </a:r>
            <a:r>
              <a:rPr lang="zh-CN" altLang="zh-CN" dirty="0">
                <a:solidFill>
                  <a:schemeClr val="bg1"/>
                </a:solidFill>
              </a:rPr>
              <a:t>，即</a:t>
            </a:r>
            <a:r>
              <a:rPr lang="en-US" altLang="zh-CN" dirty="0">
                <a:solidFill>
                  <a:schemeClr val="bg1"/>
                </a:solidFill>
              </a:rPr>
              <a:t>Array.prototype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数组原型的</a:t>
            </a:r>
            <a:r>
              <a:rPr lang="en-US" altLang="zh-CN" dirty="0">
                <a:solidFill>
                  <a:schemeClr val="bg1"/>
                </a:solidFill>
              </a:rPr>
              <a:t>push</a:t>
            </a:r>
            <a:r>
              <a:rPr lang="zh-CN" altLang="zh-CN" dirty="0">
                <a:solidFill>
                  <a:schemeClr val="bg1"/>
                </a:solidFill>
              </a:rPr>
              <a:t>。</a:t>
            </a:r>
            <a:endParaRPr lang="zh-CN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r>
              <a:rPr lang="zh-CN" altLang="zh-CN" sz="2400" b="1" dirty="0">
                <a:solidFill>
                  <a:schemeClr val="bg1"/>
                </a:solidFill>
              </a:rPr>
              <a:t>以原型链思路改造的</a:t>
            </a:r>
            <a:r>
              <a:rPr lang="en-US" altLang="zh-CN" sz="2400" b="1" dirty="0">
                <a:solidFill>
                  <a:schemeClr val="bg1"/>
                </a:solidFill>
              </a:rPr>
              <a:t>arr.push</a:t>
            </a:r>
            <a:r>
              <a:rPr lang="zh-CN" altLang="en-US" sz="2400" b="1" dirty="0">
                <a:solidFill>
                  <a:schemeClr val="bg1"/>
                </a:solidFill>
              </a:rPr>
              <a:t>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让</a:t>
            </a:r>
            <a:r>
              <a:rPr lang="en-US" altLang="zh-CN" dirty="0">
                <a:solidFill>
                  <a:schemeClr val="bg1"/>
                </a:solidFill>
              </a:rPr>
              <a:t>arr._proto__</a:t>
            </a:r>
            <a:r>
              <a:rPr lang="zh-CN" altLang="en-US" dirty="0">
                <a:solidFill>
                  <a:schemeClr val="bg1"/>
                </a:solidFill>
              </a:rPr>
              <a:t>指向的不是</a:t>
            </a:r>
            <a:r>
              <a:rPr lang="en-US" altLang="zh-CN" dirty="0">
                <a:solidFill>
                  <a:schemeClr val="bg1"/>
                </a:solidFill>
              </a:rPr>
              <a:t>Array.prototype</a:t>
            </a:r>
            <a:r>
              <a:rPr lang="zh-CN" altLang="zh-CN" dirty="0">
                <a:solidFill>
                  <a:schemeClr val="bg1"/>
                </a:solidFill>
              </a:rPr>
              <a:t>原型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对象，而是新的对象</a:t>
            </a:r>
            <a:r>
              <a:rPr lang="en-US" altLang="zh-CN" dirty="0">
                <a:solidFill>
                  <a:schemeClr val="bg1"/>
                </a:solidFill>
              </a:rPr>
              <a:t>o</a:t>
            </a:r>
            <a:r>
              <a:rPr lang="zh-CN" altLang="zh-CN" dirty="0">
                <a:solidFill>
                  <a:schemeClr val="bg1"/>
                </a:solidFill>
              </a:rPr>
              <a:t>，该对象</a:t>
            </a:r>
            <a:r>
              <a:rPr lang="en-US" altLang="zh-CN" dirty="0">
                <a:solidFill>
                  <a:schemeClr val="bg1"/>
                </a:solidFill>
              </a:rPr>
              <a:t>o</a:t>
            </a:r>
            <a:r>
              <a:rPr lang="zh-CN" altLang="zh-CN" dirty="0">
                <a:solidFill>
                  <a:schemeClr val="bg1"/>
                </a:solidFill>
              </a:rPr>
              <a:t>也拥有</a:t>
            </a:r>
            <a:r>
              <a:rPr lang="en-US" altLang="zh-CN" dirty="0">
                <a:solidFill>
                  <a:schemeClr val="bg1"/>
                </a:solidFill>
              </a:rPr>
              <a:t>push</a:t>
            </a:r>
            <a:r>
              <a:rPr lang="zh-CN" altLang="zh-CN" dirty="0">
                <a:solidFill>
                  <a:schemeClr val="bg1"/>
                </a:solidFill>
              </a:rPr>
              <a:t>方法，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并且</a:t>
            </a:r>
            <a:r>
              <a:rPr lang="en-US" altLang="zh-CN" dirty="0">
                <a:solidFill>
                  <a:schemeClr val="bg1"/>
                </a:solidFill>
              </a:rPr>
              <a:t>o</a:t>
            </a:r>
            <a:r>
              <a:rPr lang="zh-CN" altLang="zh-CN" dirty="0">
                <a:solidFill>
                  <a:schemeClr val="bg1"/>
                </a:solidFill>
              </a:rPr>
              <a:t>的原型又指向</a:t>
            </a:r>
            <a:r>
              <a:rPr lang="en-US" altLang="zh-CN" dirty="0">
                <a:solidFill>
                  <a:schemeClr val="bg1"/>
                </a:solidFill>
              </a:rPr>
              <a:t>Array.prototype</a:t>
            </a:r>
            <a:r>
              <a:rPr lang="zh-CN" altLang="zh-CN" dirty="0">
                <a:solidFill>
                  <a:schemeClr val="bg1"/>
                </a:solidFill>
              </a:rPr>
              <a:t>，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则</a:t>
            </a:r>
            <a:r>
              <a:rPr lang="en-US" altLang="zh-CN" dirty="0">
                <a:solidFill>
                  <a:schemeClr val="bg1"/>
                </a:solidFill>
              </a:rPr>
              <a:t>arr</a:t>
            </a:r>
            <a:r>
              <a:rPr lang="zh-CN" altLang="en-US" dirty="0">
                <a:solidFill>
                  <a:schemeClr val="bg1"/>
                </a:solidFill>
              </a:rPr>
              <a:t>调用</a:t>
            </a:r>
            <a:r>
              <a:rPr lang="en-US" altLang="zh-CN" dirty="0">
                <a:solidFill>
                  <a:schemeClr val="bg1"/>
                </a:solidFill>
              </a:rPr>
              <a:t>push</a:t>
            </a:r>
            <a:r>
              <a:rPr lang="zh-CN" altLang="zh-CN" dirty="0">
                <a:solidFill>
                  <a:schemeClr val="bg1"/>
                </a:solidFill>
              </a:rPr>
              <a:t>时，拿到的是</a:t>
            </a:r>
            <a:r>
              <a:rPr lang="en-US" altLang="zh-CN" dirty="0">
                <a:solidFill>
                  <a:schemeClr val="bg1"/>
                </a:solidFill>
              </a:rPr>
              <a:t>o</a:t>
            </a:r>
            <a:r>
              <a:rPr lang="zh-CN" altLang="zh-CN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push</a:t>
            </a:r>
            <a:r>
              <a:rPr lang="zh-CN" altLang="zh-CN" dirty="0">
                <a:solidFill>
                  <a:schemeClr val="bg1"/>
                </a:solidFill>
              </a:rPr>
              <a:t>，我们就可以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给</a:t>
            </a:r>
            <a:r>
              <a:rPr lang="en-US" altLang="zh-CN" dirty="0">
                <a:solidFill>
                  <a:schemeClr val="bg1"/>
                </a:solidFill>
              </a:rPr>
              <a:t>o</a:t>
            </a:r>
            <a:r>
              <a:rPr lang="zh-CN" altLang="zh-CN" dirty="0">
                <a:solidFill>
                  <a:schemeClr val="bg1"/>
                </a:solidFill>
              </a:rPr>
              <a:t>写一个满足我们需求的</a:t>
            </a:r>
            <a:r>
              <a:rPr lang="en-US" altLang="zh-CN" dirty="0">
                <a:solidFill>
                  <a:schemeClr val="bg1"/>
                </a:solidFill>
              </a:rPr>
              <a:t>push</a:t>
            </a:r>
            <a:r>
              <a:rPr lang="zh-CN" altLang="zh-CN" dirty="0">
                <a:solidFill>
                  <a:schemeClr val="bg1"/>
                </a:solidFill>
              </a:rPr>
              <a:t>方法</a:t>
            </a:r>
            <a:endParaRPr lang="zh-CN" altLang="zh-CN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9460" y="981075"/>
            <a:ext cx="5429885" cy="56876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3949147" y="940904"/>
            <a:ext cx="2504661" cy="5963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PromiseAllBuilder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420754" y="1345095"/>
            <a:ext cx="2504661" cy="5963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</a:t>
            </a:r>
            <a:r>
              <a:rPr lang="en-US" altLang="zh-CN" dirty="0"/>
              <a:t>Promise.all(arr)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44348" y="571572"/>
            <a:ext cx="3287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接收</a:t>
            </a:r>
            <a:r>
              <a:rPr lang="en-US" altLang="zh-CN" sz="1600" dirty="0"/>
              <a:t>arr,resolve,reject,</a:t>
            </a:r>
            <a:r>
              <a:rPr lang="zh-CN" altLang="en-US" sz="1600" dirty="0"/>
              <a:t>当时的</a:t>
            </a:r>
            <a:r>
              <a:rPr lang="en-US" altLang="zh-CN" sz="1600" dirty="0"/>
              <a:t>count</a:t>
            </a:r>
            <a:endParaRPr lang="zh-CN" altLang="en-US" sz="1600" dirty="0"/>
          </a:p>
        </p:txBody>
      </p:sp>
      <p:sp>
        <p:nvSpPr>
          <p:cNvPr id="8" name="矩形: 圆角 7"/>
          <p:cNvSpPr/>
          <p:nvPr/>
        </p:nvSpPr>
        <p:spPr>
          <a:xfrm>
            <a:off x="445601" y="2481470"/>
            <a:ext cx="2504661" cy="5963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.then/catch</a:t>
            </a:r>
            <a:r>
              <a:rPr lang="zh-CN" altLang="en-US" dirty="0"/>
              <a:t>后回调</a:t>
            </a:r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124235" y="3720549"/>
            <a:ext cx="3147392" cy="5963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当时的</a:t>
            </a:r>
            <a:r>
              <a:rPr lang="en-US" altLang="zh-CN" dirty="0"/>
              <a:t>count === </a:t>
            </a:r>
            <a:r>
              <a:rPr lang="zh-CN" altLang="en-US" dirty="0"/>
              <a:t>闭包</a:t>
            </a:r>
            <a:r>
              <a:rPr lang="en-US" altLang="zh-CN" dirty="0"/>
              <a:t>count</a:t>
            </a:r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8403534" y="331308"/>
            <a:ext cx="1391478" cy="4638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闭包</a:t>
            </a:r>
            <a:r>
              <a:rPr lang="en-US" altLang="zh-CN" dirty="0"/>
              <a:t>count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4427638" y="4316897"/>
            <a:ext cx="2504661" cy="5963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说明过程中无</a:t>
            </a:r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12" name="矩形: 圆角 11"/>
          <p:cNvSpPr/>
          <p:nvPr/>
        </p:nvSpPr>
        <p:spPr>
          <a:xfrm>
            <a:off x="6259990" y="5387010"/>
            <a:ext cx="2839283" cy="5963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直接</a:t>
            </a:r>
            <a:r>
              <a:rPr lang="en-US" altLang="zh-CN" dirty="0"/>
              <a:t>resolve</a:t>
            </a:r>
            <a:r>
              <a:rPr lang="zh-CN" altLang="en-US" dirty="0"/>
              <a:t>、</a:t>
            </a:r>
            <a:r>
              <a:rPr lang="en-US" altLang="zh-CN" dirty="0"/>
              <a:t>reject</a:t>
            </a:r>
            <a:r>
              <a:rPr lang="zh-CN" altLang="en-US" dirty="0"/>
              <a:t>结束，并恢复</a:t>
            </a:r>
            <a:r>
              <a:rPr lang="en-US" altLang="zh-CN" dirty="0"/>
              <a:t>arr</a:t>
            </a:r>
            <a:r>
              <a:rPr lang="zh-CN" altLang="en-US" dirty="0"/>
              <a:t>的原型链</a:t>
            </a:r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458853" y="5387010"/>
            <a:ext cx="3203711" cy="59634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说明过程中有</a:t>
            </a:r>
            <a:r>
              <a:rPr lang="en-US" altLang="zh-CN" dirty="0"/>
              <a:t>push</a:t>
            </a:r>
            <a:r>
              <a:rPr lang="zh-CN" altLang="en-US" dirty="0"/>
              <a:t>，抛弃当前</a:t>
            </a:r>
            <a:r>
              <a:rPr lang="en-US" altLang="zh-CN" dirty="0"/>
              <a:t>Promise.all</a:t>
            </a:r>
            <a:r>
              <a:rPr lang="zh-CN" altLang="en-US" dirty="0"/>
              <a:t>，什么都不做</a:t>
            </a:r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7679632" y="1103245"/>
            <a:ext cx="2839283" cy="9740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函数初次执行，立即创建</a:t>
            </a:r>
            <a:r>
              <a:rPr lang="en-US" altLang="zh-CN" dirty="0"/>
              <a:t>Promise.all</a:t>
            </a:r>
            <a:endParaRPr lang="zh-CN" altLang="en-US" dirty="0"/>
          </a:p>
        </p:txBody>
      </p:sp>
      <p:sp>
        <p:nvSpPr>
          <p:cNvPr id="16" name="矩形: 圆角 15"/>
          <p:cNvSpPr/>
          <p:nvPr/>
        </p:nvSpPr>
        <p:spPr>
          <a:xfrm>
            <a:off x="7679633" y="2617305"/>
            <a:ext cx="2839283" cy="9740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每次监听到</a:t>
            </a:r>
            <a:r>
              <a:rPr lang="en-US" altLang="zh-CN" dirty="0"/>
              <a:t>push</a:t>
            </a:r>
            <a:r>
              <a:rPr lang="zh-CN" altLang="en-US" dirty="0"/>
              <a:t>，先把</a:t>
            </a:r>
            <a:r>
              <a:rPr lang="en-US" altLang="zh-CN" dirty="0"/>
              <a:t>count++</a:t>
            </a:r>
            <a:r>
              <a:rPr lang="zh-CN" altLang="en-US" dirty="0"/>
              <a:t>，再创建新的</a:t>
            </a:r>
            <a:r>
              <a:rPr lang="en-US" altLang="zh-CN" dirty="0"/>
              <a:t>Promise.all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4" idx="1"/>
            <a:endCxn id="5" idx="3"/>
          </p:cNvCxnSpPr>
          <p:nvPr/>
        </p:nvCxnSpPr>
        <p:spPr>
          <a:xfrm flipH="1" flipV="1">
            <a:off x="6453808" y="1239078"/>
            <a:ext cx="1225824" cy="35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1"/>
          </p:cNvCxnSpPr>
          <p:nvPr/>
        </p:nvCxnSpPr>
        <p:spPr>
          <a:xfrm flipH="1" flipV="1">
            <a:off x="6259990" y="1537252"/>
            <a:ext cx="1419643" cy="1567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1"/>
            <a:endCxn id="6" idx="3"/>
          </p:cNvCxnSpPr>
          <p:nvPr/>
        </p:nvCxnSpPr>
        <p:spPr>
          <a:xfrm flipH="1">
            <a:off x="2925415" y="1239078"/>
            <a:ext cx="1023732" cy="404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697931" y="1941443"/>
            <a:ext cx="0" cy="568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9" idx="0"/>
          </p:cNvCxnSpPr>
          <p:nvPr/>
        </p:nvCxnSpPr>
        <p:spPr>
          <a:xfrm>
            <a:off x="1697931" y="3072847"/>
            <a:ext cx="0" cy="647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697931" y="4316897"/>
            <a:ext cx="0" cy="1070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3"/>
            <a:endCxn id="11" idx="1"/>
          </p:cNvCxnSpPr>
          <p:nvPr/>
        </p:nvCxnSpPr>
        <p:spPr>
          <a:xfrm>
            <a:off x="3271627" y="4018723"/>
            <a:ext cx="1156011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2"/>
            <a:endCxn id="12" idx="0"/>
          </p:cNvCxnSpPr>
          <p:nvPr/>
        </p:nvCxnSpPr>
        <p:spPr>
          <a:xfrm>
            <a:off x="5679969" y="4913245"/>
            <a:ext cx="1999663" cy="473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802296" y="47177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否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641883" y="3901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是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665" y="334645"/>
            <a:ext cx="10440035" cy="1492250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dirty="0"/>
              <a:t>class</a:t>
            </a:r>
            <a:r>
              <a:rPr lang="zh-CN" altLang="zh-CN" sz="6000"/>
              <a:t>类可能的问题</a:t>
            </a:r>
            <a:endParaRPr lang="zh-CN" altLang="zh-CN" sz="6000"/>
          </a:p>
        </p:txBody>
      </p:sp>
      <p:sp>
        <p:nvSpPr>
          <p:cNvPr id="3" name="文本框 2"/>
          <p:cNvSpPr txBox="1"/>
          <p:nvPr/>
        </p:nvSpPr>
        <p:spPr>
          <a:xfrm>
            <a:off x="1513840" y="1826895"/>
            <a:ext cx="28581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function F(){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  var a = 1;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  this.b = 2;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}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3840" y="4010660"/>
            <a:ext cx="28581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class F{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rgbClr val="FFFF00"/>
                </a:solidFill>
              </a:rPr>
              <a:t> a = 1; //</a:t>
            </a:r>
            <a:r>
              <a:rPr lang="zh-CN" altLang="zh-CN" sz="2000" b="1">
                <a:solidFill>
                  <a:srgbClr val="FFFF00"/>
                </a:solidFill>
              </a:rPr>
              <a:t>不能这样定义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  constructor(){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    this.b = 2;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  }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}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50585" y="1826895"/>
            <a:ext cx="5365115" cy="4892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</a:rPr>
              <a:t>遇到的坑：</a:t>
            </a:r>
            <a:endParaRPr lang="zh-CN" altLang="en-US" sz="2400">
              <a:solidFill>
                <a:srgbClr val="FFFF00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const F = (function(){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var a = 1;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return class {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  constructor(){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    this.b = 2;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  }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}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}());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zh-CN" altLang="zh-CN" sz="2400">
              <a:solidFill>
                <a:schemeClr val="bg1"/>
              </a:solidFill>
            </a:endParaRPr>
          </a:p>
          <a:p>
            <a:r>
              <a:rPr lang="zh-CN" altLang="zh-CN" sz="2400">
                <a:solidFill>
                  <a:srgbClr val="FFFF00"/>
                </a:solidFill>
              </a:rPr>
              <a:t>发现：</a:t>
            </a:r>
            <a:endParaRPr lang="zh-CN" altLang="zh-CN" sz="2400">
              <a:solidFill>
                <a:schemeClr val="bg1"/>
              </a:solidFill>
            </a:endParaRPr>
          </a:p>
          <a:p>
            <a:r>
              <a:rPr lang="zh-CN" altLang="zh-CN" sz="2400">
                <a:solidFill>
                  <a:schemeClr val="bg1"/>
                </a:solidFill>
              </a:rPr>
              <a:t>全部</a:t>
            </a:r>
            <a:r>
              <a:rPr lang="en-US" altLang="zh-CN" sz="2400" dirty="0">
                <a:solidFill>
                  <a:schemeClr val="bg1"/>
                </a:solidFill>
              </a:rPr>
              <a:t>new</a:t>
            </a:r>
            <a:r>
              <a:rPr lang="zh-CN" altLang="zh-CN" sz="2400">
                <a:solidFill>
                  <a:schemeClr val="bg1"/>
                </a:solidFill>
              </a:rPr>
              <a:t>出来的</a:t>
            </a:r>
            <a:r>
              <a:rPr lang="en-US" altLang="zh-CN" sz="2400" dirty="0">
                <a:solidFill>
                  <a:schemeClr val="bg1"/>
                </a:solidFill>
              </a:rPr>
              <a:t>F</a:t>
            </a:r>
            <a:r>
              <a:rPr lang="zh-CN" altLang="zh-CN" sz="2400">
                <a:solidFill>
                  <a:schemeClr val="bg1"/>
                </a:solidFill>
              </a:rPr>
              <a:t>实例共用同一个闭包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10715" y="1868170"/>
            <a:ext cx="1856105" cy="8801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27910" y="2124075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Promise</a:t>
            </a:r>
            <a:endParaRPr lang="en-US" altLang="zh-CN" dirty="0"/>
          </a:p>
        </p:txBody>
      </p:sp>
      <p:sp>
        <p:nvSpPr>
          <p:cNvPr id="6" name="椭圆 5"/>
          <p:cNvSpPr/>
          <p:nvPr/>
        </p:nvSpPr>
        <p:spPr>
          <a:xfrm>
            <a:off x="577850" y="3146425"/>
            <a:ext cx="962025" cy="8934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5285" y="2124075"/>
            <a:ext cx="962025" cy="8934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76300" y="974725"/>
            <a:ext cx="962025" cy="8934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357120" y="676275"/>
            <a:ext cx="962025" cy="8934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879215" y="1129665"/>
            <a:ext cx="962025" cy="8934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42315" y="34074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作用</a:t>
            </a:r>
            <a:endParaRPr lang="zh-CN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35940" y="23799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36955" y="12369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17775" y="93916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缺点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040505" y="13925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用法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525905" y="2830195"/>
            <a:ext cx="412115" cy="3575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1"/>
          </p:cNvCxnSpPr>
          <p:nvPr/>
        </p:nvCxnSpPr>
        <p:spPr>
          <a:xfrm flipH="1">
            <a:off x="1374775" y="2308225"/>
            <a:ext cx="535940" cy="1098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1773555" y="1621155"/>
            <a:ext cx="219710" cy="2057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" idx="0"/>
            <a:endCxn id="10" idx="4"/>
          </p:cNvCxnSpPr>
          <p:nvPr/>
        </p:nvCxnSpPr>
        <p:spPr>
          <a:xfrm flipH="1" flipV="1">
            <a:off x="2838450" y="1569720"/>
            <a:ext cx="635" cy="2984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3" idx="3"/>
          </p:cNvCxnSpPr>
          <p:nvPr/>
        </p:nvCxnSpPr>
        <p:spPr>
          <a:xfrm flipV="1">
            <a:off x="3766820" y="2005965"/>
            <a:ext cx="411480" cy="3022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8218805" y="1875155"/>
            <a:ext cx="2391410" cy="975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561070" y="2187575"/>
            <a:ext cx="170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Promise</a:t>
            </a:r>
            <a:r>
              <a:rPr lang="zh-CN" altLang="zh-CN"/>
              <a:t>的实现</a:t>
            </a:r>
            <a:endParaRPr lang="zh-CN" altLang="zh-CN"/>
          </a:p>
        </p:txBody>
      </p:sp>
      <p:sp>
        <p:nvSpPr>
          <p:cNvPr id="28" name="圆角矩形 27"/>
          <p:cNvSpPr/>
          <p:nvPr/>
        </p:nvSpPr>
        <p:spPr>
          <a:xfrm>
            <a:off x="4467860" y="4836795"/>
            <a:ext cx="2418715" cy="10306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791710" y="5167630"/>
            <a:ext cx="177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Promise.all</a:t>
            </a:r>
            <a:r>
              <a:rPr lang="zh-CN" altLang="en-US"/>
              <a:t>拓展</a:t>
            </a: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910715" y="5346065"/>
            <a:ext cx="1247140" cy="1170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099945" y="560895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浅拷贝</a:t>
            </a:r>
            <a:endParaRPr lang="zh-CN" altLang="en-US"/>
          </a:p>
          <a:p>
            <a:r>
              <a:rPr lang="zh-CN" altLang="en-US"/>
              <a:t>深拷贝</a:t>
            </a:r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3120390" y="5510530"/>
            <a:ext cx="1277620" cy="274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7889240" y="5318125"/>
            <a:ext cx="1264285" cy="11404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086725" y="57042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原型链</a:t>
            </a:r>
            <a:endParaRPr lang="zh-CN" altLang="en-US"/>
          </a:p>
        </p:txBody>
      </p:sp>
      <p:cxnSp>
        <p:nvCxnSpPr>
          <p:cNvPr id="35" name="直接箭头连接符 34"/>
          <p:cNvCxnSpPr>
            <a:stCxn id="28" idx="3"/>
          </p:cNvCxnSpPr>
          <p:nvPr/>
        </p:nvCxnSpPr>
        <p:spPr>
          <a:xfrm>
            <a:off x="6886575" y="5352415"/>
            <a:ext cx="1071245" cy="3092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4129405" y="2187575"/>
            <a:ext cx="3828415" cy="412115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 rot="2760000">
            <a:off x="2606675" y="3580130"/>
            <a:ext cx="2488565" cy="412115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手杖形 4"/>
          <p:cNvSpPr/>
          <p:nvPr/>
        </p:nvSpPr>
        <p:spPr>
          <a:xfrm>
            <a:off x="5650396" y="2872767"/>
            <a:ext cx="997475" cy="547315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箭头: 手杖形 37"/>
          <p:cNvSpPr/>
          <p:nvPr/>
        </p:nvSpPr>
        <p:spPr>
          <a:xfrm rot="10800000">
            <a:off x="5650395" y="3534811"/>
            <a:ext cx="997475" cy="547315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05307" y="274706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使用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27242" y="313387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原理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029925" y="406281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拓展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5982" y="554990"/>
            <a:ext cx="10440035" cy="190373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Promise</a:t>
            </a:r>
            <a:r>
              <a:rPr lang="zh-CN" altLang="en-US" sz="6000" dirty="0"/>
              <a:t>的简单实现（只讲</a:t>
            </a:r>
            <a:r>
              <a:rPr lang="en-US" altLang="zh-CN" sz="6000" dirty="0"/>
              <a:t>resolve</a:t>
            </a:r>
            <a:r>
              <a:rPr lang="zh-CN" altLang="en-US" sz="6000" dirty="0"/>
              <a:t>）</a:t>
            </a:r>
            <a:endParaRPr lang="zh-CN" altLang="en-US" sz="6000" dirty="0"/>
          </a:p>
        </p:txBody>
      </p:sp>
      <p:sp>
        <p:nvSpPr>
          <p:cNvPr id="3" name="文本框 2"/>
          <p:cNvSpPr txBox="1"/>
          <p:nvPr/>
        </p:nvSpPr>
        <p:spPr>
          <a:xfrm>
            <a:off x="3437255" y="2458720"/>
            <a:ext cx="53187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bg1"/>
                </a:solidFill>
              </a:rPr>
              <a:t>。。。。。。</a:t>
            </a:r>
            <a:endParaRPr lang="zh-CN" altLang="en-US" sz="6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334645"/>
            <a:ext cx="10440035" cy="190373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Promise</a:t>
            </a:r>
            <a:r>
              <a:rPr lang="zh-CN" altLang="en-US" sz="6000"/>
              <a:t>的状态实现</a:t>
            </a:r>
            <a:endParaRPr lang="zh-CN" altLang="en-US" sz="6000"/>
          </a:p>
        </p:txBody>
      </p:sp>
      <p:sp>
        <p:nvSpPr>
          <p:cNvPr id="3" name="文本框 2"/>
          <p:cNvSpPr txBox="1"/>
          <p:nvPr/>
        </p:nvSpPr>
        <p:spPr>
          <a:xfrm>
            <a:off x="1759585" y="2143125"/>
            <a:ext cx="72980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pendding</a:t>
            </a:r>
            <a:r>
              <a:rPr lang="zh-CN" altLang="zh-CN" sz="2400" dirty="0">
                <a:solidFill>
                  <a:schemeClr val="bg1"/>
                </a:solidFill>
              </a:rPr>
              <a:t> 进行中</a:t>
            </a:r>
            <a:endParaRPr lang="zh-CN" altLang="zh-CN" sz="2400" dirty="0">
              <a:solidFill>
                <a:schemeClr val="bg1"/>
              </a:solidFill>
            </a:endParaRPr>
          </a:p>
          <a:p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resolved</a:t>
            </a:r>
            <a:r>
              <a:rPr lang="zh-CN" altLang="zh-CN" sz="2400" dirty="0">
                <a:solidFill>
                  <a:schemeClr val="bg1"/>
                </a:solidFill>
              </a:rPr>
              <a:t> 已成功</a:t>
            </a:r>
            <a:endParaRPr lang="zh-CN" altLang="zh-CN" sz="2400" dirty="0">
              <a:solidFill>
                <a:schemeClr val="bg1"/>
              </a:solidFill>
            </a:endParaRPr>
          </a:p>
          <a:p>
            <a:endParaRPr lang="zh-CN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rejected</a:t>
            </a:r>
            <a:r>
              <a:rPr lang="zh-CN" altLang="zh-CN" sz="2400" dirty="0">
                <a:solidFill>
                  <a:schemeClr val="bg1"/>
                </a:solidFill>
              </a:rPr>
              <a:t> 已失败</a:t>
            </a:r>
            <a:endParaRPr lang="zh-CN" altLang="zh-CN" sz="24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36620" y="4726305"/>
            <a:ext cx="53187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bg1"/>
                </a:solidFill>
              </a:rPr>
              <a:t>。。。。。。</a:t>
            </a:r>
            <a:endParaRPr lang="zh-CN" altLang="en-US" sz="6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70" y="925830"/>
            <a:ext cx="11579860" cy="1903730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then</a:t>
            </a:r>
            <a:r>
              <a:rPr lang="zh-CN" altLang="en-US" sz="6000"/>
              <a:t>执行后应该返回</a:t>
            </a:r>
            <a:r>
              <a:rPr lang="en-US" altLang="zh-CN" sz="6000" dirty="0"/>
              <a:t>Promise</a:t>
            </a:r>
            <a:r>
              <a:rPr lang="zh-CN" altLang="zh-CN" sz="6000"/>
              <a:t>对象</a:t>
            </a:r>
            <a:endParaRPr lang="zh-CN" altLang="zh-CN" sz="6000"/>
          </a:p>
        </p:txBody>
      </p:sp>
      <p:sp>
        <p:nvSpPr>
          <p:cNvPr id="3" name="文本框 2"/>
          <p:cNvSpPr txBox="1"/>
          <p:nvPr/>
        </p:nvSpPr>
        <p:spPr>
          <a:xfrm>
            <a:off x="3436620" y="3544570"/>
            <a:ext cx="53187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bg1"/>
                </a:solidFill>
              </a:rPr>
              <a:t>。。。。。。</a:t>
            </a:r>
            <a:endParaRPr lang="zh-CN" altLang="en-US" sz="60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1683026" y="1364974"/>
            <a:ext cx="1245704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resolve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2199861" y="125896"/>
            <a:ext cx="1974574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P=new Promise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3743739" y="1364974"/>
            <a:ext cx="1245704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3743739" y="2832652"/>
            <a:ext cx="2418522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return new Promise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4330148" y="4075043"/>
            <a:ext cx="1245704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resolve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6639339" y="4075043"/>
            <a:ext cx="1245704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016487" y="1815548"/>
            <a:ext cx="1245704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callback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7487481" y="2720009"/>
            <a:ext cx="2796206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handler:{callback,resolve}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1683025" y="5095461"/>
            <a:ext cx="1470993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Handle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1470991" y="2415209"/>
            <a:ext cx="1245704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设置</a:t>
            </a:r>
            <a:r>
              <a:rPr lang="en-US" altLang="zh-CN" dirty="0">
                <a:solidFill>
                  <a:schemeClr val="tx1"/>
                </a:solidFill>
              </a:rPr>
              <a:t>value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1470991" y="3170583"/>
            <a:ext cx="1245704" cy="59303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resolved</a:t>
            </a:r>
            <a:r>
              <a:rPr lang="zh-CN" altLang="en-US" dirty="0">
                <a:solidFill>
                  <a:schemeClr val="tx1"/>
                </a:solidFill>
              </a:rPr>
              <a:t>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1470990" y="4075043"/>
            <a:ext cx="1457739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handler</a:t>
            </a:r>
            <a:r>
              <a:rPr lang="zh-CN" altLang="en-US" dirty="0">
                <a:solidFill>
                  <a:schemeClr val="tx1"/>
                </a:solidFill>
              </a:rPr>
              <a:t>有？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endCxn id="7" idx="0"/>
          </p:cNvCxnSpPr>
          <p:nvPr/>
        </p:nvCxnSpPr>
        <p:spPr>
          <a:xfrm flipH="1">
            <a:off x="2305878" y="576470"/>
            <a:ext cx="410817" cy="78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16" idx="0"/>
          </p:cNvCxnSpPr>
          <p:nvPr/>
        </p:nvCxnSpPr>
        <p:spPr>
          <a:xfrm flipH="1">
            <a:off x="2093843" y="1815548"/>
            <a:ext cx="212035" cy="59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2"/>
            <a:endCxn id="17" idx="0"/>
          </p:cNvCxnSpPr>
          <p:nvPr/>
        </p:nvCxnSpPr>
        <p:spPr>
          <a:xfrm>
            <a:off x="2093843" y="286578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2"/>
            <a:endCxn id="18" idx="0"/>
          </p:cNvCxnSpPr>
          <p:nvPr/>
        </p:nvCxnSpPr>
        <p:spPr>
          <a:xfrm>
            <a:off x="2093843" y="3763617"/>
            <a:ext cx="106017" cy="31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2"/>
            <a:endCxn id="15" idx="0"/>
          </p:cNvCxnSpPr>
          <p:nvPr/>
        </p:nvCxnSpPr>
        <p:spPr>
          <a:xfrm>
            <a:off x="2199860" y="4525617"/>
            <a:ext cx="218662" cy="56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939102" y="460426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有</a:t>
            </a:r>
            <a:endParaRPr lang="zh-CN" altLang="en-US" sz="1600" dirty="0"/>
          </a:p>
        </p:txBody>
      </p:sp>
      <p:cxnSp>
        <p:nvCxnSpPr>
          <p:cNvPr id="31" name="直接箭头连接符 30"/>
          <p:cNvCxnSpPr>
            <a:stCxn id="8" idx="2"/>
            <a:endCxn id="9" idx="0"/>
          </p:cNvCxnSpPr>
          <p:nvPr/>
        </p:nvCxnSpPr>
        <p:spPr>
          <a:xfrm>
            <a:off x="3187148" y="576470"/>
            <a:ext cx="1179443" cy="78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989443" y="1590261"/>
            <a:ext cx="1027044" cy="22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248516" y="142098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接收</a:t>
            </a:r>
            <a:endParaRPr lang="zh-CN" altLang="en-US" sz="1600" dirty="0"/>
          </a:p>
        </p:txBody>
      </p:sp>
      <p:cxnSp>
        <p:nvCxnSpPr>
          <p:cNvPr id="36" name="直接箭头连接符 35"/>
          <p:cNvCxnSpPr>
            <a:stCxn id="9" idx="2"/>
            <a:endCxn id="10" idx="0"/>
          </p:cNvCxnSpPr>
          <p:nvPr/>
        </p:nvCxnSpPr>
        <p:spPr>
          <a:xfrm>
            <a:off x="4366591" y="1815548"/>
            <a:ext cx="586409" cy="101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693868" y="2245932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then</a:t>
            </a:r>
            <a:r>
              <a:rPr lang="zh-CN" altLang="en-US" sz="1600" dirty="0"/>
              <a:t>返回</a:t>
            </a:r>
            <a:r>
              <a:rPr lang="en-US" altLang="zh-CN" sz="1600" dirty="0"/>
              <a:t>promise</a:t>
            </a:r>
            <a:endParaRPr lang="zh-CN" altLang="en-US" sz="1600" dirty="0"/>
          </a:p>
        </p:txBody>
      </p:sp>
      <p:cxnSp>
        <p:nvCxnSpPr>
          <p:cNvPr id="39" name="直接箭头连接符 38"/>
          <p:cNvCxnSpPr>
            <a:stCxn id="10" idx="2"/>
            <a:endCxn id="11" idx="0"/>
          </p:cNvCxnSpPr>
          <p:nvPr/>
        </p:nvCxnSpPr>
        <p:spPr>
          <a:xfrm>
            <a:off x="4953000" y="3283226"/>
            <a:ext cx="0" cy="79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12" idx="0"/>
          </p:cNvCxnSpPr>
          <p:nvPr/>
        </p:nvCxnSpPr>
        <p:spPr>
          <a:xfrm>
            <a:off x="5484743" y="3283226"/>
            <a:ext cx="1777448" cy="79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4" idx="1"/>
          </p:cNvCxnSpPr>
          <p:nvPr/>
        </p:nvCxnSpPr>
        <p:spPr>
          <a:xfrm flipV="1">
            <a:off x="5484743" y="2945296"/>
            <a:ext cx="2002738" cy="112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3" idx="2"/>
            <a:endCxn id="14" idx="1"/>
          </p:cNvCxnSpPr>
          <p:nvPr/>
        </p:nvCxnSpPr>
        <p:spPr>
          <a:xfrm>
            <a:off x="6639339" y="2266122"/>
            <a:ext cx="848142" cy="67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6461916" y="2306743"/>
            <a:ext cx="3292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callback</a:t>
            </a:r>
            <a:r>
              <a:rPr lang="zh-CN" altLang="en-US" sz="1600" dirty="0"/>
              <a:t>和</a:t>
            </a:r>
            <a:r>
              <a:rPr lang="en-US" altLang="zh-CN" sz="1600" dirty="0"/>
              <a:t>resolve</a:t>
            </a:r>
            <a:r>
              <a:rPr lang="zh-CN" altLang="en-US" sz="1600" dirty="0"/>
              <a:t>放到</a:t>
            </a:r>
            <a:r>
              <a:rPr lang="en-US" altLang="zh-CN" sz="1600" dirty="0"/>
              <a:t>handler</a:t>
            </a:r>
            <a:r>
              <a:rPr lang="zh-CN" altLang="en-US" sz="1600" dirty="0"/>
              <a:t>对象</a:t>
            </a:r>
            <a:endParaRPr lang="zh-CN" altLang="en-US" sz="1600" dirty="0"/>
          </a:p>
        </p:txBody>
      </p:sp>
      <p:cxnSp>
        <p:nvCxnSpPr>
          <p:cNvPr id="48" name="直接箭头连接符 47"/>
          <p:cNvCxnSpPr>
            <a:endCxn id="15" idx="3"/>
          </p:cNvCxnSpPr>
          <p:nvPr/>
        </p:nvCxnSpPr>
        <p:spPr>
          <a:xfrm flipH="1">
            <a:off x="3154017" y="3170582"/>
            <a:ext cx="5040000" cy="223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414776" y="4654824"/>
            <a:ext cx="18770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把</a:t>
            </a:r>
            <a:r>
              <a:rPr lang="en-US" altLang="zh-CN" sz="1600" dirty="0"/>
              <a:t>handler</a:t>
            </a:r>
            <a:r>
              <a:rPr lang="zh-CN" altLang="zh-CN" sz="1600" dirty="0"/>
              <a:t>对象</a:t>
            </a:r>
            <a:r>
              <a:rPr lang="zh-CN" altLang="en-US" sz="1600" dirty="0"/>
              <a:t>传递</a:t>
            </a:r>
            <a:endParaRPr lang="en-US" altLang="zh-CN" sz="1600" dirty="0"/>
          </a:p>
          <a:p>
            <a:r>
              <a:rPr lang="zh-CN" altLang="en-US" sz="1600" dirty="0"/>
              <a:t>给</a:t>
            </a:r>
            <a:r>
              <a:rPr lang="en-US" altLang="zh-CN" sz="1600" dirty="0"/>
              <a:t>handle</a:t>
            </a:r>
            <a:r>
              <a:rPr lang="zh-CN" altLang="en-US" sz="1600" dirty="0"/>
              <a:t>函数</a:t>
            </a:r>
            <a:endParaRPr lang="zh-CN" altLang="en-US" sz="1600" dirty="0"/>
          </a:p>
        </p:txBody>
      </p:sp>
      <p:sp>
        <p:nvSpPr>
          <p:cNvPr id="50" name="矩形: 圆角 49"/>
          <p:cNvSpPr/>
          <p:nvPr/>
        </p:nvSpPr>
        <p:spPr>
          <a:xfrm>
            <a:off x="2511286" y="6281530"/>
            <a:ext cx="1470993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pendding?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: 圆角 50"/>
          <p:cNvSpPr/>
          <p:nvPr/>
        </p:nvSpPr>
        <p:spPr>
          <a:xfrm>
            <a:off x="5004352" y="6370722"/>
            <a:ext cx="1470993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</a:t>
            </a:r>
            <a:r>
              <a:rPr lang="en-US" altLang="zh-CN" dirty="0">
                <a:solidFill>
                  <a:schemeClr val="tx1"/>
                </a:solidFill>
              </a:rPr>
              <a:t>handler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7322549" y="6186925"/>
            <a:ext cx="1470993" cy="52113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handler</a:t>
            </a:r>
            <a:r>
              <a:rPr lang="zh-CN" altLang="en-US" dirty="0">
                <a:solidFill>
                  <a:schemeClr val="tx1"/>
                </a:solidFill>
              </a:rPr>
              <a:t>有</a:t>
            </a:r>
            <a:r>
              <a:rPr lang="en-US" altLang="zh-CN" dirty="0">
                <a:solidFill>
                  <a:schemeClr val="tx1"/>
                </a:solidFill>
              </a:rPr>
              <a:t>callback?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: 圆角 53"/>
          <p:cNvSpPr/>
          <p:nvPr/>
        </p:nvSpPr>
        <p:spPr>
          <a:xfrm>
            <a:off x="9578009" y="4992052"/>
            <a:ext cx="1784870" cy="52113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.then()</a:t>
            </a:r>
            <a:r>
              <a:rPr lang="zh-CN" altLang="en-US" dirty="0">
                <a:solidFill>
                  <a:schemeClr val="tx1"/>
                </a:solidFill>
              </a:rPr>
              <a:t>没传</a:t>
            </a:r>
            <a:r>
              <a:rPr lang="en-US" altLang="zh-CN" dirty="0">
                <a:solidFill>
                  <a:schemeClr val="tx1"/>
                </a:solidFill>
              </a:rPr>
              <a:t>callback</a:t>
            </a:r>
            <a:r>
              <a:rPr lang="zh-CN" altLang="en-US" dirty="0">
                <a:solidFill>
                  <a:schemeClr val="tx1"/>
                </a:solidFill>
              </a:rPr>
              <a:t>的形式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>
            <a:stCxn id="54" idx="0"/>
          </p:cNvCxnSpPr>
          <p:nvPr/>
        </p:nvCxnSpPr>
        <p:spPr>
          <a:xfrm flipH="1" flipV="1">
            <a:off x="5575856" y="4525620"/>
            <a:ext cx="4894588" cy="466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8548639" y="4542912"/>
            <a:ext cx="277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value</a:t>
            </a:r>
            <a:r>
              <a:rPr lang="zh-CN" altLang="en-US" sz="1600" dirty="0">
                <a:solidFill>
                  <a:srgbClr val="C00000"/>
                </a:solidFill>
              </a:rPr>
              <a:t>传递给下一个的</a:t>
            </a:r>
            <a:r>
              <a:rPr lang="en-US" altLang="zh-CN" sz="1600" dirty="0">
                <a:solidFill>
                  <a:srgbClr val="C00000"/>
                </a:solidFill>
              </a:rPr>
              <a:t>resolve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5906135" y="5325745"/>
            <a:ext cx="2278380" cy="52133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callback(</a:t>
            </a:r>
            <a:r>
              <a:rPr lang="en-US" altLang="zh-CN" dirty="0">
                <a:solidFill>
                  <a:srgbClr val="C00000"/>
                </a:solidFill>
              </a:rPr>
              <a:t>this.value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得到</a:t>
            </a:r>
            <a:r>
              <a:rPr lang="en-US" altLang="zh-CN" dirty="0">
                <a:solidFill>
                  <a:schemeClr val="tx1"/>
                </a:solidFill>
              </a:rPr>
              <a:t>return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stCxn id="59" idx="1"/>
          </p:cNvCxnSpPr>
          <p:nvPr/>
        </p:nvCxnSpPr>
        <p:spPr>
          <a:xfrm flipH="1" flipV="1">
            <a:off x="5248519" y="4526253"/>
            <a:ext cx="657906" cy="1060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5658183" y="5018457"/>
            <a:ext cx="2613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return</a:t>
            </a:r>
            <a:r>
              <a:rPr lang="zh-CN" altLang="en-US" sz="1600" dirty="0">
                <a:solidFill>
                  <a:srgbClr val="C00000"/>
                </a:solidFill>
              </a:rPr>
              <a:t>值传给下一个</a:t>
            </a:r>
            <a:r>
              <a:rPr lang="en-US" altLang="zh-CN" sz="1600" dirty="0">
                <a:solidFill>
                  <a:srgbClr val="C00000"/>
                </a:solidFill>
              </a:rPr>
              <a:t>resolve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66" name="直接箭头连接符 65"/>
          <p:cNvCxnSpPr>
            <a:stCxn id="15" idx="2"/>
            <a:endCxn id="50" idx="1"/>
          </p:cNvCxnSpPr>
          <p:nvPr/>
        </p:nvCxnSpPr>
        <p:spPr>
          <a:xfrm>
            <a:off x="2418522" y="5546035"/>
            <a:ext cx="92764" cy="960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0" idx="3"/>
            <a:endCxn id="51" idx="1"/>
          </p:cNvCxnSpPr>
          <p:nvPr/>
        </p:nvCxnSpPr>
        <p:spPr>
          <a:xfrm>
            <a:off x="3982279" y="6506817"/>
            <a:ext cx="1022073" cy="89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4295360" y="632613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是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73" name="直接箭头连接符 72"/>
          <p:cNvCxnSpPr>
            <a:stCxn id="50" idx="0"/>
          </p:cNvCxnSpPr>
          <p:nvPr/>
        </p:nvCxnSpPr>
        <p:spPr>
          <a:xfrm flipV="1">
            <a:off x="3246783" y="6199545"/>
            <a:ext cx="4109831" cy="81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717776" y="5976158"/>
            <a:ext cx="41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否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76" name="直接箭头连接符 75"/>
          <p:cNvCxnSpPr>
            <a:stCxn id="52" idx="3"/>
            <a:endCxn id="54" idx="2"/>
          </p:cNvCxnSpPr>
          <p:nvPr/>
        </p:nvCxnSpPr>
        <p:spPr>
          <a:xfrm flipV="1">
            <a:off x="8793542" y="5513191"/>
            <a:ext cx="1676902" cy="934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9543944" y="597185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无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79" name="直接箭头连接符 78"/>
          <p:cNvCxnSpPr>
            <a:stCxn id="52" idx="0"/>
            <a:endCxn id="59" idx="2"/>
          </p:cNvCxnSpPr>
          <p:nvPr/>
        </p:nvCxnSpPr>
        <p:spPr>
          <a:xfrm flipH="1" flipV="1">
            <a:off x="7045325" y="5847080"/>
            <a:ext cx="1013460" cy="339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7794638" y="586081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有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7304" y="1457516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callback</a:t>
            </a:r>
            <a:r>
              <a:rPr lang="zh-CN" altLang="en-US" dirty="0"/>
              <a:t>接收</a:t>
            </a:r>
            <a:r>
              <a:rPr lang="en-US" altLang="zh-CN" dirty="0"/>
              <a:t>resolve</a:t>
            </a:r>
            <a:r>
              <a:rPr lang="zh-CN" altLang="en-US" dirty="0"/>
              <a:t>传来的</a:t>
            </a:r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0" y="125896"/>
            <a:ext cx="5872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resolve</a:t>
            </a:r>
            <a:r>
              <a:rPr lang="zh-CN" altLang="en-US" b="1" dirty="0">
                <a:solidFill>
                  <a:srgbClr val="FFFF00"/>
                </a:solidFill>
              </a:rPr>
              <a:t>：设置</a:t>
            </a:r>
            <a:r>
              <a:rPr lang="en-US" altLang="zh-CN" b="1" dirty="0">
                <a:solidFill>
                  <a:srgbClr val="FFFF00"/>
                </a:solidFill>
              </a:rPr>
              <a:t>value</a:t>
            </a:r>
            <a:r>
              <a:rPr lang="zh-CN" altLang="en-US" b="1" dirty="0">
                <a:solidFill>
                  <a:srgbClr val="FFFF00"/>
                </a:solidFill>
              </a:rPr>
              <a:t>的值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b="1" dirty="0">
                <a:solidFill>
                  <a:srgbClr val="FFFF00"/>
                </a:solidFill>
              </a:rPr>
              <a:t>then</a:t>
            </a:r>
            <a:r>
              <a:rPr lang="zh-CN" altLang="en-US" b="1" dirty="0">
                <a:solidFill>
                  <a:srgbClr val="FFFF00"/>
                </a:solidFill>
              </a:rPr>
              <a:t>：执行</a:t>
            </a:r>
            <a:r>
              <a:rPr lang="en-US" altLang="zh-CN" b="1" dirty="0">
                <a:solidFill>
                  <a:srgbClr val="FFFF00"/>
                </a:solidFill>
              </a:rPr>
              <a:t>callback</a:t>
            </a:r>
            <a:r>
              <a:rPr lang="zh-CN" altLang="en-US" b="1" dirty="0">
                <a:solidFill>
                  <a:srgbClr val="FFFF00"/>
                </a:solidFill>
              </a:rPr>
              <a:t>，把</a:t>
            </a:r>
            <a:r>
              <a:rPr lang="en-US" altLang="zh-CN" b="1" dirty="0">
                <a:solidFill>
                  <a:srgbClr val="FFFF00"/>
                </a:solidFill>
              </a:rPr>
              <a:t>value</a:t>
            </a:r>
            <a:r>
              <a:rPr lang="zh-CN" altLang="en-US" b="1" dirty="0">
                <a:solidFill>
                  <a:srgbClr val="FFFF00"/>
                </a:solidFill>
              </a:rPr>
              <a:t>当参数传递给</a:t>
            </a:r>
            <a:r>
              <a:rPr lang="en-US" altLang="zh-CN" b="1" dirty="0">
                <a:solidFill>
                  <a:srgbClr val="FFFF00"/>
                </a:solidFill>
              </a:rPr>
              <a:t>callback</a:t>
            </a:r>
            <a:r>
              <a:rPr lang="zh-CN" altLang="en-US" b="1" dirty="0">
                <a:solidFill>
                  <a:srgbClr val="FFFF00"/>
                </a:solidFill>
              </a:rPr>
              <a:t>，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b="1" dirty="0">
                <a:solidFill>
                  <a:srgbClr val="FFFF00"/>
                </a:solidFill>
              </a:rPr>
              <a:t>           callback</a:t>
            </a:r>
            <a:r>
              <a:rPr lang="zh-CN" altLang="en-US" b="1" dirty="0">
                <a:solidFill>
                  <a:srgbClr val="FFFF00"/>
                </a:solidFill>
              </a:rPr>
              <a:t>的返回值传递给新</a:t>
            </a:r>
            <a:r>
              <a:rPr lang="en-US" altLang="zh-CN" b="1" dirty="0">
                <a:solidFill>
                  <a:srgbClr val="FFFF00"/>
                </a:solidFill>
              </a:rPr>
              <a:t>promise</a:t>
            </a:r>
            <a:r>
              <a:rPr lang="zh-CN" altLang="en-US" b="1" dirty="0">
                <a:solidFill>
                  <a:srgbClr val="FFFF00"/>
                </a:solidFill>
              </a:rPr>
              <a:t>的</a:t>
            </a:r>
            <a:r>
              <a:rPr lang="en-US" altLang="zh-CN" b="1" dirty="0">
                <a:solidFill>
                  <a:srgbClr val="FFFF00"/>
                </a:solidFill>
              </a:rPr>
              <a:t>value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300" y="334645"/>
            <a:ext cx="10440035" cy="1903730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dirty="0"/>
              <a:t>then</a:t>
            </a:r>
            <a:r>
              <a:rPr lang="zh-CN" altLang="en-US" sz="6000"/>
              <a:t>返回的就是</a:t>
            </a:r>
            <a:r>
              <a:rPr lang="en-US" altLang="zh-CN" sz="6000" dirty="0"/>
              <a:t>Promise</a:t>
            </a:r>
            <a:r>
              <a:rPr lang="zh-CN" altLang="zh-CN" sz="6000"/>
              <a:t>对象</a:t>
            </a:r>
            <a:endParaRPr lang="zh-CN" altLang="zh-CN" sz="6000"/>
          </a:p>
        </p:txBody>
      </p:sp>
      <p:sp>
        <p:nvSpPr>
          <p:cNvPr id="3" name="文本框 2"/>
          <p:cNvSpPr txBox="1"/>
          <p:nvPr/>
        </p:nvSpPr>
        <p:spPr>
          <a:xfrm>
            <a:off x="3437255" y="2238375"/>
            <a:ext cx="531876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let p = new Promise(resolve =&gt; {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    resolve();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});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p.then(()=&gt;{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    return new Promise(resolve=&gt;{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        resolve(1);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    })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});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p.then(()=&gt;{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    ......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})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3046670" y="1431235"/>
            <a:ext cx="1245704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resolve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3563505" y="192157"/>
            <a:ext cx="1974574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P=new Promise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5107383" y="1431235"/>
            <a:ext cx="1245704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5107383" y="2898913"/>
            <a:ext cx="2418522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return new Promise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5693792" y="4141304"/>
            <a:ext cx="1245704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resolve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8002983" y="4141304"/>
            <a:ext cx="1245704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7380131" y="1881809"/>
            <a:ext cx="1245704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callback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8851125" y="2786270"/>
            <a:ext cx="2796206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handler:{callback,resolve}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3046669" y="5161722"/>
            <a:ext cx="1470993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Handle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2834635" y="2481470"/>
            <a:ext cx="1245704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设置</a:t>
            </a:r>
            <a:r>
              <a:rPr lang="en-US" altLang="zh-CN" dirty="0">
                <a:solidFill>
                  <a:schemeClr val="tx1"/>
                </a:solidFill>
              </a:rPr>
              <a:t>value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2834635" y="3236844"/>
            <a:ext cx="1245704" cy="59303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resolved</a:t>
            </a:r>
            <a:r>
              <a:rPr lang="zh-CN" altLang="en-US" dirty="0">
                <a:solidFill>
                  <a:schemeClr val="tx1"/>
                </a:solidFill>
              </a:rPr>
              <a:t>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2834634" y="4141304"/>
            <a:ext cx="1457739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handler</a:t>
            </a:r>
            <a:r>
              <a:rPr lang="zh-CN" altLang="en-US" dirty="0">
                <a:solidFill>
                  <a:schemeClr val="tx1"/>
                </a:solidFill>
              </a:rPr>
              <a:t>有？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endCxn id="7" idx="0"/>
          </p:cNvCxnSpPr>
          <p:nvPr/>
        </p:nvCxnSpPr>
        <p:spPr>
          <a:xfrm flipH="1">
            <a:off x="3669522" y="642731"/>
            <a:ext cx="410817" cy="78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2"/>
            <a:endCxn id="17" idx="0"/>
          </p:cNvCxnSpPr>
          <p:nvPr/>
        </p:nvCxnSpPr>
        <p:spPr>
          <a:xfrm>
            <a:off x="3457487" y="293204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2"/>
            <a:endCxn id="18" idx="0"/>
          </p:cNvCxnSpPr>
          <p:nvPr/>
        </p:nvCxnSpPr>
        <p:spPr>
          <a:xfrm>
            <a:off x="3457487" y="3829878"/>
            <a:ext cx="106017" cy="31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2"/>
            <a:endCxn id="15" idx="0"/>
          </p:cNvCxnSpPr>
          <p:nvPr/>
        </p:nvCxnSpPr>
        <p:spPr>
          <a:xfrm>
            <a:off x="3563504" y="4591878"/>
            <a:ext cx="218662" cy="56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302746" y="467052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有</a:t>
            </a:r>
            <a:endParaRPr lang="zh-CN" altLang="en-US" sz="1600" dirty="0"/>
          </a:p>
        </p:txBody>
      </p:sp>
      <p:cxnSp>
        <p:nvCxnSpPr>
          <p:cNvPr id="31" name="直接箭头连接符 30"/>
          <p:cNvCxnSpPr>
            <a:stCxn id="8" idx="2"/>
            <a:endCxn id="9" idx="0"/>
          </p:cNvCxnSpPr>
          <p:nvPr/>
        </p:nvCxnSpPr>
        <p:spPr>
          <a:xfrm>
            <a:off x="4550792" y="642731"/>
            <a:ext cx="1179443" cy="78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353087" y="1656522"/>
            <a:ext cx="1027044" cy="22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612160" y="14872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接收</a:t>
            </a:r>
            <a:endParaRPr lang="zh-CN" altLang="en-US" sz="1600" dirty="0"/>
          </a:p>
        </p:txBody>
      </p:sp>
      <p:cxnSp>
        <p:nvCxnSpPr>
          <p:cNvPr id="36" name="直接箭头连接符 35"/>
          <p:cNvCxnSpPr>
            <a:stCxn id="9" idx="2"/>
            <a:endCxn id="10" idx="0"/>
          </p:cNvCxnSpPr>
          <p:nvPr/>
        </p:nvCxnSpPr>
        <p:spPr>
          <a:xfrm>
            <a:off x="5730235" y="1881809"/>
            <a:ext cx="586409" cy="101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057512" y="2312193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then</a:t>
            </a:r>
            <a:r>
              <a:rPr lang="zh-CN" altLang="en-US" sz="1600" dirty="0"/>
              <a:t>返回</a:t>
            </a:r>
            <a:r>
              <a:rPr lang="en-US" altLang="zh-CN" sz="1600" dirty="0"/>
              <a:t>promise</a:t>
            </a:r>
            <a:endParaRPr lang="zh-CN" altLang="en-US" sz="1600" dirty="0"/>
          </a:p>
        </p:txBody>
      </p:sp>
      <p:cxnSp>
        <p:nvCxnSpPr>
          <p:cNvPr id="39" name="直接箭头连接符 38"/>
          <p:cNvCxnSpPr>
            <a:stCxn id="10" idx="2"/>
            <a:endCxn id="11" idx="0"/>
          </p:cNvCxnSpPr>
          <p:nvPr/>
        </p:nvCxnSpPr>
        <p:spPr>
          <a:xfrm>
            <a:off x="6316644" y="3349487"/>
            <a:ext cx="0" cy="79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12" idx="0"/>
          </p:cNvCxnSpPr>
          <p:nvPr/>
        </p:nvCxnSpPr>
        <p:spPr>
          <a:xfrm>
            <a:off x="6848387" y="3349487"/>
            <a:ext cx="1777448" cy="79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4" idx="1"/>
          </p:cNvCxnSpPr>
          <p:nvPr/>
        </p:nvCxnSpPr>
        <p:spPr>
          <a:xfrm flipV="1">
            <a:off x="6848387" y="3011557"/>
            <a:ext cx="2002738" cy="112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3" idx="2"/>
            <a:endCxn id="14" idx="1"/>
          </p:cNvCxnSpPr>
          <p:nvPr/>
        </p:nvCxnSpPr>
        <p:spPr>
          <a:xfrm>
            <a:off x="8002983" y="2332383"/>
            <a:ext cx="848142" cy="67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825560" y="2373004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callback</a:t>
            </a:r>
            <a:r>
              <a:rPr lang="zh-CN" altLang="en-US" dirty="0"/>
              <a:t>和</a:t>
            </a:r>
            <a:r>
              <a:rPr lang="en-US" altLang="zh-CN" dirty="0"/>
              <a:t>resolve</a:t>
            </a:r>
            <a:r>
              <a:rPr lang="zh-CN" altLang="en-US" dirty="0"/>
              <a:t>放到</a:t>
            </a:r>
            <a:r>
              <a:rPr lang="en-US" altLang="zh-CN" dirty="0"/>
              <a:t>handler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cxnSp>
        <p:nvCxnSpPr>
          <p:cNvPr id="48" name="直接箭头连接符 47"/>
          <p:cNvCxnSpPr>
            <a:endCxn id="15" idx="3"/>
          </p:cNvCxnSpPr>
          <p:nvPr/>
        </p:nvCxnSpPr>
        <p:spPr>
          <a:xfrm flipH="1">
            <a:off x="4517661" y="3236843"/>
            <a:ext cx="5040000" cy="223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678206" y="4804216"/>
            <a:ext cx="1630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把</a:t>
            </a:r>
            <a:r>
              <a:rPr lang="en-US" altLang="zh-CN" dirty="0"/>
              <a:t>handler</a:t>
            </a:r>
            <a:r>
              <a:rPr lang="zh-CN" altLang="en-US" dirty="0"/>
              <a:t>对象</a:t>
            </a:r>
            <a:endParaRPr lang="zh-CN" altLang="en-US" dirty="0"/>
          </a:p>
          <a:p>
            <a:r>
              <a:rPr lang="zh-CN" altLang="en-US" dirty="0"/>
              <a:t>传递给</a:t>
            </a:r>
            <a:r>
              <a:rPr lang="en-US" altLang="zh-CN" dirty="0"/>
              <a:t>handle</a:t>
            </a:r>
            <a:endParaRPr lang="en-US" altLang="zh-CN" dirty="0"/>
          </a:p>
          <a:p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50" name="矩形: 圆角 49"/>
          <p:cNvSpPr/>
          <p:nvPr/>
        </p:nvSpPr>
        <p:spPr>
          <a:xfrm>
            <a:off x="4683312" y="6035373"/>
            <a:ext cx="1470993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pendding?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: 圆角 50"/>
          <p:cNvSpPr/>
          <p:nvPr/>
        </p:nvSpPr>
        <p:spPr>
          <a:xfrm>
            <a:off x="6866609" y="6102626"/>
            <a:ext cx="1470993" cy="45057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</a:t>
            </a:r>
            <a:r>
              <a:rPr lang="en-US" altLang="zh-CN" dirty="0">
                <a:solidFill>
                  <a:schemeClr val="tx1"/>
                </a:solidFill>
              </a:rPr>
              <a:t>handler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9186825" y="5896563"/>
            <a:ext cx="1470993" cy="52113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handler</a:t>
            </a:r>
            <a:r>
              <a:rPr lang="zh-CN" altLang="en-US" dirty="0">
                <a:solidFill>
                  <a:schemeClr val="tx1"/>
                </a:solidFill>
              </a:rPr>
              <a:t>有</a:t>
            </a:r>
            <a:r>
              <a:rPr lang="en-US" altLang="zh-CN" dirty="0">
                <a:solidFill>
                  <a:schemeClr val="tx1"/>
                </a:solidFill>
              </a:rPr>
              <a:t>callback?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: 圆角 53"/>
          <p:cNvSpPr/>
          <p:nvPr/>
        </p:nvSpPr>
        <p:spPr>
          <a:xfrm>
            <a:off x="9922322" y="4804369"/>
            <a:ext cx="1784870" cy="52113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.then()</a:t>
            </a:r>
            <a:r>
              <a:rPr lang="zh-CN" altLang="en-US" dirty="0">
                <a:solidFill>
                  <a:schemeClr val="tx1"/>
                </a:solidFill>
              </a:rPr>
              <a:t>没传</a:t>
            </a:r>
            <a:r>
              <a:rPr lang="en-US" altLang="zh-CN" dirty="0">
                <a:solidFill>
                  <a:schemeClr val="tx1"/>
                </a:solidFill>
              </a:rPr>
              <a:t>callback</a:t>
            </a:r>
            <a:r>
              <a:rPr lang="zh-CN" altLang="en-US" dirty="0">
                <a:solidFill>
                  <a:schemeClr val="tx1"/>
                </a:solidFill>
              </a:rPr>
              <a:t>的形式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 flipV="1">
            <a:off x="6939498" y="4591879"/>
            <a:ext cx="3055485" cy="247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9421690" y="4489854"/>
            <a:ext cx="277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value</a:t>
            </a:r>
            <a:r>
              <a:rPr lang="zh-CN" altLang="en-US" sz="1600" dirty="0">
                <a:solidFill>
                  <a:srgbClr val="C00000"/>
                </a:solidFill>
              </a:rPr>
              <a:t>传递给下一个的</a:t>
            </a:r>
            <a:r>
              <a:rPr lang="en-US" altLang="zh-CN" sz="1600" dirty="0">
                <a:solidFill>
                  <a:srgbClr val="C00000"/>
                </a:solidFill>
              </a:rPr>
              <a:t>resolve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59" name="矩形: 圆角 58"/>
          <p:cNvSpPr/>
          <p:nvPr/>
        </p:nvSpPr>
        <p:spPr>
          <a:xfrm>
            <a:off x="7077075" y="5220970"/>
            <a:ext cx="2109470" cy="52133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callback(</a:t>
            </a:r>
            <a:r>
              <a:rPr lang="en-US" altLang="zh-CN" dirty="0">
                <a:solidFill>
                  <a:srgbClr val="C00000"/>
                </a:solidFill>
              </a:rPr>
              <a:t>this.value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得到</a:t>
            </a:r>
            <a:r>
              <a:rPr lang="en-US" altLang="zh-CN" dirty="0">
                <a:solidFill>
                  <a:schemeClr val="tx1"/>
                </a:solidFill>
              </a:rPr>
              <a:t>return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 flipH="1" flipV="1">
            <a:off x="6612160" y="4591878"/>
            <a:ext cx="715031" cy="616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739991" y="4900076"/>
            <a:ext cx="2613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return</a:t>
            </a:r>
            <a:r>
              <a:rPr lang="zh-CN" altLang="en-US" sz="1600" dirty="0">
                <a:solidFill>
                  <a:srgbClr val="C00000"/>
                </a:solidFill>
              </a:rPr>
              <a:t>值传给下一个</a:t>
            </a:r>
            <a:r>
              <a:rPr lang="en-US" altLang="zh-CN" sz="1600" dirty="0">
                <a:solidFill>
                  <a:srgbClr val="C00000"/>
                </a:solidFill>
              </a:rPr>
              <a:t>resolve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66" name="直接箭头连接符 65"/>
          <p:cNvCxnSpPr>
            <a:stCxn id="15" idx="2"/>
            <a:endCxn id="50" idx="1"/>
          </p:cNvCxnSpPr>
          <p:nvPr/>
        </p:nvCxnSpPr>
        <p:spPr>
          <a:xfrm>
            <a:off x="3782166" y="5612296"/>
            <a:ext cx="901146" cy="648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0" idx="3"/>
            <a:endCxn id="51" idx="1"/>
          </p:cNvCxnSpPr>
          <p:nvPr/>
        </p:nvCxnSpPr>
        <p:spPr>
          <a:xfrm>
            <a:off x="6154305" y="6260660"/>
            <a:ext cx="712304" cy="67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353087" y="621829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是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6023439" y="5936478"/>
            <a:ext cx="3225248" cy="98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6308904" y="5774322"/>
            <a:ext cx="41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否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76" name="直接箭头连接符 75"/>
          <p:cNvCxnSpPr>
            <a:endCxn id="54" idx="2"/>
          </p:cNvCxnSpPr>
          <p:nvPr/>
        </p:nvCxnSpPr>
        <p:spPr>
          <a:xfrm flipV="1">
            <a:off x="10560653" y="5325508"/>
            <a:ext cx="254104" cy="571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10724085" y="54707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无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79" name="直接箭头连接符 78"/>
          <p:cNvCxnSpPr>
            <a:stCxn id="52" idx="0"/>
            <a:endCxn id="59" idx="3"/>
          </p:cNvCxnSpPr>
          <p:nvPr/>
        </p:nvCxnSpPr>
        <p:spPr>
          <a:xfrm flipH="1" flipV="1">
            <a:off x="9186545" y="5481955"/>
            <a:ext cx="735965" cy="414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9473257" y="54421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有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38540" y="642731"/>
            <a:ext cx="1630018" cy="5499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</a:t>
            </a:r>
            <a:r>
              <a:rPr lang="zh-CN" altLang="en-US" dirty="0"/>
              <a:t>是</a:t>
            </a:r>
            <a:r>
              <a:rPr lang="en-US" altLang="zh-CN" dirty="0"/>
              <a:t>promise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53" name="矩形: 圆角 52"/>
          <p:cNvSpPr/>
          <p:nvPr/>
        </p:nvSpPr>
        <p:spPr>
          <a:xfrm>
            <a:off x="101375" y="1606826"/>
            <a:ext cx="2110408" cy="5499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</a:t>
            </a:r>
            <a:r>
              <a:rPr lang="en-US" altLang="zh-CN" dirty="0"/>
              <a:t>.then(</a:t>
            </a:r>
            <a:r>
              <a:rPr lang="en-US" altLang="zh-CN" dirty="0">
                <a:solidFill>
                  <a:srgbClr val="C00000"/>
                </a:solidFill>
              </a:rPr>
              <a:t>resolve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5727" y="2963305"/>
            <a:ext cx="23763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思考：</a:t>
            </a:r>
            <a:endParaRPr lang="en-US" altLang="zh-CN" dirty="0"/>
          </a:p>
          <a:p>
            <a:pPr algn="ctr"/>
            <a:r>
              <a:rPr lang="zh-CN" altLang="en-US" dirty="0"/>
              <a:t>为什么再</a:t>
            </a:r>
            <a:r>
              <a:rPr lang="en-US" altLang="zh-CN" dirty="0"/>
              <a:t>resolve</a:t>
            </a:r>
            <a:r>
              <a:rPr lang="zh-CN" altLang="en-US" dirty="0"/>
              <a:t>里把自己当作</a:t>
            </a:r>
            <a:r>
              <a:rPr lang="en-US" altLang="zh-CN" dirty="0"/>
              <a:t>then</a:t>
            </a:r>
            <a:r>
              <a:rPr lang="zh-CN" altLang="en-US" dirty="0"/>
              <a:t>的回调？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调用</a:t>
            </a:r>
            <a:r>
              <a:rPr lang="en-US" altLang="zh-CN" dirty="0"/>
              <a:t>.then(</a:t>
            </a:r>
            <a:r>
              <a:rPr lang="zh-CN" altLang="en-US" dirty="0"/>
              <a:t>回调</a:t>
            </a:r>
            <a:r>
              <a:rPr lang="en-US" altLang="zh-CN" dirty="0"/>
              <a:t>)</a:t>
            </a:r>
            <a:r>
              <a:rPr lang="zh-CN" altLang="en-US" dirty="0"/>
              <a:t>会执行这个回调，并把这个</a:t>
            </a:r>
            <a:r>
              <a:rPr lang="en-US" altLang="zh-CN" dirty="0"/>
              <a:t>promise</a:t>
            </a:r>
            <a:r>
              <a:rPr lang="zh-CN" altLang="en-US" dirty="0"/>
              <a:t>中</a:t>
            </a:r>
            <a:r>
              <a:rPr lang="en-US" altLang="zh-CN" dirty="0">
                <a:solidFill>
                  <a:srgbClr val="C00000"/>
                </a:solidFill>
              </a:rPr>
              <a:t>resolve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en-US" altLang="zh-CN" dirty="0">
                <a:solidFill>
                  <a:srgbClr val="C00000"/>
                </a:solidFill>
              </a:rPr>
              <a:t>value</a:t>
            </a:r>
            <a:r>
              <a:rPr lang="zh-CN" altLang="en-US" dirty="0">
                <a:solidFill>
                  <a:srgbClr val="C00000"/>
                </a:solidFill>
              </a:rPr>
              <a:t>传递给</a:t>
            </a:r>
            <a:r>
              <a:rPr lang="en-US" altLang="zh-CN" dirty="0">
                <a:solidFill>
                  <a:srgbClr val="C00000"/>
                </a:solidFill>
              </a:rPr>
              <a:t>then</a:t>
            </a:r>
            <a:r>
              <a:rPr lang="zh-CN" altLang="en-US" dirty="0">
                <a:solidFill>
                  <a:srgbClr val="C00000"/>
                </a:solidFill>
              </a:rPr>
              <a:t>的回调当参数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/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6" name="直接箭头连接符 5"/>
          <p:cNvCxnSpPr>
            <a:endCxn id="2" idx="3"/>
          </p:cNvCxnSpPr>
          <p:nvPr/>
        </p:nvCxnSpPr>
        <p:spPr>
          <a:xfrm flipH="1" flipV="1">
            <a:off x="1868558" y="917714"/>
            <a:ext cx="1178111" cy="513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914400" y="1192696"/>
            <a:ext cx="0" cy="414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868558" y="1174474"/>
            <a:ext cx="1434188" cy="1306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3" idx="3"/>
          </p:cNvCxnSpPr>
          <p:nvPr/>
        </p:nvCxnSpPr>
        <p:spPr>
          <a:xfrm flipV="1">
            <a:off x="2211783" y="1769165"/>
            <a:ext cx="834886" cy="1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95117" y="122551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是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974539" y="121557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否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096000" y="125896"/>
            <a:ext cx="5957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resolve</a:t>
            </a:r>
            <a:r>
              <a:rPr lang="zh-CN" altLang="en-US" b="1" dirty="0">
                <a:solidFill>
                  <a:srgbClr val="FFFF00"/>
                </a:solidFill>
              </a:rPr>
              <a:t>：设置</a:t>
            </a:r>
            <a:r>
              <a:rPr lang="en-US" altLang="zh-CN" b="1" dirty="0">
                <a:solidFill>
                  <a:srgbClr val="FFFF00"/>
                </a:solidFill>
              </a:rPr>
              <a:t>value</a:t>
            </a:r>
            <a:r>
              <a:rPr lang="zh-CN" altLang="en-US" b="1" dirty="0">
                <a:solidFill>
                  <a:srgbClr val="FFFF00"/>
                </a:solidFill>
              </a:rPr>
              <a:t>的值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b="1" dirty="0">
                <a:solidFill>
                  <a:srgbClr val="FFFF00"/>
                </a:solidFill>
              </a:rPr>
              <a:t>then</a:t>
            </a:r>
            <a:r>
              <a:rPr lang="zh-CN" altLang="en-US" b="1" dirty="0">
                <a:solidFill>
                  <a:srgbClr val="FFFF00"/>
                </a:solidFill>
              </a:rPr>
              <a:t>：执行</a:t>
            </a:r>
            <a:r>
              <a:rPr lang="en-US" altLang="zh-CN" b="1" dirty="0">
                <a:solidFill>
                  <a:srgbClr val="FFFF00"/>
                </a:solidFill>
              </a:rPr>
              <a:t>callback</a:t>
            </a:r>
            <a:r>
              <a:rPr lang="zh-CN" altLang="en-US" b="1" dirty="0">
                <a:solidFill>
                  <a:srgbClr val="FFFF00"/>
                </a:solidFill>
              </a:rPr>
              <a:t>，把</a:t>
            </a:r>
            <a:r>
              <a:rPr lang="en-US" altLang="zh-CN" b="1" dirty="0">
                <a:solidFill>
                  <a:srgbClr val="FFFF00"/>
                </a:solidFill>
              </a:rPr>
              <a:t>value</a:t>
            </a:r>
            <a:r>
              <a:rPr lang="zh-CN" altLang="en-US" b="1" dirty="0">
                <a:solidFill>
                  <a:srgbClr val="FFFF00"/>
                </a:solidFill>
              </a:rPr>
              <a:t>当参数传递给</a:t>
            </a:r>
            <a:r>
              <a:rPr lang="en-US" altLang="zh-CN" b="1" dirty="0">
                <a:solidFill>
                  <a:srgbClr val="FFFF00"/>
                </a:solidFill>
              </a:rPr>
              <a:t>callback</a:t>
            </a:r>
            <a:r>
              <a:rPr lang="zh-CN" altLang="en-US" b="1" dirty="0">
                <a:solidFill>
                  <a:srgbClr val="FFFF00"/>
                </a:solidFill>
              </a:rPr>
              <a:t>，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b="1" dirty="0">
                <a:solidFill>
                  <a:srgbClr val="FFFF00"/>
                </a:solidFill>
              </a:rPr>
              <a:t>           callback</a:t>
            </a:r>
            <a:r>
              <a:rPr lang="zh-CN" altLang="en-US" b="1" dirty="0">
                <a:solidFill>
                  <a:srgbClr val="FFFF00"/>
                </a:solidFill>
              </a:rPr>
              <a:t>的返回值传递给新</a:t>
            </a:r>
            <a:r>
              <a:rPr lang="en-US" altLang="zh-CN" b="1" dirty="0">
                <a:solidFill>
                  <a:srgbClr val="FFFF00"/>
                </a:solidFill>
              </a:rPr>
              <a:t>promise</a:t>
            </a:r>
            <a:r>
              <a:rPr lang="zh-CN" altLang="en-US" b="1" dirty="0">
                <a:solidFill>
                  <a:srgbClr val="FFFF00"/>
                </a:solidFill>
              </a:rPr>
              <a:t>的</a:t>
            </a:r>
            <a:r>
              <a:rPr lang="en-US" altLang="zh-CN" b="1" dirty="0">
                <a:solidFill>
                  <a:srgbClr val="FFFF00"/>
                </a:solidFill>
              </a:rPr>
              <a:t>value,</a:t>
            </a:r>
            <a:r>
              <a:rPr lang="zh-CN" altLang="en-US" b="1" dirty="0">
                <a:solidFill>
                  <a:srgbClr val="FFFF00"/>
                </a:solidFill>
              </a:rPr>
              <a:t>如果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b="1" dirty="0">
                <a:solidFill>
                  <a:srgbClr val="FFFF00"/>
                </a:solidFill>
              </a:rPr>
              <a:t>           value</a:t>
            </a:r>
            <a:r>
              <a:rPr lang="zh-CN" altLang="en-US" b="1" dirty="0">
                <a:solidFill>
                  <a:srgbClr val="FFFF00"/>
                </a:solidFill>
              </a:rPr>
              <a:t>是</a:t>
            </a:r>
            <a:r>
              <a:rPr lang="en-US" altLang="zh-CN" b="1" dirty="0">
                <a:solidFill>
                  <a:srgbClr val="FFFF00"/>
                </a:solidFill>
              </a:rPr>
              <a:t>promise</a:t>
            </a:r>
            <a:r>
              <a:rPr lang="zh-CN" altLang="en-US" b="1" dirty="0">
                <a:solidFill>
                  <a:srgbClr val="FFFF00"/>
                </a:solidFill>
              </a:rPr>
              <a:t>，则取这个</a:t>
            </a:r>
            <a:r>
              <a:rPr lang="en-US" altLang="zh-CN" b="1" dirty="0">
                <a:solidFill>
                  <a:srgbClr val="FFFF00"/>
                </a:solidFill>
              </a:rPr>
              <a:t>promise</a:t>
            </a:r>
            <a:r>
              <a:rPr lang="zh-CN" altLang="en-US" b="1" dirty="0">
                <a:solidFill>
                  <a:srgbClr val="FFFF00"/>
                </a:solidFill>
              </a:rPr>
              <a:t>的</a:t>
            </a:r>
            <a:r>
              <a:rPr lang="en-US" altLang="zh-CN" b="1" dirty="0">
                <a:solidFill>
                  <a:srgbClr val="FFFF00"/>
                </a:solidFill>
              </a:rPr>
              <a:t>value</a:t>
            </a:r>
            <a:r>
              <a:rPr lang="zh-CN" altLang="en-US" b="1" dirty="0">
                <a:solidFill>
                  <a:srgbClr val="FFFF00"/>
                </a:solidFill>
              </a:rPr>
              <a:t>传递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463225" y="6309321"/>
            <a:ext cx="298776" cy="294875"/>
            <a:chOff x="4328868" y="5502988"/>
            <a:chExt cx="500307" cy="493774"/>
          </a:xfrm>
        </p:grpSpPr>
        <p:sp>
          <p:nvSpPr>
            <p:cNvPr id="3" name="Freeform 7">
              <a:hlinkClick r:id="" action="ppaction://hlinkshowjump?jump=previousslide"/>
            </p:cNvPr>
            <p:cNvSpPr/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4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</p:grpSp>
      <p:grpSp>
        <p:nvGrpSpPr>
          <p:cNvPr id="5" name="Group 9"/>
          <p:cNvGrpSpPr/>
          <p:nvPr/>
        </p:nvGrpSpPr>
        <p:grpSpPr>
          <a:xfrm flipH="1">
            <a:off x="1244945" y="6309321"/>
            <a:ext cx="298776" cy="294875"/>
            <a:chOff x="4328868" y="5502988"/>
            <a:chExt cx="500307" cy="493774"/>
          </a:xfrm>
        </p:grpSpPr>
        <p:sp>
          <p:nvSpPr>
            <p:cNvPr id="6" name="Freeform 10">
              <a:hlinkClick r:id="" action="ppaction://hlinkshowjump?jump=nextslide"/>
            </p:cNvPr>
            <p:cNvSpPr/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  <p:sp>
          <p:nvSpPr>
            <p:cNvPr id="7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2400"/>
            </a:p>
          </p:txBody>
        </p:sp>
      </p:grpSp>
      <p:cxnSp>
        <p:nvCxnSpPr>
          <p:cNvPr id="8" name="Straight Connector 3"/>
          <p:cNvCxnSpPr/>
          <p:nvPr/>
        </p:nvCxnSpPr>
        <p:spPr>
          <a:xfrm>
            <a:off x="736945" y="6460467"/>
            <a:ext cx="508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5"/>
          <p:cNvGrpSpPr/>
          <p:nvPr/>
        </p:nvGrpSpPr>
        <p:grpSpPr>
          <a:xfrm rot="5400000">
            <a:off x="-1677147" y="1677149"/>
            <a:ext cx="6858004" cy="3503712"/>
            <a:chOff x="0" y="3474720"/>
            <a:chExt cx="10261600" cy="71120"/>
          </a:xfrm>
        </p:grpSpPr>
        <p:sp>
          <p:nvSpPr>
            <p:cNvPr id="10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rgbClr val="663A7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rgbClr val="E8707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rgbClr val="01AD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Box 1"/>
          <p:cNvSpPr txBox="1"/>
          <p:nvPr/>
        </p:nvSpPr>
        <p:spPr>
          <a:xfrm>
            <a:off x="4929521" y="1596391"/>
            <a:ext cx="53555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关于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Promise.all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4847861" y="2010285"/>
            <a:ext cx="0" cy="25658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2831637" y="2106299"/>
            <a:ext cx="1596233" cy="1596233"/>
            <a:chOff x="1068965" y="491752"/>
            <a:chExt cx="1197175" cy="1197175"/>
          </a:xfrm>
        </p:grpSpPr>
        <p:grpSp>
          <p:nvGrpSpPr>
            <p:cNvPr id="19" name="组合 18"/>
            <p:cNvGrpSpPr/>
            <p:nvPr/>
          </p:nvGrpSpPr>
          <p:grpSpPr>
            <a:xfrm>
              <a:off x="1068965" y="49175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1" name="同心圆 2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20" name="KSO_Shape"/>
            <p:cNvSpPr/>
            <p:nvPr/>
          </p:nvSpPr>
          <p:spPr bwMode="auto">
            <a:xfrm>
              <a:off x="1288029" y="829734"/>
              <a:ext cx="759046" cy="521208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663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672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672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#wm#"/>
  <p:tag name="KSO_WM_TAG_VERSION" val="1.0"/>
  <p:tag name="KSO_WM_TEMPLATE_INDEX" val="20186721"/>
  <p:tag name="KSO_WM_TEMPLATE_CATEGORY" val="custom"/>
  <p:tag name="KSO_WM_TEMPLATE_THUMBS_INDEX" val="1、2、3、4、5、6、7、8、9、10、11、12、13、14、15"/>
  <p:tag name="KSO_WM_TEMPLATE_TOPIC_ID" val="2869567"/>
  <p:tag name="KSO_WM_TEMPLATE_OUTLINE_ID" val="5"/>
  <p:tag name="KSO_WM_TEMPLATE_SCENE_ID" val="1"/>
  <p:tag name="KSO_WM_TEMPLATE_JOB_ID" val="5"/>
  <p:tag name="KSO_WM_TEMPLATE_TOPIC_DEFAULT" val="0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γ"/>
  <p:tag name="KSO_WM_UNIT_INDEX" val="1"/>
  <p:tag name="KSO_WM_UNIT_ID" val="_2*γ*1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672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0186721">
      <a:dk1>
        <a:srgbClr val="000000"/>
      </a:dk1>
      <a:lt1>
        <a:srgbClr val="FFFFFF"/>
      </a:lt1>
      <a:dk2>
        <a:srgbClr val="768394"/>
      </a:dk2>
      <a:lt2>
        <a:srgbClr val="53A6AC"/>
      </a:lt2>
      <a:accent1>
        <a:srgbClr val="53A6AC"/>
      </a:accent1>
      <a:accent2>
        <a:srgbClr val="CBC8BF"/>
      </a:accent2>
      <a:accent3>
        <a:srgbClr val="B49063"/>
      </a:accent3>
      <a:accent4>
        <a:srgbClr val="1E496B"/>
      </a:accent4>
      <a:accent5>
        <a:srgbClr val="FDBD5F"/>
      </a:accent5>
      <a:accent6>
        <a:srgbClr val="8096AA"/>
      </a:accent6>
      <a:hlink>
        <a:srgbClr val="005FA5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3404</Words>
  <Application>WPS 演示</Application>
  <PresentationFormat>宽屏</PresentationFormat>
  <Paragraphs>349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Office 主题​​</vt:lpstr>
      <vt:lpstr>PowerPoint 演示文稿</vt:lpstr>
      <vt:lpstr>class类可能的问题</vt:lpstr>
      <vt:lpstr>Promise的简单实现（只讲resolve）</vt:lpstr>
      <vt:lpstr>Promise的状态实现</vt:lpstr>
      <vt:lpstr>then执行后应该返回Promise对象</vt:lpstr>
      <vt:lpstr>PowerPoint 演示文稿</vt:lpstr>
      <vt:lpstr>then返回的就是Promise对象</vt:lpstr>
      <vt:lpstr>PowerPoint 演示文稿</vt:lpstr>
      <vt:lpstr>PowerPoint 演示文稿</vt:lpstr>
      <vt:lpstr>Promise.all的使用：  const p = Promise.all([p1,p2,p3....]) 接收Promise数组，所有promise都resolve，p才会走then回调，有一个失败则走catch回调  云官网 例子</vt:lpstr>
      <vt:lpstr>Promise.all可能满足不了一些特殊需求：  p1、p2: setTimeout 1s后resolve  let arr = [p1, p2]; Promise.all(arr).then(()=&gt;{ 	console.log(1); }); p3: setTimeout 5s后resolve arr.push(p3);  代码示例 </vt:lpstr>
      <vt:lpstr>Promise.all应该是传入的数据做了拷贝？  浅拷贝： let a=[{id:1}]; let b=copy(a);  a===b为false，但a[0]===b[0]为true; 如：ES6扩展运算符...，a = [...b]  深拷贝： let a=[{id:1}];let b=copy(b); a===b为false，且a[0]===b[0]为false，就算有再深入的，也都是false； 最简单的深拷贝方法： let a=[{id:1}];let b=JSON.parse(JSON.stringify(a))；  </vt:lpstr>
      <vt:lpstr>PowerPoint 演示文稿</vt:lpstr>
      <vt:lpstr>PowerPoint 演示文稿</vt:lpstr>
      <vt:lpstr>如何做到让Promise.all做到实时更新？  方法一： 能理解Promise如何实现，自己封装新方法。。。  方法二： 对Promise.all进行二次封装 </vt:lpstr>
      <vt:lpstr>如何做到对传参数组arr进行监听？  想法：  1、重写Array.prototype.push的方法。 	不可行：不能轻易修改原生对象方法，重写导致全部数组的push方法都被重写  2、利用ES6 proxy来实现数组的拦截。 	let p = new Proxy(arr, { 		.... 	}) 	不可行：只有new对出来的p进行操作，才能做到拦截，对原来arr进行操作无效，我们想要的效果是对原数组进行push即可拦截 </vt:lpstr>
      <vt:lpstr>关于原型链 </vt:lpstr>
      <vt:lpstr>以原型链为思路 </vt:lpstr>
      <vt:lpstr>PowerPoint 演示文稿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关于Promise</dc:title>
  <dc:creator/>
  <cp:lastModifiedBy>karmiy</cp:lastModifiedBy>
  <cp:revision>125</cp:revision>
  <dcterms:created xsi:type="dcterms:W3CDTF">2018-10-22T13:09:00Z</dcterms:created>
  <dcterms:modified xsi:type="dcterms:W3CDTF">2019-06-12T13:41:04Z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