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1" r:id="rId6"/>
    <p:sldId id="273" r:id="rId7"/>
    <p:sldId id="278" r:id="rId8"/>
    <p:sldId id="274" r:id="rId9"/>
    <p:sldId id="276" r:id="rId10"/>
    <p:sldId id="275" r:id="rId11"/>
    <p:sldId id="270" r:id="rId12"/>
    <p:sldId id="265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ส่วนเริ่มต้น" id="{27DF823F-7DB9-46F4-AFF6-BA071AD851F5}">
          <p14:sldIdLst>
            <p14:sldId id="256"/>
            <p14:sldId id="257"/>
            <p14:sldId id="258"/>
            <p14:sldId id="259"/>
            <p14:sldId id="271"/>
            <p14:sldId id="273"/>
            <p14:sldId id="278"/>
            <p14:sldId id="274"/>
            <p14:sldId id="276"/>
            <p14:sldId id="275"/>
            <p14:sldId id="270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94660"/>
  </p:normalViewPr>
  <p:slideViewPr>
    <p:cSldViewPr snapToGrid="0">
      <p:cViewPr>
        <p:scale>
          <a:sx n="59" d="100"/>
          <a:sy n="59" d="100"/>
        </p:scale>
        <p:origin x="-1692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F09201CA-A2E2-43DD-B0A8-3518F3B7A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85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DB7E3F-7CBD-48EE-9720-843A212DDCCE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h-TH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9201CA-A2E2-43DD-B0A8-3518F3B7AF5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9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4ED80-EA04-4815-8E91-63E8AD6E6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9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284B3-89DC-4F9B-AC07-8DDE0EB49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0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F6097-DA90-4A37-99E3-F1609352B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7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1D6FB-1333-4B57-85AA-BE478E992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FFCC9-4A5B-4541-A003-302804249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7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5A7A9-1A9C-4682-964C-1804C4ED28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83751-B75D-4F6F-90B0-F97AD669B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2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68864-BDDB-4F72-BAB6-44639C8D4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382BA-550E-4B48-AF55-727263854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0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7704A-4875-4DBB-B04E-6899D938A7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7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h-TH" noProof="0" smtClean="0"/>
              <a:t>คลิกไอคอนเพื่อเพิ่มรูปภาพ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0FB46-3E21-424C-BA03-6DC5ED717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1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ตัวแทนชื่อเรื่อง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คลิกเพื่อแก้ไขลักษณะชื่อเรื่องต้นแบบ</a:t>
            </a:r>
          </a:p>
        </p:txBody>
      </p:sp>
      <p:sp>
        <p:nvSpPr>
          <p:cNvPr id="1027" name="ตัวแทนข้อความ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42B2DCC-3A34-4A44-AB92-F037B6B9B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317440" y="1475364"/>
            <a:ext cx="78961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วิชา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: CE 340</a:t>
            </a:r>
            <a:endParaRPr lang="th-TH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r>
              <a:rPr lang="th-TH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นำเสนอ 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:</a:t>
            </a:r>
            <a:r>
              <a:rPr lang="th-TH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อาจารย์  </a:t>
            </a:r>
            <a:r>
              <a:rPr lang="en-US" sz="3200" dirty="0" err="1" smtClean="0"/>
              <a:t>Thossapol</a:t>
            </a:r>
            <a:r>
              <a:rPr lang="en-US" sz="3200" dirty="0" smtClean="0"/>
              <a:t>  </a:t>
            </a:r>
            <a:r>
              <a:rPr lang="en-US" sz="3200" dirty="0" err="1" smtClean="0"/>
              <a:t>Apikulwanit</a:t>
            </a:r>
            <a:endParaRPr lang="th-TH" sz="3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7810" y="5310733"/>
            <a:ext cx="5229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 smtClean="0"/>
              <a:t>น.ส.กมลรัตน์    โตเงิน               560107030005</a:t>
            </a:r>
          </a:p>
          <a:p>
            <a:r>
              <a:rPr lang="th-TH" sz="2800" dirty="0" smtClean="0"/>
              <a:t>นาย อดิเรก   แสนวันดี               560107030035</a:t>
            </a:r>
          </a:p>
          <a:p>
            <a:r>
              <a:rPr lang="th-TH" sz="2800" dirty="0" smtClean="0"/>
              <a:t>น.ส.</a:t>
            </a:r>
            <a:r>
              <a:rPr lang="th-TH" sz="2800" dirty="0" err="1" smtClean="0"/>
              <a:t>วรรณิศา</a:t>
            </a:r>
            <a:r>
              <a:rPr lang="th-TH" sz="2800" dirty="0" smtClean="0"/>
              <a:t>  หมวดชนะ           560107030036</a:t>
            </a:r>
            <a:endParaRPr lang="th-TH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1398" y="403373"/>
            <a:ext cx="5471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Drug  Notifications</a:t>
            </a:r>
          </a:p>
          <a:p>
            <a:r>
              <a:rPr lang="th-TH" sz="3600" dirty="0" smtClean="0"/>
              <a:t>ระบบแจ้งเตือนการกินยา</a:t>
            </a:r>
            <a:r>
              <a:rPr lang="en-US" sz="36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dirty="0"/>
              <a:t>โครงสร้างของโปรแกรมที่นำเสนอมีลักษณะเป็น อย่างไร</a:t>
            </a:r>
          </a:p>
        </p:txBody>
      </p:sp>
      <p:pic>
        <p:nvPicPr>
          <p:cNvPr id="3074" name="Picture 2" descr="C:\Users\karmolrut\Deskto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781" y="1843088"/>
            <a:ext cx="48387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47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379" y="185246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ER-DIAGRAM</a:t>
            </a:r>
            <a:endParaRPr lang="th-TH" sz="3200" b="1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171074" y="1716505"/>
            <a:ext cx="1491915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Drug_box</a:t>
            </a:r>
            <a:endParaRPr lang="th-TH" dirty="0"/>
          </a:p>
        </p:txBody>
      </p:sp>
      <p:cxnSp>
        <p:nvCxnSpPr>
          <p:cNvPr id="13" name="ตัวเชื่อมต่อตรง 12"/>
          <p:cNvCxnSpPr>
            <a:stCxn id="5" idx="1"/>
            <a:endCxn id="22" idx="4"/>
          </p:cNvCxnSpPr>
          <p:nvPr/>
        </p:nvCxnSpPr>
        <p:spPr>
          <a:xfrm flipH="1" flipV="1">
            <a:off x="1106905" y="1283368"/>
            <a:ext cx="64169" cy="697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วงรี 21"/>
          <p:cNvSpPr/>
          <p:nvPr/>
        </p:nvSpPr>
        <p:spPr>
          <a:xfrm>
            <a:off x="-1" y="770021"/>
            <a:ext cx="2213812" cy="513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Drug_box_ID</a:t>
            </a:r>
            <a:endParaRPr lang="th-TH" u="sng" dirty="0"/>
          </a:p>
        </p:txBody>
      </p:sp>
      <p:cxnSp>
        <p:nvCxnSpPr>
          <p:cNvPr id="66" name="ตัวเชื่อมต่อตรง 65"/>
          <p:cNvCxnSpPr>
            <a:stCxn id="5" idx="1"/>
            <a:endCxn id="67" idx="3"/>
          </p:cNvCxnSpPr>
          <p:nvPr/>
        </p:nvCxnSpPr>
        <p:spPr>
          <a:xfrm flipH="1">
            <a:off x="515570" y="1981200"/>
            <a:ext cx="655504" cy="1135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วงรี 66"/>
          <p:cNvSpPr/>
          <p:nvPr/>
        </p:nvSpPr>
        <p:spPr>
          <a:xfrm>
            <a:off x="144379" y="2527985"/>
            <a:ext cx="2534654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Drug_box_name</a:t>
            </a:r>
            <a:endParaRPr lang="th-TH" dirty="0"/>
          </a:p>
        </p:txBody>
      </p:sp>
      <p:cxnSp>
        <p:nvCxnSpPr>
          <p:cNvPr id="39" name="ตัวเชื่อมต่อตรง 38"/>
          <p:cNvCxnSpPr/>
          <p:nvPr/>
        </p:nvCxnSpPr>
        <p:spPr>
          <a:xfrm>
            <a:off x="2662989" y="2157664"/>
            <a:ext cx="1491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ข้าวหลามตัด 67"/>
          <p:cNvSpPr/>
          <p:nvPr/>
        </p:nvSpPr>
        <p:spPr>
          <a:xfrm>
            <a:off x="3834063" y="1736557"/>
            <a:ext cx="1796716" cy="9159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th-TH" dirty="0"/>
          </a:p>
        </p:txBody>
      </p:sp>
      <p:cxnSp>
        <p:nvCxnSpPr>
          <p:cNvPr id="75" name="ตัวเชื่อมต่อตรง 74"/>
          <p:cNvCxnSpPr>
            <a:stCxn id="68" idx="3"/>
          </p:cNvCxnSpPr>
          <p:nvPr/>
        </p:nvCxnSpPr>
        <p:spPr>
          <a:xfrm>
            <a:off x="5630779" y="2194542"/>
            <a:ext cx="1331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ตัวเชื่อมต่อตรง 78"/>
          <p:cNvCxnSpPr/>
          <p:nvPr/>
        </p:nvCxnSpPr>
        <p:spPr>
          <a:xfrm>
            <a:off x="5630779" y="2146417"/>
            <a:ext cx="1331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สี่เหลี่ยมผืนผ้า 76"/>
          <p:cNvSpPr/>
          <p:nvPr/>
        </p:nvSpPr>
        <p:spPr>
          <a:xfrm>
            <a:off x="6962273" y="1981199"/>
            <a:ext cx="1668379" cy="500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drug</a:t>
            </a:r>
            <a:endParaRPr lang="th-TH" dirty="0"/>
          </a:p>
        </p:txBody>
      </p:sp>
      <p:cxnSp>
        <p:nvCxnSpPr>
          <p:cNvPr id="81" name="ตัวเชื่อมต่อตรง 80"/>
          <p:cNvCxnSpPr>
            <a:endCxn id="82" idx="5"/>
          </p:cNvCxnSpPr>
          <p:nvPr/>
        </p:nvCxnSpPr>
        <p:spPr>
          <a:xfrm flipH="1" flipV="1">
            <a:off x="5852006" y="800820"/>
            <a:ext cx="1110268" cy="1180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วงรี 81"/>
          <p:cNvSpPr/>
          <p:nvPr/>
        </p:nvSpPr>
        <p:spPr>
          <a:xfrm>
            <a:off x="3962399" y="362651"/>
            <a:ext cx="2213812" cy="513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Drug_ID</a:t>
            </a:r>
            <a:endParaRPr lang="th-TH" u="sng" dirty="0"/>
          </a:p>
        </p:txBody>
      </p:sp>
      <p:cxnSp>
        <p:nvCxnSpPr>
          <p:cNvPr id="15" name="ตัวเชื่อมต่อตรง 14"/>
          <p:cNvCxnSpPr>
            <a:endCxn id="17" idx="4"/>
          </p:cNvCxnSpPr>
          <p:nvPr/>
        </p:nvCxnSpPr>
        <p:spPr>
          <a:xfrm flipV="1">
            <a:off x="7004618" y="506087"/>
            <a:ext cx="0" cy="1415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วงรี 16"/>
          <p:cNvSpPr/>
          <p:nvPr/>
        </p:nvSpPr>
        <p:spPr>
          <a:xfrm>
            <a:off x="5925785" y="-7260"/>
            <a:ext cx="2157665" cy="513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Drug_name</a:t>
            </a:r>
            <a:endParaRPr lang="th-TH" dirty="0"/>
          </a:p>
        </p:txBody>
      </p:sp>
      <p:cxnSp>
        <p:nvCxnSpPr>
          <p:cNvPr id="19" name="ตัวเชื่อมต่อตรง 18"/>
          <p:cNvCxnSpPr>
            <a:stCxn id="23" idx="7"/>
          </p:cNvCxnSpPr>
          <p:nvPr/>
        </p:nvCxnSpPr>
        <p:spPr>
          <a:xfrm flipH="1" flipV="1">
            <a:off x="7335251" y="2482082"/>
            <a:ext cx="660381" cy="55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วงรี 22"/>
          <p:cNvSpPr/>
          <p:nvPr/>
        </p:nvSpPr>
        <p:spPr>
          <a:xfrm>
            <a:off x="6106025" y="2961122"/>
            <a:ext cx="2213812" cy="513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Drug_type</a:t>
            </a:r>
            <a:endParaRPr lang="th-TH" dirty="0"/>
          </a:p>
        </p:txBody>
      </p:sp>
      <p:cxnSp>
        <p:nvCxnSpPr>
          <p:cNvPr id="24" name="ตัวเชื่อมต่อตรง 23"/>
          <p:cNvCxnSpPr>
            <a:stCxn id="25" idx="7"/>
          </p:cNvCxnSpPr>
          <p:nvPr/>
        </p:nvCxnSpPr>
        <p:spPr>
          <a:xfrm flipH="1" flipV="1">
            <a:off x="8373978" y="2482081"/>
            <a:ext cx="381230" cy="1274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วงรี 24"/>
          <p:cNvSpPr/>
          <p:nvPr/>
        </p:nvSpPr>
        <p:spPr>
          <a:xfrm>
            <a:off x="6629399" y="3681663"/>
            <a:ext cx="2490540" cy="513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Drug_properties</a:t>
            </a:r>
            <a:endParaRPr lang="th-TH" dirty="0"/>
          </a:p>
        </p:txBody>
      </p:sp>
      <p:cxnSp>
        <p:nvCxnSpPr>
          <p:cNvPr id="40" name="ตัวเชื่อมต่อตรง 39"/>
          <p:cNvCxnSpPr>
            <a:endCxn id="44" idx="5"/>
          </p:cNvCxnSpPr>
          <p:nvPr/>
        </p:nvCxnSpPr>
        <p:spPr>
          <a:xfrm flipH="1" flipV="1">
            <a:off x="5781135" y="1429148"/>
            <a:ext cx="1084889" cy="68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วงรี 43"/>
          <p:cNvSpPr/>
          <p:nvPr/>
        </p:nvSpPr>
        <p:spPr>
          <a:xfrm>
            <a:off x="3620541" y="990979"/>
            <a:ext cx="2531293" cy="513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Drug_side_effect</a:t>
            </a:r>
            <a:endParaRPr lang="th-TH" dirty="0"/>
          </a:p>
        </p:txBody>
      </p:sp>
      <p:cxnSp>
        <p:nvCxnSpPr>
          <p:cNvPr id="41" name="ตัวเชื่อมต่อตรง 40"/>
          <p:cNvCxnSpPr>
            <a:endCxn id="52" idx="7"/>
          </p:cNvCxnSpPr>
          <p:nvPr/>
        </p:nvCxnSpPr>
        <p:spPr>
          <a:xfrm flipH="1">
            <a:off x="5532751" y="2482081"/>
            <a:ext cx="1429522" cy="68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วงรี 51"/>
          <p:cNvSpPr/>
          <p:nvPr/>
        </p:nvSpPr>
        <p:spPr>
          <a:xfrm>
            <a:off x="3406942" y="3096126"/>
            <a:ext cx="2490540" cy="513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Drug_dosages</a:t>
            </a:r>
            <a:endParaRPr lang="th-TH" dirty="0"/>
          </a:p>
        </p:txBody>
      </p:sp>
      <p:sp>
        <p:nvSpPr>
          <p:cNvPr id="56" name="สี่เหลี่ยมผืนผ้า 55"/>
          <p:cNvSpPr/>
          <p:nvPr/>
        </p:nvSpPr>
        <p:spPr>
          <a:xfrm>
            <a:off x="2342148" y="5526505"/>
            <a:ext cx="1491915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Time_drug</a:t>
            </a:r>
            <a:endParaRPr lang="th-TH" dirty="0"/>
          </a:p>
        </p:txBody>
      </p:sp>
      <p:cxnSp>
        <p:nvCxnSpPr>
          <p:cNvPr id="48" name="ตัวเชื่อมต่อตรง 47"/>
          <p:cNvCxnSpPr/>
          <p:nvPr/>
        </p:nvCxnSpPr>
        <p:spPr>
          <a:xfrm>
            <a:off x="2662989" y="2245894"/>
            <a:ext cx="16044" cy="12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ข้าวหลามตัด 59"/>
          <p:cNvSpPr/>
          <p:nvPr/>
        </p:nvSpPr>
        <p:spPr>
          <a:xfrm>
            <a:off x="1764631" y="3492298"/>
            <a:ext cx="1796716" cy="9159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</a:t>
            </a:r>
            <a:endParaRPr lang="th-TH" dirty="0"/>
          </a:p>
        </p:txBody>
      </p:sp>
      <p:cxnSp>
        <p:nvCxnSpPr>
          <p:cNvPr id="51" name="ตัวเชื่อมต่อตรง 50"/>
          <p:cNvCxnSpPr>
            <a:stCxn id="60" idx="2"/>
          </p:cNvCxnSpPr>
          <p:nvPr/>
        </p:nvCxnSpPr>
        <p:spPr>
          <a:xfrm>
            <a:off x="2662989" y="4408268"/>
            <a:ext cx="0" cy="111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ตัวเชื่อมต่อตรง 62"/>
          <p:cNvCxnSpPr/>
          <p:nvPr/>
        </p:nvCxnSpPr>
        <p:spPr>
          <a:xfrm>
            <a:off x="2622883" y="4408267"/>
            <a:ext cx="0" cy="111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ตัวเชื่อมต่อตรง 53"/>
          <p:cNvCxnSpPr>
            <a:stCxn id="56" idx="3"/>
            <a:endCxn id="69" idx="2"/>
          </p:cNvCxnSpPr>
          <p:nvPr/>
        </p:nvCxnSpPr>
        <p:spPr>
          <a:xfrm flipV="1">
            <a:off x="3834063" y="5224059"/>
            <a:ext cx="894998" cy="567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วงรี 68"/>
          <p:cNvSpPr/>
          <p:nvPr/>
        </p:nvSpPr>
        <p:spPr>
          <a:xfrm>
            <a:off x="4729061" y="4967385"/>
            <a:ext cx="2213812" cy="513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Time_ID</a:t>
            </a:r>
            <a:endParaRPr lang="th-TH" u="sng" dirty="0"/>
          </a:p>
        </p:txBody>
      </p:sp>
      <p:cxnSp>
        <p:nvCxnSpPr>
          <p:cNvPr id="59" name="ตัวเชื่อมต่อตรง 58"/>
          <p:cNvCxnSpPr/>
          <p:nvPr/>
        </p:nvCxnSpPr>
        <p:spPr>
          <a:xfrm>
            <a:off x="3834063" y="6055894"/>
            <a:ext cx="1058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วงรี 70"/>
          <p:cNvSpPr/>
          <p:nvPr/>
        </p:nvSpPr>
        <p:spPr>
          <a:xfrm>
            <a:off x="4732421" y="5799220"/>
            <a:ext cx="2602830" cy="513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Time_notification</a:t>
            </a:r>
            <a:endParaRPr lang="th-TH" dirty="0"/>
          </a:p>
        </p:txBody>
      </p:sp>
      <p:cxnSp>
        <p:nvCxnSpPr>
          <p:cNvPr id="72" name="ตัวเชื่อมต่อตรง 71"/>
          <p:cNvCxnSpPr/>
          <p:nvPr/>
        </p:nvCxnSpPr>
        <p:spPr>
          <a:xfrm>
            <a:off x="1764631" y="4710712"/>
            <a:ext cx="590405" cy="815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วงรี 75"/>
          <p:cNvSpPr/>
          <p:nvPr/>
        </p:nvSpPr>
        <p:spPr>
          <a:xfrm>
            <a:off x="144379" y="4454039"/>
            <a:ext cx="2019590" cy="513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End_date</a:t>
            </a:r>
            <a:endParaRPr lang="th-TH" dirty="0"/>
          </a:p>
        </p:txBody>
      </p:sp>
      <p:cxnSp>
        <p:nvCxnSpPr>
          <p:cNvPr id="78" name="ตัวเชื่อมต่อตรง 77"/>
          <p:cNvCxnSpPr>
            <a:endCxn id="56" idx="1"/>
          </p:cNvCxnSpPr>
          <p:nvPr/>
        </p:nvCxnSpPr>
        <p:spPr>
          <a:xfrm flipV="1">
            <a:off x="1171074" y="5791200"/>
            <a:ext cx="1171074" cy="264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วงรี 79"/>
          <p:cNvSpPr/>
          <p:nvPr/>
        </p:nvSpPr>
        <p:spPr>
          <a:xfrm>
            <a:off x="-1" y="5799220"/>
            <a:ext cx="1915454" cy="513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Start_date</a:t>
            </a:r>
            <a:endParaRPr lang="th-TH" dirty="0"/>
          </a:p>
        </p:txBody>
      </p:sp>
      <p:cxnSp>
        <p:nvCxnSpPr>
          <p:cNvPr id="74" name="ตัวเชื่อมต่อตรง 73"/>
          <p:cNvCxnSpPr>
            <a:stCxn id="60" idx="3"/>
          </p:cNvCxnSpPr>
          <p:nvPr/>
        </p:nvCxnSpPr>
        <p:spPr>
          <a:xfrm flipV="1">
            <a:off x="3561347" y="3938336"/>
            <a:ext cx="802105" cy="11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วงรี 82"/>
          <p:cNvSpPr/>
          <p:nvPr/>
        </p:nvSpPr>
        <p:spPr>
          <a:xfrm>
            <a:off x="4217070" y="3687635"/>
            <a:ext cx="2079456" cy="513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Image_warn</a:t>
            </a:r>
            <a:endParaRPr lang="th-TH" dirty="0"/>
          </a:p>
        </p:txBody>
      </p:sp>
      <p:cxnSp>
        <p:nvCxnSpPr>
          <p:cNvPr id="84" name="ตัวเชื่อมต่อตรง 83"/>
          <p:cNvCxnSpPr>
            <a:endCxn id="86" idx="0"/>
          </p:cNvCxnSpPr>
          <p:nvPr/>
        </p:nvCxnSpPr>
        <p:spPr>
          <a:xfrm>
            <a:off x="2980400" y="4195010"/>
            <a:ext cx="1280283" cy="21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วงรี 85"/>
          <p:cNvSpPr/>
          <p:nvPr/>
        </p:nvSpPr>
        <p:spPr>
          <a:xfrm>
            <a:off x="3115177" y="4408267"/>
            <a:ext cx="2291012" cy="513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Message_warn</a:t>
            </a:r>
            <a:endParaRPr lang="th-TH" dirty="0"/>
          </a:p>
        </p:txBody>
      </p:sp>
      <p:cxnSp>
        <p:nvCxnSpPr>
          <p:cNvPr id="90" name="ตัวเชื่อมต่อตรง 89"/>
          <p:cNvCxnSpPr>
            <a:endCxn id="93" idx="4"/>
          </p:cNvCxnSpPr>
          <p:nvPr/>
        </p:nvCxnSpPr>
        <p:spPr>
          <a:xfrm flipH="1" flipV="1">
            <a:off x="8200774" y="1213594"/>
            <a:ext cx="379862" cy="707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วงรี 92"/>
          <p:cNvSpPr/>
          <p:nvPr/>
        </p:nvSpPr>
        <p:spPr>
          <a:xfrm>
            <a:off x="7335251" y="700247"/>
            <a:ext cx="1731045" cy="513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Remaining_number</a:t>
            </a:r>
            <a:endParaRPr lang="th-TH" dirty="0"/>
          </a:p>
        </p:txBody>
      </p:sp>
      <p:sp>
        <p:nvSpPr>
          <p:cNvPr id="94" name="TextBox 93"/>
          <p:cNvSpPr txBox="1"/>
          <p:nvPr/>
        </p:nvSpPr>
        <p:spPr>
          <a:xfrm>
            <a:off x="3079333" y="211468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th-TH" dirty="0"/>
          </a:p>
        </p:txBody>
      </p:sp>
      <p:sp>
        <p:nvSpPr>
          <p:cNvPr id="95" name="TextBox 94"/>
          <p:cNvSpPr txBox="1"/>
          <p:nvPr/>
        </p:nvSpPr>
        <p:spPr>
          <a:xfrm>
            <a:off x="6017794" y="211468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th-TH" dirty="0"/>
          </a:p>
        </p:txBody>
      </p:sp>
      <p:sp>
        <p:nvSpPr>
          <p:cNvPr id="96" name="TextBox 95"/>
          <p:cNvSpPr txBox="1"/>
          <p:nvPr/>
        </p:nvSpPr>
        <p:spPr>
          <a:xfrm>
            <a:off x="2702307" y="277645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th-TH" dirty="0"/>
          </a:p>
        </p:txBody>
      </p:sp>
      <p:sp>
        <p:nvSpPr>
          <p:cNvPr id="97" name="TextBox 96"/>
          <p:cNvSpPr txBox="1"/>
          <p:nvPr/>
        </p:nvSpPr>
        <p:spPr>
          <a:xfrm>
            <a:off x="2738151" y="497839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02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ชื่อเรื่อง 1"/>
          <p:cNvSpPr>
            <a:spLocks noGrp="1"/>
          </p:cNvSpPr>
          <p:nvPr>
            <p:ph type="title"/>
          </p:nvPr>
        </p:nvSpPr>
        <p:spPr>
          <a:xfrm>
            <a:off x="429491" y="482745"/>
            <a:ext cx="8229600" cy="1143000"/>
          </a:xfrm>
        </p:spPr>
        <p:txBody>
          <a:bodyPr/>
          <a:lstStyle/>
          <a:p>
            <a:r>
              <a:rPr lang="th-TH" b="1" dirty="0" smtClean="0"/>
              <a:t>สรุป</a:t>
            </a:r>
          </a:p>
        </p:txBody>
      </p:sp>
      <p:sp>
        <p:nvSpPr>
          <p:cNvPr id="13315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932709"/>
            <a:ext cx="8229600" cy="4525963"/>
          </a:xfrm>
        </p:spPr>
        <p:txBody>
          <a:bodyPr/>
          <a:lstStyle/>
          <a:p>
            <a:r>
              <a:rPr lang="th-TH" sz="2800" dirty="0"/>
              <a:t>ในปัจจุบันเทคโนโลยีเข้ามามีบทบาทต่อชีวิตประจำวันของคนเป็นอย่างมาก ผู้คนหันมาให้ความสนใจกับเทคโนโลยีประเภท</a:t>
            </a:r>
            <a:r>
              <a:rPr lang="en-US" sz="2800" dirty="0"/>
              <a:t>Smartphone</a:t>
            </a:r>
            <a:r>
              <a:rPr lang="th-TH" sz="2800" dirty="0"/>
              <a:t>สูง ดิฉันจึงจัดทำ </a:t>
            </a:r>
            <a:r>
              <a:rPr lang="en-US" sz="2800" dirty="0"/>
              <a:t>Application Pharmacy </a:t>
            </a:r>
            <a:r>
              <a:rPr lang="th-TH" sz="2800" dirty="0"/>
              <a:t>ขึ้นเพื่อให้ผู้ใช้เกิดความสะดวกสบายในการแจ้งเตือนการรับประทานยา พร้อมทั้งยังสามารถดูรายละเอียดยาได้จากหน้าข้อมูลยา ซึ่งจะเป็นการประหยัดเวลาจากเดิมที่ต้องจดและแปะไว้เตือนความจำ ผู้ใช้ก็สามารถที่จะ กรอกรายละเอียดการแจ้งเตือนการรับประทานยาได้อย่างง่ายและไม่ลืมที่จะรับประทานยาที่สำคัญอีกด้วย</a:t>
            </a:r>
            <a:endParaRPr lang="th-TH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ชื่อเรื่อง 2"/>
          <p:cNvSpPr>
            <a:spLocks noGrp="1"/>
          </p:cNvSpPr>
          <p:nvPr>
            <p:ph type="title"/>
          </p:nvPr>
        </p:nvSpPr>
        <p:spPr>
          <a:xfrm>
            <a:off x="263525" y="579438"/>
            <a:ext cx="8229600" cy="1143000"/>
          </a:xfrm>
        </p:spPr>
        <p:txBody>
          <a:bodyPr/>
          <a:lstStyle/>
          <a:p>
            <a:r>
              <a:rPr lang="th-TH" b="1" smtClean="0"/>
              <a:t>สถานการณ์ปัจจุบัน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519" y="1723068"/>
            <a:ext cx="80217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 smtClean="0"/>
              <a:t>	ปัจจุบันเทคโนโลยีหลายๆอย่าง เข้ามามีบทบาทต่อสังคมอย่างมาก มือถือสมาร์ทโฟนก็เป็นส่วนหนึ่งที่ช่วยให้คนในสังคมสะดวกสบายมากยิ่งขึ้น และจากการ</a:t>
            </a:r>
            <a:r>
              <a:rPr lang="th-TH" sz="2800" dirty="0"/>
              <a:t>สำรวจพบว่ามีคนป่วยเป็นโรคต่างๆมากมาย และในแต่ละปีจำนวนผู้ป่วยก็เพิ่มขึ้นเรื่อยๆไม่มีลด สาเหตุส่วนหนึ่งมาจากการรับประทานยาไม่ตรงต่อเวลาทำให้อาการของโรคที่เป็นอยู่ไม่หายขาด </a:t>
            </a:r>
            <a:r>
              <a:rPr lang="th-TH" sz="2800" dirty="0" smtClean="0"/>
              <a:t>เมื่อ</a:t>
            </a:r>
            <a:r>
              <a:rPr lang="th-TH" sz="2800" dirty="0"/>
              <a:t>มีอาการเจ็บป่วยก็ใช้การซื้อยาตามร้านสะดวกซื้อซึ่งเสี่ยงต่อการเกิดโรคแทรกซ้อนเพราะอาจจะซื้อยารักษามาไม่ตรงจุด </a:t>
            </a:r>
            <a:r>
              <a:rPr lang="th-TH" sz="2800" dirty="0" smtClean="0"/>
              <a:t>จึง</a:t>
            </a:r>
            <a:r>
              <a:rPr lang="th-TH" sz="2800" dirty="0"/>
              <a:t>เห็นถึงความสำคัญของการรับประทานยาให้ตรงต่อเวลา การรู้สรรพคุณยาต่างๆที่จำเป็นต่อชีวิตเพื่อช่วยลดการเกิดปัญหา การลืมรับประทานยา การรับประทานยาไม่ถูกจุดเป็นต้น </a:t>
            </a:r>
            <a:r>
              <a:rPr lang="th-TH" sz="2800" dirty="0" smtClean="0"/>
              <a:t>จึงมีการพัฒนาแอพพิเคชั่นนี้ขึ้นมาโดย</a:t>
            </a:r>
            <a:endParaRPr lang="th-TH" sz="2800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ชื่อเรื่อง 1"/>
          <p:cNvSpPr>
            <a:spLocks noGrp="1"/>
          </p:cNvSpPr>
          <p:nvPr>
            <p:ph type="title"/>
          </p:nvPr>
        </p:nvSpPr>
        <p:spPr>
          <a:xfrm>
            <a:off x="360363" y="496888"/>
            <a:ext cx="8229600" cy="1143000"/>
          </a:xfrm>
        </p:spPr>
        <p:txBody>
          <a:bodyPr/>
          <a:lstStyle/>
          <a:p>
            <a:r>
              <a:rPr lang="th-TH" b="1" dirty="0" smtClean="0"/>
              <a:t>ปัญหา</a:t>
            </a:r>
          </a:p>
        </p:txBody>
      </p:sp>
      <p:sp>
        <p:nvSpPr>
          <p:cNvPr id="4099" name="ตัวแทนเนื้อหา 2"/>
          <p:cNvSpPr>
            <a:spLocks noGrp="1"/>
          </p:cNvSpPr>
          <p:nvPr>
            <p:ph idx="1"/>
          </p:nvPr>
        </p:nvSpPr>
        <p:spPr>
          <a:xfrm>
            <a:off x="443345" y="1918855"/>
            <a:ext cx="8229600" cy="1482071"/>
          </a:xfrm>
        </p:spPr>
        <p:txBody>
          <a:bodyPr/>
          <a:lstStyle/>
          <a:p>
            <a:r>
              <a:rPr lang="th-TH" dirty="0" smtClean="0"/>
              <a:t>ผู้ป่วยรับประทานยาไม่ตรงเวลา</a:t>
            </a:r>
          </a:p>
          <a:p>
            <a:r>
              <a:rPr lang="th-TH" dirty="0" smtClean="0"/>
              <a:t>ผู้ป่วยขาดความรู้เรื่องสรรพคุณของยา</a:t>
            </a:r>
          </a:p>
          <a:p>
            <a:pPr marL="0" indent="0">
              <a:buNone/>
            </a:pPr>
            <a:endParaRPr lang="th-TH" dirty="0" smtClean="0"/>
          </a:p>
          <a:p>
            <a:endParaRPr lang="th-TH" dirty="0" smtClean="0"/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 bwMode="auto">
          <a:xfrm>
            <a:off x="352343" y="311132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h-TH" b="1" dirty="0" smtClean="0"/>
              <a:t>วัตถุประสงค์</a:t>
            </a:r>
          </a:p>
        </p:txBody>
      </p:sp>
      <p:sp>
        <p:nvSpPr>
          <p:cNvPr id="5" name="ตัวแทนเนื้อหา 2"/>
          <p:cNvSpPr txBox="1">
            <a:spLocks/>
          </p:cNvSpPr>
          <p:nvPr/>
        </p:nvSpPr>
        <p:spPr bwMode="auto">
          <a:xfrm>
            <a:off x="595745" y="4256149"/>
            <a:ext cx="8229600" cy="1482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 smtClean="0"/>
              <a:t>สามารถ</a:t>
            </a:r>
            <a:r>
              <a:rPr lang="th-TH" dirty="0"/>
              <a:t>ค้นหาข้อมูลยาได้</a:t>
            </a:r>
            <a:endParaRPr lang="en-US" dirty="0"/>
          </a:p>
          <a:p>
            <a:r>
              <a:rPr lang="th-TH" dirty="0" smtClean="0"/>
              <a:t>สามารถ</a:t>
            </a:r>
            <a:r>
              <a:rPr lang="th-TH" dirty="0"/>
              <a:t>แจ้งเตือนการกินยาได้</a:t>
            </a:r>
            <a:endParaRPr lang="en-US" dirty="0"/>
          </a:p>
          <a:p>
            <a:r>
              <a:rPr lang="en-US" dirty="0" smtClean="0"/>
              <a:t> </a:t>
            </a:r>
            <a:r>
              <a:rPr lang="th-TH" dirty="0"/>
              <a:t>สามารถดูคู่มือการใช้งานได้</a:t>
            </a:r>
            <a:endParaRPr lang="en-US" dirty="0"/>
          </a:p>
          <a:p>
            <a:pPr marL="0" indent="0">
              <a:buFont typeface="Arial" charset="0"/>
              <a:buNone/>
            </a:pPr>
            <a:endParaRPr lang="th-TH" dirty="0" smtClean="0"/>
          </a:p>
          <a:p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ชื่อเรื่อง 1"/>
          <p:cNvSpPr>
            <a:spLocks noGrp="1"/>
          </p:cNvSpPr>
          <p:nvPr>
            <p:ph type="title"/>
          </p:nvPr>
        </p:nvSpPr>
        <p:spPr>
          <a:xfrm>
            <a:off x="401638" y="523875"/>
            <a:ext cx="8229600" cy="1143000"/>
          </a:xfrm>
        </p:spPr>
        <p:txBody>
          <a:bodyPr/>
          <a:lstStyle/>
          <a:p>
            <a:r>
              <a:rPr lang="th-TH" b="1" smtClean="0"/>
              <a:t>โครงงานนี้แก้ปัญหาได้ยังไง ?</a:t>
            </a:r>
          </a:p>
        </p:txBody>
      </p:sp>
      <p:sp>
        <p:nvSpPr>
          <p:cNvPr id="512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71054" y="1891146"/>
            <a:ext cx="8229600" cy="4525963"/>
          </a:xfrm>
        </p:spPr>
        <p:txBody>
          <a:bodyPr/>
          <a:lstStyle/>
          <a:p>
            <a:r>
              <a:rPr lang="th-TH" dirty="0" smtClean="0"/>
              <a:t>สามารถแจ้งเตือนการกินยาได้ผ่าน</a:t>
            </a:r>
            <a:r>
              <a:rPr lang="en-US" dirty="0" smtClean="0"/>
              <a:t> Application</a:t>
            </a:r>
            <a:r>
              <a:rPr lang="th-TH" dirty="0" smtClean="0"/>
              <a:t> ซึ่งผู้ใช้งานสามารถกำหนดเวลากินยาได้ โดยสามารถตั้งเวลาว่าต้องการกินยานี้ตั้งแต่วันที่เริ่มต้นไปจนถึงวันที่สิ้นสุดได้และสามารถที่จะกำหนดเวลาว่าจะให้แจ้งเตือนกี่โมงได้ ซึ่งใน </a:t>
            </a:r>
            <a:r>
              <a:rPr lang="en-US" dirty="0" smtClean="0"/>
              <a:t>Application </a:t>
            </a:r>
            <a:r>
              <a:rPr lang="th-TH" dirty="0" smtClean="0"/>
              <a:t>ยังจะมีฟังค์ชั่นเสริมคือสามารถค้นหาชื่อยาที่มีอยู่ในฐานข้อมูลได้  ซึ่งสามารถแก้ไขปัญหาผู้ป่วยที่ชอบหลงลืมกินยาได้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ตัวแทนเนื้อหา 2"/>
          <p:cNvSpPr>
            <a:spLocks noGrp="1"/>
          </p:cNvSpPr>
          <p:nvPr>
            <p:ph idx="1"/>
          </p:nvPr>
        </p:nvSpPr>
        <p:spPr>
          <a:xfrm>
            <a:off x="430213" y="2001838"/>
            <a:ext cx="8229600" cy="452596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h-TH" dirty="0" smtClean="0"/>
              <a:t>ใช้โปรแกรม  </a:t>
            </a:r>
            <a:r>
              <a:rPr lang="en-US" dirty="0" smtClean="0"/>
              <a:t>Android Studio </a:t>
            </a:r>
            <a:r>
              <a:rPr lang="th-TH" dirty="0" smtClean="0"/>
              <a:t>ในการเขียน </a:t>
            </a:r>
            <a:r>
              <a:rPr lang="en-US" dirty="0" smtClean="0"/>
              <a:t>Application Android</a:t>
            </a:r>
          </a:p>
          <a:p>
            <a:pPr>
              <a:buFont typeface="Wingdings" pitchFamily="2" charset="2"/>
              <a:buChar char="Ø"/>
            </a:pPr>
            <a:r>
              <a:rPr lang="th-TH" dirty="0" smtClean="0"/>
              <a:t>ใช้โปรแกรม </a:t>
            </a:r>
            <a:r>
              <a:rPr lang="en-US" dirty="0" smtClean="0"/>
              <a:t>Adobe photoshop </a:t>
            </a:r>
            <a:r>
              <a:rPr lang="th-TH" dirty="0" smtClean="0"/>
              <a:t>ในการตัดต่อภาพ</a:t>
            </a:r>
          </a:p>
          <a:p>
            <a:pPr>
              <a:buFont typeface="Wingdings" pitchFamily="2" charset="2"/>
              <a:buChar char="Ø"/>
            </a:pPr>
            <a:r>
              <a:rPr lang="th-TH" dirty="0" smtClean="0"/>
              <a:t>ฐานข้อมูลที่ใช้ </a:t>
            </a:r>
            <a:r>
              <a:rPr lang="en-US" dirty="0" smtClean="0"/>
              <a:t>MySQL</a:t>
            </a:r>
            <a:endParaRPr lang="th-TH" dirty="0" smtClean="0"/>
          </a:p>
          <a:p>
            <a:pPr>
              <a:buFont typeface="Wingdings" pitchFamily="2" charset="2"/>
              <a:buChar char="Ø"/>
            </a:pPr>
            <a:r>
              <a:rPr lang="th-TH" dirty="0" smtClean="0"/>
              <a:t>ภาษาที่ใช้   ภาษา</a:t>
            </a:r>
            <a:r>
              <a:rPr lang="en-US" dirty="0" smtClean="0"/>
              <a:t> Java and XML </a:t>
            </a:r>
            <a:r>
              <a:rPr lang="th-TH" dirty="0" smtClean="0"/>
              <a:t>ภาษา</a:t>
            </a:r>
            <a:r>
              <a:rPr lang="en-US" dirty="0" smtClean="0"/>
              <a:t> Sql </a:t>
            </a:r>
            <a:r>
              <a:rPr lang="th-TH" dirty="0" smtClean="0"/>
              <a:t>ภาษา </a:t>
            </a:r>
            <a:r>
              <a:rPr lang="en-US" dirty="0" smtClean="0"/>
              <a:t>PHP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th-TH" dirty="0" smtClean="0"/>
              <a:t>อุปกรณ์ที่ใช้ มือถือที่รองรับระบบปฏิบัติการ </a:t>
            </a:r>
            <a:r>
              <a:rPr lang="en-US" dirty="0" smtClean="0"/>
              <a:t>Android v.4.</a:t>
            </a:r>
            <a:r>
              <a:rPr lang="th-TH" dirty="0"/>
              <a:t>0</a:t>
            </a:r>
            <a:r>
              <a:rPr lang="th-TH" dirty="0" smtClean="0"/>
              <a:t>ขึ้นไป</a:t>
            </a:r>
            <a:endParaRPr lang="en-US" dirty="0" smtClean="0"/>
          </a:p>
          <a:p>
            <a:endParaRPr lang="th-TH" dirty="0" smtClean="0"/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360363" y="482600"/>
            <a:ext cx="8229600" cy="1143000"/>
          </a:xfrm>
        </p:spPr>
        <p:txBody>
          <a:bodyPr/>
          <a:lstStyle/>
          <a:p>
            <a:r>
              <a:rPr lang="th-TH" b="1" dirty="0" smtClean="0"/>
              <a:t>เครื่องมือที่ใช้พัฒนา</a:t>
            </a:r>
          </a:p>
        </p:txBody>
      </p:sp>
    </p:spTree>
    <p:extLst>
      <p:ext uri="{BB962C8B-B14F-4D97-AF65-F5344CB8AC3E}">
        <p14:creationId xmlns:p14="http://schemas.microsoft.com/office/powerpoint/2010/main" val="2508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392447" y="241968"/>
            <a:ext cx="8229600" cy="1143000"/>
          </a:xfrm>
        </p:spPr>
        <p:txBody>
          <a:bodyPr/>
          <a:lstStyle/>
          <a:p>
            <a:r>
              <a:rPr lang="th-TH" b="1" dirty="0" smtClean="0"/>
              <a:t>ภาพรวมของระบบ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6273" y="2326105"/>
            <a:ext cx="165942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Java and XML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66273" y="2729481"/>
            <a:ext cx="16594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33692" y="4557792"/>
            <a:ext cx="117211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25916" y="1950893"/>
            <a:ext cx="1787669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Request HTTP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Respond JSON</a:t>
            </a:r>
            <a:endParaRPr lang="th-TH" dirty="0"/>
          </a:p>
        </p:txBody>
      </p:sp>
      <p:sp>
        <p:nvSpPr>
          <p:cNvPr id="17" name="TextBox 16"/>
          <p:cNvSpPr txBox="1"/>
          <p:nvPr/>
        </p:nvSpPr>
        <p:spPr>
          <a:xfrm>
            <a:off x="7294213" y="2267816"/>
            <a:ext cx="1454309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PHP</a:t>
            </a:r>
          </a:p>
          <a:p>
            <a:endParaRPr lang="en-US" dirty="0"/>
          </a:p>
          <a:p>
            <a:r>
              <a:rPr lang="en-US" dirty="0"/>
              <a:t> Azure cloud</a:t>
            </a:r>
            <a:endParaRPr lang="en-US" dirty="0" smtClean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372276" y="2719682"/>
            <a:ext cx="12981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14863" y="2566737"/>
            <a:ext cx="461303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98821" y="2839453"/>
            <a:ext cx="461303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713585" y="3245515"/>
            <a:ext cx="2148361" cy="174430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DPU\Desktop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09" y="2853518"/>
            <a:ext cx="1264151" cy="126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PU\Desktop\database0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88"/>
          <a:stretch/>
        </p:blipFill>
        <p:spPr bwMode="auto">
          <a:xfrm>
            <a:off x="4141446" y="5006230"/>
            <a:ext cx="1264362" cy="153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PU\Desktop\imag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404" y="1717813"/>
            <a:ext cx="1640258" cy="98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47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dirty="0"/>
              <a:t>โครงสร้างของโปรแกรมที่นำเสนอมีลักษณะเป็น อย่างไร</a:t>
            </a:r>
          </a:p>
        </p:txBody>
      </p:sp>
      <p:pic>
        <p:nvPicPr>
          <p:cNvPr id="2050" name="Picture 2" descr="C:\Users\karmolrut\Desktop\12957351_1698686863718958_240998381_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876" y="1604294"/>
            <a:ext cx="2160000" cy="3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armolrut\Desktop\12980432_1698686870385624_1349718710_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005" y="1604294"/>
            <a:ext cx="2160000" cy="3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51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dirty="0"/>
              <a:t>โครงสร้างของโปรแกรมที่นำเสนอมีลักษณะเป็น อย่างไร</a:t>
            </a:r>
          </a:p>
        </p:txBody>
      </p:sp>
      <p:pic>
        <p:nvPicPr>
          <p:cNvPr id="1029" name="Picture 5" descr="C:\Users\karmolrut\Desktop\az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86" y="1909346"/>
            <a:ext cx="87630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37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dirty="0"/>
              <a:t>โครงสร้างของโปรแกรมที่นำเสนอมีลักษณะเป็น อย่างไร</a:t>
            </a:r>
          </a:p>
        </p:txBody>
      </p:sp>
      <p:pic>
        <p:nvPicPr>
          <p:cNvPr id="2050" name="Picture 2" descr="C:\Users\karmolrut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7160"/>
            <a:ext cx="917257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225410"/>
      </p:ext>
    </p:extLst>
  </p:cSld>
  <p:clrMapOvr>
    <a:masterClrMapping/>
  </p:clrMapOvr>
</p:sld>
</file>

<file path=ppt/theme/theme1.xml><?xml version="1.0" encoding="utf-8"?>
<a:theme xmlns:a="http://schemas.openxmlformats.org/drawingml/2006/main" name="preprojectt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preprojecttt</Template>
  <TotalTime>831</TotalTime>
  <Words>377</Words>
  <Application>Microsoft Office PowerPoint</Application>
  <PresentationFormat>นำเสนอทางหน้าจอ (4:3)</PresentationFormat>
  <Paragraphs>68</Paragraphs>
  <Slides>12</Slides>
  <Notes>2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12</vt:i4>
      </vt:variant>
    </vt:vector>
  </HeadingPairs>
  <TitlesOfParts>
    <vt:vector size="13" baseType="lpstr">
      <vt:lpstr>preprojecttt</vt:lpstr>
      <vt:lpstr>งานนำเสนอ PowerPoint</vt:lpstr>
      <vt:lpstr>สถานการณ์ปัจจุบัน</vt:lpstr>
      <vt:lpstr>ปัญหา</vt:lpstr>
      <vt:lpstr>โครงงานนี้แก้ปัญหาได้ยังไง ?</vt:lpstr>
      <vt:lpstr>เครื่องมือที่ใช้พัฒนา</vt:lpstr>
      <vt:lpstr>ภาพรวมของระบบ</vt:lpstr>
      <vt:lpstr>โครงสร้างของโปรแกรมที่นำเสนอมีลักษณะเป็น อย่างไร</vt:lpstr>
      <vt:lpstr>โครงสร้างของโปรแกรมที่นำเสนอมีลักษณะเป็น อย่างไร</vt:lpstr>
      <vt:lpstr>โครงสร้างของโปรแกรมที่นำเสนอมีลักษณะเป็น อย่างไร</vt:lpstr>
      <vt:lpstr>โครงสร้างของโปรแกรมที่นำเสนอมีลักษณะเป็น อย่างไร</vt:lpstr>
      <vt:lpstr>งานนำเสนอ PowerPoint</vt:lpstr>
      <vt:lpstr>สรุป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karmolrut tongern</dc:creator>
  <cp:lastModifiedBy>karmolrut</cp:lastModifiedBy>
  <cp:revision>84</cp:revision>
  <dcterms:created xsi:type="dcterms:W3CDTF">2015-08-30T17:48:52Z</dcterms:created>
  <dcterms:modified xsi:type="dcterms:W3CDTF">2016-05-17T16:32:15Z</dcterms:modified>
</cp:coreProperties>
</file>