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7" r:id="rId5"/>
    <p:sldId id="389" r:id="rId6"/>
    <p:sldId id="279" r:id="rId7"/>
    <p:sldId id="392" r:id="rId8"/>
    <p:sldId id="270" r:id="rId9"/>
    <p:sldId id="281" r:id="rId10"/>
    <p:sldId id="321" r:id="rId11"/>
    <p:sldId id="391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>
        <p:scale>
          <a:sx n="75" d="100"/>
          <a:sy n="75" d="100"/>
        </p:scale>
        <p:origin x="936" y="18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E7A67B-0B31-4277-AC38-EACC797B8A6F}" type="datetime1">
              <a:rPr lang="ru-RU" smtClean="0"/>
              <a:t>18.01.2024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631982-23A7-4AAC-9962-80E5FE748967}" type="datetime1">
              <a:rPr lang="ru-RU" smtClean="0"/>
              <a:t>18.01.2024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ru-RU" smtClean="0"/>
              <a:t>1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61E9D1-BF42-4EC0-B8FA-48BB14C27E3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169DE78-31D4-4ACE-9E53-8F5B4185DCFD}" type="datetime1">
              <a:rPr lang="ru-RU" smtClean="0"/>
              <a:t>18.01.2024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ru-RU" smtClean="0"/>
              <a:t>5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7FB6D1-4BB5-4F4A-8334-157488232ED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95B0CFD-507F-4E77-AF49-4E4003733C0C}" type="datetime1">
              <a:rPr lang="ru-RU" smtClean="0"/>
              <a:t>18.01.2024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ru-RU" smtClean="0"/>
              <a:t>7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D09CB6-706A-499E-B469-C7567F8D489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42D6A89-D4A6-4859-94E4-A231ECD78CF7}" type="datetime1">
              <a:rPr lang="ru-RU" smtClean="0"/>
              <a:t>18.01.2024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ru-RU" sz="4800"/>
              <a:t>3DFloat</a:t>
            </a: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3" name="Текст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Содержимое с 3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Полилиния: Фигура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6" name="Полилиния: Фигура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ru-RU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ru-RU"/>
              <a:t>Образец заголовка</a:t>
            </a:r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ru-RU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ru-RU"/>
              <a:t>Образец текста</a:t>
            </a:r>
          </a:p>
        </p:txBody>
      </p:sp>
      <p:sp>
        <p:nvSpPr>
          <p:cNvPr id="23" name="Объект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ru-RU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ru-RU"/>
              <a:t>Щелкните, чтобы ИЗМЕНИТЬ</a:t>
            </a:r>
          </a:p>
        </p:txBody>
      </p:sp>
      <p:sp>
        <p:nvSpPr>
          <p:cNvPr id="21" name="Объект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1" name="Подзаголовок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ru-RU">
                <a:solidFill>
                  <a:schemeClr val="tx1">
                    <a:alpha val="60000"/>
                  </a:schemeClr>
                </a:solidFill>
              </a:rPr>
              <a:t>Образец подзаголовка</a:t>
            </a:r>
            <a:endParaRPr lang="ru-RU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Рисунок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Рисунок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5" name="Дата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Полилиния: Фигура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6" name="Полилиния: Фигура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Овал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Полилиния: Фигура 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ru-RU" sz="1600"/>
              <a:t>Текст слайда</a:t>
            </a:r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2" name="Рисунок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Полилиния: Фигура 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8" name="Рисунок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9" name="Рисунок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0" name="Рисунок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Разрыв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ru-RU">
                <a:solidFill>
                  <a:schemeClr val="tx1">
                    <a:alpha val="60000"/>
                  </a:schemeClr>
                </a:solidFill>
              </a:rPr>
              <a:t>Образец подзаголовка</a:t>
            </a:r>
            <a:endParaRPr lang="ru-RU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Разрыв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ru-RU">
                <a:solidFill>
                  <a:schemeClr val="tx1">
                    <a:alpha val="60000"/>
                  </a:schemeClr>
                </a:solidFill>
              </a:rPr>
              <a:t>Образец подзаголовка</a:t>
            </a:r>
            <a:endParaRPr lang="ru-RU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Временная шкала таблицы диа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ru-RU" dirty="0"/>
            </a:lvl1pPr>
          </a:lstStyle>
          <a:p>
            <a:pPr lvl="0" rtl="0">
              <a:lnSpc>
                <a:spcPct val="100000"/>
              </a:lnSpc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Полилиния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0" name="Полилиния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1" name="Полилиния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12" name="Овал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7" name="Объект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40" name="Заголовок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ru-RU"/>
              <a:t>Команда</a:t>
            </a:r>
          </a:p>
        </p:txBody>
      </p: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Полилиния: Фигура 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53" name="Полилиния: Фигура 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56" name="Рисунок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57" name="Рисунок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58" name="Рисунок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Рисунок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63" name="Текст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61" name="Текст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65" name="Текст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64" name="Текст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67" name="Текст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66" name="Текст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69" name="Текст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68" name="Текст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ru-RU"/>
              <a:t>Заголовок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Содержимое с 2 столбцами (слайд для сравнен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вал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ru-RU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ru-RU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dirty="0"/>
              <a:t>Вторник, 2 февраля 20XX г.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dirty="0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DBA1B0FB-D917-4C8C-928F-313BD683BF3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800" kern="1200" dirty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Calibri" panose="020F0502020204030204" pitchFamily="34" charset="0"/>
          <a:ea typeface="+mn-ea"/>
          <a:cs typeface="+mn-cs"/>
        </a:defRPr>
      </a:lvl1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763571"/>
            <a:ext cx="3565524" cy="3285620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n-US" sz="2800" dirty="0"/>
              <a:t>AIRFLOW </a:t>
            </a:r>
            <a:r>
              <a:rPr lang="ru-RU" sz="2800" dirty="0"/>
              <a:t>ПРОВАЙДЕР «</a:t>
            </a:r>
            <a:r>
              <a:rPr lang="en-US" sz="2800" dirty="0"/>
              <a:t>GUN» </a:t>
            </a:r>
            <a:r>
              <a:rPr lang="ru-RU" sz="2800" dirty="0"/>
              <a:t>В СТИЛЕ </a:t>
            </a:r>
            <a:r>
              <a:rPr lang="en-US" sz="2800" dirty="0"/>
              <a:t>TASKFLOW API </a:t>
            </a:r>
            <a:r>
              <a:rPr lang="ru-RU" sz="2800" dirty="0"/>
              <a:t>ДЛЯ ВЗАИМОДЕЙСТВИЯ С </a:t>
            </a:r>
            <a:r>
              <a:rPr lang="en-US" sz="2800" dirty="0"/>
              <a:t>HTTP, POSTGRESQL </a:t>
            </a:r>
            <a:r>
              <a:rPr lang="ru-RU" sz="2800" dirty="0"/>
              <a:t>И </a:t>
            </a:r>
            <a:r>
              <a:rPr lang="en-US" sz="2800" dirty="0"/>
              <a:t>CLICKHOUSE</a:t>
            </a:r>
            <a:endParaRPr lang="ru-RU" sz="2800" dirty="0"/>
          </a:p>
        </p:txBody>
      </p:sp>
      <p:pic>
        <p:nvPicPr>
          <p:cNvPr id="14" name="Рисунок 13" descr="Цифровой фон точек данных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4" y="4049191"/>
            <a:ext cx="3565524" cy="1731963"/>
          </a:xfrm>
        </p:spPr>
        <p:txBody>
          <a:bodyPr rtlCol="0">
            <a:normAutofit/>
          </a:bodyPr>
          <a:lstStyle/>
          <a:p>
            <a:pPr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Соломатова Маргарита</a:t>
            </a:r>
          </a:p>
          <a:p>
            <a:pPr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Группа 4901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7928" y="253353"/>
            <a:ext cx="2156144" cy="649013"/>
          </a:xfrm>
        </p:spPr>
        <p:txBody>
          <a:bodyPr rtlCol="0"/>
          <a:lstStyle/>
          <a:p>
            <a:pPr rtl="0"/>
            <a:r>
              <a:rPr lang="en-US" dirty="0"/>
              <a:t>Airflow</a:t>
            </a:r>
            <a:endParaRPr lang="ru-RU" dirty="0"/>
          </a:p>
        </p:txBody>
      </p:sp>
      <p:sp>
        <p:nvSpPr>
          <p:cNvPr id="13" name="Дата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14" name="Нижний колонтитул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ru-RU" smtClean="0"/>
              <a:pPr rtl="0"/>
              <a:t>2</a:t>
            </a:fld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BB14AF1-26F4-4391-9A37-092E6B679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093" y="1086359"/>
            <a:ext cx="9877910" cy="1745620"/>
          </a:xfrm>
          <a:prstGeom prst="rect">
            <a:avLst/>
          </a:prstGeom>
        </p:spPr>
      </p:pic>
      <p:sp>
        <p:nvSpPr>
          <p:cNvPr id="22" name="Объект 21">
            <a:extLst>
              <a:ext uri="{FF2B5EF4-FFF2-40B4-BE49-F238E27FC236}">
                <a16:creationId xmlns:a16="http://schemas.microsoft.com/office/drawing/2014/main" id="{A696D825-EF95-48A1-AB85-726ADB40E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093" y="3168637"/>
            <a:ext cx="9877910" cy="2949359"/>
          </a:xfrm>
        </p:spPr>
        <p:txBody>
          <a:bodyPr/>
          <a:lstStyle/>
          <a:p>
            <a:pPr algn="ctr"/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Apache </a:t>
            </a:r>
            <a:r>
              <a:rPr lang="ru-RU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Airflow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открытое программное обеспечение (ПО) для создания, выполнения, мониторинга и оркестровки потоков операций по обработке данных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31" y="5150550"/>
            <a:ext cx="11336337" cy="1454785"/>
          </a:xfrm>
        </p:spPr>
        <p:txBody>
          <a:bodyPr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Основной сущностью в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AirFlow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является DAG – (направленный ациклический граф, DAG –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directed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acyclic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– он описывает процессы обработки данных и позволяет объединять задачи, определяя правила их совместной работы.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Дата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ru-RU"/>
              <a:t>Вторник, 2 февраля 20XX г.</a:t>
            </a:r>
            <a:endParaRPr lang="ru-RU" dirty="0"/>
          </a:p>
        </p:txBody>
      </p:sp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ru-RU" smtClean="0"/>
              <a:pPr rtl="0"/>
              <a:t>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925A1A-62FB-49BB-87FA-0DA156C1E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98" y="380216"/>
            <a:ext cx="10797542" cy="486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4394" y="229244"/>
            <a:ext cx="5123211" cy="649013"/>
          </a:xfrm>
        </p:spPr>
        <p:txBody>
          <a:bodyPr rtlCol="0"/>
          <a:lstStyle/>
          <a:p>
            <a:pPr rtl="0"/>
            <a:r>
              <a:rPr lang="ru-RU" dirty="0"/>
              <a:t>Структура</a:t>
            </a:r>
            <a:r>
              <a:rPr lang="en-US" dirty="0"/>
              <a:t> </a:t>
            </a:r>
            <a:r>
              <a:rPr lang="ru-RU" dirty="0"/>
              <a:t>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835" y="1425123"/>
            <a:ext cx="3565525" cy="1172159"/>
          </a:xfrm>
        </p:spPr>
        <p:txBody>
          <a:bodyPr rtlCol="0"/>
          <a:lstStyle/>
          <a:p>
            <a:pPr rtl="0"/>
            <a:r>
              <a:rPr lang="ru-RU" dirty="0"/>
              <a:t>Работа с </a:t>
            </a:r>
            <a:r>
              <a:rPr lang="en-US" dirty="0"/>
              <a:t>HTTP</a:t>
            </a:r>
            <a:endParaRPr lang="ru-RU" dirty="0"/>
          </a:p>
        </p:txBody>
      </p:sp>
      <p:pic>
        <p:nvPicPr>
          <p:cNvPr id="8" name="Рисунок 7" descr="Цифровые данные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5872" y="992947"/>
            <a:ext cx="1224666" cy="1224666"/>
          </a:xfrm>
        </p:spPr>
      </p:pic>
      <p:pic>
        <p:nvPicPr>
          <p:cNvPr id="10" name="Рисунок 9" descr="Точки данных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5872" y="2597282"/>
            <a:ext cx="1224666" cy="1224666"/>
          </a:xfrm>
        </p:spPr>
      </p:pic>
      <p:pic>
        <p:nvPicPr>
          <p:cNvPr id="12" name="Рисунок 11" descr="Фон данных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5872" y="4201617"/>
            <a:ext cx="1224666" cy="1224666"/>
          </a:xfrm>
        </p:spPr>
      </p:pic>
      <p:sp>
        <p:nvSpPr>
          <p:cNvPr id="13" name="Дата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14" name="Нижний колонтитул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ru-RU" smtClean="0"/>
              <a:pPr rtl="0"/>
              <a:t>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61B653-16C3-4B03-9AA7-0DF3615C8C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508" y="992946"/>
            <a:ext cx="2511553" cy="5105453"/>
          </a:xfrm>
          <a:prstGeom prst="rect">
            <a:avLst/>
          </a:prstGeom>
        </p:spPr>
      </p:pic>
      <p:sp>
        <p:nvSpPr>
          <p:cNvPr id="16" name="Объект 2">
            <a:extLst>
              <a:ext uri="{FF2B5EF4-FFF2-40B4-BE49-F238E27FC236}">
                <a16:creationId xmlns:a16="http://schemas.microsoft.com/office/drawing/2014/main" id="{60703432-7686-4F5A-8A33-48B9DCFABCF5}"/>
              </a:ext>
            </a:extLst>
          </p:cNvPr>
          <p:cNvSpPr txBox="1">
            <a:spLocks/>
          </p:cNvSpPr>
          <p:nvPr/>
        </p:nvSpPr>
        <p:spPr>
          <a:xfrm>
            <a:off x="6172833" y="4741762"/>
            <a:ext cx="3565525" cy="11721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r>
              <a:rPr lang="ru-RU" dirty="0"/>
              <a:t>Работа с </a:t>
            </a:r>
            <a:r>
              <a:rPr lang="en-US" dirty="0" err="1"/>
              <a:t>Clickhouse</a:t>
            </a:r>
            <a:endParaRPr lang="ru-RU" dirty="0"/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4064E655-F8B6-4B6C-9704-47B7B5398D98}"/>
              </a:ext>
            </a:extLst>
          </p:cNvPr>
          <p:cNvSpPr txBox="1">
            <a:spLocks/>
          </p:cNvSpPr>
          <p:nvPr/>
        </p:nvSpPr>
        <p:spPr>
          <a:xfrm>
            <a:off x="6172834" y="3022737"/>
            <a:ext cx="3565525" cy="11721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r>
              <a:rPr lang="ru-RU" dirty="0"/>
              <a:t>Работа с </a:t>
            </a:r>
            <a:r>
              <a:rPr lang="en-US" dirty="0"/>
              <a:t>PostgreSQL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645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Декораторы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3" y="481497"/>
            <a:ext cx="5436392" cy="1351654"/>
          </a:xfrm>
        </p:spPr>
        <p:txBody>
          <a:bodyPr rtlCol="0"/>
          <a:lstStyle/>
          <a:p>
            <a:pPr algn="just"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первом тесте основной вызываемой функцией является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_1(). С помощью декораторов выполняются поэтапно следующие шаги (читаем снизу вверх):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4746" y="1995837"/>
            <a:ext cx="5436391" cy="3515555"/>
          </a:xfrm>
        </p:spPr>
        <p:txBody>
          <a:bodyPr rtlCol="0"/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airflow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используется для построения объекта таска при создании таска для системы потоков данных в Apache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Airflow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("{{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}}") выполняет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-запрос по указанному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запускает выполнение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-запроса.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используется для создания задачи (или оператора) на основе функции на языке Python.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ru-RU"/>
              <a:t>Вторник, 2 февраля 20XX г.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ru-RU" smtClean="0"/>
              <a:pPr rtl="0"/>
              <a:t>5</a:t>
            </a:fld>
            <a:endParaRPr lang="ru-RU"/>
          </a:p>
        </p:txBody>
      </p:sp>
      <p:sp>
        <p:nvSpPr>
          <p:cNvPr id="22" name="Полилиния: Фигура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6688E3-9523-46D3-909A-CC2D454EF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18" y="1351031"/>
            <a:ext cx="5192578" cy="362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ru-RU" dirty="0"/>
              <a:t>Декораторы внутри 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rtlCol="0"/>
          <a:lstStyle/>
          <a:p>
            <a:pPr rtl="0"/>
            <a:r>
              <a:rPr lang="ru-RU"/>
              <a:t>подзаголовок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1731374"/>
            <a:ext cx="3508755" cy="4211551"/>
          </a:xfrm>
        </p:spPr>
        <p:txBody>
          <a:bodyPr rtlCol="0">
            <a:normAutofit/>
          </a:bodyPr>
          <a:lstStyle/>
          <a:p>
            <a:pPr marL="0" lvl="0" indent="0" rtl="0">
              <a:buNone/>
            </a:pPr>
            <a:r>
              <a:rPr lang="ru-RU" sz="1200" dirty="0"/>
              <a:t>Все декораторы объявлены с префиксом @http_</a:t>
            </a:r>
            <a:endParaRPr lang="en-US" sz="1200" dirty="0"/>
          </a:p>
          <a:p>
            <a:pPr marL="0" lvl="0" indent="0" rtl="0">
              <a:buNone/>
            </a:pPr>
            <a:r>
              <a:rPr lang="ru-RU" sz="1200" dirty="0"/>
              <a:t>Цепочка декораторов должна:</a:t>
            </a:r>
          </a:p>
          <a:p>
            <a:pPr marL="0" lvl="0" indent="0" rtl="0">
              <a:buNone/>
            </a:pPr>
            <a:r>
              <a:rPr lang="ru-RU" sz="1200" dirty="0"/>
              <a:t>•</a:t>
            </a:r>
            <a:r>
              <a:rPr lang="en-US" sz="1200" dirty="0"/>
              <a:t> </a:t>
            </a:r>
            <a:r>
              <a:rPr lang="ru-RU" sz="1200" dirty="0"/>
              <a:t>начинаться с </a:t>
            </a:r>
            <a:r>
              <a:rPr lang="ru-RU" sz="1200" dirty="0" err="1"/>
              <a:t>Airflow</a:t>
            </a:r>
            <a:r>
              <a:rPr lang="ru-RU" sz="1200" dirty="0"/>
              <a:t> декоратора с </a:t>
            </a:r>
            <a:r>
              <a:rPr lang="ru-RU" sz="1200" dirty="0" err="1"/>
              <a:t>python_callable</a:t>
            </a:r>
            <a:r>
              <a:rPr lang="ru-RU" sz="1200" dirty="0"/>
              <a:t>, например @task.python, @task.sensor</a:t>
            </a:r>
          </a:p>
          <a:p>
            <a:pPr marL="0" lvl="0" indent="0" rtl="0">
              <a:buNone/>
            </a:pPr>
            <a:r>
              <a:rPr lang="ru-RU" sz="1200" dirty="0"/>
              <a:t>•</a:t>
            </a:r>
            <a:r>
              <a:rPr lang="en-US" sz="1200" dirty="0"/>
              <a:t> </a:t>
            </a:r>
            <a:r>
              <a:rPr lang="ru-RU" sz="1200" dirty="0"/>
              <a:t>заканчиваться декоратором @http_run</a:t>
            </a:r>
            <a:endParaRPr lang="en-US" sz="1200" dirty="0"/>
          </a:p>
          <a:p>
            <a:pPr marL="0" lvl="0" indent="0" rtl="0">
              <a:buNone/>
            </a:pPr>
            <a:r>
              <a:rPr lang="ru-RU" sz="1200" dirty="0"/>
              <a:t>Остальные аргументы зависят от контекста выполнения и могут содержать в том числе </a:t>
            </a:r>
            <a:r>
              <a:rPr lang="ru-RU" sz="1200" dirty="0" err="1"/>
              <a:t>xcom</a:t>
            </a:r>
            <a:r>
              <a:rPr lang="ru-RU" sz="1200" dirty="0"/>
              <a:t> из предыдущего таска (</a:t>
            </a:r>
            <a:r>
              <a:rPr lang="ru-RU" sz="1200" dirty="0" err="1"/>
              <a:t>task</a:t>
            </a:r>
            <a:r>
              <a:rPr lang="ru-RU" sz="1200" dirty="0"/>
              <a:t>).</a:t>
            </a:r>
            <a:endParaRPr lang="en-US" sz="1200" dirty="0"/>
          </a:p>
          <a:p>
            <a:pPr marL="0" lvl="0" indent="0" rtl="0">
              <a:buNone/>
            </a:pPr>
            <a:r>
              <a:rPr lang="ru-RU" sz="1200" dirty="0" err="1"/>
              <a:t>Airflow</a:t>
            </a:r>
            <a:r>
              <a:rPr lang="ru-RU" sz="1200" dirty="0"/>
              <a:t> провайдер использует декораторы в качестве этапов, формирующих аргументы в виде запросов (</a:t>
            </a:r>
            <a:r>
              <a:rPr lang="ru-RU" sz="1200" dirty="0" err="1"/>
              <a:t>request</a:t>
            </a:r>
            <a:r>
              <a:rPr lang="ru-RU" sz="1200" dirty="0"/>
              <a:t>) и ответов (</a:t>
            </a:r>
            <a:r>
              <a:rPr lang="ru-RU" sz="1200" dirty="0" err="1"/>
              <a:t>response</a:t>
            </a:r>
            <a:r>
              <a:rPr lang="ru-RU" sz="1200" dirty="0"/>
              <a:t>), передаваемых в основную Python функцию в виде параметров. А сам исполняемый код при этом не перегружен повторяющимися запросами и выглядит понятно и просто.</a:t>
            </a:r>
          </a:p>
        </p:txBody>
      </p:sp>
      <p:sp>
        <p:nvSpPr>
          <p:cNvPr id="14" name="Дата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ru-RU"/>
              <a:t>Вторник, 2 февраля 20XX г.</a:t>
            </a:r>
            <a:endParaRPr lang="ru-RU" dirty="0"/>
          </a:p>
        </p:txBody>
      </p:sp>
      <p:sp>
        <p:nvSpPr>
          <p:cNvPr id="15" name="Нижний колонтитул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ru-RU" dirty="0"/>
              <a:t>Образец текста нижнего колонтитула</a:t>
            </a:r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ru-RU" smtClean="0"/>
              <a:pPr rtl="0"/>
              <a:t>6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A904FD4-191D-4851-8364-40DD9FD93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" y="1253245"/>
            <a:ext cx="3276600" cy="313372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D6A375A-F48D-48E3-86CE-4448037B4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167" y="1215275"/>
            <a:ext cx="3505200" cy="4933950"/>
          </a:xfrm>
          <a:prstGeom prst="rect">
            <a:avLst/>
          </a:prstGeom>
        </p:spPr>
      </p:pic>
      <p:sp>
        <p:nvSpPr>
          <p:cNvPr id="21" name="Текст 10">
            <a:extLst>
              <a:ext uri="{FF2B5EF4-FFF2-40B4-BE49-F238E27FC236}">
                <a16:creationId xmlns:a16="http://schemas.microsoft.com/office/drawing/2014/main" id="{BD2AFDD1-56E4-4133-871E-3820B071FD92}"/>
              </a:ext>
            </a:extLst>
          </p:cNvPr>
          <p:cNvSpPr txBox="1">
            <a:spLocks/>
          </p:cNvSpPr>
          <p:nvPr/>
        </p:nvSpPr>
        <p:spPr>
          <a:xfrm>
            <a:off x="8139659" y="1153193"/>
            <a:ext cx="963701" cy="385453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ru-RU" sz="2000" b="0" kern="1200" cap="all" spc="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ru-RU" dirty="0"/>
              <a:t>Итог</a:t>
            </a:r>
          </a:p>
        </p:txBody>
      </p:sp>
      <p:pic>
        <p:nvPicPr>
          <p:cNvPr id="16" name="Рисунок 15" descr="Цифровой фон точек данных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Объект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rmAutofit/>
          </a:bodyPr>
          <a:lstStyle/>
          <a:p>
            <a:pPr rtl="0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Самой главной особенностью этого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Airflow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-провайдера является способность обрабатывать несколько запросов в рамках одного таска посредством обертывания запросов внутри декораторов с последующей обработкой бизнес-логики внутри Python-функции. 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ru-RU"/>
              <a:t>Вторник, 2 февраля 20XX г.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ru-RU" smtClean="0"/>
              <a:pPr rtl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ru-RU" dirty="0"/>
              <a:t>Спасибо</a:t>
            </a:r>
          </a:p>
        </p:txBody>
      </p:sp>
      <p:sp>
        <p:nvSpPr>
          <p:cNvPr id="23" name="Подзаголовок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ru-RU" dirty="0"/>
              <a:t>Соломатова Маргарита</a:t>
            </a:r>
          </a:p>
          <a:p>
            <a:pPr rtl="0"/>
            <a:r>
              <a:rPr lang="en-US" dirty="0"/>
              <a:t>karmusha@gmail.com</a:t>
            </a:r>
            <a:endParaRPr lang="ru-RU" dirty="0"/>
          </a:p>
          <a:p>
            <a:pPr rtl="0"/>
            <a:r>
              <a:rPr lang="ru-RU" dirty="0"/>
              <a:t>Группа 4901</a:t>
            </a:r>
          </a:p>
        </p:txBody>
      </p:sp>
      <p:pic>
        <p:nvPicPr>
          <p:cNvPr id="27" name="Рисунок 26" descr="Цифровой фон точек данных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Рисунок 32" descr="Цифровой фон точек данных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ru-RU" smtClean="0"/>
              <a:pPr rtl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689.tgt.Office_50301374_TF33713516_Win32_OJ112196127.potx" id="{7A3E99C7-7398-4AA7-AB21-8D666C96B31B}" vid="{C127490F-BAD3-4E07-8D92-987EE13E246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{401D3905-B103-4D6B-AEE8-6AD2B52238DD}tf33713516_win32</Template>
  <TotalTime>1596</TotalTime>
  <Words>422</Words>
  <Application>Microsoft Office PowerPoint</Application>
  <PresentationFormat>Широкоэкранный</PresentationFormat>
  <Paragraphs>58</Paragraphs>
  <Slides>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Symbol</vt:lpstr>
      <vt:lpstr>Times New Roman</vt:lpstr>
      <vt:lpstr>3DFloatVTI</vt:lpstr>
      <vt:lpstr>AIRFLOW ПРОВАЙДЕР «GUN» В СТИЛЕ TASKFLOW API ДЛЯ ВЗАИМОДЕЙСТВИЯ С HTTP, POSTGRESQL И CLICKHOUSE</vt:lpstr>
      <vt:lpstr>Airflow</vt:lpstr>
      <vt:lpstr>Основной сущностью в AirFlow является DAG – (направленный ациклический граф, DAG – directed acyclic graph) – он описывает процессы обработки данных и позволяет объединять задачи, определяя правила их совместной работы. </vt:lpstr>
      <vt:lpstr>Структура проекта</vt:lpstr>
      <vt:lpstr>Декораторы</vt:lpstr>
      <vt:lpstr>Декораторы внутри </vt:lpstr>
      <vt:lpstr>Итог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AIRFLOW ПРОВАЙДЕР «GUN» В СТИЛЕ TASKFLOW API ДЛЯ ВЗАИМОДЕЙСТВИЯ С HTTP, POSTGRESQL И CLICKHOUSE</dc:title>
  <dc:creator>Margarita Karma</dc:creator>
  <cp:lastModifiedBy>Margarita Karma</cp:lastModifiedBy>
  <cp:revision>8</cp:revision>
  <dcterms:created xsi:type="dcterms:W3CDTF">2024-01-18T11:01:30Z</dcterms:created>
  <dcterms:modified xsi:type="dcterms:W3CDTF">2024-01-19T13:37:30Z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