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64" r:id="rId3"/>
    <p:sldId id="257" r:id="rId4"/>
    <p:sldId id="283" r:id="rId5"/>
    <p:sldId id="284" r:id="rId6"/>
    <p:sldId id="285" r:id="rId7"/>
    <p:sldId id="304" r:id="rId8"/>
    <p:sldId id="309" r:id="rId9"/>
    <p:sldId id="305" r:id="rId10"/>
    <p:sldId id="258" r:id="rId11"/>
    <p:sldId id="259" r:id="rId12"/>
    <p:sldId id="306" r:id="rId13"/>
    <p:sldId id="307" r:id="rId14"/>
    <p:sldId id="302" r:id="rId15"/>
    <p:sldId id="303" r:id="rId16"/>
    <p:sldId id="30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D258098-C40A-4B29-88B8-3093FF002ED4}">
          <p14:sldIdLst>
            <p14:sldId id="256"/>
            <p14:sldId id="264"/>
            <p14:sldId id="257"/>
            <p14:sldId id="283"/>
            <p14:sldId id="284"/>
            <p14:sldId id="285"/>
            <p14:sldId id="304"/>
            <p14:sldId id="309"/>
            <p14:sldId id="305"/>
            <p14:sldId id="258"/>
            <p14:sldId id="259"/>
            <p14:sldId id="306"/>
            <p14:sldId id="307"/>
            <p14:sldId id="302"/>
            <p14:sldId id="303"/>
            <p14:sldId id="3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3" d="100"/>
          <a:sy n="93" d="100"/>
        </p:scale>
        <p:origin x="30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CCFA98-388C-4B58-AE93-35289F9C4DD3}" type="datetimeFigureOut">
              <a:rPr lang="en-US" smtClean="0"/>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2D74B-D486-44B1-AA18-9CE627EAB140}" type="slidenum">
              <a:rPr lang="en-US" smtClean="0"/>
              <a:t>‹#›</a:t>
            </a:fld>
            <a:endParaRPr lang="en-US"/>
          </a:p>
        </p:txBody>
      </p:sp>
    </p:spTree>
    <p:extLst>
      <p:ext uri="{BB962C8B-B14F-4D97-AF65-F5344CB8AC3E}">
        <p14:creationId xmlns:p14="http://schemas.microsoft.com/office/powerpoint/2010/main" val="188375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CCFA98-388C-4B58-AE93-35289F9C4DD3}" type="datetimeFigureOut">
              <a:rPr lang="en-US" smtClean="0"/>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2D74B-D486-44B1-AA18-9CE627EAB140}" type="slidenum">
              <a:rPr lang="en-US" smtClean="0"/>
              <a:t>‹#›</a:t>
            </a:fld>
            <a:endParaRPr lang="en-US"/>
          </a:p>
        </p:txBody>
      </p:sp>
    </p:spTree>
    <p:extLst>
      <p:ext uri="{BB962C8B-B14F-4D97-AF65-F5344CB8AC3E}">
        <p14:creationId xmlns:p14="http://schemas.microsoft.com/office/powerpoint/2010/main" val="2226891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CCFA98-388C-4B58-AE93-35289F9C4DD3}" type="datetimeFigureOut">
              <a:rPr lang="en-US" smtClean="0"/>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2D74B-D486-44B1-AA18-9CE627EAB140}" type="slidenum">
              <a:rPr lang="en-US" smtClean="0"/>
              <a:t>‹#›</a:t>
            </a:fld>
            <a:endParaRPr lang="en-US"/>
          </a:p>
        </p:txBody>
      </p:sp>
    </p:spTree>
    <p:extLst>
      <p:ext uri="{BB962C8B-B14F-4D97-AF65-F5344CB8AC3E}">
        <p14:creationId xmlns:p14="http://schemas.microsoft.com/office/powerpoint/2010/main" val="2914901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CCFA98-388C-4B58-AE93-35289F9C4DD3}" type="datetimeFigureOut">
              <a:rPr lang="en-US" smtClean="0"/>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2D74B-D486-44B1-AA18-9CE627EAB140}" type="slidenum">
              <a:rPr lang="en-US" smtClean="0"/>
              <a:t>‹#›</a:t>
            </a:fld>
            <a:endParaRPr lang="en-US"/>
          </a:p>
        </p:txBody>
      </p:sp>
    </p:spTree>
    <p:extLst>
      <p:ext uri="{BB962C8B-B14F-4D97-AF65-F5344CB8AC3E}">
        <p14:creationId xmlns:p14="http://schemas.microsoft.com/office/powerpoint/2010/main" val="2079151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CCFA98-388C-4B58-AE93-35289F9C4DD3}" type="datetimeFigureOut">
              <a:rPr lang="en-US" smtClean="0"/>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2D74B-D486-44B1-AA18-9CE627EAB140}" type="slidenum">
              <a:rPr lang="en-US" smtClean="0"/>
              <a:t>‹#›</a:t>
            </a:fld>
            <a:endParaRPr lang="en-US"/>
          </a:p>
        </p:txBody>
      </p:sp>
    </p:spTree>
    <p:extLst>
      <p:ext uri="{BB962C8B-B14F-4D97-AF65-F5344CB8AC3E}">
        <p14:creationId xmlns:p14="http://schemas.microsoft.com/office/powerpoint/2010/main" val="3000012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CCFA98-388C-4B58-AE93-35289F9C4DD3}" type="datetimeFigureOut">
              <a:rPr lang="en-US" smtClean="0"/>
              <a:t>6/9/2025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42D74B-D486-44B1-AA18-9CE627EAB140}" type="slidenum">
              <a:rPr lang="en-US" smtClean="0"/>
              <a:t>‹#›</a:t>
            </a:fld>
            <a:endParaRPr lang="en-US"/>
          </a:p>
        </p:txBody>
      </p:sp>
    </p:spTree>
    <p:extLst>
      <p:ext uri="{BB962C8B-B14F-4D97-AF65-F5344CB8AC3E}">
        <p14:creationId xmlns:p14="http://schemas.microsoft.com/office/powerpoint/2010/main" val="3167500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CCFA98-388C-4B58-AE93-35289F9C4DD3}" type="datetimeFigureOut">
              <a:rPr lang="en-US" smtClean="0"/>
              <a:t>6/9/2025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42D74B-D486-44B1-AA18-9CE627EAB140}" type="slidenum">
              <a:rPr lang="en-US" smtClean="0"/>
              <a:t>‹#›</a:t>
            </a:fld>
            <a:endParaRPr lang="en-US"/>
          </a:p>
        </p:txBody>
      </p:sp>
    </p:spTree>
    <p:extLst>
      <p:ext uri="{BB962C8B-B14F-4D97-AF65-F5344CB8AC3E}">
        <p14:creationId xmlns:p14="http://schemas.microsoft.com/office/powerpoint/2010/main" val="4028448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CCFA98-388C-4B58-AE93-35289F9C4DD3}" type="datetimeFigureOut">
              <a:rPr lang="en-US" smtClean="0"/>
              <a:t>6/9/2025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42D74B-D486-44B1-AA18-9CE627EAB140}" type="slidenum">
              <a:rPr lang="en-US" smtClean="0"/>
              <a:t>‹#›</a:t>
            </a:fld>
            <a:endParaRPr lang="en-US"/>
          </a:p>
        </p:txBody>
      </p:sp>
    </p:spTree>
    <p:extLst>
      <p:ext uri="{BB962C8B-B14F-4D97-AF65-F5344CB8AC3E}">
        <p14:creationId xmlns:p14="http://schemas.microsoft.com/office/powerpoint/2010/main" val="3358384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CCFA98-388C-4B58-AE93-35289F9C4DD3}" type="datetimeFigureOut">
              <a:rPr lang="en-US" smtClean="0"/>
              <a:t>6/9/2025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42D74B-D486-44B1-AA18-9CE627EAB140}" type="slidenum">
              <a:rPr lang="en-US" smtClean="0"/>
              <a:t>‹#›</a:t>
            </a:fld>
            <a:endParaRPr lang="en-US"/>
          </a:p>
        </p:txBody>
      </p:sp>
    </p:spTree>
    <p:extLst>
      <p:ext uri="{BB962C8B-B14F-4D97-AF65-F5344CB8AC3E}">
        <p14:creationId xmlns:p14="http://schemas.microsoft.com/office/powerpoint/2010/main" val="3916896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CCFA98-388C-4B58-AE93-35289F9C4DD3}" type="datetimeFigureOut">
              <a:rPr lang="en-US" smtClean="0"/>
              <a:t>6/9/2025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42D74B-D486-44B1-AA18-9CE627EAB140}" type="slidenum">
              <a:rPr lang="en-US" smtClean="0"/>
              <a:t>‹#›</a:t>
            </a:fld>
            <a:endParaRPr lang="en-US"/>
          </a:p>
        </p:txBody>
      </p:sp>
    </p:spTree>
    <p:extLst>
      <p:ext uri="{BB962C8B-B14F-4D97-AF65-F5344CB8AC3E}">
        <p14:creationId xmlns:p14="http://schemas.microsoft.com/office/powerpoint/2010/main" val="1129864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CCFA98-388C-4B58-AE93-35289F9C4DD3}" type="datetimeFigureOut">
              <a:rPr lang="en-US" smtClean="0"/>
              <a:t>6/9/2025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42D74B-D486-44B1-AA18-9CE627EAB140}" type="slidenum">
              <a:rPr lang="en-US" smtClean="0"/>
              <a:t>‹#›</a:t>
            </a:fld>
            <a:endParaRPr lang="en-US"/>
          </a:p>
        </p:txBody>
      </p:sp>
    </p:spTree>
    <p:extLst>
      <p:ext uri="{BB962C8B-B14F-4D97-AF65-F5344CB8AC3E}">
        <p14:creationId xmlns:p14="http://schemas.microsoft.com/office/powerpoint/2010/main" val="338468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CCFA98-388C-4B58-AE93-35289F9C4DD3}" type="datetimeFigureOut">
              <a:rPr lang="en-US" smtClean="0"/>
              <a:t>6/9/2025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42D74B-D486-44B1-AA18-9CE627EAB140}" type="slidenum">
              <a:rPr lang="en-US" smtClean="0"/>
              <a:t>‹#›</a:t>
            </a:fld>
            <a:endParaRPr lang="en-US"/>
          </a:p>
        </p:txBody>
      </p:sp>
    </p:spTree>
    <p:extLst>
      <p:ext uri="{BB962C8B-B14F-4D97-AF65-F5344CB8AC3E}">
        <p14:creationId xmlns:p14="http://schemas.microsoft.com/office/powerpoint/2010/main" val="3351957568"/>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researchgate.net/journal/APTIKOM-Journal-on-Computer-Science-and-Information-Technologies-2528-2425?_tp=eyJjb250ZXh0Ijp7ImZpcnN0UGFnZSI6InB1YmxpY2F0aW9uIiwicGFnZSI6InB1YmxpY2F0aW9uIiwicHJldmlvdXNQYWdlIjoiX2RpcmVjdCJ9fQ" TargetMode="External"/><Relationship Id="rId2" Type="http://schemas.openxmlformats.org/officeDocument/2006/relationships/hyperlink" Target="https://www.researchgate.net/journal/International-Journal-of-Computer-Science-Engineering-and-Information-Technology-2231-3117?_tp=eyJjb250ZXh0Ijp7ImZpcnN0UGFnZSI6InB1YmxpY2F0aW9uIiwicGFnZSI6InB1YmxpY2F0aW9uIiwicHJldmlvdXNQYWdlIjoiX2RpcmVjdCJ9fQ"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researchgate.net/journal/Lecture-Notes-of-the-Institute-for-Computer-Sciences-1867-8211?_tp=eyJjb250ZXh0Ijp7ImZpcnN0UGFnZSI6InB1YmxpY2F0aW9uIiwicGFnZSI6InB1YmxpY2F0aW9uIiwicHJldmlvdXNQYWdlIjoiX2RpcmVjdCJ9fQ" TargetMode="External"/><Relationship Id="rId2" Type="http://schemas.openxmlformats.org/officeDocument/2006/relationships/hyperlink" Target="https://www.researchgate.net/journal/International-Journal-of-Computer-Science-Engineering-and-Information-Technology-2231-3117?_tp=eyJjb250ZXh0Ijp7ImZpcnN0UGFnZSI6InB1YmxpY2F0aW9uIiwicGFnZSI6InB1YmxpY2F0aW9uIiwicHJldmlvdXNQYWdlIjoiX2RpcmVjdCJ9fQ"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5D992D-465B-3B50-257B-8EF7B679A013}"/>
              </a:ext>
            </a:extLst>
          </p:cNvPr>
          <p:cNvSpPr txBox="1"/>
          <p:nvPr/>
        </p:nvSpPr>
        <p:spPr>
          <a:xfrm>
            <a:off x="567069" y="2578299"/>
            <a:ext cx="11057861" cy="1479700"/>
          </a:xfrm>
          <a:prstGeom prst="rect">
            <a:avLst/>
          </a:prstGeom>
          <a:noFill/>
        </p:spPr>
        <p:txBody>
          <a:bodyPr wrap="square" rtlCol="0">
            <a:spAutoFit/>
          </a:bodyPr>
          <a:lstStyle/>
          <a:p>
            <a:pPr marL="0" marR="0" algn="ctr">
              <a:lnSpc>
                <a:spcPct val="107000"/>
              </a:lnSpc>
              <a:spcAft>
                <a:spcPts val="800"/>
              </a:spcAft>
            </a:pPr>
            <a:r>
              <a:rPr lang="en-IN" sz="4000" b="1" kern="100" dirty="0">
                <a:effectLst/>
                <a:latin typeface="Times New Roman" panose="02020603050405020304" pitchFamily="18" charset="0"/>
                <a:ea typeface="Calibri" panose="020F0502020204030204" pitchFamily="34" charset="0"/>
                <a:cs typeface="Times New Roman" panose="02020603050405020304" pitchFamily="18" charset="0"/>
              </a:rPr>
              <a:t>Steganography of Messages</a:t>
            </a:r>
          </a:p>
          <a:p>
            <a:pPr marL="0" marR="0" algn="ctr">
              <a:lnSpc>
                <a:spcPct val="107000"/>
              </a:lnSpc>
              <a:spcAft>
                <a:spcPts val="800"/>
              </a:spcAft>
            </a:pPr>
            <a:r>
              <a:rPr lang="en-IN" sz="4000" b="1" kern="100" dirty="0">
                <a:effectLst/>
                <a:latin typeface="Times New Roman" panose="02020603050405020304" pitchFamily="18" charset="0"/>
                <a:ea typeface="Calibri" panose="020F0502020204030204" pitchFamily="34" charset="0"/>
                <a:cs typeface="Times New Roman" panose="02020603050405020304" pitchFamily="18" charset="0"/>
              </a:rPr>
              <a:t> Encrypted With QR Code</a:t>
            </a:r>
            <a:endParaRPr lang="en-US" sz="40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90D499EA-70BB-EFB9-0845-157CABD6D222}"/>
              </a:ext>
            </a:extLst>
          </p:cNvPr>
          <p:cNvPicPr>
            <a:picLocks noChangeAspect="1"/>
          </p:cNvPicPr>
          <p:nvPr/>
        </p:nvPicPr>
        <p:blipFill>
          <a:blip r:embed="rId2"/>
          <a:stretch>
            <a:fillRect/>
          </a:stretch>
        </p:blipFill>
        <p:spPr>
          <a:xfrm>
            <a:off x="83976" y="0"/>
            <a:ext cx="8708065" cy="1850065"/>
          </a:xfrm>
          <a:prstGeom prst="rect">
            <a:avLst/>
          </a:prstGeom>
        </p:spPr>
      </p:pic>
      <p:sp>
        <p:nvSpPr>
          <p:cNvPr id="6" name="TextBox 5">
            <a:extLst>
              <a:ext uri="{FF2B5EF4-FFF2-40B4-BE49-F238E27FC236}">
                <a16:creationId xmlns:a16="http://schemas.microsoft.com/office/drawing/2014/main" id="{CBF6FEA6-001D-9BA8-ADAF-7074092B43FE}"/>
              </a:ext>
            </a:extLst>
          </p:cNvPr>
          <p:cNvSpPr txBox="1"/>
          <p:nvPr/>
        </p:nvSpPr>
        <p:spPr>
          <a:xfrm>
            <a:off x="-95693" y="4828348"/>
            <a:ext cx="4253023" cy="1046440"/>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GUIDE</a:t>
            </a:r>
            <a:r>
              <a:rPr lang="en-US" sz="24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algn="ct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MRS. RAJYA LAKSHMI</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921D512-E16C-CE74-F004-84234ECC236F}"/>
              </a:ext>
            </a:extLst>
          </p:cNvPr>
          <p:cNvSpPr txBox="1"/>
          <p:nvPr/>
        </p:nvSpPr>
        <p:spPr>
          <a:xfrm>
            <a:off x="7914170" y="4833081"/>
            <a:ext cx="4444410" cy="200054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TEAM MEMBERS:</a:t>
            </a:r>
          </a:p>
          <a:p>
            <a:r>
              <a:rPr lang="en-US" sz="2000" dirty="0">
                <a:latin typeface="Times New Roman" panose="02020603050405020304" pitchFamily="18" charset="0"/>
                <a:cs typeface="Times New Roman" panose="02020603050405020304" pitchFamily="18" charset="0"/>
              </a:rPr>
              <a:t>M. Sravan kumar(22P61a6232)</a:t>
            </a:r>
          </a:p>
          <a:p>
            <a:r>
              <a:rPr lang="en-US" sz="2000" dirty="0">
                <a:latin typeface="Times New Roman" panose="02020603050405020304" pitchFamily="18" charset="0"/>
                <a:cs typeface="Times New Roman" panose="02020603050405020304" pitchFamily="18" charset="0"/>
              </a:rPr>
              <a:t>J. Varun(22P61A6218)</a:t>
            </a:r>
          </a:p>
          <a:p>
            <a:r>
              <a:rPr lang="en-US" sz="2000" dirty="0">
                <a:latin typeface="Times New Roman" panose="02020603050405020304" pitchFamily="18" charset="0"/>
                <a:cs typeface="Times New Roman" panose="02020603050405020304" pitchFamily="18" charset="0"/>
              </a:rPr>
              <a:t>P. Nikhila (22P61A6246)</a:t>
            </a:r>
          </a:p>
          <a:p>
            <a:r>
              <a:rPr lang="en-US" sz="2000" dirty="0">
                <a:latin typeface="Times New Roman" panose="02020603050405020304" pitchFamily="18" charset="0"/>
                <a:cs typeface="Times New Roman" panose="02020603050405020304" pitchFamily="18" charset="0"/>
              </a:rPr>
              <a:t>G. Shravan Kumar(22P61A6212)</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1373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C60B5-5537-2427-AA19-33098F4D4EFA}"/>
              </a:ext>
            </a:extLst>
          </p:cNvPr>
          <p:cNvSpPr>
            <a:spLocks noGrp="1"/>
          </p:cNvSpPr>
          <p:nvPr>
            <p:ph type="title"/>
          </p:nvPr>
        </p:nvSpPr>
        <p:spPr/>
        <p:txBody>
          <a:bodyPr/>
          <a:lstStyle/>
          <a:p>
            <a:r>
              <a:rPr lang="en-IN" b="1" dirty="0"/>
              <a:t>Encryption Code</a:t>
            </a:r>
          </a:p>
        </p:txBody>
      </p:sp>
      <p:pic>
        <p:nvPicPr>
          <p:cNvPr id="5" name="Content Placeholder 4">
            <a:extLst>
              <a:ext uri="{FF2B5EF4-FFF2-40B4-BE49-F238E27FC236}">
                <a16:creationId xmlns:a16="http://schemas.microsoft.com/office/drawing/2014/main" id="{C3A6D568-362E-C0C3-8A6C-D2DE013F95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39489"/>
            <a:ext cx="10782782" cy="5153386"/>
          </a:xfrm>
        </p:spPr>
      </p:pic>
    </p:spTree>
    <p:extLst>
      <p:ext uri="{BB962C8B-B14F-4D97-AF65-F5344CB8AC3E}">
        <p14:creationId xmlns:p14="http://schemas.microsoft.com/office/powerpoint/2010/main" val="1775389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44C2E-F58A-4892-4933-BFA00C95AFA9}"/>
              </a:ext>
            </a:extLst>
          </p:cNvPr>
          <p:cNvSpPr>
            <a:spLocks noGrp="1"/>
          </p:cNvSpPr>
          <p:nvPr>
            <p:ph type="title"/>
          </p:nvPr>
        </p:nvSpPr>
        <p:spPr/>
        <p:txBody>
          <a:bodyPr/>
          <a:lstStyle/>
          <a:p>
            <a:r>
              <a:rPr lang="en-IN" b="1" dirty="0"/>
              <a:t>Decryption Code</a:t>
            </a:r>
          </a:p>
        </p:txBody>
      </p:sp>
      <p:pic>
        <p:nvPicPr>
          <p:cNvPr id="5" name="Content Placeholder 4">
            <a:extLst>
              <a:ext uri="{FF2B5EF4-FFF2-40B4-BE49-F238E27FC236}">
                <a16:creationId xmlns:a16="http://schemas.microsoft.com/office/drawing/2014/main" id="{79CDA0E0-7F4F-7ABD-AA60-541B6DD371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32086"/>
            <a:ext cx="4914418" cy="4351338"/>
          </a:xfrm>
        </p:spPr>
      </p:pic>
      <p:pic>
        <p:nvPicPr>
          <p:cNvPr id="7" name="Picture 6">
            <a:extLst>
              <a:ext uri="{FF2B5EF4-FFF2-40B4-BE49-F238E27FC236}">
                <a16:creationId xmlns:a16="http://schemas.microsoft.com/office/drawing/2014/main" id="{297C8F68-4482-8B90-3D56-48B965CEEF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432086"/>
            <a:ext cx="4914419" cy="4351338"/>
          </a:xfrm>
          <a:prstGeom prst="rect">
            <a:avLst/>
          </a:prstGeom>
        </p:spPr>
      </p:pic>
    </p:spTree>
    <p:extLst>
      <p:ext uri="{BB962C8B-B14F-4D97-AF65-F5344CB8AC3E}">
        <p14:creationId xmlns:p14="http://schemas.microsoft.com/office/powerpoint/2010/main" val="112811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504FC56-62DF-4F2E-E934-2A57543DB99B}"/>
              </a:ext>
            </a:extLst>
          </p:cNvPr>
          <p:cNvSpPr txBox="1"/>
          <p:nvPr/>
        </p:nvSpPr>
        <p:spPr>
          <a:xfrm>
            <a:off x="417094" y="352927"/>
            <a:ext cx="3590984" cy="522259"/>
          </a:xfrm>
          <a:prstGeom prst="rect">
            <a:avLst/>
          </a:prstGeom>
          <a:noFill/>
        </p:spPr>
        <p:txBody>
          <a:bodyPr wrap="none" rtlCol="0">
            <a:spAutoFit/>
          </a:bodyPr>
          <a:lstStyle/>
          <a:p>
            <a:pPr marL="6350" marR="79375" indent="-6350" algn="ctr">
              <a:lnSpc>
                <a:spcPct val="107000"/>
              </a:lnSpc>
              <a:spcAft>
                <a:spcPts val="1425"/>
              </a:spcAft>
            </a:pPr>
            <a:r>
              <a:rPr lang="en-IN" sz="2800" b="1" kern="100" dirty="0">
                <a:solidFill>
                  <a:srgbClr val="000000"/>
                </a:solidFill>
                <a:effectLst/>
                <a:latin typeface="Times New Roman" panose="02020603050405020304" pitchFamily="18" charset="0"/>
                <a:ea typeface="Times New Roman" panose="02020603050405020304" pitchFamily="18" charset="0"/>
              </a:rPr>
              <a:t>OUTPUT SCREENS </a:t>
            </a:r>
            <a:endParaRPr lang="en-IN" sz="2800" kern="100" dirty="0">
              <a:solidFill>
                <a:srgbClr val="000000"/>
              </a:solidFill>
              <a:effectLst/>
              <a:latin typeface="Times New Roman" panose="02020603050405020304" pitchFamily="18" charset="0"/>
              <a:ea typeface="Times New Roman" panose="02020603050405020304" pitchFamily="18" charset="0"/>
            </a:endParaRPr>
          </a:p>
        </p:txBody>
      </p:sp>
      <p:pic>
        <p:nvPicPr>
          <p:cNvPr id="10" name="Picture 9">
            <a:extLst>
              <a:ext uri="{FF2B5EF4-FFF2-40B4-BE49-F238E27FC236}">
                <a16:creationId xmlns:a16="http://schemas.microsoft.com/office/drawing/2014/main" id="{2EE28E8F-CCDC-8A24-94EF-24463A14F0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381" y="1234440"/>
            <a:ext cx="5307619" cy="4983480"/>
          </a:xfrm>
          <a:prstGeom prst="rect">
            <a:avLst/>
          </a:prstGeom>
        </p:spPr>
      </p:pic>
      <p:pic>
        <p:nvPicPr>
          <p:cNvPr id="12" name="Picture 11">
            <a:extLst>
              <a:ext uri="{FF2B5EF4-FFF2-40B4-BE49-F238E27FC236}">
                <a16:creationId xmlns:a16="http://schemas.microsoft.com/office/drawing/2014/main" id="{373F3C66-102E-F7BF-32AD-D358405EFE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4991" y="1234439"/>
            <a:ext cx="5419914" cy="4983480"/>
          </a:xfrm>
          <a:prstGeom prst="rect">
            <a:avLst/>
          </a:prstGeom>
        </p:spPr>
      </p:pic>
      <p:sp>
        <p:nvSpPr>
          <p:cNvPr id="14" name="TextBox 13">
            <a:extLst>
              <a:ext uri="{FF2B5EF4-FFF2-40B4-BE49-F238E27FC236}">
                <a16:creationId xmlns:a16="http://schemas.microsoft.com/office/drawing/2014/main" id="{02D01AB6-1553-9C3C-905D-4435966AC884}"/>
              </a:ext>
            </a:extLst>
          </p:cNvPr>
          <p:cNvSpPr txBox="1"/>
          <p:nvPr/>
        </p:nvSpPr>
        <p:spPr>
          <a:xfrm>
            <a:off x="2026920" y="6320407"/>
            <a:ext cx="2282804" cy="369332"/>
          </a:xfrm>
          <a:prstGeom prst="rect">
            <a:avLst/>
          </a:prstGeom>
          <a:noFill/>
        </p:spPr>
        <p:txBody>
          <a:bodyPr wrap="none" rtlCol="0">
            <a:spAutoFit/>
          </a:bodyPr>
          <a:lstStyle/>
          <a:p>
            <a:r>
              <a:rPr lang="en-US" b="1" dirty="0"/>
              <a:t>ENCRYPTION OUTPUT</a:t>
            </a:r>
            <a:endParaRPr lang="en-IN" b="1" dirty="0"/>
          </a:p>
        </p:txBody>
      </p:sp>
      <p:sp>
        <p:nvSpPr>
          <p:cNvPr id="15" name="TextBox 14">
            <a:extLst>
              <a:ext uri="{FF2B5EF4-FFF2-40B4-BE49-F238E27FC236}">
                <a16:creationId xmlns:a16="http://schemas.microsoft.com/office/drawing/2014/main" id="{94127DED-23C3-8EDB-4C9C-6298C3BB14CF}"/>
              </a:ext>
            </a:extLst>
          </p:cNvPr>
          <p:cNvSpPr txBox="1"/>
          <p:nvPr/>
        </p:nvSpPr>
        <p:spPr>
          <a:xfrm>
            <a:off x="8092440" y="6320407"/>
            <a:ext cx="2272995" cy="369332"/>
          </a:xfrm>
          <a:prstGeom prst="rect">
            <a:avLst/>
          </a:prstGeom>
          <a:noFill/>
        </p:spPr>
        <p:txBody>
          <a:bodyPr wrap="none" rtlCol="0">
            <a:spAutoFit/>
          </a:bodyPr>
          <a:lstStyle/>
          <a:p>
            <a:r>
              <a:rPr lang="en-US" b="1" dirty="0"/>
              <a:t>DECRYPTION OUTPUT</a:t>
            </a:r>
            <a:endParaRPr lang="en-IN" b="1" dirty="0"/>
          </a:p>
        </p:txBody>
      </p:sp>
    </p:spTree>
    <p:extLst>
      <p:ext uri="{BB962C8B-B14F-4D97-AF65-F5344CB8AC3E}">
        <p14:creationId xmlns:p14="http://schemas.microsoft.com/office/powerpoint/2010/main" val="2646240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EC9C4A-336A-0738-C4D5-1B85BCFA14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87014" y="1164693"/>
            <a:ext cx="8187892" cy="4513245"/>
          </a:xfrm>
          <a:prstGeom prst="rect">
            <a:avLst/>
          </a:prstGeom>
        </p:spPr>
      </p:pic>
      <p:pic>
        <p:nvPicPr>
          <p:cNvPr id="3" name="Picture 2">
            <a:extLst>
              <a:ext uri="{FF2B5EF4-FFF2-40B4-BE49-F238E27FC236}">
                <a16:creationId xmlns:a16="http://schemas.microsoft.com/office/drawing/2014/main" id="{6D489E3C-9629-3265-C653-569B4214C1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094" y="2114260"/>
            <a:ext cx="2625426" cy="2614110"/>
          </a:xfrm>
          <a:prstGeom prst="rect">
            <a:avLst/>
          </a:prstGeom>
        </p:spPr>
      </p:pic>
      <p:sp>
        <p:nvSpPr>
          <p:cNvPr id="6" name="TextBox 5">
            <a:extLst>
              <a:ext uri="{FF2B5EF4-FFF2-40B4-BE49-F238E27FC236}">
                <a16:creationId xmlns:a16="http://schemas.microsoft.com/office/drawing/2014/main" id="{DC71E009-83EB-A765-61E4-D9702DB6E5E8}"/>
              </a:ext>
            </a:extLst>
          </p:cNvPr>
          <p:cNvSpPr txBox="1"/>
          <p:nvPr/>
        </p:nvSpPr>
        <p:spPr>
          <a:xfrm>
            <a:off x="5059680" y="5909548"/>
            <a:ext cx="6096000" cy="369332"/>
          </a:xfrm>
          <a:prstGeom prst="rect">
            <a:avLst/>
          </a:prstGeom>
          <a:noFill/>
        </p:spPr>
        <p:txBody>
          <a:bodyPr wrap="square">
            <a:spAutoFit/>
          </a:bodyPr>
          <a:lstStyle/>
          <a:p>
            <a:r>
              <a:rPr lang="en-US" b="1" dirty="0"/>
              <a:t>IMAGE</a:t>
            </a:r>
            <a:endParaRPr lang="en-IN" b="1" dirty="0"/>
          </a:p>
        </p:txBody>
      </p:sp>
      <p:sp>
        <p:nvSpPr>
          <p:cNvPr id="7" name="TextBox 6">
            <a:extLst>
              <a:ext uri="{FF2B5EF4-FFF2-40B4-BE49-F238E27FC236}">
                <a16:creationId xmlns:a16="http://schemas.microsoft.com/office/drawing/2014/main" id="{F0EB32E8-1296-077B-855F-B0B45C32B22A}"/>
              </a:ext>
            </a:extLst>
          </p:cNvPr>
          <p:cNvSpPr txBox="1"/>
          <p:nvPr/>
        </p:nvSpPr>
        <p:spPr>
          <a:xfrm>
            <a:off x="8930640" y="5909548"/>
            <a:ext cx="1529137" cy="369332"/>
          </a:xfrm>
          <a:prstGeom prst="rect">
            <a:avLst/>
          </a:prstGeom>
          <a:noFill/>
        </p:spPr>
        <p:txBody>
          <a:bodyPr wrap="none" rtlCol="0">
            <a:spAutoFit/>
          </a:bodyPr>
          <a:lstStyle/>
          <a:p>
            <a:r>
              <a:rPr lang="en-US" b="1" dirty="0"/>
              <a:t>STEGO IMAGE</a:t>
            </a:r>
            <a:endParaRPr lang="en-IN" b="1" dirty="0"/>
          </a:p>
        </p:txBody>
      </p:sp>
      <p:sp>
        <p:nvSpPr>
          <p:cNvPr id="10" name="TextBox 9">
            <a:extLst>
              <a:ext uri="{FF2B5EF4-FFF2-40B4-BE49-F238E27FC236}">
                <a16:creationId xmlns:a16="http://schemas.microsoft.com/office/drawing/2014/main" id="{8C54221D-7DB0-BA6F-B2BA-9C60F02F0891}"/>
              </a:ext>
            </a:extLst>
          </p:cNvPr>
          <p:cNvSpPr txBox="1"/>
          <p:nvPr/>
        </p:nvSpPr>
        <p:spPr>
          <a:xfrm>
            <a:off x="893071" y="5044440"/>
            <a:ext cx="1673471" cy="369332"/>
          </a:xfrm>
          <a:prstGeom prst="rect">
            <a:avLst/>
          </a:prstGeom>
          <a:noFill/>
        </p:spPr>
        <p:txBody>
          <a:bodyPr wrap="none" rtlCol="0">
            <a:spAutoFit/>
          </a:bodyPr>
          <a:lstStyle/>
          <a:p>
            <a:r>
              <a:rPr lang="en-US" b="1" dirty="0"/>
              <a:t>GENERATED QR</a:t>
            </a:r>
            <a:endParaRPr lang="en-IN" b="1" dirty="0"/>
          </a:p>
        </p:txBody>
      </p:sp>
    </p:spTree>
    <p:extLst>
      <p:ext uri="{BB962C8B-B14F-4D97-AF65-F5344CB8AC3E}">
        <p14:creationId xmlns:p14="http://schemas.microsoft.com/office/powerpoint/2010/main" val="2089433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B543A29-8139-3B9B-0F7D-BD1941239144}"/>
              </a:ext>
            </a:extLst>
          </p:cNvPr>
          <p:cNvGraphicFramePr>
            <a:graphicFrameLocks noGrp="1"/>
          </p:cNvGraphicFramePr>
          <p:nvPr>
            <p:ph idx="1"/>
            <p:extLst>
              <p:ext uri="{D42A27DB-BD31-4B8C-83A1-F6EECF244321}">
                <p14:modId xmlns:p14="http://schemas.microsoft.com/office/powerpoint/2010/main" val="652726972"/>
              </p:ext>
            </p:extLst>
          </p:nvPr>
        </p:nvGraphicFramePr>
        <p:xfrm>
          <a:off x="192505" y="176464"/>
          <a:ext cx="11871157" cy="6632490"/>
        </p:xfrm>
        <a:graphic>
          <a:graphicData uri="http://schemas.openxmlformats.org/drawingml/2006/table">
            <a:tbl>
              <a:tblPr firstRow="1" bandRow="1">
                <a:tableStyleId>{5C22544A-7EE6-4342-B048-85BDC9FD1C3A}</a:tableStyleId>
              </a:tblPr>
              <a:tblGrid>
                <a:gridCol w="664673">
                  <a:extLst>
                    <a:ext uri="{9D8B030D-6E8A-4147-A177-3AD203B41FA5}">
                      <a16:colId xmlns:a16="http://schemas.microsoft.com/office/drawing/2014/main" val="20749341"/>
                    </a:ext>
                  </a:extLst>
                </a:gridCol>
                <a:gridCol w="1229738">
                  <a:extLst>
                    <a:ext uri="{9D8B030D-6E8A-4147-A177-3AD203B41FA5}">
                      <a16:colId xmlns:a16="http://schemas.microsoft.com/office/drawing/2014/main" val="1361658197"/>
                    </a:ext>
                  </a:extLst>
                </a:gridCol>
                <a:gridCol w="1676014">
                  <a:extLst>
                    <a:ext uri="{9D8B030D-6E8A-4147-A177-3AD203B41FA5}">
                      <a16:colId xmlns:a16="http://schemas.microsoft.com/office/drawing/2014/main" val="639794510"/>
                    </a:ext>
                  </a:extLst>
                </a:gridCol>
                <a:gridCol w="2177273">
                  <a:extLst>
                    <a:ext uri="{9D8B030D-6E8A-4147-A177-3AD203B41FA5}">
                      <a16:colId xmlns:a16="http://schemas.microsoft.com/office/drawing/2014/main" val="1319108207"/>
                    </a:ext>
                  </a:extLst>
                </a:gridCol>
                <a:gridCol w="1554915">
                  <a:extLst>
                    <a:ext uri="{9D8B030D-6E8A-4147-A177-3AD203B41FA5}">
                      <a16:colId xmlns:a16="http://schemas.microsoft.com/office/drawing/2014/main" val="3795094482"/>
                    </a:ext>
                  </a:extLst>
                </a:gridCol>
                <a:gridCol w="1560355">
                  <a:extLst>
                    <a:ext uri="{9D8B030D-6E8A-4147-A177-3AD203B41FA5}">
                      <a16:colId xmlns:a16="http://schemas.microsoft.com/office/drawing/2014/main" val="585598974"/>
                    </a:ext>
                  </a:extLst>
                </a:gridCol>
                <a:gridCol w="1582088">
                  <a:extLst>
                    <a:ext uri="{9D8B030D-6E8A-4147-A177-3AD203B41FA5}">
                      <a16:colId xmlns:a16="http://schemas.microsoft.com/office/drawing/2014/main" val="1455938986"/>
                    </a:ext>
                  </a:extLst>
                </a:gridCol>
                <a:gridCol w="1426101">
                  <a:extLst>
                    <a:ext uri="{9D8B030D-6E8A-4147-A177-3AD203B41FA5}">
                      <a16:colId xmlns:a16="http://schemas.microsoft.com/office/drawing/2014/main" val="2099594760"/>
                    </a:ext>
                  </a:extLst>
                </a:gridCol>
              </a:tblGrid>
              <a:tr h="608782">
                <a:tc>
                  <a:txBody>
                    <a:bodyPr/>
                    <a:lstStyle/>
                    <a:p>
                      <a:r>
                        <a:rPr lang="en-IN" dirty="0"/>
                        <a:t>s.no</a:t>
                      </a:r>
                    </a:p>
                  </a:txBody>
                  <a:tcPr/>
                </a:tc>
                <a:tc>
                  <a:txBody>
                    <a:bodyPr/>
                    <a:lstStyle/>
                    <a:p>
                      <a:r>
                        <a:rPr lang="en-IN" dirty="0"/>
                        <a:t>Year</a:t>
                      </a:r>
                    </a:p>
                  </a:txBody>
                  <a:tcPr/>
                </a:tc>
                <a:tc>
                  <a:txBody>
                    <a:bodyPr/>
                    <a:lstStyle/>
                    <a:p>
                      <a:r>
                        <a:rPr lang="en-IN" dirty="0"/>
                        <a:t>authors</a:t>
                      </a:r>
                    </a:p>
                  </a:txBody>
                  <a:tcPr/>
                </a:tc>
                <a:tc>
                  <a:txBody>
                    <a:bodyPr/>
                    <a:lstStyle/>
                    <a:p>
                      <a:r>
                        <a:rPr lang="en-IN" dirty="0"/>
                        <a:t>title</a:t>
                      </a:r>
                    </a:p>
                  </a:txBody>
                  <a:tcPr/>
                </a:tc>
                <a:tc>
                  <a:txBody>
                    <a:bodyPr/>
                    <a:lstStyle/>
                    <a:p>
                      <a:r>
                        <a:rPr lang="en-IN" dirty="0"/>
                        <a:t>publications</a:t>
                      </a:r>
                    </a:p>
                  </a:txBody>
                  <a:tcPr/>
                </a:tc>
                <a:tc>
                  <a:txBody>
                    <a:bodyPr/>
                    <a:lstStyle/>
                    <a:p>
                      <a:r>
                        <a:rPr lang="en-IN" dirty="0"/>
                        <a:t>Key findings</a:t>
                      </a:r>
                    </a:p>
                  </a:txBody>
                  <a:tcPr/>
                </a:tc>
                <a:tc>
                  <a:txBody>
                    <a:bodyPr/>
                    <a:lstStyle/>
                    <a:p>
                      <a:r>
                        <a:rPr lang="en-IN" dirty="0"/>
                        <a:t>Methodologies </a:t>
                      </a:r>
                    </a:p>
                  </a:txBody>
                  <a:tcPr/>
                </a:tc>
                <a:tc>
                  <a:txBody>
                    <a:bodyPr/>
                    <a:lstStyle/>
                    <a:p>
                      <a:r>
                        <a:rPr lang="en-IN" dirty="0"/>
                        <a:t>Gaps identified</a:t>
                      </a:r>
                    </a:p>
                  </a:txBody>
                  <a:tcPr/>
                </a:tc>
                <a:extLst>
                  <a:ext uri="{0D108BD9-81ED-4DB2-BD59-A6C34878D82A}">
                    <a16:rowId xmlns:a16="http://schemas.microsoft.com/office/drawing/2014/main" val="3650678311"/>
                  </a:ext>
                </a:extLst>
              </a:tr>
              <a:tr h="1652408">
                <a:tc>
                  <a:txBody>
                    <a:bodyPr/>
                    <a:lstStyle/>
                    <a:p>
                      <a:pPr algn="l">
                        <a:lnSpc>
                          <a:spcPct val="115000"/>
                        </a:lnSpc>
                        <a:spcAft>
                          <a:spcPts val="800"/>
                        </a:spcAft>
                        <a:buNone/>
                      </a:pPr>
                      <a:r>
                        <a:rPr lang="en-IN" sz="1200" b="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tc>
                <a:tc>
                  <a:txBody>
                    <a:bodyPr/>
                    <a:lstStyle/>
                    <a:p>
                      <a:pPr algn="l">
                        <a:lnSpc>
                          <a:spcPct val="115000"/>
                        </a:lnSpc>
                        <a:spcAft>
                          <a:spcPts val="800"/>
                        </a:spcAft>
                        <a:buNone/>
                      </a:pPr>
                      <a:r>
                        <a:rPr lang="en-US" sz="1200" b="0" u="sng"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March 2021</a:t>
                      </a:r>
                      <a:endPar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tc>
                <a:tc>
                  <a:txBody>
                    <a:bodyPr/>
                    <a:lstStyle/>
                    <a:p>
                      <a:pPr algn="l">
                        <a:lnSpc>
                          <a:spcPct val="115000"/>
                        </a:lnSpc>
                        <a:spcAft>
                          <a:spcPts val="800"/>
                        </a:spcAft>
                        <a:buNone/>
                      </a:pPr>
                      <a:r>
                        <a:rPr lang="en-US" sz="1200" b="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 </a:t>
                      </a:r>
                      <a:r>
                        <a:rPr lang="en-US" sz="1200" b="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Betteena</a:t>
                      </a:r>
                      <a:r>
                        <a:rPr lang="en-US" sz="1200" b="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Sheryl Fernando</a:t>
                      </a:r>
                      <a:endPar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tc>
                <a:tc>
                  <a:txBody>
                    <a:bodyPr/>
                    <a:lstStyle/>
                    <a:p>
                      <a:pPr algn="l">
                        <a:lnSpc>
                          <a:spcPct val="115000"/>
                        </a:lnSpc>
                        <a:spcAft>
                          <a:spcPts val="800"/>
                        </a:spcAft>
                        <a:buNone/>
                      </a:pPr>
                      <a:r>
                        <a:rPr lang="en-US" sz="1200" b="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Steganography of Messages Encrypted With QR Code</a:t>
                      </a:r>
                      <a:endPar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tc>
                <a:tc>
                  <a:txBody>
                    <a:bodyPr/>
                    <a:lstStyle/>
                    <a:p>
                      <a:pPr algn="l">
                        <a:lnSpc>
                          <a:spcPct val="115000"/>
                        </a:lnSpc>
                        <a:spcAft>
                          <a:spcPts val="800"/>
                        </a:spcAft>
                        <a:buNone/>
                      </a:pPr>
                      <a:r>
                        <a:rPr lang="en-US" sz="1200" b="0" u="sng"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2"/>
                        </a:rPr>
                        <a:t>International Journal of Computer Science Engineering and Information Technology</a:t>
                      </a:r>
                      <a:r>
                        <a:rPr lang="en-US" sz="1200" b="0" u="sng"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latin typeface="Times New Roman" panose="02020603050405020304" pitchFamily="18" charset="0"/>
                          <a:cs typeface="Times New Roman" panose="02020603050405020304" pitchFamily="18" charset="0"/>
                        </a:rPr>
                        <a:t>Integration of Steganography and Encryption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latin typeface="Times New Roman" panose="02020603050405020304" pitchFamily="18" charset="0"/>
                          <a:cs typeface="Times New Roman" panose="02020603050405020304" pitchFamily="18" charset="0"/>
                        </a:rPr>
                        <a:t>Use of QR Code as a Steganographic Carrier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sz="1200" b="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n-IN" sz="1200" b="0" dirty="0">
                        <a:latin typeface="Times New Roman" panose="02020603050405020304" pitchFamily="18" charset="0"/>
                        <a:cs typeface="Times New Roman" panose="02020603050405020304" pitchFamily="18"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latin typeface="Times New Roman" panose="02020603050405020304" pitchFamily="18" charset="0"/>
                          <a:cs typeface="Times New Roman" panose="02020603050405020304" pitchFamily="18" charset="0"/>
                        </a:rPr>
                        <a:t>QR Code as the Cover Medium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latin typeface="Times New Roman" panose="02020603050405020304" pitchFamily="18" charset="0"/>
                          <a:cs typeface="Times New Roman" panose="02020603050405020304" pitchFamily="18" charset="0"/>
                        </a:rPr>
                        <a:t>LSB (Least Significant Bit) Steganography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200" b="0" dirty="0">
                        <a:latin typeface="Times New Roman" panose="02020603050405020304" pitchFamily="18" charset="0"/>
                        <a:cs typeface="Times New Roman" panose="02020603050405020304" pitchFamily="18"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latin typeface="Times New Roman" panose="02020603050405020304" pitchFamily="18" charset="0"/>
                          <a:cs typeface="Times New Roman" panose="02020603050405020304" pitchFamily="18" charset="0"/>
                        </a:rPr>
                        <a:t>Limited Analysis of Steganalysis Resistance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latin typeface="Times New Roman" panose="02020603050405020304" pitchFamily="18" charset="0"/>
                          <a:cs typeface="Times New Roman" panose="02020603050405020304" pitchFamily="18" charset="0"/>
                        </a:rPr>
                        <a:t>2. Scalability and Efficiency Concerns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dirty="0">
                        <a:latin typeface="Times New Roman" panose="02020603050405020304" pitchFamily="18" charset="0"/>
                        <a:cs typeface="Times New Roman" panose="02020603050405020304" pitchFamily="18" charset="0"/>
                      </a:endParaRPr>
                    </a:p>
                    <a:p>
                      <a:endParaRPr lang="en-IN" sz="1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99548617"/>
                  </a:ext>
                </a:extLst>
              </a:tr>
              <a:tr h="1683088">
                <a:tc>
                  <a:txBody>
                    <a:bodyPr/>
                    <a:lstStyle/>
                    <a:p>
                      <a:pPr algn="l">
                        <a:lnSpc>
                          <a:spcPct val="115000"/>
                        </a:lnSpc>
                        <a:spcAft>
                          <a:spcPts val="800"/>
                        </a:spcAft>
                        <a:buNone/>
                      </a:pPr>
                      <a:r>
                        <a:rPr lang="en-US" sz="1200" b="0" kern="1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tc>
                <a:tc>
                  <a:txBody>
                    <a:bodyPr/>
                    <a:lstStyle/>
                    <a:p>
                      <a:pPr algn="l">
                        <a:lnSpc>
                          <a:spcPct val="115000"/>
                        </a:lnSpc>
                        <a:spcAft>
                          <a:spcPts val="800"/>
                        </a:spcAft>
                        <a:buNone/>
                      </a:pPr>
                      <a:r>
                        <a:rPr lang="en-US" sz="1200" b="0" u="sng" kern="100" dirty="0">
                          <a:effectLst/>
                          <a:latin typeface="Times New Roman" panose="02020603050405020304" pitchFamily="18" charset="0"/>
                          <a:ea typeface="Calibri" panose="020F0502020204030204" pitchFamily="34" charset="0"/>
                          <a:cs typeface="Times New Roman" panose="02020603050405020304" pitchFamily="18" charset="0"/>
                        </a:rPr>
                        <a:t>February</a:t>
                      </a:r>
                      <a:endPar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spcAft>
                          <a:spcPts val="800"/>
                        </a:spcAft>
                        <a:buNone/>
                      </a:pPr>
                      <a:r>
                        <a:rPr lang="en-US" sz="1200" b="0" u="sng" kern="100" dirty="0">
                          <a:effectLst/>
                          <a:latin typeface="Times New Roman" panose="02020603050405020304" pitchFamily="18" charset="0"/>
                          <a:ea typeface="Calibri" panose="020F0502020204030204" pitchFamily="34" charset="0"/>
                          <a:cs typeface="Times New Roman" panose="02020603050405020304" pitchFamily="18" charset="0"/>
                        </a:rPr>
                        <a:t>2020</a:t>
                      </a:r>
                      <a:endPar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tc>
                <a:tc>
                  <a:txBody>
                    <a:bodyPr/>
                    <a:lstStyle/>
                    <a:p>
                      <a:pPr algn="l">
                        <a:lnSpc>
                          <a:spcPct val="115000"/>
                        </a:lnSpc>
                        <a:spcAft>
                          <a:spcPts val="800"/>
                        </a:spcAft>
                        <a:buNone/>
                      </a:pPr>
                      <a:r>
                        <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rPr>
                        <a:t>Deepak Singla</a:t>
                      </a:r>
                    </a:p>
                  </a:txBody>
                  <a:tcPr marL="68580" marR="68580" marT="9525" marB="0"/>
                </a:tc>
                <a:tc>
                  <a:txBody>
                    <a:bodyPr/>
                    <a:lstStyle/>
                    <a:p>
                      <a:pPr algn="l">
                        <a:lnSpc>
                          <a:spcPct val="115000"/>
                        </a:lnSpc>
                        <a:spcAft>
                          <a:spcPts val="800"/>
                        </a:spcAft>
                        <a:buNone/>
                      </a:pPr>
                      <a:r>
                        <a:rPr lang="en-US" sz="1200" b="0" kern="100" dirty="0">
                          <a:effectLst/>
                          <a:latin typeface="Times New Roman" panose="02020603050405020304" pitchFamily="18" charset="0"/>
                          <a:ea typeface="Calibri" panose="020F0502020204030204" pitchFamily="34" charset="0"/>
                          <a:cs typeface="Times New Roman" panose="02020603050405020304" pitchFamily="18" charset="0"/>
                        </a:rPr>
                        <a:t>data security and integrity using data hiding</a:t>
                      </a:r>
                      <a:endPar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l">
                        <a:lnSpc>
                          <a:spcPct val="115000"/>
                        </a:lnSpc>
                        <a:spcAft>
                          <a:spcPts val="800"/>
                        </a:spcAft>
                        <a:buNone/>
                      </a:pPr>
                      <a:r>
                        <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9525" marB="0"/>
                </a:tc>
                <a:tc>
                  <a:txBody>
                    <a:bodyPr/>
                    <a:lstStyle/>
                    <a:p>
                      <a:pPr algn="l">
                        <a:lnSpc>
                          <a:spcPct val="115000"/>
                        </a:lnSpc>
                        <a:spcAft>
                          <a:spcPts val="800"/>
                        </a:spcAft>
                        <a:buNone/>
                      </a:pPr>
                      <a:r>
                        <a:rPr lang="en-US" sz="1200" b="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International Journal of Computer Science Engineering and Information Technology</a:t>
                      </a:r>
                      <a:r>
                        <a:rPr lang="en-US" sz="1200" b="0" u="sng"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tc>
                <a:tc>
                  <a:txBody>
                    <a:bodyPr/>
                    <a:lstStyle/>
                    <a:p>
                      <a:pPr marL="171450" marR="0" lvl="0" indent="-171450" algn="l" defTabSz="914400" rtl="0" eaLnBrk="1" fontAlgn="auto" latinLnBrk="0" hangingPunct="1">
                        <a:lnSpc>
                          <a:spcPct val="115000"/>
                        </a:lnSpc>
                        <a:spcBef>
                          <a:spcPts val="0"/>
                        </a:spcBef>
                        <a:spcAft>
                          <a:spcPts val="800"/>
                        </a:spcAft>
                        <a:buClrTx/>
                        <a:buSzTx/>
                        <a:buFont typeface="Arial" panose="020B0604020202020204" pitchFamily="34" charset="0"/>
                        <a:buChar char="•"/>
                        <a:tabLst/>
                        <a:defRPr/>
                      </a:pPr>
                      <a:r>
                        <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dirty="0">
                          <a:latin typeface="Times New Roman" panose="02020603050405020304" pitchFamily="18" charset="0"/>
                          <a:cs typeface="Times New Roman" panose="02020603050405020304" pitchFamily="18" charset="0"/>
                        </a:rPr>
                        <a:t>Integration of Steganography and Cryptography</a:t>
                      </a:r>
                    </a:p>
                    <a:p>
                      <a:pPr marL="171450" marR="0" lvl="0" indent="-171450" algn="l" defTabSz="914400" rtl="0" eaLnBrk="1" fontAlgn="auto" latinLnBrk="0" hangingPunct="1">
                        <a:lnSpc>
                          <a:spcPct val="115000"/>
                        </a:lnSpc>
                        <a:spcBef>
                          <a:spcPts val="0"/>
                        </a:spcBef>
                        <a:spcAft>
                          <a:spcPts val="800"/>
                        </a:spcAft>
                        <a:buClrTx/>
                        <a:buSzTx/>
                        <a:buFont typeface="Arial" panose="020B0604020202020204" pitchFamily="34" charset="0"/>
                        <a:buChar char="•"/>
                        <a:tabLst/>
                        <a:defRPr/>
                      </a:pPr>
                      <a:r>
                        <a:rPr lang="en-IN" sz="1200" b="0" dirty="0">
                          <a:latin typeface="Times New Roman" panose="02020603050405020304" pitchFamily="18" charset="0"/>
                          <a:cs typeface="Times New Roman" panose="02020603050405020304" pitchFamily="18" charset="0"/>
                        </a:rPr>
                        <a:t>Random LSB Insertion Method</a:t>
                      </a:r>
                    </a:p>
                    <a:p>
                      <a:pPr marL="0" marR="0" lvl="0" indent="0" algn="l" defTabSz="914400" rtl="0" eaLnBrk="1" fontAlgn="auto" latinLnBrk="0" hangingPunct="1">
                        <a:lnSpc>
                          <a:spcPct val="115000"/>
                        </a:lnSpc>
                        <a:spcBef>
                          <a:spcPts val="0"/>
                        </a:spcBef>
                        <a:spcAft>
                          <a:spcPts val="800"/>
                        </a:spcAft>
                        <a:buClrTx/>
                        <a:buSzTx/>
                        <a:buFont typeface="Arial" panose="020B0604020202020204" pitchFamily="34" charset="0"/>
                        <a:buNone/>
                        <a:tabLst/>
                        <a:defRPr/>
                      </a:pPr>
                      <a:endParaRPr lang="en-US" sz="1200" b="0" dirty="0">
                        <a:latin typeface="Times New Roman" panose="02020603050405020304" pitchFamily="18" charset="0"/>
                        <a:cs typeface="Times New Roman" panose="02020603050405020304" pitchFamily="18" charset="0"/>
                      </a:endParaRPr>
                    </a:p>
                    <a:p>
                      <a:pPr algn="l">
                        <a:lnSpc>
                          <a:spcPct val="115000"/>
                        </a:lnSpc>
                        <a:spcAft>
                          <a:spcPts val="800"/>
                        </a:spcAft>
                        <a:buNone/>
                      </a:pPr>
                      <a:endPar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tc>
                <a:tc>
                  <a:txBody>
                    <a:bodyPr/>
                    <a:lstStyle/>
                    <a:p>
                      <a:pPr marL="171450" marR="0" lvl="0" indent="-171450" algn="l" defTabSz="914400" rtl="0" eaLnBrk="1" fontAlgn="auto" latinLnBrk="0" hangingPunct="1">
                        <a:lnSpc>
                          <a:spcPct val="115000"/>
                        </a:lnSpc>
                        <a:spcBef>
                          <a:spcPts val="0"/>
                        </a:spcBef>
                        <a:spcAft>
                          <a:spcPts val="800"/>
                        </a:spcAft>
                        <a:buClrTx/>
                        <a:buSzTx/>
                        <a:buFont typeface="Arial" panose="020B0604020202020204" pitchFamily="34" charset="0"/>
                        <a:buChar char="•"/>
                        <a:tabLst/>
                        <a:defRPr/>
                      </a:pPr>
                      <a:r>
                        <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dirty="0">
                          <a:latin typeface="Times New Roman" panose="02020603050405020304" pitchFamily="18" charset="0"/>
                          <a:cs typeface="Times New Roman" panose="02020603050405020304" pitchFamily="18" charset="0"/>
                        </a:rPr>
                        <a:t>Random LSB Insertion Controlled by Secret Key</a:t>
                      </a:r>
                    </a:p>
                    <a:p>
                      <a:pPr marL="171450" marR="0" lvl="0" indent="-171450" algn="l" defTabSz="914400" rtl="0" eaLnBrk="1" fontAlgn="auto" latinLnBrk="0" hangingPunct="1">
                        <a:lnSpc>
                          <a:spcPct val="115000"/>
                        </a:lnSpc>
                        <a:spcBef>
                          <a:spcPts val="0"/>
                        </a:spcBef>
                        <a:spcAft>
                          <a:spcPts val="800"/>
                        </a:spcAft>
                        <a:buClrTx/>
                        <a:buSzTx/>
                        <a:buFont typeface="Arial" panose="020B0604020202020204" pitchFamily="34" charset="0"/>
                        <a:buChar char="•"/>
                        <a:tabLst/>
                        <a:defRPr/>
                      </a:pPr>
                      <a:r>
                        <a:rPr lang="en-IN" sz="1200" b="0" dirty="0">
                          <a:latin typeface="Times New Roman" panose="02020603050405020304" pitchFamily="18" charset="0"/>
                          <a:cs typeface="Times New Roman" panose="02020603050405020304" pitchFamily="18" charset="0"/>
                        </a:rPr>
                        <a:t>Encryption Prior to Embedding</a:t>
                      </a:r>
                    </a:p>
                    <a:p>
                      <a:pPr marL="0" marR="0" lvl="0" indent="0" algn="l" defTabSz="914400" rtl="0" eaLnBrk="1" fontAlgn="auto" latinLnBrk="0" hangingPunct="1">
                        <a:lnSpc>
                          <a:spcPct val="115000"/>
                        </a:lnSpc>
                        <a:spcBef>
                          <a:spcPts val="0"/>
                        </a:spcBef>
                        <a:spcAft>
                          <a:spcPts val="800"/>
                        </a:spcAft>
                        <a:buClrTx/>
                        <a:buSzTx/>
                        <a:buFont typeface="Arial" panose="020B0604020202020204" pitchFamily="34" charset="0"/>
                        <a:buNone/>
                        <a:tabLst/>
                        <a:defRPr/>
                      </a:pPr>
                      <a:endParaRPr lang="en-IN" sz="1200" b="0" dirty="0">
                        <a:latin typeface="Times New Roman" panose="02020603050405020304" pitchFamily="18" charset="0"/>
                        <a:cs typeface="Times New Roman" panose="02020603050405020304" pitchFamily="18" charset="0"/>
                      </a:endParaRPr>
                    </a:p>
                    <a:p>
                      <a:pPr algn="l">
                        <a:lnSpc>
                          <a:spcPct val="115000"/>
                        </a:lnSpc>
                        <a:spcAft>
                          <a:spcPts val="800"/>
                        </a:spcAft>
                        <a:buNone/>
                      </a:pPr>
                      <a:endPar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tc>
                <a:tc>
                  <a:txBody>
                    <a:bodyPr/>
                    <a:lstStyle/>
                    <a:p>
                      <a:pPr marL="171450" marR="0" lvl="0" indent="-171450" algn="l" defTabSz="914400" rtl="0" eaLnBrk="1" fontAlgn="auto" latinLnBrk="0" hangingPunct="1">
                        <a:lnSpc>
                          <a:spcPct val="115000"/>
                        </a:lnSpc>
                        <a:spcBef>
                          <a:spcPts val="0"/>
                        </a:spcBef>
                        <a:spcAft>
                          <a:spcPts val="800"/>
                        </a:spcAft>
                        <a:buClrTx/>
                        <a:buSzTx/>
                        <a:buFont typeface="Arial" panose="020B0604020202020204" pitchFamily="34" charset="0"/>
                        <a:buChar char="•"/>
                        <a:tabLst/>
                        <a:defRPr/>
                      </a:pPr>
                      <a:r>
                        <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b="0" dirty="0">
                          <a:latin typeface="Times New Roman" panose="02020603050405020304" pitchFamily="18" charset="0"/>
                          <a:cs typeface="Times New Roman" panose="02020603050405020304" pitchFamily="18" charset="0"/>
                        </a:rPr>
                        <a:t>Lack of Performance Evaluation</a:t>
                      </a:r>
                    </a:p>
                    <a:p>
                      <a:pPr marL="171450" marR="0" lvl="0" indent="-171450" algn="l" defTabSz="914400" rtl="0" eaLnBrk="1" fontAlgn="auto" latinLnBrk="0" hangingPunct="1">
                        <a:lnSpc>
                          <a:spcPct val="115000"/>
                        </a:lnSpc>
                        <a:spcBef>
                          <a:spcPts val="0"/>
                        </a:spcBef>
                        <a:spcAft>
                          <a:spcPts val="800"/>
                        </a:spcAft>
                        <a:buClrTx/>
                        <a:buSzTx/>
                        <a:buFont typeface="Arial" panose="020B0604020202020204" pitchFamily="34" charset="0"/>
                        <a:buChar char="•"/>
                        <a:tabLst/>
                        <a:defRPr/>
                      </a:pPr>
                      <a:r>
                        <a:rPr lang="en-IN" sz="1200" b="0" dirty="0">
                          <a:latin typeface="Times New Roman" panose="02020603050405020304" pitchFamily="18" charset="0"/>
                          <a:cs typeface="Times New Roman" panose="02020603050405020304" pitchFamily="18" charset="0"/>
                        </a:rPr>
                        <a:t>Scalability and Payload Capacity</a:t>
                      </a:r>
                    </a:p>
                  </a:txBody>
                  <a:tcPr marL="68580" marR="68580" marT="9525" marB="0"/>
                </a:tc>
                <a:extLst>
                  <a:ext uri="{0D108BD9-81ED-4DB2-BD59-A6C34878D82A}">
                    <a16:rowId xmlns:a16="http://schemas.microsoft.com/office/drawing/2014/main" val="3902356393"/>
                  </a:ext>
                </a:extLst>
              </a:tr>
              <a:tr h="1238038">
                <a:tc>
                  <a:txBody>
                    <a:bodyPr/>
                    <a:lstStyle/>
                    <a:p>
                      <a:pPr algn="l">
                        <a:lnSpc>
                          <a:spcPct val="115000"/>
                        </a:lnSpc>
                        <a:spcAft>
                          <a:spcPts val="800"/>
                        </a:spcAft>
                        <a:buNone/>
                      </a:pPr>
                      <a:r>
                        <a:rPr lang="en-US" sz="1200" b="0" kern="1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tc>
                <a:tc>
                  <a:txBody>
                    <a:bodyPr/>
                    <a:lstStyle/>
                    <a:p>
                      <a:pPr algn="l">
                        <a:lnSpc>
                          <a:spcPct val="115000"/>
                        </a:lnSpc>
                        <a:spcAft>
                          <a:spcPts val="800"/>
                        </a:spcAft>
                        <a:buNone/>
                      </a:pPr>
                      <a:r>
                        <a:rPr lang="en-US" sz="1200" b="0" u="sng" kern="100">
                          <a:effectLst/>
                          <a:latin typeface="Times New Roman" panose="02020603050405020304" pitchFamily="18" charset="0"/>
                          <a:ea typeface="Calibri" panose="020F0502020204030204" pitchFamily="34" charset="0"/>
                          <a:cs typeface="Times New Roman" panose="02020603050405020304" pitchFamily="18" charset="0"/>
                        </a:rPr>
                        <a:t>February 2020</a:t>
                      </a:r>
                      <a:endParaRPr lang="en-IN" sz="12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tc>
                <a:tc>
                  <a:txBody>
                    <a:bodyPr/>
                    <a:lstStyle/>
                    <a:p>
                      <a:pPr algn="l">
                        <a:lnSpc>
                          <a:spcPct val="115000"/>
                        </a:lnSpc>
                        <a:spcAft>
                          <a:spcPts val="800"/>
                        </a:spcAft>
                        <a:buNone/>
                      </a:pPr>
                      <a:r>
                        <a:rPr lang="en-IN" sz="1200" b="0" kern="100">
                          <a:effectLst/>
                          <a:latin typeface="Times New Roman" panose="02020603050405020304" pitchFamily="18" charset="0"/>
                          <a:ea typeface="Calibri" panose="020F0502020204030204" pitchFamily="34" charset="0"/>
                          <a:cs typeface="Times New Roman" panose="02020603050405020304" pitchFamily="18" charset="0"/>
                        </a:rPr>
                        <a:t>Osama S.Faragallah</a:t>
                      </a:r>
                    </a:p>
                  </a:txBody>
                  <a:tcPr marL="68580" marR="68580" marT="9525" marB="0"/>
                </a:tc>
                <a:tc>
                  <a:txBody>
                    <a:bodyPr/>
                    <a:lstStyle/>
                    <a:p>
                      <a:pPr algn="l">
                        <a:lnSpc>
                          <a:spcPct val="115000"/>
                        </a:lnSpc>
                        <a:spcAft>
                          <a:spcPts val="800"/>
                        </a:spcAft>
                        <a:buNone/>
                      </a:pPr>
                      <a:r>
                        <a:rPr lang="en-US" sz="1200" b="0" kern="100" dirty="0">
                          <a:effectLst/>
                          <a:latin typeface="Times New Roman" panose="02020603050405020304" pitchFamily="18" charset="0"/>
                          <a:ea typeface="Calibri" panose="020F0502020204030204" pitchFamily="34" charset="0"/>
                          <a:cs typeface="Times New Roman" panose="02020603050405020304" pitchFamily="18" charset="0"/>
                        </a:rPr>
                        <a:t>Steganography of Encrypted Messages Inside Valid QR Codes</a:t>
                      </a:r>
                      <a:endPar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tc>
                <a:tc>
                  <a:txBody>
                    <a:bodyPr/>
                    <a:lstStyle/>
                    <a:p>
                      <a:pPr algn="l">
                        <a:lnSpc>
                          <a:spcPct val="115000"/>
                        </a:lnSpc>
                        <a:spcAft>
                          <a:spcPts val="800"/>
                        </a:spcAft>
                        <a:buNone/>
                      </a:pPr>
                      <a:r>
                        <a:rPr lang="en-US" sz="1200" b="0" u="sng" kern="10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International Journal of Computer Science Engineering and Information Technology</a:t>
                      </a:r>
                      <a:endParaRPr lang="en-IN" sz="12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tc>
                <a:tc>
                  <a:txBody>
                    <a:bodyPr/>
                    <a:lstStyle/>
                    <a:p>
                      <a:pPr marL="171450" indent="-171450" algn="l">
                        <a:lnSpc>
                          <a:spcPct val="115000"/>
                        </a:lnSpc>
                        <a:spcAft>
                          <a:spcPts val="800"/>
                        </a:spcAft>
                        <a:buFont typeface="Arial" panose="020B0604020202020204" pitchFamily="34" charset="0"/>
                        <a:buChar char="•"/>
                      </a:pPr>
                      <a:r>
                        <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b="0" dirty="0">
                          <a:latin typeface="Times New Roman" panose="02020603050405020304" pitchFamily="18" charset="0"/>
                          <a:cs typeface="Times New Roman" panose="02020603050405020304" pitchFamily="18" charset="0"/>
                        </a:rPr>
                        <a:t>Dual-Purpose QR Codes</a:t>
                      </a:r>
                    </a:p>
                    <a:p>
                      <a:pPr marL="171450" indent="-171450" algn="l">
                        <a:lnSpc>
                          <a:spcPct val="115000"/>
                        </a:lnSpc>
                        <a:spcAft>
                          <a:spcPts val="800"/>
                        </a:spcAft>
                        <a:buFont typeface="Arial" panose="020B0604020202020204" pitchFamily="34" charset="0"/>
                        <a:buChar char="•"/>
                      </a:pPr>
                      <a:r>
                        <a:rPr lang="en-IN" sz="1200" b="0" dirty="0">
                          <a:latin typeface="Times New Roman" panose="02020603050405020304" pitchFamily="18" charset="0"/>
                          <a:cs typeface="Times New Roman" panose="02020603050405020304" pitchFamily="18" charset="0"/>
                        </a:rPr>
                        <a:t>Unrelated Message and Payload</a:t>
                      </a:r>
                    </a:p>
                  </a:txBody>
                  <a:tcPr marL="68580" marR="68580" marT="9525" marB="0"/>
                </a:tc>
                <a:tc>
                  <a:txBody>
                    <a:bodyPr/>
                    <a:lstStyle/>
                    <a:p>
                      <a:pPr marL="171450" indent="-171450" algn="l">
                        <a:lnSpc>
                          <a:spcPct val="115000"/>
                        </a:lnSpc>
                        <a:spcAft>
                          <a:spcPts val="800"/>
                        </a:spcAft>
                        <a:buFont typeface="Arial" panose="020B0604020202020204" pitchFamily="34" charset="0"/>
                        <a:buChar char="•"/>
                      </a:pPr>
                      <a:r>
                        <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b="0" dirty="0">
                          <a:latin typeface="Times New Roman" panose="02020603050405020304" pitchFamily="18" charset="0"/>
                          <a:cs typeface="Times New Roman" panose="02020603050405020304" pitchFamily="18" charset="0"/>
                        </a:rPr>
                        <a:t>QR Code as a Steganographic Container</a:t>
                      </a:r>
                    </a:p>
                    <a:p>
                      <a:pPr marL="171450" indent="-171450" algn="l">
                        <a:lnSpc>
                          <a:spcPct val="115000"/>
                        </a:lnSpc>
                        <a:spcAft>
                          <a:spcPts val="800"/>
                        </a:spcAft>
                        <a:buFont typeface="Arial" panose="020B0604020202020204" pitchFamily="34" charset="0"/>
                        <a:buChar char="•"/>
                      </a:pPr>
                      <a:r>
                        <a:rPr lang="en-IN" sz="1200" b="0" dirty="0">
                          <a:latin typeface="Times New Roman" panose="02020603050405020304" pitchFamily="18" charset="0"/>
                          <a:cs typeface="Times New Roman" panose="02020603050405020304" pitchFamily="18" charset="0"/>
                        </a:rPr>
                        <a:t>Encryption of Payload</a:t>
                      </a:r>
                    </a:p>
                  </a:txBody>
                  <a:tcPr marL="68580" marR="68580" marT="9525" marB="0"/>
                </a:tc>
                <a:tc>
                  <a:txBody>
                    <a:bodyPr/>
                    <a:lstStyle/>
                    <a:p>
                      <a:pPr marL="171450" indent="-171450" algn="l">
                        <a:lnSpc>
                          <a:spcPct val="115000"/>
                        </a:lnSpc>
                        <a:spcAft>
                          <a:spcPts val="800"/>
                        </a:spcAft>
                        <a:buFont typeface="Arial" panose="020B0604020202020204" pitchFamily="34" charset="0"/>
                        <a:buChar char="•"/>
                      </a:pPr>
                      <a:r>
                        <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b="0" dirty="0">
                          <a:latin typeface="Times New Roman" panose="02020603050405020304" pitchFamily="18" charset="0"/>
                          <a:cs typeface="Times New Roman" panose="02020603050405020304" pitchFamily="18" charset="0"/>
                        </a:rPr>
                        <a:t>Resistance to Advanced Steganalysis</a:t>
                      </a:r>
                    </a:p>
                    <a:p>
                      <a:pPr marL="171450" indent="-171450" algn="l">
                        <a:lnSpc>
                          <a:spcPct val="115000"/>
                        </a:lnSpc>
                        <a:spcAft>
                          <a:spcPts val="800"/>
                        </a:spcAft>
                        <a:buFont typeface="Arial" panose="020B0604020202020204" pitchFamily="34" charset="0"/>
                        <a:buChar char="•"/>
                      </a:pPr>
                      <a:r>
                        <a:rPr lang="en-IN" sz="1200" b="0" dirty="0">
                          <a:latin typeface="Times New Roman" panose="02020603050405020304" pitchFamily="18" charset="0"/>
                          <a:cs typeface="Times New Roman" panose="02020603050405020304" pitchFamily="18" charset="0"/>
                        </a:rPr>
                        <a:t>Payload Capacity Limitations</a:t>
                      </a:r>
                    </a:p>
                  </a:txBody>
                  <a:tcPr marL="68580" marR="68580" marT="9525" marB="0"/>
                </a:tc>
                <a:extLst>
                  <a:ext uri="{0D108BD9-81ED-4DB2-BD59-A6C34878D82A}">
                    <a16:rowId xmlns:a16="http://schemas.microsoft.com/office/drawing/2014/main" val="1247285127"/>
                  </a:ext>
                </a:extLst>
              </a:tr>
              <a:tr h="1186400">
                <a:tc>
                  <a:txBody>
                    <a:bodyPr/>
                    <a:lstStyle/>
                    <a:p>
                      <a:pPr algn="l">
                        <a:lnSpc>
                          <a:spcPct val="115000"/>
                        </a:lnSpc>
                        <a:spcAft>
                          <a:spcPts val="800"/>
                        </a:spcAft>
                        <a:buNone/>
                      </a:pPr>
                      <a:r>
                        <a:rPr lang="en-US" sz="1200" b="0" kern="100" dirty="0">
                          <a:effectLst/>
                          <a:latin typeface="Times New Roman" panose="02020603050405020304" pitchFamily="18" charset="0"/>
                          <a:ea typeface="Calibri" panose="020F0502020204030204" pitchFamily="34" charset="0"/>
                          <a:cs typeface="Times New Roman" panose="02020603050405020304" pitchFamily="18" charset="0"/>
                        </a:rPr>
                        <a:t>4</a:t>
                      </a:r>
                      <a:endPar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tc>
                <a:tc>
                  <a:txBody>
                    <a:bodyPr/>
                    <a:lstStyle/>
                    <a:p>
                      <a:pPr algn="l">
                        <a:lnSpc>
                          <a:spcPct val="115000"/>
                        </a:lnSpc>
                        <a:spcAft>
                          <a:spcPts val="800"/>
                        </a:spcAft>
                        <a:buNone/>
                      </a:pPr>
                      <a:r>
                        <a:rPr lang="en-US" sz="1200" b="0" u="sng" kern="100" dirty="0">
                          <a:effectLst/>
                          <a:latin typeface="Times New Roman" panose="02020603050405020304" pitchFamily="18" charset="0"/>
                          <a:ea typeface="Calibri" panose="020F0502020204030204" pitchFamily="34" charset="0"/>
                          <a:cs typeface="Times New Roman" panose="02020603050405020304" pitchFamily="18" charset="0"/>
                        </a:rPr>
                        <a:t>July 2017</a:t>
                      </a:r>
                      <a:endPar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tc>
                <a:tc>
                  <a:txBody>
                    <a:bodyPr/>
                    <a:lstStyle/>
                    <a:p>
                      <a:pPr algn="l">
                        <a:lnSpc>
                          <a:spcPct val="115000"/>
                        </a:lnSpc>
                        <a:spcAft>
                          <a:spcPts val="800"/>
                        </a:spcAft>
                        <a:buNone/>
                      </a:pPr>
                      <a:r>
                        <a:rPr lang="en-IN" sz="1200" b="0" kern="100">
                          <a:effectLst/>
                          <a:latin typeface="Times New Roman" panose="02020603050405020304" pitchFamily="18" charset="0"/>
                          <a:ea typeface="Calibri" panose="020F0502020204030204" pitchFamily="34" charset="0"/>
                          <a:cs typeface="Times New Roman" panose="02020603050405020304" pitchFamily="18" charset="0"/>
                        </a:rPr>
                        <a:t>Mohammad Soltani</a:t>
                      </a:r>
                    </a:p>
                  </a:txBody>
                  <a:tcPr marL="68580" marR="68580" marT="9525" marB="0"/>
                </a:tc>
                <a:tc>
                  <a:txBody>
                    <a:bodyPr/>
                    <a:lstStyle/>
                    <a:p>
                      <a:pPr algn="l">
                        <a:lnSpc>
                          <a:spcPct val="115000"/>
                        </a:lnSpc>
                        <a:spcAft>
                          <a:spcPts val="800"/>
                        </a:spcAft>
                        <a:buNone/>
                      </a:pPr>
                      <a:r>
                        <a:rPr lang="en-US" sz="1200" b="0" kern="100">
                          <a:effectLst/>
                          <a:latin typeface="Times New Roman" panose="02020603050405020304" pitchFamily="18" charset="0"/>
                          <a:ea typeface="Calibri" panose="020F0502020204030204" pitchFamily="34" charset="0"/>
                          <a:cs typeface="Times New Roman" panose="02020603050405020304" pitchFamily="18" charset="0"/>
                        </a:rPr>
                        <a:t>A New Secure Hybrid Algorithm for QR-Code Images Encryption and Steganography</a:t>
                      </a:r>
                      <a:endParaRPr lang="en-IN" sz="1200" b="0" kern="10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spcAft>
                          <a:spcPts val="800"/>
                        </a:spcAft>
                        <a:buNone/>
                      </a:pPr>
                      <a:r>
                        <a:rPr lang="en-US" sz="1200" b="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tc>
                <a:tc>
                  <a:txBody>
                    <a:bodyPr/>
                    <a:lstStyle/>
                    <a:p>
                      <a:pPr algn="l">
                        <a:lnSpc>
                          <a:spcPct val="115000"/>
                        </a:lnSpc>
                        <a:spcAft>
                          <a:spcPts val="800"/>
                        </a:spcAft>
                        <a:buNone/>
                      </a:pPr>
                      <a:r>
                        <a:rPr lang="en-IN" sz="1200" b="0" u="sng" kern="10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APTIKOM Journal on Computer Science and Information Technologies</a:t>
                      </a:r>
                      <a:r>
                        <a:rPr lang="en-IN" sz="1200" b="0" u="sng" kern="10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tc>
                <a:tc>
                  <a:txBody>
                    <a:bodyPr/>
                    <a:lstStyle/>
                    <a:p>
                      <a:pPr marL="171450" marR="0" lvl="0" indent="-171450" algn="l" defTabSz="914400" rtl="0" eaLnBrk="1" fontAlgn="auto" latinLnBrk="0" hangingPunct="1">
                        <a:lnSpc>
                          <a:spcPct val="115000"/>
                        </a:lnSpc>
                        <a:spcBef>
                          <a:spcPts val="0"/>
                        </a:spcBef>
                        <a:spcAft>
                          <a:spcPts val="800"/>
                        </a:spcAft>
                        <a:buClrTx/>
                        <a:buSzTx/>
                        <a:buFont typeface="Arial" panose="020B0604020202020204" pitchFamily="34" charset="0"/>
                        <a:buChar char="•"/>
                        <a:tabLst/>
                        <a:defRPr/>
                      </a:pPr>
                      <a:r>
                        <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b="0" dirty="0">
                          <a:latin typeface="Times New Roman" panose="02020603050405020304" pitchFamily="18" charset="0"/>
                          <a:cs typeface="Times New Roman" panose="02020603050405020304" pitchFamily="18" charset="0"/>
                        </a:rPr>
                        <a:t>Hybrid Encryption Approach</a:t>
                      </a:r>
                    </a:p>
                    <a:p>
                      <a:pPr marL="171450" marR="0" lvl="0" indent="-171450" algn="l" defTabSz="914400" rtl="0" eaLnBrk="1" fontAlgn="auto" latinLnBrk="0" hangingPunct="1">
                        <a:lnSpc>
                          <a:spcPct val="115000"/>
                        </a:lnSpc>
                        <a:spcBef>
                          <a:spcPts val="0"/>
                        </a:spcBef>
                        <a:spcAft>
                          <a:spcPts val="800"/>
                        </a:spcAft>
                        <a:buClrTx/>
                        <a:buSzTx/>
                        <a:buFont typeface="Arial" panose="020B0604020202020204" pitchFamily="34" charset="0"/>
                        <a:buChar char="•"/>
                        <a:tabLst/>
                        <a:defRPr/>
                      </a:pPr>
                      <a:r>
                        <a:rPr lang="en-IN" sz="1200" b="0" dirty="0">
                          <a:latin typeface="Times New Roman" panose="02020603050405020304" pitchFamily="18" charset="0"/>
                          <a:cs typeface="Times New Roman" panose="02020603050405020304" pitchFamily="18" charset="0"/>
                        </a:rPr>
                        <a:t>Steganography via LSB Technique</a:t>
                      </a:r>
                    </a:p>
                    <a:p>
                      <a:pPr marL="0" indent="0" algn="l">
                        <a:lnSpc>
                          <a:spcPct val="115000"/>
                        </a:lnSpc>
                        <a:spcAft>
                          <a:spcPts val="800"/>
                        </a:spcAft>
                        <a:buFont typeface="Arial" panose="020B0604020202020204" pitchFamily="34" charset="0"/>
                        <a:buNone/>
                      </a:pPr>
                      <a:endPar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tc>
                <a:tc>
                  <a:txBody>
                    <a:bodyPr/>
                    <a:lstStyle/>
                    <a:p>
                      <a:pPr marL="171450" marR="0" lvl="0" indent="-171450" algn="l" defTabSz="914400" rtl="0" eaLnBrk="1" fontAlgn="auto" latinLnBrk="0" hangingPunct="1">
                        <a:lnSpc>
                          <a:spcPct val="115000"/>
                        </a:lnSpc>
                        <a:spcBef>
                          <a:spcPts val="0"/>
                        </a:spcBef>
                        <a:spcAft>
                          <a:spcPts val="800"/>
                        </a:spcAft>
                        <a:buClrTx/>
                        <a:buSzTx/>
                        <a:buFont typeface="Arial" panose="020B0604020202020204" pitchFamily="34" charset="0"/>
                        <a:buChar char="•"/>
                        <a:tabLst/>
                        <a:defRPr/>
                      </a:pPr>
                      <a:r>
                        <a:rPr lang="en-IN" sz="1200" b="0" dirty="0">
                          <a:latin typeface="Times New Roman" panose="02020603050405020304" pitchFamily="18" charset="0"/>
                          <a:cs typeface="Times New Roman" panose="02020603050405020304" pitchFamily="18" charset="0"/>
                        </a:rPr>
                        <a:t>QR Code Generation</a:t>
                      </a:r>
                    </a:p>
                    <a:p>
                      <a:pPr marL="171450" marR="0" lvl="0" indent="-171450" algn="l" defTabSz="914400" rtl="0" eaLnBrk="1" fontAlgn="auto" latinLnBrk="0" hangingPunct="1">
                        <a:lnSpc>
                          <a:spcPct val="115000"/>
                        </a:lnSpc>
                        <a:spcBef>
                          <a:spcPts val="0"/>
                        </a:spcBef>
                        <a:spcAft>
                          <a:spcPts val="800"/>
                        </a:spcAft>
                        <a:buClrTx/>
                        <a:buSzTx/>
                        <a:buFont typeface="Arial" panose="020B0604020202020204" pitchFamily="34" charset="0"/>
                        <a:buChar char="•"/>
                        <a:tabLst/>
                        <a:defRPr/>
                      </a:pPr>
                      <a:r>
                        <a:rPr lang="en-IN" sz="1200" b="0" dirty="0">
                          <a:latin typeface="Times New Roman" panose="02020603050405020304" pitchFamily="18" charset="0"/>
                          <a:cs typeface="Times New Roman" panose="02020603050405020304" pitchFamily="18" charset="0"/>
                        </a:rPr>
                        <a:t>Image Encryption</a:t>
                      </a:r>
                    </a:p>
                    <a:p>
                      <a:pPr marL="0" indent="0" algn="l">
                        <a:lnSpc>
                          <a:spcPct val="115000"/>
                        </a:lnSpc>
                        <a:spcAft>
                          <a:spcPts val="800"/>
                        </a:spcAft>
                        <a:buFont typeface="Arial" panose="020B0604020202020204" pitchFamily="34" charset="0"/>
                        <a:buNone/>
                      </a:pPr>
                      <a:endPar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tc>
                <a:tc>
                  <a:txBody>
                    <a:bodyPr/>
                    <a:lstStyle/>
                    <a:p>
                      <a:pPr marL="171450" marR="0" lvl="0" indent="-171450" algn="l" defTabSz="914400" rtl="0" eaLnBrk="1" fontAlgn="auto" latinLnBrk="0" hangingPunct="1">
                        <a:lnSpc>
                          <a:spcPct val="115000"/>
                        </a:lnSpc>
                        <a:spcBef>
                          <a:spcPts val="0"/>
                        </a:spcBef>
                        <a:spcAft>
                          <a:spcPts val="800"/>
                        </a:spcAft>
                        <a:buClrTx/>
                        <a:buSzTx/>
                        <a:buFont typeface="Arial" panose="020B0604020202020204" pitchFamily="34" charset="0"/>
                        <a:buChar char="•"/>
                        <a:tabLst/>
                        <a:defRPr/>
                      </a:pPr>
                      <a:r>
                        <a:rPr lang="en-IN" sz="1200" b="0" dirty="0">
                          <a:latin typeface="Times New Roman" panose="02020603050405020304" pitchFamily="18" charset="0"/>
                          <a:cs typeface="Times New Roman" panose="02020603050405020304" pitchFamily="18" charset="0"/>
                        </a:rPr>
                        <a:t>Performance Metrics</a:t>
                      </a:r>
                    </a:p>
                    <a:p>
                      <a:pPr marL="171450" marR="0" lvl="0" indent="-171450" algn="l" defTabSz="914400" rtl="0" eaLnBrk="1" fontAlgn="auto" latinLnBrk="0" hangingPunct="1">
                        <a:lnSpc>
                          <a:spcPct val="115000"/>
                        </a:lnSpc>
                        <a:spcBef>
                          <a:spcPts val="0"/>
                        </a:spcBef>
                        <a:spcAft>
                          <a:spcPts val="800"/>
                        </a:spcAft>
                        <a:buClrTx/>
                        <a:buSzTx/>
                        <a:buFont typeface="Arial" panose="020B0604020202020204" pitchFamily="34" charset="0"/>
                        <a:buChar char="•"/>
                        <a:tabLst/>
                        <a:defRPr/>
                      </a:pPr>
                      <a:r>
                        <a:rPr lang="en-IN" sz="1200" b="0" dirty="0">
                          <a:latin typeface="Times New Roman" panose="02020603050405020304" pitchFamily="18" charset="0"/>
                          <a:cs typeface="Times New Roman" panose="02020603050405020304" pitchFamily="18" charset="0"/>
                        </a:rPr>
                        <a:t>Robustness to Attacks</a:t>
                      </a:r>
                    </a:p>
                    <a:p>
                      <a:pPr algn="l">
                        <a:lnSpc>
                          <a:spcPct val="115000"/>
                        </a:lnSpc>
                        <a:spcAft>
                          <a:spcPts val="800"/>
                        </a:spcAft>
                        <a:buNone/>
                      </a:pPr>
                      <a:endPar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164651856"/>
                  </a:ext>
                </a:extLst>
              </a:tr>
            </a:tbl>
          </a:graphicData>
        </a:graphic>
      </p:graphicFrame>
    </p:spTree>
    <p:extLst>
      <p:ext uri="{BB962C8B-B14F-4D97-AF65-F5344CB8AC3E}">
        <p14:creationId xmlns:p14="http://schemas.microsoft.com/office/powerpoint/2010/main" val="2479924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1DCCAE7-4942-F1FD-3292-C644404A65E8}"/>
              </a:ext>
            </a:extLst>
          </p:cNvPr>
          <p:cNvGraphicFramePr>
            <a:graphicFrameLocks noGrp="1"/>
          </p:cNvGraphicFramePr>
          <p:nvPr>
            <p:extLst>
              <p:ext uri="{D42A27DB-BD31-4B8C-83A1-F6EECF244321}">
                <p14:modId xmlns:p14="http://schemas.microsoft.com/office/powerpoint/2010/main" val="202548003"/>
              </p:ext>
            </p:extLst>
          </p:nvPr>
        </p:nvGraphicFramePr>
        <p:xfrm>
          <a:off x="224590" y="946484"/>
          <a:ext cx="11582400" cy="4425489"/>
        </p:xfrm>
        <a:graphic>
          <a:graphicData uri="http://schemas.openxmlformats.org/drawingml/2006/table">
            <a:tbl>
              <a:tblPr firstRow="1" bandRow="1">
                <a:tableStyleId>{5C22544A-7EE6-4342-B048-85BDC9FD1C3A}</a:tableStyleId>
              </a:tblPr>
              <a:tblGrid>
                <a:gridCol w="648505">
                  <a:extLst>
                    <a:ext uri="{9D8B030D-6E8A-4147-A177-3AD203B41FA5}">
                      <a16:colId xmlns:a16="http://schemas.microsoft.com/office/drawing/2014/main" val="2645839201"/>
                    </a:ext>
                  </a:extLst>
                </a:gridCol>
                <a:gridCol w="1199826">
                  <a:extLst>
                    <a:ext uri="{9D8B030D-6E8A-4147-A177-3AD203B41FA5}">
                      <a16:colId xmlns:a16="http://schemas.microsoft.com/office/drawing/2014/main" val="3865942460"/>
                    </a:ext>
                  </a:extLst>
                </a:gridCol>
                <a:gridCol w="1635246">
                  <a:extLst>
                    <a:ext uri="{9D8B030D-6E8A-4147-A177-3AD203B41FA5}">
                      <a16:colId xmlns:a16="http://schemas.microsoft.com/office/drawing/2014/main" val="2397189009"/>
                    </a:ext>
                  </a:extLst>
                </a:gridCol>
                <a:gridCol w="2124313">
                  <a:extLst>
                    <a:ext uri="{9D8B030D-6E8A-4147-A177-3AD203B41FA5}">
                      <a16:colId xmlns:a16="http://schemas.microsoft.com/office/drawing/2014/main" val="1465390411"/>
                    </a:ext>
                  </a:extLst>
                </a:gridCol>
                <a:gridCol w="1517092">
                  <a:extLst>
                    <a:ext uri="{9D8B030D-6E8A-4147-A177-3AD203B41FA5}">
                      <a16:colId xmlns:a16="http://schemas.microsoft.com/office/drawing/2014/main" val="3887400124"/>
                    </a:ext>
                  </a:extLst>
                </a:gridCol>
                <a:gridCol w="1522401">
                  <a:extLst>
                    <a:ext uri="{9D8B030D-6E8A-4147-A177-3AD203B41FA5}">
                      <a16:colId xmlns:a16="http://schemas.microsoft.com/office/drawing/2014/main" val="1909959754"/>
                    </a:ext>
                  </a:extLst>
                </a:gridCol>
                <a:gridCol w="1543605">
                  <a:extLst>
                    <a:ext uri="{9D8B030D-6E8A-4147-A177-3AD203B41FA5}">
                      <a16:colId xmlns:a16="http://schemas.microsoft.com/office/drawing/2014/main" val="4069030797"/>
                    </a:ext>
                  </a:extLst>
                </a:gridCol>
                <a:gridCol w="1391412">
                  <a:extLst>
                    <a:ext uri="{9D8B030D-6E8A-4147-A177-3AD203B41FA5}">
                      <a16:colId xmlns:a16="http://schemas.microsoft.com/office/drawing/2014/main" val="716593467"/>
                    </a:ext>
                  </a:extLst>
                </a:gridCol>
              </a:tblGrid>
              <a:tr h="2606417">
                <a:tc>
                  <a:txBody>
                    <a:bodyPr/>
                    <a:lstStyle/>
                    <a:p>
                      <a:pPr algn="l">
                        <a:lnSpc>
                          <a:spcPct val="115000"/>
                        </a:lnSpc>
                        <a:spcAft>
                          <a:spcPts val="800"/>
                        </a:spcAft>
                        <a:buNone/>
                      </a:pPr>
                      <a:r>
                        <a:rPr lang="en-US" sz="1200" b="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a:t>
                      </a:r>
                      <a:endPar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tc>
                <a:tc>
                  <a:txBody>
                    <a:bodyPr/>
                    <a:lstStyle/>
                    <a:p>
                      <a:pPr algn="l">
                        <a:lnSpc>
                          <a:spcPct val="115000"/>
                        </a:lnSpc>
                        <a:spcAft>
                          <a:spcPts val="800"/>
                        </a:spcAft>
                        <a:buNone/>
                      </a:pPr>
                      <a:r>
                        <a:rPr lang="en-IN" sz="1200" b="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June 2018</a:t>
                      </a:r>
                      <a:endPar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tc>
                <a:tc>
                  <a:txBody>
                    <a:bodyPr/>
                    <a:lstStyle/>
                    <a:p>
                      <a:pPr algn="l">
                        <a:lnSpc>
                          <a:spcPct val="115000"/>
                        </a:lnSpc>
                        <a:spcAft>
                          <a:spcPts val="800"/>
                        </a:spcAft>
                        <a:buNone/>
                      </a:pPr>
                      <a:r>
                        <a:rPr lang="en-IN" sz="1200" b="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Amna </a:t>
                      </a:r>
                      <a:r>
                        <a:rPr lang="en-IN" sz="1200" b="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Elhawil</a:t>
                      </a:r>
                      <a:endPar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tc>
                <a:tc>
                  <a:txBody>
                    <a:bodyPr/>
                    <a:lstStyle/>
                    <a:p>
                      <a:pPr algn="l">
                        <a:lnSpc>
                          <a:spcPct val="115000"/>
                        </a:lnSpc>
                        <a:spcAft>
                          <a:spcPts val="800"/>
                        </a:spcAft>
                        <a:buNone/>
                      </a:pPr>
                      <a:r>
                        <a:rPr lang="en-US" sz="1200" b="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Steganography Technique to Hide a Secret Message in QR Code</a:t>
                      </a:r>
                      <a:endParaRPr lang="en-IN" sz="12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tc>
                <a:tc>
                  <a:txBody>
                    <a:bodyPr/>
                    <a:lstStyle/>
                    <a:p>
                      <a:pPr algn="l">
                        <a:lnSpc>
                          <a:spcPct val="115000"/>
                        </a:lnSpc>
                        <a:spcAft>
                          <a:spcPts val="800"/>
                        </a:spcAft>
                        <a:buNone/>
                      </a:pPr>
                      <a:r>
                        <a:rPr lang="en-US" sz="1200" b="0" u="sng"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International </a:t>
                      </a:r>
                      <a:r>
                        <a:rPr lang="en-US" sz="1200" b="0" u="sng"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2"/>
                        </a:rPr>
                        <a:t>Journal of Computer Science Engineering and Information Technology</a:t>
                      </a:r>
                      <a:r>
                        <a:rPr lang="en-US" sz="1200" b="0" u="sng"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spcAft>
                          <a:spcPts val="800"/>
                        </a:spcAft>
                        <a:buNone/>
                      </a:pPr>
                      <a:r>
                        <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9525" marB="0"/>
                </a:tc>
                <a:tc>
                  <a:txBody>
                    <a:bodyPr/>
                    <a:lstStyle/>
                    <a:p>
                      <a:pPr marL="171450" marR="0" lvl="0" indent="-171450" algn="l" defTabSz="914400" rtl="0" eaLnBrk="1" fontAlgn="auto" latinLnBrk="0" hangingPunct="1">
                        <a:lnSpc>
                          <a:spcPct val="115000"/>
                        </a:lnSpc>
                        <a:spcBef>
                          <a:spcPts val="0"/>
                        </a:spcBef>
                        <a:spcAft>
                          <a:spcPts val="800"/>
                        </a:spcAft>
                        <a:buClrTx/>
                        <a:buSzTx/>
                        <a:buFont typeface="Arial" panose="020B0604020202020204" pitchFamily="34" charset="0"/>
                        <a:buChar char="•"/>
                        <a:tabLst/>
                        <a:defRPr/>
                      </a:pPr>
                      <a:r>
                        <a:rPr lang="de-DE" sz="1200" b="0" dirty="0">
                          <a:latin typeface="Times New Roman" panose="02020603050405020304" pitchFamily="18" charset="0"/>
                          <a:cs typeface="Times New Roman" panose="02020603050405020304" pitchFamily="18" charset="0"/>
                        </a:rPr>
                        <a:t>Challenges in QR Code Steganography</a:t>
                      </a:r>
                    </a:p>
                    <a:p>
                      <a:pPr marL="171450" marR="0" lvl="0" indent="-171450" algn="l" defTabSz="914400" rtl="0" eaLnBrk="1" fontAlgn="auto" latinLnBrk="0" hangingPunct="1">
                        <a:lnSpc>
                          <a:spcPct val="115000"/>
                        </a:lnSpc>
                        <a:spcBef>
                          <a:spcPts val="0"/>
                        </a:spcBef>
                        <a:spcAft>
                          <a:spcPts val="800"/>
                        </a:spcAft>
                        <a:buClrTx/>
                        <a:buSzTx/>
                        <a:buFont typeface="Arial" panose="020B0604020202020204" pitchFamily="34" charset="0"/>
                        <a:buChar char="•"/>
                        <a:tabLst/>
                        <a:defRPr/>
                      </a:pPr>
                      <a:r>
                        <a:rPr lang="en-IN" sz="1200" b="0" dirty="0">
                          <a:latin typeface="Times New Roman" panose="02020603050405020304" pitchFamily="18" charset="0"/>
                          <a:cs typeface="Times New Roman" panose="02020603050405020304" pitchFamily="18" charset="0"/>
                        </a:rPr>
                        <a:t>Steganographic Approach</a:t>
                      </a:r>
                    </a:p>
                    <a:p>
                      <a:pPr marL="0" indent="0" algn="l">
                        <a:lnSpc>
                          <a:spcPct val="115000"/>
                        </a:lnSpc>
                        <a:spcAft>
                          <a:spcPts val="800"/>
                        </a:spcAft>
                        <a:buFont typeface="Arial" panose="020B0604020202020204" pitchFamily="34" charset="0"/>
                        <a:buNone/>
                      </a:pPr>
                      <a:endPar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tc>
                <a:tc>
                  <a:txBody>
                    <a:bodyPr/>
                    <a:lstStyle/>
                    <a:p>
                      <a:pPr marL="171450" marR="0" lvl="0" indent="-171450" algn="l" defTabSz="914400" rtl="0" eaLnBrk="1" fontAlgn="auto" latinLnBrk="0" hangingPunct="1">
                        <a:lnSpc>
                          <a:spcPct val="115000"/>
                        </a:lnSpc>
                        <a:spcBef>
                          <a:spcPts val="0"/>
                        </a:spcBef>
                        <a:spcAft>
                          <a:spcPts val="800"/>
                        </a:spcAft>
                        <a:buClrTx/>
                        <a:buSzTx/>
                        <a:buFont typeface="Arial" panose="020B0604020202020204" pitchFamily="34" charset="0"/>
                        <a:buChar char="•"/>
                        <a:tabLst/>
                        <a:defRPr/>
                      </a:pPr>
                      <a:r>
                        <a:rPr lang="fr-FR" sz="1200" b="0" dirty="0">
                          <a:latin typeface="Times New Roman" panose="02020603050405020304" pitchFamily="18" charset="0"/>
                          <a:cs typeface="Times New Roman" panose="02020603050405020304" pitchFamily="18" charset="0"/>
                        </a:rPr>
                        <a:t> QR Code Structure </a:t>
                      </a:r>
                      <a:r>
                        <a:rPr lang="fr-FR" sz="1200" b="0" dirty="0" err="1">
                          <a:latin typeface="Times New Roman" panose="02020603050405020304" pitchFamily="18" charset="0"/>
                          <a:cs typeface="Times New Roman" panose="02020603050405020304" pitchFamily="18" charset="0"/>
                        </a:rPr>
                        <a:t>Analysis</a:t>
                      </a:r>
                      <a:endParaRPr lang="fr-FR" sz="1200" b="0" dirty="0">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15000"/>
                        </a:lnSpc>
                        <a:spcBef>
                          <a:spcPts val="0"/>
                        </a:spcBef>
                        <a:spcAft>
                          <a:spcPts val="800"/>
                        </a:spcAft>
                        <a:buClrTx/>
                        <a:buSzTx/>
                        <a:buFont typeface="Arial" panose="020B0604020202020204" pitchFamily="34" charset="0"/>
                        <a:buChar char="•"/>
                        <a:tabLst/>
                        <a:defRPr/>
                      </a:pPr>
                      <a:r>
                        <a:rPr lang="en-IN" sz="1200" b="0" dirty="0">
                          <a:latin typeface="Times New Roman" panose="02020603050405020304" pitchFamily="18" charset="0"/>
                          <a:cs typeface="Times New Roman" panose="02020603050405020304" pitchFamily="18" charset="0"/>
                        </a:rPr>
                        <a:t>Secret Message Encoding</a:t>
                      </a:r>
                    </a:p>
                    <a:p>
                      <a:pPr marL="0" indent="0" algn="l">
                        <a:lnSpc>
                          <a:spcPct val="115000"/>
                        </a:lnSpc>
                        <a:spcAft>
                          <a:spcPts val="800"/>
                        </a:spcAft>
                        <a:buFont typeface="Arial" panose="020B0604020202020204" pitchFamily="34" charset="0"/>
                        <a:buNone/>
                      </a:pPr>
                      <a:endPar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tc>
                <a:tc>
                  <a:txBody>
                    <a:bodyPr/>
                    <a:lstStyle/>
                    <a:p>
                      <a:pPr marL="171450" marR="0" lvl="0" indent="-171450" algn="l" defTabSz="914400" rtl="0" eaLnBrk="1" fontAlgn="auto" latinLnBrk="0" hangingPunct="1">
                        <a:lnSpc>
                          <a:spcPct val="115000"/>
                        </a:lnSpc>
                        <a:spcBef>
                          <a:spcPts val="0"/>
                        </a:spcBef>
                        <a:spcAft>
                          <a:spcPts val="800"/>
                        </a:spcAft>
                        <a:buClrTx/>
                        <a:buSzTx/>
                        <a:buFont typeface="Arial" panose="020B0604020202020204" pitchFamily="34" charset="0"/>
                        <a:buChar char="•"/>
                        <a:tabLst/>
                        <a:defRPr/>
                      </a:pPr>
                      <a:r>
                        <a:rPr lang="en-US" sz="1200" b="0" dirty="0">
                          <a:latin typeface="Times New Roman" panose="02020603050405020304" pitchFamily="18" charset="0"/>
                          <a:cs typeface="Times New Roman" panose="02020603050405020304" pitchFamily="18" charset="0"/>
                        </a:rPr>
                        <a:t>Does not incorporate cryptographic encryption</a:t>
                      </a:r>
                    </a:p>
                    <a:p>
                      <a:pPr marL="171450" marR="0" lvl="0" indent="-171450" algn="l" defTabSz="914400" rtl="0" eaLnBrk="1" fontAlgn="auto" latinLnBrk="0" hangingPunct="1">
                        <a:lnSpc>
                          <a:spcPct val="115000"/>
                        </a:lnSpc>
                        <a:spcBef>
                          <a:spcPts val="0"/>
                        </a:spcBef>
                        <a:spcAft>
                          <a:spcPts val="800"/>
                        </a:spcAft>
                        <a:buClrTx/>
                        <a:buSzTx/>
                        <a:buFont typeface="Arial" panose="020B0604020202020204" pitchFamily="34" charset="0"/>
                        <a:buChar char="•"/>
                        <a:tabLst/>
                        <a:defRPr/>
                      </a:pPr>
                      <a:r>
                        <a:rPr lang="en-US" sz="1200" b="0" dirty="0">
                          <a:latin typeface="Times New Roman" panose="02020603050405020304" pitchFamily="18" charset="0"/>
                          <a:cs typeface="Times New Roman" panose="02020603050405020304" pitchFamily="18" charset="0"/>
                        </a:rPr>
                        <a:t>Limited robustness testing against attacks</a:t>
                      </a:r>
                    </a:p>
                    <a:p>
                      <a:pPr algn="l">
                        <a:lnSpc>
                          <a:spcPct val="115000"/>
                        </a:lnSpc>
                        <a:spcAft>
                          <a:spcPts val="800"/>
                        </a:spcAft>
                        <a:buNone/>
                      </a:pPr>
                      <a:endPar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3984431551"/>
                  </a:ext>
                </a:extLst>
              </a:tr>
              <a:tr h="1819072">
                <a:tc>
                  <a:txBody>
                    <a:bodyPr/>
                    <a:lstStyle/>
                    <a:p>
                      <a:pPr algn="l">
                        <a:lnSpc>
                          <a:spcPct val="115000"/>
                        </a:lnSpc>
                        <a:spcAft>
                          <a:spcPts val="800"/>
                        </a:spcAft>
                        <a:buNone/>
                      </a:pPr>
                      <a:r>
                        <a:rPr lang="en-US" sz="1200" b="0" kern="100" dirty="0">
                          <a:effectLst/>
                          <a:latin typeface="Times New Roman" panose="02020603050405020304" pitchFamily="18" charset="0"/>
                          <a:ea typeface="Calibri" panose="020F0502020204030204" pitchFamily="34" charset="0"/>
                          <a:cs typeface="Times New Roman" panose="02020603050405020304" pitchFamily="18" charset="0"/>
                        </a:rPr>
                        <a:t>6</a:t>
                      </a:r>
                      <a:endPar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tc>
                <a:tc>
                  <a:txBody>
                    <a:bodyPr/>
                    <a:lstStyle/>
                    <a:p>
                      <a:pPr algn="l">
                        <a:lnSpc>
                          <a:spcPct val="115000"/>
                        </a:lnSpc>
                        <a:spcAft>
                          <a:spcPts val="800"/>
                        </a:spcAft>
                        <a:buNone/>
                      </a:pPr>
                      <a:r>
                        <a:rPr lang="en-US" sz="1200" b="0" u="sng" kern="100" dirty="0">
                          <a:effectLst/>
                          <a:latin typeface="Times New Roman" panose="02020603050405020304" pitchFamily="18" charset="0"/>
                          <a:ea typeface="Calibri" panose="020F0502020204030204" pitchFamily="34" charset="0"/>
                          <a:cs typeface="Times New Roman" panose="02020603050405020304" pitchFamily="18" charset="0"/>
                        </a:rPr>
                        <a:t>January 2021.</a:t>
                      </a:r>
                      <a:endPar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tc>
                <a:tc>
                  <a:txBody>
                    <a:bodyPr/>
                    <a:lstStyle/>
                    <a:p>
                      <a:pPr algn="l">
                        <a:lnSpc>
                          <a:spcPct val="115000"/>
                        </a:lnSpc>
                        <a:spcAft>
                          <a:spcPts val="800"/>
                        </a:spcAft>
                        <a:buNone/>
                      </a:pPr>
                      <a:r>
                        <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rPr>
                        <a:t>Shashi Kiran B S , K. Shaila</a:t>
                      </a:r>
                    </a:p>
                  </a:txBody>
                  <a:tcPr marL="68580" marR="68580" marT="9525" marB="0"/>
                </a:tc>
                <a:tc>
                  <a:txBody>
                    <a:bodyPr/>
                    <a:lstStyle/>
                    <a:p>
                      <a:pPr algn="l">
                        <a:lnSpc>
                          <a:spcPct val="115000"/>
                        </a:lnSpc>
                        <a:spcAft>
                          <a:spcPts val="800"/>
                        </a:spcAft>
                        <a:buNone/>
                      </a:pPr>
                      <a:r>
                        <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rPr>
                        <a:t>Hybrid Domain Steganography for Embedding DES Encrypted QR Code Using Random Bit Binary Search</a:t>
                      </a:r>
                    </a:p>
                  </a:txBody>
                  <a:tcPr marL="68580" marR="68580" marT="9525" marB="0"/>
                </a:tc>
                <a:tc>
                  <a:txBody>
                    <a:bodyPr/>
                    <a:lstStyle/>
                    <a:p>
                      <a:pPr algn="l">
                        <a:lnSpc>
                          <a:spcPct val="115000"/>
                        </a:lnSpc>
                        <a:spcAft>
                          <a:spcPts val="800"/>
                        </a:spcAft>
                        <a:buNone/>
                      </a:pPr>
                      <a:r>
                        <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Lecture Notes of the Institute for Computer Sciences</a:t>
                      </a:r>
                      <a:r>
                        <a:rPr lang="en-US" sz="1200" b="0" u="sng" kern="100" dirty="0">
                          <a:effectLst/>
                          <a:latin typeface="Times New Roman" panose="02020603050405020304" pitchFamily="18" charset="0"/>
                          <a:ea typeface="Calibri" panose="020F0502020204030204" pitchFamily="34" charset="0"/>
                          <a:cs typeface="Times New Roman" panose="02020603050405020304" pitchFamily="18" charset="0"/>
                        </a:rPr>
                        <a:t> .  </a:t>
                      </a:r>
                      <a:endPar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spcAft>
                          <a:spcPts val="800"/>
                        </a:spcAft>
                        <a:buNone/>
                      </a:pPr>
                      <a:r>
                        <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9525" marB="0"/>
                </a:tc>
                <a:tc>
                  <a:txBody>
                    <a:bodyPr/>
                    <a:lstStyle/>
                    <a:p>
                      <a:pPr marL="171450" marR="0" lvl="0" indent="-171450" algn="l" defTabSz="914400" rtl="0" eaLnBrk="1" fontAlgn="auto" latinLnBrk="0" hangingPunct="1">
                        <a:lnSpc>
                          <a:spcPct val="115000"/>
                        </a:lnSpc>
                        <a:spcBef>
                          <a:spcPts val="0"/>
                        </a:spcBef>
                        <a:spcAft>
                          <a:spcPts val="800"/>
                        </a:spcAft>
                        <a:buClrTx/>
                        <a:buSzTx/>
                        <a:buFont typeface="Arial" panose="020B0604020202020204" pitchFamily="34" charset="0"/>
                        <a:buChar char="•"/>
                        <a:tabLst/>
                        <a:defRPr/>
                      </a:pPr>
                      <a:r>
                        <a:rPr lang="en-IN" sz="1200" b="0" dirty="0">
                          <a:latin typeface="Times New Roman" panose="02020603050405020304" pitchFamily="18" charset="0"/>
                          <a:cs typeface="Times New Roman" panose="02020603050405020304" pitchFamily="18" charset="0"/>
                        </a:rPr>
                        <a:t> Hybrid Domain Approach</a:t>
                      </a:r>
                    </a:p>
                    <a:p>
                      <a:pPr marL="171450" marR="0" lvl="0" indent="-171450" algn="l" defTabSz="914400" rtl="0" eaLnBrk="1" fontAlgn="auto" latinLnBrk="0" hangingPunct="1">
                        <a:lnSpc>
                          <a:spcPct val="115000"/>
                        </a:lnSpc>
                        <a:spcBef>
                          <a:spcPts val="0"/>
                        </a:spcBef>
                        <a:spcAft>
                          <a:spcPts val="800"/>
                        </a:spcAft>
                        <a:buClrTx/>
                        <a:buSzTx/>
                        <a:buFont typeface="Arial" panose="020B0604020202020204" pitchFamily="34" charset="0"/>
                        <a:buChar char="•"/>
                        <a:tabLst/>
                        <a:defRPr/>
                      </a:pPr>
                      <a:r>
                        <a:rPr lang="en-IN" sz="1200" b="0" dirty="0">
                          <a:latin typeface="Times New Roman" panose="02020603050405020304" pitchFamily="18" charset="0"/>
                          <a:cs typeface="Times New Roman" panose="02020603050405020304" pitchFamily="18" charset="0"/>
                        </a:rPr>
                        <a:t> Multi-Level Security</a:t>
                      </a:r>
                    </a:p>
                    <a:p>
                      <a:pPr marL="0" marR="0" lvl="0" indent="0" algn="l" defTabSz="914400" rtl="0" eaLnBrk="1" fontAlgn="auto" latinLnBrk="0" hangingPunct="1">
                        <a:lnSpc>
                          <a:spcPct val="115000"/>
                        </a:lnSpc>
                        <a:spcBef>
                          <a:spcPts val="0"/>
                        </a:spcBef>
                        <a:spcAft>
                          <a:spcPts val="800"/>
                        </a:spcAft>
                        <a:buClrTx/>
                        <a:buSzTx/>
                        <a:buFont typeface="Arial" panose="020B0604020202020204" pitchFamily="34" charset="0"/>
                        <a:buNone/>
                        <a:tabLst/>
                        <a:defRPr/>
                      </a:pPr>
                      <a:endParaRPr lang="en-IN" sz="1200" b="0" dirty="0">
                        <a:latin typeface="Times New Roman" panose="02020603050405020304" pitchFamily="18" charset="0"/>
                        <a:cs typeface="Times New Roman" panose="02020603050405020304" pitchFamily="18" charset="0"/>
                      </a:endParaRPr>
                    </a:p>
                  </a:txBody>
                  <a:tcPr marL="68580" marR="68580" marT="9525" marB="0"/>
                </a:tc>
                <a:tc>
                  <a:txBody>
                    <a:bodyPr/>
                    <a:lstStyle/>
                    <a:p>
                      <a:pPr marL="171450" marR="0" lvl="0" indent="-171450" algn="l" defTabSz="914400" rtl="0" eaLnBrk="1" fontAlgn="auto" latinLnBrk="0" hangingPunct="1">
                        <a:lnSpc>
                          <a:spcPct val="115000"/>
                        </a:lnSpc>
                        <a:spcBef>
                          <a:spcPts val="0"/>
                        </a:spcBef>
                        <a:spcAft>
                          <a:spcPts val="800"/>
                        </a:spcAft>
                        <a:buClrTx/>
                        <a:buSzTx/>
                        <a:buFont typeface="Arial" panose="020B0604020202020204" pitchFamily="34" charset="0"/>
                        <a:buChar char="•"/>
                        <a:tabLst/>
                        <a:defRPr/>
                      </a:pPr>
                      <a:r>
                        <a:rPr lang="en-IN" sz="1200" b="0" dirty="0">
                          <a:latin typeface="Times New Roman" panose="02020603050405020304" pitchFamily="18" charset="0"/>
                          <a:cs typeface="Times New Roman" panose="02020603050405020304" pitchFamily="18" charset="0"/>
                        </a:rPr>
                        <a:t> DES Encryption</a:t>
                      </a:r>
                    </a:p>
                    <a:p>
                      <a:pPr marL="171450" marR="0" lvl="0" indent="-171450" algn="l" defTabSz="914400" rtl="0" eaLnBrk="1" fontAlgn="auto" latinLnBrk="0" hangingPunct="1">
                        <a:lnSpc>
                          <a:spcPct val="115000"/>
                        </a:lnSpc>
                        <a:spcBef>
                          <a:spcPts val="0"/>
                        </a:spcBef>
                        <a:spcAft>
                          <a:spcPts val="800"/>
                        </a:spcAft>
                        <a:buClrTx/>
                        <a:buSzTx/>
                        <a:buFont typeface="Arial" panose="020B0604020202020204" pitchFamily="34" charset="0"/>
                        <a:buChar char="•"/>
                        <a:tabLst/>
                        <a:defRPr/>
                      </a:pPr>
                      <a:r>
                        <a:rPr lang="en-IN" sz="1200" b="0" dirty="0">
                          <a:latin typeface="Times New Roman" panose="02020603050405020304" pitchFamily="18" charset="0"/>
                          <a:cs typeface="Times New Roman" panose="02020603050405020304" pitchFamily="18" charset="0"/>
                        </a:rPr>
                        <a:t> QR Code Generation</a:t>
                      </a:r>
                    </a:p>
                    <a:p>
                      <a:pPr marL="0" marR="0" lvl="0" indent="0" algn="l" defTabSz="914400" rtl="0" eaLnBrk="1" fontAlgn="auto" latinLnBrk="0" hangingPunct="1">
                        <a:lnSpc>
                          <a:spcPct val="115000"/>
                        </a:lnSpc>
                        <a:spcBef>
                          <a:spcPts val="0"/>
                        </a:spcBef>
                        <a:spcAft>
                          <a:spcPts val="800"/>
                        </a:spcAft>
                        <a:buClrTx/>
                        <a:buSzTx/>
                        <a:buFont typeface="Arial" panose="020B0604020202020204" pitchFamily="34" charset="0"/>
                        <a:buNone/>
                        <a:tabLst/>
                        <a:defRPr/>
                      </a:pPr>
                      <a:endPar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tc>
                <a:tc>
                  <a:txBody>
                    <a:bodyPr/>
                    <a:lstStyle/>
                    <a:p>
                      <a:pPr marL="171450" marR="0" lvl="0" indent="-171450" algn="l" defTabSz="914400" rtl="0" eaLnBrk="1" fontAlgn="auto" latinLnBrk="0" hangingPunct="1">
                        <a:lnSpc>
                          <a:spcPct val="115000"/>
                        </a:lnSpc>
                        <a:spcBef>
                          <a:spcPts val="0"/>
                        </a:spcBef>
                        <a:spcAft>
                          <a:spcPts val="800"/>
                        </a:spcAft>
                        <a:buClrTx/>
                        <a:buSzTx/>
                        <a:buFont typeface="Arial" panose="020B0604020202020204" pitchFamily="34" charset="0"/>
                        <a:buChar char="•"/>
                        <a:tabLst/>
                        <a:defRPr/>
                      </a:pPr>
                      <a:r>
                        <a:rPr lang="en-IN" sz="1200" b="0" dirty="0">
                          <a:latin typeface="Times New Roman" panose="02020603050405020304" pitchFamily="18" charset="0"/>
                          <a:cs typeface="Times New Roman" panose="02020603050405020304" pitchFamily="18" charset="0"/>
                        </a:rPr>
                        <a:t>Computational Overhead</a:t>
                      </a:r>
                    </a:p>
                    <a:p>
                      <a:pPr marL="171450" marR="0" lvl="0" indent="-171450" algn="l" defTabSz="914400" rtl="0" eaLnBrk="1" fontAlgn="auto" latinLnBrk="0" hangingPunct="1">
                        <a:lnSpc>
                          <a:spcPct val="115000"/>
                        </a:lnSpc>
                        <a:spcBef>
                          <a:spcPts val="0"/>
                        </a:spcBef>
                        <a:spcAft>
                          <a:spcPts val="800"/>
                        </a:spcAft>
                        <a:buClrTx/>
                        <a:buSzTx/>
                        <a:buFont typeface="Arial" panose="020B0604020202020204" pitchFamily="34" charset="0"/>
                        <a:buChar char="•"/>
                        <a:tabLst/>
                        <a:defRPr/>
                      </a:pPr>
                      <a:r>
                        <a:rPr lang="en-US" sz="1200" b="0" dirty="0">
                          <a:latin typeface="Times New Roman" panose="02020603050405020304" pitchFamily="18" charset="0"/>
                          <a:cs typeface="Times New Roman" panose="02020603050405020304" pitchFamily="18" charset="0"/>
                        </a:rPr>
                        <a:t> Lack of Comparative Analysis</a:t>
                      </a:r>
                    </a:p>
                    <a:p>
                      <a:pPr marL="0" marR="0" lvl="0" indent="0" algn="l" defTabSz="914400" rtl="0" eaLnBrk="1" fontAlgn="auto" latinLnBrk="0" hangingPunct="1">
                        <a:lnSpc>
                          <a:spcPct val="115000"/>
                        </a:lnSpc>
                        <a:spcBef>
                          <a:spcPts val="0"/>
                        </a:spcBef>
                        <a:spcAft>
                          <a:spcPts val="800"/>
                        </a:spcAft>
                        <a:buClrTx/>
                        <a:buSzTx/>
                        <a:buFont typeface="Arial" panose="020B0604020202020204" pitchFamily="34" charset="0"/>
                        <a:buNone/>
                        <a:tabLst/>
                        <a:defRPr/>
                      </a:pPr>
                      <a:endPar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514320765"/>
                  </a:ext>
                </a:extLst>
              </a:tr>
            </a:tbl>
          </a:graphicData>
        </a:graphic>
      </p:graphicFrame>
    </p:spTree>
    <p:extLst>
      <p:ext uri="{BB962C8B-B14F-4D97-AF65-F5344CB8AC3E}">
        <p14:creationId xmlns:p14="http://schemas.microsoft.com/office/powerpoint/2010/main" val="3002117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C1FEF0-BF02-6282-EAFA-853BD0F4A588}"/>
              </a:ext>
            </a:extLst>
          </p:cNvPr>
          <p:cNvSpPr txBox="1"/>
          <p:nvPr/>
        </p:nvSpPr>
        <p:spPr>
          <a:xfrm>
            <a:off x="3450147" y="2767280"/>
            <a:ext cx="5291705" cy="1323439"/>
          </a:xfrm>
          <a:prstGeom prst="rect">
            <a:avLst/>
          </a:prstGeom>
          <a:noFill/>
        </p:spPr>
        <p:txBody>
          <a:bodyPr wrap="none" rtlCol="0">
            <a:spAutoFit/>
          </a:bodyPr>
          <a:lstStyle/>
          <a:p>
            <a:pPr algn="just"/>
            <a:r>
              <a:rPr lang="en-US" sz="8000" b="1" dirty="0"/>
              <a:t>THANK YOU</a:t>
            </a:r>
            <a:endParaRPr lang="en-IN" sz="8000" b="1" dirty="0"/>
          </a:p>
        </p:txBody>
      </p:sp>
    </p:spTree>
    <p:extLst>
      <p:ext uri="{BB962C8B-B14F-4D97-AF65-F5344CB8AC3E}">
        <p14:creationId xmlns:p14="http://schemas.microsoft.com/office/powerpoint/2010/main" val="1533677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58DF4-4D87-D2F3-C3D3-D5AC3592BAFA}"/>
              </a:ext>
            </a:extLst>
          </p:cNvPr>
          <p:cNvSpPr>
            <a:spLocks noGrp="1"/>
          </p:cNvSpPr>
          <p:nvPr>
            <p:ph type="title"/>
          </p:nvPr>
        </p:nvSpPr>
        <p:spPr>
          <a:xfrm>
            <a:off x="671332" y="186129"/>
            <a:ext cx="12280739" cy="681037"/>
          </a:xfrm>
        </p:spPr>
        <p:txBody>
          <a:bodyPr>
            <a:normAutofit fontScale="90000"/>
          </a:bodyPr>
          <a:lstStyle/>
          <a:p>
            <a:r>
              <a:rPr lang="en-IN" b="1" u="sng"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FD5B11CC-752E-D490-7148-EB1C88444199}"/>
              </a:ext>
            </a:extLst>
          </p:cNvPr>
          <p:cNvSpPr>
            <a:spLocks noGrp="1"/>
          </p:cNvSpPr>
          <p:nvPr>
            <p:ph idx="1"/>
          </p:nvPr>
        </p:nvSpPr>
        <p:spPr>
          <a:xfrm>
            <a:off x="671332" y="1203767"/>
            <a:ext cx="10868627" cy="5127585"/>
          </a:xfrm>
        </p:spPr>
        <p:txBody>
          <a:bodyPr>
            <a:normAutofit/>
          </a:bodyPr>
          <a:lstStyle/>
          <a:p>
            <a:pPr marL="0" marR="0" algn="just">
              <a:lnSpc>
                <a:spcPct val="150000"/>
              </a:lnSpc>
              <a:spcAft>
                <a:spcPts val="800"/>
              </a:spcAft>
            </a:pPr>
            <a:r>
              <a:rPr lang="en-US" sz="2400" dirty="0">
                <a:latin typeface="Times New Roman" panose="02020603050405020304" pitchFamily="18" charset="0"/>
                <a:cs typeface="Times New Roman" panose="02020603050405020304" pitchFamily="18" charset="0"/>
              </a:rPr>
              <a:t>This project implements a secure data-hiding technique using ECC(Elliptic curve cryptography), QR codes, and steganography. The system encrypts a secret message using the ECC(Elliptic curve cryptography), encodes it as a QR code, and embeds the QR code into a cover image using Least Significant Bit (LSB) steganography. The recipient extracts the hidden QR code, decodes the encrypted message, and decrypts it using the key. This method ensures data confidentiality, integrity, and security, making it suitable for secure communication, digital forensics.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938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5D60818-A5AA-3BB5-E4F1-B541B1DABFC5}"/>
              </a:ext>
            </a:extLst>
          </p:cNvPr>
          <p:cNvSpPr>
            <a:spLocks noGrp="1"/>
          </p:cNvSpPr>
          <p:nvPr>
            <p:ph type="ctrTitle"/>
          </p:nvPr>
        </p:nvSpPr>
        <p:spPr>
          <a:xfrm>
            <a:off x="924560" y="264160"/>
            <a:ext cx="10646954" cy="975360"/>
          </a:xfrm>
        </p:spPr>
        <p:txBody>
          <a:bodyPr>
            <a:normAutofit/>
          </a:bodyPr>
          <a:lstStyle/>
          <a:p>
            <a:r>
              <a:rPr lang="en-IN" sz="4400" b="1" u="sng" dirty="0">
                <a:latin typeface="Times New Roman" panose="02020603050405020304" pitchFamily="18" charset="0"/>
                <a:cs typeface="Times New Roman" panose="02020603050405020304" pitchFamily="18" charset="0"/>
              </a:rPr>
              <a:t>INTRODUCTION</a:t>
            </a:r>
          </a:p>
        </p:txBody>
      </p:sp>
      <p:sp>
        <p:nvSpPr>
          <p:cNvPr id="6" name="Subtitle 5">
            <a:extLst>
              <a:ext uri="{FF2B5EF4-FFF2-40B4-BE49-F238E27FC236}">
                <a16:creationId xmlns:a16="http://schemas.microsoft.com/office/drawing/2014/main" id="{44137444-A996-C5F0-FF9B-2DAAEB4B0BD9}"/>
              </a:ext>
            </a:extLst>
          </p:cNvPr>
          <p:cNvSpPr>
            <a:spLocks noGrp="1"/>
          </p:cNvSpPr>
          <p:nvPr>
            <p:ph type="subTitle" idx="1"/>
          </p:nvPr>
        </p:nvSpPr>
        <p:spPr>
          <a:xfrm>
            <a:off x="924560" y="1558109"/>
            <a:ext cx="10353040" cy="5204202"/>
          </a:xfrm>
        </p:spPr>
        <p:txBody>
          <a:bodyPr>
            <a:normAutofit/>
          </a:bodyPr>
          <a:lstStyle/>
          <a:p>
            <a:pPr algn="just"/>
            <a:r>
              <a:rPr lang="en-US" sz="2800" dirty="0">
                <a:latin typeface="Times New Roman" panose="02020603050405020304" pitchFamily="18" charset="0"/>
                <a:cs typeface="Times New Roman" panose="02020603050405020304" pitchFamily="18" charset="0"/>
              </a:rPr>
              <a:t>In the digital era, data security is crucial. Traditional encryption protects data but doesn't hide its presence, making it vulnerable to attacks. Steganography enhances security by concealing encrypted data within images.</a:t>
            </a:r>
          </a:p>
          <a:p>
            <a:pPr algn="just"/>
            <a:r>
              <a:rPr lang="en-US" sz="2800" dirty="0">
                <a:latin typeface="Times New Roman" panose="02020603050405020304" pitchFamily="18" charset="0"/>
                <a:cs typeface="Times New Roman" panose="02020603050405020304" pitchFamily="18" charset="0"/>
              </a:rPr>
              <a:t>This project combines </a:t>
            </a:r>
            <a:r>
              <a:rPr lang="en-US" sz="2800" b="1" dirty="0">
                <a:latin typeface="Times New Roman" panose="02020603050405020304" pitchFamily="18" charset="0"/>
                <a:cs typeface="Times New Roman" panose="02020603050405020304" pitchFamily="18" charset="0"/>
              </a:rPr>
              <a:t>ECC encryption</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QR code storage</a:t>
            </a:r>
            <a:r>
              <a:rPr lang="en-US" sz="2800" dirty="0">
                <a:latin typeface="Times New Roman" panose="02020603050405020304" pitchFamily="18" charset="0"/>
                <a:cs typeface="Times New Roman" panose="02020603050405020304" pitchFamily="18" charset="0"/>
              </a:rPr>
              <a:t>, and </a:t>
            </a:r>
            <a:r>
              <a:rPr lang="en-US" sz="2800" b="1" dirty="0">
                <a:latin typeface="Times New Roman" panose="02020603050405020304" pitchFamily="18" charset="0"/>
                <a:cs typeface="Times New Roman" panose="02020603050405020304" pitchFamily="18" charset="0"/>
              </a:rPr>
              <a:t>LSB-based image steganography</a:t>
            </a:r>
            <a:r>
              <a:rPr lang="en-US" sz="2800" dirty="0">
                <a:latin typeface="Times New Roman" panose="02020603050405020304" pitchFamily="18" charset="0"/>
                <a:cs typeface="Times New Roman" panose="02020603050405020304" pitchFamily="18" charset="0"/>
              </a:rPr>
              <a:t> to securely hide and transmit sensitive information. ECC ensures strong encryption, QR codes enable easy data storage, and LSB steganography conceals the QR code within an image. This approach provides a secure and efficient way to share confidential information over untrusted networks.</a:t>
            </a:r>
          </a:p>
        </p:txBody>
      </p:sp>
    </p:spTree>
    <p:extLst>
      <p:ext uri="{BB962C8B-B14F-4D97-AF65-F5344CB8AC3E}">
        <p14:creationId xmlns:p14="http://schemas.microsoft.com/office/powerpoint/2010/main" val="1189235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87DE5C-ECF8-AFB8-34D2-5CA3F1D78501}"/>
              </a:ext>
            </a:extLst>
          </p:cNvPr>
          <p:cNvSpPr txBox="1"/>
          <p:nvPr/>
        </p:nvSpPr>
        <p:spPr>
          <a:xfrm>
            <a:off x="791110" y="363266"/>
            <a:ext cx="10573576" cy="646331"/>
          </a:xfrm>
          <a:prstGeom prst="rect">
            <a:avLst/>
          </a:prstGeom>
          <a:noFill/>
        </p:spPr>
        <p:txBody>
          <a:bodyPr wrap="square" rtlCol="0">
            <a:spAutoFit/>
          </a:bodyPr>
          <a:lstStyle/>
          <a:p>
            <a:pPr algn="ctr"/>
            <a:r>
              <a:rPr lang="en-US" sz="3600" b="1" u="sng" dirty="0">
                <a:latin typeface="Times New Roman" panose="02020603050405020304" pitchFamily="18" charset="0"/>
                <a:cs typeface="Times New Roman" panose="02020603050405020304" pitchFamily="18" charset="0"/>
              </a:rPr>
              <a:t>System Requirements:</a:t>
            </a:r>
          </a:p>
        </p:txBody>
      </p:sp>
      <p:sp>
        <p:nvSpPr>
          <p:cNvPr id="5" name="TextBox 4">
            <a:extLst>
              <a:ext uri="{FF2B5EF4-FFF2-40B4-BE49-F238E27FC236}">
                <a16:creationId xmlns:a16="http://schemas.microsoft.com/office/drawing/2014/main" id="{2F3CBCC8-E0B1-1D8D-7E60-45636D1969D3}"/>
              </a:ext>
            </a:extLst>
          </p:cNvPr>
          <p:cNvSpPr txBox="1"/>
          <p:nvPr/>
        </p:nvSpPr>
        <p:spPr>
          <a:xfrm>
            <a:off x="791110" y="1235834"/>
            <a:ext cx="10573576" cy="4985980"/>
          </a:xfrm>
          <a:prstGeom prst="rect">
            <a:avLst/>
          </a:prstGeom>
          <a:noFill/>
        </p:spPr>
        <p:txBody>
          <a:bodyPr wrap="square" rtlCol="0">
            <a:spAutoFit/>
          </a:bodyPr>
          <a:lstStyle/>
          <a:p>
            <a:pPr>
              <a:lnSpc>
                <a:spcPct val="150000"/>
              </a:lnSpc>
            </a:pPr>
            <a:r>
              <a:rPr lang="en-US" sz="2800" b="1" dirty="0">
                <a:latin typeface="Times New Roman" panose="02020603050405020304" pitchFamily="18" charset="0"/>
                <a:cs typeface="Times New Roman" panose="02020603050405020304" pitchFamily="18" charset="0"/>
              </a:rPr>
              <a:t>Software Requirements</a:t>
            </a:r>
          </a:p>
          <a:p>
            <a:pPr>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Operating System:</a:t>
            </a:r>
            <a:r>
              <a:rPr lang="en-US" sz="2400" dirty="0">
                <a:latin typeface="Times New Roman" panose="02020603050405020304" pitchFamily="18" charset="0"/>
                <a:cs typeface="Times New Roman" panose="02020603050405020304" pitchFamily="18" charset="0"/>
              </a:rPr>
              <a:t> Windows, Linux, or macOS</a:t>
            </a:r>
          </a:p>
          <a:p>
            <a:pPr>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Python Version:</a:t>
            </a:r>
            <a:r>
              <a:rPr lang="en-US" sz="2400" dirty="0">
                <a:latin typeface="Times New Roman" panose="02020603050405020304" pitchFamily="18" charset="0"/>
                <a:cs typeface="Times New Roman" panose="02020603050405020304" pitchFamily="18" charset="0"/>
              </a:rPr>
              <a:t> Python 3.7+</a:t>
            </a:r>
          </a:p>
          <a:p>
            <a:pPr>
              <a:lnSpc>
                <a:spcPct val="150000"/>
              </a:lnSpc>
            </a:pPr>
            <a:r>
              <a:rPr lang="en-US" sz="2800" b="1" dirty="0">
                <a:latin typeface="Times New Roman" panose="02020603050405020304" pitchFamily="18" charset="0"/>
                <a:cs typeface="Times New Roman" panose="02020603050405020304" pitchFamily="18" charset="0"/>
              </a:rPr>
              <a:t>Hardware Requirements</a:t>
            </a:r>
          </a:p>
          <a:p>
            <a:pPr>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Processor:</a:t>
            </a:r>
            <a:r>
              <a:rPr lang="en-US" sz="2400" dirty="0">
                <a:latin typeface="Times New Roman" panose="02020603050405020304" pitchFamily="18" charset="0"/>
                <a:cs typeface="Times New Roman" panose="02020603050405020304" pitchFamily="18" charset="0"/>
              </a:rPr>
              <a:t> Intel i3 or equivalent (minimum)</a:t>
            </a:r>
          </a:p>
          <a:p>
            <a:pPr>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RAM:</a:t>
            </a:r>
            <a:r>
              <a:rPr lang="en-US" sz="2400" dirty="0">
                <a:latin typeface="Times New Roman" panose="02020603050405020304" pitchFamily="18" charset="0"/>
                <a:cs typeface="Times New Roman" panose="02020603050405020304" pitchFamily="18" charset="0"/>
              </a:rPr>
              <a:t> 4GB (minimum), 8GB+ recommended</a:t>
            </a:r>
          </a:p>
          <a:p>
            <a:pPr>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Storage:</a:t>
            </a:r>
            <a:r>
              <a:rPr lang="en-US" sz="2400" dirty="0">
                <a:latin typeface="Times New Roman" panose="02020603050405020304" pitchFamily="18" charset="0"/>
                <a:cs typeface="Times New Roman" panose="02020603050405020304" pitchFamily="18" charset="0"/>
              </a:rPr>
              <a:t> At least 100MB for image and QR code storage</a:t>
            </a:r>
          </a:p>
          <a:p>
            <a:pPr>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Camera/Scanner (Optional):</a:t>
            </a:r>
            <a:r>
              <a:rPr lang="en-US" sz="2400" dirty="0">
                <a:latin typeface="Times New Roman" panose="02020603050405020304" pitchFamily="18" charset="0"/>
                <a:cs typeface="Times New Roman" panose="02020603050405020304" pitchFamily="18" charset="0"/>
              </a:rPr>
              <a:t> For scanning QR codes from printed images</a:t>
            </a:r>
          </a:p>
          <a:p>
            <a:endParaRPr lang="en-US" dirty="0"/>
          </a:p>
        </p:txBody>
      </p:sp>
    </p:spTree>
    <p:extLst>
      <p:ext uri="{BB962C8B-B14F-4D97-AF65-F5344CB8AC3E}">
        <p14:creationId xmlns:p14="http://schemas.microsoft.com/office/powerpoint/2010/main" val="17652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C16F0C-47B4-2F24-BE65-370B5D77CEBF}"/>
              </a:ext>
            </a:extLst>
          </p:cNvPr>
          <p:cNvSpPr txBox="1"/>
          <p:nvPr/>
        </p:nvSpPr>
        <p:spPr>
          <a:xfrm>
            <a:off x="881743" y="849086"/>
            <a:ext cx="5497286" cy="646331"/>
          </a:xfrm>
          <a:prstGeom prst="rect">
            <a:avLst/>
          </a:prstGeom>
          <a:noFill/>
        </p:spPr>
        <p:txBody>
          <a:bodyPr wrap="square" rtlCol="0">
            <a:spAutoFit/>
          </a:bodyPr>
          <a:lstStyle/>
          <a:p>
            <a:r>
              <a:rPr lang="en-US" sz="3600" b="1" u="sng" dirty="0">
                <a:latin typeface="Times New Roman" panose="02020603050405020304" pitchFamily="18" charset="0"/>
                <a:cs typeface="Times New Roman" panose="02020603050405020304" pitchFamily="18" charset="0"/>
              </a:rPr>
              <a:t>Existing System</a:t>
            </a:r>
            <a:r>
              <a:rPr lang="en-US" sz="3200" dirty="0"/>
              <a:t>:</a:t>
            </a:r>
          </a:p>
        </p:txBody>
      </p:sp>
      <p:sp>
        <p:nvSpPr>
          <p:cNvPr id="3" name="TextBox 2">
            <a:extLst>
              <a:ext uri="{FF2B5EF4-FFF2-40B4-BE49-F238E27FC236}">
                <a16:creationId xmlns:a16="http://schemas.microsoft.com/office/drawing/2014/main" id="{C73FD931-1E2A-E90B-9918-C61629366D2D}"/>
              </a:ext>
            </a:extLst>
          </p:cNvPr>
          <p:cNvSpPr txBox="1"/>
          <p:nvPr/>
        </p:nvSpPr>
        <p:spPr>
          <a:xfrm>
            <a:off x="881743" y="2031021"/>
            <a:ext cx="6770914" cy="224196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Traditional </a:t>
            </a:r>
            <a:r>
              <a:rPr lang="en-US" sz="2400">
                <a:latin typeface="Times New Roman" panose="02020603050405020304" pitchFamily="18" charset="0"/>
                <a:cs typeface="Times New Roman" panose="02020603050405020304" pitchFamily="18" charset="0"/>
              </a:rPr>
              <a:t>Cryptographic Methods</a:t>
            </a:r>
            <a:endParaRPr lang="en-US"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QR Code Vulnerability</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Steganographic Methods</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Lack of Multi-Layered Security</a:t>
            </a:r>
          </a:p>
        </p:txBody>
      </p:sp>
    </p:spTree>
    <p:extLst>
      <p:ext uri="{BB962C8B-B14F-4D97-AF65-F5344CB8AC3E}">
        <p14:creationId xmlns:p14="http://schemas.microsoft.com/office/powerpoint/2010/main" val="1298079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D8D715-518C-5F76-BA74-32C494B1345E}"/>
              </a:ext>
            </a:extLst>
          </p:cNvPr>
          <p:cNvSpPr txBox="1"/>
          <p:nvPr/>
        </p:nvSpPr>
        <p:spPr>
          <a:xfrm>
            <a:off x="576943" y="555171"/>
            <a:ext cx="5225143" cy="646331"/>
          </a:xfrm>
          <a:prstGeom prst="rect">
            <a:avLst/>
          </a:prstGeom>
          <a:noFill/>
        </p:spPr>
        <p:txBody>
          <a:bodyPr wrap="square" rtlCol="0">
            <a:spAutoFit/>
          </a:bodyPr>
          <a:lstStyle/>
          <a:p>
            <a:r>
              <a:rPr lang="en-US" sz="3600" b="1" u="sng" dirty="0">
                <a:latin typeface="Times New Roman" panose="02020603050405020304" pitchFamily="18" charset="0"/>
                <a:cs typeface="Times New Roman" panose="02020603050405020304" pitchFamily="18" charset="0"/>
              </a:rPr>
              <a:t>Proposed System</a:t>
            </a:r>
            <a:r>
              <a:rPr lang="en-US" sz="3200" u="sng"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295D601A-C7CE-84E2-C963-A81450F4005E}"/>
              </a:ext>
            </a:extLst>
          </p:cNvPr>
          <p:cNvSpPr txBox="1"/>
          <p:nvPr/>
        </p:nvSpPr>
        <p:spPr>
          <a:xfrm>
            <a:off x="576943" y="1600201"/>
            <a:ext cx="10341428" cy="39039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Integration of ECC, QR Codes, and Steganography</a:t>
            </a:r>
          </a:p>
          <a:p>
            <a:pPr marL="285750" indent="-28575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Efficient and Secure Encryption</a:t>
            </a:r>
            <a:r>
              <a:rPr lang="en-US" sz="2400" dirty="0">
                <a:latin typeface="Times New Roman" panose="02020603050405020304" pitchFamily="18" charset="0"/>
                <a:cs typeface="Times New Roman" panose="02020603050405020304" pitchFamily="18" charset="0"/>
              </a:rPr>
              <a:t>: Uses </a:t>
            </a:r>
            <a:r>
              <a:rPr lang="en-US" sz="2400" b="1" dirty="0">
                <a:latin typeface="Times New Roman" panose="02020603050405020304" pitchFamily="18" charset="0"/>
                <a:cs typeface="Times New Roman" panose="02020603050405020304" pitchFamily="18" charset="0"/>
              </a:rPr>
              <a:t>Elliptic Curve Cryptography (ECC)</a:t>
            </a:r>
            <a:r>
              <a:rPr lang="en-US" sz="2400" dirty="0">
                <a:latin typeface="Times New Roman" panose="02020603050405020304" pitchFamily="18" charset="0"/>
                <a:cs typeface="Times New Roman" panose="02020603050405020304" pitchFamily="18" charset="0"/>
              </a:rPr>
              <a:t> for strong security with lower computational requirements.</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QR Codes for Structured Data Storage</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Steganography for Concealment</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Multi-Layered Security Approach</a:t>
            </a:r>
          </a:p>
          <a:p>
            <a:pPr>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090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48E57B-C86F-6C23-D994-C3ECBE0B59BE}"/>
              </a:ext>
            </a:extLst>
          </p:cNvPr>
          <p:cNvSpPr txBox="1"/>
          <p:nvPr/>
        </p:nvSpPr>
        <p:spPr>
          <a:xfrm>
            <a:off x="609601" y="923330"/>
            <a:ext cx="2534652" cy="369332"/>
          </a:xfrm>
          <a:prstGeom prst="rect">
            <a:avLst/>
          </a:prstGeom>
          <a:noFill/>
        </p:spPr>
        <p:txBody>
          <a:bodyPr wrap="square" rtlCol="0">
            <a:spAutoFit/>
          </a:bodyPr>
          <a:lstStyle/>
          <a:p>
            <a:r>
              <a:rPr lang="en-IN" sz="1800" b="1" kern="100" dirty="0">
                <a:solidFill>
                  <a:srgbClr val="000000"/>
                </a:solidFill>
                <a:effectLst/>
                <a:latin typeface="Times New Roman" panose="02020603050405020304" pitchFamily="18" charset="0"/>
                <a:ea typeface="Times New Roman" panose="02020603050405020304" pitchFamily="18" charset="0"/>
              </a:rPr>
              <a:t>USE CASE DIAGRAM </a:t>
            </a:r>
            <a:endParaRPr lang="en-IN" sz="1800" kern="100" dirty="0">
              <a:solidFill>
                <a:srgbClr val="000000"/>
              </a:solidFill>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3464869E-58B4-3CE1-575E-6185A36899E7}"/>
              </a:ext>
            </a:extLst>
          </p:cNvPr>
          <p:cNvSpPr txBox="1"/>
          <p:nvPr/>
        </p:nvSpPr>
        <p:spPr>
          <a:xfrm>
            <a:off x="593558" y="0"/>
            <a:ext cx="5101391" cy="923330"/>
          </a:xfrm>
          <a:prstGeom prst="rect">
            <a:avLst/>
          </a:prstGeom>
          <a:noFill/>
        </p:spPr>
        <p:txBody>
          <a:bodyPr wrap="square" rtlCol="0">
            <a:spAutoFit/>
          </a:bodyPr>
          <a:lstStyle/>
          <a:p>
            <a:r>
              <a:rPr lang="en-IN" sz="3600" b="1" kern="100" dirty="0">
                <a:solidFill>
                  <a:srgbClr val="000000"/>
                </a:solidFill>
                <a:effectLst/>
                <a:latin typeface="Times New Roman" panose="02020603050405020304" pitchFamily="18" charset="0"/>
                <a:ea typeface="Times New Roman" panose="02020603050405020304" pitchFamily="18" charset="0"/>
              </a:rPr>
              <a:t>SYSTEM DESIGN:</a:t>
            </a:r>
            <a:endParaRPr lang="en-IN" sz="3600" kern="1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4A0D95B9-4670-666B-FC12-B687064C57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6759" y="1499156"/>
            <a:ext cx="4716379" cy="4584681"/>
          </a:xfrm>
          <a:prstGeom prst="rect">
            <a:avLst/>
          </a:prstGeom>
        </p:spPr>
      </p:pic>
    </p:spTree>
    <p:extLst>
      <p:ext uri="{BB962C8B-B14F-4D97-AF65-F5344CB8AC3E}">
        <p14:creationId xmlns:p14="http://schemas.microsoft.com/office/powerpoint/2010/main" val="2653087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C305B6-DDF0-252C-6C13-0A7772BFE3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2136" y="1036034"/>
            <a:ext cx="4006516" cy="4978605"/>
          </a:xfrm>
          <a:prstGeom prst="rect">
            <a:avLst/>
          </a:prstGeom>
        </p:spPr>
      </p:pic>
      <p:sp>
        <p:nvSpPr>
          <p:cNvPr id="6" name="TextBox 5">
            <a:extLst>
              <a:ext uri="{FF2B5EF4-FFF2-40B4-BE49-F238E27FC236}">
                <a16:creationId xmlns:a16="http://schemas.microsoft.com/office/drawing/2014/main" id="{2B676914-1612-7BA1-A501-FB6EC9CCD887}"/>
              </a:ext>
            </a:extLst>
          </p:cNvPr>
          <p:cNvSpPr txBox="1"/>
          <p:nvPr/>
        </p:nvSpPr>
        <p:spPr>
          <a:xfrm>
            <a:off x="553453" y="635924"/>
            <a:ext cx="2975810" cy="400110"/>
          </a:xfrm>
          <a:prstGeom prst="rect">
            <a:avLst/>
          </a:prstGeom>
          <a:noFill/>
        </p:spPr>
        <p:txBody>
          <a:bodyPr wrap="square">
            <a:spAutoFit/>
          </a:bodyPr>
          <a:lstStyle/>
          <a:p>
            <a:r>
              <a:rPr lang="en-IN" sz="2000" b="1" dirty="0">
                <a:solidFill>
                  <a:srgbClr val="000000"/>
                </a:solidFill>
                <a:effectLst/>
                <a:latin typeface="Times New Roman" panose="02020603050405020304" pitchFamily="18" charset="0"/>
                <a:ea typeface="Times New Roman" panose="02020603050405020304" pitchFamily="18" charset="0"/>
              </a:rPr>
              <a:t>ACTIVITY DIAGRAM </a:t>
            </a:r>
            <a:endParaRPr lang="en-IN" sz="2000" dirty="0"/>
          </a:p>
        </p:txBody>
      </p:sp>
    </p:spTree>
    <p:extLst>
      <p:ext uri="{BB962C8B-B14F-4D97-AF65-F5344CB8AC3E}">
        <p14:creationId xmlns:p14="http://schemas.microsoft.com/office/powerpoint/2010/main" val="1692456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F12D74-FF65-2A4F-5B56-BFBE88DB8AD0}"/>
              </a:ext>
            </a:extLst>
          </p:cNvPr>
          <p:cNvPicPr>
            <a:picLocks noChangeAspect="1"/>
          </p:cNvPicPr>
          <p:nvPr/>
        </p:nvPicPr>
        <p:blipFill>
          <a:blip r:embed="rId2"/>
          <a:stretch>
            <a:fillRect/>
          </a:stretch>
        </p:blipFill>
        <p:spPr>
          <a:xfrm>
            <a:off x="1355558" y="1970845"/>
            <a:ext cx="9480884" cy="4195718"/>
          </a:xfrm>
          <a:prstGeom prst="rect">
            <a:avLst/>
          </a:prstGeom>
        </p:spPr>
      </p:pic>
      <p:sp>
        <p:nvSpPr>
          <p:cNvPr id="3" name="TextBox 2">
            <a:extLst>
              <a:ext uri="{FF2B5EF4-FFF2-40B4-BE49-F238E27FC236}">
                <a16:creationId xmlns:a16="http://schemas.microsoft.com/office/drawing/2014/main" id="{ECB98CDC-E072-D54E-D998-D9CBB8652172}"/>
              </a:ext>
            </a:extLst>
          </p:cNvPr>
          <p:cNvSpPr txBox="1"/>
          <p:nvPr/>
        </p:nvSpPr>
        <p:spPr>
          <a:xfrm>
            <a:off x="721895" y="719511"/>
            <a:ext cx="6096000" cy="461665"/>
          </a:xfrm>
          <a:prstGeom prst="rect">
            <a:avLst/>
          </a:prstGeom>
          <a:noFill/>
        </p:spPr>
        <p:txBody>
          <a:bodyPr wrap="square">
            <a:spAutoFit/>
          </a:bodyPr>
          <a:lstStyle/>
          <a:p>
            <a:r>
              <a:rPr lang="en-IN" sz="2400" b="1">
                <a:solidFill>
                  <a:srgbClr val="000000"/>
                </a:solidFill>
                <a:effectLst/>
                <a:latin typeface="Times New Roman" panose="02020603050405020304" pitchFamily="18" charset="0"/>
                <a:ea typeface="Times New Roman" panose="02020603050405020304" pitchFamily="18" charset="0"/>
              </a:rPr>
              <a:t>CLASS DIAGRAM </a:t>
            </a:r>
            <a:endParaRPr lang="en-IN" sz="2400"/>
          </a:p>
        </p:txBody>
      </p:sp>
    </p:spTree>
    <p:extLst>
      <p:ext uri="{BB962C8B-B14F-4D97-AF65-F5344CB8AC3E}">
        <p14:creationId xmlns:p14="http://schemas.microsoft.com/office/powerpoint/2010/main" val="39378737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553</TotalTime>
  <Words>723</Words>
  <Application>Microsoft Office PowerPoint</Application>
  <PresentationFormat>Widescreen</PresentationFormat>
  <Paragraphs>126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PowerPoint Presentation</vt:lpstr>
      <vt:lpstr>ABSTRACT:</vt:lpstr>
      <vt:lpstr>INTRODUCTION</vt:lpstr>
      <vt:lpstr>PowerPoint Presentation</vt:lpstr>
      <vt:lpstr>PowerPoint Presentation</vt:lpstr>
      <vt:lpstr>PowerPoint Presentation</vt:lpstr>
      <vt:lpstr>PowerPoint Presentation</vt:lpstr>
      <vt:lpstr>PowerPoint Presentation</vt:lpstr>
      <vt:lpstr>PowerPoint Presentation</vt:lpstr>
      <vt:lpstr>Encryption Code</vt:lpstr>
      <vt:lpstr>Decryption Code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sravan kumar</dc:creator>
  <cp:lastModifiedBy>Juluru Varun</cp:lastModifiedBy>
  <cp:revision>19</cp:revision>
  <dcterms:created xsi:type="dcterms:W3CDTF">2024-03-19T15:08:47Z</dcterms:created>
  <dcterms:modified xsi:type="dcterms:W3CDTF">2025-06-09T05:57:49Z</dcterms:modified>
</cp:coreProperties>
</file>