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2" autoAdjust="0"/>
  </p:normalViewPr>
  <p:slideViewPr>
    <p:cSldViewPr snapToGrid="0">
      <p:cViewPr>
        <p:scale>
          <a:sx n="81" d="100"/>
          <a:sy n="81" d="100"/>
        </p:scale>
        <p:origin x="-184" y="-8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267324" y="90071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716969" y="39767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US" sz="2000" b="1" dirty="0">
              <a:solidFill>
                <a:schemeClr val="accent6">
                  <a:lumMod val="20000"/>
                  <a:lumOff val="80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6">
                    <a:lumMod val="20000"/>
                    <a:lumOff val="80000"/>
                  </a:schemeClr>
                </a:solidFill>
                <a:latin typeface="Arial"/>
                <a:cs typeface="Arial"/>
              </a:rPr>
              <a:t>J.KARUNAKAR</a:t>
            </a:r>
          </a:p>
          <a:p>
            <a:r>
              <a:rPr lang="en-US" sz="2000" b="1" dirty="0">
                <a:solidFill>
                  <a:schemeClr val="accent1">
                    <a:lumMod val="75000"/>
                  </a:schemeClr>
                </a:solidFill>
                <a:latin typeface="Arial"/>
                <a:cs typeface="Arial"/>
              </a:rPr>
              <a:t>College Name &amp; Department : </a:t>
            </a:r>
            <a:r>
              <a:rPr lang="en-US" sz="2000" b="1" dirty="0">
                <a:solidFill>
                  <a:schemeClr val="accent6">
                    <a:lumMod val="20000"/>
                    <a:lumOff val="80000"/>
                  </a:schemeClr>
                </a:solidFill>
                <a:latin typeface="Arial"/>
                <a:cs typeface="Arial"/>
              </a:rPr>
              <a:t>KU college of engineering and                                                                                                                        technology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Rectangle 4">
            <a:extLst>
              <a:ext uri="{FF2B5EF4-FFF2-40B4-BE49-F238E27FC236}">
                <a16:creationId xmlns:a16="http://schemas.microsoft.com/office/drawing/2014/main" id="{2C889F03-D443-4C63-A6F9-8AE9897C9BEF}"/>
              </a:ext>
            </a:extLst>
          </p:cNvPr>
          <p:cNvSpPr>
            <a:spLocks noChangeArrowheads="1"/>
          </p:cNvSpPr>
          <p:nvPr/>
        </p:nvSpPr>
        <p:spPr bwMode="auto">
          <a:xfrm>
            <a:off x="805031" y="1543453"/>
            <a:ext cx="1017827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future scope of this project involves expanding its capabilities beyond just image files to include </a:t>
            </a:r>
            <a:r>
              <a:rPr kumimoji="0" lang="en-US" altLang="en-US" sz="1800" b="1" i="0" u="none" strike="noStrike" cap="none" normalizeH="0" baseline="0" dirty="0">
                <a:ln>
                  <a:noFill/>
                </a:ln>
                <a:solidFill>
                  <a:schemeClr val="tx1"/>
                </a:solidFill>
                <a:effectLst/>
                <a:latin typeface="Arial" panose="020B0604020202020204" pitchFamily="34" charset="0"/>
              </a:rPr>
              <a:t>audio, video</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text files</a:t>
            </a:r>
            <a:r>
              <a:rPr kumimoji="0" lang="en-US" altLang="en-US" sz="1800" b="0" i="0" u="none" strike="noStrike" cap="none" normalizeH="0" baseline="0" dirty="0">
                <a:ln>
                  <a:noFill/>
                </a:ln>
                <a:solidFill>
                  <a:schemeClr val="tx1"/>
                </a:solidFill>
                <a:effectLst/>
                <a:latin typeface="Arial" panose="020B0604020202020204" pitchFamily="34" charset="0"/>
              </a:rPr>
              <a:t>, providing a more versatile solution for secure data hiding across different media formats. To stay ahead of evolving threats, future improvements can focus on enhancing resistance to </a:t>
            </a:r>
            <a:r>
              <a:rPr kumimoji="0" lang="en-US" altLang="en-US" sz="1800" b="1" i="0" u="none" strike="noStrike" cap="none" normalizeH="0" baseline="0" dirty="0">
                <a:ln>
                  <a:noFill/>
                </a:ln>
                <a:solidFill>
                  <a:schemeClr val="tx1"/>
                </a:solidFill>
                <a:effectLst/>
                <a:latin typeface="Arial" panose="020B0604020202020204" pitchFamily="34" charset="0"/>
              </a:rPr>
              <a:t>AI-based detection</a:t>
            </a:r>
            <a:r>
              <a:rPr kumimoji="0" lang="en-US" altLang="en-US" sz="1800" b="0" i="0" u="none" strike="noStrike" cap="none" normalizeH="0" baseline="0" dirty="0">
                <a:ln>
                  <a:noFill/>
                </a:ln>
                <a:solidFill>
                  <a:schemeClr val="tx1"/>
                </a:solidFill>
                <a:effectLst/>
                <a:latin typeface="Arial" panose="020B0604020202020204" pitchFamily="34" charset="0"/>
              </a:rPr>
              <a:t> and advanced </a:t>
            </a:r>
            <a:r>
              <a:rPr kumimoji="0" lang="en-US" altLang="en-US" sz="1800" b="0" i="0" u="none" strike="noStrike" cap="none" normalizeH="0" baseline="0" dirty="0" err="1">
                <a:ln>
                  <a:noFill/>
                </a:ln>
                <a:solidFill>
                  <a:schemeClr val="tx1"/>
                </a:solidFill>
                <a:effectLst/>
                <a:latin typeface="Arial" panose="020B0604020202020204" pitchFamily="34" charset="0"/>
              </a:rPr>
              <a:t>steganalysis</a:t>
            </a:r>
            <a:r>
              <a:rPr kumimoji="0" lang="en-US" altLang="en-US" sz="1800" b="0" i="0" u="none" strike="noStrike" cap="none" normalizeH="0" baseline="0" dirty="0">
                <a:ln>
                  <a:noFill/>
                </a:ln>
                <a:solidFill>
                  <a:schemeClr val="tx1"/>
                </a:solidFill>
                <a:effectLst/>
                <a:latin typeface="Arial" panose="020B0604020202020204" pitchFamily="34" charset="0"/>
              </a:rPr>
              <a:t> tools, making the system more robust. Integrating the technology with </a:t>
            </a:r>
            <a:r>
              <a:rPr kumimoji="0" lang="en-US" altLang="en-US" sz="1800" b="1" i="0" u="none" strike="noStrike" cap="none" normalizeH="0" baseline="0" dirty="0">
                <a:ln>
                  <a:noFill/>
                </a:ln>
                <a:solidFill>
                  <a:schemeClr val="tx1"/>
                </a:solidFill>
                <a:effectLst/>
                <a:latin typeface="Arial" panose="020B0604020202020204" pitchFamily="34" charset="0"/>
              </a:rPr>
              <a:t>real-time communication platforms</a:t>
            </a:r>
            <a:r>
              <a:rPr kumimoji="0" lang="en-US" altLang="en-US" sz="1800" b="0" i="0" u="none" strike="noStrike" cap="none" normalizeH="0" baseline="0" dirty="0">
                <a:ln>
                  <a:noFill/>
                </a:ln>
                <a:solidFill>
                  <a:schemeClr val="tx1"/>
                </a:solidFill>
                <a:effectLst/>
                <a:latin typeface="Arial" panose="020B0604020202020204" pitchFamily="34" charset="0"/>
              </a:rPr>
              <a:t> could allow for </a:t>
            </a:r>
            <a:r>
              <a:rPr kumimoji="0" lang="en-US" altLang="en-US" sz="1800" b="1" i="0" u="none" strike="noStrike" cap="none" normalizeH="0" baseline="0" dirty="0">
                <a:ln>
                  <a:noFill/>
                </a:ln>
                <a:solidFill>
                  <a:schemeClr val="tx1"/>
                </a:solidFill>
                <a:effectLst/>
                <a:latin typeface="Arial" panose="020B0604020202020204" pitchFamily="34" charset="0"/>
              </a:rPr>
              <a:t>secure instant messaging</a:t>
            </a:r>
            <a:r>
              <a:rPr kumimoji="0" lang="en-US" altLang="en-US" sz="1800" b="0" i="0" u="none" strike="noStrike" cap="none" normalizeH="0" baseline="0" dirty="0">
                <a:ln>
                  <a:noFill/>
                </a:ln>
                <a:solidFill>
                  <a:schemeClr val="tx1"/>
                </a:solidFill>
                <a:effectLst/>
                <a:latin typeface="Arial" panose="020B0604020202020204" pitchFamily="34" charset="0"/>
              </a:rPr>
              <a:t> without the risk of data interception. Additionally, implementing </a:t>
            </a:r>
            <a:r>
              <a:rPr kumimoji="0" lang="en-US" altLang="en-US" sz="1800" b="1" i="0" u="none" strike="noStrike" cap="none" normalizeH="0" baseline="0" dirty="0">
                <a:ln>
                  <a:noFill/>
                </a:ln>
                <a:solidFill>
                  <a:schemeClr val="tx1"/>
                </a:solidFill>
                <a:effectLst/>
                <a:latin typeface="Arial" panose="020B0604020202020204" pitchFamily="34" charset="0"/>
              </a:rPr>
              <a:t>data integrity checks</a:t>
            </a:r>
            <a:r>
              <a:rPr kumimoji="0" lang="en-US" altLang="en-US" sz="1800" b="0" i="0" u="none" strike="noStrike" cap="none" normalizeH="0" baseline="0" dirty="0">
                <a:ln>
                  <a:noFill/>
                </a:ln>
                <a:solidFill>
                  <a:schemeClr val="tx1"/>
                </a:solidFill>
                <a:effectLst/>
                <a:latin typeface="Arial" panose="020B0604020202020204" pitchFamily="34" charset="0"/>
              </a:rPr>
              <a:t> would ensure that hidden data remains unaltered during transmission. </a:t>
            </a: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could further enhance security by offering immutable records for stored data. The system could also be adapted for use in </a:t>
            </a:r>
            <a:r>
              <a:rPr kumimoji="0" lang="en-US" altLang="en-US" sz="1800" b="1" i="0" u="none" strike="noStrike" cap="none" normalizeH="0" baseline="0" dirty="0">
                <a:ln>
                  <a:noFill/>
                </a:ln>
                <a:solidFill>
                  <a:schemeClr val="tx1"/>
                </a:solidFill>
                <a:effectLst/>
                <a:latin typeface="Arial" panose="020B0604020202020204" pitchFamily="34" charset="0"/>
              </a:rPr>
              <a:t>cloud storage</a:t>
            </a:r>
            <a:r>
              <a:rPr kumimoji="0" lang="en-US" altLang="en-US" sz="1800" b="0" i="0" u="none" strike="noStrike" cap="none" normalizeH="0" baseline="0" dirty="0">
                <a:ln>
                  <a:noFill/>
                </a:ln>
                <a:solidFill>
                  <a:schemeClr val="tx1"/>
                </a:solidFill>
                <a:effectLst/>
                <a:latin typeface="Arial" panose="020B0604020202020204" pitchFamily="34" charset="0"/>
              </a:rPr>
              <a:t>, providing protection against unauthorized access to sensitive files. Developing </a:t>
            </a:r>
            <a:r>
              <a:rPr kumimoji="0" lang="en-US" altLang="en-US" sz="1800" b="1" i="0" u="none" strike="noStrike" cap="none" normalizeH="0" baseline="0" dirty="0">
                <a:ln>
                  <a:noFill/>
                </a:ln>
                <a:solidFill>
                  <a:schemeClr val="tx1"/>
                </a:solidFill>
                <a:effectLst/>
                <a:latin typeface="Arial" panose="020B0604020202020204" pitchFamily="34" charset="0"/>
              </a:rPr>
              <a:t>user-friendly mobile and web applications</a:t>
            </a:r>
            <a:r>
              <a:rPr kumimoji="0" lang="en-US" altLang="en-US" sz="1800" b="0" i="0" u="none" strike="noStrike" cap="none" normalizeH="0" baseline="0" dirty="0">
                <a:ln>
                  <a:noFill/>
                </a:ln>
                <a:solidFill>
                  <a:schemeClr val="tx1"/>
                </a:solidFill>
                <a:effectLst/>
                <a:latin typeface="Arial" panose="020B0604020202020204" pitchFamily="34" charset="0"/>
              </a:rPr>
              <a:t> would make the technology more accessible to non-technical users, while the use of </a:t>
            </a:r>
            <a:r>
              <a:rPr kumimoji="0" lang="en-US" altLang="en-US" sz="1800" b="1" i="0" u="none" strike="noStrike" cap="none" normalizeH="0" baseline="0" dirty="0">
                <a:ln>
                  <a:noFill/>
                </a:ln>
                <a:solidFill>
                  <a:schemeClr val="tx1"/>
                </a:solidFill>
                <a:effectLst/>
                <a:latin typeface="Arial" panose="020B0604020202020204" pitchFamily="34" charset="0"/>
              </a:rPr>
              <a:t>AI algorithms</a:t>
            </a:r>
            <a:r>
              <a:rPr kumimoji="0" lang="en-US" altLang="en-US" sz="1800" b="0" i="0" u="none" strike="noStrike" cap="none" normalizeH="0" baseline="0" dirty="0">
                <a:ln>
                  <a:noFill/>
                </a:ln>
                <a:solidFill>
                  <a:schemeClr val="tx1"/>
                </a:solidFill>
                <a:effectLst/>
                <a:latin typeface="Arial" panose="020B0604020202020204" pitchFamily="34" charset="0"/>
              </a:rPr>
              <a:t> could allow for dynamic adjustment of the data embedding process based on the media type, improving efficiency and stealth. Finally, improving the scalability of the system would allow it to handle larger datasets and more complex use cases, making it an even more powerful tool for data security.</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4" name="Rectangle 5">
            <a:extLst>
              <a:ext uri="{FF2B5EF4-FFF2-40B4-BE49-F238E27FC236}">
                <a16:creationId xmlns:a16="http://schemas.microsoft.com/office/drawing/2014/main" id="{B7503EFF-B3E3-48BA-AFBE-5B912AA35C72}"/>
              </a:ext>
            </a:extLst>
          </p:cNvPr>
          <p:cNvSpPr>
            <a:spLocks noGrp="1" noChangeArrowheads="1"/>
          </p:cNvSpPr>
          <p:nvPr>
            <p:ph idx="1"/>
          </p:nvPr>
        </p:nvSpPr>
        <p:spPr bwMode="auto">
          <a:xfrm>
            <a:off x="504498" y="1760666"/>
            <a:ext cx="105734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In the digital age, ensuring the confidentiality of sensitive information is critical. Traditional encryption methods, while effective, often raise suspicion when used to secure data during transmission. Steganography offers an alternative by embedding hidden data within innocent-looking files, such as images, making detection more difficult. However, securing this hidden data against unauthorized access and maintaining the image's quality pose significant challenges. This project focuses on improving the security of data hiding techniques in images using steganography, ensuring both robustness and imperceptibility. The goal is to develop a method that can securely and efficiently embed information while preventing detection and maintaining the integrity of the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0" indent="0">
              <a:buNone/>
            </a:pPr>
            <a:r>
              <a:rPr lang="en-IN" dirty="0"/>
              <a:t> </a:t>
            </a:r>
          </a:p>
        </p:txBody>
      </p:sp>
      <p:sp>
        <p:nvSpPr>
          <p:cNvPr id="4" name="TextBox 3">
            <a:extLst>
              <a:ext uri="{FF2B5EF4-FFF2-40B4-BE49-F238E27FC236}">
                <a16:creationId xmlns:a16="http://schemas.microsoft.com/office/drawing/2014/main" id="{92861800-C1ED-4F5B-80D1-34DCAE39CB6F}"/>
              </a:ext>
            </a:extLst>
          </p:cNvPr>
          <p:cNvSpPr txBox="1"/>
          <p:nvPr/>
        </p:nvSpPr>
        <p:spPr>
          <a:xfrm>
            <a:off x="581192" y="1615261"/>
            <a:ext cx="10525760" cy="4653280"/>
          </a:xfrm>
          <a:prstGeom prst="rect">
            <a:avLst/>
          </a:prstGeom>
          <a:noFill/>
        </p:spPr>
        <p:txBody>
          <a:bodyPr wrap="square" rtlCol="0">
            <a:spAutoFit/>
          </a:bodyPr>
          <a:lstStyle/>
          <a:p>
            <a:endParaRPr lang="en-US" dirty="0"/>
          </a:p>
        </p:txBody>
      </p:sp>
      <p:sp>
        <p:nvSpPr>
          <p:cNvPr id="8" name="Rectangle 4">
            <a:extLst>
              <a:ext uri="{FF2B5EF4-FFF2-40B4-BE49-F238E27FC236}">
                <a16:creationId xmlns:a16="http://schemas.microsoft.com/office/drawing/2014/main" id="{75C18272-63C9-4053-9E83-7B605C8A93FE}"/>
              </a:ext>
            </a:extLst>
          </p:cNvPr>
          <p:cNvSpPr>
            <a:spLocks noChangeArrowheads="1"/>
          </p:cNvSpPr>
          <p:nvPr/>
        </p:nvSpPr>
        <p:spPr bwMode="auto">
          <a:xfrm>
            <a:off x="581192" y="1197447"/>
            <a:ext cx="106557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 Algorithms</a:t>
            </a:r>
            <a:r>
              <a:rPr kumimoji="0" lang="en-US" altLang="en-US" sz="1800" b="0" i="0" u="none" strike="noStrike" cap="none" normalizeH="0" baseline="0" dirty="0">
                <a:ln>
                  <a:noFill/>
                </a:ln>
                <a:solidFill>
                  <a:schemeClr val="tx1"/>
                </a:solidFill>
                <a:effectLst/>
                <a:latin typeface="Arial" panose="020B0604020202020204" pitchFamily="34" charset="0"/>
              </a:rPr>
              <a:t> (e.g., Least Significant Bit, Discrete Cosine Transform, Wavelet Transform)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Python Libraries</a:t>
            </a:r>
            <a:r>
              <a:rPr kumimoji="0" lang="en-US" altLang="en-US" sz="1800" b="0" i="0" u="none" strike="noStrike" cap="none" normalizeH="0" baseline="0" dirty="0">
                <a:ln>
                  <a:noFill/>
                </a:ln>
                <a:solidFill>
                  <a:schemeClr val="tx1"/>
                </a:solidFill>
                <a:effectLst/>
                <a:latin typeface="Arial" panose="020B0604020202020204" pitchFamily="34" charset="0"/>
              </a:rPr>
              <a:t> (Pillow, OpenCV)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(AES, RSA)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 (Image Processing Toolbox)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System </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Windows</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Image Formats </a:t>
            </a: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JPG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81664" y="57869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8C53750-497A-4E35-92B2-22D5FCFBDEC3}"/>
              </a:ext>
            </a:extLst>
          </p:cNvPr>
          <p:cNvSpPr>
            <a:spLocks noGrp="1" noChangeArrowheads="1"/>
          </p:cNvSpPr>
          <p:nvPr>
            <p:ph idx="1"/>
          </p:nvPr>
        </p:nvSpPr>
        <p:spPr bwMode="auto">
          <a:xfrm>
            <a:off x="603584" y="949822"/>
            <a:ext cx="1090769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Dual-layer security</a:t>
            </a:r>
            <a:r>
              <a:rPr kumimoji="0" lang="en-US" altLang="en-US" sz="1800" b="0" i="0" u="none" strike="noStrike" cap="none" normalizeH="0" baseline="0" dirty="0">
                <a:ln>
                  <a:noFill/>
                </a:ln>
                <a:solidFill>
                  <a:schemeClr val="tx1"/>
                </a:solidFill>
                <a:effectLst/>
                <a:latin typeface="Arial" panose="020B0604020202020204" pitchFamily="34" charset="0"/>
              </a:rPr>
              <a:t> by combining encryption with steganography for enhanced protection.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Resistance to compression</a:t>
            </a:r>
            <a:r>
              <a:rPr kumimoji="0" lang="en-US" altLang="en-US" sz="1800" b="0" i="0" u="none" strike="noStrike" cap="none" normalizeH="0" baseline="0" dirty="0">
                <a:ln>
                  <a:noFill/>
                </a:ln>
                <a:solidFill>
                  <a:schemeClr val="tx1"/>
                </a:solidFill>
                <a:effectLst/>
                <a:latin typeface="Arial" panose="020B0604020202020204" pitchFamily="34" charset="0"/>
              </a:rPr>
              <a:t> ensures hidden data remains intact even after image compression.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Large data capacity</a:t>
            </a:r>
            <a:r>
              <a:rPr kumimoji="0" lang="en-US" altLang="en-US" sz="1800" b="0" i="0" u="none" strike="noStrike" cap="none" normalizeH="0" baseline="0" dirty="0">
                <a:ln>
                  <a:noFill/>
                </a:ln>
                <a:solidFill>
                  <a:schemeClr val="tx1"/>
                </a:solidFill>
                <a:effectLst/>
                <a:latin typeface="Arial" panose="020B0604020202020204" pitchFamily="34" charset="0"/>
              </a:rPr>
              <a:t> hidden in a small image without noticeable quality loss.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Invisible data</a:t>
            </a:r>
            <a:r>
              <a:rPr kumimoji="0" lang="en-US" altLang="en-US" sz="1800" b="0" i="0" u="none" strike="noStrike" cap="none" normalizeH="0" baseline="0" dirty="0">
                <a:ln>
                  <a:noFill/>
                </a:ln>
                <a:solidFill>
                  <a:schemeClr val="tx1"/>
                </a:solidFill>
                <a:effectLst/>
                <a:latin typeface="Arial" panose="020B0604020202020204" pitchFamily="34" charset="0"/>
              </a:rPr>
              <a:t> that cannot be detected by the human eye, even with substantial amounts of hidden data.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Resistant to detection tools</a:t>
            </a:r>
            <a:r>
              <a:rPr kumimoji="0" lang="en-US" altLang="en-US" sz="1800" b="0" i="0" u="none" strike="noStrike" cap="none" normalizeH="0" baseline="0" dirty="0">
                <a:ln>
                  <a:noFill/>
                </a:ln>
                <a:solidFill>
                  <a:schemeClr val="tx1"/>
                </a:solidFill>
                <a:effectLst/>
                <a:latin typeface="Arial" panose="020B0604020202020204" pitchFamily="34" charset="0"/>
              </a:rPr>
              <a:t> like </a:t>
            </a:r>
            <a:r>
              <a:rPr kumimoji="0" lang="en-US" altLang="en-US" sz="1800" b="0" i="0" u="none" strike="noStrike" cap="none" normalizeH="0" baseline="0" dirty="0" err="1">
                <a:ln>
                  <a:noFill/>
                </a:ln>
                <a:solidFill>
                  <a:schemeClr val="tx1"/>
                </a:solidFill>
                <a:effectLst/>
                <a:latin typeface="Arial" panose="020B0604020202020204" pitchFamily="34" charset="0"/>
              </a:rPr>
              <a:t>StegExpose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StegDetect</a:t>
            </a:r>
            <a:r>
              <a:rPr kumimoji="0" lang="en-US" altLang="en-US" sz="1800" b="0" i="0" u="none" strike="noStrike" cap="none" normalizeH="0" baseline="0" dirty="0">
                <a:ln>
                  <a:noFill/>
                </a:ln>
                <a:solidFill>
                  <a:schemeClr val="tx1"/>
                </a:solidFill>
                <a:effectLst/>
                <a:latin typeface="Arial" panose="020B0604020202020204" pitchFamily="34" charset="0"/>
              </a:rPr>
              <a:t>, enhancing security.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Real-time embedding and extraction</a:t>
            </a:r>
            <a:r>
              <a:rPr kumimoji="0" lang="en-US" altLang="en-US" sz="1800" b="0" i="0" u="none" strike="noStrike" cap="none" normalizeH="0" baseline="0" dirty="0">
                <a:ln>
                  <a:noFill/>
                </a:ln>
                <a:solidFill>
                  <a:schemeClr val="tx1"/>
                </a:solidFill>
                <a:effectLst/>
                <a:latin typeface="Arial" panose="020B0604020202020204" pitchFamily="34" charset="0"/>
              </a:rPr>
              <a:t> via an interactive interface for user convenience.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Watermarking capability</a:t>
            </a:r>
            <a:r>
              <a:rPr kumimoji="0" lang="en-US" altLang="en-US" sz="1800" b="0" i="0" u="none" strike="noStrike" cap="none" normalizeH="0" baseline="0" dirty="0">
                <a:ln>
                  <a:noFill/>
                </a:ln>
                <a:solidFill>
                  <a:schemeClr val="tx1"/>
                </a:solidFill>
                <a:effectLst/>
                <a:latin typeface="Arial" panose="020B0604020202020204" pitchFamily="34" charset="0"/>
              </a:rPr>
              <a:t> for protecting digital content and intellectual property.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Adaptive algorithms</a:t>
            </a:r>
            <a:r>
              <a:rPr kumimoji="0" lang="en-US" altLang="en-US" sz="1800" b="0" i="0" u="none" strike="noStrike" cap="none" normalizeH="0" baseline="0" dirty="0">
                <a:ln>
                  <a:noFill/>
                </a:ln>
                <a:solidFill>
                  <a:schemeClr val="tx1"/>
                </a:solidFill>
                <a:effectLst/>
                <a:latin typeface="Arial" panose="020B0604020202020204" pitchFamily="34" charset="0"/>
              </a:rPr>
              <a:t> that dynamically adjust to different image types for efficient hiding.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Expansion to multimedia</a:t>
            </a:r>
            <a:r>
              <a:rPr kumimoji="0" lang="en-US" altLang="en-US" sz="1800" b="0" i="0" u="none" strike="noStrike" cap="none" normalizeH="0" baseline="0" dirty="0">
                <a:ln>
                  <a:noFill/>
                </a:ln>
                <a:solidFill>
                  <a:schemeClr val="tx1"/>
                </a:solidFill>
                <a:effectLst/>
                <a:latin typeface="Arial" panose="020B0604020202020204" pitchFamily="34" charset="0"/>
              </a:rPr>
              <a:t>: Hiding data in not just images but also audio and video files.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AI-powered resistance</a:t>
            </a:r>
            <a:r>
              <a:rPr kumimoji="0" lang="en-US" altLang="en-US" sz="1800" b="0" i="0" u="none" strike="noStrike" cap="none" normalizeH="0" baseline="0" dirty="0">
                <a:ln>
                  <a:noFill/>
                </a:ln>
                <a:solidFill>
                  <a:schemeClr val="tx1"/>
                </a:solidFill>
                <a:effectLst/>
                <a:latin typeface="Arial" panose="020B0604020202020204" pitchFamily="34" charset="0"/>
              </a:rPr>
              <a:t> to machine learning-based steganography detection methods.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81CBEAB-03BE-4805-A69F-7AEBA818D4D5}"/>
              </a:ext>
            </a:extLst>
          </p:cNvPr>
          <p:cNvSpPr>
            <a:spLocks noGrp="1" noChangeArrowheads="1"/>
          </p:cNvSpPr>
          <p:nvPr>
            <p:ph idx="1"/>
          </p:nvPr>
        </p:nvSpPr>
        <p:spPr bwMode="auto">
          <a:xfrm>
            <a:off x="703113" y="1048584"/>
            <a:ext cx="1052368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People who want to protect their personal information and send it securely.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Military</a:t>
            </a:r>
            <a:r>
              <a:rPr kumimoji="0" lang="en-US" altLang="en-US" sz="1800" b="0" i="0" u="none" strike="noStrike" cap="none" normalizeH="0" baseline="0" dirty="0">
                <a:ln>
                  <a:noFill/>
                </a:ln>
                <a:solidFill>
                  <a:schemeClr val="tx1"/>
                </a:solidFill>
                <a:effectLst/>
                <a:latin typeface="Arial" panose="020B0604020202020204" pitchFamily="34" charset="0"/>
              </a:rPr>
              <a:t>: Agencies needing secure communication for sensitive data.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Businesses</a:t>
            </a:r>
            <a:r>
              <a:rPr kumimoji="0" lang="en-US" altLang="en-US" sz="1800" b="0" i="0" u="none" strike="noStrike" cap="none" normalizeH="0" baseline="0" dirty="0">
                <a:ln>
                  <a:noFill/>
                </a:ln>
                <a:solidFill>
                  <a:schemeClr val="tx1"/>
                </a:solidFill>
                <a:effectLst/>
                <a:latin typeface="Arial" panose="020B0604020202020204" pitchFamily="34" charset="0"/>
              </a:rPr>
              <a:t>: Companies that need to protect confidential data or trade secrets.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Digital Creators</a:t>
            </a:r>
            <a:r>
              <a:rPr kumimoji="0" lang="en-US" altLang="en-US" sz="1800" b="0" i="0" u="none" strike="noStrike" cap="none" normalizeH="0" baseline="0" dirty="0">
                <a:ln>
                  <a:noFill/>
                </a:ln>
                <a:solidFill>
                  <a:schemeClr val="tx1"/>
                </a:solidFill>
                <a:effectLst/>
                <a:latin typeface="Arial" panose="020B0604020202020204" pitchFamily="34" charset="0"/>
              </a:rPr>
              <a:t>: Artists and photographers who want to watermark their work to protect their    copyright.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Experts</a:t>
            </a:r>
            <a:r>
              <a:rPr kumimoji="0" lang="en-US" altLang="en-US" sz="1800" b="0" i="0" u="none" strike="noStrike" cap="none" normalizeH="0" baseline="0" dirty="0">
                <a:ln>
                  <a:noFill/>
                </a:ln>
                <a:solidFill>
                  <a:schemeClr val="tx1"/>
                </a:solidFill>
                <a:effectLst/>
                <a:latin typeface="Arial" panose="020B0604020202020204" pitchFamily="34" charset="0"/>
              </a:rPr>
              <a:t>: Professionals who monitor and secure data, or use steganography for secure storage.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People needing to share sensitive information safely.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Healthcare &amp; Legal Professionals</a:t>
            </a:r>
            <a:r>
              <a:rPr kumimoji="0" lang="en-US" altLang="en-US" sz="1800" b="0" i="0" u="none" strike="noStrike" cap="none" normalizeH="0" baseline="0" dirty="0">
                <a:ln>
                  <a:noFill/>
                </a:ln>
                <a:solidFill>
                  <a:schemeClr val="tx1"/>
                </a:solidFill>
                <a:effectLst/>
                <a:latin typeface="Arial" panose="020B0604020202020204" pitchFamily="34" charset="0"/>
              </a:rPr>
              <a:t>: Doctors and lawyers who need to secure patient or client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Banks &amp; Financial Institutions</a:t>
            </a:r>
            <a:r>
              <a:rPr kumimoji="0" lang="en-US" altLang="en-US" sz="1800" b="0" i="0" u="none" strike="noStrike" cap="none" normalizeH="0" baseline="0" dirty="0">
                <a:ln>
                  <a:noFill/>
                </a:ln>
                <a:solidFill>
                  <a:schemeClr val="tx1"/>
                </a:solidFill>
                <a:effectLst/>
                <a:latin typeface="Arial" panose="020B0604020202020204" pitchFamily="34" charset="0"/>
              </a:rPr>
              <a:t>: Organizations handling sensitive financial transactions or customer information.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471795"/>
            <a:ext cx="11029616" cy="530296"/>
          </a:xfrm>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r>
              <a:rPr lang="en-IN" dirty="0"/>
              <a:t>)</a:t>
            </a:r>
          </a:p>
        </p:txBody>
      </p:sp>
      <p:pic>
        <p:nvPicPr>
          <p:cNvPr id="5" name="Picture 4">
            <a:extLst>
              <a:ext uri="{FF2B5EF4-FFF2-40B4-BE49-F238E27FC236}">
                <a16:creationId xmlns:a16="http://schemas.microsoft.com/office/drawing/2014/main" id="{A25EBE31-BF75-4F25-BE63-F4DB5FC6077C}"/>
              </a:ext>
            </a:extLst>
          </p:cNvPr>
          <p:cNvPicPr>
            <a:picLocks noChangeAspect="1"/>
          </p:cNvPicPr>
          <p:nvPr/>
        </p:nvPicPr>
        <p:blipFill>
          <a:blip r:embed="rId2"/>
          <a:stretch>
            <a:fillRect/>
          </a:stretch>
        </p:blipFill>
        <p:spPr>
          <a:xfrm>
            <a:off x="1005840" y="1302026"/>
            <a:ext cx="3870609" cy="3686331"/>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D72EB655-5346-4B4A-853A-3FF1972259C5}"/>
              </a:ext>
            </a:extLst>
          </p:cNvPr>
          <p:cNvPicPr>
            <a:picLocks noChangeAspect="1"/>
          </p:cNvPicPr>
          <p:nvPr/>
        </p:nvPicPr>
        <p:blipFill>
          <a:blip r:embed="rId3"/>
          <a:stretch>
            <a:fillRect/>
          </a:stretch>
        </p:blipFill>
        <p:spPr>
          <a:xfrm>
            <a:off x="5445759" y="1232452"/>
            <a:ext cx="6201783" cy="3686331"/>
          </a:xfrm>
          <a:prstGeom prst="rect">
            <a:avLst/>
          </a:prstGeom>
          <a:ln w="228600" cap="sq" cmpd="thickThin">
            <a:solidFill>
              <a:srgbClr val="000000"/>
            </a:solidFill>
            <a:prstDash val="solid"/>
            <a:miter lim="800000"/>
          </a:ln>
          <a:effectLst>
            <a:innerShdw blurRad="76200">
              <a:srgbClr val="000000"/>
            </a:innerShdw>
          </a:effectLst>
        </p:spPr>
      </p:pic>
      <p:pic>
        <p:nvPicPr>
          <p:cNvPr id="9" name="Picture 8">
            <a:extLst>
              <a:ext uri="{FF2B5EF4-FFF2-40B4-BE49-F238E27FC236}">
                <a16:creationId xmlns:a16="http://schemas.microsoft.com/office/drawing/2014/main" id="{489D1202-CD1F-46C5-A924-F064044B820F}"/>
              </a:ext>
            </a:extLst>
          </p:cNvPr>
          <p:cNvPicPr>
            <a:picLocks noChangeAspect="1"/>
          </p:cNvPicPr>
          <p:nvPr/>
        </p:nvPicPr>
        <p:blipFill>
          <a:blip r:embed="rId4"/>
          <a:stretch>
            <a:fillRect/>
          </a:stretch>
        </p:blipFill>
        <p:spPr>
          <a:xfrm>
            <a:off x="581192" y="5191980"/>
            <a:ext cx="10249368" cy="127976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TextBox 5">
            <a:extLst>
              <a:ext uri="{FF2B5EF4-FFF2-40B4-BE49-F238E27FC236}">
                <a16:creationId xmlns:a16="http://schemas.microsoft.com/office/drawing/2014/main" id="{12399A5C-C238-4A45-86F1-2DF2E0934B60}"/>
              </a:ext>
            </a:extLst>
          </p:cNvPr>
          <p:cNvSpPr txBox="1"/>
          <p:nvPr/>
        </p:nvSpPr>
        <p:spPr>
          <a:xfrm>
            <a:off x="1458293" y="1236830"/>
            <a:ext cx="7987654" cy="369332"/>
          </a:xfrm>
          <a:prstGeom prst="rect">
            <a:avLst/>
          </a:prstGeom>
          <a:noFill/>
        </p:spPr>
        <p:txBody>
          <a:bodyPr wrap="square" rtlCol="0">
            <a:spAutoFit/>
          </a:bodyPr>
          <a:lstStyle/>
          <a:p>
            <a:r>
              <a:rPr lang="en-US" dirty="0"/>
              <a:t>  </a:t>
            </a:r>
          </a:p>
        </p:txBody>
      </p:sp>
      <p:sp>
        <p:nvSpPr>
          <p:cNvPr id="8" name="Rectangle 3">
            <a:extLst>
              <a:ext uri="{FF2B5EF4-FFF2-40B4-BE49-F238E27FC236}">
                <a16:creationId xmlns:a16="http://schemas.microsoft.com/office/drawing/2014/main" id="{40899021-108F-4DEF-9BAA-1723E929AF4E}"/>
              </a:ext>
            </a:extLst>
          </p:cNvPr>
          <p:cNvSpPr>
            <a:spLocks noChangeArrowheads="1"/>
          </p:cNvSpPr>
          <p:nvPr/>
        </p:nvSpPr>
        <p:spPr bwMode="auto">
          <a:xfrm>
            <a:off x="704192" y="1582340"/>
            <a:ext cx="931216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project on </a:t>
            </a:r>
            <a:r>
              <a:rPr kumimoji="0" lang="en-US" altLang="en-US" sz="1800" b="1" i="0" u="none" strike="noStrike" cap="none" normalizeH="0" baseline="0" dirty="0">
                <a:ln>
                  <a:noFill/>
                </a:ln>
                <a:solidFill>
                  <a:schemeClr val="tx1"/>
                </a:solidFill>
                <a:effectLst/>
                <a:latin typeface="Arial" panose="020B0604020202020204" pitchFamily="34" charset="0"/>
              </a:rPr>
              <a:t>Secure Data Hiding in Images Using Steganography</a:t>
            </a:r>
            <a:r>
              <a:rPr kumimoji="0" lang="en-US" altLang="en-US" sz="1800" b="0" i="0" u="none" strike="noStrike" cap="none" normalizeH="0" baseline="0" dirty="0">
                <a:ln>
                  <a:noFill/>
                </a:ln>
                <a:solidFill>
                  <a:schemeClr val="tx1"/>
                </a:solidFill>
                <a:effectLst/>
                <a:latin typeface="Arial" panose="020B0604020202020204" pitchFamily="34" charset="0"/>
              </a:rPr>
              <a:t> effectively solves the problem of securely transmitting sensitive information without detection. By embedding data in images using advanced </a:t>
            </a:r>
            <a:r>
              <a:rPr kumimoji="0" lang="en-US" altLang="en-US" sz="1800" b="1" i="0" u="none" strike="noStrike" cap="none" normalizeH="0" baseline="0" dirty="0">
                <a:ln>
                  <a:noFill/>
                </a:ln>
                <a:solidFill>
                  <a:schemeClr val="tx1"/>
                </a:solidFill>
                <a:effectLst/>
                <a:latin typeface="Arial" panose="020B0604020202020204" pitchFamily="34" charset="0"/>
              </a:rPr>
              <a:t>steganographic techniques</a:t>
            </a:r>
            <a:r>
              <a:rPr kumimoji="0" lang="en-US" altLang="en-US" sz="1800" b="0" i="0" u="none" strike="noStrike" cap="none" normalizeH="0" baseline="0" dirty="0">
                <a:ln>
                  <a:noFill/>
                </a:ln>
                <a:solidFill>
                  <a:schemeClr val="tx1"/>
                </a:solidFill>
                <a:effectLst/>
                <a:latin typeface="Arial" panose="020B0604020202020204" pitchFamily="34" charset="0"/>
              </a:rPr>
              <a:t>, we ensure </a:t>
            </a:r>
            <a:r>
              <a:rPr kumimoji="0" lang="en-US" altLang="en-US" sz="1800" b="1" i="0" u="none" strike="noStrike" cap="none" normalizeH="0" baseline="0" dirty="0">
                <a:ln>
                  <a:noFill/>
                </a:ln>
                <a:solidFill>
                  <a:schemeClr val="tx1"/>
                </a:solidFill>
                <a:effectLst/>
                <a:latin typeface="Arial" panose="020B0604020202020204" pitchFamily="34" charset="0"/>
              </a:rPr>
              <a:t>confidential data</a:t>
            </a:r>
            <a:r>
              <a:rPr kumimoji="0" lang="en-US" altLang="en-US" sz="1800" b="0" i="0" u="none" strike="noStrike" cap="none" normalizeH="0" baseline="0" dirty="0">
                <a:ln>
                  <a:noFill/>
                </a:ln>
                <a:solidFill>
                  <a:schemeClr val="tx1"/>
                </a:solidFill>
                <a:effectLst/>
                <a:latin typeface="Arial" panose="020B0604020202020204" pitchFamily="34" charset="0"/>
              </a:rPr>
              <a:t> remains hidden and </a:t>
            </a:r>
            <a:r>
              <a:rPr kumimoji="0" lang="en-US" altLang="en-US" sz="1800" b="1" i="0" u="none" strike="noStrike" cap="none" normalizeH="0" baseline="0" dirty="0">
                <a:ln>
                  <a:noFill/>
                </a:ln>
                <a:solidFill>
                  <a:schemeClr val="tx1"/>
                </a:solidFill>
                <a:effectLst/>
                <a:latin typeface="Arial" panose="020B0604020202020204" pitchFamily="34" charset="0"/>
              </a:rPr>
              <a:t>undetectable</a:t>
            </a:r>
            <a:r>
              <a:rPr kumimoji="0" lang="en-US" altLang="en-US" sz="1800" b="0" i="0" u="none" strike="noStrike" cap="none" normalizeH="0" baseline="0" dirty="0">
                <a:ln>
                  <a:noFill/>
                </a:ln>
                <a:solidFill>
                  <a:schemeClr val="tx1"/>
                </a:solidFill>
                <a:effectLst/>
                <a:latin typeface="Arial" panose="020B0604020202020204" pitchFamily="34" charset="0"/>
              </a:rPr>
              <a:t>. Combining </a:t>
            </a:r>
            <a:r>
              <a:rPr kumimoji="0" lang="en-US" altLang="en-US" sz="1800" b="1" i="0" u="none" strike="noStrike" cap="none" normalizeH="0" baseline="0" dirty="0">
                <a:ln>
                  <a:noFill/>
                </a:ln>
                <a:solidFill>
                  <a:schemeClr val="tx1"/>
                </a:solidFill>
                <a:effectLst/>
                <a:latin typeface="Arial" panose="020B0604020202020204" pitchFamily="34" charset="0"/>
              </a:rPr>
              <a:t>encryption</a:t>
            </a:r>
            <a:r>
              <a:rPr kumimoji="0" lang="en-US" altLang="en-US" sz="1800" b="0" i="0" u="none" strike="noStrike" cap="none" normalizeH="0" baseline="0" dirty="0">
                <a:ln>
                  <a:noFill/>
                </a:ln>
                <a:solidFill>
                  <a:schemeClr val="tx1"/>
                </a:solidFill>
                <a:effectLst/>
                <a:latin typeface="Arial" panose="020B0604020202020204" pitchFamily="34" charset="0"/>
              </a:rPr>
              <a:t> with steganography adds an extra layer of protection, making the hidden data unreadable if detected. The system provides a </a:t>
            </a:r>
            <a:r>
              <a:rPr kumimoji="0" lang="en-US" altLang="en-US" sz="1800" b="1" i="0" u="none" strike="noStrike" cap="none" normalizeH="0" baseline="0" dirty="0">
                <a:ln>
                  <a:noFill/>
                </a:ln>
                <a:solidFill>
                  <a:schemeClr val="tx1"/>
                </a:solidFill>
                <a:effectLst/>
                <a:latin typeface="Arial" panose="020B0604020202020204" pitchFamily="34" charset="0"/>
              </a:rPr>
              <a:t>high data capacity</a:t>
            </a:r>
            <a:r>
              <a:rPr kumimoji="0" lang="en-US" altLang="en-US" sz="1800" b="0" i="0" u="none" strike="noStrike" cap="none" normalizeH="0" baseline="0" dirty="0">
                <a:ln>
                  <a:noFill/>
                </a:ln>
                <a:solidFill>
                  <a:schemeClr val="tx1"/>
                </a:solidFill>
                <a:effectLst/>
                <a:latin typeface="Arial" panose="020B0604020202020204" pitchFamily="34" charset="0"/>
              </a:rPr>
              <a:t> without visible quality loss and </a:t>
            </a:r>
            <a:r>
              <a:rPr kumimoji="0" lang="en-US" altLang="en-US" sz="1800" b="1" i="0" u="none" strike="noStrike" cap="none" normalizeH="0" baseline="0" dirty="0">
                <a:ln>
                  <a:noFill/>
                </a:ln>
                <a:solidFill>
                  <a:schemeClr val="tx1"/>
                </a:solidFill>
                <a:effectLst/>
                <a:latin typeface="Arial" panose="020B0604020202020204" pitchFamily="34" charset="0"/>
              </a:rPr>
              <a:t>resists compression</a:t>
            </a:r>
            <a:r>
              <a:rPr kumimoji="0" lang="en-US" altLang="en-US" sz="1800" b="0" i="0" u="none" strike="noStrike" cap="none" normalizeH="0" baseline="0" dirty="0">
                <a:ln>
                  <a:noFill/>
                </a:ln>
                <a:solidFill>
                  <a:schemeClr val="tx1"/>
                </a:solidFill>
                <a:effectLst/>
                <a:latin typeface="Arial" panose="020B0604020202020204" pitchFamily="34" charset="0"/>
              </a:rPr>
              <a:t>. This project caters to a wide range of users, from individuals to businesses and government agencies. It offers </a:t>
            </a:r>
            <a:r>
              <a:rPr kumimoji="0" lang="en-US" altLang="en-US" sz="1800" b="1" i="0" u="none" strike="noStrike" cap="none" normalizeH="0" baseline="0" dirty="0">
                <a:ln>
                  <a:noFill/>
                </a:ln>
                <a:solidFill>
                  <a:schemeClr val="tx1"/>
                </a:solidFill>
                <a:effectLst/>
                <a:latin typeface="Arial" panose="020B0604020202020204" pitchFamily="34" charset="0"/>
              </a:rPr>
              <a:t>real-time embedding</a:t>
            </a:r>
            <a:r>
              <a:rPr kumimoji="0" lang="en-US" altLang="en-US" sz="1800" b="0" i="0" u="none" strike="noStrike" cap="none" normalizeH="0" baseline="0" dirty="0">
                <a:ln>
                  <a:noFill/>
                </a:ln>
                <a:solidFill>
                  <a:schemeClr val="tx1"/>
                </a:solidFill>
                <a:effectLst/>
                <a:latin typeface="Arial" panose="020B0604020202020204" pitchFamily="34" charset="0"/>
              </a:rPr>
              <a:t> and extraction, making it practical and user-friendly. With robust resistance to detection tools and advanced algorithms, the system ensures </a:t>
            </a:r>
            <a:r>
              <a:rPr kumimoji="0" lang="en-US" altLang="en-US" sz="1800" b="1" i="0" u="none" strike="noStrike" cap="none" normalizeH="0" baseline="0" dirty="0">
                <a:ln>
                  <a:noFill/>
                </a:ln>
                <a:solidFill>
                  <a:schemeClr val="tx1"/>
                </a:solidFill>
                <a:effectLst/>
                <a:latin typeface="Arial" panose="020B0604020202020204" pitchFamily="34" charset="0"/>
              </a:rPr>
              <a:t>data privacy</a:t>
            </a:r>
            <a:r>
              <a:rPr kumimoji="0" lang="en-US" altLang="en-US" sz="1800" b="0" i="0" u="none" strike="noStrike" cap="none" normalizeH="0" baseline="0" dirty="0">
                <a:ln>
                  <a:noFill/>
                </a:ln>
                <a:solidFill>
                  <a:schemeClr val="tx1"/>
                </a:solidFill>
                <a:effectLst/>
                <a:latin typeface="Arial" panose="020B0604020202020204" pitchFamily="34" charset="0"/>
              </a:rPr>
              <a:t> and security. Overall, it showcases how steganography can be a </a:t>
            </a:r>
            <a:r>
              <a:rPr kumimoji="0" lang="en-US" altLang="en-US" sz="1800" b="1" i="0" u="none" strike="noStrike" cap="none" normalizeH="0" baseline="0" dirty="0">
                <a:ln>
                  <a:noFill/>
                </a:ln>
                <a:solidFill>
                  <a:schemeClr val="tx1"/>
                </a:solidFill>
                <a:effectLst/>
                <a:latin typeface="Arial" panose="020B0604020202020204" pitchFamily="34" charset="0"/>
              </a:rPr>
              <a:t>powerful and reliable tool</a:t>
            </a:r>
            <a:r>
              <a:rPr kumimoji="0" lang="en-US" altLang="en-US" sz="1800" b="0" i="0" u="none" strike="noStrike" cap="none" normalizeH="0" baseline="0" dirty="0">
                <a:ln>
                  <a:noFill/>
                </a:ln>
                <a:solidFill>
                  <a:schemeClr val="tx1"/>
                </a:solidFill>
                <a:effectLst/>
                <a:latin typeface="Arial" panose="020B0604020202020204" pitchFamily="34" charset="0"/>
              </a:rPr>
              <a:t> for securing sensitive data. This project addresses current needs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a:t>
            </a:r>
            <a:r>
              <a:rPr kumimoji="0" lang="en-US" altLang="en-US" sz="1800" b="0" i="0" u="none" strike="noStrike" cap="none" normalizeH="0" baseline="0" dirty="0">
                <a:ln>
                  <a:noFill/>
                </a:ln>
                <a:solidFill>
                  <a:schemeClr val="tx1"/>
                </a:solidFill>
                <a:effectLst/>
                <a:latin typeface="Arial" panose="020B0604020202020204" pitchFamily="34" charset="0"/>
              </a:rPr>
              <a:t> in a digital age.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https://github.com/karna9347/myproject-aicte.git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869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Karunakar Jolam</cp:lastModifiedBy>
  <cp:revision>28</cp:revision>
  <dcterms:created xsi:type="dcterms:W3CDTF">2021-05-26T16:50:10Z</dcterms:created>
  <dcterms:modified xsi:type="dcterms:W3CDTF">2025-02-23T11:26:30Z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