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9" r:id="rId3"/>
    <p:sldId id="261" r:id="rId4"/>
    <p:sldId id="262" r:id="rId5"/>
    <p:sldId id="268" r:id="rId6"/>
    <p:sldId id="285" r:id="rId7"/>
    <p:sldId id="306" r:id="rId8"/>
    <p:sldId id="273" r:id="rId9"/>
    <p:sldId id="299" r:id="rId10"/>
    <p:sldId id="300" r:id="rId11"/>
    <p:sldId id="274" r:id="rId12"/>
    <p:sldId id="301" r:id="rId13"/>
    <p:sldId id="275" r:id="rId14"/>
    <p:sldId id="292" r:id="rId15"/>
    <p:sldId id="293" r:id="rId16"/>
    <p:sldId id="276" r:id="rId17"/>
    <p:sldId id="295" r:id="rId18"/>
    <p:sldId id="281" r:id="rId19"/>
    <p:sldId id="289" r:id="rId20"/>
    <p:sldId id="305" r:id="rId21"/>
    <p:sldId id="282" r:id="rId22"/>
    <p:sldId id="307" r:id="rId23"/>
    <p:sldId id="264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06" autoAdjust="0"/>
  </p:normalViewPr>
  <p:slideViewPr>
    <p:cSldViewPr snapToGrid="0" snapToObjects="1"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90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0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4412" y="-500062"/>
            <a:ext cx="7772400" cy="2628900"/>
          </a:xfrm>
        </p:spPr>
        <p:txBody>
          <a:bodyPr>
            <a:normAutofit/>
          </a:bodyPr>
          <a:lstStyle/>
          <a:p>
            <a:r>
              <a:rPr lang="en-US" b="1" u="sng" dirty="0"/>
              <a:t>Capstone Project</a:t>
            </a:r>
            <a:br>
              <a:rPr lang="en-US" b="1" u="sng" dirty="0"/>
            </a:br>
            <a:r>
              <a:rPr lang="en-US" b="1" u="sng" dirty="0"/>
              <a:t>Thomas Cook Tour</a:t>
            </a:r>
            <a:endParaRPr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816225"/>
            <a:ext cx="6400800" cy="2757487"/>
          </a:xfrm>
        </p:spPr>
        <p:txBody>
          <a:bodyPr>
            <a:normAutofit fontScale="92500" lnSpcReduction="20000"/>
          </a:bodyPr>
          <a:lstStyle/>
          <a:p>
            <a:r>
              <a:rPr sz="2400" dirty="0">
                <a:solidFill>
                  <a:schemeClr val="tx1"/>
                </a:solidFill>
              </a:rPr>
              <a:t>Prepared by: </a:t>
            </a:r>
            <a:r>
              <a:rPr lang="en-US" sz="2400" dirty="0">
                <a:solidFill>
                  <a:schemeClr val="tx1"/>
                </a:solidFill>
              </a:rPr>
              <a:t>Abhishek Kumar Karn</a:t>
            </a:r>
            <a:endParaRPr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Superset Id: 4634167</a:t>
            </a:r>
            <a:endParaRPr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Java Selenium Batch – 4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GitHub Repository Link - https://github.com/karnabhishek/Capstone-Project-Thomas_Cook_Tour.git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8C1A-C2C2-925C-9CE0-BC64E7AF5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EF7-83C0-5ED5-F793-0AE87510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29300" cy="6254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TestRunner.java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995F-FACF-75B3-01A5-0617CA6D16E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300663" y="6126163"/>
            <a:ext cx="3386136" cy="45719"/>
          </a:xfrm>
        </p:spPr>
        <p:txBody>
          <a:bodyPr>
            <a:normAutofit fontScale="25000" lnSpcReduction="20000"/>
          </a:bodyPr>
          <a:lstStyle/>
          <a:p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8AFA1-F037-6745-7724-AD303E29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0668"/>
            <a:ext cx="7829550" cy="38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0EF-5AEB-5B51-E3E1-724761EA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733"/>
            <a:ext cx="6324600" cy="53551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TestHooks.java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F4EC-8E0F-1505-8DED-6830CFC9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0" y="1270000"/>
            <a:ext cx="371475" cy="535517"/>
          </a:xfrm>
        </p:spPr>
        <p:txBody>
          <a:bodyPr>
            <a:normAutofit/>
          </a:bodyPr>
          <a:lstStyle/>
          <a:p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633AC-FB1D-FE16-8555-C083D17E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6" y="857250"/>
            <a:ext cx="69068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EC397-A284-C092-B1EA-C73C8644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AB2-6162-E7C8-D2ED-3EA83F43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733"/>
            <a:ext cx="6337300" cy="53551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TestHooks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C23E-7A77-43E9-BC57-DBADF8539B0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102099" y="1805517"/>
            <a:ext cx="1184275" cy="1382183"/>
          </a:xfrm>
        </p:spPr>
        <p:txBody>
          <a:bodyPr>
            <a:normAutofit/>
          </a:bodyPr>
          <a:lstStyle/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B9C5E-F8FF-2D4A-FABE-A087627D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71538"/>
            <a:ext cx="7072937" cy="38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6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2AB-B43A-2087-E003-F4F0F05B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37520"/>
            <a:ext cx="5309068" cy="63878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Step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D50E-8B65-246D-BB92-221D1890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97" y="1077912"/>
            <a:ext cx="7773339" cy="4219576"/>
          </a:xfrm>
        </p:spPr>
        <p:txBody>
          <a:bodyPr>
            <a:normAutofit/>
          </a:bodyPr>
          <a:lstStyle/>
          <a:p>
            <a:r>
              <a:rPr lang="en-US" b="1" cap="none" dirty="0"/>
              <a:t>Purpose:</a:t>
            </a:r>
            <a:endParaRPr lang="en-US" cap="none" dirty="0"/>
          </a:p>
          <a:p>
            <a:r>
              <a:rPr lang="en-US" cap="none" dirty="0"/>
              <a:t>Implements the </a:t>
            </a:r>
            <a:r>
              <a:rPr lang="en-US" b="1" cap="none" dirty="0"/>
              <a:t>actual code</a:t>
            </a:r>
            <a:r>
              <a:rPr lang="en-US" cap="none" dirty="0"/>
              <a:t> for each step written in the feature file.</a:t>
            </a:r>
          </a:p>
          <a:p>
            <a:r>
              <a:rPr lang="en-US" cap="none" dirty="0"/>
              <a:t>Connects </a:t>
            </a:r>
            <a:r>
              <a:rPr lang="en-US" b="1" cap="none" dirty="0"/>
              <a:t>plain </a:t>
            </a:r>
            <a:r>
              <a:rPr lang="en-US" b="1" cap="none" dirty="0" err="1"/>
              <a:t>english</a:t>
            </a:r>
            <a:r>
              <a:rPr lang="en-US" b="1" cap="none" dirty="0"/>
              <a:t> steps (gherkin)</a:t>
            </a:r>
            <a:r>
              <a:rPr lang="en-US" cap="none" dirty="0"/>
              <a:t> to </a:t>
            </a:r>
            <a:r>
              <a:rPr lang="en-US" b="1" cap="none" dirty="0"/>
              <a:t>java methods</a:t>
            </a:r>
            <a:r>
              <a:rPr lang="en-US" cap="none" dirty="0"/>
              <a:t>.</a:t>
            </a:r>
          </a:p>
          <a:p>
            <a:r>
              <a:rPr lang="en-US" b="1" cap="none" dirty="0"/>
              <a:t>Key points:</a:t>
            </a:r>
            <a:endParaRPr lang="en-US" cap="none" dirty="0"/>
          </a:p>
          <a:p>
            <a:r>
              <a:rPr lang="en-US" cap="none" dirty="0"/>
              <a:t>Each step in the feature file (given, when, and, then) has a corresponding </a:t>
            </a:r>
            <a:r>
              <a:rPr lang="en-US" b="1" cap="none" dirty="0"/>
              <a:t>java method</a:t>
            </a:r>
            <a:r>
              <a:rPr lang="en-US" cap="none" dirty="0"/>
              <a:t>.</a:t>
            </a:r>
          </a:p>
          <a:p>
            <a:r>
              <a:rPr lang="en-US" cap="none" dirty="0"/>
              <a:t>Allows </a:t>
            </a:r>
            <a:r>
              <a:rPr lang="en-US" b="1" cap="none" dirty="0"/>
              <a:t>reusable and maintainable automation code</a:t>
            </a:r>
            <a:r>
              <a:rPr lang="en-US" cap="none" dirty="0"/>
              <a:t>.</a:t>
            </a:r>
          </a:p>
          <a:p>
            <a:r>
              <a:rPr lang="en-US" cap="none" dirty="0"/>
              <a:t>Includes </a:t>
            </a:r>
            <a:r>
              <a:rPr lang="en-US" b="1" cap="none" dirty="0"/>
              <a:t>selenium actions</a:t>
            </a:r>
            <a:r>
              <a:rPr lang="en-US" cap="none" dirty="0"/>
              <a:t> like clicking, typing, navigating, and validations.</a:t>
            </a:r>
          </a:p>
          <a:p>
            <a:r>
              <a:rPr lang="en-US" cap="none" dirty="0"/>
              <a:t>Works with </a:t>
            </a:r>
            <a:r>
              <a:rPr lang="en-US" b="1" cap="none" dirty="0"/>
              <a:t>hooks</a:t>
            </a:r>
            <a:r>
              <a:rPr lang="en-US" cap="none" dirty="0"/>
              <a:t> and </a:t>
            </a:r>
            <a:r>
              <a:rPr lang="en-US" b="1" cap="none" dirty="0"/>
              <a:t>runner class</a:t>
            </a:r>
            <a:r>
              <a:rPr lang="en-US" cap="none" dirty="0"/>
              <a:t> to execute scenarios and generate reports.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99712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1020E4-C30C-BC50-3678-FFFF25FFC74D}"/>
              </a:ext>
            </a:extLst>
          </p:cNvPr>
          <p:cNvSpPr txBox="1"/>
          <p:nvPr/>
        </p:nvSpPr>
        <p:spPr>
          <a:xfrm>
            <a:off x="1451113" y="74741"/>
            <a:ext cx="5605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RegisterationSteps.java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D670-2249-05C4-E2CE-7F3F7AB9D60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253948" y="6555713"/>
            <a:ext cx="31805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B58AA-E37D-A25F-8EE4-E2DBD8E6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8" y="533012"/>
            <a:ext cx="3100332" cy="2781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85EB6-9CE9-5181-B5BA-CD378768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53" y="444073"/>
            <a:ext cx="3568148" cy="2640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2332B9-3BDE-F138-EC40-2D732A8C6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8" y="3316971"/>
            <a:ext cx="4104609" cy="30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5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80C-A39F-6642-7768-7DF63E97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78904"/>
            <a:ext cx="5817068" cy="51683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tx1"/>
                </a:solidFill>
              </a:rPr>
              <a:t>Login_n_Booking.java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93D6-0F62-8B13-A483-960C90EB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670" y="1774827"/>
            <a:ext cx="185224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11D1-0262-2612-02AA-6674735A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7" y="732565"/>
            <a:ext cx="3106694" cy="263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68FE0-3545-764B-6EB7-7F9E9A8B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07" y="695739"/>
            <a:ext cx="3300790" cy="3155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9DBC9-EC6A-24D0-F888-F7DE4DB30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6" y="3495192"/>
            <a:ext cx="3195594" cy="2964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E2C73-4155-1BDA-9FBA-6FA5917078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5740"/>
          <a:stretch/>
        </p:blipFill>
        <p:spPr>
          <a:xfrm>
            <a:off x="3915922" y="3899347"/>
            <a:ext cx="3399278" cy="21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B000-96D8-7963-1CC0-9CC6E69C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489700" cy="6397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Page Object Model (POM)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A5EA-F684-9330-437F-C084BB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934"/>
            <a:ext cx="8229600" cy="4839230"/>
          </a:xfrm>
        </p:spPr>
        <p:txBody>
          <a:bodyPr>
            <a:normAutofit/>
          </a:bodyPr>
          <a:lstStyle/>
          <a:p>
            <a:r>
              <a:rPr lang="en-US" b="1" cap="none" dirty="0"/>
              <a:t>Purpose</a:t>
            </a:r>
          </a:p>
          <a:p>
            <a:r>
              <a:rPr lang="en-US" cap="none" dirty="0"/>
              <a:t>POM is a </a:t>
            </a:r>
            <a:r>
              <a:rPr lang="en-US" b="1" cap="none" dirty="0"/>
              <a:t>design pattern</a:t>
            </a:r>
            <a:r>
              <a:rPr lang="en-US" cap="none" dirty="0"/>
              <a:t> used in selenium automation.</a:t>
            </a:r>
          </a:p>
          <a:p>
            <a:r>
              <a:rPr lang="en-US" cap="none" dirty="0"/>
              <a:t>It helps to </a:t>
            </a:r>
            <a:r>
              <a:rPr lang="en-US" b="1" cap="none" dirty="0"/>
              <a:t>separate test logic from </a:t>
            </a:r>
            <a:r>
              <a:rPr lang="en-US" b="1" cap="none" dirty="0" err="1"/>
              <a:t>ui</a:t>
            </a:r>
            <a:r>
              <a:rPr lang="en-US" b="1" cap="none" dirty="0"/>
              <a:t> element locators</a:t>
            </a:r>
            <a:r>
              <a:rPr lang="en-US" cap="none" dirty="0"/>
              <a:t>.</a:t>
            </a:r>
          </a:p>
          <a:p>
            <a:r>
              <a:rPr lang="en-US" cap="none" dirty="0"/>
              <a:t>Each web page of the application is represented as a </a:t>
            </a:r>
            <a:r>
              <a:rPr lang="en-US" b="1" cap="none" dirty="0"/>
              <a:t>class</a:t>
            </a:r>
            <a:r>
              <a:rPr lang="en-US" cap="none" dirty="0"/>
              <a:t> in the framework.</a:t>
            </a:r>
            <a:br>
              <a:rPr lang="en-US" cap="none" dirty="0"/>
            </a:br>
            <a:endParaRPr lang="en-US" cap="none" dirty="0"/>
          </a:p>
          <a:p>
            <a:r>
              <a:rPr lang="en-US" b="1" cap="none" dirty="0"/>
              <a:t>Key points</a:t>
            </a:r>
          </a:p>
          <a:p>
            <a:r>
              <a:rPr lang="en-US" b="1" cap="none" dirty="0"/>
              <a:t>Encapsulation</a:t>
            </a:r>
            <a:r>
              <a:rPr lang="en-US" cap="none" dirty="0"/>
              <a:t>: UI locators &amp; methods for a page are stored in one class.</a:t>
            </a:r>
          </a:p>
          <a:p>
            <a:r>
              <a:rPr lang="en-US" b="1" cap="none" dirty="0"/>
              <a:t>Reusability</a:t>
            </a:r>
            <a:r>
              <a:rPr lang="en-US" cap="none" dirty="0"/>
              <a:t>: methods can be reused across multiple scenarios.</a:t>
            </a:r>
          </a:p>
          <a:p>
            <a:r>
              <a:rPr lang="en-US" b="1" cap="none" dirty="0"/>
              <a:t>Maintainability</a:t>
            </a:r>
            <a:r>
              <a:rPr lang="en-US" cap="none" dirty="0"/>
              <a:t>: if a locator changes, update only in one place.</a:t>
            </a:r>
          </a:p>
          <a:p>
            <a:r>
              <a:rPr lang="en-US" cap="none" dirty="0"/>
              <a:t>Works with </a:t>
            </a:r>
            <a:r>
              <a:rPr lang="en-US" b="1" cap="none" dirty="0"/>
              <a:t>step definitions</a:t>
            </a:r>
            <a:r>
              <a:rPr lang="en-US" cap="none" dirty="0"/>
              <a:t> to perform actions.</a:t>
            </a:r>
          </a:p>
          <a:p>
            <a:r>
              <a:rPr lang="en-US" cap="none" dirty="0"/>
              <a:t>Improves </a:t>
            </a:r>
            <a:r>
              <a:rPr lang="en-US" b="1" cap="none" dirty="0"/>
              <a:t>readability and structure</a:t>
            </a:r>
            <a:r>
              <a:rPr lang="en-US" cap="none" dirty="0"/>
              <a:t> of automation framework.</a:t>
            </a:r>
          </a:p>
        </p:txBody>
      </p:sp>
    </p:spTree>
    <p:extLst>
      <p:ext uri="{BB962C8B-B14F-4D97-AF65-F5344CB8AC3E}">
        <p14:creationId xmlns:p14="http://schemas.microsoft.com/office/powerpoint/2010/main" val="141382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A48-C1C7-7DCD-74A6-88BD9428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01601"/>
            <a:ext cx="6001218" cy="61277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tx1"/>
                </a:solidFill>
              </a:rPr>
              <a:t>Registration page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A8F9D5-F652-C1BC-E0DD-13ED8B60EF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578810" y="4657406"/>
            <a:ext cx="181233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08B0F-F241-F168-332D-C0B60F62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714375"/>
            <a:ext cx="4343400" cy="303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DED2A-BE7E-E51A-A66E-C9F40DC0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45455"/>
            <a:ext cx="3654852" cy="2910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8DFFB-A56F-1CA5-87FD-1E5D7876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2" y="4004998"/>
            <a:ext cx="5823517" cy="2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4CA5-29E0-AAD9-48E6-14B8BAF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5270968" cy="738795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ADB1-3E9A-441F-669C-4312358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 fontScale="92500"/>
          </a:bodyPr>
          <a:lstStyle/>
          <a:p>
            <a:r>
              <a:rPr lang="en-US" b="1" cap="none" dirty="0"/>
              <a:t>Purpose:</a:t>
            </a:r>
            <a:endParaRPr lang="en-US" cap="none" dirty="0"/>
          </a:p>
          <a:p>
            <a:r>
              <a:rPr lang="en-US" cap="none" dirty="0"/>
              <a:t>Provide a </a:t>
            </a:r>
            <a:r>
              <a:rPr lang="en-US" b="1" cap="none" dirty="0"/>
              <a:t>clear summary of test execution</a:t>
            </a:r>
            <a:r>
              <a:rPr lang="en-US" cap="none" dirty="0"/>
              <a:t>.</a:t>
            </a:r>
          </a:p>
          <a:p>
            <a:r>
              <a:rPr lang="en-US" cap="none" dirty="0"/>
              <a:t>Help testers and stakeholders quickly understand results.</a:t>
            </a:r>
          </a:p>
          <a:p>
            <a:r>
              <a:rPr lang="en-US" b="1" cap="none" dirty="0"/>
              <a:t>Key points:</a:t>
            </a:r>
            <a:endParaRPr lang="en-US" cap="none" dirty="0"/>
          </a:p>
          <a:p>
            <a:r>
              <a:rPr lang="en-US" b="1" cap="none" dirty="0"/>
              <a:t>Extent reports</a:t>
            </a:r>
            <a:r>
              <a:rPr lang="en-US" cap="none" dirty="0"/>
              <a:t> generate </a:t>
            </a:r>
            <a:r>
              <a:rPr lang="en-US" b="1" cap="none" dirty="0"/>
              <a:t>HTML reports</a:t>
            </a:r>
            <a:r>
              <a:rPr lang="en-US" cap="none" dirty="0"/>
              <a:t> with pass/fail status.</a:t>
            </a:r>
          </a:p>
          <a:p>
            <a:r>
              <a:rPr lang="en-US" cap="none" dirty="0"/>
              <a:t>Include </a:t>
            </a:r>
            <a:r>
              <a:rPr lang="en-US" b="1" cap="none" dirty="0"/>
              <a:t>step-wise logs, screenshots, and scenario details</a:t>
            </a:r>
            <a:r>
              <a:rPr lang="en-US" cap="none" dirty="0"/>
              <a:t>.</a:t>
            </a:r>
          </a:p>
          <a:p>
            <a:r>
              <a:rPr lang="en-US" cap="none" dirty="0"/>
              <a:t>Helps in </a:t>
            </a:r>
            <a:r>
              <a:rPr lang="en-US" b="1" cap="none" dirty="0"/>
              <a:t>analyzing failures</a:t>
            </a:r>
            <a:r>
              <a:rPr lang="en-US" cap="none" dirty="0"/>
              <a:t> and improving test coverage.</a:t>
            </a:r>
          </a:p>
          <a:p>
            <a:r>
              <a:rPr lang="en-US" cap="none" dirty="0"/>
              <a:t>Supports </a:t>
            </a:r>
            <a:r>
              <a:rPr lang="en-US" b="1" cap="none" dirty="0"/>
              <a:t>visual summaries and dashboards</a:t>
            </a:r>
            <a:r>
              <a:rPr lang="en-US" cap="none" dirty="0"/>
              <a:t> for easy sharing.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912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691-D2C8-7600-87FD-250A9FA9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425300"/>
            <a:ext cx="5918200" cy="3603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400" b="1" cap="none" dirty="0">
                <a:solidFill>
                  <a:schemeClr val="tx1"/>
                </a:solidFill>
              </a:rPr>
              <a:t>extent.html</a:t>
            </a:r>
            <a:endParaRPr lang="en-IN" sz="2400" b="1" cap="none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5507-2B9A-837A-A3D5-FDAD196D3E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09599" y="6041363"/>
            <a:ext cx="6347714" cy="211156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7B885-C47E-705B-3DB9-C5361C21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31397"/>
            <a:ext cx="7581900" cy="32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53082"/>
          </a:xfrm>
          <a:noFill/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905000"/>
            <a:ext cx="7773339" cy="3886201"/>
          </a:xfrm>
        </p:spPr>
        <p:txBody>
          <a:bodyPr/>
          <a:lstStyle/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Automation tool: </a:t>
            </a:r>
            <a:r>
              <a:rPr lang="en-IN" cap="none" dirty="0"/>
              <a:t>selenium </a:t>
            </a:r>
            <a:r>
              <a:rPr lang="en-IN" dirty="0"/>
              <a:t>W</a:t>
            </a:r>
            <a:r>
              <a:rPr lang="en-IN" cap="none" dirty="0"/>
              <a:t>ebDriver</a:t>
            </a:r>
          </a:p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Programming language:</a:t>
            </a:r>
            <a:r>
              <a:rPr lang="en-IN" cap="none" dirty="0"/>
              <a:t> </a:t>
            </a:r>
            <a:r>
              <a:rPr lang="en-IN" dirty="0"/>
              <a:t>JAVA</a:t>
            </a:r>
            <a:endParaRPr lang="en-IN" cap="none" dirty="0"/>
          </a:p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Test framework:</a:t>
            </a:r>
            <a:r>
              <a:rPr lang="en-IN" cap="none" dirty="0"/>
              <a:t> </a:t>
            </a:r>
            <a:r>
              <a:rPr lang="en-IN" dirty="0"/>
              <a:t>T</a:t>
            </a:r>
            <a:r>
              <a:rPr lang="en-IN" cap="none" dirty="0"/>
              <a:t>estNG</a:t>
            </a:r>
          </a:p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Build tool:</a:t>
            </a:r>
            <a:r>
              <a:rPr lang="en-IN" cap="none" dirty="0"/>
              <a:t> </a:t>
            </a:r>
            <a:r>
              <a:rPr lang="en-IN" dirty="0"/>
              <a:t>M</a:t>
            </a:r>
            <a:r>
              <a:rPr lang="en-IN" cap="none" dirty="0"/>
              <a:t>aven</a:t>
            </a:r>
          </a:p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Reporting:</a:t>
            </a:r>
            <a:r>
              <a:rPr lang="en-IN" cap="none" dirty="0"/>
              <a:t> </a:t>
            </a:r>
            <a:r>
              <a:rPr lang="en-IN" dirty="0"/>
              <a:t>E</a:t>
            </a:r>
            <a:r>
              <a:rPr lang="en-IN" cap="none" dirty="0"/>
              <a:t>xtent reports</a:t>
            </a:r>
          </a:p>
          <a:p>
            <a:pPr marL="0" indent="0">
              <a:buNone/>
            </a:pPr>
            <a:r>
              <a:rPr lang="en-IN" cap="none" dirty="0"/>
              <a:t>• </a:t>
            </a:r>
            <a:r>
              <a:rPr lang="en-IN" b="1" cap="none" dirty="0"/>
              <a:t>Design pattern:</a:t>
            </a:r>
            <a:r>
              <a:rPr lang="en-IN" cap="none" dirty="0"/>
              <a:t> page object model (POM)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Input Data: </a:t>
            </a:r>
            <a:r>
              <a:rPr lang="en-IN" dirty="0"/>
              <a:t>Excel Sheet</a:t>
            </a:r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cap="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F077-2FD0-7216-B6FC-680F5205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0B5-F45A-4FA5-8161-0CDF2DF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6500113" cy="3603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cap="none" dirty="0">
                <a:solidFill>
                  <a:schemeClr val="tx1"/>
                </a:solidFill>
              </a:rPr>
              <a:t>extent.html</a:t>
            </a:r>
            <a:endParaRPr lang="en-IN" sz="2400" b="1" cap="none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6B49-D6CE-A68F-8667-02955030B7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09599" y="604136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0C857-25FB-02A4-542B-63BDF835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5" y="1440683"/>
            <a:ext cx="7378700" cy="30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1C8-1E4D-88BB-B61A-953DAE7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05500" cy="62282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App Log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0500-401C-9956-4F25-40E383F2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371" y="1117600"/>
            <a:ext cx="4242428" cy="4250267"/>
          </a:xfrm>
        </p:spPr>
        <p:txBody>
          <a:bodyPr>
            <a:normAutofit/>
          </a:bodyPr>
          <a:lstStyle/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EBBF8-32B1-72C0-239C-2F0643E9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914400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6F3D-52DA-EE58-760D-7EA47764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B6A9-C787-57F9-788A-31FB172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05500" cy="62282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</a:t>
            </a:r>
            <a:r>
              <a:rPr lang="en-IN" sz="2400" dirty="0" err="1">
                <a:solidFill>
                  <a:schemeClr val="tx1"/>
                </a:solidFill>
              </a:rPr>
              <a:t>itHub</a:t>
            </a:r>
            <a:r>
              <a:rPr lang="en-IN" sz="2400" dirty="0">
                <a:solidFill>
                  <a:schemeClr val="tx1"/>
                </a:solidFill>
              </a:rPr>
              <a:t> Repository: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https://github.com/karnabhishek/Capstone-Project-Thomas_Cook_Tour.git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1C2B-0BF6-F387-48AC-41B3EB8A0F7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686798" y="532214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3CB99-B6A1-E1D9-85DC-36909DA1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244600"/>
            <a:ext cx="6781800" cy="39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56591"/>
            <a:ext cx="5118568" cy="61020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552576"/>
            <a:ext cx="7773339" cy="4238626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• Automation successfully executed </a:t>
            </a:r>
            <a:r>
              <a:rPr lang="en-US" dirty="0"/>
              <a:t>Registration workflows.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• Detailed extent reports generated.</a:t>
            </a:r>
          </a:p>
          <a:p>
            <a:pPr marL="0" indent="0">
              <a:buNone/>
            </a:pPr>
            <a:r>
              <a:rPr lang="en-US" cap="none" dirty="0"/>
              <a:t>• Logs maintained in </a:t>
            </a:r>
            <a:r>
              <a:rPr lang="en-US" cap="none" dirty="0" err="1"/>
              <a:t>app.Log</a:t>
            </a:r>
            <a:r>
              <a:rPr lang="en-US" cap="none" dirty="0"/>
              <a:t> file.</a:t>
            </a:r>
          </a:p>
          <a:p>
            <a:pPr marL="0" indent="0">
              <a:buNone/>
            </a:pPr>
            <a:endParaRPr lang="en-US" cap="non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6045668" cy="767370"/>
          </a:xfrm>
          <a:solidFill>
            <a:schemeClr val="bg1"/>
          </a:solidFill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752600"/>
            <a:ext cx="7773339" cy="4038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• Successfully automated tour package booking workflows.</a:t>
            </a:r>
          </a:p>
          <a:p>
            <a:pPr marL="0" indent="0">
              <a:buNone/>
            </a:pPr>
            <a:r>
              <a:rPr lang="en-US" cap="none" dirty="0"/>
              <a:t>• Improved efficiency and accuracy compared to manual testing.</a:t>
            </a:r>
          </a:p>
          <a:p>
            <a:pPr marL="0" indent="0">
              <a:buNone/>
            </a:pPr>
            <a:r>
              <a:rPr lang="en-US" cap="none" dirty="0"/>
              <a:t>• Extent reports provided detailed execution summary.</a:t>
            </a:r>
            <a:endParaRPr lang="en-US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5829768" cy="810232"/>
          </a:xfrm>
          <a:solidFill>
            <a:schemeClr val="bg1"/>
          </a:solidFill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1. Test execution triggered via </a:t>
            </a:r>
            <a:r>
              <a:rPr lang="en-US" dirty="0"/>
              <a:t>TestNG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2. Driver initialized via </a:t>
            </a:r>
            <a:r>
              <a:rPr lang="en-US" dirty="0" err="1"/>
              <a:t>D</a:t>
            </a:r>
            <a:r>
              <a:rPr lang="en-US" cap="none" dirty="0" err="1"/>
              <a:t>riverFactory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r>
              <a:rPr lang="en-US" cap="none" dirty="0"/>
              <a:t>3. Test steps executed using page objects.</a:t>
            </a:r>
          </a:p>
          <a:p>
            <a:pPr marL="0" indent="0">
              <a:buNone/>
            </a:pPr>
            <a:r>
              <a:rPr lang="en-US" cap="none" dirty="0"/>
              <a:t>4. Results captured in extent report.</a:t>
            </a:r>
          </a:p>
          <a:p>
            <a:pPr marL="0" indent="0">
              <a:buNone/>
            </a:pPr>
            <a:r>
              <a:rPr lang="en-US" cap="none" dirty="0"/>
              <a:t>5. Screenshots on every cases.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5766268" cy="71021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cap="none" dirty="0"/>
              <a:t>Used maven for dependency management.</a:t>
            </a:r>
          </a:p>
          <a:p>
            <a:pPr marL="0" indent="0">
              <a:buNone/>
            </a:pPr>
            <a:r>
              <a:rPr lang="en-US" cap="none" dirty="0"/>
              <a:t>• TestNG to define test suites.</a:t>
            </a:r>
          </a:p>
          <a:p>
            <a:pPr marL="0" indent="0">
              <a:buNone/>
            </a:pPr>
            <a:r>
              <a:rPr lang="en-US" cap="none" dirty="0"/>
              <a:t>• Extent reports integrated for reporting.</a:t>
            </a:r>
          </a:p>
          <a:p>
            <a:pPr marL="0" indent="0">
              <a:buNone/>
            </a:pPr>
            <a:r>
              <a:rPr lang="en-US" cap="none" dirty="0"/>
              <a:t>• Logging maintained for debugging.</a:t>
            </a:r>
          </a:p>
          <a:p>
            <a:pPr marL="0" indent="0">
              <a:buNone/>
            </a:pPr>
            <a:endParaRPr lang="en-US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866D-3F9E-E57F-2250-FD48C3DE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5918200" cy="63976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   Project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C29B-AA69-EF0D-5756-F2BC3D1B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8100"/>
            <a:ext cx="7610662" cy="5769900"/>
          </a:xfrm>
        </p:spPr>
        <p:txBody>
          <a:bodyPr/>
          <a:lstStyle/>
          <a:p>
            <a:r>
              <a:rPr lang="en-US" dirty="0"/>
              <a:t>                                         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5A93A7-0492-5D7F-4641-80BFE15A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86" y="1088100"/>
            <a:ext cx="2838846" cy="5210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C2C48-E59C-30E8-0C0E-EA3B9A55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1" y="1504681"/>
            <a:ext cx="289600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4FB-3E45-1B5C-2DAF-5D772812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346700" cy="5414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 Files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86E00-3255-A0FD-46F3-680B99C11D81}"/>
              </a:ext>
            </a:extLst>
          </p:cNvPr>
          <p:cNvSpPr txBox="1"/>
          <p:nvPr/>
        </p:nvSpPr>
        <p:spPr>
          <a:xfrm>
            <a:off x="638175" y="816068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Registeration.feature</a:t>
            </a:r>
            <a:r>
              <a:rPr lang="en-US" u="sng" dirty="0"/>
              <a:t> 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0D44F-17ED-E81F-F13E-43FFA01A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62" r="12887"/>
          <a:stretch/>
        </p:blipFill>
        <p:spPr>
          <a:xfrm>
            <a:off x="113104" y="1585913"/>
            <a:ext cx="7468796" cy="270627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EE5A92-3302-A643-07DF-6117464F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6" y="6023220"/>
            <a:ext cx="847726" cy="83478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ECB19-F10F-B0D0-CEA8-57003E132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FBE5-00C0-B704-F90D-2A175D02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067300" cy="27781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Login_n_Booking</a:t>
            </a:r>
            <a:r>
              <a:rPr 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.feature</a:t>
            </a:r>
            <a:endParaRPr lang="en-IN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A03CD-6A80-32C2-04DE-715AA8DD2DE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0" y="6812281"/>
            <a:ext cx="1553030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288B8-EC9D-DA36-F7B8-90B9D690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4967324"/>
            <a:ext cx="8583223" cy="581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C0240-2A5A-10F0-93B5-1F2A057E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9" y="645765"/>
            <a:ext cx="8716591" cy="4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02E3-610B-DE1D-26CB-AC1E6AB5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IN" dirty="0">
                <a:solidFill>
                  <a:schemeClr val="tx1"/>
                </a:solidFill>
              </a:rPr>
              <a:t>oginTestRunner.java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C0F4-E252-5A7D-88DD-FFC4B81263D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300663" y="6126163"/>
            <a:ext cx="3386136" cy="45719"/>
          </a:xfrm>
        </p:spPr>
        <p:txBody>
          <a:bodyPr>
            <a:normAutofit fontScale="25000" lnSpcReduction="20000"/>
          </a:bodyPr>
          <a:lstStyle/>
          <a:p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A52E6-0B0B-CB2A-8B50-FA6B3EEE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7276"/>
            <a:ext cx="739243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FEEE-AE09-EC7F-8726-6AC43EE1C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592D-96B9-5D42-7AE4-2C132B51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6254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Master</a:t>
            </a:r>
            <a:r>
              <a:rPr lang="en-IN" dirty="0">
                <a:solidFill>
                  <a:schemeClr val="tx1"/>
                </a:solidFill>
              </a:rPr>
              <a:t>Runner.java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A268-91F5-0F98-C8DC-8B5B14CCFEB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300663" y="6126163"/>
            <a:ext cx="3386136" cy="45719"/>
          </a:xfrm>
        </p:spPr>
        <p:txBody>
          <a:bodyPr>
            <a:normAutofit fontScale="25000" lnSpcReduction="20000"/>
          </a:bodyPr>
          <a:lstStyle/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8C941-C783-7B2D-A5B9-170C2EB7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1485629"/>
            <a:ext cx="772585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3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525</Words>
  <Application>Microsoft Office PowerPoint</Application>
  <PresentationFormat>On-screen Show (4:3)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Capstone Project Thomas Cook Tour</vt:lpstr>
      <vt:lpstr>Tools &amp; Technologies Used</vt:lpstr>
      <vt:lpstr>Workflow</vt:lpstr>
      <vt:lpstr>Implementation Details</vt:lpstr>
      <vt:lpstr>    Project Structure</vt:lpstr>
      <vt:lpstr>Feature Files</vt:lpstr>
      <vt:lpstr>Login_n_Booking.feature</vt:lpstr>
      <vt:lpstr>LoginTestRunner.java</vt:lpstr>
      <vt:lpstr>MasterRunner.java</vt:lpstr>
      <vt:lpstr>TestRunner.java</vt:lpstr>
      <vt:lpstr>TestHooks.java </vt:lpstr>
      <vt:lpstr>TestHooks </vt:lpstr>
      <vt:lpstr>Step Definition </vt:lpstr>
      <vt:lpstr>PowerPoint Presentation</vt:lpstr>
      <vt:lpstr>Login_n_Booking.java</vt:lpstr>
      <vt:lpstr>Page Object Model (POM) Class</vt:lpstr>
      <vt:lpstr>Registration page</vt:lpstr>
      <vt:lpstr>Extent Reports</vt:lpstr>
      <vt:lpstr>extent.html</vt:lpstr>
      <vt:lpstr>extent.html</vt:lpstr>
      <vt:lpstr>App Log Report</vt:lpstr>
      <vt:lpstr>GitHub Repository: https://github.com/karnabhishek/Capstone-Project-Thomas_Cook_Tour.git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sneha</dc:creator>
  <cp:keywords/>
  <dc:description>generated using python-pptx</dc:description>
  <cp:lastModifiedBy>Abhishek Kumar Karn</cp:lastModifiedBy>
  <cp:revision>150</cp:revision>
  <dcterms:created xsi:type="dcterms:W3CDTF">2013-01-27T09:14:16Z</dcterms:created>
  <dcterms:modified xsi:type="dcterms:W3CDTF">2025-09-08T20:49:02Z</dcterms:modified>
  <cp:category/>
</cp:coreProperties>
</file>